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64" r:id="rId4"/>
    <p:sldId id="301" r:id="rId5"/>
    <p:sldId id="266" r:id="rId6"/>
    <p:sldId id="265" r:id="rId7"/>
    <p:sldId id="302" r:id="rId8"/>
    <p:sldId id="274" r:id="rId9"/>
    <p:sldId id="267" r:id="rId10"/>
    <p:sldId id="288" r:id="rId11"/>
    <p:sldId id="277" r:id="rId12"/>
    <p:sldId id="269" r:id="rId13"/>
    <p:sldId id="278" r:id="rId14"/>
    <p:sldId id="270" r:id="rId15"/>
    <p:sldId id="272" r:id="rId16"/>
    <p:sldId id="280" r:id="rId17"/>
    <p:sldId id="290" r:id="rId18"/>
    <p:sldId id="295" r:id="rId19"/>
    <p:sldId id="299" r:id="rId20"/>
    <p:sldId id="292" r:id="rId21"/>
    <p:sldId id="291" r:id="rId22"/>
    <p:sldId id="294" r:id="rId23"/>
    <p:sldId id="293" r:id="rId24"/>
    <p:sldId id="30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4"/>
            <p14:sldId id="301"/>
            <p14:sldId id="266"/>
            <p14:sldId id="265"/>
            <p14:sldId id="302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71" d="100"/>
          <a:sy n="71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1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26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8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241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43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εργαστηριακών ασκήσεων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εργαστηριακών ασκήσεων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εργαστηριακών ασκήσεων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εργαστηριακών ασκήσεων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εργαστηριακών ασκήσεων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εργαστηριακών ασκήσεων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εργαστηριακών ασκήσεων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Documents%20and%20Settings\user\My%20Documents\GEOLOGIKO\Dissertations\Kypritidou\elaionasfotos\MOV03775.MPG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ideo" Target="file:///C:\Documents%20and%20Settings\user\My%20Documents\GEOLOGIKO\Dissertations\Kypritidou\elaionasfotos\MOV03777.MPG" TargetMode="Externa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075BC"/>
                </a:solidFill>
              </a:rPr>
              <a:t>Y</a:t>
            </a:r>
            <a:r>
              <a:rPr lang="el-GR" dirty="0" err="1" smtClean="0">
                <a:solidFill>
                  <a:srgbClr val="5075BC"/>
                </a:solidFill>
              </a:rPr>
              <a:t>δρογεωχημεία</a:t>
            </a:r>
            <a:r>
              <a:rPr lang="el-GR" dirty="0" smtClean="0">
                <a:solidFill>
                  <a:srgbClr val="5075BC"/>
                </a:solidFill>
              </a:rPr>
              <a:t> – </a:t>
            </a:r>
            <a:br>
              <a:rPr lang="el-GR" dirty="0" smtClean="0">
                <a:solidFill>
                  <a:srgbClr val="5075BC"/>
                </a:solidFill>
              </a:rPr>
            </a:br>
            <a:r>
              <a:rPr lang="el-GR" dirty="0" smtClean="0">
                <a:solidFill>
                  <a:srgbClr val="5075BC"/>
                </a:solidFill>
              </a:rPr>
              <a:t>Αναλυτική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5: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Εισαγωγή εργαστηριακών </a:t>
            </a:r>
            <a:r>
              <a:rPr lang="el-GR" sz="2800" dirty="0" smtClean="0"/>
              <a:t>ασκήσεων</a:t>
            </a:r>
          </a:p>
          <a:p>
            <a:endParaRPr lang="en-US" sz="2800" dirty="0" smtClean="0"/>
          </a:p>
          <a:p>
            <a:r>
              <a:rPr lang="el-GR" sz="2800" dirty="0" smtClean="0"/>
              <a:t>Αριάδνη </a:t>
            </a:r>
            <a:r>
              <a:rPr lang="el-GR" sz="2800" dirty="0" smtClean="0"/>
              <a:t>Αργυράκη</a:t>
            </a:r>
            <a:endParaRPr lang="el-GR" sz="2800" dirty="0"/>
          </a:p>
          <a:p>
            <a:r>
              <a:rPr lang="el-GR" sz="2800" dirty="0"/>
              <a:t>Σχολή Θετικών Επιστημών </a:t>
            </a:r>
          </a:p>
          <a:p>
            <a:r>
              <a:rPr lang="el-GR" sz="2800" dirty="0"/>
              <a:t>Τμήμα Γεωλογίας και </a:t>
            </a:r>
            <a:r>
              <a:rPr lang="el-GR" sz="2800" dirty="0" err="1"/>
              <a:t>Γεωπεριβάλλοντος</a:t>
            </a:r>
            <a:endParaRPr lang="el-GR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Παράμετροι πρωτοκόλλου δειγματοληψίας υδάτων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τύπος </a:t>
            </a:r>
            <a:r>
              <a:rPr lang="el-GR" dirty="0"/>
              <a:t>δειγμάτων (επιφανειακά/ υπόγεια)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όγκος δείγματος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χρονική περίοδος δειγματοληψίας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συχνότητα λήψης δειγμάτων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τρόπος συλλογής και συντήρησης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κρίσιμες παράμετροι που πρέπει να προσδιορισθούν κατά την εργασία υπαίθρου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τύποι των δοχείων που θα χρησιμοποιηθούν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67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Επιφανειακά νερά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l-GR" altLang="el-GR" dirty="0"/>
              <a:t>Στην περίπτωση συλλογής επιφανειακών υδάτων από ρέματα η λήψη του δείγματος γίνεται με προσοχή ώστε να μην ανασηκωθεί υλικό ιζήματος από τον πυθμένα. Η συλλογή γίνεται πάντα από τα κατάντη προς τα ανάντη του ρέματος. </a:t>
            </a:r>
          </a:p>
          <a:p>
            <a:pPr>
              <a:lnSpc>
                <a:spcPct val="80000"/>
              </a:lnSpc>
            </a:pPr>
            <a:endParaRPr lang="el-GR" altLang="el-GR" dirty="0"/>
          </a:p>
          <a:p>
            <a:pPr>
              <a:lnSpc>
                <a:spcPct val="80000"/>
              </a:lnSpc>
            </a:pPr>
            <a:r>
              <a:rPr lang="el-GR" altLang="el-GR" dirty="0"/>
              <a:t>Αν τα δείγματα πρόκειται να αναλυθούν για ιχνοστοιχεία </a:t>
            </a:r>
            <a:r>
              <a:rPr lang="en-US" altLang="el-GR" dirty="0">
                <a:sym typeface="Wingdings" pitchFamily="2" charset="2"/>
              </a:rPr>
              <a:t></a:t>
            </a:r>
            <a:r>
              <a:rPr lang="el-GR" altLang="el-GR" dirty="0"/>
              <a:t> φιλτράρισμα και </a:t>
            </a:r>
            <a:r>
              <a:rPr lang="el-GR" altLang="el-GR" dirty="0" err="1"/>
              <a:t>οξύνιση</a:t>
            </a:r>
            <a:r>
              <a:rPr lang="el-GR" altLang="el-GR" dirty="0"/>
              <a:t> επί τόπου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675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Υπόγειο νερό</a:t>
            </a: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b="1" dirty="0">
                <a:latin typeface="Arial" charset="0"/>
              </a:rPr>
              <a:t>πηγάδια</a:t>
            </a:r>
            <a:r>
              <a:rPr lang="el-GR" altLang="el-GR" sz="2400" dirty="0">
                <a:latin typeface="Arial" charset="0"/>
              </a:rPr>
              <a:t> </a:t>
            </a:r>
            <a:r>
              <a:rPr lang="en-US" altLang="el-GR" sz="2400" dirty="0">
                <a:latin typeface="Arial" charset="0"/>
                <a:sym typeface="Wingdings" pitchFamily="2" charset="2"/>
              </a:rPr>
              <a:t></a:t>
            </a:r>
            <a:r>
              <a:rPr lang="el-GR" altLang="el-GR" sz="2400" dirty="0">
                <a:latin typeface="Arial" charset="0"/>
                <a:sym typeface="Wingdings" pitchFamily="2" charset="2"/>
              </a:rPr>
              <a:t> </a:t>
            </a:r>
            <a:r>
              <a:rPr lang="el-GR" altLang="el-GR" sz="2400" dirty="0">
                <a:latin typeface="Arial" charset="0"/>
              </a:rPr>
              <a:t>πλησίον αγωγού παροχής προσέχοντας το δείγμα να μην περιέχει φυσαλίδες αέρα οι οποίες μπορεί να επηρεάσουν την κατάσταση οξείδωσης των διαλυμένων στοιχείων ή την πίεση άλλων αερίων του διαλύματος. Ο χρόνος λήψης του δείγματος καθορίζεται μετά από παρακολούθηση των τιμών του </a:t>
            </a:r>
            <a:r>
              <a:rPr lang="en-US" altLang="el-GR" sz="2400" dirty="0">
                <a:latin typeface="Arial" charset="0"/>
              </a:rPr>
              <a:t>pH</a:t>
            </a:r>
            <a:r>
              <a:rPr lang="el-GR" altLang="el-GR" sz="2400" dirty="0">
                <a:latin typeface="Arial" charset="0"/>
              </a:rPr>
              <a:t>, της θερμοκρασίας και της αγωγιμότητας.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latin typeface="Arial" charset="0"/>
              </a:rPr>
              <a:t>γεωτρήσεις</a:t>
            </a:r>
            <a:r>
              <a:rPr lang="el-GR" altLang="el-GR" sz="2400" dirty="0">
                <a:latin typeface="Arial" charset="0"/>
              </a:rPr>
              <a:t> </a:t>
            </a:r>
            <a:r>
              <a:rPr lang="en-US" altLang="el-GR" sz="2400" dirty="0">
                <a:latin typeface="Arial" charset="0"/>
                <a:sym typeface="Wingdings" pitchFamily="2" charset="2"/>
              </a:rPr>
              <a:t> </a:t>
            </a:r>
            <a:r>
              <a:rPr lang="el-GR" altLang="el-GR" sz="2400" dirty="0">
                <a:latin typeface="Arial" charset="0"/>
              </a:rPr>
              <a:t>είναι δυνατό να επηρεάζεται από το υλικό των μεταλλικών σωληνώσεων. Γι αυτό το λόγο η γεώτρηση πρέπει να τίθεται σε λειτουργία επί αρκετή ώρα πριν τη λήψη του δείγματος. </a:t>
            </a:r>
          </a:p>
          <a:p>
            <a:pPr>
              <a:lnSpc>
                <a:spcPct val="80000"/>
              </a:lnSpc>
            </a:pPr>
            <a:r>
              <a:rPr lang="el-GR" altLang="el-GR" sz="2400" b="1" dirty="0">
                <a:latin typeface="Arial" charset="0"/>
              </a:rPr>
              <a:t>πηγές</a:t>
            </a:r>
            <a:r>
              <a:rPr lang="el-GR" altLang="el-GR" sz="2400" dirty="0">
                <a:latin typeface="Arial" charset="0"/>
              </a:rPr>
              <a:t> </a:t>
            </a:r>
            <a:r>
              <a:rPr lang="en-US" altLang="el-GR" sz="2400" dirty="0">
                <a:latin typeface="Arial" charset="0"/>
                <a:sym typeface="Wingdings" pitchFamily="2" charset="2"/>
              </a:rPr>
              <a:t> </a:t>
            </a:r>
            <a:r>
              <a:rPr lang="el-GR" altLang="el-GR" sz="2400" dirty="0">
                <a:latin typeface="Arial" charset="0"/>
              </a:rPr>
              <a:t>η λήψη του δείγματος πρέπει να γίνεται στο πλησιέστερο δυνατόν σημείο </a:t>
            </a:r>
            <a:r>
              <a:rPr lang="el-GR" altLang="el-GR" sz="2400" dirty="0" err="1">
                <a:latin typeface="Arial" charset="0"/>
              </a:rPr>
              <a:t>εκφόρτισης</a:t>
            </a:r>
            <a:r>
              <a:rPr lang="el-GR" altLang="el-GR" sz="2400" dirty="0">
                <a:latin typeface="Arial" charset="0"/>
              </a:rPr>
              <a:t> του νερού ενώ πρέπει να σημειώνεται και η παροχή της πηγής.</a:t>
            </a:r>
            <a:r>
              <a:rPr lang="el-GR" altLang="el-G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9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OV03775.MPG" title="Δειγματοληψία υπογείου νερού">
            <a:hlinkClick r:id="" action="ppaction://media"/>
          </p:cNvPr>
          <p:cNvPicPr>
            <a:picLocks noGrp="1" noRot="1" noChangeAspect="1" noChangeArrowheads="1"/>
          </p:cNvPicPr>
          <p:nvPr>
            <p:ph type="pic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 bwMode="auto">
          <a:xfrm>
            <a:off x="2230438" y="1557338"/>
            <a:ext cx="46085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κειμένου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ΑΝΤΛΙΣΗ ΚΑΙ ΕΠΑΝΑΦΟΡΤΙΣΗ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ΔΕΙΓΜΑΤΟΛΗΨΙΑ ΥΠΟΓΕΙΟΥ ΝΕΡΟΥ </a:t>
            </a:r>
            <a:r>
              <a:rPr lang="el-GR" dirty="0" smtClean="0"/>
              <a:t>(</a:t>
            </a:r>
            <a:r>
              <a:rPr lang="el-GR" dirty="0"/>
              <a:t>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3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33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03777.MPG" title="Δειγματοληψία υπογείου νερού">
            <a:hlinkClick r:id="" action="ppaction://media"/>
          </p:cNvPr>
          <p:cNvPicPr>
            <a:picLocks noGrp="1" noRot="1" noChangeAspect="1" noChangeArrowheads="1"/>
          </p:cNvPicPr>
          <p:nvPr>
            <p:ph type="pic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b="800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κειμένου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ΣΥΛΛΟΓΗ ΜΕ BEILER</a:t>
            </a:r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ΔΕΙΓΜΑΤΟΛΗΨΙΑ ΥΠΟΓΕΙΟΥ ΝΕΡΟΥ </a:t>
            </a:r>
            <a:r>
              <a:rPr lang="el-GR" dirty="0" smtClean="0"/>
              <a:t>(</a:t>
            </a:r>
            <a:r>
              <a:rPr lang="el-GR" dirty="0"/>
              <a:t>2)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4</a:t>
            </a:r>
          </a:p>
        </p:txBody>
      </p:sp>
    </p:spTree>
    <p:extLst>
      <p:ext uri="{BB962C8B-B14F-4D97-AF65-F5344CB8AC3E}">
        <p14:creationId xmlns:p14="http://schemas.microsoft.com/office/powerpoint/2010/main" val="156699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Επιτόπια </a:t>
            </a:r>
            <a:r>
              <a:rPr lang="el-GR" dirty="0" err="1" smtClean="0"/>
              <a:t>οξύνιση</a:t>
            </a:r>
            <a:r>
              <a:rPr lang="el-GR" dirty="0" smtClean="0"/>
              <a:t> δειγμάτων</a:t>
            </a:r>
            <a:endParaRPr lang="el-GR" dirty="0"/>
          </a:p>
        </p:txBody>
      </p:sp>
      <p:pic>
        <p:nvPicPr>
          <p:cNvPr id="9" name="Picture 2" descr="DSC0194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t="1025" b="20461"/>
          <a:stretch>
            <a:fillRect/>
          </a:stretch>
        </p:blipFill>
        <p:spPr>
          <a:xfrm>
            <a:off x="1471615" y="1557338"/>
            <a:ext cx="6213470" cy="4525962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</a:t>
            </a:r>
            <a:r>
              <a:rPr lang="el-GR" dirty="0"/>
              <a:t>5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647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Εισαγωγή εργαστηριακών ασκήσεων</a:t>
            </a:r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Στόχοι εργαστηριακών ασκήσεων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Εξάσκηση στη δειγματοληψία από διαφορετικούς </a:t>
            </a:r>
            <a:r>
              <a:rPr lang="el-GR" dirty="0" err="1"/>
              <a:t>υδροφορείς</a:t>
            </a:r>
            <a:r>
              <a:rPr lang="el-GR" dirty="0"/>
              <a:t> (επιφανειακούς, υπόγειους).</a:t>
            </a:r>
          </a:p>
          <a:p>
            <a:r>
              <a:rPr lang="el-GR" dirty="0"/>
              <a:t>Εξάσκηση στη διαδικασία χημικής ανάλυσης για προσδιορισμό των κυριότερων ποιοτικών παραμέτρων του νερού.</a:t>
            </a:r>
          </a:p>
          <a:p>
            <a:r>
              <a:rPr lang="el-GR" dirty="0"/>
              <a:t>Εξάσκηση στις διαδικασίες ποιοτικού ελέγχου των αναλύσεων.</a:t>
            </a:r>
          </a:p>
          <a:p>
            <a:r>
              <a:rPr lang="el-GR" dirty="0"/>
              <a:t>Εξάσκηση στη διαγραμματική απεικόνιση των αποτελεσμάτων.</a:t>
            </a:r>
          </a:p>
          <a:p>
            <a:r>
              <a:rPr lang="el-GR" dirty="0"/>
              <a:t> Εξάσκηση στην επεξεργασία των αποτελεσμάτων- συσχέτιση χημισμού νερού και λιθολογίας.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Πανεπιστήμιον Αθηνών, Αριάδνη </a:t>
            </a:r>
            <a:r>
              <a:rPr lang="el-GR" sz="2000" dirty="0"/>
              <a:t>Αργυράκη, </a:t>
            </a:r>
            <a:r>
              <a:rPr lang="el-GR" sz="2000" dirty="0" smtClean="0"/>
              <a:t>Αναπληρώτρια </a:t>
            </a:r>
            <a:r>
              <a:rPr lang="el-GR" sz="2000" dirty="0"/>
              <a:t>Καθηγήτρια. «</a:t>
            </a:r>
            <a:r>
              <a:rPr lang="el-GR" sz="2000" dirty="0" err="1"/>
              <a:t>Υδρογεωχημεία</a:t>
            </a:r>
            <a:r>
              <a:rPr lang="el-GR" sz="2000" dirty="0"/>
              <a:t>-Αναλυτική Γεωχημεία. </a:t>
            </a:r>
            <a:r>
              <a:rPr lang="el-GR" sz="2000" dirty="0"/>
              <a:t>Εισαγωγή εργαστηριακών </a:t>
            </a:r>
            <a:r>
              <a:rPr lang="el-GR" sz="2000" dirty="0" smtClean="0"/>
              <a:t>ασκήσεων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2015. Διαθέσιμο από τη δικτυακή διεύθυνση: </a:t>
            </a:r>
            <a:r>
              <a:rPr lang="en-US" sz="2000" dirty="0"/>
              <a:t>http://opencourses.uoa.gr/courses/GEOL103/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Εικόνα 2: Ψάρι Κηφισού. </a:t>
            </a:r>
            <a:r>
              <a:rPr lang="en-US" sz="2000" dirty="0"/>
              <a:t>Copyright </a:t>
            </a:r>
            <a:r>
              <a:rPr lang="en-US" sz="2000" dirty="0" err="1"/>
              <a:t>Newsit</a:t>
            </a:r>
            <a:r>
              <a:rPr lang="en-US" sz="2000" dirty="0"/>
              <a:t>. </a:t>
            </a:r>
            <a:r>
              <a:rPr lang="el-GR" sz="2000" dirty="0"/>
              <a:t>Σύνδεσμος </a:t>
            </a:r>
            <a:r>
              <a:rPr lang="el-GR" sz="2000" b="1" dirty="0"/>
              <a:t>:</a:t>
            </a:r>
            <a:r>
              <a:rPr lang="el-GR" sz="2000" dirty="0"/>
              <a:t> </a:t>
            </a:r>
            <a:r>
              <a:rPr lang="en-US" sz="2000" dirty="0"/>
              <a:t>http://www.newsit.gr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/>
              <a:t>Πίνακας 1: </a:t>
            </a:r>
            <a:r>
              <a:rPr lang="el-GR" sz="2000" dirty="0"/>
              <a:t>Πρότυπα ποιότητας </a:t>
            </a:r>
            <a:r>
              <a:rPr lang="el-GR" sz="2000" dirty="0" smtClean="0"/>
              <a:t>περιβάλλοντος. </a:t>
            </a:r>
            <a:r>
              <a:rPr lang="en-US" sz="2000" dirty="0" smtClean="0"/>
              <a:t>Copyright </a:t>
            </a:r>
            <a:r>
              <a:rPr lang="el-GR" sz="2000" dirty="0" smtClean="0"/>
              <a:t>Υπουργείο Παραγωγικής Ανασυγκρότησης Περιβάλλοντος &amp; Ενέργειας. Πηγή: </a:t>
            </a:r>
            <a:r>
              <a:rPr lang="en-US" altLang="el-GR" sz="2000" dirty="0" smtClean="0"/>
              <a:t>“</a:t>
            </a:r>
            <a:r>
              <a:rPr lang="el-GR" altLang="el-GR" sz="2000" dirty="0"/>
              <a:t>Καθορισμός Προτύπων Ποιότητας Περιβάλλοντος (ΠΠΠ) για τις συγκεντρώσεις ορισμένων ρύπων και ουσιών προτεραιότητας στα επιφανειακά ύδατα, σε συμμόρφωση προς τις διατάξεις της οδηγίας 2008/105/ΕΚ του Ευρωπαϊκού Κοινοβουλίου</a:t>
            </a:r>
            <a:r>
              <a:rPr lang="en-US" altLang="el-GR" sz="2000" dirty="0"/>
              <a:t>”</a:t>
            </a:r>
            <a:endParaRPr lang="en-GB" altLang="el-GR" sz="2000" dirty="0"/>
          </a:p>
          <a:p>
            <a:endParaRPr lang="en-US" sz="2000" dirty="0"/>
          </a:p>
          <a:p>
            <a:pPr marL="0" indent="0">
              <a:buNone/>
            </a:pPr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Δείγματα νερού για επεξεργασία στο εργαστήριο 4 Χ 3</a:t>
            </a:r>
          </a:p>
          <a:p>
            <a:endParaRPr lang="el-GR" sz="24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851144"/>
          </a:xfrm>
        </p:spPr>
        <p:txBody>
          <a:bodyPr>
            <a:noAutofit/>
          </a:bodyPr>
          <a:lstStyle/>
          <a:p>
            <a:r>
              <a:rPr lang="el-GR" altLang="el-GR" sz="3200" dirty="0"/>
              <a:t>Εργασία σε ομάδες</a:t>
            </a:r>
            <a:endParaRPr lang="en-GB" altLang="el-GR" sz="3200" dirty="0"/>
          </a:p>
        </p:txBody>
      </p:sp>
      <p:pic>
        <p:nvPicPr>
          <p:cNvPr id="1026" name="Picture 2" title="Υδρογραφικό δίκτυο λεκανοπεδίου Αθηνών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327" y="1124744"/>
            <a:ext cx="5075113" cy="519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50825" y="4365625"/>
            <a:ext cx="3097213" cy="368300"/>
            <a:chOff x="251520" y="4365104"/>
            <a:chExt cx="3096344" cy="369332"/>
          </a:xfrm>
        </p:grpSpPr>
        <p:sp>
          <p:nvSpPr>
            <p:cNvPr id="7" name="Smiley Face 8"/>
            <p:cNvSpPr/>
            <p:nvPr/>
          </p:nvSpPr>
          <p:spPr>
            <a:xfrm>
              <a:off x="251520" y="4436742"/>
              <a:ext cx="215839" cy="216505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539552" y="4365104"/>
              <a:ext cx="2808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dirty="0"/>
                <a:t>3) Δείγμα δικτύου ΕΥΔΑΠ</a:t>
              </a:r>
              <a:endParaRPr lang="en-GB" altLang="el-GR" dirty="0"/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50825" y="5229225"/>
            <a:ext cx="3097213" cy="369888"/>
            <a:chOff x="251520" y="5229200"/>
            <a:chExt cx="3096344" cy="369332"/>
          </a:xfrm>
        </p:grpSpPr>
        <p:sp>
          <p:nvSpPr>
            <p:cNvPr id="10" name="Smiley Face 9"/>
            <p:cNvSpPr/>
            <p:nvPr/>
          </p:nvSpPr>
          <p:spPr>
            <a:xfrm>
              <a:off x="251520" y="5300531"/>
              <a:ext cx="215839" cy="217160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539552" y="5229200"/>
              <a:ext cx="2808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/>
                <a:t>4) Δείγμα εμφιαλωμένου</a:t>
              </a:r>
              <a:endParaRPr lang="en-GB" altLang="el-GR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87824" y="5949280"/>
            <a:ext cx="10081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Εικόνα 1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Σύσταση «γλυκού» νερού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Εκτός από υδρογόνο και οξυγόνο, περιέχει και  άλλες διαλυμένες ουσίες</a:t>
            </a:r>
            <a:r>
              <a:rPr lang="en-GB" altLang="el-GR" dirty="0"/>
              <a:t>.</a:t>
            </a:r>
          </a:p>
          <a:p>
            <a:r>
              <a:rPr lang="el-GR" altLang="el-GR" dirty="0"/>
              <a:t>Πληροφορίες για την σύσταση των πετρωμάτων με τα οποία βρίσκεται σε επαφή</a:t>
            </a:r>
            <a:r>
              <a:rPr lang="en-GB" altLang="el-GR" dirty="0"/>
              <a:t>.</a:t>
            </a:r>
            <a:endParaRPr lang="el-GR" altLang="el-GR" dirty="0"/>
          </a:p>
          <a:p>
            <a:r>
              <a:rPr lang="el-GR" altLang="el-GR" dirty="0"/>
              <a:t>Μερικές ουσίες θεωρούνται ρύποι όταν υπάρχουν σε ελάχιστη ποσότητα</a:t>
            </a:r>
            <a:r>
              <a:rPr lang="en-GB" altLang="el-GR" dirty="0"/>
              <a:t>.</a:t>
            </a:r>
            <a:endParaRPr lang="el-GR" altLang="el-GR" dirty="0"/>
          </a:p>
          <a:p>
            <a:r>
              <a:rPr lang="el-GR" altLang="el-GR" dirty="0"/>
              <a:t> Προτεραιότητα στην παρακολούθηση των ποιοτικών χαρακτηριστικών του νερού τα οποία επιδρούν άμεσα στην ανθρώπινη υγεία</a:t>
            </a:r>
            <a:r>
              <a:rPr lang="el-GR" altLang="el-GR" dirty="0" smtClean="0"/>
              <a:t>.</a:t>
            </a:r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16227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Ελληνική Νομοθεσία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i="1" dirty="0"/>
              <a:t>ΦΕΚ 1909 -8 Δεκεμβρίου 2010:</a:t>
            </a:r>
            <a:endParaRPr lang="en-US" altLang="el-GR" sz="2800" i="1" dirty="0"/>
          </a:p>
          <a:p>
            <a:endParaRPr lang="en-US" altLang="el-GR" sz="2800" dirty="0"/>
          </a:p>
          <a:p>
            <a:pPr marL="0" indent="0">
              <a:buNone/>
            </a:pPr>
            <a:r>
              <a:rPr lang="en-US" altLang="el-GR" sz="2800" dirty="0"/>
              <a:t>“</a:t>
            </a:r>
            <a:r>
              <a:rPr lang="el-GR" altLang="el-GR" sz="2800" dirty="0"/>
              <a:t>Καθορισμός Προτύπων Ποιότητας Περιβάλλοντος (</a:t>
            </a:r>
            <a:r>
              <a:rPr lang="el-GR" altLang="el-GR" sz="2800" dirty="0" smtClean="0"/>
              <a:t>ΠΠΠ) για </a:t>
            </a:r>
            <a:r>
              <a:rPr lang="el-GR" altLang="el-GR" sz="2800" dirty="0"/>
              <a:t>τις συγκεντρώσεις ορισμένων ρύπων και ουσιών προτεραιότητας στα επιφανειακά ύδατα, σε συμμόρφωση προς τις διατάξεις της οδηγίας 2008/105/ΕΚ του Ευρωπαϊκού Κοινοβουλίου</a:t>
            </a:r>
            <a:r>
              <a:rPr lang="en-US" altLang="el-GR" sz="2800" dirty="0"/>
              <a:t>”</a:t>
            </a:r>
            <a:endParaRPr lang="en-GB" altLang="el-GR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l-GR" sz="2400" dirty="0" smtClean="0"/>
              <a:t>Παράρτημα Ι:</a:t>
            </a:r>
            <a:br>
              <a:rPr lang="el-GR" sz="2400" dirty="0" smtClean="0"/>
            </a:br>
            <a:r>
              <a:rPr lang="el-GR" sz="2400" dirty="0" smtClean="0"/>
              <a:t>Πρότυπα ποιότητας περιβάλλοντος (ΠΠΠ) ουσιών προτεραιότητας και ορισμένων άλλων ρύπων</a:t>
            </a:r>
            <a:endParaRPr lang="el-GR" sz="2400" dirty="0"/>
          </a:p>
        </p:txBody>
      </p:sp>
      <p:graphicFrame>
        <p:nvGraphicFramePr>
          <p:cNvPr id="3" name="Θέση περιεχομένου 2" title="Πρότυπα ποιότητας περιβάλλοντος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791673"/>
              </p:ext>
            </p:extLst>
          </p:nvPr>
        </p:nvGraphicFramePr>
        <p:xfrm>
          <a:off x="463550" y="1340768"/>
          <a:ext cx="8229599" cy="4947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739161"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Α/Α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Ονομασία ουσίας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Αριθμός </a:t>
                      </a:r>
                      <a:r>
                        <a:rPr lang="en-US" sz="1100" b="1" dirty="0" smtClean="0"/>
                        <a:t>CAS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ΕΜΣ-ΠΠΠ</a:t>
                      </a:r>
                    </a:p>
                    <a:p>
                      <a:r>
                        <a:rPr lang="el-GR" sz="1100" b="1" dirty="0" smtClean="0"/>
                        <a:t>Εξωτερικά</a:t>
                      </a:r>
                      <a:r>
                        <a:rPr lang="el-GR" sz="1100" b="1" baseline="0" dirty="0" smtClean="0"/>
                        <a:t> επιφανειακά ύδατα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ΕΜΣ-ΠΠΠ</a:t>
                      </a:r>
                    </a:p>
                    <a:p>
                      <a:pPr algn="l"/>
                      <a:r>
                        <a:rPr lang="el-GR" sz="1100" b="1" dirty="0" smtClean="0"/>
                        <a:t>Λοιπά</a:t>
                      </a:r>
                      <a:r>
                        <a:rPr lang="el-GR" sz="1100" b="1" baseline="0" dirty="0" smtClean="0"/>
                        <a:t> επιφανειακά ύδατα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ΜΕΣ-ΠΠΠ</a:t>
                      </a:r>
                    </a:p>
                    <a:p>
                      <a:r>
                        <a:rPr lang="el-GR" sz="1100" b="1" dirty="0" smtClean="0"/>
                        <a:t>Εσωτερικά</a:t>
                      </a:r>
                      <a:r>
                        <a:rPr lang="el-GR" sz="1100" b="1" baseline="0" dirty="0" smtClean="0"/>
                        <a:t> επιφανειακά ύδατα</a:t>
                      </a:r>
                      <a:endParaRPr lang="el-G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b="1" dirty="0" smtClean="0"/>
                        <a:t>ΜΕΣ-ΠΠΠ Λοιπά επιφανειακά ύδατα</a:t>
                      </a:r>
                      <a:endParaRPr lang="el-GR" sz="1100" b="1" dirty="0"/>
                    </a:p>
                  </a:txBody>
                  <a:tcPr/>
                </a:tc>
              </a:tr>
              <a:tr h="391005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(1)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Alachlor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15972-50-8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0.3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0.3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0.7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0.7</a:t>
                      </a:r>
                      <a:endParaRPr lang="el-GR" sz="1100" dirty="0"/>
                    </a:p>
                  </a:txBody>
                  <a:tcPr/>
                </a:tc>
              </a:tr>
              <a:tr h="391005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(2)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err="1" smtClean="0"/>
                        <a:t>Ανθρακένιο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120-12-7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0.1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0.1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0.4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0.4</a:t>
                      </a:r>
                      <a:endParaRPr lang="el-GR" sz="1100" dirty="0"/>
                    </a:p>
                  </a:txBody>
                  <a:tcPr/>
                </a:tc>
              </a:tr>
              <a:tr h="391005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(3)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err="1" smtClean="0"/>
                        <a:t>Ατραζίνη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1912-24-9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0.6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0.6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2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2</a:t>
                      </a:r>
                      <a:endParaRPr lang="el-GR" sz="1100" dirty="0"/>
                    </a:p>
                  </a:txBody>
                  <a:tcPr/>
                </a:tc>
              </a:tr>
              <a:tr h="391005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(4)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Βενζόλιο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71-43-2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10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8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50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50</a:t>
                      </a:r>
                      <a:endParaRPr lang="el-GR" sz="1100" dirty="0"/>
                    </a:p>
                  </a:txBody>
                  <a:tcPr/>
                </a:tc>
              </a:tr>
              <a:tr h="417787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(5)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err="1" smtClean="0"/>
                        <a:t>Βρωμιούχος</a:t>
                      </a:r>
                      <a:r>
                        <a:rPr lang="el-GR" sz="1100" dirty="0" smtClean="0"/>
                        <a:t> </a:t>
                      </a:r>
                      <a:r>
                        <a:rPr lang="el-GR" sz="1100" dirty="0" err="1" smtClean="0"/>
                        <a:t>διφαινυλαιθέρας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32534-81-9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0.0005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0.0002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Δεν εκφράζονται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Δεν εκφράζονται</a:t>
                      </a:r>
                      <a:endParaRPr lang="el-GR" sz="1100" dirty="0"/>
                    </a:p>
                  </a:txBody>
                  <a:tcPr/>
                </a:tc>
              </a:tr>
              <a:tr h="1060535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(6)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Κάδμιο και ενώσεις</a:t>
                      </a:r>
                      <a:r>
                        <a:rPr lang="el-GR" sz="1100" baseline="0" dirty="0" smtClean="0"/>
                        <a:t> του (Ανάλογα με τις κατηγορίες σκληρότητας  ύδατος)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7440-43-9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&lt;0.08 </a:t>
                      </a:r>
                    </a:p>
                    <a:p>
                      <a:r>
                        <a:rPr lang="el-GR" sz="1100" dirty="0" smtClean="0"/>
                        <a:t>(κατηγορία 1)</a:t>
                      </a:r>
                    </a:p>
                    <a:p>
                      <a:r>
                        <a:rPr lang="el-GR" sz="1100" dirty="0" smtClean="0"/>
                        <a:t>0.08</a:t>
                      </a:r>
                    </a:p>
                    <a:p>
                      <a:r>
                        <a:rPr lang="el-GR" sz="1100" dirty="0" smtClean="0"/>
                        <a:t> (κατηγορία 2)</a:t>
                      </a:r>
                    </a:p>
                    <a:p>
                      <a:r>
                        <a:rPr lang="el-GR" sz="1100" dirty="0" smtClean="0"/>
                        <a:t>0.09</a:t>
                      </a:r>
                    </a:p>
                    <a:p>
                      <a:r>
                        <a:rPr lang="el-GR" sz="1100" dirty="0" smtClean="0"/>
                        <a:t> (κατηγορία 3)</a:t>
                      </a:r>
                    </a:p>
                    <a:p>
                      <a:r>
                        <a:rPr lang="el-GR" sz="1100" dirty="0" smtClean="0"/>
                        <a:t>0.15</a:t>
                      </a:r>
                    </a:p>
                    <a:p>
                      <a:r>
                        <a:rPr lang="el-GR" sz="1100" dirty="0" smtClean="0"/>
                        <a:t> (κατηγορία 4)</a:t>
                      </a:r>
                    </a:p>
                    <a:p>
                      <a:r>
                        <a:rPr lang="el-GR" sz="1100" dirty="0" smtClean="0"/>
                        <a:t>0.25</a:t>
                      </a:r>
                    </a:p>
                    <a:p>
                      <a:r>
                        <a:rPr lang="el-GR" sz="1100" dirty="0" smtClean="0"/>
                        <a:t> (κατηγορία 5)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0.2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&lt;0.45 </a:t>
                      </a:r>
                    </a:p>
                    <a:p>
                      <a:r>
                        <a:rPr lang="el-GR" sz="1100" dirty="0" smtClean="0"/>
                        <a:t>(κατηγορία 1)</a:t>
                      </a:r>
                    </a:p>
                    <a:p>
                      <a:r>
                        <a:rPr lang="el-GR" sz="1100" dirty="0" smtClean="0"/>
                        <a:t>0.45</a:t>
                      </a:r>
                    </a:p>
                    <a:p>
                      <a:r>
                        <a:rPr lang="el-GR" sz="1100" dirty="0" smtClean="0"/>
                        <a:t> (κατηγορία 2)</a:t>
                      </a:r>
                    </a:p>
                    <a:p>
                      <a:r>
                        <a:rPr lang="el-GR" sz="1100" dirty="0" smtClean="0"/>
                        <a:t>0.60</a:t>
                      </a:r>
                    </a:p>
                    <a:p>
                      <a:r>
                        <a:rPr lang="el-GR" sz="1100" dirty="0" smtClean="0"/>
                        <a:t> (κατηγορία</a:t>
                      </a:r>
                      <a:r>
                        <a:rPr lang="el-GR" sz="1100" baseline="0" dirty="0" smtClean="0"/>
                        <a:t> 3)</a:t>
                      </a:r>
                    </a:p>
                    <a:p>
                      <a:r>
                        <a:rPr lang="el-GR" sz="1100" baseline="0" dirty="0" smtClean="0"/>
                        <a:t>0.90</a:t>
                      </a:r>
                    </a:p>
                    <a:p>
                      <a:r>
                        <a:rPr lang="el-GR" sz="1100" baseline="0" dirty="0" smtClean="0"/>
                        <a:t> (κατηγορία 4)</a:t>
                      </a:r>
                    </a:p>
                    <a:p>
                      <a:r>
                        <a:rPr lang="el-GR" sz="1100" baseline="0" dirty="0" smtClean="0"/>
                        <a:t>1.50 </a:t>
                      </a:r>
                    </a:p>
                    <a:p>
                      <a:r>
                        <a:rPr lang="el-GR" sz="1100" baseline="0" dirty="0" smtClean="0"/>
                        <a:t>(κατηγορία 5)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&lt;0.45</a:t>
                      </a:r>
                    </a:p>
                    <a:p>
                      <a:r>
                        <a:rPr lang="el-GR" sz="1100" dirty="0" smtClean="0"/>
                        <a:t> (κατηγορία</a:t>
                      </a:r>
                      <a:r>
                        <a:rPr lang="el-GR" sz="1100" baseline="0" dirty="0" smtClean="0"/>
                        <a:t> 1)</a:t>
                      </a:r>
                    </a:p>
                    <a:p>
                      <a:r>
                        <a:rPr lang="el-GR" sz="1100" baseline="0" dirty="0" smtClean="0"/>
                        <a:t>0.45 </a:t>
                      </a:r>
                    </a:p>
                    <a:p>
                      <a:r>
                        <a:rPr lang="el-GR" sz="1100" baseline="0" dirty="0" smtClean="0"/>
                        <a:t>(κατηγορία 2)</a:t>
                      </a:r>
                    </a:p>
                    <a:p>
                      <a:r>
                        <a:rPr lang="el-GR" sz="1100" baseline="0" dirty="0" smtClean="0"/>
                        <a:t>0.60</a:t>
                      </a:r>
                    </a:p>
                    <a:p>
                      <a:r>
                        <a:rPr lang="el-GR" sz="1100" baseline="0" dirty="0" smtClean="0"/>
                        <a:t> (κατηγορία 3)</a:t>
                      </a:r>
                    </a:p>
                    <a:p>
                      <a:r>
                        <a:rPr lang="el-GR" sz="1100" baseline="0" dirty="0" smtClean="0"/>
                        <a:t>0.90</a:t>
                      </a:r>
                    </a:p>
                    <a:p>
                      <a:r>
                        <a:rPr lang="el-GR" sz="1100" baseline="0" dirty="0" smtClean="0"/>
                        <a:t> (κατηγορία 4)</a:t>
                      </a:r>
                    </a:p>
                    <a:p>
                      <a:r>
                        <a:rPr lang="el-GR" sz="1100" baseline="0" dirty="0" smtClean="0"/>
                        <a:t>1.50</a:t>
                      </a:r>
                    </a:p>
                    <a:p>
                      <a:r>
                        <a:rPr lang="el-GR" sz="1100" baseline="0" dirty="0" smtClean="0"/>
                        <a:t> (κατηγορία 5)</a:t>
                      </a:r>
                    </a:p>
                  </a:txBody>
                  <a:tcPr/>
                </a:tc>
              </a:tr>
              <a:tr h="417787"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(5</a:t>
                      </a:r>
                      <a:r>
                        <a:rPr lang="el-GR" sz="1100" baseline="30000" dirty="0" smtClean="0"/>
                        <a:t>α</a:t>
                      </a:r>
                      <a:r>
                        <a:rPr lang="el-GR" sz="1100" dirty="0" smtClean="0"/>
                        <a:t>)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err="1" smtClean="0"/>
                        <a:t>Ανθρακο</a:t>
                      </a:r>
                      <a:r>
                        <a:rPr lang="el-GR" sz="1100" dirty="0" smtClean="0"/>
                        <a:t>-</a:t>
                      </a:r>
                      <a:r>
                        <a:rPr lang="el-GR" sz="1100" dirty="0" err="1" smtClean="0"/>
                        <a:t>τετραχλωρίδιο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56-23-5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12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12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 smtClean="0"/>
                        <a:t>Δεν</a:t>
                      </a:r>
                      <a:r>
                        <a:rPr lang="el-GR" sz="1100" baseline="0" dirty="0" smtClean="0"/>
                        <a:t> εκφράζονται</a:t>
                      </a:r>
                      <a:endParaRPr lang="el-G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4328" y="6098976"/>
            <a:ext cx="1152128" cy="288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/>
              <a:t>Πίνακας 1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Μετρήσεις ρύπανσης στον Κηφισό</a:t>
            </a:r>
            <a:br>
              <a:rPr lang="el-GR" sz="3200" dirty="0"/>
            </a:br>
            <a:r>
              <a:rPr lang="el-GR" sz="3200" dirty="0" smtClean="0"/>
              <a:t>(Φορέας </a:t>
            </a:r>
            <a:r>
              <a:rPr lang="el-GR" sz="3200" dirty="0"/>
              <a:t>Διαχείρισης και Ανάπλασης </a:t>
            </a:r>
            <a:r>
              <a:rPr lang="el-GR" sz="3200" dirty="0" smtClean="0"/>
              <a:t>Κηφισού)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Οφείλεται σε ανθρώπινες δραστηριότητες (απόβλητα από βιομηχανίες, βιοτεχνίες, οικισμούς)</a:t>
            </a:r>
          </a:p>
          <a:p>
            <a:r>
              <a:rPr lang="el-GR" altLang="el-GR" dirty="0"/>
              <a:t>Οπτική ρύπανση- μπάζα, θολερότητα, αφρισμοί</a:t>
            </a:r>
          </a:p>
          <a:p>
            <a:r>
              <a:rPr lang="el-GR" altLang="el-GR" dirty="0"/>
              <a:t>Χημικοί ρύποι που εντοπίστηκαν σε νερό &amp; ίζημα</a:t>
            </a:r>
            <a:r>
              <a:rPr lang="en-US" altLang="el-GR" dirty="0"/>
              <a:t>:</a:t>
            </a:r>
            <a:r>
              <a:rPr lang="en-GB" altLang="el-G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Βαρέα μέταλλα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Αζωτούχες ενώσεις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Φωσφορικές ενώσεις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Φυτοφάρμακα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dirty="0"/>
              <a:t>Μικροοργανισμοί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06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«Βρέθηκε ψάρι 31 εκατοστά, στον </a:t>
            </a:r>
            <a:r>
              <a:rPr lang="el-GR" b="1" dirty="0"/>
              <a:t>Κηφισό</a:t>
            </a:r>
            <a:r>
              <a:rPr lang="el-GR" dirty="0"/>
              <a:t> !»</a:t>
            </a:r>
            <a:r>
              <a:rPr lang="el-GR" b="1" dirty="0"/>
              <a:t> </a:t>
            </a:r>
            <a:r>
              <a:rPr lang="el-GR" sz="1800" b="1" dirty="0"/>
              <a:t>Πέμπτη, 1 Ιουλίου </a:t>
            </a:r>
            <a:r>
              <a:rPr lang="el-GR" sz="1800" b="1" dirty="0" smtClean="0"/>
              <a:t>2010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5833728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Εικόνα 2</a:t>
            </a:r>
          </a:p>
        </p:txBody>
      </p:sp>
      <p:pic>
        <p:nvPicPr>
          <p:cNvPr id="6" name="Picture 2" descr="http://www.newsit.gr/files/Image/01-07/resized/kifisos1_854_355.jpg" title="ψάρι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129631"/>
            <a:ext cx="81343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Ελάχιστες παράμετροι ποιότητας νερού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800" dirty="0"/>
              <a:t>T</a:t>
            </a:r>
          </a:p>
          <a:p>
            <a:r>
              <a:rPr lang="en-US" altLang="el-GR" sz="2800" dirty="0"/>
              <a:t>pH</a:t>
            </a:r>
            <a:r>
              <a:rPr lang="el-GR" altLang="el-GR" sz="2800" dirty="0"/>
              <a:t>		Ύπαιθρο</a:t>
            </a:r>
            <a:endParaRPr lang="en-US" altLang="el-GR" sz="2800" dirty="0"/>
          </a:p>
          <a:p>
            <a:r>
              <a:rPr lang="en-US" altLang="el-GR" sz="2800" dirty="0"/>
              <a:t>EC</a:t>
            </a:r>
          </a:p>
          <a:p>
            <a:r>
              <a:rPr lang="el-GR" altLang="el-GR" sz="2800" dirty="0"/>
              <a:t>Κατιόντα</a:t>
            </a:r>
            <a:r>
              <a:rPr lang="en-US" altLang="el-GR" sz="2800" dirty="0"/>
              <a:t>: Na</a:t>
            </a:r>
            <a:r>
              <a:rPr lang="en-US" altLang="el-GR" sz="2800" baseline="30000" dirty="0"/>
              <a:t>+</a:t>
            </a:r>
            <a:r>
              <a:rPr lang="en-US" altLang="el-GR" sz="2800" dirty="0"/>
              <a:t>, K</a:t>
            </a:r>
            <a:r>
              <a:rPr lang="en-US" altLang="el-GR" sz="2800" baseline="30000" dirty="0"/>
              <a:t>+</a:t>
            </a:r>
            <a:r>
              <a:rPr lang="en-US" altLang="el-GR" sz="2800" dirty="0"/>
              <a:t>, Mg</a:t>
            </a:r>
            <a:r>
              <a:rPr lang="en-US" altLang="el-GR" sz="2800" baseline="30000" dirty="0"/>
              <a:t>2+</a:t>
            </a:r>
            <a:r>
              <a:rPr lang="en-US" altLang="el-GR" sz="2800" dirty="0"/>
              <a:t>, Ca</a:t>
            </a:r>
            <a:r>
              <a:rPr lang="en-US" altLang="el-GR" sz="2800" baseline="30000" dirty="0"/>
              <a:t>2+</a:t>
            </a:r>
            <a:r>
              <a:rPr lang="el-GR" altLang="el-GR" sz="2800" baseline="30000" dirty="0"/>
              <a:t>	</a:t>
            </a:r>
            <a:r>
              <a:rPr lang="el-GR" altLang="el-GR" sz="2800" baseline="30000" dirty="0" smtClean="0"/>
              <a:t>	</a:t>
            </a:r>
            <a:r>
              <a:rPr lang="el-GR" altLang="el-GR" sz="2800" dirty="0" smtClean="0"/>
              <a:t>Εργαστήριο</a:t>
            </a:r>
            <a:endParaRPr lang="en-US" altLang="el-GR" sz="2800" dirty="0"/>
          </a:p>
          <a:p>
            <a:r>
              <a:rPr lang="el-GR" altLang="el-GR" sz="2800" dirty="0"/>
              <a:t>Ανιόντα</a:t>
            </a:r>
            <a:r>
              <a:rPr lang="en-US" altLang="el-GR" sz="2800" dirty="0"/>
              <a:t>: Cl</a:t>
            </a:r>
            <a:r>
              <a:rPr lang="en-US" altLang="el-GR" sz="2800" baseline="30000" dirty="0"/>
              <a:t>-</a:t>
            </a:r>
            <a:r>
              <a:rPr lang="en-US" altLang="el-GR" sz="2800" dirty="0"/>
              <a:t>, HCO3</a:t>
            </a:r>
            <a:r>
              <a:rPr lang="en-US" altLang="el-GR" sz="2800" baseline="30000" dirty="0"/>
              <a:t>-</a:t>
            </a:r>
            <a:r>
              <a:rPr lang="en-US" altLang="el-GR" sz="2800" dirty="0"/>
              <a:t>, SO4</a:t>
            </a:r>
            <a:r>
              <a:rPr lang="en-US" altLang="el-GR" sz="2800" baseline="30000" dirty="0"/>
              <a:t>2-</a:t>
            </a:r>
            <a:r>
              <a:rPr lang="en-US" altLang="el-GR" sz="2800" dirty="0"/>
              <a:t>, NO3</a:t>
            </a:r>
            <a:r>
              <a:rPr lang="en-US" altLang="el-GR" sz="2800" baseline="30000" dirty="0"/>
              <a:t>-</a:t>
            </a:r>
            <a:endParaRPr lang="en-GB" altLang="el-GR" sz="2800" baseline="300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6" name="Right Brace 3"/>
          <p:cNvSpPr/>
          <p:nvPr/>
        </p:nvSpPr>
        <p:spPr>
          <a:xfrm>
            <a:off x="1655762" y="1772816"/>
            <a:ext cx="358775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ight Brace 4"/>
          <p:cNvSpPr/>
          <p:nvPr/>
        </p:nvSpPr>
        <p:spPr>
          <a:xfrm>
            <a:off x="5435600" y="3213100"/>
            <a:ext cx="360363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1073</Words>
  <Application>Microsoft Office PowerPoint</Application>
  <PresentationFormat>Προβολή στην οθόνη (4:3)</PresentationFormat>
  <Paragraphs>218</Paragraphs>
  <Slides>24</Slides>
  <Notes>22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Yδρογεωχημεία –  Αναλυτική Γεωχημεία</vt:lpstr>
      <vt:lpstr>Στόχοι εργαστηριακών ασκήσεων</vt:lpstr>
      <vt:lpstr>Εργασία σε ομάδες</vt:lpstr>
      <vt:lpstr>Σύσταση «γλυκού» νερού</vt:lpstr>
      <vt:lpstr>Ελληνική Νομοθεσία</vt:lpstr>
      <vt:lpstr>Παράρτημα Ι: Πρότυπα ποιότητας περιβάλλοντος (ΠΠΠ) ουσιών προτεραιότητας και ορισμένων άλλων ρύπων</vt:lpstr>
      <vt:lpstr>Μετρήσεις ρύπανσης στον Κηφισό (Φορέας Διαχείρισης και Ανάπλασης Κηφισού)</vt:lpstr>
      <vt:lpstr>«Βρέθηκε ψάρι 31 εκατοστά, στον Κηφισό !» Πέμπτη, 1 Ιουλίου 2010</vt:lpstr>
      <vt:lpstr>Ελάχιστες παράμετροι ποιότητας νερού</vt:lpstr>
      <vt:lpstr>Παράμετροι πρωτοκόλλου δειγματοληψίας υδάτων</vt:lpstr>
      <vt:lpstr>Επιφανειακά νερά</vt:lpstr>
      <vt:lpstr>Υπόγειο νερό</vt:lpstr>
      <vt:lpstr>ΔΕΙΓΜΑΤΟΛΗΨΙΑ ΥΠΟΓΕΙΟΥ ΝΕΡΟΥ (1)</vt:lpstr>
      <vt:lpstr>ΔΕΙΓΜΑΤΟΛΗΨΙΑ ΥΠΟΓΕΙΟΥ ΝΕΡΟΥ (2) </vt:lpstr>
      <vt:lpstr>Επιτόπια οξύνιση δειγμάτων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Company>ΕΚΠΑ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>Υδρογεωχημεία</dc:subject>
  <dc:creator>Αργυράκη Αριάδνη</dc:creator>
  <cp:lastModifiedBy>Hara</cp:lastModifiedBy>
  <cp:revision>191</cp:revision>
  <dcterms:created xsi:type="dcterms:W3CDTF">2012-09-06T09:03:05Z</dcterms:created>
  <dcterms:modified xsi:type="dcterms:W3CDTF">2015-07-21T10:52:33Z</dcterms:modified>
</cp:coreProperties>
</file>