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7"/>
  </p:notesMasterIdLst>
  <p:sldIdLst>
    <p:sldId id="331" r:id="rId3"/>
    <p:sldId id="308" r:id="rId4"/>
    <p:sldId id="336" r:id="rId5"/>
    <p:sldId id="337" r:id="rId6"/>
    <p:sldId id="338" r:id="rId7"/>
    <p:sldId id="339" r:id="rId8"/>
    <p:sldId id="340" r:id="rId9"/>
    <p:sldId id="290" r:id="rId10"/>
    <p:sldId id="295" r:id="rId11"/>
    <p:sldId id="299" r:id="rId12"/>
    <p:sldId id="332" r:id="rId13"/>
    <p:sldId id="333" r:id="rId14"/>
    <p:sldId id="334" r:id="rId15"/>
    <p:sldId id="293" r:id="rId16"/>
  </p:sldIdLst>
  <p:sldSz cx="9144000" cy="6858000" type="screen4x3"/>
  <p:notesSz cx="6858000" cy="9144000"/>
  <p:custDataLst>
    <p:tags r:id="rId1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36"/>
            <p14:sldId id="337"/>
            <p14:sldId id="338"/>
            <p14:sldId id="339"/>
            <p14:sldId id="340"/>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78" d="100"/>
          <a:sy n="78" d="100"/>
        </p:scale>
        <p:origin x="-72" y="3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11</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3</a:t>
            </a:fld>
            <a:endParaRPr lang="en-US"/>
          </a:p>
        </p:txBody>
      </p:sp>
    </p:spTree>
    <p:extLst>
      <p:ext uri="{BB962C8B-B14F-4D97-AF65-F5344CB8AC3E}">
        <p14:creationId xmlns:p14="http://schemas.microsoft.com/office/powerpoint/2010/main" val="217474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4</a:t>
            </a:fld>
            <a:endParaRPr lang="en-US"/>
          </a:p>
        </p:txBody>
      </p:sp>
    </p:spTree>
    <p:extLst>
      <p:ext uri="{BB962C8B-B14F-4D97-AF65-F5344CB8AC3E}">
        <p14:creationId xmlns:p14="http://schemas.microsoft.com/office/powerpoint/2010/main" val="180499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5</a:t>
            </a:fld>
            <a:endParaRPr lang="en-US"/>
          </a:p>
        </p:txBody>
      </p:sp>
    </p:spTree>
    <p:extLst>
      <p:ext uri="{BB962C8B-B14F-4D97-AF65-F5344CB8AC3E}">
        <p14:creationId xmlns:p14="http://schemas.microsoft.com/office/powerpoint/2010/main" val="1524082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6</a:t>
            </a:fld>
            <a:endParaRPr lang="en-US"/>
          </a:p>
        </p:txBody>
      </p:sp>
    </p:spTree>
    <p:extLst>
      <p:ext uri="{BB962C8B-B14F-4D97-AF65-F5344CB8AC3E}">
        <p14:creationId xmlns:p14="http://schemas.microsoft.com/office/powerpoint/2010/main" val="52498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7</a:t>
            </a:fld>
            <a:endParaRPr lang="en-US"/>
          </a:p>
        </p:txBody>
      </p:sp>
    </p:spTree>
    <p:extLst>
      <p:ext uri="{BB962C8B-B14F-4D97-AF65-F5344CB8AC3E}">
        <p14:creationId xmlns:p14="http://schemas.microsoft.com/office/powerpoint/2010/main" val="52498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0518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Μυθολογία</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Μυθολογία</a:t>
            </a:r>
            <a:endParaRPr lang="en-US" sz="1000" dirty="0">
              <a:solidFill>
                <a:srgbClr val="5075BC"/>
              </a:solidFill>
              <a:ea typeface="ＭＳ Ｐゴシック" pitchFamily="34" charset="-128"/>
              <a:cs typeface="+mn-cs"/>
            </a:endParaRP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hyperlink" Target="%5b1%5d%20http:/creativecommons.org/licenses/by-nc-sa/4.0/"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blionet.gr/book/149502/%CE%9C%CE%B1%CE%BD%CE%B4%CE%B7%CE%BB%CE%B1%CF%81%CE%AC%CF%82,_%CE%A6%CE%AF%CE%BB%CE%B9%CF%80%CF%80%CE%BF%CF%82/%CE%9F_%CE%94%CE%BF%CF%8D%CF%81%CE%B5%CE%B9%CE%BF%CF%82_%CE%8A%CF%80%CF%80%CE%BF%CF%8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2016. </a:t>
            </a:r>
            <a:r>
              <a:rPr lang="el-GR" sz="2000" dirty="0"/>
              <a:t>Ελένη </a:t>
            </a:r>
            <a:r>
              <a:rPr lang="el-GR" sz="2000" dirty="0" err="1"/>
              <a:t>Τσενεκίδη</a:t>
            </a:r>
            <a:r>
              <a:rPr lang="el-GR" sz="2000" dirty="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a:t>
            </a:r>
            <a:r>
              <a:rPr lang="el-GR" altLang="en-US" sz="2000" dirty="0"/>
              <a:t>Δούρειος Ίππος</a:t>
            </a:r>
            <a:r>
              <a:rPr lang="el-GR" sz="2000" dirty="0" smtClean="0"/>
              <a:t>». </a:t>
            </a:r>
            <a:r>
              <a:rPr lang="el-GR" sz="2000" dirty="0"/>
              <a:t>Έκδοση: </a:t>
            </a:r>
            <a:r>
              <a:rPr lang="el-GR" sz="2000" dirty="0" smtClean="0"/>
              <a:t>1.0</a:t>
            </a:r>
            <a:r>
              <a:rPr lang="el-GR" sz="2000" dirty="0"/>
              <a:t>. Αθήνα </a:t>
            </a:r>
            <a:r>
              <a:rPr lang="el-GR" sz="2000" dirty="0" smtClean="0"/>
              <a:t>2016. Διαθέσιμο </a:t>
            </a:r>
            <a:r>
              <a:rPr lang="el-GR" sz="2000" dirty="0"/>
              <a:t>από τη δικτυακή </a:t>
            </a:r>
            <a:r>
              <a:rPr lang="el-GR" sz="2000" dirty="0" smtClean="0"/>
              <a:t>διεύθυνση: </a:t>
            </a:r>
            <a:r>
              <a:rPr lang="en-GB" sz="2000" dirty="0" smtClean="0">
                <a:hlinkClick r:id="rId3" tooltip="Ανοιχτό Μάθημα: Το Εικονογραφημένο Βιβλίο στην Προσχολική Εκπαίδευση"/>
              </a:rPr>
              <a:t>http</a:t>
            </a:r>
            <a:r>
              <a:rPr lang="en-GB" sz="2000" dirty="0">
                <a:hlinkClick r:id="rId3" tooltip="Ανοιχτό Μάθημα: Το Εικονογραφημένο Βιβλίο στην Προσχολική Εκπαίδευση"/>
              </a:rPr>
              <a:t>://opencourses.uoa.gr/courses/ECD5/</a:t>
            </a:r>
            <a:r>
              <a:rPr lang="el-GR" sz="2000" dirty="0"/>
              <a:t>.</a:t>
            </a:r>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spcBef>
                <a:spcPts val="1000"/>
              </a:spcBef>
              <a:buNone/>
            </a:pPr>
            <a:r>
              <a:rPr lang="el-GR" sz="2000" dirty="0" smtClean="0"/>
              <a:t>Εικόνα 1: Εξώφυλλο του βιβλίου </a:t>
            </a:r>
            <a:r>
              <a:rPr lang="el-GR" sz="2000" dirty="0" smtClean="0">
                <a:hlinkClick r:id="rId3"/>
              </a:rPr>
              <a:t>«Ο </a:t>
            </a:r>
            <a:r>
              <a:rPr lang="el-GR" sz="2000" dirty="0">
                <a:hlinkClick r:id="rId3"/>
              </a:rPr>
              <a:t>Δούρειος Ίππος : Τρωικός Πόλεμος: Μέρος </a:t>
            </a:r>
            <a:r>
              <a:rPr lang="el-GR" sz="2000" dirty="0" err="1">
                <a:hlinkClick r:id="rId3"/>
              </a:rPr>
              <a:t>δ</a:t>
            </a:r>
            <a:r>
              <a:rPr lang="el-GR" sz="2000" dirty="0" err="1" smtClean="0">
                <a:hlinkClick r:id="rId3"/>
              </a:rPr>
              <a:t>΄</a:t>
            </a:r>
            <a:r>
              <a:rPr lang="el-GR" sz="2000" dirty="0" smtClean="0">
                <a:hlinkClick r:id="rId3"/>
              </a:rPr>
              <a:t>»</a:t>
            </a:r>
            <a:r>
              <a:rPr lang="el-GR" sz="2000" b="1" dirty="0" smtClean="0"/>
              <a:t> </a:t>
            </a:r>
            <a:r>
              <a:rPr lang="el-GR" sz="2000" dirty="0"/>
              <a:t>/ Φίλιππος </a:t>
            </a:r>
            <a:r>
              <a:rPr lang="el-GR" sz="2000" dirty="0" err="1"/>
              <a:t>Μανδηλαράς</a:t>
            </a:r>
            <a:r>
              <a:rPr lang="el-GR" sz="2000" dirty="0"/>
              <a:t> · εικονογράφηση Ναταλία </a:t>
            </a:r>
            <a:r>
              <a:rPr lang="el-GR" sz="2000" dirty="0" err="1"/>
              <a:t>Καπατσούλια</a:t>
            </a:r>
            <a:r>
              <a:rPr lang="el-GR" sz="2000" dirty="0"/>
              <a:t>. - 1η </a:t>
            </a:r>
            <a:r>
              <a:rPr lang="el-GR" sz="2000" dirty="0" err="1"/>
              <a:t>έκδ</a:t>
            </a:r>
            <a:r>
              <a:rPr lang="el-GR" sz="2000" dirty="0"/>
              <a:t>. - Αθήνα : Εκδόσεις Παπαδόπουλος, </a:t>
            </a:r>
            <a:r>
              <a:rPr lang="el-GR" sz="2000" dirty="0" smtClean="0"/>
              <a:t>2009. </a:t>
            </a:r>
            <a:r>
              <a:rPr lang="en-GB" sz="2000" dirty="0" err="1" smtClean="0"/>
              <a:t>Biblionet</a:t>
            </a:r>
            <a:r>
              <a:rPr lang="en-GB" sz="2000" dirty="0" smtClean="0"/>
              <a:t>.</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402832" cy="4525963"/>
          </a:xfrm>
        </p:spPr>
        <p:txBody>
          <a:bodyPr>
            <a:noAutofit/>
          </a:bodyPr>
          <a:lstStyle/>
          <a:p>
            <a:pPr marL="0" indent="0">
              <a:buNone/>
            </a:pPr>
            <a:r>
              <a:rPr lang="el-GR" sz="2400" b="1" dirty="0" smtClean="0"/>
              <a:t>Διδακτική πρακτική</a:t>
            </a:r>
            <a:r>
              <a:rPr lang="en-GB" sz="2400" dirty="0" smtClean="0"/>
              <a:t>:</a:t>
            </a:r>
            <a:r>
              <a:rPr lang="el-GR" sz="2400" dirty="0"/>
              <a:t/>
            </a:r>
            <a:br>
              <a:rPr lang="el-GR" sz="2400" dirty="0"/>
            </a:br>
            <a:r>
              <a:rPr lang="el-GR" sz="2400" dirty="0"/>
              <a:t>Ελένη </a:t>
            </a:r>
            <a:r>
              <a:rPr lang="el-GR" sz="2400" dirty="0" err="1" smtClean="0"/>
              <a:t>Τσενεκίδη</a:t>
            </a:r>
            <a:r>
              <a:rPr lang="en-GB" sz="2400" dirty="0" smtClean="0"/>
              <a:t>.</a:t>
            </a:r>
            <a:endParaRPr lang="el-GR" sz="2400" dirty="0"/>
          </a:p>
          <a:p>
            <a:pPr marL="0" indent="0">
              <a:spcBef>
                <a:spcPts val="1000"/>
              </a:spcBef>
              <a:buNone/>
            </a:pPr>
            <a:r>
              <a:rPr lang="el-GR" sz="2400" b="1" dirty="0" smtClean="0"/>
              <a:t>Μυθολογικό θέμα</a:t>
            </a:r>
            <a:r>
              <a:rPr lang="el-GR" sz="2400" dirty="0" smtClean="0"/>
              <a:t>: </a:t>
            </a:r>
            <a:r>
              <a:rPr lang="en-GB" sz="2400" dirty="0" smtClean="0"/>
              <a:t/>
            </a:r>
            <a:br>
              <a:rPr lang="en-GB" sz="2400" dirty="0" smtClean="0"/>
            </a:br>
            <a:r>
              <a:rPr lang="el-GR" altLang="en-US" sz="2400" dirty="0" smtClean="0"/>
              <a:t>Δούρειος Ίππος.</a:t>
            </a:r>
          </a:p>
          <a:p>
            <a:pPr marL="0" indent="0">
              <a:spcBef>
                <a:spcPts val="1000"/>
              </a:spcBef>
              <a:buNone/>
            </a:pPr>
            <a:r>
              <a:rPr lang="el-GR" altLang="en-US" sz="2400" b="1" dirty="0" smtClean="0"/>
              <a:t>Βιβλίο</a:t>
            </a:r>
            <a:r>
              <a:rPr lang="el-GR" altLang="en-US" sz="2400" dirty="0" smtClean="0"/>
              <a:t>: </a:t>
            </a:r>
            <a:r>
              <a:rPr lang="el-GR" sz="2400" dirty="0" err="1"/>
              <a:t>Μανδηλαράς</a:t>
            </a:r>
            <a:r>
              <a:rPr lang="el-GR" sz="2400" dirty="0"/>
              <a:t>, Φίλιππος. </a:t>
            </a:r>
            <a:r>
              <a:rPr lang="el-GR" sz="2400" b="1" dirty="0"/>
              <a:t>Ο Δούρειος Ίππος : Τρωικός Πόλεμος: Μέρος </a:t>
            </a:r>
            <a:r>
              <a:rPr lang="el-GR" sz="2400" b="1" dirty="0" err="1"/>
              <a:t>δ΄</a:t>
            </a:r>
            <a:r>
              <a:rPr lang="el-GR" sz="2400" b="1" dirty="0"/>
              <a:t> </a:t>
            </a:r>
            <a:r>
              <a:rPr lang="el-GR" sz="2400" dirty="0"/>
              <a:t>/ Φίλιππος </a:t>
            </a:r>
            <a:r>
              <a:rPr lang="el-GR" sz="2400" dirty="0" err="1"/>
              <a:t>Μανδηλαράς</a:t>
            </a:r>
            <a:r>
              <a:rPr lang="el-GR" sz="2400" dirty="0"/>
              <a:t> · εικονογράφηση Ναταλία </a:t>
            </a:r>
            <a:r>
              <a:rPr lang="el-GR" sz="2400" dirty="0" err="1"/>
              <a:t>Καπατσούλια</a:t>
            </a:r>
            <a:r>
              <a:rPr lang="el-GR" sz="2400" dirty="0"/>
              <a:t>. - 1η </a:t>
            </a:r>
            <a:r>
              <a:rPr lang="el-GR" sz="2400" dirty="0" err="1"/>
              <a:t>έκδ</a:t>
            </a:r>
            <a:r>
              <a:rPr lang="el-GR" sz="2400" dirty="0"/>
              <a:t>. - Αθήνα : Εκδόσεις Παπαδόπουλος, 2009.</a:t>
            </a:r>
            <a:endParaRPr lang="en-GB" sz="2400" dirty="0"/>
          </a:p>
        </p:txBody>
      </p:sp>
      <p:pic>
        <p:nvPicPr>
          <p:cNvPr id="3" name="Content Placeholder 2" descr="Ο Δούρειος Ίππος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94531" y="1741495"/>
            <a:ext cx="2893893" cy="28396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16251" y="465313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1" y="1556792"/>
            <a:ext cx="2818656" cy="4608512"/>
          </a:xfrm>
        </p:spPr>
        <p:txBody>
          <a:bodyPr>
            <a:normAutofit/>
          </a:bodyPr>
          <a:lstStyle/>
          <a:p>
            <a:r>
              <a:rPr lang="el-GR" sz="2800" dirty="0"/>
              <a:t>Διαβάσαμε την ιστορία του </a:t>
            </a:r>
            <a:r>
              <a:rPr lang="en-US" sz="2800" dirty="0" err="1"/>
              <a:t>Δούρειο</a:t>
            </a:r>
            <a:r>
              <a:rPr lang="el-GR" sz="2800" dirty="0"/>
              <a:t>υ</a:t>
            </a:r>
            <a:r>
              <a:rPr lang="en-US" sz="2800" dirty="0"/>
              <a:t> Ίππο</a:t>
            </a:r>
            <a:r>
              <a:rPr lang="el-GR" sz="2800" dirty="0"/>
              <a:t>υ</a:t>
            </a:r>
            <a:r>
              <a:rPr lang="en-US" sz="2800" dirty="0"/>
              <a:t>.</a:t>
            </a:r>
            <a:endParaRPr lang="el-GR" sz="2800" dirty="0"/>
          </a:p>
          <a:p>
            <a:endParaRPr lang="el-GR" sz="2800" dirty="0"/>
          </a:p>
        </p:txBody>
      </p:sp>
      <p:sp>
        <p:nvSpPr>
          <p:cNvPr id="2" name="Title 1"/>
          <p:cNvSpPr>
            <a:spLocks noGrp="1"/>
          </p:cNvSpPr>
          <p:nvPr>
            <p:ph type="title"/>
          </p:nvPr>
        </p:nvSpPr>
        <p:spPr/>
        <p:txBody>
          <a:bodyPr>
            <a:normAutofit/>
          </a:bodyPr>
          <a:lstStyle/>
          <a:p>
            <a:r>
              <a:rPr lang="el-GR" dirty="0" smtClean="0"/>
              <a:t>Αν</a:t>
            </a:r>
            <a:r>
              <a:rPr lang="el-GR" dirty="0"/>
              <a:t>ά</a:t>
            </a:r>
            <a:r>
              <a:rPr lang="el-GR" dirty="0" smtClean="0"/>
              <a:t>γνωση </a:t>
            </a:r>
            <a:r>
              <a:rPr lang="el-GR" dirty="0"/>
              <a:t>του βιβλίου</a:t>
            </a:r>
            <a:endParaRPr lang="en-US" dirty="0"/>
          </a:p>
        </p:txBody>
      </p:sp>
      <p:pic>
        <p:nvPicPr>
          <p:cNvPr id="8" name="Content Placeholder 5" descr="[DECORATIV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19872" y="1628800"/>
            <a:ext cx="5111750" cy="2886128"/>
          </a:xfrm>
          <a:prstGeom prst="rect">
            <a:avLst/>
          </a:prstGeom>
        </p:spPr>
      </p:pic>
    </p:spTree>
    <p:extLst>
      <p:ext uri="{BB962C8B-B14F-4D97-AF65-F5344CB8AC3E}">
        <p14:creationId xmlns:p14="http://schemas.microsoft.com/office/powerpoint/2010/main" val="2907792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611560" y="5157192"/>
            <a:ext cx="7992888" cy="1015008"/>
          </a:xfrm>
        </p:spPr>
        <p:txBody>
          <a:bodyPr vert="horz" lIns="91440" tIns="45720" rIns="91440" bIns="45720" rtlCol="0" anchor="t">
            <a:normAutofit/>
          </a:bodyPr>
          <a:lstStyle/>
          <a:p>
            <a:pPr marL="0" indent="0" algn="ctr">
              <a:buNone/>
            </a:pPr>
            <a:r>
              <a:rPr lang="el-GR" sz="2600" dirty="0" smtClean="0"/>
              <a:t>Έπειτα είδαμε</a:t>
            </a:r>
            <a:r>
              <a:rPr lang="en-US" sz="2600" dirty="0" smtClean="0"/>
              <a:t> </a:t>
            </a:r>
            <a:r>
              <a:rPr lang="en-US" sz="2600" dirty="0"/>
              <a:t>εικόνες από μεγάλα ξύλινα αγάλματα.</a:t>
            </a:r>
          </a:p>
        </p:txBody>
      </p:sp>
      <p:sp>
        <p:nvSpPr>
          <p:cNvPr id="2" name="Title 1"/>
          <p:cNvSpPr>
            <a:spLocks noGrp="1"/>
          </p:cNvSpPr>
          <p:nvPr>
            <p:ph type="title"/>
          </p:nvPr>
        </p:nvSpPr>
        <p:spPr/>
        <p:txBody>
          <a:bodyPr>
            <a:normAutofit/>
          </a:bodyPr>
          <a:lstStyle/>
          <a:p>
            <a:r>
              <a:rPr lang="el-GR" dirty="0"/>
              <a:t>Προβολή εικόνων</a:t>
            </a:r>
            <a:endParaRPr lang="en-US" dirty="0"/>
          </a:p>
        </p:txBody>
      </p:sp>
      <p:pic>
        <p:nvPicPr>
          <p:cNvPr id="2051" name="Picture 3" descr="[DECORATIVE]"/>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952" r="702"/>
          <a:stretch/>
        </p:blipFill>
        <p:spPr bwMode="auto">
          <a:xfrm>
            <a:off x="554000" y="1556792"/>
            <a:ext cx="8036000" cy="324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535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accent1"/>
                </a:solidFill>
              </a:rPr>
              <a:t>Κατασκευή Δούρειου Ίππου (1/3)</a:t>
            </a:r>
            <a:endParaRPr lang="en-US" dirty="0">
              <a:solidFill>
                <a:schemeClr val="accent1"/>
              </a:solidFill>
            </a:endParaRPr>
          </a:p>
        </p:txBody>
      </p:sp>
      <p:sp>
        <p:nvSpPr>
          <p:cNvPr id="3" name="Content Placeholder 2"/>
          <p:cNvSpPr>
            <a:spLocks noGrp="1"/>
          </p:cNvSpPr>
          <p:nvPr>
            <p:ph sz="half" idx="1"/>
          </p:nvPr>
        </p:nvSpPr>
        <p:spPr>
          <a:xfrm>
            <a:off x="457200" y="1600200"/>
            <a:ext cx="4834880" cy="4525963"/>
          </a:xfrm>
        </p:spPr>
        <p:txBody>
          <a:bodyPr vert="horz" lIns="91440" tIns="45720" rIns="91440" bIns="45720" rtlCol="0" anchor="t">
            <a:noAutofit/>
          </a:bodyPr>
          <a:lstStyle/>
          <a:p>
            <a:pPr marL="0" indent="0">
              <a:buNone/>
            </a:pPr>
            <a:r>
              <a:rPr lang="el-GR" sz="2400" dirty="0" smtClean="0"/>
              <a:t>Κατασκευάσαμε το δικό μας Δούρειο Ίππο. Τα υλικά:</a:t>
            </a:r>
          </a:p>
          <a:p>
            <a:r>
              <a:rPr lang="el-GR" sz="2400" dirty="0" smtClean="0"/>
              <a:t>4 ρολά κουζίνας για τα πόδια,</a:t>
            </a:r>
          </a:p>
          <a:p>
            <a:r>
              <a:rPr lang="el-GR" sz="2400" dirty="0" smtClean="0"/>
              <a:t>1 ρολό χαρτιού υγείας για το λαιμό,</a:t>
            </a:r>
          </a:p>
          <a:p>
            <a:r>
              <a:rPr lang="el-GR" sz="2400" dirty="0" smtClean="0"/>
              <a:t>1 κουτί χυμού, γάλακτος για το κεφάλι,</a:t>
            </a:r>
          </a:p>
          <a:p>
            <a:r>
              <a:rPr lang="el-GR" sz="2400" dirty="0" smtClean="0"/>
              <a:t>1 κουτί παπουτσιών για το σώμα,</a:t>
            </a:r>
          </a:p>
          <a:p>
            <a:r>
              <a:rPr lang="el-GR" sz="2400" dirty="0" smtClean="0"/>
              <a:t>λωρίδες καφέ χαρτιού γκοφρέ για την ουρά και τη χαίτη,</a:t>
            </a:r>
          </a:p>
          <a:p>
            <a:r>
              <a:rPr lang="el-GR" sz="2400" dirty="0" smtClean="0"/>
              <a:t>πολλά </a:t>
            </a:r>
            <a:r>
              <a:rPr lang="el-GR" sz="2400" dirty="0" err="1" smtClean="0"/>
              <a:t>γλωσσοπίεστρα</a:t>
            </a:r>
            <a:r>
              <a:rPr lang="el-GR" sz="2400" dirty="0" smtClean="0"/>
              <a:t>.</a:t>
            </a:r>
          </a:p>
          <a:p>
            <a:pPr marL="0" indent="0" algn="just">
              <a:buNone/>
            </a:pPr>
            <a:endParaRPr lang="el-GR" sz="2400" dirty="0" smtClean="0">
              <a:latin typeface="Times"/>
            </a:endParaRPr>
          </a:p>
          <a:p>
            <a:pPr>
              <a:buFont typeface="Wingdings" panose="05000000000000000000" pitchFamily="2" charset="2"/>
              <a:buChar char="Ø"/>
            </a:pPr>
            <a:endParaRPr lang="el-GR" sz="2400" dirty="0"/>
          </a:p>
        </p:txBody>
      </p:sp>
      <p:pic>
        <p:nvPicPr>
          <p:cNvPr id="6" name="Picture 3" descr="[DECORATIVE]"/>
          <p:cNvPicPr>
            <a:picLocks noGrp="1" noChangeAspect="1"/>
          </p:cNvPicPr>
          <p:nvPr>
            <p:ph sz="half" idx="2"/>
          </p:nvPr>
        </p:nvPicPr>
        <p:blipFill>
          <a:blip r:embed="rId3" cstate="email">
            <a:extLst>
              <a:ext uri="{28A0092B-C50C-407E-A947-70E740481C1C}">
                <a14:useLocalDpi xmlns:a14="http://schemas.microsoft.com/office/drawing/2010/main"/>
              </a:ext>
            </a:extLst>
          </a:blip>
          <a:srcRect l="-95" t="-11" r="-451" b="23314"/>
          <a:stretch>
            <a:fillRect/>
          </a:stretch>
        </p:blipFill>
        <p:spPr>
          <a:xfrm>
            <a:off x="5436096" y="1600200"/>
            <a:ext cx="3168352" cy="4525963"/>
          </a:xfrm>
          <a:prstGeom prst="rect">
            <a:avLst/>
          </a:prstGeom>
        </p:spPr>
      </p:pic>
    </p:spTree>
    <p:extLst>
      <p:ext uri="{BB962C8B-B14F-4D97-AF65-F5344CB8AC3E}">
        <p14:creationId xmlns:p14="http://schemas.microsoft.com/office/powerpoint/2010/main" val="4149415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l-GR" dirty="0">
                <a:solidFill>
                  <a:schemeClr val="accent1"/>
                </a:solidFill>
              </a:rPr>
              <a:t>Κατασκευή Δούρειου Ίππου </a:t>
            </a:r>
            <a:r>
              <a:rPr lang="el-GR" dirty="0" smtClean="0">
                <a:solidFill>
                  <a:schemeClr val="accent1"/>
                </a:solidFill>
              </a:rPr>
              <a:t>(2/3</a:t>
            </a:r>
            <a:r>
              <a:rPr lang="el-GR" dirty="0">
                <a:solidFill>
                  <a:schemeClr val="accent1"/>
                </a:solidFill>
              </a:rPr>
              <a:t>)</a:t>
            </a:r>
            <a:endParaRPr lang="en-US" dirty="0">
              <a:solidFill>
                <a:schemeClr val="accent1"/>
              </a:solidFill>
            </a:endParaRPr>
          </a:p>
        </p:txBody>
      </p:sp>
      <p:sp>
        <p:nvSpPr>
          <p:cNvPr id="3" name="Content Placeholder 2"/>
          <p:cNvSpPr>
            <a:spLocks noGrp="1"/>
          </p:cNvSpPr>
          <p:nvPr>
            <p:ph sz="half" idx="1"/>
          </p:nvPr>
        </p:nvSpPr>
        <p:spPr>
          <a:xfrm>
            <a:off x="457200" y="1600200"/>
            <a:ext cx="4834880" cy="4525963"/>
          </a:xfrm>
        </p:spPr>
        <p:txBody>
          <a:bodyPr vert="horz" lIns="91440" tIns="45720" rIns="91440" bIns="45720" rtlCol="0" anchor="t">
            <a:noAutofit/>
          </a:bodyPr>
          <a:lstStyle/>
          <a:p>
            <a:pPr marL="0" indent="0">
              <a:buNone/>
            </a:pPr>
            <a:r>
              <a:rPr lang="el-GR" dirty="0"/>
              <a:t>Η διαδικασία:</a:t>
            </a:r>
          </a:p>
          <a:p>
            <a:pPr>
              <a:spcBef>
                <a:spcPts val="600"/>
              </a:spcBef>
            </a:pPr>
            <a:r>
              <a:rPr lang="en-US" dirty="0"/>
              <a:t>Τα πα</a:t>
            </a:r>
            <a:r>
              <a:rPr lang="en-US" dirty="0" err="1"/>
              <a:t>ιδιά</a:t>
            </a:r>
            <a:r>
              <a:rPr lang="en-US" dirty="0"/>
              <a:t> </a:t>
            </a:r>
            <a:r>
              <a:rPr lang="en-US" dirty="0" err="1"/>
              <a:t>χωρίστηκ</a:t>
            </a:r>
            <a:r>
              <a:rPr lang="en-US" dirty="0"/>
              <a:t>αν σε τέσσερις ομάδες και κάθε ομάδα κατασκεύασε ένα μέρος του Δούρειο Ίππου</a:t>
            </a:r>
            <a:r>
              <a:rPr lang="el-GR" dirty="0"/>
              <a:t>.</a:t>
            </a:r>
          </a:p>
          <a:p>
            <a:pPr>
              <a:spcBef>
                <a:spcPts val="600"/>
              </a:spcBef>
            </a:pPr>
            <a:r>
              <a:rPr lang="el-GR" dirty="0"/>
              <a:t>Κολλήσαμε </a:t>
            </a:r>
            <a:r>
              <a:rPr lang="en-US" dirty="0"/>
              <a:t>τα </a:t>
            </a:r>
            <a:r>
              <a:rPr lang="en-US" dirty="0" err="1"/>
              <a:t>γλωσσο</a:t>
            </a:r>
            <a:r>
              <a:rPr lang="en-US" dirty="0"/>
              <a:t>πίεστρα πάνω στα κομμάτια</a:t>
            </a:r>
            <a:r>
              <a:rPr lang="el-GR" dirty="0"/>
              <a:t> (κεφάλι, σώμα, πόδια)</a:t>
            </a:r>
            <a:r>
              <a:rPr lang="en-US" dirty="0"/>
              <a:t>. </a:t>
            </a:r>
            <a:r>
              <a:rPr lang="el-GR" dirty="0"/>
              <a:t>Έ</a:t>
            </a:r>
            <a:r>
              <a:rPr lang="en-US" dirty="0" err="1"/>
              <a:t>τσι</a:t>
            </a:r>
            <a:r>
              <a:rPr lang="en-US" dirty="0"/>
              <a:t> </a:t>
            </a:r>
            <a:r>
              <a:rPr lang="en-US" dirty="0" err="1"/>
              <a:t>το</a:t>
            </a:r>
            <a:r>
              <a:rPr lang="en-US" dirty="0"/>
              <a:t> α</a:t>
            </a:r>
            <a:r>
              <a:rPr lang="en-US" dirty="0" err="1"/>
              <a:t>λογάκι</a:t>
            </a:r>
            <a:r>
              <a:rPr lang="en-US" dirty="0"/>
              <a:t> μας </a:t>
            </a:r>
            <a:r>
              <a:rPr lang="en-US" dirty="0" err="1"/>
              <a:t>έμοι</a:t>
            </a:r>
            <a:r>
              <a:rPr lang="en-US" dirty="0"/>
              <a:t>αζε ξύλινο.</a:t>
            </a:r>
            <a:endParaRPr lang="el-GR" dirty="0"/>
          </a:p>
          <a:p>
            <a:pPr marL="0" indent="0">
              <a:buNone/>
            </a:pPr>
            <a:endParaRPr lang="en-US" dirty="0">
              <a:latin typeface="Times New Roman"/>
            </a:endParaRPr>
          </a:p>
        </p:txBody>
      </p:sp>
      <p:pic>
        <p:nvPicPr>
          <p:cNvPr id="3074" name="Picture 2" descr="[DECORATIV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80112" y="1628800"/>
            <a:ext cx="300142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66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l-GR" dirty="0">
                <a:solidFill>
                  <a:schemeClr val="accent1"/>
                </a:solidFill>
              </a:rPr>
              <a:t>Κατασκευή Δούρειου Ίππου </a:t>
            </a:r>
            <a:r>
              <a:rPr lang="el-GR" dirty="0" smtClean="0">
                <a:solidFill>
                  <a:schemeClr val="accent1"/>
                </a:solidFill>
              </a:rPr>
              <a:t>(3/3</a:t>
            </a:r>
            <a:r>
              <a:rPr lang="el-GR" dirty="0">
                <a:solidFill>
                  <a:schemeClr val="accent1"/>
                </a:solidFill>
              </a:rPr>
              <a:t>)</a:t>
            </a:r>
            <a:endParaRPr lang="en-US" dirty="0">
              <a:solidFill>
                <a:schemeClr val="accent1"/>
              </a:solidFill>
            </a:endParaRPr>
          </a:p>
        </p:txBody>
      </p:sp>
      <p:sp>
        <p:nvSpPr>
          <p:cNvPr id="3" name="Content Placeholder 2"/>
          <p:cNvSpPr>
            <a:spLocks noGrp="1"/>
          </p:cNvSpPr>
          <p:nvPr>
            <p:ph sz="half" idx="1"/>
          </p:nvPr>
        </p:nvSpPr>
        <p:spPr/>
        <p:txBody>
          <a:bodyPr vert="horz" lIns="91440" tIns="45720" rIns="91440" bIns="45720" rtlCol="0" anchor="t">
            <a:normAutofit/>
          </a:bodyPr>
          <a:lstStyle/>
          <a:p>
            <a:r>
              <a:rPr lang="el-GR" dirty="0"/>
              <a:t>Ενώσαμε όλα τα κομμάτια μαζί. </a:t>
            </a:r>
          </a:p>
          <a:p>
            <a:r>
              <a:rPr lang="el-GR" dirty="0"/>
              <a:t>Προσθέσαμε ουρά και χαίτη.</a:t>
            </a:r>
            <a:endParaRPr lang="en-US" dirty="0"/>
          </a:p>
          <a:p>
            <a:pPr>
              <a:buFont typeface="Wingdings" panose="05000000000000000000" pitchFamily="2" charset="2"/>
              <a:buChar char="Ø"/>
            </a:pPr>
            <a:endParaRPr lang="el-GR" sz="3600" dirty="0">
              <a:latin typeface="Times"/>
            </a:endParaRPr>
          </a:p>
          <a:p>
            <a:endParaRPr lang="en-US" sz="3600" dirty="0">
              <a:latin typeface="Times New Roman"/>
            </a:endParaRPr>
          </a:p>
        </p:txBody>
      </p:sp>
      <p:pic>
        <p:nvPicPr>
          <p:cNvPr id="9" name="Picture 2" descr="[DECORATIVE]"/>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l="2639" t="23911" r="12269" b="17481"/>
          <a:stretch/>
        </p:blipFill>
        <p:spPr>
          <a:xfrm>
            <a:off x="4860032" y="1556792"/>
            <a:ext cx="3686186" cy="4509696"/>
          </a:xfrm>
          <a:prstGeom prst="rect">
            <a:avLst/>
          </a:prstGeom>
        </p:spPr>
      </p:pic>
    </p:spTree>
    <p:extLst>
      <p:ext uri="{BB962C8B-B14F-4D97-AF65-F5344CB8AC3E}">
        <p14:creationId xmlns:p14="http://schemas.microsoft.com/office/powerpoint/2010/main" val="2766436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8/12/2016 1:22:43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3,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C82B8CA-453F-43D9-92DA-C6ADB640CD8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2126</TotalTime>
  <Words>518</Words>
  <Application>Microsoft Office PowerPoint</Application>
  <PresentationFormat>On-screen Show (4:3)</PresentationFormat>
  <Paragraphs>71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Θέμα του Office</vt:lpstr>
      <vt:lpstr>Το Εικονογραφημένο Βιβλίο στην Προσχολική Εκπαίδευση</vt:lpstr>
      <vt:lpstr>Διδακτική Πρακτική</vt:lpstr>
      <vt:lpstr>Ανάγνωση του βιβλίου</vt:lpstr>
      <vt:lpstr>Προβολή εικόνων</vt:lpstr>
      <vt:lpstr>Κατασκευή Δούρειου Ίππου (1/3)</vt:lpstr>
      <vt:lpstr>Κατασκευή Δούρειου Ίππου (2/3)</vt:lpstr>
      <vt:lpstr>Κατασκευή Δούρειου Ίππου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Δούρειος Ίππος</dc:title>
  <dc:subject>Το Εικονογραφημένο Βιβλίο στην Προσχολική Εκπαίδευση</dc:subject>
  <dc:creator>Αγγελική Γιαννικοπούλου</dc:creator>
  <cp:lastModifiedBy>takis81 mark</cp:lastModifiedBy>
  <cp:revision>236</cp:revision>
  <dcterms:created xsi:type="dcterms:W3CDTF">2012-09-06T09:03:05Z</dcterms:created>
  <dcterms:modified xsi:type="dcterms:W3CDTF">2016-12-18T11:23:24Z</dcterms:modified>
  <cp:category>Λογοτεχνικά Είδη</cp:category>
</cp:coreProperties>
</file>