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1"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357" r:id="rId52"/>
    <p:sldId id="290" r:id="rId53"/>
    <p:sldId id="295" r:id="rId54"/>
    <p:sldId id="299" r:id="rId55"/>
    <p:sldId id="292" r:id="rId56"/>
    <p:sldId id="291" r:id="rId57"/>
    <p:sldId id="294" r:id="rId58"/>
    <p:sldId id="293" r:id="rId59"/>
    <p:sldId id="335" r:id="rId60"/>
    <p:sldId id="426" r:id="rId61"/>
    <p:sldId id="427" r:id="rId62"/>
    <p:sldId id="428" r:id="rId63"/>
    <p:sldId id="429" r:id="rId64"/>
    <p:sldId id="430"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357"/>
            <p14:sldId id="290"/>
            <p14:sldId id="295"/>
            <p14:sldId id="299"/>
            <p14:sldId id="292"/>
            <p14:sldId id="291"/>
            <p14:sldId id="294"/>
          </p14:sldIdLst>
        </p14:section>
        <p14:section name="Untitled Section" id="{0F1CB131-A6BD-43D0-B8D4-1F27CEF7A05E}">
          <p14:sldIdLst>
            <p14:sldId id="293"/>
            <p14:sldId id="335"/>
            <p14:sldId id="426"/>
            <p14:sldId id="427"/>
            <p14:sldId id="428"/>
            <p14:sldId id="429"/>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2865" autoAdjust="0"/>
  </p:normalViewPr>
  <p:slideViewPr>
    <p:cSldViewPr>
      <p:cViewPr varScale="1">
        <p:scale>
          <a:sx n="108" d="100"/>
          <a:sy n="108" d="100"/>
        </p:scale>
        <p:origin x="114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39830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105222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403002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334020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232458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33969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04816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74795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39474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457200" y="6243638"/>
            <a:ext cx="2133600" cy="457200"/>
          </a:xfrm>
          <a:prstGeom prst="rect">
            <a:avLst/>
          </a:prstGeom>
        </p:spPr>
        <p:txBody>
          <a:bodyPr/>
          <a:lstStyle>
            <a:lvl1pPr fontAlgn="auto">
              <a:spcBef>
                <a:spcPts val="0"/>
              </a:spcBef>
              <a:spcAft>
                <a:spcPts val="0"/>
              </a:spcAft>
              <a:defRPr/>
            </a:lvl1pPr>
          </a:lstStyle>
          <a:p>
            <a:pPr>
              <a:defRPr/>
            </a:pPr>
            <a:endParaRPr lang="el-GR" altLang="el-GR"/>
          </a:p>
        </p:txBody>
      </p:sp>
      <p:sp>
        <p:nvSpPr>
          <p:cNvPr id="4" name="Θέση υποσέλιδου 3"/>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vl1pPr>
          </a:lstStyle>
          <a:p>
            <a:pPr>
              <a:defRPr/>
            </a:pPr>
            <a:endParaRPr lang="el-GR" altLang="el-GR"/>
          </a:p>
        </p:txBody>
      </p:sp>
      <p:sp>
        <p:nvSpPr>
          <p:cNvPr id="5" name="Θέση αριθμού διαφάνειας 4"/>
          <p:cNvSpPr>
            <a:spLocks noGrp="1"/>
          </p:cNvSpPr>
          <p:nvPr>
            <p:ph type="sldNum" sz="quarter" idx="12"/>
          </p:nvPr>
        </p:nvSpPr>
        <p:spPr>
          <a:xfrm>
            <a:off x="6553200" y="6243638"/>
            <a:ext cx="2133600" cy="457200"/>
          </a:xfrm>
          <a:prstGeom prst="rect">
            <a:avLst/>
          </a:prstGeom>
        </p:spPr>
        <p:txBody>
          <a:bodyPr/>
          <a:lstStyle>
            <a:lvl1pPr>
              <a:defRPr/>
            </a:lvl1pPr>
          </a:lstStyle>
          <a:p>
            <a:fld id="{9FEE8EC3-A93E-467B-880F-6CDB8683702F}" type="slidenum">
              <a:rPr lang="el-GR" altLang="el-GR"/>
              <a:pPr/>
              <a:t>‹#›</a:t>
            </a:fld>
            <a:endParaRPr lang="el-GR" altLang="el-GR"/>
          </a:p>
        </p:txBody>
      </p:sp>
    </p:spTree>
    <p:extLst>
      <p:ext uri="{BB962C8B-B14F-4D97-AF65-F5344CB8AC3E}">
        <p14:creationId xmlns:p14="http://schemas.microsoft.com/office/powerpoint/2010/main" val="1058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3638"/>
            <a:ext cx="2133600" cy="457200"/>
          </a:xfrm>
          <a:prstGeom prst="rect">
            <a:avLst/>
          </a:prstGeom>
        </p:spPr>
        <p:txBody>
          <a:bodyPr/>
          <a:lstStyle>
            <a:lvl1pPr fontAlgn="auto">
              <a:spcBef>
                <a:spcPts val="0"/>
              </a:spcBef>
              <a:spcAft>
                <a:spcPts val="0"/>
              </a:spcAft>
              <a:defRPr/>
            </a:lvl1pPr>
          </a:lstStyle>
          <a:p>
            <a:pPr>
              <a:defRPr/>
            </a:pPr>
            <a:endParaRPr lang="el-GR" altLang="el-GR"/>
          </a:p>
        </p:txBody>
      </p:sp>
      <p:sp>
        <p:nvSpPr>
          <p:cNvPr id="6" name="Θέση υποσέλιδου 5"/>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p:cNvSpPr>
            <a:spLocks noGrp="1"/>
          </p:cNvSpPr>
          <p:nvPr>
            <p:ph type="sldNum" sz="quarter" idx="12"/>
          </p:nvPr>
        </p:nvSpPr>
        <p:spPr>
          <a:xfrm>
            <a:off x="6553200" y="6243638"/>
            <a:ext cx="2133600" cy="457200"/>
          </a:xfrm>
          <a:prstGeom prst="rect">
            <a:avLst/>
          </a:prstGeom>
        </p:spPr>
        <p:txBody>
          <a:bodyPr/>
          <a:lstStyle>
            <a:lvl1pPr>
              <a:defRPr/>
            </a:lvl1pPr>
          </a:lstStyle>
          <a:p>
            <a:fld id="{77C5A9C1-D056-4090-A06F-2EE62C52C3A1}" type="slidenum">
              <a:rPr lang="el-GR" altLang="el-GR"/>
              <a:pPr/>
              <a:t>‹#›</a:t>
            </a:fld>
            <a:endParaRPr lang="el-GR" altLang="el-GR"/>
          </a:p>
        </p:txBody>
      </p:sp>
    </p:spTree>
    <p:extLst>
      <p:ext uri="{BB962C8B-B14F-4D97-AF65-F5344CB8AC3E}">
        <p14:creationId xmlns:p14="http://schemas.microsoft.com/office/powerpoint/2010/main" val="45184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8229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3938588"/>
            <a:ext cx="8229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51575"/>
            <a:ext cx="2133600" cy="476250"/>
          </a:xfrm>
          <a:prstGeom prst="rect">
            <a:avLst/>
          </a:prstGeom>
        </p:spPr>
        <p:txBody>
          <a:bodyPr/>
          <a:lstStyle>
            <a:lvl1pPr fontAlgn="auto">
              <a:spcBef>
                <a:spcPts val="0"/>
              </a:spcBef>
              <a:spcAft>
                <a:spcPts val="0"/>
              </a:spcAft>
              <a:defRPr>
                <a:solidFill>
                  <a:schemeClr val="tx1"/>
                </a:solidFill>
              </a:defRPr>
            </a:lvl1pPr>
          </a:lstStyle>
          <a:p>
            <a:pPr>
              <a:defRPr/>
            </a:pPr>
            <a:endParaRPr lang="el-GR" altLang="el-GR"/>
          </a:p>
        </p:txBody>
      </p:sp>
      <p:sp>
        <p:nvSpPr>
          <p:cNvPr id="6" name="Θέση αριθμού διαφάνειας 5"/>
          <p:cNvSpPr>
            <a:spLocks noGrp="1"/>
          </p:cNvSpPr>
          <p:nvPr>
            <p:ph type="sldNum" sz="quarter" idx="11"/>
          </p:nvPr>
        </p:nvSpPr>
        <p:spPr>
          <a:xfrm>
            <a:off x="6553200" y="6248400"/>
            <a:ext cx="2133600" cy="476250"/>
          </a:xfrm>
          <a:prstGeom prst="rect">
            <a:avLst/>
          </a:prstGeom>
        </p:spPr>
        <p:txBody>
          <a:bodyPr/>
          <a:lstStyle>
            <a:lvl1pPr>
              <a:defRPr>
                <a:solidFill>
                  <a:schemeClr val="tx1"/>
                </a:solidFill>
              </a:defRPr>
            </a:lvl1pPr>
          </a:lstStyle>
          <a:p>
            <a:fld id="{2E809D00-2E9A-4DFC-A79C-CAF0044E4003}" type="slidenum">
              <a:rPr lang="el-GR" altLang="el-GR"/>
              <a:pPr/>
              <a:t>‹#›</a:t>
            </a:fld>
            <a:endParaRPr lang="el-GR" altLang="el-GR"/>
          </a:p>
        </p:txBody>
      </p:sp>
      <p:sp>
        <p:nvSpPr>
          <p:cNvPr id="7" name="Θέση υποσέλιδου 6"/>
          <p:cNvSpPr>
            <a:spLocks noGrp="1"/>
          </p:cNvSpPr>
          <p:nvPr>
            <p:ph type="ftr" sz="quarter" idx="12"/>
          </p:nvPr>
        </p:nvSpPr>
        <p:spPr>
          <a:xfrm>
            <a:off x="3124200" y="6248400"/>
            <a:ext cx="2895600" cy="476250"/>
          </a:xfrm>
          <a:prstGeom prst="rect">
            <a:avLst/>
          </a:prstGeom>
        </p:spPr>
        <p:txBody>
          <a:bodyPr/>
          <a:lstStyle>
            <a:lvl1pPr fontAlgn="auto">
              <a:spcBef>
                <a:spcPts val="0"/>
              </a:spcBef>
              <a:spcAft>
                <a:spcPts val="0"/>
              </a:spcAft>
              <a:defRPr>
                <a:solidFill>
                  <a:schemeClr val="tx1"/>
                </a:solidFill>
              </a:defRPr>
            </a:lvl1pPr>
          </a:lstStyle>
          <a:p>
            <a:pPr>
              <a:defRPr/>
            </a:pPr>
            <a:endParaRPr lang="el-GR" altLang="el-GR"/>
          </a:p>
        </p:txBody>
      </p:sp>
    </p:spTree>
    <p:extLst>
      <p:ext uri="{BB962C8B-B14F-4D97-AF65-F5344CB8AC3E}">
        <p14:creationId xmlns:p14="http://schemas.microsoft.com/office/powerpoint/2010/main" val="122674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baseline="0" dirty="0" smtClean="0">
                <a:solidFill>
                  <a:srgbClr val="5075BC"/>
                </a:solidFill>
                <a:latin typeface="+mn-lt"/>
                <a:ea typeface="+mn-ea"/>
                <a:cs typeface="+mn-cs"/>
              </a:rPr>
              <a:t>Φιλοσοφία της Ιστορίας και του Πολιτισμού</a:t>
            </a:r>
            <a:endParaRPr lang="en-US" sz="1000" kern="1200" baseline="0" dirty="0">
              <a:solidFill>
                <a:srgbClr val="5075BC"/>
              </a:solidFill>
              <a:latin typeface="+mn-lt"/>
              <a:ea typeface="+mn-ea"/>
              <a:cs typeface="+mn-cs"/>
            </a:endParaRPr>
          </a:p>
        </p:txBody>
      </p:sp>
      <p:pic>
        <p:nvPicPr>
          <p:cNvPr id="6" name="Picture 5"/>
          <p:cNvPicPr>
            <a:picLocks noChangeAspect="1"/>
          </p:cNvPicPr>
          <p:nvPr userDrawn="1"/>
        </p:nvPicPr>
        <p:blipFill>
          <a:blip r:embed="rId16"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 id="2147483663" r:id="rId13"/>
    <p:sldLayoutId id="2147483664"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kalahanis@hotmail.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opencourses.uoa.gr/courses/PPP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webdesign.org/img_articles/10861/atomic-structure-3.jpg" TargetMode="External"/><Relationship Id="rId7" Type="http://schemas.openxmlformats.org/officeDocument/2006/relationships/hyperlink" Target="https://physics4u.files.wordpress.com/2010/02/democritus3.jpg?w=320&amp;h=2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hysics4u.files.wordpress.com/2010/02/democritus2.jpg?w=320&amp;h=217" TargetMode="External"/><Relationship Id="rId5" Type="http://schemas.openxmlformats.org/officeDocument/2006/relationships/hyperlink" Target="https://physics4u.files.wordpress.com/2010/02/democritus1.jpg?w=320&amp;h=216" TargetMode="External"/><Relationship Id="rId4" Type="http://schemas.openxmlformats.org/officeDocument/2006/relationships/hyperlink" Target="https://peripluscd.files.wordpress.com/2013/10/democritus4.jp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hysics4u.files.wordpress.com/2010/02/democritus4.jpg?w=320&amp;h=228" TargetMode="External"/><Relationship Id="rId7" Type="http://schemas.openxmlformats.org/officeDocument/2006/relationships/hyperlink" Target="http://www.donovancrow.com/wp-content/uploads/White-Hole-2x5w2fdfpf5uxkpohxixoq.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t0.gstatic.com/images?q=tbn:ANd9GcSQ6-ETwPNGH6pzLiSkKD-L1Ob2HecHaoi3VbuAdVA-BkQRzLrE" TargetMode="External"/><Relationship Id="rId5" Type="http://schemas.openxmlformats.org/officeDocument/2006/relationships/hyperlink" Target="https://physics4u.files.wordpress.com/2010/02/democritus7.jpg?w=320&amp;h=228" TargetMode="External"/><Relationship Id="rId4" Type="http://schemas.openxmlformats.org/officeDocument/2006/relationships/hyperlink" Target="https://physics4u.files.wordpress.com/2010/02/democritus5.jpg?w=320&amp;h=22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i.ytimg.com/vi/--_F8SQtLio/maxresdefault.jpg" TargetMode="External"/><Relationship Id="rId7" Type="http://schemas.openxmlformats.org/officeDocument/2006/relationships/hyperlink" Target="http://media.infobarrel.com/media/image/150779_max.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vignette1.wikia.nocookie.net/science/images/f/f9/False-Vacuum-03-goog.gif/revision/latest?cb=20150412194816&amp;path-prefix=el" TargetMode="External"/><Relationship Id="rId5" Type="http://schemas.openxmlformats.org/officeDocument/2006/relationships/hyperlink" Target="http://thespiritscience.net/wp-content/uploads/2015/06/reviews1-672x372.jpg" TargetMode="External"/><Relationship Id="rId4" Type="http://schemas.openxmlformats.org/officeDocument/2006/relationships/hyperlink" Target="http://meteoserwis24.pl/wp-content/uploads/supernova-M82-Scott-MacNeill.jpg"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upload.wikimedia.org/wikipedia/commons/thumb/f/f5/Photoelectric_effect.svg/2000px-Photoelectric_effect.svg.png" TargetMode="External"/><Relationship Id="rId3" Type="http://schemas.openxmlformats.org/officeDocument/2006/relationships/hyperlink" Target="http://www.syl.ru/misc/i/ai/202652/905821.jpg" TargetMode="External"/><Relationship Id="rId7" Type="http://schemas.openxmlformats.org/officeDocument/2006/relationships/hyperlink" Target="http://micro.magnet.fsu.edu/optics/timeline/people/antiqueimages/planck.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html1-f.scribdassets.com/59bl14mz7kzn6d5/images/10-0d3232b0f2.jpg" TargetMode="External"/><Relationship Id="rId5" Type="http://schemas.openxmlformats.org/officeDocument/2006/relationships/hyperlink" Target="http://wdb.ugr.es/~bosca/InformacionCuantica/wp-content/uploads/Duality-wave_particle-457x325.gif" TargetMode="External"/><Relationship Id="rId4" Type="http://schemas.openxmlformats.org/officeDocument/2006/relationships/hyperlink" Target="http://www.physics4u.gr/faq/images/werner.jp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upload.wikimedia.org/wikipedia/commons/5/57/Ernest_Rutherford2.jpg" TargetMode="External"/><Relationship Id="rId7" Type="http://schemas.openxmlformats.org/officeDocument/2006/relationships/hyperlink" Target="http://scarc.library.oregonstate.edu/coll/pauling/catalogue/09/1926i.61-pauli-900w.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2.thingpic.com/images/Aw/EwXhh9aGNKs8QvMzgMc8f5b8.jpeg" TargetMode="External"/><Relationship Id="rId5" Type="http://schemas.openxmlformats.org/officeDocument/2006/relationships/hyperlink" Target="https://www.schullv.de/resources/06_physiklv/01_basiswissen/bilder/niels_bohr.png" TargetMode="External"/><Relationship Id="rId4" Type="http://schemas.openxmlformats.org/officeDocument/2006/relationships/hyperlink" Target="http://7b5f78df09ee4b362b64-c79341e4b49d5a2d8359c9390eb62513.r71.cf2.rackcdn.com/8CB98A17-B229-4C9D-B442-0244E4F21E8A.jp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nx.org/resources/181b2e92e68ebd3ecce68233f0b260d88a6b94b1/Figure_31_09_02a.jpg" TargetMode="External"/><Relationship Id="rId7" Type="http://schemas.openxmlformats.org/officeDocument/2006/relationships/hyperlink" Target="https://encrypted-tbn3.gstatic.com/images?q=tbn:ANd9GcSHthHUoWPH-XKk2BuYHhnoICmaXCQUuOgY1unLmSwAN3_IRKU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mpg.de/654311/zoom.jpeg" TargetMode="External"/><Relationship Id="rId5" Type="http://schemas.openxmlformats.org/officeDocument/2006/relationships/hyperlink" Target="http://snowder.com/blog/science/particles_01.jpg" TargetMode="External"/><Relationship Id="rId4" Type="http://schemas.openxmlformats.org/officeDocument/2006/relationships/hyperlink" Target="http://f38127902844d2d310ca-1df1a87cae2ea2c629203abf3b29fb44.r8.cf2.rackcdn.com/969FE5DB-BBEC-42F3-93D6-A1AC99C136B8.jp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timenolonger.files.wordpress.com/2010/05/8-10.jpg?w=45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i.ytimg.com/vi/yPJyDyVglbo/maxresdefault.jpg" TargetMode="External"/><Relationship Id="rId4" Type="http://schemas.openxmlformats.org/officeDocument/2006/relationships/hyperlink" Target="http://www.popsci.com/sites/popsci.com/files/styles/large_1x_/public/import/2013/images/2010/01/lhc_1.jpg?itok=HsAzCfS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fontScale="90000"/>
          </a:bodyPr>
          <a:lstStyle/>
          <a:p>
            <a:r>
              <a:rPr lang="el-GR" dirty="0" smtClean="0"/>
              <a:t>Φιλοσοφία </a:t>
            </a:r>
            <a:r>
              <a:rPr lang="el-GR" dirty="0"/>
              <a:t>της Ιστορίας και του </a:t>
            </a:r>
            <a:r>
              <a:rPr lang="el-GR" dirty="0" smtClean="0"/>
              <a:t>Πολιτισμού</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4:</a:t>
            </a:r>
            <a:r>
              <a:rPr lang="en-US" sz="2800" dirty="0" smtClean="0">
                <a:solidFill>
                  <a:srgbClr val="5075BC"/>
                </a:solidFill>
                <a:latin typeface="+mj-lt"/>
                <a:ea typeface="+mj-ea"/>
                <a:cs typeface="+mj-cs"/>
              </a:rPr>
              <a:t> </a:t>
            </a:r>
            <a:r>
              <a:rPr lang="el-GR" sz="2800" dirty="0"/>
              <a:t>Βιωματικές εφαρμογές της τέχνης και της φιλοσοφίας στο βάθος της ιστορίας</a:t>
            </a:r>
          </a:p>
          <a:p>
            <a:endParaRPr lang="en-US" sz="2800" dirty="0" smtClean="0"/>
          </a:p>
          <a:p>
            <a:endParaRPr lang="el-GR" sz="2800" dirty="0" smtClean="0">
              <a:sym typeface="Helvetica" pitchFamily="2" charset="0"/>
            </a:endParaRPr>
          </a:p>
          <a:p>
            <a:r>
              <a:rPr lang="el-GR" sz="2800" dirty="0" smtClean="0">
                <a:sym typeface="Helvetica" pitchFamily="2" charset="0"/>
              </a:rPr>
              <a:t>Ε</a:t>
            </a:r>
            <a:r>
              <a:rPr lang="en-US" sz="2800" dirty="0" err="1" smtClean="0">
                <a:sym typeface="Helvetica" pitchFamily="2" charset="0"/>
              </a:rPr>
              <a:t>θνικὸ</a:t>
            </a:r>
            <a:r>
              <a:rPr lang="en-US" sz="2800" dirty="0" smtClean="0">
                <a:sym typeface="Helvetica" pitchFamily="2" charset="0"/>
              </a:rPr>
              <a:t> κα</a:t>
            </a:r>
            <a:r>
              <a:rPr lang="el-GR" sz="2800" dirty="0" smtClean="0">
                <a:sym typeface="Helvetica" pitchFamily="2" charset="0"/>
              </a:rPr>
              <a:t>ι</a:t>
            </a:r>
            <a:r>
              <a:rPr lang="en-US" sz="2800" dirty="0" smtClean="0">
                <a:sym typeface="Helvetica" pitchFamily="2" charset="0"/>
              </a:rPr>
              <a:t> Καπ</a:t>
            </a:r>
            <a:r>
              <a:rPr lang="en-US" sz="2800" dirty="0" err="1" smtClean="0">
                <a:sym typeface="Helvetica" pitchFamily="2" charset="0"/>
              </a:rPr>
              <a:t>οδιστρι</a:t>
            </a:r>
            <a:r>
              <a:rPr lang="en-US" sz="2800" dirty="0" smtClean="0">
                <a:sym typeface="Helvetica" pitchFamily="2" charset="0"/>
              </a:rPr>
              <a:t>ακὸ Πανεπιστήμιο Aθην</a:t>
            </a:r>
            <a:r>
              <a:rPr lang="el-GR" sz="2800" dirty="0" smtClean="0">
                <a:sym typeface="Helvetica" pitchFamily="2" charset="0"/>
              </a:rPr>
              <a:t>ώ</a:t>
            </a:r>
            <a:r>
              <a:rPr lang="en-US" sz="2800" dirty="0" smtClean="0">
                <a:sym typeface="Helvetica" pitchFamily="2" charset="0"/>
              </a:rPr>
              <a:t>ν</a:t>
            </a:r>
          </a:p>
          <a:p>
            <a:r>
              <a:rPr lang="el-GR" sz="2800" dirty="0"/>
              <a:t>Τμήμα Φιλοσοφίας Παιδαγωγικής και Ψυχολογίας</a:t>
            </a:r>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342900" indent="-342900" eaLnBrk="1" hangingPunct="1">
              <a:spcBef>
                <a:spcPct val="20000"/>
              </a:spcBef>
              <a:defRPr/>
            </a:pPr>
            <a:r>
              <a:rPr lang="el-GR" altLang="el-GR" dirty="0"/>
              <a:t>Ατομικοί φιλόσοφοι: Λεύκιππος (5ος αι. </a:t>
            </a:r>
            <a:r>
              <a:rPr lang="el-GR" altLang="el-GR" dirty="0" err="1"/>
              <a:t>π.Χ.</a:t>
            </a:r>
            <a:r>
              <a:rPr lang="el-GR" altLang="el-GR" dirty="0"/>
              <a:t> ) Δημόκριτος (460-370 π.Χ</a:t>
            </a:r>
            <a:r>
              <a:rPr lang="el-GR" alt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eaLnBrk="1" hangingPunct="1">
              <a:defRPr/>
            </a:pPr>
            <a:r>
              <a:rPr lang="el-GR" dirty="0"/>
              <a:t>Περαιτέρω, τα άτομα διαθέτουν και μία ακόμη ιδιότητα, η οποία συνίσταται στην απάθεια, καθώς δεν δύνανται να υποστούν κάποια αλλοίωση από εκείνες που οι άνθρωποι θεωρούν ως πραγματικές, μαθημένοι από τις αισθήσεις. Κατά αυτόν τον τρόπο ούτε ξηραίνονται, ούτε υγραίνονται, </a:t>
            </a:r>
            <a:r>
              <a:rPr lang="el-GR" dirty="0" err="1"/>
              <a:t>πολλώ</a:t>
            </a:r>
            <a:r>
              <a:rPr lang="el-GR" dirty="0"/>
              <a:t> δε μάλλον δεν ασπρίζουν, δεν μαυρίζουν, ούτε επιδέχονται κάποια άλλη ποιότητα με οποιαδήποτε μεταβολή (Γαληνού, Περί των καθ’ </a:t>
            </a:r>
            <a:r>
              <a:rPr lang="el-GR" dirty="0" err="1"/>
              <a:t>Ιπποκράτην</a:t>
            </a:r>
            <a:r>
              <a:rPr lang="el-GR" dirty="0"/>
              <a:t> στοιχείων 419,1 </a:t>
            </a:r>
            <a:r>
              <a:rPr lang="el-GR" dirty="0" err="1"/>
              <a:t>κ.ε</a:t>
            </a:r>
            <a:r>
              <a:rPr lang="el-GR" dirty="0"/>
              <a:t> και </a:t>
            </a:r>
            <a:r>
              <a:rPr lang="el-GR" dirty="0" err="1"/>
              <a:t>Δημοκρ</a:t>
            </a:r>
            <a:r>
              <a:rPr lang="el-GR" dirty="0"/>
              <a:t>. Α 49). </a:t>
            </a:r>
          </a:p>
          <a:p>
            <a:pPr eaLnBrk="1" hangingPunct="1">
              <a:defRPr/>
            </a:pPr>
            <a:r>
              <a:rPr lang="el-GR" dirty="0"/>
              <a:t>Άρα η φύση στις θεμελιώδεις της μορφές αποτελείται από στοιχεία που δεν υφίστανται οποιαδήποτε εξωτερική επίδραση, παρά μόνο κινούνται χάρη στο κενό. </a:t>
            </a:r>
          </a:p>
        </p:txBody>
      </p:sp>
    </p:spTree>
    <p:extLst>
      <p:ext uri="{BB962C8B-B14F-4D97-AF65-F5344CB8AC3E}">
        <p14:creationId xmlns:p14="http://schemas.microsoft.com/office/powerpoint/2010/main" val="208445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3" name="Θέση περιεχομένου 2"/>
          <p:cNvSpPr>
            <a:spLocks noGrp="1"/>
          </p:cNvSpPr>
          <p:nvPr>
            <p:ph idx="1"/>
          </p:nvPr>
        </p:nvSpPr>
        <p:spPr>
          <a:xfrm>
            <a:off x="464156" y="1556792"/>
            <a:ext cx="8428324" cy="4752528"/>
          </a:xfrm>
        </p:spPr>
        <p:txBody>
          <a:bodyPr>
            <a:noAutofit/>
          </a:bodyPr>
          <a:lstStyle/>
          <a:p>
            <a:pPr marL="0" indent="0" eaLnBrk="1" hangingPunct="1">
              <a:buFont typeface="Wingdings" panose="05000000000000000000" pitchFamily="2" charset="2"/>
              <a:buNone/>
              <a:defRPr/>
            </a:pPr>
            <a:r>
              <a:rPr lang="el-GR" sz="2800" dirty="0" smtClean="0"/>
              <a:t>Επιπλέον</a:t>
            </a:r>
            <a:r>
              <a:rPr lang="el-GR" sz="2800" dirty="0"/>
              <a:t>, τα άτομα σύμφωνα με τον Δημόκριτο είναι </a:t>
            </a:r>
            <a:r>
              <a:rPr lang="el-GR" sz="2800" dirty="0" err="1"/>
              <a:t>ομοφυή</a:t>
            </a:r>
            <a:r>
              <a:rPr lang="el-GR" sz="2800" dirty="0"/>
              <a:t>,  (</a:t>
            </a:r>
            <a:r>
              <a:rPr lang="el-GR" sz="2800" dirty="0" err="1"/>
              <a:t>Σιμπλικίου</a:t>
            </a:r>
            <a:r>
              <a:rPr lang="el-GR" sz="2800" dirty="0"/>
              <a:t>, Εις Περί Ουρανού, 569, 5 και </a:t>
            </a:r>
            <a:r>
              <a:rPr lang="el-GR" sz="2800" dirty="0" err="1"/>
              <a:t>Δημόκρ</a:t>
            </a:r>
            <a:r>
              <a:rPr lang="el-GR" sz="2800" dirty="0"/>
              <a:t>. Α 61) καθώς έχουν κοινές ιδιότητες. Εντούτοις όμως παρουσιάζουν και διαφορές, που  εντοπίζονται στο σχήμα, την τάξη και την θέση, διότι οι διαφορές των ατόμων είναι ο </a:t>
            </a:r>
            <a:r>
              <a:rPr lang="el-GR" sz="2800" dirty="0" err="1"/>
              <a:t>ρυσμός</a:t>
            </a:r>
            <a:r>
              <a:rPr lang="el-GR" sz="2800" dirty="0"/>
              <a:t>, η </a:t>
            </a:r>
            <a:r>
              <a:rPr lang="el-GR" sz="2800" dirty="0" err="1"/>
              <a:t>διαθιγή</a:t>
            </a:r>
            <a:r>
              <a:rPr lang="el-GR" sz="2800" dirty="0"/>
              <a:t> και η τροπή. Από αυτά ο </a:t>
            </a:r>
            <a:r>
              <a:rPr lang="el-GR" sz="2800" dirty="0" err="1"/>
              <a:t>ρυσμός</a:t>
            </a:r>
            <a:r>
              <a:rPr lang="el-GR" sz="2800" dirty="0"/>
              <a:t> είναι το σχήμα, η δε </a:t>
            </a:r>
            <a:r>
              <a:rPr lang="el-GR" sz="2800" dirty="0" err="1"/>
              <a:t>διαθιγή</a:t>
            </a:r>
            <a:r>
              <a:rPr lang="el-GR" sz="2800" dirty="0"/>
              <a:t> είναι η τάξη και η τροπή είναι η θέση. Διαφέρει επομένως το Α από το Ν ως προς το σχήμα, το ΑΝ διαφέρει του ΝΑ ως προς την τάξη και το </a:t>
            </a:r>
            <a:r>
              <a:rPr lang="en-US" sz="2800" dirty="0"/>
              <a:t>Z </a:t>
            </a:r>
            <a:r>
              <a:rPr lang="el-GR" sz="2800" dirty="0"/>
              <a:t>από  το Ν  ως προς την θέση (Αριστοτέλους, Μετά τα Φυσικά, 985 </a:t>
            </a:r>
            <a:r>
              <a:rPr lang="en-US" sz="2800" dirty="0"/>
              <a:t>b</a:t>
            </a:r>
            <a:r>
              <a:rPr lang="el-GR" sz="2800" dirty="0"/>
              <a:t>13-17). </a:t>
            </a:r>
          </a:p>
        </p:txBody>
      </p:sp>
    </p:spTree>
    <p:extLst>
      <p:ext uri="{BB962C8B-B14F-4D97-AF65-F5344CB8AC3E}">
        <p14:creationId xmlns:p14="http://schemas.microsoft.com/office/powerpoint/2010/main" val="125419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descr="Εικόνα Πρώτης φάση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0812" y="1896869"/>
            <a:ext cx="8226660" cy="4340419"/>
          </a:xfrm>
        </p:spPr>
      </p:pic>
      <p:sp>
        <p:nvSpPr>
          <p:cNvPr id="27652" name="Rectangle 6"/>
          <p:cNvSpPr>
            <a:spLocks noChangeArrowheads="1"/>
          </p:cNvSpPr>
          <p:nvPr/>
        </p:nvSpPr>
        <p:spPr bwMode="auto">
          <a:xfrm>
            <a:off x="539750"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3</a:t>
            </a:r>
            <a:endParaRPr lang="el-GR" altLang="el-GR" sz="900" dirty="0"/>
          </a:p>
        </p:txBody>
      </p:sp>
    </p:spTree>
    <p:extLst>
      <p:ext uri="{BB962C8B-B14F-4D97-AF65-F5344CB8AC3E}">
        <p14:creationId xmlns:p14="http://schemas.microsoft.com/office/powerpoint/2010/main" val="1944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eaLnBrk="1" hangingPunct="1">
              <a:defRPr/>
            </a:pPr>
            <a:endParaRPr lang="el-GR" altLang="el-GR"/>
          </a:p>
        </p:txBody>
      </p:sp>
      <p:pic>
        <p:nvPicPr>
          <p:cNvPr id="28676" name="Picture 4" descr="Εικόνα Δεύτερης φά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885157"/>
            <a:ext cx="82073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611188"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4</a:t>
            </a:r>
            <a:endParaRPr lang="el-GR" altLang="el-GR" sz="900" dirty="0"/>
          </a:p>
        </p:txBody>
      </p:sp>
    </p:spTree>
    <p:extLst>
      <p:ext uri="{BB962C8B-B14F-4D97-AF65-F5344CB8AC3E}">
        <p14:creationId xmlns:p14="http://schemas.microsoft.com/office/powerpoint/2010/main" val="67232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defRPr/>
            </a:pPr>
            <a:endParaRPr lang="el-GR" altLang="el-GR"/>
          </a:p>
        </p:txBody>
      </p:sp>
      <p:pic>
        <p:nvPicPr>
          <p:cNvPr id="29700" name="Picture 4" descr="Εικόνα Τρίτης φά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1" y="1926303"/>
            <a:ext cx="82073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468313"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a:t>
            </a:r>
            <a:r>
              <a:rPr lang="el-GR" altLang="el-GR" sz="900" dirty="0"/>
              <a:t>5</a:t>
            </a:r>
          </a:p>
        </p:txBody>
      </p:sp>
    </p:spTree>
    <p:extLst>
      <p:ext uri="{BB962C8B-B14F-4D97-AF65-F5344CB8AC3E}">
        <p14:creationId xmlns:p14="http://schemas.microsoft.com/office/powerpoint/2010/main" val="246635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pPr eaLnBrk="1" hangingPunct="1">
              <a:defRPr/>
            </a:pPr>
            <a:endParaRPr lang="el-GR" altLang="el-GR"/>
          </a:p>
        </p:txBody>
      </p:sp>
      <p:pic>
        <p:nvPicPr>
          <p:cNvPr id="30724" name="Picture 4" descr="Εικόνα Τέταρτης φά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1" y="1956594"/>
            <a:ext cx="82073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611188"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6</a:t>
            </a:r>
            <a:endParaRPr lang="el-GR" altLang="el-GR" sz="900" dirty="0"/>
          </a:p>
        </p:txBody>
      </p:sp>
    </p:spTree>
    <p:extLst>
      <p:ext uri="{BB962C8B-B14F-4D97-AF65-F5344CB8AC3E}">
        <p14:creationId xmlns:p14="http://schemas.microsoft.com/office/powerpoint/2010/main" val="2179635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eaLnBrk="1" hangingPunct="1">
              <a:defRPr/>
            </a:pPr>
            <a:endParaRPr lang="el-GR" altLang="el-GR"/>
          </a:p>
        </p:txBody>
      </p:sp>
      <p:pic>
        <p:nvPicPr>
          <p:cNvPr id="31748" name="Picture 4" descr="Εικόνα Πέμπτης φά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46" y="1921007"/>
            <a:ext cx="8280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539750"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7</a:t>
            </a:r>
            <a:endParaRPr lang="el-GR" altLang="el-GR" sz="900" dirty="0"/>
          </a:p>
        </p:txBody>
      </p:sp>
    </p:spTree>
    <p:extLst>
      <p:ext uri="{BB962C8B-B14F-4D97-AF65-F5344CB8AC3E}">
        <p14:creationId xmlns:p14="http://schemas.microsoft.com/office/powerpoint/2010/main" val="345162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eaLnBrk="1" hangingPunct="1">
              <a:defRPr/>
            </a:pPr>
            <a:endParaRPr lang="el-GR" altLang="el-GR"/>
          </a:p>
        </p:txBody>
      </p:sp>
      <p:pic>
        <p:nvPicPr>
          <p:cNvPr id="32772" name="Picture 4" descr="Εικόνα Έβδομης φάσ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956594"/>
            <a:ext cx="82073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539750" y="6237288"/>
            <a:ext cx="3324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FFFFFF"/>
                </a:solidFill>
              </a:rPr>
              <a:t>ΔΑΝΕΖΗΣ, ΘΕΟΔΟΣΙΟΥ 2008</a:t>
            </a:r>
          </a:p>
        </p:txBody>
      </p:sp>
      <p:sp>
        <p:nvSpPr>
          <p:cNvPr id="7" name="Τίτλος 1"/>
          <p:cNvSpPr>
            <a:spLocks noGrp="1"/>
          </p:cNvSpPr>
          <p:nvPr>
            <p:ph type="title"/>
          </p:nvPr>
        </p:nvSpPr>
        <p:spPr>
          <a:xfrm>
            <a:off x="457200" y="274638"/>
            <a:ext cx="8229600" cy="1143000"/>
          </a:xfrm>
        </p:spPr>
        <p:txBody>
          <a:bodyPr>
            <a:normAutofit fontScale="90000"/>
          </a:bodyPr>
          <a:lstStyle/>
          <a:p>
            <a:pPr eaLnBrk="1" hangingPunct="1">
              <a:defRPr/>
            </a:pPr>
            <a:r>
              <a:rPr lang="el-GR" altLang="el-GR" dirty="0"/>
              <a:t>Ατομικοί φιλόσοφοι: Λεύκιππος (5ος αι. </a:t>
            </a:r>
            <a:r>
              <a:rPr lang="el-GR" altLang="el-GR" dirty="0" err="1"/>
              <a:t>π.Χ.</a:t>
            </a:r>
            <a:r>
              <a:rPr lang="el-GR" altLang="el-GR" dirty="0"/>
              <a:t> ) Δημόκριτος (460-370 </a:t>
            </a:r>
            <a:r>
              <a:rPr lang="el-GR" altLang="el-GR" dirty="0" err="1"/>
              <a:t>π.Χ.</a:t>
            </a:r>
            <a:r>
              <a:rPr lang="el-GR" altLang="el-GR" dirty="0"/>
              <a:t>)</a:t>
            </a:r>
            <a:endParaRPr lang="el-GR" dirty="0"/>
          </a:p>
        </p:txBody>
      </p:sp>
      <p:sp>
        <p:nvSpPr>
          <p:cNvPr id="8" name="Rectangle 2"/>
          <p:cNvSpPr>
            <a:spLocks noChangeArrowheads="1"/>
          </p:cNvSpPr>
          <p:nvPr/>
        </p:nvSpPr>
        <p:spPr bwMode="auto">
          <a:xfrm>
            <a:off x="8100545" y="1666037"/>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8</a:t>
            </a:r>
            <a:endParaRPr lang="el-GR" altLang="el-GR" sz="900" dirty="0"/>
          </a:p>
        </p:txBody>
      </p:sp>
    </p:spTree>
    <p:extLst>
      <p:ext uri="{BB962C8B-B14F-4D97-AF65-F5344CB8AC3E}">
        <p14:creationId xmlns:p14="http://schemas.microsoft.com/office/powerpoint/2010/main" val="176169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06195"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9</a:t>
            </a:r>
            <a:endParaRPr lang="el-GR" altLang="el-GR" sz="900" dirty="0">
              <a:solidFill>
                <a:schemeClr val="bg1"/>
              </a:solidFill>
            </a:endParaRPr>
          </a:p>
        </p:txBody>
      </p:sp>
    </p:spTree>
    <p:extLst>
      <p:ext uri="{BB962C8B-B14F-4D97-AF65-F5344CB8AC3E}">
        <p14:creationId xmlns:p14="http://schemas.microsoft.com/office/powerpoint/2010/main" val="2688021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06195"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10</a:t>
            </a:r>
            <a:endParaRPr lang="el-GR" altLang="el-GR" sz="900" dirty="0">
              <a:solidFill>
                <a:schemeClr val="bg1"/>
              </a:solidFill>
            </a:endParaRPr>
          </a:p>
        </p:txBody>
      </p:sp>
    </p:spTree>
    <p:extLst>
      <p:ext uri="{BB962C8B-B14F-4D97-AF65-F5344CB8AC3E}">
        <p14:creationId xmlns:p14="http://schemas.microsoft.com/office/powerpoint/2010/main" val="5123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fontScale="90000"/>
          </a:bodyPr>
          <a:lstStyle/>
          <a:p>
            <a:r>
              <a:rPr lang="el-GR" sz="4400" dirty="0"/>
              <a:t>Βιωματικές </a:t>
            </a:r>
            <a:r>
              <a:rPr lang="el-GR" sz="4400" dirty="0" smtClean="0"/>
              <a:t>εφαρμογές - Μέρος β’</a:t>
            </a:r>
            <a:r>
              <a:rPr lang="el-GR" altLang="el-GR" sz="5400" dirty="0">
                <a:latin typeface="Calibri" panose="020F0502020204030204" pitchFamily="34" charset="0"/>
              </a:rPr>
              <a:t/>
            </a:r>
            <a:br>
              <a:rPr lang="el-GR" altLang="el-GR" sz="5400" dirty="0">
                <a:latin typeface="Calibri" panose="020F0502020204030204" pitchFamily="34" charset="0"/>
              </a:rPr>
            </a:br>
            <a:endParaRPr lang="el-GR" sz="4400" dirty="0"/>
          </a:p>
        </p:txBody>
      </p:sp>
    </p:spTree>
    <p:extLst>
      <p:ext uri="{BB962C8B-B14F-4D97-AF65-F5344CB8AC3E}">
        <p14:creationId xmlns:p14="http://schemas.microsoft.com/office/powerpoint/2010/main" val="294630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06195" y="6627168"/>
            <a:ext cx="6623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Εικόνα11</a:t>
            </a:r>
            <a:endParaRPr lang="el-GR" altLang="el-GR" sz="900" dirty="0">
              <a:solidFill>
                <a:schemeClr val="bg1"/>
              </a:solidFill>
            </a:endParaRPr>
          </a:p>
        </p:txBody>
      </p:sp>
    </p:spTree>
    <p:extLst>
      <p:ext uri="{BB962C8B-B14F-4D97-AF65-F5344CB8AC3E}">
        <p14:creationId xmlns:p14="http://schemas.microsoft.com/office/powerpoint/2010/main" val="3250036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Θέση περιεχομένου 2" descr="Εικόνα"/>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a:spLocks noChangeArrowheads="1"/>
          </p:cNvSpPr>
          <p:nvPr/>
        </p:nvSpPr>
        <p:spPr bwMode="auto">
          <a:xfrm>
            <a:off x="8406195"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12</a:t>
            </a:r>
            <a:endParaRPr lang="el-GR" altLang="el-GR" sz="900" dirty="0">
              <a:solidFill>
                <a:schemeClr val="bg1"/>
              </a:solidFill>
            </a:endParaRPr>
          </a:p>
        </p:txBody>
      </p:sp>
    </p:spTree>
    <p:extLst>
      <p:ext uri="{BB962C8B-B14F-4D97-AF65-F5344CB8AC3E}">
        <p14:creationId xmlns:p14="http://schemas.microsoft.com/office/powerpoint/2010/main" val="3889738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l-GR" dirty="0" err="1"/>
              <a:t>Ψευδοκενό</a:t>
            </a:r>
            <a:endParaRPr lang="el-GR" dirty="0"/>
          </a:p>
        </p:txBody>
      </p:sp>
      <p:sp>
        <p:nvSpPr>
          <p:cNvPr id="3" name="Θέση περιεχομένου 2"/>
          <p:cNvSpPr>
            <a:spLocks noGrp="1"/>
          </p:cNvSpPr>
          <p:nvPr>
            <p:ph idx="1"/>
          </p:nvPr>
        </p:nvSpPr>
        <p:spPr/>
        <p:txBody>
          <a:bodyPr>
            <a:normAutofit fontScale="70000" lnSpcReduction="20000"/>
          </a:bodyPr>
          <a:lstStyle/>
          <a:p>
            <a:pPr eaLnBrk="1" hangingPunct="1">
              <a:defRPr/>
            </a:pPr>
            <a:r>
              <a:rPr lang="el-GR" dirty="0"/>
              <a:t>Το </a:t>
            </a:r>
            <a:r>
              <a:rPr lang="el-GR" dirty="0" err="1"/>
              <a:t>ψευδοκενό</a:t>
            </a:r>
            <a:r>
              <a:rPr lang="el-GR" dirty="0"/>
              <a:t> είναι μία κατάσταση που εικάζεται ότι προϋπήρχε της δημιουργίας της ύλης</a:t>
            </a:r>
          </a:p>
          <a:p>
            <a:pPr marL="0" indent="0" eaLnBrk="1" hangingPunct="1">
              <a:buFont typeface="Wingdings" panose="05000000000000000000" pitchFamily="2" charset="2"/>
              <a:buNone/>
              <a:defRPr/>
            </a:pPr>
            <a:endParaRPr lang="el-GR" dirty="0"/>
          </a:p>
          <a:p>
            <a:pPr marL="0" indent="0" eaLnBrk="1" hangingPunct="1">
              <a:buFont typeface="Wingdings" panose="05000000000000000000" pitchFamily="2" charset="2"/>
              <a:buNone/>
              <a:defRPr/>
            </a:pPr>
            <a:r>
              <a:rPr lang="el-GR" dirty="0"/>
              <a:t>Βασικά χαρακτηριστικά</a:t>
            </a:r>
            <a:endParaRPr lang="en-US" dirty="0"/>
          </a:p>
          <a:p>
            <a:pPr eaLnBrk="1" hangingPunct="1">
              <a:buFont typeface="Arial" panose="020B0604020202020204" pitchFamily="34" charset="0"/>
              <a:buChar char="•"/>
              <a:defRPr/>
            </a:pPr>
            <a:r>
              <a:rPr lang="el-GR" dirty="0"/>
              <a:t>Διαστέλλεται διατηρώντας σταθερή την πυκνότητά του</a:t>
            </a:r>
          </a:p>
          <a:p>
            <a:pPr eaLnBrk="1" hangingPunct="1">
              <a:buFont typeface="Arial" panose="020B0604020202020204" pitchFamily="34" charset="0"/>
              <a:buChar char="•"/>
              <a:defRPr/>
            </a:pPr>
            <a:r>
              <a:rPr lang="el-GR" dirty="0"/>
              <a:t>Μέσω του φαινομένου της σήραγγας ελαττώνεται η ενέργειά του, με συνέπεια την δημιουργία «φυσαλίδων» πραγματικού κενού </a:t>
            </a:r>
          </a:p>
          <a:p>
            <a:pPr eaLnBrk="1" hangingPunct="1">
              <a:buFont typeface="Arial" panose="020B0604020202020204" pitchFamily="34" charset="0"/>
              <a:buChar char="•"/>
              <a:defRPr/>
            </a:pPr>
            <a:r>
              <a:rPr lang="el-GR" dirty="0"/>
              <a:t>Προκαλεί την εκθετική διαστολή του Σύμπαντος  (πληθωρισμός)</a:t>
            </a:r>
          </a:p>
          <a:p>
            <a:pPr marL="0" indent="0" eaLnBrk="1" hangingPunct="1">
              <a:buFont typeface="Wingdings" panose="05000000000000000000" pitchFamily="2" charset="2"/>
              <a:buNone/>
              <a:defRPr/>
            </a:pPr>
            <a:endParaRPr lang="en-US" dirty="0"/>
          </a:p>
          <a:p>
            <a:pPr marL="0" indent="0" eaLnBrk="1" hangingPunct="1">
              <a:buFont typeface="Wingdings" panose="05000000000000000000" pitchFamily="2" charset="2"/>
              <a:buNone/>
              <a:defRPr/>
            </a:pPr>
            <a:r>
              <a:rPr lang="el-GR" dirty="0"/>
              <a:t>(Δανέζης, Θεοδοσίου, 2003)</a:t>
            </a:r>
          </a:p>
        </p:txBody>
      </p:sp>
    </p:spTree>
    <p:extLst>
      <p:ext uri="{BB962C8B-B14F-4D97-AF65-F5344CB8AC3E}">
        <p14:creationId xmlns:p14="http://schemas.microsoft.com/office/powerpoint/2010/main" val="4030404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Θέση περιεχομένου 2" descr="Εικόνα"/>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a:spLocks noChangeArrowheads="1"/>
          </p:cNvSpPr>
          <p:nvPr/>
        </p:nvSpPr>
        <p:spPr bwMode="auto">
          <a:xfrm>
            <a:off x="8406195"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13</a:t>
            </a:r>
            <a:endParaRPr lang="el-GR" altLang="el-GR" sz="900" dirty="0">
              <a:solidFill>
                <a:schemeClr val="bg1"/>
              </a:solidFill>
            </a:endParaRPr>
          </a:p>
        </p:txBody>
      </p:sp>
    </p:spTree>
    <p:extLst>
      <p:ext uri="{BB962C8B-B14F-4D97-AF65-F5344CB8AC3E}">
        <p14:creationId xmlns:p14="http://schemas.microsoft.com/office/powerpoint/2010/main" val="3900201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Εικόνα"/>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a:spLocks noChangeArrowheads="1"/>
          </p:cNvSpPr>
          <p:nvPr/>
        </p:nvSpPr>
        <p:spPr bwMode="auto">
          <a:xfrm>
            <a:off x="8406195" y="662716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14</a:t>
            </a:r>
            <a:endParaRPr lang="el-GR" altLang="el-GR" sz="900" dirty="0"/>
          </a:p>
        </p:txBody>
      </p:sp>
    </p:spTree>
    <p:extLst>
      <p:ext uri="{BB962C8B-B14F-4D97-AF65-F5344CB8AC3E}">
        <p14:creationId xmlns:p14="http://schemas.microsoft.com/office/powerpoint/2010/main" val="129482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dirty="0"/>
              <a:t>Λεύκιππος (5ος αι. </a:t>
            </a:r>
            <a:r>
              <a:rPr lang="el-GR" dirty="0" err="1"/>
              <a:t>π.Χ.</a:t>
            </a:r>
            <a:r>
              <a:rPr lang="el-GR" dirty="0"/>
              <a:t>) Δημόκριτος (460-370 </a:t>
            </a:r>
            <a:r>
              <a:rPr lang="el-GR" dirty="0" err="1"/>
              <a:t>π.Χ.</a:t>
            </a:r>
            <a:r>
              <a:rPr lang="el-GR" dirty="0"/>
              <a:t>) </a:t>
            </a:r>
          </a:p>
        </p:txBody>
      </p:sp>
      <p:sp>
        <p:nvSpPr>
          <p:cNvPr id="3" name="Θέση περιεχομένου 2"/>
          <p:cNvSpPr>
            <a:spLocks noGrp="1"/>
          </p:cNvSpPr>
          <p:nvPr>
            <p:ph idx="1"/>
          </p:nvPr>
        </p:nvSpPr>
        <p:spPr/>
        <p:txBody>
          <a:bodyPr/>
          <a:lstStyle/>
          <a:p>
            <a:pPr marL="0" indent="0" eaLnBrk="1" hangingPunct="1">
              <a:buFont typeface="Wingdings" panose="05000000000000000000" pitchFamily="2" charset="2"/>
              <a:buNone/>
              <a:defRPr/>
            </a:pPr>
            <a:endParaRPr lang="el-GR" dirty="0" smtClean="0"/>
          </a:p>
          <a:p>
            <a:pPr marL="0" indent="0" eaLnBrk="1" hangingPunct="1">
              <a:buFont typeface="Wingdings" panose="05000000000000000000" pitchFamily="2" charset="2"/>
              <a:buNone/>
              <a:defRPr/>
            </a:pPr>
            <a:endParaRPr lang="el-GR" dirty="0"/>
          </a:p>
          <a:p>
            <a:pPr marL="0" indent="0" eaLnBrk="1" hangingPunct="1">
              <a:buFont typeface="Wingdings" panose="05000000000000000000" pitchFamily="2" charset="2"/>
              <a:buNone/>
              <a:defRPr/>
            </a:pPr>
            <a:r>
              <a:rPr lang="en-US" dirty="0" smtClean="0"/>
              <a:t> </a:t>
            </a:r>
            <a:endParaRPr lang="el-GR" dirty="0" smtClean="0"/>
          </a:p>
          <a:p>
            <a:pPr marL="0" indent="0" eaLnBrk="1" hangingPunct="1">
              <a:buFont typeface="Wingdings" panose="05000000000000000000" pitchFamily="2" charset="2"/>
              <a:buNone/>
              <a:defRPr/>
            </a:pPr>
            <a:r>
              <a:rPr lang="el-GR" b="1" dirty="0" smtClean="0"/>
              <a:t>Ποια είναι όμως τα «άτομα»</a:t>
            </a:r>
            <a:endParaRPr lang="el-GR" b="1" dirty="0"/>
          </a:p>
        </p:txBody>
      </p:sp>
      <p:pic>
        <p:nvPicPr>
          <p:cNvPr id="40964" name="Εικόνα 4" descr="Εικόνα"/>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413" y="1412875"/>
            <a:ext cx="28892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7092280" y="5299855"/>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15</a:t>
            </a:r>
            <a:endParaRPr lang="el-GR" altLang="el-GR" sz="900" dirty="0"/>
          </a:p>
        </p:txBody>
      </p:sp>
    </p:spTree>
    <p:extLst>
      <p:ext uri="{BB962C8B-B14F-4D97-AF65-F5344CB8AC3E}">
        <p14:creationId xmlns:p14="http://schemas.microsoft.com/office/powerpoint/2010/main" val="823307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84671" y="6595255"/>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16</a:t>
            </a:r>
            <a:endParaRPr lang="el-GR" altLang="el-GR" sz="900" dirty="0"/>
          </a:p>
        </p:txBody>
      </p:sp>
    </p:spTree>
    <p:extLst>
      <p:ext uri="{BB962C8B-B14F-4D97-AF65-F5344CB8AC3E}">
        <p14:creationId xmlns:p14="http://schemas.microsoft.com/office/powerpoint/2010/main" val="2355668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4406900"/>
            <a:ext cx="8748463" cy="1362075"/>
          </a:xfrm>
        </p:spPr>
        <p:txBody>
          <a:bodyPr>
            <a:normAutofit fontScale="90000"/>
          </a:bodyPr>
          <a:lstStyle/>
          <a:p>
            <a:r>
              <a:rPr lang="el-GR" b="1" dirty="0"/>
              <a:t>Από την Νευτώνεια στην Κβαντική Φυσική</a:t>
            </a:r>
            <a:br>
              <a:rPr lang="el-GR" b="1" dirty="0"/>
            </a:br>
            <a:endParaRPr lang="el-GR" dirty="0"/>
          </a:p>
        </p:txBody>
      </p:sp>
      <p:sp>
        <p:nvSpPr>
          <p:cNvPr id="3" name="Θέση περιεχομένου 2"/>
          <p:cNvSpPr>
            <a:spLocks noGrp="1"/>
          </p:cNvSpPr>
          <p:nvPr>
            <p:ph type="body" idx="1"/>
          </p:nvPr>
        </p:nvSpPr>
        <p:spPr/>
        <p:txBody>
          <a:bodyPr/>
          <a:lstStyle/>
          <a:p>
            <a:pPr marL="0" indent="0" eaLnBrk="1" hangingPunct="1">
              <a:buFont typeface="Wingdings" panose="05000000000000000000" pitchFamily="2" charset="2"/>
              <a:buNone/>
              <a:defRPr/>
            </a:pPr>
            <a:endParaRPr lang="en-US" dirty="0" smtClean="0"/>
          </a:p>
          <a:p>
            <a:pPr marL="0" indent="0"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3100263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44" name="Rectangle 32"/>
          <p:cNvSpPr>
            <a:spLocks noGrp="1" noRot="1" noChangeArrowheads="1"/>
          </p:cNvSpPr>
          <p:nvPr>
            <p:ph type="title"/>
          </p:nvPr>
        </p:nvSpPr>
        <p:spPr>
          <a:xfrm>
            <a:off x="179512" y="274638"/>
            <a:ext cx="8856984" cy="1143000"/>
          </a:xfrm>
        </p:spPr>
        <p:txBody>
          <a:bodyPr>
            <a:normAutofit fontScale="90000"/>
          </a:bodyPr>
          <a:lstStyle/>
          <a:p>
            <a:pPr>
              <a:defRPr/>
            </a:pPr>
            <a:r>
              <a:rPr lang="el-GR" altLang="el-GR" dirty="0"/>
              <a:t>ΝΕΥΤΩΝΕΙΑ </a:t>
            </a:r>
            <a:r>
              <a:rPr lang="el-GR" altLang="el-GR" dirty="0" smtClean="0"/>
              <a:t>ΦΥΣΙΚΗ - ΚΒΑΝΤΙΚΗ </a:t>
            </a:r>
            <a:r>
              <a:rPr lang="el-GR" altLang="el-GR" dirty="0"/>
              <a:t>ΦΥΣΙΚΗ</a:t>
            </a:r>
            <a:br>
              <a:rPr lang="el-GR" altLang="el-GR" dirty="0"/>
            </a:br>
            <a:endParaRPr lang="el-GR" altLang="el-GR" dirty="0"/>
          </a:p>
        </p:txBody>
      </p:sp>
      <p:sp>
        <p:nvSpPr>
          <p:cNvPr id="115715"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endParaRPr lang="el-GR" altLang="el-GR" sz="2400" b="1" dirty="0">
              <a:solidFill>
                <a:schemeClr val="hlink"/>
              </a:solidFill>
            </a:endParaRPr>
          </a:p>
          <a:p>
            <a:pPr eaLnBrk="1" hangingPunct="1">
              <a:lnSpc>
                <a:spcPct val="90000"/>
              </a:lnSpc>
              <a:buFont typeface="Wingdings" panose="05000000000000000000" pitchFamily="2" charset="2"/>
              <a:buNone/>
              <a:defRPr/>
            </a:pPr>
            <a:r>
              <a:rPr lang="el-GR" altLang="el-GR" sz="2000" b="1" dirty="0" smtClean="0"/>
              <a:t>Ντετερμινισμός-αιτιοκρατία                              </a:t>
            </a:r>
            <a:r>
              <a:rPr lang="el-GR" altLang="el-GR" sz="2000" b="1" dirty="0"/>
              <a:t>Τ</a:t>
            </a:r>
            <a:r>
              <a:rPr lang="el-GR" altLang="el-GR" sz="2000" b="1" dirty="0" smtClean="0"/>
              <a:t>υχαίο-αδυναμία </a:t>
            </a:r>
            <a:r>
              <a:rPr lang="el-GR" altLang="el-GR" sz="2000" b="1" dirty="0"/>
              <a:t>πρόβλεψης</a:t>
            </a:r>
          </a:p>
          <a:p>
            <a:pPr eaLnBrk="1" hangingPunct="1">
              <a:lnSpc>
                <a:spcPct val="90000"/>
              </a:lnSpc>
              <a:buFont typeface="Wingdings" panose="05000000000000000000" pitchFamily="2" charset="2"/>
              <a:buNone/>
              <a:defRPr/>
            </a:pPr>
            <a:endParaRPr lang="el-GR" altLang="el-GR" sz="2000" dirty="0"/>
          </a:p>
          <a:p>
            <a:pPr eaLnBrk="1" hangingPunct="1">
              <a:lnSpc>
                <a:spcPct val="90000"/>
              </a:lnSpc>
              <a:buFont typeface="Wingdings" panose="05000000000000000000" pitchFamily="2" charset="2"/>
              <a:buNone/>
              <a:defRPr/>
            </a:pPr>
            <a:r>
              <a:rPr lang="el-GR" altLang="el-GR" sz="2000" i="1" dirty="0"/>
              <a:t>«Ορμή και ταχύτητα, ενέργεια και χρόνος δεν μπορούν να μετρηθούν την ίδια στιγμή με ακρίβεια, ανεξαρτήτως του πόσο καλή είναι η συσκευή μέτρησης» </a:t>
            </a:r>
            <a:r>
              <a:rPr lang="el-GR" altLang="el-GR" sz="2000" dirty="0"/>
              <a:t>(</a:t>
            </a:r>
            <a:r>
              <a:rPr lang="en-US" altLang="el-GR" sz="2000" dirty="0"/>
              <a:t>Kraus, 2006</a:t>
            </a:r>
            <a:r>
              <a:rPr lang="en-US" altLang="el-GR" sz="2000" i="1" dirty="0"/>
              <a:t>)</a:t>
            </a:r>
            <a:endParaRPr lang="el-GR" altLang="el-GR" sz="2000" i="1" dirty="0"/>
          </a:p>
          <a:p>
            <a:pPr eaLnBrk="1" hangingPunct="1">
              <a:lnSpc>
                <a:spcPct val="90000"/>
              </a:lnSpc>
              <a:buFont typeface="Wingdings" panose="05000000000000000000" pitchFamily="2" charset="2"/>
              <a:buNone/>
              <a:defRPr/>
            </a:pPr>
            <a:endParaRPr lang="el-GR" altLang="el-GR" sz="2000" i="1" dirty="0"/>
          </a:p>
          <a:p>
            <a:pPr eaLnBrk="1" hangingPunct="1">
              <a:lnSpc>
                <a:spcPct val="90000"/>
              </a:lnSpc>
              <a:buFont typeface="Wingdings" panose="05000000000000000000" pitchFamily="2" charset="2"/>
              <a:buNone/>
              <a:defRPr/>
            </a:pPr>
            <a:r>
              <a:rPr lang="el-GR" altLang="el-GR" sz="2000" i="1" dirty="0"/>
              <a:t>«Το φωτόνιο μεταβάλλει σε κάποιον βαθμό την κίνηση του σωματιδίου. Η ελάχιστη ποσότητα κατά την οποία η διεργασία της ανάκλασης θα μεταβάλλει την ορμή του σωματιδίου, σχετίζεται με το ελάχιστο πακέτο ενεργείας που περιέχεται σε ένα φωτόνιο </a:t>
            </a:r>
            <a:r>
              <a:rPr lang="el-GR" altLang="el-GR" sz="2000" i="1" dirty="0">
                <a:solidFill>
                  <a:schemeClr val="hlink"/>
                </a:solidFill>
              </a:rPr>
              <a:t>ΣΤΑΘΕΡΑ ΤΟΥ </a:t>
            </a:r>
            <a:r>
              <a:rPr lang="en-US" altLang="el-GR" sz="2000" i="1" dirty="0">
                <a:solidFill>
                  <a:schemeClr val="hlink"/>
                </a:solidFill>
              </a:rPr>
              <a:t>PLANCK</a:t>
            </a:r>
            <a:endParaRPr lang="el-GR" altLang="el-GR" sz="2000" i="1" dirty="0"/>
          </a:p>
        </p:txBody>
      </p:sp>
    </p:spTree>
    <p:extLst>
      <p:ext uri="{BB962C8B-B14F-4D97-AF65-F5344CB8AC3E}">
        <p14:creationId xmlns:p14="http://schemas.microsoft.com/office/powerpoint/2010/main" val="4053750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p:txBody>
          <a:bodyPr/>
          <a:lstStyle/>
          <a:p>
            <a:pPr eaLnBrk="1" hangingPunct="1">
              <a:defRPr/>
            </a:pPr>
            <a:r>
              <a:rPr lang="en-US" altLang="el-GR" dirty="0"/>
              <a:t> </a:t>
            </a:r>
            <a:r>
              <a:rPr lang="el-GR" altLang="el-GR" dirty="0"/>
              <a:t>Η ΘΕΩΡΙΑ ΤΗΣ ΑΠΡΟΣΔΙΟΡΙΣΤΙΑΣ</a:t>
            </a:r>
          </a:p>
        </p:txBody>
      </p:sp>
      <p:sp>
        <p:nvSpPr>
          <p:cNvPr id="104453" name="Rectangle 5"/>
          <p:cNvSpPr>
            <a:spLocks noGrp="1" noChangeArrowheads="1"/>
          </p:cNvSpPr>
          <p:nvPr>
            <p:ph type="body" sz="half" idx="1"/>
          </p:nvPr>
        </p:nvSpPr>
        <p:spPr/>
        <p:txBody>
          <a:bodyPr/>
          <a:lstStyle/>
          <a:p>
            <a:pPr eaLnBrk="1" hangingPunct="1">
              <a:buFont typeface="Wingdings" panose="05000000000000000000" pitchFamily="2" charset="2"/>
              <a:buNone/>
              <a:defRPr/>
            </a:pPr>
            <a:r>
              <a:rPr lang="el-GR" altLang="el-GR" sz="2000"/>
              <a:t>Ο προσδιορισμός της θέσεως ενός υποατομικού σωματιδίου, προϋποθέτει  τον εντοπισμό, αλλά και τον φωτισμό του.  Τα φωτόνια που χρησιμοποιούνται για να το φωτίσουν, το εκτρέπουν από την πορεία του και του αλλάζουν θέση. Κατά συνέπεια υπάρχει αβεβαιότητα ως προς τον καθορισμό της θέσεως και της ταχύτητάς του.</a:t>
            </a:r>
          </a:p>
          <a:p>
            <a:pPr eaLnBrk="1" hangingPunct="1">
              <a:buFont typeface="Wingdings" panose="05000000000000000000" pitchFamily="2" charset="2"/>
              <a:buNone/>
              <a:defRPr/>
            </a:pPr>
            <a:endParaRPr lang="el-GR" altLang="el-GR" sz="2000"/>
          </a:p>
          <a:p>
            <a:pPr eaLnBrk="1" hangingPunct="1">
              <a:buFont typeface="Wingdings" panose="05000000000000000000" pitchFamily="2" charset="2"/>
              <a:buNone/>
              <a:defRPr/>
            </a:pPr>
            <a:r>
              <a:rPr lang="en-US" altLang="el-GR" sz="1600">
                <a:solidFill>
                  <a:schemeClr val="hlink"/>
                </a:solidFill>
              </a:rPr>
              <a:t>Werner Heisenberg, 1901-1976</a:t>
            </a:r>
            <a:r>
              <a:rPr lang="el-GR" altLang="el-GR" sz="2000"/>
              <a:t> </a:t>
            </a:r>
          </a:p>
        </p:txBody>
      </p:sp>
      <p:pic>
        <p:nvPicPr>
          <p:cNvPr id="45060" name="Picture 7" descr="Εικόνα wern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773238"/>
            <a:ext cx="2971800" cy="3960812"/>
          </a:xfrm>
        </p:spPr>
      </p:pic>
      <p:sp>
        <p:nvSpPr>
          <p:cNvPr id="5" name="Rectangle 2"/>
          <p:cNvSpPr>
            <a:spLocks noChangeArrowheads="1"/>
          </p:cNvSpPr>
          <p:nvPr/>
        </p:nvSpPr>
        <p:spPr bwMode="auto">
          <a:xfrm>
            <a:off x="6516216" y="582373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17</a:t>
            </a:r>
            <a:endParaRPr lang="el-GR" altLang="el-GR" sz="900" dirty="0"/>
          </a:p>
        </p:txBody>
      </p:sp>
    </p:spTree>
    <p:extLst>
      <p:ext uri="{BB962C8B-B14F-4D97-AF65-F5344CB8AC3E}">
        <p14:creationId xmlns:p14="http://schemas.microsoft.com/office/powerpoint/2010/main" val="143662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ctrTitle"/>
          </p:nvPr>
        </p:nvSpPr>
        <p:spPr/>
        <p:txBody>
          <a:bodyPr/>
          <a:lstStyle/>
          <a:p>
            <a:pPr eaLnBrk="1" hangingPunct="1"/>
            <a:endParaRPr lang="el-GR" altLang="el-GR" smtClean="0"/>
          </a:p>
        </p:txBody>
      </p:sp>
      <p:sp>
        <p:nvSpPr>
          <p:cNvPr id="3" name="Υπότιτλος 2"/>
          <p:cNvSpPr>
            <a:spLocks noGrp="1"/>
          </p:cNvSpPr>
          <p:nvPr>
            <p:ph type="subTitle" idx="1"/>
          </p:nvPr>
        </p:nvSpPr>
        <p:spPr/>
        <p:txBody>
          <a:bodyPr rtlCol="0">
            <a:normAutofit/>
          </a:bodyPr>
          <a:lstStyle/>
          <a:p>
            <a:pPr eaLnBrk="1" fontAlgn="auto" hangingPunct="1">
              <a:spcAft>
                <a:spcPts val="0"/>
              </a:spcAft>
              <a:defRPr/>
            </a:pPr>
            <a:endParaRPr lang="el-GR"/>
          </a:p>
        </p:txBody>
      </p:sp>
      <p:pic>
        <p:nvPicPr>
          <p:cNvPr id="18436" name="Εικόνα 3"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Ορθογώνιο 4"/>
          <p:cNvSpPr>
            <a:spLocks noChangeArrowheads="1"/>
          </p:cNvSpPr>
          <p:nvPr/>
        </p:nvSpPr>
        <p:spPr bwMode="auto">
          <a:xfrm>
            <a:off x="2124075" y="620713"/>
            <a:ext cx="5267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4000" b="1" i="1" dirty="0">
                <a:solidFill>
                  <a:srgbClr val="FFFF00"/>
                </a:solidFill>
                <a:latin typeface="Calibri" panose="020F0502020204030204" pitchFamily="34" charset="0"/>
              </a:rPr>
              <a:t>Ο ΧΟΡΟΣ ΤΩΝ ΑΤΟΜΩΝ</a:t>
            </a:r>
          </a:p>
        </p:txBody>
      </p:sp>
      <p:sp>
        <p:nvSpPr>
          <p:cNvPr id="18438" name="Ορθογώνιο 5"/>
          <p:cNvSpPr>
            <a:spLocks noChangeArrowheads="1"/>
          </p:cNvSpPr>
          <p:nvPr/>
        </p:nvSpPr>
        <p:spPr bwMode="auto">
          <a:xfrm>
            <a:off x="744538" y="2781300"/>
            <a:ext cx="76327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pPr>
            <a:r>
              <a:rPr lang="el-GR" altLang="el-GR" b="1" dirty="0">
                <a:solidFill>
                  <a:schemeClr val="bg2"/>
                </a:solidFill>
                <a:latin typeface="Calibri" panose="020F0502020204030204" pitchFamily="34" charset="0"/>
              </a:rPr>
              <a:t>Δρ. Κωνσταντίνος </a:t>
            </a:r>
            <a:r>
              <a:rPr lang="el-GR" altLang="el-GR" b="1" dirty="0" err="1">
                <a:solidFill>
                  <a:schemeClr val="bg2"/>
                </a:solidFill>
                <a:latin typeface="Calibri" panose="020F0502020204030204" pitchFamily="34" charset="0"/>
              </a:rPr>
              <a:t>Καλαχάνης</a:t>
            </a:r>
            <a:endParaRPr lang="el-GR" altLang="el-GR" b="1" dirty="0">
              <a:solidFill>
                <a:schemeClr val="bg2"/>
              </a:solidFill>
              <a:latin typeface="Calibri" panose="020F0502020204030204" pitchFamily="34" charset="0"/>
            </a:endParaRPr>
          </a:p>
          <a:p>
            <a:pPr algn="ctr" eaLnBrk="1" hangingPunct="1">
              <a:lnSpc>
                <a:spcPct val="80000"/>
              </a:lnSpc>
            </a:pPr>
            <a:endParaRPr lang="el-GR" altLang="el-GR" b="1" dirty="0">
              <a:solidFill>
                <a:schemeClr val="bg2"/>
              </a:solidFill>
              <a:latin typeface="Calibri" panose="020F0502020204030204" pitchFamily="34" charset="0"/>
            </a:endParaRPr>
          </a:p>
          <a:p>
            <a:pPr algn="ctr" eaLnBrk="1" hangingPunct="1">
              <a:lnSpc>
                <a:spcPct val="80000"/>
              </a:lnSpc>
            </a:pPr>
            <a:r>
              <a:rPr lang="el-GR" altLang="el-GR" b="1" dirty="0">
                <a:solidFill>
                  <a:schemeClr val="bg2"/>
                </a:solidFill>
                <a:latin typeface="Calibri" panose="020F0502020204030204" pitchFamily="34" charset="0"/>
              </a:rPr>
              <a:t>Δρ. Φιλοσοφίας Πανεπιστημίου Αθηνών</a:t>
            </a:r>
            <a:endParaRPr lang="en-US" altLang="el-GR" b="1" dirty="0">
              <a:solidFill>
                <a:schemeClr val="bg2"/>
              </a:solidFill>
              <a:latin typeface="Calibri" panose="020F0502020204030204" pitchFamily="34" charset="0"/>
            </a:endParaRPr>
          </a:p>
          <a:p>
            <a:pPr algn="ctr" eaLnBrk="1" hangingPunct="1">
              <a:lnSpc>
                <a:spcPct val="80000"/>
              </a:lnSpc>
            </a:pPr>
            <a:endParaRPr lang="el-GR" altLang="el-GR" b="1" dirty="0">
              <a:solidFill>
                <a:schemeClr val="bg2"/>
              </a:solidFill>
              <a:latin typeface="Calibri" panose="020F0502020204030204" pitchFamily="34" charset="0"/>
            </a:endParaRPr>
          </a:p>
          <a:p>
            <a:pPr algn="ctr" eaLnBrk="1" hangingPunct="1">
              <a:lnSpc>
                <a:spcPct val="80000"/>
              </a:lnSpc>
            </a:pPr>
            <a:r>
              <a:rPr lang="en-US" altLang="el-GR" b="1" dirty="0">
                <a:solidFill>
                  <a:schemeClr val="bg2"/>
                </a:solidFill>
                <a:latin typeface="Calibri" panose="020F0502020204030204" pitchFamily="34" charset="0"/>
              </a:rPr>
              <a:t>M.Sc. </a:t>
            </a:r>
            <a:r>
              <a:rPr lang="el-GR" altLang="el-GR" b="1" dirty="0">
                <a:solidFill>
                  <a:schemeClr val="bg2"/>
                </a:solidFill>
                <a:latin typeface="Calibri" panose="020F0502020204030204" pitchFamily="34" charset="0"/>
              </a:rPr>
              <a:t>Ιατρικής Πανεπιστημίου Αθηνών</a:t>
            </a:r>
            <a:endParaRPr lang="en-US" altLang="el-GR" b="1" dirty="0">
              <a:solidFill>
                <a:schemeClr val="bg2"/>
              </a:solidFill>
              <a:latin typeface="Calibri" panose="020F0502020204030204" pitchFamily="34" charset="0"/>
            </a:endParaRPr>
          </a:p>
          <a:p>
            <a:pPr algn="ctr" eaLnBrk="1" hangingPunct="1">
              <a:lnSpc>
                <a:spcPct val="80000"/>
              </a:lnSpc>
            </a:pPr>
            <a:r>
              <a:rPr lang="en-US" altLang="el-GR" b="1" dirty="0">
                <a:solidFill>
                  <a:schemeClr val="bg2"/>
                </a:solidFill>
                <a:latin typeface="Calibri" panose="020F0502020204030204" pitchFamily="34" charset="0"/>
              </a:rPr>
              <a:t>“</a:t>
            </a:r>
            <a:r>
              <a:rPr lang="el-GR" altLang="el-GR" b="1" dirty="0">
                <a:solidFill>
                  <a:schemeClr val="bg2"/>
                </a:solidFill>
                <a:latin typeface="Calibri" panose="020F0502020204030204" pitchFamily="34" charset="0"/>
              </a:rPr>
              <a:t> Περιβάλλον και Υγεία, διαχείριση περιβαλλοντικών θεμάτων με επιπτώσεις στην υγεία</a:t>
            </a:r>
            <a:r>
              <a:rPr lang="en-US" altLang="el-GR" b="1" dirty="0">
                <a:solidFill>
                  <a:schemeClr val="bg2"/>
                </a:solidFill>
                <a:latin typeface="Calibri" panose="020F0502020204030204" pitchFamily="34" charset="0"/>
              </a:rPr>
              <a:t>”</a:t>
            </a:r>
            <a:endParaRPr lang="el-GR" altLang="el-GR" b="1" dirty="0">
              <a:solidFill>
                <a:schemeClr val="bg2"/>
              </a:solidFill>
              <a:latin typeface="Calibri" panose="020F0502020204030204" pitchFamily="34" charset="0"/>
            </a:endParaRPr>
          </a:p>
          <a:p>
            <a:pPr algn="ctr" eaLnBrk="1" hangingPunct="1">
              <a:lnSpc>
                <a:spcPct val="80000"/>
              </a:lnSpc>
            </a:pPr>
            <a:endParaRPr lang="el-GR" altLang="el-GR" b="1" dirty="0">
              <a:solidFill>
                <a:schemeClr val="bg2"/>
              </a:solidFill>
              <a:latin typeface="Calibri" panose="020F0502020204030204" pitchFamily="34" charset="0"/>
            </a:endParaRPr>
          </a:p>
          <a:p>
            <a:pPr algn="ctr" eaLnBrk="1" hangingPunct="1">
              <a:lnSpc>
                <a:spcPct val="80000"/>
              </a:lnSpc>
            </a:pPr>
            <a:r>
              <a:rPr lang="el-GR" altLang="el-GR" b="1" dirty="0">
                <a:solidFill>
                  <a:schemeClr val="bg2"/>
                </a:solidFill>
                <a:latin typeface="Calibri" panose="020F0502020204030204" pitchFamily="34" charset="0"/>
              </a:rPr>
              <a:t>Επιστ. Συνεργάτης </a:t>
            </a:r>
            <a:r>
              <a:rPr lang="el-GR" altLang="el-GR" b="1" dirty="0" err="1">
                <a:solidFill>
                  <a:schemeClr val="bg2"/>
                </a:solidFill>
                <a:latin typeface="Calibri" panose="020F0502020204030204" pitchFamily="34" charset="0"/>
              </a:rPr>
              <a:t>Τμ</a:t>
            </a:r>
            <a:r>
              <a:rPr lang="el-GR" altLang="el-GR" b="1" dirty="0">
                <a:solidFill>
                  <a:schemeClr val="bg2"/>
                </a:solidFill>
                <a:latin typeface="Calibri" panose="020F0502020204030204" pitchFamily="34" charset="0"/>
              </a:rPr>
              <a:t>. Φυσικής Πανεπιστημίου Αθηνών, τομέας Αστροφυσικής-Αστρονομίας-Μηχανικής</a:t>
            </a:r>
            <a:endParaRPr lang="en-US" altLang="el-GR" b="1" dirty="0">
              <a:solidFill>
                <a:schemeClr val="bg2"/>
              </a:solidFill>
              <a:latin typeface="Calibri" panose="020F0502020204030204" pitchFamily="34" charset="0"/>
            </a:endParaRPr>
          </a:p>
          <a:p>
            <a:pPr algn="ctr" eaLnBrk="1" hangingPunct="1">
              <a:lnSpc>
                <a:spcPct val="80000"/>
              </a:lnSpc>
            </a:pPr>
            <a:endParaRPr lang="en-US" altLang="el-GR" b="1" dirty="0">
              <a:solidFill>
                <a:schemeClr val="bg2"/>
              </a:solidFill>
              <a:latin typeface="Calibri" panose="020F0502020204030204" pitchFamily="34" charset="0"/>
            </a:endParaRPr>
          </a:p>
          <a:p>
            <a:pPr algn="ctr" eaLnBrk="1" hangingPunct="1">
              <a:lnSpc>
                <a:spcPct val="80000"/>
              </a:lnSpc>
            </a:pPr>
            <a:r>
              <a:rPr lang="en-US" altLang="el-GR" b="1" dirty="0">
                <a:solidFill>
                  <a:schemeClr val="bg2"/>
                </a:solidFill>
                <a:latin typeface="Calibri" panose="020F0502020204030204" pitchFamily="34" charset="0"/>
              </a:rPr>
              <a:t>E-mail</a:t>
            </a:r>
            <a:r>
              <a:rPr lang="el-GR" altLang="el-GR" b="1" dirty="0">
                <a:solidFill>
                  <a:schemeClr val="bg2"/>
                </a:solidFill>
                <a:latin typeface="Calibri" panose="020F0502020204030204" pitchFamily="34" charset="0"/>
              </a:rPr>
              <a:t>: </a:t>
            </a:r>
            <a:r>
              <a:rPr lang="en-US" altLang="el-GR" b="1" dirty="0">
                <a:solidFill>
                  <a:schemeClr val="bg2"/>
                </a:solidFill>
                <a:latin typeface="Calibri" panose="020F0502020204030204" pitchFamily="34" charset="0"/>
                <a:hlinkClick r:id="rId3"/>
              </a:rPr>
              <a:t>kalahanis@hotmail.com</a:t>
            </a:r>
            <a:endParaRPr lang="el-GR" altLang="el-GR" b="1" dirty="0">
              <a:solidFill>
                <a:schemeClr val="bg2"/>
              </a:solidFill>
              <a:latin typeface="Calibri" panose="020F0502020204030204" pitchFamily="34" charset="0"/>
            </a:endParaRPr>
          </a:p>
        </p:txBody>
      </p:sp>
      <p:sp>
        <p:nvSpPr>
          <p:cNvPr id="7" name="Rectangle 2"/>
          <p:cNvSpPr>
            <a:spLocks noChangeArrowheads="1"/>
          </p:cNvSpPr>
          <p:nvPr/>
        </p:nvSpPr>
        <p:spPr bwMode="auto">
          <a:xfrm>
            <a:off x="13252"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1</a:t>
            </a:r>
            <a:endParaRPr lang="el-GR" altLang="el-GR" sz="900" dirty="0">
              <a:solidFill>
                <a:schemeClr val="bg1"/>
              </a:solidFill>
            </a:endParaRPr>
          </a:p>
        </p:txBody>
      </p:sp>
    </p:spTree>
    <p:extLst>
      <p:ext uri="{BB962C8B-B14F-4D97-AF65-F5344CB8AC3E}">
        <p14:creationId xmlns:p14="http://schemas.microsoft.com/office/powerpoint/2010/main" val="221184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l-GR" dirty="0" smtClean="0"/>
              <a:t>Το φως είναι κύμα ή σωματίδιο;</a:t>
            </a:r>
            <a:endParaRPr lang="el-GR" dirty="0"/>
          </a:p>
        </p:txBody>
      </p:sp>
      <p:pic>
        <p:nvPicPr>
          <p:cNvPr id="46083" name="Θέση περιεχομένου 3" descr="Εικόνα"/>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844675"/>
            <a:ext cx="7921625" cy="4824413"/>
          </a:xfrm>
        </p:spPr>
      </p:pic>
      <p:sp>
        <p:nvSpPr>
          <p:cNvPr id="4" name="Rectangle 2"/>
          <p:cNvSpPr>
            <a:spLocks noChangeArrowheads="1"/>
          </p:cNvSpPr>
          <p:nvPr/>
        </p:nvSpPr>
        <p:spPr bwMode="auto">
          <a:xfrm>
            <a:off x="7740352" y="6465099"/>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18</a:t>
            </a:r>
            <a:endParaRPr lang="el-GR" altLang="el-GR" sz="900" dirty="0"/>
          </a:p>
        </p:txBody>
      </p:sp>
    </p:spTree>
    <p:extLst>
      <p:ext uri="{BB962C8B-B14F-4D97-AF65-F5344CB8AC3E}">
        <p14:creationId xmlns:p14="http://schemas.microsoft.com/office/powerpoint/2010/main" val="3035121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457200" y="53975"/>
            <a:ext cx="8229600" cy="1143000"/>
          </a:xfrm>
        </p:spPr>
        <p:txBody>
          <a:bodyPr/>
          <a:lstStyle/>
          <a:p>
            <a:pPr eaLnBrk="1" hangingPunct="1">
              <a:defRPr/>
            </a:pPr>
            <a:r>
              <a:rPr lang="el-GR" altLang="el-GR"/>
              <a:t>ΟΠΤΙΚΟ ΦΑΣΜΑ</a:t>
            </a:r>
          </a:p>
        </p:txBody>
      </p:sp>
      <p:sp>
        <p:nvSpPr>
          <p:cNvPr id="50179" name="Rectangle 3"/>
          <p:cNvSpPr>
            <a:spLocks noGrp="1" noChangeArrowheads="1"/>
          </p:cNvSpPr>
          <p:nvPr>
            <p:ph type="body" sz="half" idx="2"/>
          </p:nvPr>
        </p:nvSpPr>
        <p:spPr>
          <a:xfrm>
            <a:off x="539750" y="5589588"/>
            <a:ext cx="8229600" cy="1146175"/>
          </a:xfrm>
        </p:spPr>
        <p:txBody>
          <a:bodyPr/>
          <a:lstStyle/>
          <a:p>
            <a:pPr eaLnBrk="1" hangingPunct="1">
              <a:defRPr/>
            </a:pPr>
            <a:r>
              <a:rPr lang="el-GR" altLang="el-GR" sz="2000" b="1"/>
              <a:t>Το μέρος του οπτικού φάσματος που βλέπει ο άνθρωπος είναι πολύ περιορισμένο. Από 4</a:t>
            </a:r>
            <a:r>
              <a:rPr lang="en-US" altLang="el-GR" sz="2000" b="1"/>
              <a:t>00nm </a:t>
            </a:r>
            <a:r>
              <a:rPr lang="el-GR" altLang="el-GR" sz="2000" b="1"/>
              <a:t>ως 700</a:t>
            </a:r>
            <a:r>
              <a:rPr lang="en-US" altLang="el-GR" sz="2000" b="1"/>
              <a:t>nm </a:t>
            </a:r>
            <a:r>
              <a:rPr lang="en-US" altLang="el-GR" sz="1800" b="1">
                <a:solidFill>
                  <a:schemeClr val="hlink"/>
                </a:solidFill>
              </a:rPr>
              <a:t>(</a:t>
            </a:r>
            <a:r>
              <a:rPr lang="el-GR" altLang="el-GR" sz="1800" b="1">
                <a:solidFill>
                  <a:schemeClr val="hlink"/>
                </a:solidFill>
              </a:rPr>
              <a:t>www.dls.ym.edu.tw/neuroscience/gif/electro.gif)</a:t>
            </a:r>
          </a:p>
          <a:p>
            <a:pPr eaLnBrk="1" hangingPunct="1">
              <a:defRPr/>
            </a:pPr>
            <a:endParaRPr lang="el-GR" altLang="el-GR" sz="2000" b="1">
              <a:solidFill>
                <a:schemeClr val="hlink"/>
              </a:solidFill>
            </a:endParaRPr>
          </a:p>
        </p:txBody>
      </p:sp>
      <p:pic>
        <p:nvPicPr>
          <p:cNvPr id="47108" name="Picture 4" descr="Εικόνα electr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196975"/>
            <a:ext cx="8820150" cy="4392613"/>
          </a:xfrm>
        </p:spPr>
      </p:pic>
      <p:sp>
        <p:nvSpPr>
          <p:cNvPr id="5" name="Rectangle 2"/>
          <p:cNvSpPr>
            <a:spLocks noChangeArrowheads="1"/>
          </p:cNvSpPr>
          <p:nvPr/>
        </p:nvSpPr>
        <p:spPr bwMode="auto">
          <a:xfrm>
            <a:off x="8422139" y="6162675"/>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19</a:t>
            </a:r>
            <a:endParaRPr lang="el-GR" altLang="el-GR" sz="900" dirty="0"/>
          </a:p>
        </p:txBody>
      </p:sp>
    </p:spTree>
    <p:extLst>
      <p:ext uri="{BB962C8B-B14F-4D97-AF65-F5344CB8AC3E}">
        <p14:creationId xmlns:p14="http://schemas.microsoft.com/office/powerpoint/2010/main" val="3643923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22312" y="4406900"/>
            <a:ext cx="8421687" cy="1362075"/>
          </a:xfrm>
        </p:spPr>
        <p:txBody>
          <a:bodyPr>
            <a:normAutofit fontScale="90000"/>
          </a:bodyPr>
          <a:lstStyle/>
          <a:p>
            <a:r>
              <a:rPr lang="el-GR" b="1" dirty="0"/>
              <a:t>Ιστορικοί σταθμοί στην κβαντική θεωρία</a:t>
            </a:r>
            <a:br>
              <a:rPr lang="el-GR" b="1" dirty="0"/>
            </a:br>
            <a:endParaRPr lang="el-GR" dirty="0"/>
          </a:p>
        </p:txBody>
      </p:sp>
      <p:sp>
        <p:nvSpPr>
          <p:cNvPr id="3" name="Θέση περιεχομένου 2"/>
          <p:cNvSpPr>
            <a:spLocks noGrp="1"/>
          </p:cNvSpPr>
          <p:nvPr>
            <p:ph type="body" idx="1"/>
          </p:nvPr>
        </p:nvSpPr>
        <p:spPr/>
        <p:txBody>
          <a:bodyPr/>
          <a:lstStyle/>
          <a:p>
            <a:pPr marL="0" indent="0" eaLnBrk="1" hangingPunct="1">
              <a:buFont typeface="Wingdings" panose="05000000000000000000" pitchFamily="2" charset="2"/>
              <a:buNone/>
              <a:defRPr/>
            </a:pPr>
            <a:endParaRPr lang="en-US" dirty="0" smtClean="0"/>
          </a:p>
          <a:p>
            <a:pPr marL="0" indent="0"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4221368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8" y="404813"/>
            <a:ext cx="3384550" cy="863600"/>
          </a:xfrm>
        </p:spPr>
        <p:txBody>
          <a:bodyPr>
            <a:normAutofit fontScale="90000"/>
          </a:bodyPr>
          <a:lstStyle/>
          <a:p>
            <a:pPr eaLnBrk="1" hangingPunct="1">
              <a:defRPr/>
            </a:pPr>
            <a:r>
              <a:rPr lang="en-US" dirty="0"/>
              <a:t>MAX PLANCK (1858-1947)</a:t>
            </a:r>
            <a:endParaRPr lang="el-GR" dirty="0"/>
          </a:p>
        </p:txBody>
      </p:sp>
      <p:pic>
        <p:nvPicPr>
          <p:cNvPr id="49155" name="Θέση περιεχομένου 4" descr="Εικόνα Max Planck"/>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67175" y="115888"/>
            <a:ext cx="5076825" cy="6742112"/>
          </a:xfrm>
        </p:spPr>
      </p:pic>
      <p:sp>
        <p:nvSpPr>
          <p:cNvPr id="4" name="Θέση κειμένου 3"/>
          <p:cNvSpPr>
            <a:spLocks noGrp="1"/>
          </p:cNvSpPr>
          <p:nvPr>
            <p:ph type="body" sz="half" idx="2"/>
          </p:nvPr>
        </p:nvSpPr>
        <p:spPr>
          <a:xfrm>
            <a:off x="395288" y="1844675"/>
            <a:ext cx="2760662" cy="1828800"/>
          </a:xfrm>
        </p:spPr>
        <p:txBody>
          <a:bodyPr>
            <a:normAutofit fontScale="85000" lnSpcReduction="10000"/>
          </a:bodyPr>
          <a:lstStyle/>
          <a:p>
            <a:pPr eaLnBrk="1" hangingPunct="1">
              <a:defRPr/>
            </a:pPr>
            <a:r>
              <a:rPr lang="el-GR" sz="2400" b="1" dirty="0" smtClean="0"/>
              <a:t>Η ακτινοβολία μέλανος σώματος εκπέμπεται  ή απορροφάται κατά στοιχειώδη ποσά ενέργειας, τα οποία ονομάζονται κβάντα</a:t>
            </a:r>
            <a:endParaRPr lang="el-GR" sz="2400" b="1" dirty="0"/>
          </a:p>
        </p:txBody>
      </p:sp>
      <p:sp>
        <p:nvSpPr>
          <p:cNvPr id="5" name="Rectangle 2"/>
          <p:cNvSpPr>
            <a:spLocks noChangeArrowheads="1"/>
          </p:cNvSpPr>
          <p:nvPr/>
        </p:nvSpPr>
        <p:spPr bwMode="auto">
          <a:xfrm>
            <a:off x="8428146" y="6608507"/>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20</a:t>
            </a:r>
            <a:endParaRPr lang="el-GR" altLang="el-GR" sz="900" dirty="0"/>
          </a:p>
        </p:txBody>
      </p:sp>
    </p:spTree>
    <p:extLst>
      <p:ext uri="{BB962C8B-B14F-4D97-AF65-F5344CB8AC3E}">
        <p14:creationId xmlns:p14="http://schemas.microsoft.com/office/powerpoint/2010/main" val="3746512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2" y="476250"/>
            <a:ext cx="3887663" cy="1371600"/>
          </a:xfrm>
        </p:spPr>
        <p:txBody>
          <a:bodyPr>
            <a:normAutofit fontScale="90000"/>
          </a:bodyPr>
          <a:lstStyle/>
          <a:p>
            <a:pPr algn="ctr" eaLnBrk="1" hangingPunct="1">
              <a:defRPr/>
            </a:pPr>
            <a:r>
              <a:rPr lang="el-GR" dirty="0" smtClean="0"/>
              <a:t>ΦΩΤΟΗΛΕΚΤΡΙΚΟ </a:t>
            </a:r>
            <a:r>
              <a:rPr lang="el-GR" dirty="0"/>
              <a:t>ΦΑΙΝΟΜΕΝΟ</a:t>
            </a:r>
          </a:p>
        </p:txBody>
      </p:sp>
      <p:sp>
        <p:nvSpPr>
          <p:cNvPr id="4" name="Θέση κειμένου 3"/>
          <p:cNvSpPr>
            <a:spLocks noGrp="1"/>
          </p:cNvSpPr>
          <p:nvPr>
            <p:ph type="body" sz="half" idx="2"/>
          </p:nvPr>
        </p:nvSpPr>
        <p:spPr>
          <a:xfrm>
            <a:off x="395288" y="1989138"/>
            <a:ext cx="4104704" cy="3816126"/>
          </a:xfrm>
        </p:spPr>
        <p:txBody>
          <a:bodyPr>
            <a:noAutofit/>
          </a:bodyPr>
          <a:lstStyle/>
          <a:p>
            <a:pPr eaLnBrk="1" hangingPunct="1">
              <a:defRPr/>
            </a:pPr>
            <a:r>
              <a:rPr lang="el-GR" sz="1800" dirty="0"/>
              <a:t>Στο φωτοηλεκτρικό φαινόμενο, ηλεκτρόνια εκπέμπονται από την ύλη, λαμβάνοντας την απαιτούμενη ενέργεια από ηλεκτρομαγνητική ακτινοβολία. </a:t>
            </a:r>
          </a:p>
          <a:p>
            <a:pPr eaLnBrk="1" hangingPunct="1">
              <a:defRPr/>
            </a:pPr>
            <a:r>
              <a:rPr lang="el-GR" sz="1800" dirty="0" err="1"/>
              <a:t>To</a:t>
            </a:r>
            <a:r>
              <a:rPr lang="el-GR" sz="1800" dirty="0"/>
              <a:t> φαινόμενο παρατήρησε ο </a:t>
            </a:r>
            <a:r>
              <a:rPr lang="el-GR" sz="1800" dirty="0" err="1"/>
              <a:t>Einstein</a:t>
            </a:r>
            <a:r>
              <a:rPr lang="el-GR" sz="1800" dirty="0"/>
              <a:t>.</a:t>
            </a:r>
          </a:p>
          <a:p>
            <a:pPr eaLnBrk="1" hangingPunct="1">
              <a:defRPr/>
            </a:pPr>
            <a:r>
              <a:rPr lang="el-GR" sz="1800" dirty="0"/>
              <a:t>Τα ηλεκτρόνια που απελευθερώνονται από έναν αγωγό όταν </a:t>
            </a:r>
            <a:r>
              <a:rPr lang="el-GR" sz="1800" dirty="0" err="1"/>
              <a:t>όταν</a:t>
            </a:r>
            <a:r>
              <a:rPr lang="el-GR" sz="1800" dirty="0"/>
              <a:t> προσπέσει σε αυτόν ηλεκτρομαγνητική ακτινοβολία υψηλής συχνότητας, ώστε να προκληθεί διαφυγή ηλεκτρονίων από το φράγμα που τα κρατά "εγκλωβισμένα" στην επιφάνεια αυτή. </a:t>
            </a:r>
          </a:p>
        </p:txBody>
      </p:sp>
      <p:pic>
        <p:nvPicPr>
          <p:cNvPr id="50180" name="Picture 2" descr="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35600" y="981075"/>
            <a:ext cx="3463925" cy="4202113"/>
          </a:xfrm>
        </p:spPr>
      </p:pic>
      <p:sp>
        <p:nvSpPr>
          <p:cNvPr id="5" name="Rectangle 2"/>
          <p:cNvSpPr>
            <a:spLocks noChangeArrowheads="1"/>
          </p:cNvSpPr>
          <p:nvPr/>
        </p:nvSpPr>
        <p:spPr bwMode="auto">
          <a:xfrm>
            <a:off x="6820351" y="5373216"/>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21</a:t>
            </a:r>
            <a:endParaRPr lang="el-GR" altLang="el-GR" sz="900" dirty="0"/>
          </a:p>
        </p:txBody>
      </p:sp>
    </p:spTree>
    <p:extLst>
      <p:ext uri="{BB962C8B-B14F-4D97-AF65-F5344CB8AC3E}">
        <p14:creationId xmlns:p14="http://schemas.microsoft.com/office/powerpoint/2010/main" val="1140955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187" y="188913"/>
            <a:ext cx="4897437" cy="1152525"/>
          </a:xfrm>
        </p:spPr>
        <p:txBody>
          <a:bodyPr>
            <a:normAutofit fontScale="90000"/>
          </a:bodyPr>
          <a:lstStyle/>
          <a:p>
            <a:pPr algn="ctr" eaLnBrk="1" hangingPunct="1">
              <a:defRPr/>
            </a:pPr>
            <a:r>
              <a:rPr lang="en-US" dirty="0"/>
              <a:t>ERNST RUTHERFORD</a:t>
            </a:r>
            <a:r>
              <a:rPr lang="el-GR" dirty="0"/>
              <a:t> 1871-1937</a:t>
            </a:r>
          </a:p>
        </p:txBody>
      </p:sp>
      <p:pic>
        <p:nvPicPr>
          <p:cNvPr id="51203" name="Θέση περιεχομένου 4" descr="Εικόνα"/>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24525" y="476250"/>
            <a:ext cx="3419475" cy="5256213"/>
          </a:xfrm>
        </p:spPr>
      </p:pic>
      <p:sp>
        <p:nvSpPr>
          <p:cNvPr id="4" name="Θέση κειμένου 3"/>
          <p:cNvSpPr>
            <a:spLocks noGrp="1"/>
          </p:cNvSpPr>
          <p:nvPr>
            <p:ph type="body" sz="half" idx="2"/>
          </p:nvPr>
        </p:nvSpPr>
        <p:spPr>
          <a:xfrm>
            <a:off x="107950" y="1412875"/>
            <a:ext cx="5400675" cy="3213100"/>
          </a:xfrm>
        </p:spPr>
        <p:txBody>
          <a:bodyPr>
            <a:noAutofit/>
          </a:bodyPr>
          <a:lstStyle/>
          <a:p>
            <a:pPr eaLnBrk="1" hangingPunct="1">
              <a:defRPr/>
            </a:pPr>
            <a:r>
              <a:rPr lang="el-GR" dirty="0"/>
              <a:t>Πειραματίστηκε βομβαρδίζοντας  με ηλεκτρόνια ένα φύλλου χρυσού. Από τη σκέδαση των ηλεκτρονίων ανακάλυψε την κατανομή φορτίου στο άτομο και δημιούργησε το ατομικό του μοντέλο, σύμφωνα με το οποίο το άτομο έχει συγκεντρωμένο το θετικό φορτίο στο κέντρο του και το αρνητικό περιφερειακά. Την επόμενη χρονιά βραβεύτηκε με το Νόμπελ Χημείας. Ο Ράδερφορντ έγινε ο πρώτος άνθρωπος που μεταστοιχείωσε ένα χημικό στοιχείο σε ένα άλλο: Μετέτρεψε Άζωτο σε Οξυγόνο βομβαρδίζοντας σε κύκλοτρο το άζωτο με ακτίνες α. Ο Ράδερφορντ είχε προβλέψει στις θεωρίες του την ύπαρξη νετρονίων στα άτομα, κάτι που επαληθεύτηκε το 1932 με την ανακάλυψη του νετρονίου από τον Τζέιμς </a:t>
            </a:r>
            <a:r>
              <a:rPr lang="el-GR" dirty="0" err="1"/>
              <a:t>Τσάντγουικ</a:t>
            </a:r>
            <a:r>
              <a:rPr lang="el-GR" dirty="0"/>
              <a:t>.</a:t>
            </a:r>
          </a:p>
          <a:p>
            <a:pPr eaLnBrk="1" hangingPunct="1">
              <a:defRPr/>
            </a:pPr>
            <a:endParaRPr lang="el-GR" b="1" dirty="0"/>
          </a:p>
          <a:p>
            <a:pPr eaLnBrk="1" hangingPunct="1">
              <a:defRPr/>
            </a:pPr>
            <a:r>
              <a:rPr lang="el-GR" b="1" dirty="0" smtClean="0">
                <a:solidFill>
                  <a:srgbClr val="FFFF00"/>
                </a:solidFill>
              </a:rPr>
              <a:t>ΠΗΓΗ: </a:t>
            </a:r>
            <a:r>
              <a:rPr lang="en-US" b="1" dirty="0" smtClean="0">
                <a:solidFill>
                  <a:srgbClr val="FFFF00"/>
                </a:solidFill>
              </a:rPr>
              <a:t>WIKIPEDIA</a:t>
            </a:r>
            <a:endParaRPr lang="en-US" b="1" dirty="0">
              <a:solidFill>
                <a:srgbClr val="FFFF00"/>
              </a:solidFill>
            </a:endParaRPr>
          </a:p>
          <a:p>
            <a:pPr algn="just" eaLnBrk="1" hangingPunct="1">
              <a:defRPr/>
            </a:pPr>
            <a:r>
              <a:rPr lang="el-GR" b="1" dirty="0" smtClean="0">
                <a:solidFill>
                  <a:srgbClr val="FFFF00"/>
                </a:solidFill>
              </a:rPr>
              <a:t>Ωστόσο το μοντέλο του  είχε αδύνατα σημεία. Τα ηλεκτρόνια περιστρεφόμενα γύρω από τον πυρήνα λογικά χάνουν  ενέργεια, γιατί εκπέμπουν ηλεκτρομαγνητική ακτινοβολία, με συνέπεια να χάνουν ενέργεια και φυσιολογικά θα </a:t>
            </a:r>
            <a:r>
              <a:rPr lang="el-GR" b="1" dirty="0" err="1" smtClean="0">
                <a:solidFill>
                  <a:srgbClr val="FFFF00"/>
                </a:solidFill>
              </a:rPr>
              <a:t>συνεκρούοντο</a:t>
            </a:r>
            <a:r>
              <a:rPr lang="el-GR" b="1" dirty="0" smtClean="0">
                <a:solidFill>
                  <a:srgbClr val="FFFF00"/>
                </a:solidFill>
              </a:rPr>
              <a:t> με τον πυρήνα. Το άτομο όμως, παραμένει σταθερό.</a:t>
            </a:r>
            <a:endParaRPr lang="el-GR" sz="1800" b="1" dirty="0">
              <a:solidFill>
                <a:srgbClr val="FFFF00"/>
              </a:solidFill>
            </a:endParaRPr>
          </a:p>
        </p:txBody>
      </p:sp>
      <p:sp>
        <p:nvSpPr>
          <p:cNvPr id="5" name="Rectangle 2"/>
          <p:cNvSpPr>
            <a:spLocks noChangeArrowheads="1"/>
          </p:cNvSpPr>
          <p:nvPr/>
        </p:nvSpPr>
        <p:spPr bwMode="auto">
          <a:xfrm>
            <a:off x="7087051" y="5805264"/>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22</a:t>
            </a:r>
            <a:endParaRPr lang="el-GR" altLang="el-GR" sz="900" dirty="0"/>
          </a:p>
        </p:txBody>
      </p:sp>
    </p:spTree>
    <p:extLst>
      <p:ext uri="{BB962C8B-B14F-4D97-AF65-F5344CB8AC3E}">
        <p14:creationId xmlns:p14="http://schemas.microsoft.com/office/powerpoint/2010/main" val="490092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Θέση περιεχομένου 2" descr="Εικόνα"/>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a:spLocks noChangeArrowheads="1"/>
          </p:cNvSpPr>
          <p:nvPr/>
        </p:nvSpPr>
        <p:spPr bwMode="auto">
          <a:xfrm>
            <a:off x="8428146" y="6608507"/>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23</a:t>
            </a:r>
            <a:endParaRPr lang="el-GR" altLang="el-GR" sz="900" dirty="0"/>
          </a:p>
        </p:txBody>
      </p:sp>
    </p:spTree>
    <p:extLst>
      <p:ext uri="{BB962C8B-B14F-4D97-AF65-F5344CB8AC3E}">
        <p14:creationId xmlns:p14="http://schemas.microsoft.com/office/powerpoint/2010/main" val="2570628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750" y="549275"/>
            <a:ext cx="2760663" cy="1371600"/>
          </a:xfrm>
        </p:spPr>
        <p:txBody>
          <a:bodyPr>
            <a:normAutofit fontScale="90000"/>
          </a:bodyPr>
          <a:lstStyle/>
          <a:p>
            <a:pPr algn="ctr" eaLnBrk="1" hangingPunct="1">
              <a:defRPr/>
            </a:pPr>
            <a:r>
              <a:rPr lang="en-US" dirty="0"/>
              <a:t>NIELS BOHR (1885-1962</a:t>
            </a:r>
            <a:endParaRPr lang="el-GR" dirty="0"/>
          </a:p>
        </p:txBody>
      </p:sp>
      <p:pic>
        <p:nvPicPr>
          <p:cNvPr id="53251" name="Θέση περιεχομένου 4" descr="Εικόνα Niels Boh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80063" y="1052513"/>
            <a:ext cx="2794000" cy="3949700"/>
          </a:xfrm>
        </p:spPr>
      </p:pic>
      <p:sp>
        <p:nvSpPr>
          <p:cNvPr id="4" name="Θέση κειμένου 3"/>
          <p:cNvSpPr>
            <a:spLocks noGrp="1"/>
          </p:cNvSpPr>
          <p:nvPr>
            <p:ph type="body" sz="half" idx="2"/>
          </p:nvPr>
        </p:nvSpPr>
        <p:spPr>
          <a:xfrm>
            <a:off x="611188" y="2205038"/>
            <a:ext cx="3744912" cy="3527425"/>
          </a:xfrm>
        </p:spPr>
        <p:txBody>
          <a:bodyPr>
            <a:normAutofit/>
          </a:bodyPr>
          <a:lstStyle/>
          <a:p>
            <a:pPr eaLnBrk="1" hangingPunct="1">
              <a:defRPr/>
            </a:pPr>
            <a:r>
              <a:rPr lang="el-GR" sz="2000" b="1" dirty="0"/>
              <a:t>ο Δανός </a:t>
            </a:r>
            <a:r>
              <a:rPr lang="el-GR" sz="2000" b="1" dirty="0" err="1"/>
              <a:t>Niels</a:t>
            </a:r>
            <a:r>
              <a:rPr lang="el-GR" sz="2000" b="1" dirty="0"/>
              <a:t> </a:t>
            </a:r>
            <a:r>
              <a:rPr lang="el-GR" sz="2000" b="1" dirty="0" err="1"/>
              <a:t>Bohr</a:t>
            </a:r>
            <a:r>
              <a:rPr lang="el-GR" sz="2000" b="1" dirty="0"/>
              <a:t> ερεύνησε την δομή του πυρήνα του ατόμου, εισηγούμενος την ιδέα ότι το ηλεκτρόνιο είναι εγκλωβισμένο σε ενεργειακά επίπεδα και τροχιές όπου δεν ακτινοβολεί. Η ανακάλυψη αυτή οδήγησε στην βράβευσή του με </a:t>
            </a:r>
            <a:r>
              <a:rPr lang="el-GR" sz="2000" b="1" dirty="0" err="1"/>
              <a:t>Nobel</a:t>
            </a:r>
            <a:r>
              <a:rPr lang="el-GR" sz="2000" b="1" dirty="0"/>
              <a:t> το 1922. </a:t>
            </a:r>
          </a:p>
          <a:p>
            <a:pPr eaLnBrk="1" hangingPunct="1">
              <a:defRPr/>
            </a:pPr>
            <a:endParaRPr lang="el-GR" dirty="0"/>
          </a:p>
        </p:txBody>
      </p:sp>
      <p:sp>
        <p:nvSpPr>
          <p:cNvPr id="5" name="Rectangle 2"/>
          <p:cNvSpPr>
            <a:spLocks noChangeArrowheads="1"/>
          </p:cNvSpPr>
          <p:nvPr/>
        </p:nvSpPr>
        <p:spPr bwMode="auto">
          <a:xfrm>
            <a:off x="6804248" y="5085184"/>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24</a:t>
            </a:r>
            <a:endParaRPr lang="el-GR" altLang="el-GR" sz="900" dirty="0"/>
          </a:p>
        </p:txBody>
      </p:sp>
    </p:spTree>
    <p:extLst>
      <p:ext uri="{BB962C8B-B14F-4D97-AF65-F5344CB8AC3E}">
        <p14:creationId xmlns:p14="http://schemas.microsoft.com/office/powerpoint/2010/main" val="4083370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Θέση περιεχομένου 2" descr="Εικόνα"/>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11188" y="404813"/>
            <a:ext cx="8064500" cy="5545137"/>
          </a:xfrm>
        </p:spPr>
      </p:pic>
      <p:sp>
        <p:nvSpPr>
          <p:cNvPr id="3" name="Rectangle 2"/>
          <p:cNvSpPr>
            <a:spLocks noChangeArrowheads="1"/>
          </p:cNvSpPr>
          <p:nvPr/>
        </p:nvSpPr>
        <p:spPr bwMode="auto">
          <a:xfrm>
            <a:off x="8328477" y="594995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25</a:t>
            </a:r>
            <a:endParaRPr lang="el-GR" altLang="el-GR" sz="900" dirty="0"/>
          </a:p>
        </p:txBody>
      </p:sp>
    </p:spTree>
    <p:extLst>
      <p:ext uri="{BB962C8B-B14F-4D97-AF65-F5344CB8AC3E}">
        <p14:creationId xmlns:p14="http://schemas.microsoft.com/office/powerpoint/2010/main" val="4242130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404664"/>
            <a:ext cx="5220071" cy="792163"/>
          </a:xfrm>
        </p:spPr>
        <p:txBody>
          <a:bodyPr>
            <a:normAutofit fontScale="90000"/>
          </a:bodyPr>
          <a:lstStyle/>
          <a:p>
            <a:pPr algn="ctr" eaLnBrk="1" hangingPunct="1">
              <a:defRPr/>
            </a:pPr>
            <a:r>
              <a:rPr lang="el-GR" dirty="0"/>
              <a:t>ΑΠΑΓΟΡΕΥΤΙΚΗ</a:t>
            </a:r>
            <a:r>
              <a:rPr lang="el-GR" dirty="0" smtClean="0">
                <a:solidFill>
                  <a:srgbClr val="FFFF00"/>
                </a:solidFill>
              </a:rPr>
              <a:t> </a:t>
            </a:r>
            <a:r>
              <a:rPr lang="el-GR" dirty="0"/>
              <a:t>ΑΡΧΗ ΤΟΥ </a:t>
            </a:r>
            <a:r>
              <a:rPr lang="en-US" dirty="0"/>
              <a:t>PAULI (1900-1958)</a:t>
            </a:r>
            <a:endParaRPr lang="el-GR" dirty="0"/>
          </a:p>
        </p:txBody>
      </p:sp>
      <p:sp>
        <p:nvSpPr>
          <p:cNvPr id="4" name="Θέση κειμένου 3"/>
          <p:cNvSpPr>
            <a:spLocks noGrp="1"/>
          </p:cNvSpPr>
          <p:nvPr>
            <p:ph type="body" sz="half" idx="2"/>
          </p:nvPr>
        </p:nvSpPr>
        <p:spPr>
          <a:xfrm>
            <a:off x="376646" y="1484784"/>
            <a:ext cx="4249738" cy="5040560"/>
          </a:xfrm>
        </p:spPr>
        <p:txBody>
          <a:bodyPr>
            <a:normAutofit fontScale="92500"/>
          </a:bodyPr>
          <a:lstStyle/>
          <a:p>
            <a:pPr eaLnBrk="1" hangingPunct="1">
              <a:defRPr/>
            </a:pPr>
            <a:r>
              <a:rPr lang="el-GR" dirty="0"/>
              <a:t>Αδύνατη η συνύπαρξη  στο ίδιο άτομο πάνω από δύο ηλεκτρονίων στην ίδια ενεργειακή στάθμη. Ακόνη και αν δύο ηλεκτρόνια βρίσκονται στην ίδια ενεργειακή στάθμη υποχρεωτικά έχουν αντίθετο </a:t>
            </a:r>
            <a:r>
              <a:rPr lang="en-US" dirty="0"/>
              <a:t>spin</a:t>
            </a:r>
            <a:r>
              <a:rPr lang="el-GR" dirty="0"/>
              <a:t>. </a:t>
            </a:r>
          </a:p>
          <a:p>
            <a:pPr eaLnBrk="1" hangingPunct="1">
              <a:defRPr/>
            </a:pPr>
            <a:endParaRPr lang="el-GR" dirty="0"/>
          </a:p>
          <a:p>
            <a:pPr eaLnBrk="1" hangingPunct="1">
              <a:defRPr/>
            </a:pPr>
            <a:r>
              <a:rPr lang="el-GR" dirty="0"/>
              <a:t>Η απαγορευτική αρχή του </a:t>
            </a:r>
            <a:r>
              <a:rPr lang="el-GR" dirty="0" err="1"/>
              <a:t>Πάουλι</a:t>
            </a:r>
            <a:r>
              <a:rPr lang="el-GR" dirty="0"/>
              <a:t> καθορίζει δηλαδή </a:t>
            </a:r>
            <a:r>
              <a:rPr lang="el-GR" dirty="0" err="1"/>
              <a:t>οτι</a:t>
            </a:r>
            <a:r>
              <a:rPr lang="el-GR" dirty="0"/>
              <a:t> σε κάθε ατομικό τροχιακό μπορούν να τοποθετηθούν </a:t>
            </a:r>
            <a:r>
              <a:rPr lang="el-GR" dirty="0" err="1"/>
              <a:t>εως</a:t>
            </a:r>
            <a:r>
              <a:rPr lang="el-GR" dirty="0"/>
              <a:t> 2 ηλεκτρόνια με </a:t>
            </a:r>
            <a:r>
              <a:rPr lang="el-GR" dirty="0" err="1"/>
              <a:t>αντιπαράλληλα</a:t>
            </a:r>
            <a:r>
              <a:rPr lang="el-GR" dirty="0"/>
              <a:t> </a:t>
            </a:r>
            <a:r>
              <a:rPr lang="el-GR" dirty="0" err="1"/>
              <a:t>spin</a:t>
            </a:r>
            <a:r>
              <a:rPr lang="el-GR" dirty="0"/>
              <a:t>. </a:t>
            </a:r>
            <a:endParaRPr lang="en-US" dirty="0"/>
          </a:p>
          <a:p>
            <a:pPr eaLnBrk="1" hangingPunct="1">
              <a:defRPr/>
            </a:pPr>
            <a:endParaRPr lang="en-US" dirty="0"/>
          </a:p>
          <a:p>
            <a:pPr eaLnBrk="1" hangingPunct="1">
              <a:defRPr/>
            </a:pPr>
            <a:r>
              <a:rPr lang="el-GR" dirty="0"/>
              <a:t>Εξηγείται έτσι η δομή των ηλεκτρονικών στοιβάδων, γεγονός που είναι μία από τις βάσεις για το σχηματισμό του Περιοδικού πίνακα </a:t>
            </a:r>
            <a:r>
              <a:rPr lang="el-GR" dirty="0" smtClean="0"/>
              <a:t>στοιχείων</a:t>
            </a:r>
            <a:endParaRPr lang="el-GR" dirty="0"/>
          </a:p>
        </p:txBody>
      </p:sp>
      <p:pic>
        <p:nvPicPr>
          <p:cNvPr id="55300" name="Θέση περιεχομένου 6" descr="Εικόνα"/>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62403" y="404664"/>
            <a:ext cx="4103687" cy="5832475"/>
          </a:xfrm>
        </p:spPr>
      </p:pic>
      <p:sp>
        <p:nvSpPr>
          <p:cNvPr id="5" name="Rectangle 2"/>
          <p:cNvSpPr>
            <a:spLocks noChangeArrowheads="1"/>
          </p:cNvSpPr>
          <p:nvPr/>
        </p:nvSpPr>
        <p:spPr bwMode="auto">
          <a:xfrm>
            <a:off x="6804248" y="6237139"/>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26</a:t>
            </a:r>
            <a:endParaRPr lang="el-GR" altLang="el-GR" sz="900" dirty="0"/>
          </a:p>
        </p:txBody>
      </p:sp>
    </p:spTree>
    <p:extLst>
      <p:ext uri="{BB962C8B-B14F-4D97-AF65-F5344CB8AC3E}">
        <p14:creationId xmlns:p14="http://schemas.microsoft.com/office/powerpoint/2010/main" val="36718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p:txBody>
          <a:bodyPr/>
          <a:lstStyle/>
          <a:p>
            <a:pPr eaLnBrk="1" hangingPunct="1">
              <a:defRPr/>
            </a:pPr>
            <a:r>
              <a:rPr lang="el-GR" dirty="0"/>
              <a:t>ΑΤΟΜΙΚΟΙ ΦΙΛΟΣΟΦΟΙ</a:t>
            </a:r>
          </a:p>
        </p:txBody>
      </p:sp>
    </p:spTree>
    <p:extLst>
      <p:ext uri="{BB962C8B-B14F-4D97-AF65-F5344CB8AC3E}">
        <p14:creationId xmlns:p14="http://schemas.microsoft.com/office/powerpoint/2010/main" val="3747738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Θέση περιεχομένου 3" descr="Εικόνα"/>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1042988" y="476250"/>
            <a:ext cx="7129462" cy="5689600"/>
          </a:xfrm>
        </p:spPr>
      </p:pic>
      <p:sp>
        <p:nvSpPr>
          <p:cNvPr id="3" name="Rectangle 2"/>
          <p:cNvSpPr>
            <a:spLocks noChangeArrowheads="1"/>
          </p:cNvSpPr>
          <p:nvPr/>
        </p:nvSpPr>
        <p:spPr bwMode="auto">
          <a:xfrm>
            <a:off x="8434367" y="6050434"/>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27</a:t>
            </a:r>
            <a:endParaRPr lang="el-GR" altLang="el-GR" sz="900" dirty="0"/>
          </a:p>
        </p:txBody>
      </p:sp>
    </p:spTree>
    <p:extLst>
      <p:ext uri="{BB962C8B-B14F-4D97-AF65-F5344CB8AC3E}">
        <p14:creationId xmlns:p14="http://schemas.microsoft.com/office/powerpoint/2010/main" val="928392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810" y="332656"/>
            <a:ext cx="4860032" cy="1371600"/>
          </a:xfrm>
        </p:spPr>
        <p:txBody>
          <a:bodyPr>
            <a:normAutofit fontScale="90000"/>
          </a:bodyPr>
          <a:lstStyle/>
          <a:p>
            <a:pPr algn="ctr" eaLnBrk="1" hangingPunct="1">
              <a:defRPr/>
            </a:pPr>
            <a:r>
              <a:rPr lang="el-GR" dirty="0"/>
              <a:t>ΣΩΜΑΤΙΔΙΟ Ή ΚΥΜΑ;</a:t>
            </a:r>
            <a:br>
              <a:rPr lang="el-GR" dirty="0"/>
            </a:br>
            <a:r>
              <a:rPr lang="en-US" dirty="0"/>
              <a:t>LOUIS DE BROGLIE (1892-1987)</a:t>
            </a:r>
            <a:endParaRPr lang="el-GR" dirty="0"/>
          </a:p>
        </p:txBody>
      </p:sp>
      <p:pic>
        <p:nvPicPr>
          <p:cNvPr id="57347" name="Θέση περιεχομένου 4" descr="Εικόνα Louis De Brogli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14628" y="764704"/>
            <a:ext cx="3960812" cy="5473700"/>
          </a:xfrm>
        </p:spPr>
      </p:pic>
      <p:sp>
        <p:nvSpPr>
          <p:cNvPr id="4" name="Θέση κειμένου 3"/>
          <p:cNvSpPr>
            <a:spLocks noGrp="1"/>
          </p:cNvSpPr>
          <p:nvPr>
            <p:ph type="body" sz="half" idx="2"/>
          </p:nvPr>
        </p:nvSpPr>
        <p:spPr>
          <a:xfrm>
            <a:off x="179512" y="1988840"/>
            <a:ext cx="5112568" cy="1828800"/>
          </a:xfrm>
        </p:spPr>
        <p:txBody>
          <a:bodyPr>
            <a:noAutofit/>
          </a:bodyPr>
          <a:lstStyle/>
          <a:p>
            <a:pPr eaLnBrk="1" hangingPunct="1">
              <a:defRPr/>
            </a:pPr>
            <a:r>
              <a:rPr lang="el-GR" dirty="0"/>
              <a:t>το 1929 ο κόμης </a:t>
            </a:r>
            <a:r>
              <a:rPr lang="el-GR" dirty="0" err="1"/>
              <a:t>Louis</a:t>
            </a:r>
            <a:r>
              <a:rPr lang="el-GR" dirty="0"/>
              <a:t> </a:t>
            </a:r>
            <a:r>
              <a:rPr lang="el-GR" dirty="0" err="1"/>
              <a:t>de</a:t>
            </a:r>
            <a:r>
              <a:rPr lang="el-GR" dirty="0"/>
              <a:t> </a:t>
            </a:r>
            <a:r>
              <a:rPr lang="el-GR" dirty="0" err="1"/>
              <a:t>Broglie</a:t>
            </a:r>
            <a:r>
              <a:rPr lang="el-GR" dirty="0"/>
              <a:t> εισηγείται την ιδέα της κυματικής φύσης του ηλεκτρονίου, μελέτη για την οποία επίσης τιμήθηκε με </a:t>
            </a:r>
            <a:r>
              <a:rPr lang="el-GR" dirty="0" err="1"/>
              <a:t>Nobel</a:t>
            </a:r>
            <a:r>
              <a:rPr lang="el-GR" dirty="0"/>
              <a:t> το 1929. </a:t>
            </a:r>
          </a:p>
          <a:p>
            <a:pPr eaLnBrk="1" hangingPunct="1">
              <a:defRPr/>
            </a:pPr>
            <a:r>
              <a:rPr lang="el-GR" dirty="0"/>
              <a:t>Εφόσον το ηλεκτρόνιο είναι κύμα, </a:t>
            </a:r>
            <a:r>
              <a:rPr lang="el-GR" dirty="0" err="1"/>
              <a:t>τίόε</a:t>
            </a:r>
            <a:r>
              <a:rPr lang="el-GR" dirty="0"/>
              <a:t> ένα  ελεύθερο ηλεκτρόνιο μάζας m και ταχύτητας v, χαρακτηρίζεται από ένα μήκος κύματος</a:t>
            </a:r>
          </a:p>
          <a:p>
            <a:pPr eaLnBrk="1" hangingPunct="1">
              <a:defRPr/>
            </a:pPr>
            <a:r>
              <a:rPr lang="el-GR" dirty="0"/>
              <a:t>Κύμα ονομάζεται μια διαταραχή που μεταδίδεται στο χώρο και το χρόνο και διαδίδεται χάρη σε ένα μέσον. Η μεταφορά αυτή (μετάδοση) γίνεται, στα υλικά μέσα, ως παλμική κίνηση μεταξύ των στοιχειωδών σωματιδίων του μέσου</a:t>
            </a:r>
            <a:r>
              <a:rPr lang="en-US" dirty="0"/>
              <a:t>. </a:t>
            </a:r>
            <a:r>
              <a:rPr lang="el-GR" dirty="0"/>
              <a:t>Το  ηλεκτρομαγνητικά κύμα ωστόσο, διαδίδεται  στο κενό.</a:t>
            </a:r>
          </a:p>
          <a:p>
            <a:pPr eaLnBrk="1" hangingPunct="1">
              <a:defRPr/>
            </a:pPr>
            <a:endParaRPr lang="el-GR" dirty="0"/>
          </a:p>
        </p:txBody>
      </p:sp>
      <p:sp>
        <p:nvSpPr>
          <p:cNvPr id="5" name="Rectangle 2"/>
          <p:cNvSpPr>
            <a:spLocks noChangeArrowheads="1"/>
          </p:cNvSpPr>
          <p:nvPr/>
        </p:nvSpPr>
        <p:spPr bwMode="auto">
          <a:xfrm>
            <a:off x="6948264" y="6238404"/>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28</a:t>
            </a:r>
            <a:endParaRPr lang="el-GR" altLang="el-GR" sz="900" dirty="0"/>
          </a:p>
        </p:txBody>
      </p:sp>
    </p:spTree>
    <p:extLst>
      <p:ext uri="{BB962C8B-B14F-4D97-AF65-F5344CB8AC3E}">
        <p14:creationId xmlns:p14="http://schemas.microsoft.com/office/powerpoint/2010/main" val="3548794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Θέση περιεχομένου 2" descr="Εικόνα"/>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395288" y="765175"/>
            <a:ext cx="8569325" cy="5256213"/>
          </a:xfrm>
        </p:spPr>
      </p:pic>
      <p:sp>
        <p:nvSpPr>
          <p:cNvPr id="3" name="Rectangle 2"/>
          <p:cNvSpPr>
            <a:spLocks noChangeArrowheads="1"/>
          </p:cNvSpPr>
          <p:nvPr/>
        </p:nvSpPr>
        <p:spPr bwMode="auto">
          <a:xfrm>
            <a:off x="8421115" y="603241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29</a:t>
            </a:r>
            <a:endParaRPr lang="el-GR" altLang="el-GR" sz="900" dirty="0"/>
          </a:p>
        </p:txBody>
      </p:sp>
    </p:spTree>
    <p:extLst>
      <p:ext uri="{BB962C8B-B14F-4D97-AF65-F5344CB8AC3E}">
        <p14:creationId xmlns:p14="http://schemas.microsoft.com/office/powerpoint/2010/main" val="2436677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22312" y="4406900"/>
            <a:ext cx="8421687" cy="1362075"/>
          </a:xfrm>
        </p:spPr>
        <p:txBody>
          <a:bodyPr>
            <a:normAutofit fontScale="90000"/>
          </a:bodyPr>
          <a:lstStyle/>
          <a:p>
            <a:r>
              <a:rPr lang="el-GR" dirty="0"/>
              <a:t>Ο «χορός» των ηλεκτρονίων γύρω από τον πυρήνα είναι απολύτως ρυθμισμένος</a:t>
            </a:r>
            <a:br>
              <a:rPr lang="el-GR" dirty="0"/>
            </a:br>
            <a:endParaRPr lang="el-GR" dirty="0"/>
          </a:p>
        </p:txBody>
      </p:sp>
      <p:sp>
        <p:nvSpPr>
          <p:cNvPr id="3" name="Θέση περιεχομένου 2"/>
          <p:cNvSpPr>
            <a:spLocks noGrp="1"/>
          </p:cNvSpPr>
          <p:nvPr>
            <p:ph type="body" idx="1"/>
          </p:nvPr>
        </p:nvSpPr>
        <p:spPr/>
        <p:txBody>
          <a:bodyPr>
            <a:normAutofit/>
          </a:bodyPr>
          <a:lstStyle/>
          <a:p>
            <a:pPr marL="0" indent="0" eaLnBrk="1" hangingPunct="1">
              <a:buFont typeface="Wingdings" panose="05000000000000000000" pitchFamily="2" charset="2"/>
              <a:buNone/>
              <a:defRPr/>
            </a:pPr>
            <a:endParaRPr lang="el-GR" dirty="0" smtClean="0"/>
          </a:p>
          <a:p>
            <a:pPr marL="0" indent="0" algn="ctr" eaLnBrk="1" hangingPunct="1">
              <a:buFont typeface="Wingdings" panose="05000000000000000000" pitchFamily="2" charset="2"/>
              <a:buNone/>
              <a:defRPr/>
            </a:pPr>
            <a:endParaRPr lang="el-GR" b="1" i="1" dirty="0" smtClean="0">
              <a:solidFill>
                <a:srgbClr val="FFFF00"/>
              </a:solidFill>
            </a:endParaRPr>
          </a:p>
          <a:p>
            <a:pPr marL="0" indent="0" algn="ctr" eaLnBrk="1" hangingPunct="1">
              <a:buFont typeface="Wingdings" panose="05000000000000000000" pitchFamily="2" charset="2"/>
              <a:buNone/>
              <a:defRPr/>
            </a:pPr>
            <a:endParaRPr lang="el-GR" b="1" i="1" dirty="0">
              <a:solidFill>
                <a:srgbClr val="FFFF00"/>
              </a:solidFill>
            </a:endParaRPr>
          </a:p>
        </p:txBody>
      </p:sp>
    </p:spTree>
    <p:extLst>
      <p:ext uri="{BB962C8B-B14F-4D97-AF65-F5344CB8AC3E}">
        <p14:creationId xmlns:p14="http://schemas.microsoft.com/office/powerpoint/2010/main" val="1801657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Στην μαγεία της κβαντικής φυσικής</a:t>
            </a:r>
            <a:br>
              <a:rPr lang="el-GR" dirty="0"/>
            </a:br>
            <a:endParaRPr lang="el-GR" dirty="0"/>
          </a:p>
        </p:txBody>
      </p:sp>
      <p:sp>
        <p:nvSpPr>
          <p:cNvPr id="3" name="Θέση περιεχομένου 2"/>
          <p:cNvSpPr>
            <a:spLocks noGrp="1"/>
          </p:cNvSpPr>
          <p:nvPr>
            <p:ph type="body" idx="1"/>
          </p:nvPr>
        </p:nvSpPr>
        <p:spPr/>
        <p:txBody>
          <a:bodyPr/>
          <a:lstStyle/>
          <a:p>
            <a:pPr marL="0" indent="0" eaLnBrk="1" hangingPunct="1">
              <a:buFont typeface="Wingdings" panose="05000000000000000000" pitchFamily="2" charset="2"/>
              <a:buNone/>
              <a:defRPr/>
            </a:pPr>
            <a:endParaRPr lang="el-GR" dirty="0" smtClean="0"/>
          </a:p>
          <a:p>
            <a:pPr marL="0" indent="0" eaLnBrk="1" hangingPunct="1">
              <a:buFont typeface="Wingdings" panose="05000000000000000000" pitchFamily="2" charset="2"/>
              <a:buNone/>
              <a:defRPr/>
            </a:pPr>
            <a:endParaRPr lang="el-GR" dirty="0"/>
          </a:p>
          <a:p>
            <a:pPr marL="0" indent="0" eaLnBrk="1" hangingPunct="1">
              <a:buFont typeface="Wingdings" panose="05000000000000000000" pitchFamily="2" charset="2"/>
              <a:buNone/>
              <a:defRPr/>
            </a:pPr>
            <a:endParaRPr lang="el-GR" dirty="0" smtClean="0"/>
          </a:p>
        </p:txBody>
      </p:sp>
    </p:spTree>
    <p:extLst>
      <p:ext uri="{BB962C8B-B14F-4D97-AF65-F5344CB8AC3E}">
        <p14:creationId xmlns:p14="http://schemas.microsoft.com/office/powerpoint/2010/main" val="874608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76250"/>
            <a:ext cx="4644008" cy="1371600"/>
          </a:xfrm>
        </p:spPr>
        <p:txBody>
          <a:bodyPr>
            <a:normAutofit fontScale="90000"/>
          </a:bodyPr>
          <a:lstStyle/>
          <a:p>
            <a:pPr algn="ctr" eaLnBrk="1" hangingPunct="1">
              <a:defRPr/>
            </a:pPr>
            <a:r>
              <a:rPr lang="el-GR" dirty="0"/>
              <a:t>Παράδοξο EPR – </a:t>
            </a:r>
            <a:r>
              <a:rPr lang="el-GR" dirty="0" smtClean="0"/>
              <a:t/>
            </a:r>
            <a:br>
              <a:rPr lang="el-GR" dirty="0" smtClean="0"/>
            </a:br>
            <a:r>
              <a:rPr lang="el-GR" dirty="0" smtClean="0"/>
              <a:t>Μη </a:t>
            </a:r>
            <a:r>
              <a:rPr lang="el-GR" dirty="0" err="1" smtClean="0"/>
              <a:t>τοπικότητα</a:t>
            </a:r>
            <a:endParaRPr lang="el-GR" dirty="0">
              <a:solidFill>
                <a:srgbClr val="FFFF00"/>
              </a:solidFill>
            </a:endParaRPr>
          </a:p>
        </p:txBody>
      </p:sp>
      <p:sp>
        <p:nvSpPr>
          <p:cNvPr id="4" name="Θέση κειμένου 3"/>
          <p:cNvSpPr>
            <a:spLocks noGrp="1"/>
          </p:cNvSpPr>
          <p:nvPr>
            <p:ph type="body" sz="half" idx="2"/>
          </p:nvPr>
        </p:nvSpPr>
        <p:spPr>
          <a:xfrm>
            <a:off x="539750" y="1916113"/>
            <a:ext cx="3816350" cy="4681537"/>
          </a:xfrm>
        </p:spPr>
        <p:txBody>
          <a:bodyPr>
            <a:normAutofit fontScale="55000" lnSpcReduction="20000"/>
          </a:bodyPr>
          <a:lstStyle/>
          <a:p>
            <a:pPr eaLnBrk="1" hangingPunct="1">
              <a:defRPr/>
            </a:pPr>
            <a:r>
              <a:rPr lang="el-GR" sz="2500" b="1" dirty="0" smtClean="0"/>
              <a:t>Μη-τοπικότητα </a:t>
            </a:r>
            <a:r>
              <a:rPr lang="el-GR" sz="2500" b="1" dirty="0"/>
              <a:t>σημαίνει ότι δυο σωματίδια Α και Β βρισκόμενα σε διαμετρικά αντίθετες περιοχές, αλληλεπιδρούν πράγμα που απαγορεύει η Σχετικότητας. Ο </a:t>
            </a:r>
            <a:r>
              <a:rPr lang="el-GR" sz="2500" b="1" dirty="0" err="1"/>
              <a:t>Einstein</a:t>
            </a:r>
            <a:r>
              <a:rPr lang="el-GR" sz="2500" b="1" dirty="0"/>
              <a:t> θεώρησε ότι το σωματίδιο Α «ήξερε» εκ των προτέρων ποια κατεύθυνση θα πάρει και την μετέδιδε στο Β.</a:t>
            </a:r>
          </a:p>
          <a:p>
            <a:pPr eaLnBrk="1" hangingPunct="1">
              <a:defRPr/>
            </a:pPr>
            <a:endParaRPr lang="el-GR" sz="2500" b="1" dirty="0"/>
          </a:p>
          <a:p>
            <a:pPr eaLnBrk="1" hangingPunct="1">
              <a:defRPr/>
            </a:pPr>
            <a:r>
              <a:rPr lang="el-GR" sz="2500" b="1" dirty="0"/>
              <a:t>Στο πείραμα EPR, αλληλεπιδρώντα σωματίδια (ηλεκτρόνια), έχουν αντίθετα </a:t>
            </a:r>
            <a:r>
              <a:rPr lang="el-GR" sz="2500" b="1" dirty="0" err="1"/>
              <a:t>spin</a:t>
            </a:r>
            <a:r>
              <a:rPr lang="el-GR" sz="2500" b="1" dirty="0"/>
              <a:t> με συνολικό άθροισμα μηδέν (+1 -1). Γνωρίζουμε επομένως το άθροισμα των ιδιοτήτων τους, χωρίς όμως την γνώση των επιμέρους ιδιοτήτων τους (</a:t>
            </a:r>
            <a:r>
              <a:rPr lang="el-GR" sz="2500" b="1" dirty="0" err="1"/>
              <a:t>spin</a:t>
            </a:r>
            <a:r>
              <a:rPr lang="el-GR" sz="2500" b="1" dirty="0"/>
              <a:t>). </a:t>
            </a:r>
            <a:endParaRPr lang="el-GR" sz="2500" b="1" dirty="0" smtClean="0"/>
          </a:p>
          <a:p>
            <a:pPr eaLnBrk="1" hangingPunct="1">
              <a:defRPr/>
            </a:pPr>
            <a:r>
              <a:rPr lang="el-GR" sz="2500" b="1" dirty="0"/>
              <a:t/>
            </a:r>
            <a:br>
              <a:rPr lang="el-GR" sz="2500" b="1" dirty="0"/>
            </a:br>
            <a:r>
              <a:rPr lang="el-GR" sz="2500" b="1" dirty="0"/>
              <a:t>Αν χωρίσουμε τα δύο ηλεκτρόνια, έστω και σε μακρινές αποστάσεις, τότε μετρώντας την τιμή του </a:t>
            </a:r>
            <a:r>
              <a:rPr lang="el-GR" sz="2500" b="1" dirty="0" err="1"/>
              <a:t>spin</a:t>
            </a:r>
            <a:r>
              <a:rPr lang="el-GR" sz="2500" b="1" dirty="0"/>
              <a:t> στο ένα ηλεκτρόνιο τότε αυτόματα γνωρίζουμε την τιμή της ιδιότητας και του απομακρυσμένου σωματιδίου, λόγω της γνώσης του αθροίσματος τους, που πρέπει να ισούται με μηδέν</a:t>
            </a:r>
          </a:p>
          <a:p>
            <a:pPr eaLnBrk="1" hangingPunct="1">
              <a:defRPr/>
            </a:pPr>
            <a:endParaRPr lang="el-GR" dirty="0"/>
          </a:p>
        </p:txBody>
      </p:sp>
      <p:pic>
        <p:nvPicPr>
          <p:cNvPr id="61444" name="Picture 2" descr="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7900" y="1125538"/>
            <a:ext cx="4035425" cy="4102100"/>
          </a:xfrm>
        </p:spPr>
      </p:pic>
      <p:sp>
        <p:nvSpPr>
          <p:cNvPr id="5" name="Rectangle 2"/>
          <p:cNvSpPr>
            <a:spLocks noChangeArrowheads="1"/>
          </p:cNvSpPr>
          <p:nvPr/>
        </p:nvSpPr>
        <p:spPr bwMode="auto">
          <a:xfrm>
            <a:off x="6458401" y="5227638"/>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30</a:t>
            </a:r>
            <a:endParaRPr lang="el-GR" altLang="el-GR" sz="900" dirty="0"/>
          </a:p>
        </p:txBody>
      </p:sp>
    </p:spTree>
    <p:extLst>
      <p:ext uri="{BB962C8B-B14F-4D97-AF65-F5344CB8AC3E}">
        <p14:creationId xmlns:p14="http://schemas.microsoft.com/office/powerpoint/2010/main" val="3014367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4" y="476250"/>
            <a:ext cx="4609207" cy="1371600"/>
          </a:xfrm>
        </p:spPr>
        <p:txBody>
          <a:bodyPr>
            <a:normAutofit fontScale="90000"/>
          </a:bodyPr>
          <a:lstStyle/>
          <a:p>
            <a:pPr algn="ctr" eaLnBrk="1" hangingPunct="1">
              <a:defRPr/>
            </a:pPr>
            <a:r>
              <a:rPr lang="el-GR" dirty="0"/>
              <a:t>Κβαντικό  Φαινόμενο Σήραγγας</a:t>
            </a:r>
            <a:r>
              <a:rPr lang="el-GR" dirty="0">
                <a:solidFill>
                  <a:srgbClr val="FFFF00"/>
                </a:solidFill>
              </a:rPr>
              <a:t/>
            </a:r>
            <a:br>
              <a:rPr lang="el-GR" dirty="0">
                <a:solidFill>
                  <a:srgbClr val="FFFF00"/>
                </a:solidFill>
              </a:rPr>
            </a:br>
            <a:endParaRPr lang="el-GR" dirty="0">
              <a:solidFill>
                <a:srgbClr val="FFFF00"/>
              </a:solidFill>
            </a:endParaRPr>
          </a:p>
        </p:txBody>
      </p:sp>
      <p:sp>
        <p:nvSpPr>
          <p:cNvPr id="4" name="Θέση κειμένου 3"/>
          <p:cNvSpPr>
            <a:spLocks noGrp="1"/>
          </p:cNvSpPr>
          <p:nvPr>
            <p:ph type="body" sz="half" idx="2"/>
          </p:nvPr>
        </p:nvSpPr>
        <p:spPr>
          <a:xfrm>
            <a:off x="0" y="1844675"/>
            <a:ext cx="4067175" cy="3528541"/>
          </a:xfrm>
        </p:spPr>
        <p:txBody>
          <a:bodyPr>
            <a:noAutofit/>
          </a:bodyPr>
          <a:lstStyle/>
          <a:p>
            <a:pPr eaLnBrk="1" hangingPunct="1">
              <a:defRPr/>
            </a:pPr>
            <a:r>
              <a:rPr lang="el-GR" dirty="0"/>
              <a:t>Η πιθανότητα για  ένα σωματίδιο να βρεθεί από μία περιοχή σε μία άλλη, όταν μεσολαβεί ένα φράγμα δυναμικού. </a:t>
            </a:r>
          </a:p>
          <a:p>
            <a:pPr eaLnBrk="1" hangingPunct="1">
              <a:defRPr/>
            </a:pPr>
            <a:endParaRPr lang="el-GR" dirty="0"/>
          </a:p>
          <a:p>
            <a:pPr eaLnBrk="1" hangingPunct="1">
              <a:defRPr/>
            </a:pPr>
            <a:r>
              <a:rPr lang="el-GR" dirty="0" err="1"/>
              <a:t>Σημ</a:t>
            </a:r>
            <a:r>
              <a:rPr lang="el-GR" dirty="0"/>
              <a:t>: φράγμα δυναμικού είναι μια περιοχή σταθερής δυναμικής ενέργειας, U, που περιβάλλεται από περιοχές χαμηλότερης ή μηδενικής δυναμικής </a:t>
            </a:r>
            <a:r>
              <a:rPr lang="el-GR" dirty="0" smtClean="0"/>
              <a:t>ενέργειας.</a:t>
            </a:r>
            <a:endParaRPr lang="el-GR" dirty="0"/>
          </a:p>
        </p:txBody>
      </p:sp>
      <p:pic>
        <p:nvPicPr>
          <p:cNvPr id="62468" name="Picture 2" descr="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56100" y="1125538"/>
            <a:ext cx="4492625" cy="4608512"/>
          </a:xfrm>
        </p:spPr>
      </p:pic>
      <p:sp>
        <p:nvSpPr>
          <p:cNvPr id="5" name="Rectangle 2"/>
          <p:cNvSpPr>
            <a:spLocks noChangeArrowheads="1"/>
          </p:cNvSpPr>
          <p:nvPr/>
        </p:nvSpPr>
        <p:spPr bwMode="auto">
          <a:xfrm>
            <a:off x="6372200" y="5734050"/>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31</a:t>
            </a:r>
            <a:endParaRPr lang="el-GR" altLang="el-GR" sz="900" dirty="0"/>
          </a:p>
        </p:txBody>
      </p:sp>
    </p:spTree>
    <p:extLst>
      <p:ext uri="{BB962C8B-B14F-4D97-AF65-F5344CB8AC3E}">
        <p14:creationId xmlns:p14="http://schemas.microsoft.com/office/powerpoint/2010/main" val="34322796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l-GR" smtClean="0"/>
          </a:p>
        </p:txBody>
      </p:sp>
      <p:pic>
        <p:nvPicPr>
          <p:cNvPr id="63491" name="Picture 3" descr="Εικόνα standard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3929"/>
            <a:ext cx="9252520" cy="7135110"/>
          </a:xfrm>
        </p:spPr>
      </p:pic>
      <p:sp>
        <p:nvSpPr>
          <p:cNvPr id="4" name="Rectangle 2"/>
          <p:cNvSpPr>
            <a:spLocks noChangeArrowheads="1"/>
          </p:cNvSpPr>
          <p:nvPr/>
        </p:nvSpPr>
        <p:spPr bwMode="auto">
          <a:xfrm>
            <a:off x="8449579" y="6598433"/>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32</a:t>
            </a:r>
            <a:endParaRPr lang="el-GR" altLang="el-GR" sz="900" dirty="0">
              <a:solidFill>
                <a:schemeClr val="bg1"/>
              </a:solidFill>
            </a:endParaRPr>
          </a:p>
        </p:txBody>
      </p:sp>
    </p:spTree>
    <p:extLst>
      <p:ext uri="{BB962C8B-B14F-4D97-AF65-F5344CB8AC3E}">
        <p14:creationId xmlns:p14="http://schemas.microsoft.com/office/powerpoint/2010/main" val="22646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49579" y="6598433"/>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33</a:t>
            </a:r>
            <a:endParaRPr lang="el-GR" altLang="el-GR" sz="900" dirty="0">
              <a:solidFill>
                <a:schemeClr val="bg1"/>
              </a:solidFill>
            </a:endParaRPr>
          </a:p>
        </p:txBody>
      </p:sp>
    </p:spTree>
    <p:extLst>
      <p:ext uri="{BB962C8B-B14F-4D97-AF65-F5344CB8AC3E}">
        <p14:creationId xmlns:p14="http://schemas.microsoft.com/office/powerpoint/2010/main" val="475113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49579" y="6598433"/>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34</a:t>
            </a:r>
            <a:endParaRPr lang="el-GR" altLang="el-GR" sz="900" dirty="0">
              <a:solidFill>
                <a:schemeClr val="bg1"/>
              </a:solidFill>
            </a:endParaRPr>
          </a:p>
        </p:txBody>
      </p:sp>
    </p:spTree>
    <p:extLst>
      <p:ext uri="{BB962C8B-B14F-4D97-AF65-F5344CB8AC3E}">
        <p14:creationId xmlns:p14="http://schemas.microsoft.com/office/powerpoint/2010/main" val="135146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3252" y="6627168"/>
            <a:ext cx="6303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t>Εικόνα </a:t>
            </a:r>
            <a:r>
              <a:rPr lang="el-GR" altLang="el-GR" sz="900" dirty="0"/>
              <a:t>2</a:t>
            </a:r>
          </a:p>
        </p:txBody>
      </p:sp>
    </p:spTree>
    <p:extLst>
      <p:ext uri="{BB962C8B-B14F-4D97-AF65-F5344CB8AC3E}">
        <p14:creationId xmlns:p14="http://schemas.microsoft.com/office/powerpoint/2010/main" val="4250471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Εικόνα 1" descr="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8449579" y="6598433"/>
            <a:ext cx="6944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900" dirty="0" smtClean="0">
                <a:solidFill>
                  <a:schemeClr val="bg1"/>
                </a:solidFill>
              </a:rPr>
              <a:t>Εικόνα 35</a:t>
            </a:r>
            <a:endParaRPr lang="el-GR" altLang="el-GR" sz="900" dirty="0">
              <a:solidFill>
                <a:schemeClr val="bg1"/>
              </a:solidFill>
            </a:endParaRPr>
          </a:p>
        </p:txBody>
      </p:sp>
    </p:spTree>
    <p:extLst>
      <p:ext uri="{BB962C8B-B14F-4D97-AF65-F5344CB8AC3E}">
        <p14:creationId xmlns:p14="http://schemas.microsoft.com/office/powerpoint/2010/main" val="1675011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rgbClr val="5075BC"/>
                </a:solidFill>
              </a:rPr>
              <a:t>Τέλος Ενότητας</a:t>
            </a:r>
            <a:endParaRPr lang="el-GR" dirty="0">
              <a:solidFill>
                <a:srgbClr val="5075BC"/>
              </a:solidFill>
            </a:endParaRP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465015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a:t>
            </a:r>
            <a:r>
              <a:rPr lang="el-GR" sz="2000" dirty="0"/>
              <a:t>«Φιλοσοφία της Ιστορίας και του Πολιτισμού</a:t>
            </a:r>
            <a:r>
              <a:rPr lang="en-US" sz="2000" dirty="0" smtClean="0"/>
              <a:t>.</a:t>
            </a:r>
            <a:r>
              <a:rPr lang="el-GR" sz="2000" dirty="0" smtClean="0">
                <a:solidFill>
                  <a:srgbClr val="FF0000"/>
                </a:solidFill>
              </a:rPr>
              <a:t> </a:t>
            </a:r>
            <a:r>
              <a:rPr lang="en-US" altLang="el-GR" sz="2000" dirty="0"/>
              <a:t>Hegel – </a:t>
            </a:r>
            <a:r>
              <a:rPr lang="el-GR" sz="2000" dirty="0"/>
              <a:t>Βιωματικές εφαρμογές της τέχνης και της φιλοσοφίας στο βάθος της </a:t>
            </a:r>
            <a:r>
              <a:rPr lang="el-GR" sz="2000" dirty="0" smtClean="0"/>
              <a:t>ιστορίας». </a:t>
            </a:r>
            <a:r>
              <a:rPr lang="el-GR" sz="2000" dirty="0"/>
              <a:t>Έκδοση: </a:t>
            </a:r>
            <a:r>
              <a:rPr lang="el-GR" sz="2000" dirty="0" smtClean="0"/>
              <a:t>1.0</a:t>
            </a:r>
            <a:r>
              <a:rPr lang="el-GR" sz="2000" dirty="0"/>
              <a:t>. Αθήνα </a:t>
            </a:r>
            <a:r>
              <a:rPr lang="el-GR" sz="2000" dirty="0" smtClean="0"/>
              <a:t>201</a:t>
            </a:r>
            <a:r>
              <a:rPr lang="en-US" sz="2000" dirty="0" smtClean="0"/>
              <a:t>5</a:t>
            </a:r>
            <a:r>
              <a:rPr lang="el-GR" sz="2000" dirty="0" smtClean="0"/>
              <a:t>. </a:t>
            </a:r>
            <a:r>
              <a:rPr lang="el-GR" sz="2000" dirty="0"/>
              <a:t>Διαθέσιμο από τη δικτυακή </a:t>
            </a:r>
            <a:r>
              <a:rPr lang="el-GR" sz="2000" dirty="0" smtClean="0"/>
              <a:t>διεύθυνση: </a:t>
            </a:r>
            <a:r>
              <a:rPr lang="en-US" sz="2000" dirty="0">
                <a:solidFill>
                  <a:srgbClr val="FF0000"/>
                </a:solidFill>
                <a:hlinkClick r:id="rId3"/>
              </a:rPr>
              <a:t>http://opencourses.uoa.gr/courses/PPP100</a:t>
            </a:r>
            <a:r>
              <a:rPr lang="en-US" sz="2000" dirty="0" smtClean="0">
                <a:solidFill>
                  <a:srgbClr val="FF0000"/>
                </a:solidFill>
                <a:hlinkClick r:id="rId3"/>
              </a:rPr>
              <a:t>/</a:t>
            </a:r>
            <a:r>
              <a:rPr lang="el-GR" sz="2000" dirty="0" smtClean="0">
                <a:solidFill>
                  <a:srgbClr val="FF0000"/>
                </a:solidFill>
              </a:rPr>
              <a:t> </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a:t>
            </a:r>
            <a:r>
              <a:rPr lang="en-US" sz="2000" dirty="0" smtClean="0"/>
              <a:t> </a:t>
            </a:r>
            <a:r>
              <a:rPr lang="el-GR" sz="2000" dirty="0" smtClean="0"/>
              <a:t>1: </a:t>
            </a:r>
            <a:r>
              <a:rPr lang="en-US" sz="2000" dirty="0" smtClean="0"/>
              <a:t>Copyrighted, </a:t>
            </a:r>
            <a:r>
              <a:rPr lang="el-GR" sz="2000" dirty="0" smtClean="0"/>
              <a:t>Πηγή: </a:t>
            </a:r>
            <a:r>
              <a:rPr lang="en-US" sz="2000" u="sng" dirty="0">
                <a:hlinkClick r:id="rId3"/>
              </a:rPr>
              <a:t>http://www.webdesign.org/img_articles/10861/atomic-structure-3.jpg</a:t>
            </a:r>
            <a:endParaRPr lang="el-GR" sz="2000" dirty="0"/>
          </a:p>
          <a:p>
            <a:pPr marL="0" indent="0">
              <a:buNone/>
            </a:pPr>
            <a:r>
              <a:rPr lang="el-GR" sz="2000" dirty="0" smtClean="0"/>
              <a:t>Εικόνα</a:t>
            </a:r>
            <a:r>
              <a:rPr lang="en-US" sz="2000" dirty="0" smtClean="0"/>
              <a:t> </a:t>
            </a:r>
            <a:r>
              <a:rPr lang="el-GR" sz="2000" dirty="0" smtClean="0"/>
              <a:t>2: </a:t>
            </a:r>
            <a:r>
              <a:rPr lang="en-US" sz="2000" dirty="0"/>
              <a:t>Copyrighted, </a:t>
            </a:r>
            <a:r>
              <a:rPr lang="el-GR" sz="2000" dirty="0" smtClean="0"/>
              <a:t>Πηγή</a:t>
            </a:r>
            <a:r>
              <a:rPr lang="el-GR" sz="2000" dirty="0"/>
              <a:t>: </a:t>
            </a:r>
            <a:r>
              <a:rPr lang="en-US" sz="2000" u="sng" dirty="0">
                <a:hlinkClick r:id="rId4"/>
              </a:rPr>
              <a:t>https://peripluscd.files.wordpress.com/2013/10/democritus4.jpg</a:t>
            </a:r>
            <a:endParaRPr lang="el-GR" sz="2000" dirty="0"/>
          </a:p>
          <a:p>
            <a:pPr marL="0" indent="0">
              <a:buNone/>
            </a:pPr>
            <a:r>
              <a:rPr lang="el-GR" sz="2000" dirty="0" smtClean="0"/>
              <a:t>Εικόνα 3: </a:t>
            </a:r>
            <a:r>
              <a:rPr lang="en-US" sz="2000" dirty="0"/>
              <a:t>Copyrighted, </a:t>
            </a:r>
            <a:r>
              <a:rPr lang="el-GR" sz="2000" dirty="0" smtClean="0"/>
              <a:t>Πηγή</a:t>
            </a:r>
            <a:r>
              <a:rPr lang="el-GR" sz="2000" dirty="0"/>
              <a:t>: </a:t>
            </a:r>
            <a:r>
              <a:rPr lang="en-US" sz="2000" u="sng" dirty="0">
                <a:hlinkClick r:id="rId5"/>
              </a:rPr>
              <a:t>https://physics4u.files.wordpress.com/2010/02/democritus1.jpg?w=320&amp;h=216</a:t>
            </a:r>
            <a:endParaRPr lang="el-GR" sz="2000" dirty="0"/>
          </a:p>
          <a:p>
            <a:pPr marL="0" indent="0">
              <a:buNone/>
            </a:pPr>
            <a:r>
              <a:rPr lang="el-GR" sz="2000" dirty="0" smtClean="0"/>
              <a:t>Εικόνα </a:t>
            </a:r>
            <a:r>
              <a:rPr lang="en-US" sz="2000" dirty="0" smtClean="0"/>
              <a:t>4: </a:t>
            </a:r>
            <a:r>
              <a:rPr lang="en-US" sz="2000" dirty="0"/>
              <a:t>Copyrighted, </a:t>
            </a:r>
            <a:r>
              <a:rPr lang="el-GR" sz="2000" dirty="0"/>
              <a:t>Πηγή: </a:t>
            </a:r>
            <a:r>
              <a:rPr lang="en-US" sz="2000" u="sng" dirty="0">
                <a:hlinkClick r:id="rId6"/>
              </a:rPr>
              <a:t>https://physics4u.files.wordpress.com/2010/02/democritus2.jpg?w=320&amp;h=217</a:t>
            </a:r>
            <a:endParaRPr lang="el-GR" sz="2000" dirty="0"/>
          </a:p>
          <a:p>
            <a:pPr marL="0" indent="0">
              <a:buNone/>
            </a:pPr>
            <a:r>
              <a:rPr lang="el-GR" sz="2000" dirty="0"/>
              <a:t>Εικόνα </a:t>
            </a:r>
            <a:r>
              <a:rPr lang="el-GR" sz="2000" dirty="0" smtClean="0"/>
              <a:t>5</a:t>
            </a:r>
            <a:r>
              <a:rPr lang="en-US" sz="2000" dirty="0" smtClean="0"/>
              <a:t>: </a:t>
            </a:r>
            <a:r>
              <a:rPr lang="en-US" sz="2000" dirty="0"/>
              <a:t>Copyrighted, </a:t>
            </a:r>
            <a:r>
              <a:rPr lang="el-GR" sz="2000" dirty="0" smtClean="0"/>
              <a:t>Πηγή: </a:t>
            </a:r>
            <a:r>
              <a:rPr lang="en-US" sz="2000" u="sng" dirty="0" smtClean="0">
                <a:hlinkClick r:id="rId7"/>
              </a:rPr>
              <a:t>https</a:t>
            </a:r>
            <a:r>
              <a:rPr lang="en-US" sz="2000" u="sng" dirty="0">
                <a:hlinkClick r:id="rId7"/>
              </a:rPr>
              <a:t>://physics4u.files.wordpress.com/2010/02/democritus3.jpg?w=320&amp;h=228</a:t>
            </a:r>
            <a:endParaRPr lang="el-GR" sz="2000" dirty="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6: </a:t>
            </a:r>
            <a:r>
              <a:rPr lang="en-US" sz="2000" dirty="0"/>
              <a:t>Copyrighted, </a:t>
            </a:r>
            <a:r>
              <a:rPr lang="el-GR" sz="2000" dirty="0"/>
              <a:t>Πηγή: </a:t>
            </a:r>
            <a:r>
              <a:rPr lang="en-US" sz="2000" u="sng" dirty="0">
                <a:hlinkClick r:id="rId3"/>
              </a:rPr>
              <a:t>https://</a:t>
            </a:r>
            <a:r>
              <a:rPr lang="en-US" sz="2000" u="sng" dirty="0" smtClean="0">
                <a:hlinkClick r:id="rId3"/>
              </a:rPr>
              <a:t>physics4u.files.wordpress.com/2010/02/democritus4.jpg?w=320&amp;h=228</a:t>
            </a:r>
            <a:endParaRPr lang="el-GR" sz="2000" u="sng" dirty="0" smtClean="0"/>
          </a:p>
          <a:p>
            <a:pPr marL="0" indent="0">
              <a:buNone/>
            </a:pPr>
            <a:r>
              <a:rPr lang="el-GR" sz="2000" dirty="0" smtClean="0"/>
              <a:t>Εικόνα</a:t>
            </a:r>
            <a:r>
              <a:rPr lang="en-US" sz="2000" dirty="0" smtClean="0"/>
              <a:t> </a:t>
            </a:r>
            <a:r>
              <a:rPr lang="el-GR" sz="2000" dirty="0" smtClean="0"/>
              <a:t>7: </a:t>
            </a:r>
            <a:r>
              <a:rPr lang="en-US" sz="2000" dirty="0"/>
              <a:t>Copyrighted, </a:t>
            </a:r>
            <a:r>
              <a:rPr lang="el-GR" sz="2000" dirty="0"/>
              <a:t>Πηγή: </a:t>
            </a:r>
            <a:r>
              <a:rPr lang="en-US" sz="2000" u="sng" dirty="0">
                <a:hlinkClick r:id="rId4"/>
              </a:rPr>
              <a:t>https://physics4u.files.wordpress.com/2010/02/democritus5.jpg?w=320&amp;h=228</a:t>
            </a:r>
            <a:r>
              <a:rPr lang="en-US" sz="2000" dirty="0"/>
              <a:t> </a:t>
            </a:r>
            <a:endParaRPr lang="el-GR" sz="2000" dirty="0"/>
          </a:p>
          <a:p>
            <a:pPr marL="0" indent="0">
              <a:buNone/>
            </a:pPr>
            <a:r>
              <a:rPr lang="el-GR" sz="2000" dirty="0" smtClean="0"/>
              <a:t>Εικόνα 8: </a:t>
            </a:r>
            <a:r>
              <a:rPr lang="en-US" sz="2000" dirty="0"/>
              <a:t>Copyrighted, </a:t>
            </a:r>
            <a:r>
              <a:rPr lang="el-GR" sz="2000" dirty="0"/>
              <a:t>Πηγή: </a:t>
            </a:r>
            <a:r>
              <a:rPr lang="en-US" sz="2000" u="sng" dirty="0">
                <a:hlinkClick r:id="rId5"/>
              </a:rPr>
              <a:t>https://physics4u.files.wordpress.com/2010/02/democritus7.jpg?w=320&amp;h=228</a:t>
            </a:r>
            <a:endParaRPr lang="el-GR" sz="2000" dirty="0"/>
          </a:p>
          <a:p>
            <a:pPr marL="0" indent="0">
              <a:buNone/>
            </a:pPr>
            <a:r>
              <a:rPr lang="el-GR" sz="2000" dirty="0" smtClean="0"/>
              <a:t>Εικόνα 9</a:t>
            </a:r>
            <a:r>
              <a:rPr lang="en-US" sz="2000" dirty="0" smtClean="0"/>
              <a:t>: </a:t>
            </a:r>
            <a:r>
              <a:rPr lang="en-US" sz="2000" dirty="0"/>
              <a:t>Copyrighted, </a:t>
            </a:r>
            <a:r>
              <a:rPr lang="el-GR" sz="2000" dirty="0"/>
              <a:t>Πηγή: </a:t>
            </a:r>
            <a:r>
              <a:rPr lang="en-US" sz="2000" u="sng" dirty="0">
                <a:hlinkClick r:id="rId6"/>
              </a:rPr>
              <a:t>http://</a:t>
            </a:r>
            <a:r>
              <a:rPr lang="en-US" sz="2000" u="sng" dirty="0" smtClean="0">
                <a:hlinkClick r:id="rId6"/>
              </a:rPr>
              <a:t>t0.gstatic.com/images?q=tbn:ANd9GcSQ6-ETwPNGH6pzLiSkKD-L1Ob2HecHaoi3VbuAdVA-BkQRzLrE</a:t>
            </a:r>
            <a:endParaRPr lang="el-GR" sz="2000" dirty="0"/>
          </a:p>
          <a:p>
            <a:pPr marL="0" indent="0">
              <a:buNone/>
            </a:pPr>
            <a:r>
              <a:rPr lang="el-GR" sz="2000" dirty="0"/>
              <a:t>Εικόνα </a:t>
            </a:r>
            <a:r>
              <a:rPr lang="el-GR" sz="2000" dirty="0" smtClean="0"/>
              <a:t>10</a:t>
            </a:r>
            <a:r>
              <a:rPr lang="en-US" sz="2000" dirty="0" smtClean="0"/>
              <a:t>: </a:t>
            </a:r>
            <a:r>
              <a:rPr lang="en-US" sz="2000" dirty="0"/>
              <a:t>Copyrighted, </a:t>
            </a:r>
            <a:r>
              <a:rPr lang="el-GR" sz="2000" dirty="0"/>
              <a:t>Πηγή: </a:t>
            </a:r>
            <a:r>
              <a:rPr lang="en-US" sz="2000" u="sng" dirty="0">
                <a:hlinkClick r:id="rId7"/>
              </a:rPr>
              <a:t>http://www.donovancrow.com/wp-content/uploads/White-Hole-2x5w2fdfpf5uxkpohxixoq.jpg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421567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defRPr/>
            </a:pPr>
            <a:r>
              <a:rPr lang="el-GR" dirty="0" smtClean="0"/>
              <a:t/>
            </a:r>
            <a:br>
              <a:rPr lang="el-GR" dirty="0" smtClean="0"/>
            </a:br>
            <a:r>
              <a:rPr lang="el-GR" dirty="0"/>
              <a:t>ΛΕΥΚΙΠΠΟΣ(5ος αι. </a:t>
            </a:r>
            <a:r>
              <a:rPr lang="el-GR" dirty="0" err="1"/>
              <a:t>π.Χ.</a:t>
            </a:r>
            <a:r>
              <a:rPr lang="el-GR" dirty="0"/>
              <a:t>)</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pPr eaLnBrk="1" hangingPunct="1">
              <a:buFont typeface="Arial" panose="020B0604020202020204" pitchFamily="34" charset="0"/>
              <a:buChar char="•"/>
              <a:defRPr/>
            </a:pPr>
            <a:r>
              <a:rPr lang="el-GR" dirty="0"/>
              <a:t>Μαθητής του Ζήνωνα του </a:t>
            </a:r>
            <a:r>
              <a:rPr lang="el-GR" dirty="0" err="1"/>
              <a:t>Ελεάτη</a:t>
            </a:r>
            <a:r>
              <a:rPr lang="el-GR" dirty="0"/>
              <a:t>, από τον οποίο διαφοροποιήθηκε καθώς θεώρησε ότι ο</a:t>
            </a:r>
            <a:r>
              <a:rPr lang="en-US" dirty="0"/>
              <a:t> </a:t>
            </a:r>
            <a:r>
              <a:rPr lang="el-GR" dirty="0"/>
              <a:t>κόσμος απαρτίζεται από </a:t>
            </a:r>
            <a:r>
              <a:rPr lang="el-GR" dirty="0" err="1"/>
              <a:t>ατόμους</a:t>
            </a:r>
            <a:r>
              <a:rPr lang="el-GR" dirty="0"/>
              <a:t> και το κενό, με τα όντα να υφίστανται συνεχή μεταβολή (</a:t>
            </a:r>
            <a:r>
              <a:rPr lang="el-GR" dirty="0" err="1"/>
              <a:t>Σιμπλίκιος</a:t>
            </a:r>
            <a:r>
              <a:rPr lang="el-GR" dirty="0"/>
              <a:t>, Εις Φυσικά, 28, 4 (</a:t>
            </a:r>
            <a:r>
              <a:rPr lang="en-US" dirty="0"/>
              <a:t>DK 67[54]  A8).</a:t>
            </a:r>
          </a:p>
          <a:p>
            <a:pPr eaLnBrk="1" hangingPunct="1">
              <a:buFont typeface="Arial" panose="020B0604020202020204" pitchFamily="34" charset="0"/>
              <a:buChar char="•"/>
              <a:defRPr/>
            </a:pPr>
            <a:endParaRPr lang="en-US" sz="2800" b="1" dirty="0" smtClean="0">
              <a:solidFill>
                <a:srgbClr val="FFFF00"/>
              </a:solidFill>
            </a:endParaRPr>
          </a:p>
          <a:p>
            <a:pPr eaLnBrk="1" hangingPunct="1">
              <a:buFont typeface="Arial" panose="020B0604020202020204" pitchFamily="34" charset="0"/>
              <a:buChar char="•"/>
              <a:defRPr/>
            </a:pPr>
            <a:r>
              <a:rPr lang="el-GR" dirty="0"/>
              <a:t>Σώζονται αποσπάσματα από το έργο του </a:t>
            </a:r>
            <a:r>
              <a:rPr lang="el-GR" i="1" dirty="0"/>
              <a:t>Μέγας Διάκοσμος και Περί Νου.</a:t>
            </a:r>
            <a:endParaRPr lang="el-GR" sz="2800" b="1" i="1" dirty="0" smtClean="0"/>
          </a:p>
          <a:p>
            <a:pPr eaLnBrk="1" hangingPunct="1">
              <a:buFont typeface="Arial" panose="020B0604020202020204" pitchFamily="34" charset="0"/>
              <a:buChar char="•"/>
              <a:defRPr/>
            </a:pPr>
            <a:r>
              <a:rPr lang="el-GR" dirty="0"/>
              <a:t>Θεωρείται ως ο εισηγητής της ατομικής θεωρίας</a:t>
            </a:r>
          </a:p>
        </p:txBody>
      </p:sp>
    </p:spTree>
    <p:extLst>
      <p:ext uri="{BB962C8B-B14F-4D97-AF65-F5344CB8AC3E}">
        <p14:creationId xmlns:p14="http://schemas.microsoft.com/office/powerpoint/2010/main" val="2127056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11: </a:t>
            </a:r>
            <a:r>
              <a:rPr lang="en-US" sz="2000" dirty="0"/>
              <a:t>Copyrighted, </a:t>
            </a:r>
            <a:r>
              <a:rPr lang="el-GR" sz="2000" dirty="0"/>
              <a:t>Πηγή: </a:t>
            </a:r>
            <a:r>
              <a:rPr lang="en-US" sz="2000" u="sng" dirty="0">
                <a:hlinkClick r:id="rId3"/>
              </a:rPr>
              <a:t>https://i.ytimg.com/vi/--_</a:t>
            </a:r>
            <a:r>
              <a:rPr lang="en-US" sz="2000" u="sng" dirty="0" smtClean="0">
                <a:hlinkClick r:id="rId3"/>
              </a:rPr>
              <a:t>F8SQtLio/maxresdefault.jpg</a:t>
            </a:r>
            <a:endParaRPr lang="el-GR" sz="2000" u="sng" dirty="0" smtClean="0"/>
          </a:p>
          <a:p>
            <a:pPr marL="0" indent="0">
              <a:buNone/>
            </a:pPr>
            <a:r>
              <a:rPr lang="el-GR" sz="2000" dirty="0" smtClean="0"/>
              <a:t>Εικόνα</a:t>
            </a:r>
            <a:r>
              <a:rPr lang="en-US" sz="2000" dirty="0" smtClean="0"/>
              <a:t> </a:t>
            </a:r>
            <a:r>
              <a:rPr lang="el-GR" sz="2000" dirty="0" smtClean="0"/>
              <a:t>12: </a:t>
            </a:r>
            <a:r>
              <a:rPr lang="en-US" sz="2000" dirty="0"/>
              <a:t>Copyrighted, </a:t>
            </a:r>
            <a:r>
              <a:rPr lang="el-GR" sz="2000" dirty="0"/>
              <a:t>Πηγή: </a:t>
            </a:r>
            <a:r>
              <a:rPr lang="en-US" sz="2000" u="sng" dirty="0">
                <a:hlinkClick r:id="rId4"/>
              </a:rPr>
              <a:t>http://</a:t>
            </a:r>
            <a:r>
              <a:rPr lang="en-US" sz="2000" u="sng" dirty="0" smtClean="0">
                <a:hlinkClick r:id="rId4"/>
              </a:rPr>
              <a:t>meteoserwis24.pl/wp-content/uploads/supernova-M82-Scott-MacNeill.jpg</a:t>
            </a:r>
            <a:endParaRPr lang="el-GR" sz="2000" dirty="0"/>
          </a:p>
          <a:p>
            <a:pPr marL="0" indent="0">
              <a:buNone/>
            </a:pPr>
            <a:r>
              <a:rPr lang="el-GR" sz="2000" dirty="0" smtClean="0"/>
              <a:t>Εικόνα 13: </a:t>
            </a:r>
            <a:r>
              <a:rPr lang="en-US" sz="2000" dirty="0"/>
              <a:t>Copyrighted, </a:t>
            </a:r>
            <a:r>
              <a:rPr lang="el-GR" sz="2000" dirty="0"/>
              <a:t>Πηγή: </a:t>
            </a:r>
            <a:r>
              <a:rPr lang="en-US" sz="2000" u="sng" dirty="0">
                <a:hlinkClick r:id="rId5"/>
              </a:rPr>
              <a:t>http://</a:t>
            </a:r>
            <a:r>
              <a:rPr lang="en-US" sz="2000" u="sng" dirty="0" smtClean="0">
                <a:hlinkClick r:id="rId5"/>
              </a:rPr>
              <a:t>thespiritscience.net/wp-content/uploads/2015/06/reviews1-672x372.jpg</a:t>
            </a:r>
            <a:endParaRPr lang="el-GR" sz="2000" dirty="0"/>
          </a:p>
          <a:p>
            <a:pPr marL="0" indent="0">
              <a:buNone/>
            </a:pPr>
            <a:r>
              <a:rPr lang="el-GR" sz="2000" dirty="0" smtClean="0"/>
              <a:t>Εικόνα 14</a:t>
            </a:r>
            <a:r>
              <a:rPr lang="en-US" sz="2000" dirty="0" smtClean="0"/>
              <a:t>: </a:t>
            </a:r>
            <a:r>
              <a:rPr lang="en-US" sz="2000" dirty="0"/>
              <a:t>Copyrighted, </a:t>
            </a:r>
            <a:r>
              <a:rPr lang="el-GR" sz="2000" dirty="0"/>
              <a:t>Πηγή: </a:t>
            </a:r>
            <a:r>
              <a:rPr lang="en-US" sz="2000" u="sng" dirty="0">
                <a:hlinkClick r:id="rId6"/>
              </a:rPr>
              <a:t>http://vignette1.wikia.nocookie.net/science/images/f/f9/False-Vacuum-03-goog.gif/revision/latest?cb=20150412194816&amp;path-prefix=el</a:t>
            </a:r>
            <a:endParaRPr lang="el-GR" sz="2000" dirty="0"/>
          </a:p>
          <a:p>
            <a:pPr marL="0" indent="0">
              <a:buNone/>
            </a:pPr>
            <a:r>
              <a:rPr lang="el-GR" sz="2000" dirty="0" smtClean="0"/>
              <a:t>Εικόνα 15</a:t>
            </a:r>
            <a:r>
              <a:rPr lang="en-US" sz="2000" dirty="0" smtClean="0"/>
              <a:t>: </a:t>
            </a:r>
            <a:r>
              <a:rPr lang="en-US" sz="2000" dirty="0"/>
              <a:t>Copyrighted, </a:t>
            </a:r>
            <a:r>
              <a:rPr lang="el-GR" sz="2000" dirty="0"/>
              <a:t>Πηγή: </a:t>
            </a:r>
            <a:r>
              <a:rPr lang="en-US" sz="2000" u="sng" dirty="0">
                <a:hlinkClick r:id="rId7"/>
              </a:rPr>
              <a:t>http://media.infobarrel.com/media/image/150779_max.jpg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753214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4</a:t>
            </a:r>
            <a:r>
              <a:rPr lang="en-US" dirty="0" smtClean="0"/>
              <a:t>/</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16: </a:t>
            </a:r>
            <a:r>
              <a:rPr lang="en-US" sz="2000" dirty="0"/>
              <a:t>Copyrighted, </a:t>
            </a:r>
            <a:r>
              <a:rPr lang="el-GR" sz="2000" dirty="0"/>
              <a:t>Πηγή: </a:t>
            </a:r>
            <a:r>
              <a:rPr lang="en-US" sz="2000" u="sng" dirty="0">
                <a:hlinkClick r:id="rId3"/>
              </a:rPr>
              <a:t>http://www.syl.ru/misc/i/ai/202652/905821.jpg</a:t>
            </a:r>
            <a:endParaRPr lang="el-GR" sz="2000" dirty="0"/>
          </a:p>
          <a:p>
            <a:pPr marL="0" indent="0">
              <a:buNone/>
            </a:pPr>
            <a:r>
              <a:rPr lang="el-GR" sz="2000" dirty="0" smtClean="0"/>
              <a:t>Εικόνα</a:t>
            </a:r>
            <a:r>
              <a:rPr lang="en-US" sz="2000" dirty="0" smtClean="0"/>
              <a:t> </a:t>
            </a:r>
            <a:r>
              <a:rPr lang="el-GR" sz="2000" dirty="0" smtClean="0"/>
              <a:t>17: </a:t>
            </a:r>
            <a:r>
              <a:rPr lang="en-US" sz="2000" dirty="0"/>
              <a:t>Copyrighted, </a:t>
            </a:r>
            <a:r>
              <a:rPr lang="el-GR" sz="2000" dirty="0"/>
              <a:t>Πηγή: </a:t>
            </a:r>
            <a:r>
              <a:rPr lang="en-US" sz="2000" u="sng" dirty="0">
                <a:hlinkClick r:id="rId4"/>
              </a:rPr>
              <a:t>http://www.physics4u.gr/faq/images/werner.jpg</a:t>
            </a:r>
            <a:endParaRPr lang="el-GR" sz="2000" dirty="0"/>
          </a:p>
          <a:p>
            <a:pPr marL="0" indent="0">
              <a:buNone/>
            </a:pPr>
            <a:r>
              <a:rPr lang="el-GR" sz="2000" dirty="0" smtClean="0"/>
              <a:t>Εικόνα 18: </a:t>
            </a:r>
            <a:r>
              <a:rPr lang="en-US" sz="2000" dirty="0"/>
              <a:t>Copyrighted, </a:t>
            </a:r>
            <a:r>
              <a:rPr lang="el-GR" sz="2000" dirty="0"/>
              <a:t>Πηγή: </a:t>
            </a:r>
            <a:r>
              <a:rPr lang="en-US" sz="2000" u="sng" dirty="0">
                <a:hlinkClick r:id="rId5"/>
              </a:rPr>
              <a:t>http://wdb.ugr.es/~bosca/InformacionCuantica/wp-content/uploads/Duality-wave_particle-457x325.gif</a:t>
            </a:r>
            <a:endParaRPr lang="el-GR" sz="2000" dirty="0"/>
          </a:p>
          <a:p>
            <a:pPr marL="0" indent="0">
              <a:buNone/>
            </a:pPr>
            <a:r>
              <a:rPr lang="el-GR" sz="2000" dirty="0" smtClean="0"/>
              <a:t>Εικόνα 19</a:t>
            </a:r>
            <a:r>
              <a:rPr lang="en-US" sz="2000" dirty="0" smtClean="0"/>
              <a:t>: </a:t>
            </a:r>
            <a:r>
              <a:rPr lang="en-US" sz="2000" dirty="0"/>
              <a:t>Copyrighted, </a:t>
            </a:r>
            <a:r>
              <a:rPr lang="el-GR" sz="2000" dirty="0"/>
              <a:t>Πηγή: </a:t>
            </a:r>
            <a:r>
              <a:rPr lang="en-US" sz="2000" u="sng" dirty="0">
                <a:hlinkClick r:id="rId6"/>
              </a:rPr>
              <a:t>https://html1-f.scribdassets.com/59bl14mz7kzn6d5/images/10-0d3232b0f2.jpg</a:t>
            </a:r>
            <a:endParaRPr lang="el-GR" sz="2000" dirty="0"/>
          </a:p>
          <a:p>
            <a:pPr marL="0" indent="0">
              <a:buNone/>
            </a:pPr>
            <a:r>
              <a:rPr lang="el-GR" sz="2000" dirty="0" smtClean="0"/>
              <a:t>Εικόνα 20</a:t>
            </a:r>
            <a:r>
              <a:rPr lang="en-US" sz="2000" dirty="0" smtClean="0"/>
              <a:t>: </a:t>
            </a:r>
            <a:r>
              <a:rPr lang="en-US" sz="2000" dirty="0"/>
              <a:t>Copyrighted, </a:t>
            </a:r>
            <a:r>
              <a:rPr lang="el-GR" sz="2000" dirty="0"/>
              <a:t>Πηγή: </a:t>
            </a:r>
            <a:r>
              <a:rPr lang="en-US" sz="2000" u="sng" dirty="0">
                <a:hlinkClick r:id="rId7"/>
              </a:rPr>
              <a:t>http://micro.magnet.fsu.edu/optics/timeline/people/antiqueimages/planck.jpg</a:t>
            </a:r>
            <a:endParaRPr lang="el-GR" sz="2000" dirty="0"/>
          </a:p>
          <a:p>
            <a:pPr marL="0" indent="0">
              <a:buNone/>
            </a:pPr>
            <a:r>
              <a:rPr lang="el-GR" sz="2000" dirty="0"/>
              <a:t>Εικόνα </a:t>
            </a:r>
            <a:r>
              <a:rPr lang="el-GR" sz="2000" dirty="0" smtClean="0"/>
              <a:t>21</a:t>
            </a:r>
            <a:r>
              <a:rPr lang="en-US" sz="2000" dirty="0" smtClean="0"/>
              <a:t>: </a:t>
            </a:r>
            <a:r>
              <a:rPr lang="en-US" sz="2000" dirty="0"/>
              <a:t>Copyrighted, </a:t>
            </a:r>
            <a:r>
              <a:rPr lang="el-GR" sz="2000" dirty="0"/>
              <a:t>Πηγή</a:t>
            </a:r>
            <a:r>
              <a:rPr lang="el-GR" sz="2000" dirty="0" smtClean="0"/>
              <a:t>: </a:t>
            </a:r>
            <a:r>
              <a:rPr lang="en-US" sz="2000" u="sng" dirty="0">
                <a:hlinkClick r:id="rId8"/>
              </a:rPr>
              <a:t>https://upload.wikimedia.org/wikipedia/commons/thumb/f/f5/Photoelectric_effect.svg/2000px-Photoelectric_effect.svg.png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937074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5</a:t>
            </a:r>
            <a:r>
              <a:rPr lang="en-US" dirty="0" smtClean="0"/>
              <a:t>/</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22: </a:t>
            </a:r>
            <a:r>
              <a:rPr lang="en-US" sz="2000" dirty="0"/>
              <a:t>Copyrighted, </a:t>
            </a:r>
            <a:r>
              <a:rPr lang="el-GR" sz="2000" dirty="0"/>
              <a:t>Πηγή: </a:t>
            </a:r>
            <a:r>
              <a:rPr lang="en-US" sz="2000" u="sng" dirty="0">
                <a:hlinkClick r:id="rId3"/>
              </a:rPr>
              <a:t>https://upload.wikimedia.org/wikipedia/commons/5/57/Ernest_Rutherford2.jpg</a:t>
            </a:r>
            <a:endParaRPr lang="el-GR" sz="2000" dirty="0"/>
          </a:p>
          <a:p>
            <a:pPr marL="0" indent="0">
              <a:buNone/>
            </a:pPr>
            <a:r>
              <a:rPr lang="el-GR" sz="2000" dirty="0" smtClean="0"/>
              <a:t>Εικόνα</a:t>
            </a:r>
            <a:r>
              <a:rPr lang="en-US" sz="2000" dirty="0" smtClean="0"/>
              <a:t> </a:t>
            </a:r>
            <a:r>
              <a:rPr lang="el-GR" sz="2000" dirty="0" smtClean="0"/>
              <a:t>23: </a:t>
            </a:r>
            <a:r>
              <a:rPr lang="en-US" sz="2000" dirty="0"/>
              <a:t>Copyrighted, </a:t>
            </a:r>
            <a:r>
              <a:rPr lang="el-GR" sz="2000" dirty="0"/>
              <a:t>Πηγή: </a:t>
            </a:r>
            <a:r>
              <a:rPr lang="en-US" sz="2000" u="sng" dirty="0">
                <a:hlinkClick r:id="rId4"/>
              </a:rPr>
              <a:t>http://7b5f78df09ee4b362b64-c79341e4b49d5a2d8359c9390eb62513.r71.cf2.rackcdn.com/8CB98A17-B229-4C9D-B442-0244E4F21E8A.jpg</a:t>
            </a:r>
            <a:endParaRPr lang="el-GR" sz="2000" dirty="0"/>
          </a:p>
          <a:p>
            <a:pPr marL="0" indent="0">
              <a:buNone/>
            </a:pPr>
            <a:r>
              <a:rPr lang="el-GR" sz="2000" dirty="0" smtClean="0"/>
              <a:t>Εικόνα 24: </a:t>
            </a:r>
            <a:r>
              <a:rPr lang="en-US" sz="2000" dirty="0"/>
              <a:t>Copyrighted, </a:t>
            </a:r>
            <a:r>
              <a:rPr lang="el-GR" sz="2000" dirty="0"/>
              <a:t>Πηγή: </a:t>
            </a:r>
            <a:r>
              <a:rPr lang="en-US" sz="2000" u="sng" dirty="0">
                <a:hlinkClick r:id="rId5"/>
              </a:rPr>
              <a:t>https://www.schullv.de/resources/06_physiklv</a:t>
            </a:r>
            <a:r>
              <a:rPr lang="en-US" sz="2000" u="sng" dirty="0" smtClean="0">
                <a:hlinkClick r:id="rId5"/>
              </a:rPr>
              <a:t>/</a:t>
            </a:r>
            <a:r>
              <a:rPr lang="el-GR" sz="2000" u="sng" dirty="0" smtClean="0">
                <a:hlinkClick r:id="rId5"/>
              </a:rPr>
              <a:t/>
            </a:r>
            <a:br>
              <a:rPr lang="el-GR" sz="2000" u="sng" dirty="0" smtClean="0">
                <a:hlinkClick r:id="rId5"/>
              </a:rPr>
            </a:br>
            <a:r>
              <a:rPr lang="en-US" sz="2000" u="sng" dirty="0" smtClean="0">
                <a:hlinkClick r:id="rId5"/>
              </a:rPr>
              <a:t>01_basiswissen/</a:t>
            </a:r>
            <a:r>
              <a:rPr lang="en-US" sz="2000" u="sng" dirty="0" err="1" smtClean="0">
                <a:hlinkClick r:id="rId5"/>
              </a:rPr>
              <a:t>bilder</a:t>
            </a:r>
            <a:r>
              <a:rPr lang="en-US" sz="2000" u="sng" dirty="0" smtClean="0">
                <a:hlinkClick r:id="rId5"/>
              </a:rPr>
              <a:t>/niels_bohr.png</a:t>
            </a:r>
            <a:endParaRPr lang="el-GR" sz="2000" dirty="0"/>
          </a:p>
          <a:p>
            <a:pPr marL="0" indent="0">
              <a:buNone/>
            </a:pPr>
            <a:r>
              <a:rPr lang="el-GR" sz="2000" dirty="0" smtClean="0"/>
              <a:t>Εικόνα 25</a:t>
            </a:r>
            <a:r>
              <a:rPr lang="en-US" sz="2000" dirty="0" smtClean="0"/>
              <a:t>: </a:t>
            </a:r>
            <a:r>
              <a:rPr lang="en-US" sz="2000" dirty="0"/>
              <a:t>Copyrighted, </a:t>
            </a:r>
            <a:r>
              <a:rPr lang="el-GR" sz="2000" dirty="0"/>
              <a:t>Πηγή: </a:t>
            </a:r>
            <a:r>
              <a:rPr lang="en-US" sz="2000" u="sng" dirty="0">
                <a:hlinkClick r:id="rId6"/>
              </a:rPr>
              <a:t>http://s2.thingpic.com/images/Aw/EwXhh9aGNKs8QvMzgMc8f5b8.jpeg</a:t>
            </a:r>
            <a:endParaRPr lang="el-GR" sz="2000" dirty="0"/>
          </a:p>
          <a:p>
            <a:pPr marL="0" indent="0">
              <a:buNone/>
            </a:pPr>
            <a:r>
              <a:rPr lang="el-GR" sz="2000" dirty="0" smtClean="0"/>
              <a:t>Εικόνα 26</a:t>
            </a:r>
            <a:r>
              <a:rPr lang="en-US" sz="2000" dirty="0" smtClean="0"/>
              <a:t>: </a:t>
            </a:r>
            <a:r>
              <a:rPr lang="en-US" sz="2000" dirty="0"/>
              <a:t>Copyrighted, </a:t>
            </a:r>
            <a:r>
              <a:rPr lang="el-GR" sz="2000" dirty="0"/>
              <a:t>Πηγή: </a:t>
            </a:r>
            <a:r>
              <a:rPr lang="en-US" sz="2000" u="sng" dirty="0">
                <a:hlinkClick r:id="rId7"/>
              </a:rPr>
              <a:t>http://scarc.library.oregonstate.edu/coll</a:t>
            </a:r>
            <a:r>
              <a:rPr lang="en-US" sz="2000" u="sng" dirty="0" smtClean="0">
                <a:hlinkClick r:id="rId7"/>
              </a:rPr>
              <a:t>/</a:t>
            </a:r>
            <a:r>
              <a:rPr lang="el-GR" sz="2000" u="sng" dirty="0" smtClean="0">
                <a:hlinkClick r:id="rId7"/>
              </a:rPr>
              <a:t/>
            </a:r>
            <a:br>
              <a:rPr lang="el-GR" sz="2000" u="sng" dirty="0" smtClean="0">
                <a:hlinkClick r:id="rId7"/>
              </a:rPr>
            </a:br>
            <a:r>
              <a:rPr lang="en-US" sz="2000" u="sng" dirty="0" err="1" smtClean="0">
                <a:hlinkClick r:id="rId7"/>
              </a:rPr>
              <a:t>pauling</a:t>
            </a:r>
            <a:r>
              <a:rPr lang="en-US" sz="2000" u="sng" dirty="0" smtClean="0">
                <a:hlinkClick r:id="rId7"/>
              </a:rPr>
              <a:t>/catalogue/09/1926i.61-pauli-900w.jpg</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303741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6</a:t>
            </a:r>
            <a:r>
              <a:rPr lang="en-US" dirty="0" smtClean="0"/>
              <a:t>/</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a:t>
            </a:r>
            <a:r>
              <a:rPr lang="en-US" sz="2000" dirty="0"/>
              <a:t> </a:t>
            </a:r>
            <a:r>
              <a:rPr lang="el-GR" sz="2000" dirty="0" smtClean="0"/>
              <a:t>27: </a:t>
            </a:r>
            <a:r>
              <a:rPr lang="en-US" sz="2000" dirty="0"/>
              <a:t>Copyrighted, </a:t>
            </a:r>
            <a:r>
              <a:rPr lang="el-GR" sz="2000" dirty="0"/>
              <a:t>Πηγή: </a:t>
            </a:r>
            <a:r>
              <a:rPr lang="en-US" sz="2000" u="sng" dirty="0">
                <a:hlinkClick r:id="rId3"/>
              </a:rPr>
              <a:t>https://</a:t>
            </a:r>
            <a:r>
              <a:rPr lang="en-US" sz="2000" u="sng" dirty="0" smtClean="0">
                <a:hlinkClick r:id="rId3"/>
              </a:rPr>
              <a:t>cnx.org/resources/181b2e92e68eb</a:t>
            </a:r>
            <a:r>
              <a:rPr lang="el-GR" sz="2000" u="sng" dirty="0" smtClean="0">
                <a:hlinkClick r:id="rId3"/>
              </a:rPr>
              <a:t/>
            </a:r>
            <a:br>
              <a:rPr lang="el-GR" sz="2000" u="sng" dirty="0" smtClean="0">
                <a:hlinkClick r:id="rId3"/>
              </a:rPr>
            </a:br>
            <a:r>
              <a:rPr lang="en-US" sz="2000" u="sng" dirty="0" smtClean="0">
                <a:hlinkClick r:id="rId3"/>
              </a:rPr>
              <a:t>d3ecce68233f0b260d88a6b94b1/Figure_31_09_02a.jpg</a:t>
            </a:r>
            <a:endParaRPr lang="el-GR" sz="2000" dirty="0"/>
          </a:p>
          <a:p>
            <a:pPr marL="0" indent="0">
              <a:buNone/>
            </a:pPr>
            <a:r>
              <a:rPr lang="el-GR" sz="2000" dirty="0" smtClean="0"/>
              <a:t>Εικόνα</a:t>
            </a:r>
            <a:r>
              <a:rPr lang="en-US" sz="2000" dirty="0" smtClean="0"/>
              <a:t> </a:t>
            </a:r>
            <a:r>
              <a:rPr lang="el-GR" sz="2000" dirty="0" smtClean="0"/>
              <a:t>28: </a:t>
            </a:r>
            <a:r>
              <a:rPr lang="en-US" sz="2000" dirty="0"/>
              <a:t>Copyrighted, </a:t>
            </a:r>
            <a:r>
              <a:rPr lang="el-GR" sz="2000" dirty="0"/>
              <a:t>Πηγή: </a:t>
            </a:r>
            <a:r>
              <a:rPr lang="en-US" sz="2000" u="sng" dirty="0">
                <a:hlinkClick r:id="rId4"/>
              </a:rPr>
              <a:t>http://</a:t>
            </a:r>
            <a:r>
              <a:rPr lang="en-US" sz="2000" u="sng" dirty="0" smtClean="0">
                <a:hlinkClick r:id="rId4"/>
              </a:rPr>
              <a:t>f38127902844d2d310ca-1df1a87cae2ea2c629203abf3b29fb44.r8.cf2.rackcdn.com/969FE5DB-BBEC-42F3-93D6-A1AC99C136B8.jpg</a:t>
            </a:r>
            <a:endParaRPr lang="el-GR" sz="2000" dirty="0"/>
          </a:p>
          <a:p>
            <a:pPr marL="0" indent="0">
              <a:buNone/>
            </a:pPr>
            <a:r>
              <a:rPr lang="el-GR" sz="2000" dirty="0" smtClean="0"/>
              <a:t>Εικόνα 29: </a:t>
            </a:r>
            <a:r>
              <a:rPr lang="en-US" sz="2000" dirty="0" smtClean="0"/>
              <a:t>Copyrighted</a:t>
            </a:r>
            <a:endParaRPr lang="el-GR" sz="2000" dirty="0" smtClean="0"/>
          </a:p>
          <a:p>
            <a:pPr marL="0" indent="0">
              <a:buNone/>
            </a:pPr>
            <a:r>
              <a:rPr lang="el-GR" sz="2000" dirty="0" smtClean="0"/>
              <a:t>Εικόνα 30</a:t>
            </a:r>
            <a:r>
              <a:rPr lang="en-US" sz="2000" dirty="0" smtClean="0"/>
              <a:t>: </a:t>
            </a:r>
            <a:r>
              <a:rPr lang="en-US" sz="2000" dirty="0"/>
              <a:t>Copyrighted, </a:t>
            </a:r>
            <a:r>
              <a:rPr lang="el-GR" sz="2000" dirty="0"/>
              <a:t>Πηγή: </a:t>
            </a:r>
            <a:r>
              <a:rPr lang="en-US" sz="2000" u="sng" dirty="0">
                <a:hlinkClick r:id="rId5"/>
              </a:rPr>
              <a:t>http://snowder.com/blog/science/particles_01.jpg</a:t>
            </a:r>
            <a:endParaRPr lang="el-GR" sz="2000" dirty="0"/>
          </a:p>
          <a:p>
            <a:pPr marL="0" indent="0">
              <a:buNone/>
            </a:pPr>
            <a:r>
              <a:rPr lang="el-GR" sz="2000" dirty="0" smtClean="0"/>
              <a:t>Εικόνα 31</a:t>
            </a:r>
            <a:r>
              <a:rPr lang="en-US" sz="2000" dirty="0" smtClean="0"/>
              <a:t>: </a:t>
            </a:r>
            <a:r>
              <a:rPr lang="en-US" sz="2000" dirty="0"/>
              <a:t>Copyrighted, </a:t>
            </a:r>
            <a:r>
              <a:rPr lang="el-GR" sz="2000" dirty="0"/>
              <a:t>Πηγή: </a:t>
            </a:r>
            <a:r>
              <a:rPr lang="en-US" sz="2000" u="sng" dirty="0">
                <a:hlinkClick r:id="rId6"/>
              </a:rPr>
              <a:t>https://www.mpg.de/654311/zoom.jpeg</a:t>
            </a:r>
            <a:endParaRPr lang="el-GR" sz="2000" dirty="0"/>
          </a:p>
          <a:p>
            <a:pPr marL="0" indent="0">
              <a:buNone/>
            </a:pPr>
            <a:r>
              <a:rPr lang="el-GR" sz="2000" dirty="0"/>
              <a:t>Εικόνα</a:t>
            </a:r>
            <a:r>
              <a:rPr lang="en-US" sz="2000" dirty="0"/>
              <a:t> </a:t>
            </a:r>
            <a:r>
              <a:rPr lang="el-GR" sz="2000" dirty="0"/>
              <a:t>32: </a:t>
            </a:r>
            <a:r>
              <a:rPr lang="en-US" sz="2000" dirty="0"/>
              <a:t>Copyrighted, </a:t>
            </a:r>
            <a:r>
              <a:rPr lang="el-GR" sz="2000" dirty="0"/>
              <a:t>Πηγή: </a:t>
            </a:r>
            <a:r>
              <a:rPr lang="en-US" sz="2000" u="sng" dirty="0">
                <a:hlinkClick r:id="rId7"/>
              </a:rPr>
              <a:t>https://encrypted-tbn3.gstatic.com/images?q</a:t>
            </a:r>
            <a:r>
              <a:rPr lang="en-US" sz="2000" u="sng" dirty="0" smtClean="0">
                <a:hlinkClick r:id="rId7"/>
              </a:rPr>
              <a:t>=</a:t>
            </a:r>
            <a:r>
              <a:rPr lang="el-GR" sz="2000" u="sng" dirty="0" smtClean="0">
                <a:hlinkClick r:id="rId7"/>
              </a:rPr>
              <a:t/>
            </a:r>
            <a:br>
              <a:rPr lang="el-GR" sz="2000" u="sng" dirty="0" smtClean="0">
                <a:hlinkClick r:id="rId7"/>
              </a:rPr>
            </a:br>
            <a:r>
              <a:rPr lang="en-US" sz="2000" u="sng" dirty="0" smtClean="0">
                <a:hlinkClick r:id="rId7"/>
              </a:rPr>
              <a:t>tbn:ANd9GcSHthHUoWPH-XKk2BuYHhnoICmaXCQUuOgY1unLmSwAN3_IRKUa</a:t>
            </a:r>
            <a:endParaRPr lang="el-GR" sz="2000" dirty="0"/>
          </a:p>
          <a:p>
            <a:pPr marL="0" indent="0">
              <a:buNone/>
            </a:pPr>
            <a:endParaRPr lang="el-GR" sz="2000" dirty="0" smtClean="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891643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7</a:t>
            </a:r>
            <a:r>
              <a:rPr lang="en-US" dirty="0" smtClean="0"/>
              <a:t>/</a:t>
            </a:r>
            <a:r>
              <a:rPr lang="el-GR" dirty="0" smtClean="0"/>
              <a:t>7</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a:t>
            </a:r>
            <a:r>
              <a:rPr lang="en-US" sz="2000" dirty="0" smtClean="0"/>
              <a:t> </a:t>
            </a:r>
            <a:r>
              <a:rPr lang="el-GR" sz="2000" dirty="0" smtClean="0"/>
              <a:t>33: </a:t>
            </a:r>
            <a:r>
              <a:rPr lang="en-US" sz="2000" dirty="0"/>
              <a:t>Copyrighted, </a:t>
            </a:r>
            <a:r>
              <a:rPr lang="el-GR" sz="2000" dirty="0"/>
              <a:t>Πηγή: </a:t>
            </a:r>
            <a:r>
              <a:rPr lang="en-US" sz="2000" u="sng" dirty="0">
                <a:hlinkClick r:id="rId3"/>
              </a:rPr>
              <a:t>https://timenolonger.files.wordpress.com/2010/05/8-10.jpg?w=450</a:t>
            </a:r>
            <a:endParaRPr lang="el-GR" sz="2000" dirty="0"/>
          </a:p>
          <a:p>
            <a:pPr marL="0" indent="0">
              <a:buNone/>
            </a:pPr>
            <a:r>
              <a:rPr lang="el-GR" sz="2000" dirty="0" smtClean="0"/>
              <a:t>Εικόνα 34</a:t>
            </a:r>
            <a:r>
              <a:rPr lang="en-US" sz="2000" dirty="0" smtClean="0"/>
              <a:t>: </a:t>
            </a:r>
            <a:r>
              <a:rPr lang="en-US" sz="2000" dirty="0"/>
              <a:t>Copyrighted, </a:t>
            </a:r>
            <a:r>
              <a:rPr lang="el-GR" sz="2000" dirty="0"/>
              <a:t>Πηγή: </a:t>
            </a:r>
            <a:r>
              <a:rPr lang="en-US" sz="2000" u="sng" dirty="0">
                <a:hlinkClick r:id="rId4"/>
              </a:rPr>
              <a:t>http://www.popsci.com/sites/popsci.com/files/styles/large_1x_/public/import/2013/images/2010/01/lhc_1.jpg?itok=HsAzCfSU</a:t>
            </a:r>
            <a:endParaRPr lang="el-GR" sz="2000" dirty="0"/>
          </a:p>
          <a:p>
            <a:pPr marL="0" indent="0">
              <a:buNone/>
            </a:pPr>
            <a:r>
              <a:rPr lang="el-GR" sz="2000" dirty="0" smtClean="0"/>
              <a:t>Εικόνα 35</a:t>
            </a:r>
            <a:r>
              <a:rPr lang="en-US" sz="2000" dirty="0" smtClean="0"/>
              <a:t>: </a:t>
            </a:r>
            <a:r>
              <a:rPr lang="en-US" sz="2000" dirty="0"/>
              <a:t>Copyrighted, </a:t>
            </a:r>
            <a:r>
              <a:rPr lang="el-GR" sz="2000" dirty="0"/>
              <a:t>Πηγή: </a:t>
            </a:r>
            <a:r>
              <a:rPr lang="en-US" sz="2000" u="sng" dirty="0">
                <a:hlinkClick r:id="rId5"/>
              </a:rPr>
              <a:t>https://i.ytimg.com/vi/yPJyDyVglbo/maxresdefault.jpg</a:t>
            </a:r>
            <a:endParaRPr lang="el-GR" sz="2000" dirty="0"/>
          </a:p>
          <a:p>
            <a:pPr marL="0" indent="0">
              <a:buNone/>
            </a:pPr>
            <a:endParaRPr lang="el-GR" sz="2000" dirty="0"/>
          </a:p>
          <a:p>
            <a:pPr marL="0" indent="0">
              <a:buNone/>
            </a:pPr>
            <a:endParaRPr lang="el-GR" sz="2000" dirty="0"/>
          </a:p>
          <a:p>
            <a:pPr marL="0" indent="0">
              <a:buNone/>
            </a:pPr>
            <a:endParaRPr lang="el-GR" sz="2000" dirty="0" smtClean="0">
              <a:solidFill>
                <a:srgbClr val="FF0000"/>
              </a:solidFill>
            </a:endParaRPr>
          </a:p>
          <a:p>
            <a:pPr marL="0" indent="0">
              <a:buNone/>
            </a:pPr>
            <a:endParaRPr lang="el-GR" sz="2000" dirty="0" smtClean="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3874935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l-GR" dirty="0"/>
              <a:t>ΔΗΜΟΚΡΙΤΟΣ (460-537 </a:t>
            </a:r>
            <a:r>
              <a:rPr lang="el-GR" dirty="0" err="1"/>
              <a:t>π.Χ.</a:t>
            </a:r>
            <a:r>
              <a:rPr lang="el-GR" dirty="0"/>
              <a:t>)</a:t>
            </a:r>
          </a:p>
        </p:txBody>
      </p:sp>
      <p:sp>
        <p:nvSpPr>
          <p:cNvPr id="3" name="Θέση περιεχομένου 2"/>
          <p:cNvSpPr>
            <a:spLocks noGrp="1"/>
          </p:cNvSpPr>
          <p:nvPr>
            <p:ph idx="1"/>
          </p:nvPr>
        </p:nvSpPr>
        <p:spPr/>
        <p:txBody>
          <a:bodyPr/>
          <a:lstStyle/>
          <a:p>
            <a:pPr eaLnBrk="1" hangingPunct="1">
              <a:buFont typeface="Arial" panose="020B0604020202020204" pitchFamily="34" charset="0"/>
              <a:buChar char="•"/>
              <a:defRPr/>
            </a:pPr>
            <a:r>
              <a:rPr lang="el-GR" dirty="0"/>
              <a:t>Υποστηρίζεται ότι μαθήτευσε πλάι σε </a:t>
            </a:r>
            <a:r>
              <a:rPr lang="el-GR" dirty="0" err="1"/>
              <a:t>Χαλδαίους</a:t>
            </a:r>
            <a:r>
              <a:rPr lang="el-GR" dirty="0"/>
              <a:t> μάγους και εν συνεχεία κοντά στον Λεύκιππο και τον Αναξαγόρα, εκδοχή όμως που αμφισβητείται</a:t>
            </a:r>
            <a:r>
              <a:rPr lang="en-US" dirty="0"/>
              <a:t>, </a:t>
            </a:r>
            <a:r>
              <a:rPr lang="el-GR" dirty="0"/>
              <a:t>καθώς δεν παραδεχόταν όλες τις διδασκαλίες του (Δ. </a:t>
            </a:r>
            <a:r>
              <a:rPr lang="el-GR" dirty="0" err="1"/>
              <a:t>Λαέρτ</a:t>
            </a:r>
            <a:r>
              <a:rPr lang="el-GR" dirty="0"/>
              <a:t>. Βίοι, ΙΧ 34, 6-8).</a:t>
            </a:r>
          </a:p>
          <a:p>
            <a:pPr eaLnBrk="1" hangingPunct="1">
              <a:buFont typeface="Arial" panose="020B0604020202020204" pitchFamily="34" charset="0"/>
              <a:buChar char="•"/>
              <a:defRPr/>
            </a:pPr>
            <a:r>
              <a:rPr lang="el-GR" dirty="0"/>
              <a:t>Έγραψε πολλά έργα όπως Περί των εν Άδου, </a:t>
            </a:r>
            <a:r>
              <a:rPr lang="el-GR" dirty="0" err="1"/>
              <a:t>Τριτογένεια</a:t>
            </a:r>
            <a:r>
              <a:rPr lang="el-GR" dirty="0"/>
              <a:t>, Ενιαυτός ή </a:t>
            </a:r>
            <a:r>
              <a:rPr lang="el-GR" dirty="0" err="1"/>
              <a:t>Αστρονομίη</a:t>
            </a:r>
            <a:r>
              <a:rPr lang="el-GR" dirty="0"/>
              <a:t> κ.α. </a:t>
            </a:r>
          </a:p>
        </p:txBody>
      </p:sp>
    </p:spTree>
    <p:extLst>
      <p:ext uri="{BB962C8B-B14F-4D97-AF65-F5344CB8AC3E}">
        <p14:creationId xmlns:p14="http://schemas.microsoft.com/office/powerpoint/2010/main" val="299114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l-GR" dirty="0"/>
              <a:t>ΔΗΜΟΚΡΙΤΟΣ (460-537 </a:t>
            </a:r>
            <a:r>
              <a:rPr lang="el-GR" dirty="0" err="1"/>
              <a:t>π.Χ.</a:t>
            </a:r>
            <a:r>
              <a:rPr lang="el-GR" dirty="0"/>
              <a:t>)</a:t>
            </a:r>
          </a:p>
        </p:txBody>
      </p:sp>
      <p:sp>
        <p:nvSpPr>
          <p:cNvPr id="3" name="Θέση περιεχομένου 2"/>
          <p:cNvSpPr>
            <a:spLocks noGrp="1"/>
          </p:cNvSpPr>
          <p:nvPr>
            <p:ph idx="1"/>
          </p:nvPr>
        </p:nvSpPr>
        <p:spPr/>
        <p:txBody>
          <a:bodyPr/>
          <a:lstStyle/>
          <a:p>
            <a:pPr marL="0" indent="0" eaLnBrk="1" hangingPunct="1">
              <a:buFont typeface="Wingdings" panose="05000000000000000000" pitchFamily="2" charset="2"/>
              <a:buNone/>
              <a:defRPr/>
            </a:pPr>
            <a:r>
              <a:rPr lang="el-GR" dirty="0"/>
              <a:t>Δέχεται δυο είδη γνώσεως από τις οποίες η μία είναι γνησία και η άλλη σκοτεινή, στην οποία ανήκουν οι αισθήσεις μας</a:t>
            </a:r>
            <a:r>
              <a:rPr lang="en-US" dirty="0"/>
              <a:t>. </a:t>
            </a:r>
            <a:r>
              <a:rPr lang="el-GR" dirty="0"/>
              <a:t>Εκεί όπου οι αισθήσεις δεν επαρκούν είναι απαραίτητη η νόηση, καθώς τα πάντα στον κόσμο μεταβάλλονται (Βλ. και </a:t>
            </a:r>
            <a:r>
              <a:rPr lang="el-GR" dirty="0" err="1"/>
              <a:t>Σέξτου</a:t>
            </a:r>
            <a:r>
              <a:rPr lang="el-GR" dirty="0"/>
              <a:t>, Προς μαθηματικούς, </a:t>
            </a:r>
            <a:r>
              <a:rPr lang="en-US" dirty="0"/>
              <a:t>VII 138 (DK68[55] B117).</a:t>
            </a:r>
          </a:p>
          <a:p>
            <a:pPr marL="0" indent="0" eaLnBrk="1" hangingPunct="1">
              <a:buFont typeface="Wingdings" panose="05000000000000000000" pitchFamily="2" charset="2"/>
              <a:buNone/>
              <a:defRPr/>
            </a:pPr>
            <a:endParaRPr lang="en-US" dirty="0">
              <a:solidFill>
                <a:srgbClr val="FFFF00"/>
              </a:solidFill>
            </a:endParaRPr>
          </a:p>
          <a:p>
            <a:pPr marL="0" indent="0" eaLnBrk="1" hangingPunct="1">
              <a:buFont typeface="Wingdings" panose="05000000000000000000" pitchFamily="2" charset="2"/>
              <a:buNone/>
              <a:defRPr/>
            </a:pPr>
            <a:endParaRPr lang="el-GR" dirty="0">
              <a:solidFill>
                <a:srgbClr val="FFFF00"/>
              </a:solidFill>
            </a:endParaRPr>
          </a:p>
        </p:txBody>
      </p:sp>
    </p:spTree>
    <p:extLst>
      <p:ext uri="{BB962C8B-B14F-4D97-AF65-F5344CB8AC3E}">
        <p14:creationId xmlns:p14="http://schemas.microsoft.com/office/powerpoint/2010/main" val="114767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defRPr/>
            </a:pPr>
            <a:r>
              <a:rPr lang="el-GR" altLang="el-GR" sz="3200" dirty="0"/>
              <a:t>Ατομικοί φιλόσοφοι: Λεύκιππος (5ος αι. π.Χ. ) Δημόκριτος (460-370 π.Χ</a:t>
            </a:r>
            <a:r>
              <a:rPr lang="el-GR" altLang="el-GR" sz="3200" dirty="0" smtClean="0"/>
              <a:t>.)</a:t>
            </a:r>
            <a:endParaRPr lang="el-GR" altLang="el-GR" sz="3200" b="1" dirty="0">
              <a:solidFill>
                <a:srgbClr val="FFFF00"/>
              </a:solidFill>
            </a:endParaRPr>
          </a:p>
        </p:txBody>
      </p:sp>
      <p:sp>
        <p:nvSpPr>
          <p:cNvPr id="31747" name="Rectangle 3"/>
          <p:cNvSpPr>
            <a:spLocks noGrp="1" noChangeArrowheads="1"/>
          </p:cNvSpPr>
          <p:nvPr>
            <p:ph type="body" idx="1"/>
          </p:nvPr>
        </p:nvSpPr>
        <p:spPr>
          <a:xfrm>
            <a:off x="457200" y="1628799"/>
            <a:ext cx="8579296" cy="4680521"/>
          </a:xfrm>
        </p:spPr>
        <p:txBody>
          <a:bodyPr>
            <a:normAutofit fontScale="77500" lnSpcReduction="20000"/>
          </a:bodyPr>
          <a:lstStyle/>
          <a:p>
            <a:pPr eaLnBrk="1" hangingPunct="1">
              <a:buFont typeface="Wingdings" panose="05000000000000000000" pitchFamily="2" charset="2"/>
              <a:buNone/>
              <a:defRPr/>
            </a:pPr>
            <a:r>
              <a:rPr lang="el-GR" altLang="el-GR" dirty="0" smtClean="0"/>
              <a:t>«...</a:t>
            </a:r>
            <a:r>
              <a:rPr lang="el-GR" altLang="el-GR" dirty="0"/>
              <a:t>στοιχεία είναι το πλήρες και το κενόν, τα οποία αποκαλούν (οι Λεύκιππος και Δημόκριτος) ον και μη ον.  Το ον είναι γεμάτο και στερεό, το μη ον άδειο και αραιό. Επειδή όπως λένε, το κενό υπάρχει όσο και το σώμα, </a:t>
            </a:r>
            <a:r>
              <a:rPr lang="el-GR" altLang="el-GR" dirty="0" err="1"/>
              <a:t>γι’αυτό</a:t>
            </a:r>
            <a:r>
              <a:rPr lang="el-GR" altLang="el-GR" dirty="0"/>
              <a:t> το μη ον υπάρχει όσο και το ον. Αυτά τα δυο μαζί είναι οι υλικές αιτίες των πραγμάτων». (Αριστοτέλης, Μετά τα Φυσικά, 985, </a:t>
            </a:r>
            <a:r>
              <a:rPr lang="en-US" altLang="el-GR" dirty="0"/>
              <a:t>b</a:t>
            </a:r>
            <a:r>
              <a:rPr lang="el-GR" altLang="el-GR" dirty="0"/>
              <a:t> 4-10, (</a:t>
            </a:r>
            <a:r>
              <a:rPr lang="en-US" altLang="el-GR" dirty="0"/>
              <a:t>DK</a:t>
            </a:r>
            <a:r>
              <a:rPr lang="el-GR" altLang="el-GR" dirty="0"/>
              <a:t> 67 </a:t>
            </a:r>
            <a:r>
              <a:rPr lang="en-US" altLang="el-GR" dirty="0"/>
              <a:t>a</a:t>
            </a:r>
            <a:r>
              <a:rPr lang="el-GR" altLang="el-GR" dirty="0"/>
              <a:t>, 6). </a:t>
            </a:r>
            <a:endParaRPr lang="en-US" altLang="el-GR" dirty="0"/>
          </a:p>
          <a:p>
            <a:pPr eaLnBrk="1" hangingPunct="1">
              <a:buFont typeface="Wingdings" panose="05000000000000000000" pitchFamily="2" charset="2"/>
              <a:buNone/>
              <a:defRPr/>
            </a:pPr>
            <a:r>
              <a:rPr lang="el-GR" dirty="0"/>
              <a:t>ο Λεύκιππος με τον Δημόκριτο έλεγαν ότι οι πρώτες αρχές είναι άπειρες ως προς το πλήθος και θεωρούσαν ότι είναι </a:t>
            </a:r>
            <a:r>
              <a:rPr lang="el-GR" dirty="0" err="1"/>
              <a:t>άτομες</a:t>
            </a:r>
            <a:r>
              <a:rPr lang="el-GR" dirty="0"/>
              <a:t>, αδιαίρετες και απαθείς, εξαιτίας του ότι είναι συμπαγείς (</a:t>
            </a:r>
            <a:r>
              <a:rPr lang="el-GR" dirty="0" err="1"/>
              <a:t>ναστάς</a:t>
            </a:r>
            <a:r>
              <a:rPr lang="el-GR" dirty="0"/>
              <a:t>), ενώ δεν διαθέτουν κενό, καθώς η διαίρεση συμβαίνει εξαιτίας του κενού που υπάρχει στα σώματα (</a:t>
            </a:r>
            <a:r>
              <a:rPr lang="el-GR" dirty="0" err="1"/>
              <a:t>Σιμπλικίου</a:t>
            </a:r>
            <a:r>
              <a:rPr lang="el-GR" dirty="0"/>
              <a:t>, Εις Περί Ουρανού, 242, 18-21 και </a:t>
            </a:r>
            <a:r>
              <a:rPr lang="en-US" dirty="0"/>
              <a:t>DK</a:t>
            </a:r>
            <a:r>
              <a:rPr lang="el-GR" dirty="0"/>
              <a:t> 67</a:t>
            </a:r>
            <a:r>
              <a:rPr lang="en-US" dirty="0"/>
              <a:t>a</a:t>
            </a:r>
            <a:r>
              <a:rPr lang="el-GR" dirty="0"/>
              <a:t>, 14). </a:t>
            </a:r>
            <a:endParaRPr lang="el-GR" altLang="el-GR" dirty="0"/>
          </a:p>
        </p:txBody>
      </p:sp>
    </p:spTree>
    <p:extLst>
      <p:ext uri="{BB962C8B-B14F-4D97-AF65-F5344CB8AC3E}">
        <p14:creationId xmlns:p14="http://schemas.microsoft.com/office/powerpoint/2010/main" val="1147078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TotalTime>
  <Words>2460</Words>
  <Application>Microsoft Office PowerPoint</Application>
  <PresentationFormat>Προβολή στην οθόνη (4:3)</PresentationFormat>
  <Paragraphs>278</Paragraphs>
  <Slides>64</Slides>
  <Notes>17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64</vt:i4>
      </vt:variant>
    </vt:vector>
  </HeadingPairs>
  <TitlesOfParts>
    <vt:vector size="69" baseType="lpstr">
      <vt:lpstr>Arial</vt:lpstr>
      <vt:lpstr>Calibri</vt:lpstr>
      <vt:lpstr>Helvetica</vt:lpstr>
      <vt:lpstr>Wingdings</vt:lpstr>
      <vt:lpstr>Θέμα του Office</vt:lpstr>
      <vt:lpstr>Φιλοσοφία της Ιστορίας και του Πολιτισμού </vt:lpstr>
      <vt:lpstr>Βιωματικές εφαρμογές - Μέρος β’ </vt:lpstr>
      <vt:lpstr>Παρουσίαση του PowerPoint</vt:lpstr>
      <vt:lpstr>ΑΤΟΜΙΚΟΙ ΦΙΛΟΣΟΦΟΙ</vt:lpstr>
      <vt:lpstr>Παρουσίαση του PowerPoint</vt:lpstr>
      <vt:lpstr> ΛΕΥΚΙΠΠΟΣ(5ος αι. π.Χ.) </vt:lpstr>
      <vt:lpstr>ΔΗΜΟΚΡΙΤΟΣ (460-537 π.Χ.)</vt:lpstr>
      <vt:lpstr>ΔΗΜΟΚΡΙΤΟΣ (460-537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Ατομικοί φιλόσοφοι: Λεύκιππος (5ος αι. π.Χ. ) Δημόκριτος (460-370 π.Χ.)</vt:lpstr>
      <vt:lpstr>Παρουσίαση του PowerPoint</vt:lpstr>
      <vt:lpstr>Παρουσίαση του PowerPoint</vt:lpstr>
      <vt:lpstr>Παρουσίαση του PowerPoint</vt:lpstr>
      <vt:lpstr>Παρουσίαση του PowerPoint</vt:lpstr>
      <vt:lpstr>Ψευδοκενό</vt:lpstr>
      <vt:lpstr>Παρουσίαση του PowerPoint</vt:lpstr>
      <vt:lpstr>Παρουσίαση του PowerPoint</vt:lpstr>
      <vt:lpstr>Λεύκιππος (5ος αι. π.Χ.) Δημόκριτος (460-370 π.Χ.) </vt:lpstr>
      <vt:lpstr>Παρουσίαση του PowerPoint</vt:lpstr>
      <vt:lpstr>Από την Νευτώνεια στην Κβαντική Φυσική </vt:lpstr>
      <vt:lpstr>ΝΕΥΤΩΝΕΙΑ ΦΥΣΙΚΗ - ΚΒΑΝΤΙΚΗ ΦΥΣΙΚΗ </vt:lpstr>
      <vt:lpstr> Η ΘΕΩΡΙΑ ΤΗΣ ΑΠΡΟΣΔΙΟΡΙΣΤΙΑΣ</vt:lpstr>
      <vt:lpstr>Το φως είναι κύμα ή σωματίδιο;</vt:lpstr>
      <vt:lpstr>ΟΠΤΙΚΟ ΦΑΣΜΑ</vt:lpstr>
      <vt:lpstr>Ιστορικοί σταθμοί στην κβαντική θεωρία </vt:lpstr>
      <vt:lpstr>MAX PLANCK (1858-1947)</vt:lpstr>
      <vt:lpstr>ΦΩΤΟΗΛΕΚΤΡΙΚΟ ΦΑΙΝΟΜΕΝΟ</vt:lpstr>
      <vt:lpstr>ERNST RUTHERFORD 1871-1937</vt:lpstr>
      <vt:lpstr>Παρουσίαση του PowerPoint</vt:lpstr>
      <vt:lpstr>NIELS BOHR (1885-1962</vt:lpstr>
      <vt:lpstr>Παρουσίαση του PowerPoint</vt:lpstr>
      <vt:lpstr>ΑΠΑΓΟΡΕΥΤΙΚΗ ΑΡΧΗ ΤΟΥ PAULI (1900-1958)</vt:lpstr>
      <vt:lpstr>Παρουσίαση του PowerPoint</vt:lpstr>
      <vt:lpstr>ΣΩΜΑΤΙΔΙΟ Ή ΚΥΜΑ; LOUIS DE BROGLIE (1892-1987)</vt:lpstr>
      <vt:lpstr>Παρουσίαση του PowerPoint</vt:lpstr>
      <vt:lpstr>Ο «χορός» των ηλεκτρονίων γύρω από τον πυρήνα είναι απολύτως ρυθμισμένος </vt:lpstr>
      <vt:lpstr>Στην μαγεία της κβαντικής φυσικής </vt:lpstr>
      <vt:lpstr>Παράδοξο EPR –  Μη τοπικότητα</vt:lpstr>
      <vt:lpstr>Κβαντικό  Φαινόμενο Σήραγγας </vt:lpstr>
      <vt:lpstr>Παρουσίαση του PowerPoint</vt:lpstr>
      <vt:lpstr>Παρουσίαση του PowerPoint</vt:lpstr>
      <vt:lpstr>Παρουσίαση του PowerPoint</vt:lpstr>
      <vt:lpstr>Παρουσίαση του PowerPoint</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vt:lpstr>
      <vt:lpstr>Σημείωμα Χρήσης Έργων Τρίτων (2/7)</vt:lpstr>
      <vt:lpstr>Σημείωμα Χρήσης Έργων Τρίτων (3/7)</vt:lpstr>
      <vt:lpstr>Σημείωμα Χρήσης Έργων Τρίτων (4/7)</vt:lpstr>
      <vt:lpstr>Σημείωμα Χρήσης Έργων Τρίτων (5/7)</vt:lpstr>
      <vt:lpstr>Σημείωμα Χρήσης Έργων Τρίτων (6/7)</vt:lpstr>
      <vt:lpstr>Σημείωμα Χρήσης Έργων Τρίτων (7/7)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Risispa</cp:lastModifiedBy>
  <cp:revision>218</cp:revision>
  <dcterms:created xsi:type="dcterms:W3CDTF">2012-09-06T09:03:05Z</dcterms:created>
  <dcterms:modified xsi:type="dcterms:W3CDTF">2015-11-25T00:08:46Z</dcterms:modified>
</cp:coreProperties>
</file>