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6" r:id="rId4"/>
    <p:sldId id="265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0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265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5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Untitled Section" id="{0F1CB131-A6BD-43D0-B8D4-1F27CEF7A05E}">
          <p14:sldIdLst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20" d="100"/>
          <a:sy n="120" d="100"/>
        </p:scale>
        <p:origin x="-2504" y="-112"/>
      </p:cViewPr>
      <p:guideLst>
        <p:guide orient="horz" pos="22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-10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11/14/15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Analysen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5075BC"/>
                </a:solidFill>
              </a:rPr>
              <a:t>Morphologie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Lehreinheit 3</a:t>
            </a:r>
            <a:r>
              <a:rPr lang="el-GR" sz="2800" b="1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/>
              <a:t>Analysen</a:t>
            </a:r>
          </a:p>
          <a:p>
            <a:endParaRPr lang="de-DE" sz="2800" dirty="0" smtClean="0"/>
          </a:p>
          <a:p>
            <a:r>
              <a:rPr lang="de-DE" sz="2800" dirty="0" smtClean="0"/>
              <a:t>Dr</a:t>
            </a:r>
            <a:r>
              <a:rPr lang="de-DE" sz="2800" dirty="0"/>
              <a:t>. Christina Alexandris </a:t>
            </a:r>
          </a:p>
          <a:p>
            <a:r>
              <a:rPr lang="de-DE" sz="2800" dirty="0"/>
              <a:t>Nationale Universität Athen</a:t>
            </a:r>
          </a:p>
          <a:p>
            <a:r>
              <a:rPr lang="de-DE" sz="2800" dirty="0"/>
              <a:t>Deutsche Sprache und Literatur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Derivation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)-3</a:t>
            </a:r>
            <a:endParaRPr lang="el-G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(18)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191683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[FEM]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573325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g</a:t>
            </a:r>
            <a:r>
              <a:rPr lang="en-US" sz="2000" dirty="0" smtClean="0"/>
              <a:t>enieß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3501008"/>
            <a:ext cx="1152128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[FEM]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4221088"/>
            <a:ext cx="1008112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35730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A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73325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bar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3140968"/>
            <a:ext cx="1152128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A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7251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V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429309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29309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35730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355976" y="155679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2780928"/>
            <a:ext cx="1152128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2780928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779912" y="4797152"/>
            <a:ext cx="0" cy="100811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4048" y="5229200"/>
            <a:ext cx="0" cy="57606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03848" y="4149080"/>
            <a:ext cx="0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0152" y="4077072"/>
            <a:ext cx="0" cy="43204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851920" y="2348880"/>
            <a:ext cx="2068285" cy="556381"/>
          </a:xfrm>
          <a:custGeom>
            <a:avLst/>
            <a:gdLst>
              <a:gd name="connsiteX0" fmla="*/ 0 w 2068285"/>
              <a:gd name="connsiteY0" fmla="*/ 544285 h 556381"/>
              <a:gd name="connsiteX1" fmla="*/ 967619 w 2068285"/>
              <a:gd name="connsiteY1" fmla="*/ 0 h 556381"/>
              <a:gd name="connsiteX2" fmla="*/ 2068285 w 2068285"/>
              <a:gd name="connsiteY2" fmla="*/ 556381 h 5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85" h="556381">
                <a:moveTo>
                  <a:pt x="0" y="544285"/>
                </a:moveTo>
                <a:lnTo>
                  <a:pt x="967619" y="0"/>
                </a:lnTo>
                <a:lnTo>
                  <a:pt x="2068285" y="55638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Freeform 26"/>
          <p:cNvSpPr/>
          <p:nvPr/>
        </p:nvSpPr>
        <p:spPr>
          <a:xfrm>
            <a:off x="3923928" y="4077072"/>
            <a:ext cx="1070726" cy="288032"/>
          </a:xfrm>
          <a:custGeom>
            <a:avLst/>
            <a:gdLst>
              <a:gd name="connsiteX0" fmla="*/ 0 w 2068285"/>
              <a:gd name="connsiteY0" fmla="*/ 544285 h 556381"/>
              <a:gd name="connsiteX1" fmla="*/ 967619 w 2068285"/>
              <a:gd name="connsiteY1" fmla="*/ 0 h 556381"/>
              <a:gd name="connsiteX2" fmla="*/ 2068285 w 2068285"/>
              <a:gd name="connsiteY2" fmla="*/ 556381 h 5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85" h="556381">
                <a:moveTo>
                  <a:pt x="0" y="544285"/>
                </a:moveTo>
                <a:lnTo>
                  <a:pt x="967619" y="0"/>
                </a:lnTo>
                <a:lnTo>
                  <a:pt x="2068285" y="55638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Freeform 27"/>
          <p:cNvSpPr/>
          <p:nvPr/>
        </p:nvSpPr>
        <p:spPr>
          <a:xfrm>
            <a:off x="3203848" y="3284984"/>
            <a:ext cx="1296145" cy="348671"/>
          </a:xfrm>
          <a:custGeom>
            <a:avLst/>
            <a:gdLst>
              <a:gd name="connsiteX0" fmla="*/ 0 w 2068285"/>
              <a:gd name="connsiteY0" fmla="*/ 544285 h 556381"/>
              <a:gd name="connsiteX1" fmla="*/ 967619 w 2068285"/>
              <a:gd name="connsiteY1" fmla="*/ 0 h 556381"/>
              <a:gd name="connsiteX2" fmla="*/ 2068285 w 2068285"/>
              <a:gd name="connsiteY2" fmla="*/ 556381 h 5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85" h="556381">
                <a:moveTo>
                  <a:pt x="0" y="544285"/>
                </a:moveTo>
                <a:lnTo>
                  <a:pt x="967619" y="0"/>
                </a:lnTo>
                <a:lnTo>
                  <a:pt x="2068285" y="55638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TextBox 32"/>
          <p:cNvSpPr txBox="1"/>
          <p:nvPr/>
        </p:nvSpPr>
        <p:spPr>
          <a:xfrm>
            <a:off x="5364088" y="4437112"/>
            <a:ext cx="1152128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keit</a:t>
            </a:r>
          </a:p>
        </p:txBody>
      </p:sp>
    </p:spTree>
    <p:extLst>
      <p:ext uri="{BB962C8B-B14F-4D97-AF65-F5344CB8AC3E}">
        <p14:creationId xmlns:p14="http://schemas.microsoft.com/office/powerpoint/2010/main" val="251580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Derivation</a:t>
            </a:r>
            <a:br>
              <a:rPr lang="en-US" b="1" dirty="0"/>
            </a:br>
            <a:r>
              <a:rPr lang="en-US" b="1" dirty="0"/>
              <a:t>Analyse nach W. Sternefeld (2006</a:t>
            </a:r>
            <a:r>
              <a:rPr lang="en-US" b="1" dirty="0" smtClean="0"/>
              <a:t>)-4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84482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(20)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436510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genieß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58772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bar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58772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43711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472514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dirty="0" smtClean="0"/>
              <a:t>✶</a:t>
            </a:r>
            <a:r>
              <a:rPr lang="en-US" sz="2400" dirty="0" smtClean="0"/>
              <a:t>V</a:t>
            </a:r>
            <a:r>
              <a:rPr lang="en-US" dirty="0"/>
              <a:t>✶</a:t>
            </a:r>
            <a:r>
              <a:rPr lang="en-US" sz="2400" dirty="0" smtClean="0"/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104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dirty="0" smtClean="0"/>
              <a:t>✶</a:t>
            </a:r>
            <a:r>
              <a:rPr lang="en-US" sz="2400" dirty="0" smtClean="0"/>
              <a:t>V</a:t>
            </a:r>
            <a:r>
              <a:rPr lang="en-US" dirty="0"/>
              <a:t>✶</a:t>
            </a:r>
            <a:r>
              <a:rPr lang="en-US" sz="2400" dirty="0" smtClean="0"/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443711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dirty="0" smtClean="0"/>
              <a:t>✶</a:t>
            </a:r>
            <a:r>
              <a:rPr lang="en-US" sz="2400" dirty="0" smtClean="0"/>
              <a:t>A</a:t>
            </a:r>
            <a:r>
              <a:rPr lang="en-US" dirty="0"/>
              <a:t>✶</a:t>
            </a:r>
            <a:r>
              <a:rPr lang="en-US" sz="2400" dirty="0" smtClean="0"/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V</a:t>
            </a:r>
            <a:endParaRPr lang="en-US" sz="24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660232" y="52292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2080" y="4941168"/>
            <a:ext cx="0" cy="93610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31840" y="3429000"/>
            <a:ext cx="0" cy="93610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364088" y="3789040"/>
            <a:ext cx="1306286" cy="653143"/>
          </a:xfrm>
          <a:custGeom>
            <a:avLst/>
            <a:gdLst>
              <a:gd name="connsiteX0" fmla="*/ 0 w 1306286"/>
              <a:gd name="connsiteY0" fmla="*/ 653143 h 653143"/>
              <a:gd name="connsiteX1" fmla="*/ 604762 w 1306286"/>
              <a:gd name="connsiteY1" fmla="*/ 0 h 653143"/>
              <a:gd name="connsiteX2" fmla="*/ 1306286 w 1306286"/>
              <a:gd name="connsiteY2" fmla="*/ 616857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653143">
                <a:moveTo>
                  <a:pt x="0" y="653143"/>
                </a:moveTo>
                <a:lnTo>
                  <a:pt x="604762" y="0"/>
                </a:lnTo>
                <a:lnTo>
                  <a:pt x="1306286" y="616857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203848" y="2348880"/>
            <a:ext cx="2697238" cy="677333"/>
          </a:xfrm>
          <a:custGeom>
            <a:avLst/>
            <a:gdLst>
              <a:gd name="connsiteX0" fmla="*/ 0 w 2697238"/>
              <a:gd name="connsiteY0" fmla="*/ 677333 h 677333"/>
              <a:gd name="connsiteX1" fmla="*/ 1245809 w 2697238"/>
              <a:gd name="connsiteY1" fmla="*/ 0 h 677333"/>
              <a:gd name="connsiteX2" fmla="*/ 2697238 w 2697238"/>
              <a:gd name="connsiteY2" fmla="*/ 628952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7238" h="677333">
                <a:moveTo>
                  <a:pt x="0" y="677333"/>
                </a:moveTo>
                <a:lnTo>
                  <a:pt x="1245809" y="0"/>
                </a:lnTo>
                <a:lnTo>
                  <a:pt x="2697238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Derivation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)-5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(24)</a:t>
            </a:r>
            <a:r>
              <a:rPr lang="en-US" sz="2000" b="1" dirty="0" smtClean="0"/>
              <a:t> a</a:t>
            </a:r>
            <a:r>
              <a:rPr lang="en-US" sz="20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17008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17008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b="1" dirty="0" smtClean="0"/>
              <a:t>b.</a:t>
            </a:r>
            <a:r>
              <a:rPr lang="en-US" sz="2000" b="1" dirty="0">
                <a:latin typeface="Zapf Dingbats"/>
                <a:ea typeface="Zapf Dingbats"/>
                <a:cs typeface="Zapf Dingbats"/>
                <a:sym typeface="Zapf Dingbats"/>
              </a:rPr>
              <a:t>✶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48264" y="17008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278092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278092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78092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328" y="278092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429309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bäck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52292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8384" y="52292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ei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78904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378904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53012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ras</a:t>
            </a:r>
            <a:endParaRPr lang="en-US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53012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3848" y="422108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ei</a:t>
            </a:r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8028384" y="371703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2280" y="371703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35896" y="3284984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1720" y="4365104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87824" y="4365104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60432" y="4221088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24328" y="4221088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04248" y="3284984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483768" y="2204864"/>
            <a:ext cx="1173238" cy="665238"/>
          </a:xfrm>
          <a:custGeom>
            <a:avLst/>
            <a:gdLst>
              <a:gd name="connsiteX0" fmla="*/ 0 w 1173238"/>
              <a:gd name="connsiteY0" fmla="*/ 665238 h 665238"/>
              <a:gd name="connsiteX1" fmla="*/ 580572 w 1173238"/>
              <a:gd name="connsiteY1" fmla="*/ 0 h 665238"/>
              <a:gd name="connsiteX2" fmla="*/ 1173238 w 1173238"/>
              <a:gd name="connsiteY2" fmla="*/ 628952 h 6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238" h="665238">
                <a:moveTo>
                  <a:pt x="0" y="665238"/>
                </a:moveTo>
                <a:lnTo>
                  <a:pt x="580572" y="0"/>
                </a:lnTo>
                <a:lnTo>
                  <a:pt x="1173238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Freeform 31"/>
          <p:cNvSpPr/>
          <p:nvPr/>
        </p:nvSpPr>
        <p:spPr>
          <a:xfrm>
            <a:off x="6804248" y="2204864"/>
            <a:ext cx="1173238" cy="665238"/>
          </a:xfrm>
          <a:custGeom>
            <a:avLst/>
            <a:gdLst>
              <a:gd name="connsiteX0" fmla="*/ 0 w 1173238"/>
              <a:gd name="connsiteY0" fmla="*/ 665238 h 665238"/>
              <a:gd name="connsiteX1" fmla="*/ 580572 w 1173238"/>
              <a:gd name="connsiteY1" fmla="*/ 0 h 665238"/>
              <a:gd name="connsiteX2" fmla="*/ 1173238 w 1173238"/>
              <a:gd name="connsiteY2" fmla="*/ 628952 h 6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238" h="665238">
                <a:moveTo>
                  <a:pt x="0" y="665238"/>
                </a:moveTo>
                <a:lnTo>
                  <a:pt x="580572" y="0"/>
                </a:lnTo>
                <a:lnTo>
                  <a:pt x="1173238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Freeform 32"/>
          <p:cNvSpPr/>
          <p:nvPr/>
        </p:nvSpPr>
        <p:spPr>
          <a:xfrm>
            <a:off x="2051720" y="3356992"/>
            <a:ext cx="864096" cy="489951"/>
          </a:xfrm>
          <a:custGeom>
            <a:avLst/>
            <a:gdLst>
              <a:gd name="connsiteX0" fmla="*/ 0 w 1173238"/>
              <a:gd name="connsiteY0" fmla="*/ 665238 h 665238"/>
              <a:gd name="connsiteX1" fmla="*/ 580572 w 1173238"/>
              <a:gd name="connsiteY1" fmla="*/ 0 h 665238"/>
              <a:gd name="connsiteX2" fmla="*/ 1173238 w 1173238"/>
              <a:gd name="connsiteY2" fmla="*/ 628952 h 6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238" h="665238">
                <a:moveTo>
                  <a:pt x="0" y="665238"/>
                </a:moveTo>
                <a:lnTo>
                  <a:pt x="580572" y="0"/>
                </a:lnTo>
                <a:lnTo>
                  <a:pt x="1173238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reeform 33"/>
          <p:cNvSpPr/>
          <p:nvPr/>
        </p:nvSpPr>
        <p:spPr>
          <a:xfrm>
            <a:off x="7524328" y="3284984"/>
            <a:ext cx="957214" cy="542750"/>
          </a:xfrm>
          <a:custGeom>
            <a:avLst/>
            <a:gdLst>
              <a:gd name="connsiteX0" fmla="*/ 0 w 1173238"/>
              <a:gd name="connsiteY0" fmla="*/ 665238 h 665238"/>
              <a:gd name="connsiteX1" fmla="*/ 580572 w 1173238"/>
              <a:gd name="connsiteY1" fmla="*/ 0 h 665238"/>
              <a:gd name="connsiteX2" fmla="*/ 1173238 w 1173238"/>
              <a:gd name="connsiteY2" fmla="*/ 628952 h 6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238" h="665238">
                <a:moveTo>
                  <a:pt x="0" y="665238"/>
                </a:moveTo>
                <a:lnTo>
                  <a:pt x="580572" y="0"/>
                </a:lnTo>
                <a:lnTo>
                  <a:pt x="1173238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3080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</a:t>
            </a:r>
            <a:br>
              <a:rPr lang="en-US" b="1" dirty="0"/>
            </a:br>
            <a:r>
              <a:rPr lang="en-US" b="1" dirty="0"/>
              <a:t>Analyse nach W. Sternefeld (2006</a:t>
            </a:r>
            <a:r>
              <a:rPr lang="en-US" b="1" dirty="0" smtClean="0"/>
              <a:t>)-1</a:t>
            </a:r>
            <a:endParaRPr lang="el-GR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01554"/>
              </p:ext>
            </p:extLst>
          </p:nvPr>
        </p:nvGraphicFramePr>
        <p:xfrm>
          <a:off x="323528" y="1556792"/>
          <a:ext cx="8496948" cy="471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50"/>
                <a:gridCol w="745346"/>
                <a:gridCol w="733978"/>
                <a:gridCol w="641524"/>
                <a:gridCol w="772450"/>
                <a:gridCol w="772450"/>
                <a:gridCol w="621888"/>
                <a:gridCol w="923012"/>
                <a:gridCol w="772450"/>
                <a:gridCol w="608794"/>
                <a:gridCol w="936106"/>
              </a:tblGrid>
              <a:tr h="6511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Bär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Wurst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Mutter</a:t>
                      </a:r>
                      <a:endParaRPr lang="en-US" dirty="0"/>
                    </a:p>
                  </a:txBody>
                  <a:tcPr/>
                </a:tc>
              </a:tr>
              <a:tr h="1990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NOM</a:t>
                      </a:r>
                    </a:p>
                    <a:p>
                      <a:r>
                        <a:rPr lang="en-US" sz="1600" dirty="0" smtClean="0"/>
                        <a:t>      GEN</a:t>
                      </a:r>
                    </a:p>
                    <a:p>
                      <a:r>
                        <a:rPr lang="en-US" sz="1600" baseline="0" dirty="0" smtClean="0"/>
                        <a:t>      DAT</a:t>
                      </a:r>
                    </a:p>
                    <a:p>
                      <a:r>
                        <a:rPr lang="en-US" sz="1600" baseline="0" dirty="0" smtClean="0"/>
                        <a:t>      AKK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r>
                        <a:rPr lang="en-US" sz="1800" dirty="0" smtClean="0">
                          <a:sym typeface="Webdings"/>
                        </a:rPr>
                        <a:t>(e)s</a:t>
                      </a:r>
                    </a:p>
                    <a:p>
                      <a:pPr algn="ctr"/>
                      <a:r>
                        <a:rPr lang="en-US" sz="1800" dirty="0" smtClean="0"/>
                        <a:t>(e)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  <a:endParaRPr lang="en-US" sz="1800" dirty="0" smtClean="0">
                        <a:sym typeface="Webdings"/>
                      </a:endParaRPr>
                    </a:p>
                    <a:p>
                      <a:pPr algn="ctr"/>
                      <a:r>
                        <a:rPr lang="en-US" sz="1800" dirty="0" smtClean="0"/>
                        <a:t>(e)s</a:t>
                      </a:r>
                    </a:p>
                    <a:p>
                      <a:pPr algn="ctr"/>
                      <a:r>
                        <a:rPr lang="en-US" sz="1800" dirty="0" smtClean="0"/>
                        <a:t>(e)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ym typeface="Webdings"/>
                      </a:endParaRP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  <a:endParaRPr lang="en-US" sz="1800" dirty="0" smtClean="0">
                        <a:sym typeface="Webdings"/>
                      </a:endParaRPr>
                    </a:p>
                    <a:p>
                      <a:pPr algn="ctr"/>
                      <a:r>
                        <a:rPr lang="en-US" sz="1800" dirty="0" smtClean="0"/>
                        <a:t>(e)s</a:t>
                      </a:r>
                    </a:p>
                    <a:p>
                      <a:pPr algn="ctr"/>
                      <a:r>
                        <a:rPr lang="en-US" sz="1800" dirty="0" smtClean="0"/>
                        <a:t>(e)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r>
                        <a:rPr lang="en-US" sz="1800" dirty="0" smtClean="0"/>
                        <a:t>(e)s</a:t>
                      </a:r>
                    </a:p>
                    <a:p>
                      <a:pPr algn="ctr"/>
                      <a:r>
                        <a:rPr lang="en-US" sz="1800" dirty="0" smtClean="0"/>
                        <a:t>(e)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r>
                        <a:rPr lang="en-US" sz="1800" dirty="0" smtClean="0"/>
                        <a:t>(e)s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r>
                        <a:rPr lang="en-US" sz="1800" dirty="0" smtClean="0"/>
                        <a:t>en</a:t>
                      </a:r>
                    </a:p>
                    <a:p>
                      <a:pPr algn="ctr"/>
                      <a:r>
                        <a:rPr lang="en-US" sz="1800" dirty="0" smtClean="0"/>
                        <a:t>en</a:t>
                      </a:r>
                    </a:p>
                    <a:p>
                      <a:pPr algn="ctr"/>
                      <a:r>
                        <a:rPr lang="en-US" sz="1800" dirty="0" smtClean="0"/>
                        <a:t>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1556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 NOM</a:t>
                      </a:r>
                    </a:p>
                    <a:p>
                      <a:r>
                        <a:rPr lang="en-US" sz="1600" dirty="0" smtClean="0"/>
                        <a:t>      GEN</a:t>
                      </a:r>
                    </a:p>
                    <a:p>
                      <a:r>
                        <a:rPr lang="en-US" sz="1600" dirty="0" smtClean="0"/>
                        <a:t>      DAT</a:t>
                      </a:r>
                    </a:p>
                    <a:p>
                      <a:r>
                        <a:rPr lang="en-US" sz="1600" baseline="0" dirty="0" smtClean="0"/>
                        <a:t>      AKK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ern</a:t>
                      </a:r>
                      <a:endParaRPr lang="en-US" sz="18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ym typeface="Webding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n-lt"/>
                          <a:sym typeface="Webdings"/>
                        </a:rPr>
                        <a:t>∅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800" dirty="0"/>
                    </a:p>
                  </a:txBody>
                  <a:tcPr/>
                </a:tc>
              </a:tr>
              <a:tr h="4830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4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Flexion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)-2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108012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(18)  </a:t>
            </a:r>
            <a:r>
              <a:rPr lang="en-US" sz="2000" b="1" dirty="0" smtClean="0"/>
              <a:t>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170080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70080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170080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7400" y="170080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3575" y="177281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06084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7400" y="213285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[GEN, SG]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7400" y="256490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328498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3768" y="328498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328498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16" y="371703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4478214"/>
            <a:ext cx="1008112" cy="60697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Frau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760" y="4478214"/>
            <a:ext cx="914400" cy="5349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328498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4368" y="5301208"/>
            <a:ext cx="914400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3575" y="213285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1920" y="4478214"/>
            <a:ext cx="914400" cy="5349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Kind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0072" y="4478214"/>
            <a:ext cx="1008112" cy="5349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6216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6216" y="53732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Mann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84368" y="371703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[GEN,SG]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020272" y="4581128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16416" y="4221088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24128" y="3789040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55976" y="3789040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15816" y="3789040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47664" y="3789040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547664" y="2492896"/>
            <a:ext cx="1318381" cy="713619"/>
          </a:xfrm>
          <a:custGeom>
            <a:avLst/>
            <a:gdLst>
              <a:gd name="connsiteX0" fmla="*/ 0 w 1318381"/>
              <a:gd name="connsiteY0" fmla="*/ 713619 h 713619"/>
              <a:gd name="connsiteX1" fmla="*/ 580572 w 1318381"/>
              <a:gd name="connsiteY1" fmla="*/ 0 h 713619"/>
              <a:gd name="connsiteX2" fmla="*/ 1318381 w 1318381"/>
              <a:gd name="connsiteY2" fmla="*/ 677333 h 71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381" h="713619">
                <a:moveTo>
                  <a:pt x="0" y="713619"/>
                </a:moveTo>
                <a:lnTo>
                  <a:pt x="580572" y="0"/>
                </a:lnTo>
                <a:lnTo>
                  <a:pt x="1318381" y="67733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355976" y="2564904"/>
            <a:ext cx="1318381" cy="713619"/>
          </a:xfrm>
          <a:custGeom>
            <a:avLst/>
            <a:gdLst>
              <a:gd name="connsiteX0" fmla="*/ 0 w 1318381"/>
              <a:gd name="connsiteY0" fmla="*/ 713619 h 713619"/>
              <a:gd name="connsiteX1" fmla="*/ 580572 w 1318381"/>
              <a:gd name="connsiteY1" fmla="*/ 0 h 713619"/>
              <a:gd name="connsiteX2" fmla="*/ 1318381 w 1318381"/>
              <a:gd name="connsiteY2" fmla="*/ 677333 h 71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381" h="713619">
                <a:moveTo>
                  <a:pt x="0" y="713619"/>
                </a:moveTo>
                <a:lnTo>
                  <a:pt x="580572" y="0"/>
                </a:lnTo>
                <a:lnTo>
                  <a:pt x="1318381" y="67733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7020272" y="2996952"/>
            <a:ext cx="1318381" cy="713619"/>
          </a:xfrm>
          <a:custGeom>
            <a:avLst/>
            <a:gdLst>
              <a:gd name="connsiteX0" fmla="*/ 0 w 1318381"/>
              <a:gd name="connsiteY0" fmla="*/ 713619 h 713619"/>
              <a:gd name="connsiteX1" fmla="*/ 580572 w 1318381"/>
              <a:gd name="connsiteY1" fmla="*/ 0 h 713619"/>
              <a:gd name="connsiteX2" fmla="*/ 1318381 w 1318381"/>
              <a:gd name="connsiteY2" fmla="*/ 677333 h 71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381" h="713619">
                <a:moveTo>
                  <a:pt x="0" y="713619"/>
                </a:moveTo>
                <a:lnTo>
                  <a:pt x="580572" y="0"/>
                </a:lnTo>
                <a:lnTo>
                  <a:pt x="1318381" y="67733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72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Flexion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)-3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(19) 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16288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16288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16288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206084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152" y="206084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34290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378904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544522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072" y="544522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Frau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34290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N</a:t>
            </a:r>
            <a:r>
              <a:rPr lang="en-US" dirty="0" smtClean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544522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Frau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34290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9832" y="378904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832" y="544522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0072" y="342900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652120" y="4005064"/>
            <a:ext cx="0" cy="151216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91880" y="4293096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6" idx="0"/>
          </p:cNvCxnSpPr>
          <p:nvPr/>
        </p:nvCxnSpPr>
        <p:spPr>
          <a:xfrm>
            <a:off x="1907704" y="3933056"/>
            <a:ext cx="25152" cy="151216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4288" y="4293096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652120" y="2564904"/>
            <a:ext cx="1560286" cy="907143"/>
          </a:xfrm>
          <a:custGeom>
            <a:avLst/>
            <a:gdLst>
              <a:gd name="connsiteX0" fmla="*/ 0 w 1560286"/>
              <a:gd name="connsiteY0" fmla="*/ 882952 h 907143"/>
              <a:gd name="connsiteX1" fmla="*/ 737810 w 1560286"/>
              <a:gd name="connsiteY1" fmla="*/ 0 h 907143"/>
              <a:gd name="connsiteX2" fmla="*/ 1560286 w 1560286"/>
              <a:gd name="connsiteY2" fmla="*/ 907143 h 9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286" h="907143">
                <a:moveTo>
                  <a:pt x="0" y="882952"/>
                </a:moveTo>
                <a:lnTo>
                  <a:pt x="737810" y="0"/>
                </a:lnTo>
                <a:lnTo>
                  <a:pt x="1560286" y="90714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Freeform 29"/>
          <p:cNvSpPr/>
          <p:nvPr/>
        </p:nvSpPr>
        <p:spPr>
          <a:xfrm>
            <a:off x="1979712" y="2564904"/>
            <a:ext cx="1560286" cy="907143"/>
          </a:xfrm>
          <a:custGeom>
            <a:avLst/>
            <a:gdLst>
              <a:gd name="connsiteX0" fmla="*/ 0 w 1560286"/>
              <a:gd name="connsiteY0" fmla="*/ 882952 h 907143"/>
              <a:gd name="connsiteX1" fmla="*/ 737810 w 1560286"/>
              <a:gd name="connsiteY1" fmla="*/ 0 h 907143"/>
              <a:gd name="connsiteX2" fmla="*/ 1560286 w 1560286"/>
              <a:gd name="connsiteY2" fmla="*/ 907143 h 9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286" h="907143">
                <a:moveTo>
                  <a:pt x="0" y="882952"/>
                </a:moveTo>
                <a:lnTo>
                  <a:pt x="737810" y="0"/>
                </a:lnTo>
                <a:lnTo>
                  <a:pt x="1560286" y="90714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959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Flexion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</a:t>
            </a:r>
            <a:r>
              <a:rPr lang="el-GR" sz="4000" b="1" dirty="0" smtClean="0"/>
              <a:t>-</a:t>
            </a:r>
            <a:r>
              <a:rPr lang="de-DE" sz="4000" b="1" dirty="0" smtClean="0"/>
              <a:t>4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91683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(20)</a:t>
            </a:r>
            <a:r>
              <a:rPr lang="en-US" sz="2000" dirty="0" smtClean="0"/>
              <a:t>  </a:t>
            </a:r>
            <a:r>
              <a:rPr lang="en-US" sz="2000" b="1" dirty="0" smtClean="0"/>
              <a:t>a</a:t>
            </a:r>
            <a:r>
              <a:rPr lang="en-US" sz="2000" dirty="0" smtClean="0"/>
              <a:t>.</a:t>
            </a:r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91680" y="15567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Ν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59832" y="162880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5567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Ν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06896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Ν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de-DE" sz="2000" dirty="0"/>
              <a:t>F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306896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[✶n-PLURAL✶]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06896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[✶P7</a:t>
            </a:r>
            <a:r>
              <a:rPr lang="en-US" sz="2000" dirty="0">
                <a:solidFill>
                  <a:srgbClr val="000000"/>
                </a:solidFill>
              </a:rPr>
              <a:t>✶</a:t>
            </a:r>
            <a:r>
              <a:rPr lang="en-US" sz="2000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364502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912" y="501317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Frau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0352" y="566124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s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566124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Vogel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4208" y="371703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[S-GEN]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4208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Ν</a:t>
            </a:r>
            <a:endParaRPr lang="en-US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339752" y="501317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6056" y="501317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6056" y="364502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79912" y="306896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Ν</a:t>
            </a:r>
            <a:endParaRPr lang="en-US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707904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[n-PLURAL]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0352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[GEN,SING]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40352" y="371703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[✶S-</a:t>
            </a:r>
            <a:r>
              <a:rPr lang="en-US" sz="2000" dirty="0"/>
              <a:t>GEN✶]</a:t>
            </a: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43608" y="501317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Frau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3608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280" y="213285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92280" y="184482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[GEN, SING]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2280" y="15567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Ν</a:t>
            </a:r>
            <a:endParaRPr lang="en-US" sz="2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5724128" y="15567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1844824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37" name="Freeform 36"/>
          <p:cNvSpPr/>
          <p:nvPr/>
        </p:nvSpPr>
        <p:spPr>
          <a:xfrm>
            <a:off x="1547664" y="2348880"/>
            <a:ext cx="1282095" cy="737810"/>
          </a:xfrm>
          <a:custGeom>
            <a:avLst/>
            <a:gdLst>
              <a:gd name="connsiteX0" fmla="*/ 0 w 1282095"/>
              <a:gd name="connsiteY0" fmla="*/ 725714 h 737810"/>
              <a:gd name="connsiteX1" fmla="*/ 592667 w 1282095"/>
              <a:gd name="connsiteY1" fmla="*/ 0 h 737810"/>
              <a:gd name="connsiteX2" fmla="*/ 1282095 w 1282095"/>
              <a:gd name="connsiteY2" fmla="*/ 737810 h 7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095" h="737810">
                <a:moveTo>
                  <a:pt x="0" y="725714"/>
                </a:moveTo>
                <a:lnTo>
                  <a:pt x="592667" y="0"/>
                </a:lnTo>
                <a:lnTo>
                  <a:pt x="1282095" y="737810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Freeform 37"/>
          <p:cNvSpPr/>
          <p:nvPr/>
        </p:nvSpPr>
        <p:spPr>
          <a:xfrm>
            <a:off x="4283968" y="2348880"/>
            <a:ext cx="1282095" cy="737810"/>
          </a:xfrm>
          <a:custGeom>
            <a:avLst/>
            <a:gdLst>
              <a:gd name="connsiteX0" fmla="*/ 0 w 1282095"/>
              <a:gd name="connsiteY0" fmla="*/ 725714 h 737810"/>
              <a:gd name="connsiteX1" fmla="*/ 592667 w 1282095"/>
              <a:gd name="connsiteY1" fmla="*/ 0 h 737810"/>
              <a:gd name="connsiteX2" fmla="*/ 1282095 w 1282095"/>
              <a:gd name="connsiteY2" fmla="*/ 737810 h 7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095" h="737810">
                <a:moveTo>
                  <a:pt x="0" y="725714"/>
                </a:moveTo>
                <a:lnTo>
                  <a:pt x="592667" y="0"/>
                </a:lnTo>
                <a:lnTo>
                  <a:pt x="1282095" y="737810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Freeform 38"/>
          <p:cNvSpPr/>
          <p:nvPr/>
        </p:nvSpPr>
        <p:spPr>
          <a:xfrm>
            <a:off x="6948264" y="2636912"/>
            <a:ext cx="1282095" cy="737810"/>
          </a:xfrm>
          <a:custGeom>
            <a:avLst/>
            <a:gdLst>
              <a:gd name="connsiteX0" fmla="*/ 0 w 1282095"/>
              <a:gd name="connsiteY0" fmla="*/ 725714 h 737810"/>
              <a:gd name="connsiteX1" fmla="*/ 592667 w 1282095"/>
              <a:gd name="connsiteY1" fmla="*/ 0 h 737810"/>
              <a:gd name="connsiteX2" fmla="*/ 1282095 w 1282095"/>
              <a:gd name="connsiteY2" fmla="*/ 737810 h 7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095" h="737810">
                <a:moveTo>
                  <a:pt x="0" y="725714"/>
                </a:moveTo>
                <a:lnTo>
                  <a:pt x="592667" y="0"/>
                </a:lnTo>
                <a:lnTo>
                  <a:pt x="1282095" y="737810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75656" y="3789040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11960" y="3789040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76256" y="4509120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72400" y="4509120"/>
            <a:ext cx="0" cy="11521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71800" y="4077072"/>
            <a:ext cx="0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08104" y="4077072"/>
            <a:ext cx="0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43608" y="33569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[P7]</a:t>
            </a:r>
          </a:p>
        </p:txBody>
      </p:sp>
    </p:spTree>
    <p:extLst>
      <p:ext uri="{BB962C8B-B14F-4D97-AF65-F5344CB8AC3E}">
        <p14:creationId xmlns:p14="http://schemas.microsoft.com/office/powerpoint/2010/main" val="25293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Flexion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)-5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(21)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7728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206084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[DAT, PLURAL]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479715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60032" y="364502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[DAT]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335699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[✶PLURAL</a:t>
            </a:r>
            <a:r>
              <a:rPr lang="en-US" sz="2000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573325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573325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Kind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20" y="494116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465313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[✶</a:t>
            </a:r>
            <a:r>
              <a:rPr lang="en-US" sz="2000" dirty="0" err="1" smtClean="0"/>
              <a:t>er</a:t>
            </a:r>
            <a:r>
              <a:rPr lang="en-US" sz="2000" dirty="0" smtClean="0"/>
              <a:t>-PLURAL✶]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436510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465313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[er-PLURAL]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5736" y="436510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[PLURAL]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0032" y="306896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7824" y="306896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27784" y="5157192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92080" y="4077072"/>
            <a:ext cx="0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3968" y="5373216"/>
            <a:ext cx="0" cy="43204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627784" y="3861048"/>
            <a:ext cx="1728192" cy="543457"/>
          </a:xfrm>
          <a:custGeom>
            <a:avLst/>
            <a:gdLst>
              <a:gd name="connsiteX0" fmla="*/ 0 w 1923143"/>
              <a:gd name="connsiteY0" fmla="*/ 604762 h 604762"/>
              <a:gd name="connsiteX1" fmla="*/ 870857 w 1923143"/>
              <a:gd name="connsiteY1" fmla="*/ 0 h 604762"/>
              <a:gd name="connsiteX2" fmla="*/ 1923143 w 1923143"/>
              <a:gd name="connsiteY2" fmla="*/ 592667 h 6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143" h="604762">
                <a:moveTo>
                  <a:pt x="0" y="604762"/>
                </a:moveTo>
                <a:lnTo>
                  <a:pt x="870857" y="0"/>
                </a:lnTo>
                <a:lnTo>
                  <a:pt x="1923143" y="592667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Freeform 26"/>
          <p:cNvSpPr/>
          <p:nvPr/>
        </p:nvSpPr>
        <p:spPr>
          <a:xfrm>
            <a:off x="3419872" y="2564904"/>
            <a:ext cx="1923143" cy="604762"/>
          </a:xfrm>
          <a:custGeom>
            <a:avLst/>
            <a:gdLst>
              <a:gd name="connsiteX0" fmla="*/ 0 w 1923143"/>
              <a:gd name="connsiteY0" fmla="*/ 604762 h 604762"/>
              <a:gd name="connsiteX1" fmla="*/ 870857 w 1923143"/>
              <a:gd name="connsiteY1" fmla="*/ 0 h 604762"/>
              <a:gd name="connsiteX2" fmla="*/ 1923143 w 1923143"/>
              <a:gd name="connsiteY2" fmla="*/ 592667 h 6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143" h="604762">
                <a:moveTo>
                  <a:pt x="0" y="604762"/>
                </a:moveTo>
                <a:lnTo>
                  <a:pt x="870857" y="0"/>
                </a:lnTo>
                <a:lnTo>
                  <a:pt x="1923143" y="592667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3128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Flexion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)-6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48478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4008" y="148478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b="1" dirty="0" smtClean="0"/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63" y="148478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(17) </a:t>
            </a:r>
            <a:r>
              <a:rPr lang="en-US" sz="2000" b="1" dirty="0" smtClean="0"/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299695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47664" y="328498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[✶</a:t>
            </a:r>
            <a:r>
              <a:rPr lang="en-US" sz="2000" dirty="0" err="1" smtClean="0"/>
              <a:t>ver</a:t>
            </a:r>
            <a:r>
              <a:rPr lang="en-US" sz="2000" dirty="0" smtClean="0"/>
              <a:t>-PF✶]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443711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ver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9249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321297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[✶</a:t>
            </a:r>
            <a:r>
              <a:rPr lang="en-US" sz="2000" dirty="0" err="1" smtClean="0"/>
              <a:t>ge</a:t>
            </a:r>
            <a:r>
              <a:rPr lang="en-US" sz="2000" dirty="0" smtClean="0"/>
              <a:t>-PF✶]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4372360"/>
            <a:ext cx="914400" cy="6408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ge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29249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321297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ge</a:t>
            </a:r>
            <a:r>
              <a:rPr lang="en-US" sz="2000" dirty="0" smtClean="0"/>
              <a:t>-PF]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0312" y="35010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[PARTIZIP]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4248" y="443711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47251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[✶TPM</a:t>
            </a:r>
            <a:r>
              <a:rPr lang="en-US" sz="2000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248" y="501317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ge</a:t>
            </a:r>
            <a:r>
              <a:rPr lang="en-US" sz="2000" dirty="0" smtClean="0"/>
              <a:t>-PF]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4248" y="53012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[PARTIZIP]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28384" y="5877272"/>
            <a:ext cx="914400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8384" y="443711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885246"/>
            <a:ext cx="914400" cy="6400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n</a:t>
            </a:r>
            <a:r>
              <a:rPr lang="en-US" sz="2000" dirty="0" err="1" smtClean="0">
                <a:solidFill>
                  <a:srgbClr val="000000"/>
                </a:solidFill>
              </a:rPr>
              <a:t>ann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443711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47251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[✶TPM</a:t>
            </a:r>
            <a:r>
              <a:rPr lang="en-US" sz="2000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7784" y="501317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ver</a:t>
            </a:r>
            <a:r>
              <a:rPr lang="en-US" sz="2000" dirty="0" smtClean="0"/>
              <a:t>-PF]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27784" y="5301208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[PARTIZIP]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7784" y="5949280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kauf</a:t>
            </a:r>
            <a:endParaRPr lang="en-US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851920" y="443711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F</a:t>
            </a: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851920" y="47251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[TPM]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23928" y="5949280"/>
            <a:ext cx="770384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t</a:t>
            </a:r>
            <a:endParaRPr lang="en-US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8028384" y="472514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[TPM]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94784" y="618403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547664" y="2996952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PF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3848" y="35730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[PARTIZIP]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848" y="328498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ver</a:t>
            </a:r>
            <a:r>
              <a:rPr lang="en-US" sz="2000" dirty="0" smtClean="0"/>
              <a:t>-PF]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44208" y="1484784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444208" y="17728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[PARTIZIP]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67744" y="1772816"/>
            <a:ext cx="91440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[PARTIZIP]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59832" y="5810372"/>
            <a:ext cx="0" cy="28292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83968" y="5229200"/>
            <a:ext cx="0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36296" y="5733256"/>
            <a:ext cx="0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60432" y="5229200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56176" y="3645024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79712" y="3717032"/>
            <a:ext cx="0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6156176" y="2276872"/>
            <a:ext cx="1669143" cy="798285"/>
          </a:xfrm>
          <a:custGeom>
            <a:avLst/>
            <a:gdLst>
              <a:gd name="connsiteX0" fmla="*/ 0 w 1669143"/>
              <a:gd name="connsiteY0" fmla="*/ 774095 h 798285"/>
              <a:gd name="connsiteX1" fmla="*/ 774095 w 1669143"/>
              <a:gd name="connsiteY1" fmla="*/ 0 h 798285"/>
              <a:gd name="connsiteX2" fmla="*/ 1669143 w 1669143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3" h="798285">
                <a:moveTo>
                  <a:pt x="0" y="774095"/>
                </a:moveTo>
                <a:lnTo>
                  <a:pt x="774095" y="0"/>
                </a:lnTo>
                <a:lnTo>
                  <a:pt x="1669143" y="798285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Freeform 48"/>
          <p:cNvSpPr/>
          <p:nvPr/>
        </p:nvSpPr>
        <p:spPr>
          <a:xfrm>
            <a:off x="3131840" y="4005064"/>
            <a:ext cx="1152128" cy="551017"/>
          </a:xfrm>
          <a:custGeom>
            <a:avLst/>
            <a:gdLst>
              <a:gd name="connsiteX0" fmla="*/ 0 w 1669143"/>
              <a:gd name="connsiteY0" fmla="*/ 774095 h 798285"/>
              <a:gd name="connsiteX1" fmla="*/ 774095 w 1669143"/>
              <a:gd name="connsiteY1" fmla="*/ 0 h 798285"/>
              <a:gd name="connsiteX2" fmla="*/ 1669143 w 1669143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3" h="798285">
                <a:moveTo>
                  <a:pt x="0" y="774095"/>
                </a:moveTo>
                <a:lnTo>
                  <a:pt x="774095" y="0"/>
                </a:lnTo>
                <a:lnTo>
                  <a:pt x="1669143" y="798285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Freeform 49"/>
          <p:cNvSpPr/>
          <p:nvPr/>
        </p:nvSpPr>
        <p:spPr>
          <a:xfrm>
            <a:off x="7308304" y="4005064"/>
            <a:ext cx="1165087" cy="557215"/>
          </a:xfrm>
          <a:custGeom>
            <a:avLst/>
            <a:gdLst>
              <a:gd name="connsiteX0" fmla="*/ 0 w 1669143"/>
              <a:gd name="connsiteY0" fmla="*/ 774095 h 798285"/>
              <a:gd name="connsiteX1" fmla="*/ 774095 w 1669143"/>
              <a:gd name="connsiteY1" fmla="*/ 0 h 798285"/>
              <a:gd name="connsiteX2" fmla="*/ 1669143 w 1669143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3" h="798285">
                <a:moveTo>
                  <a:pt x="0" y="774095"/>
                </a:moveTo>
                <a:lnTo>
                  <a:pt x="774095" y="0"/>
                </a:lnTo>
                <a:lnTo>
                  <a:pt x="1669143" y="798285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1" name="Freeform 50"/>
          <p:cNvSpPr/>
          <p:nvPr/>
        </p:nvSpPr>
        <p:spPr>
          <a:xfrm>
            <a:off x="1979712" y="2276872"/>
            <a:ext cx="1669143" cy="798285"/>
          </a:xfrm>
          <a:custGeom>
            <a:avLst/>
            <a:gdLst>
              <a:gd name="connsiteX0" fmla="*/ 0 w 1669143"/>
              <a:gd name="connsiteY0" fmla="*/ 774095 h 798285"/>
              <a:gd name="connsiteX1" fmla="*/ 774095 w 1669143"/>
              <a:gd name="connsiteY1" fmla="*/ 0 h 798285"/>
              <a:gd name="connsiteX2" fmla="*/ 1669143 w 1669143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3" h="798285">
                <a:moveTo>
                  <a:pt x="0" y="774095"/>
                </a:moveTo>
                <a:lnTo>
                  <a:pt x="774095" y="0"/>
                </a:lnTo>
                <a:lnTo>
                  <a:pt x="1669143" y="798285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027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664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Διαδικασίες Παραγωγής </a:t>
            </a:r>
            <a:r>
              <a:rPr lang="en-US" dirty="0"/>
              <a:t>(Derivation)</a:t>
            </a:r>
          </a:p>
          <a:p>
            <a:pPr lvl="0"/>
            <a:r>
              <a:rPr lang="el-GR" dirty="0"/>
              <a:t>Η κλίση </a:t>
            </a:r>
            <a:r>
              <a:rPr lang="en-US" dirty="0"/>
              <a:t>(Flexion)</a:t>
            </a:r>
          </a:p>
          <a:p>
            <a:pPr lvl="0"/>
            <a:r>
              <a:rPr lang="el-GR" dirty="0"/>
              <a:t>Διαδικασίες Σύνθεσης</a:t>
            </a:r>
            <a:r>
              <a:rPr lang="en-US" dirty="0"/>
              <a:t> (Composition/Komposition)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347962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67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</a:t>
            </a:r>
            <a:r>
              <a:rPr lang="el-GR" sz="2000" dirty="0" smtClean="0">
                <a:latin typeface="Calibri" charset="0"/>
              </a:rPr>
              <a:t>.</a:t>
            </a:r>
            <a:r>
              <a:rPr lang="de-DE" sz="2000" dirty="0" smtClean="0">
                <a:latin typeface="Calibri" charset="0"/>
              </a:rPr>
              <a:t> Analysen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1391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951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3906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/>
              <a:t>Έργων </a:t>
            </a:r>
            <a:r>
              <a:rPr lang="el-GR" b="1" smtClean="0"/>
              <a:t>Τρίτων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de-DE" sz="2000" dirty="0"/>
              <a:t>Wolfgang Sternefeld (2006) Syntax. Eine morphologisch motivierte generative Beschreibung des Deutschen. </a:t>
            </a:r>
            <a:r>
              <a:rPr lang="de-DE" sz="2000" dirty="0" err="1"/>
              <a:t>Stauffenburg</a:t>
            </a:r>
            <a:r>
              <a:rPr lang="de-DE" sz="2000" dirty="0"/>
              <a:t> Verlag Tübingen. 839S. 2 Bände</a:t>
            </a:r>
            <a:endParaRPr lang="en-US" sz="200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Analysen</a:t>
            </a:r>
            <a:endParaRPr lang="el-GR" b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13508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Wolfgang Sternefeld (2006) Syntax. </a:t>
            </a:r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/>
              <a:t>morphologisch motivierte generative Beschreibung des Deutschen. </a:t>
            </a:r>
            <a:endParaRPr lang="de-DE" dirty="0" smtClean="0"/>
          </a:p>
          <a:p>
            <a:r>
              <a:rPr lang="de-DE" dirty="0" err="1" smtClean="0"/>
              <a:t>Stauffenburg</a:t>
            </a:r>
            <a:r>
              <a:rPr lang="de-DE" dirty="0" smtClean="0"/>
              <a:t> </a:t>
            </a:r>
            <a:r>
              <a:rPr lang="de-DE" dirty="0"/>
              <a:t>Verlag Tübingen. 839S. 2 Bände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Komposita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Analyse nach W. Sternefeld (2006</a:t>
            </a:r>
            <a:r>
              <a:rPr lang="en-US" b="1" dirty="0" smtClean="0"/>
              <a:t>) -1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(7) </a:t>
            </a:r>
            <a:endParaRPr lang="el-GR" sz="2400" dirty="0"/>
          </a:p>
        </p:txBody>
      </p:sp>
      <p:sp>
        <p:nvSpPr>
          <p:cNvPr id="2" name="Freeform 1"/>
          <p:cNvSpPr/>
          <p:nvPr/>
        </p:nvSpPr>
        <p:spPr>
          <a:xfrm>
            <a:off x="1835696" y="2691190"/>
            <a:ext cx="1669142" cy="737810"/>
          </a:xfrm>
          <a:custGeom>
            <a:avLst/>
            <a:gdLst>
              <a:gd name="connsiteX0" fmla="*/ 0 w 1669142"/>
              <a:gd name="connsiteY0" fmla="*/ 737810 h 737810"/>
              <a:gd name="connsiteX1" fmla="*/ 762000 w 1669142"/>
              <a:gd name="connsiteY1" fmla="*/ 0 h 737810"/>
              <a:gd name="connsiteX2" fmla="*/ 1669142 w 1669142"/>
              <a:gd name="connsiteY2" fmla="*/ 713619 h 7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2" h="737810">
                <a:moveTo>
                  <a:pt x="0" y="737810"/>
                </a:moveTo>
                <a:lnTo>
                  <a:pt x="762000" y="0"/>
                </a:lnTo>
                <a:lnTo>
                  <a:pt x="1669142" y="713619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24128" y="2712713"/>
            <a:ext cx="1669142" cy="737810"/>
          </a:xfrm>
          <a:custGeom>
            <a:avLst/>
            <a:gdLst>
              <a:gd name="connsiteX0" fmla="*/ 0 w 1669142"/>
              <a:gd name="connsiteY0" fmla="*/ 737810 h 737810"/>
              <a:gd name="connsiteX1" fmla="*/ 762000 w 1669142"/>
              <a:gd name="connsiteY1" fmla="*/ 0 h 737810"/>
              <a:gd name="connsiteX2" fmla="*/ 1669142 w 1669142"/>
              <a:gd name="connsiteY2" fmla="*/ 713619 h 7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2" h="737810">
                <a:moveTo>
                  <a:pt x="0" y="737810"/>
                </a:moveTo>
                <a:lnTo>
                  <a:pt x="762000" y="0"/>
                </a:lnTo>
                <a:lnTo>
                  <a:pt x="1669142" y="713619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380312" y="4293096"/>
            <a:ext cx="0" cy="7916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4128" y="3933056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1880" y="429309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696" y="429309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3933056"/>
            <a:ext cx="105841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5816" y="3933056"/>
            <a:ext cx="1058416" cy="3516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0000"/>
                </a:solidFill>
              </a:rPr>
              <a:t>FEM</a:t>
            </a:r>
            <a:r>
              <a:rPr lang="en-US" sz="2000" dirty="0" smtClean="0"/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6" y="3861048"/>
            <a:ext cx="986408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 smtClean="0"/>
              <a:t>[MASK]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0152" y="2132856"/>
            <a:ext cx="1152128" cy="507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0113" y="2060848"/>
            <a:ext cx="914400" cy="5878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[FEM]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3648" y="3446279"/>
            <a:ext cx="914400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6137" y="1772816"/>
            <a:ext cx="48235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/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59832" y="3433057"/>
            <a:ext cx="914400" cy="4907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160" y="177281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3429000"/>
            <a:ext cx="914400" cy="507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A</a:t>
            </a:r>
            <a:endParaRPr lang="en-US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948264" y="3501008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3648" y="5174543"/>
            <a:ext cx="914400" cy="4522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traum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9832" y="5220655"/>
            <a:ext cx="86409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frau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0072" y="5220655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rot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8264" y="5233975"/>
            <a:ext cx="914400" cy="3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wein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/>
              <a:t>Komposita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 -2</a:t>
            </a:r>
            <a:endParaRPr lang="el-GR" sz="4000" b="1" dirty="0"/>
          </a:p>
        </p:txBody>
      </p:sp>
      <p:sp>
        <p:nvSpPr>
          <p:cNvPr id="2" name="Freeform 1"/>
          <p:cNvSpPr/>
          <p:nvPr/>
        </p:nvSpPr>
        <p:spPr>
          <a:xfrm>
            <a:off x="1115616" y="4293096"/>
            <a:ext cx="1015963" cy="564424"/>
          </a:xfrm>
          <a:custGeom>
            <a:avLst/>
            <a:gdLst>
              <a:gd name="connsiteX0" fmla="*/ 0 w 1524000"/>
              <a:gd name="connsiteY0" fmla="*/ 846667 h 846667"/>
              <a:gd name="connsiteX1" fmla="*/ 689429 w 1524000"/>
              <a:gd name="connsiteY1" fmla="*/ 0 h 846667"/>
              <a:gd name="connsiteX2" fmla="*/ 1524000 w 1524000"/>
              <a:gd name="connsiteY2" fmla="*/ 810381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846667">
                <a:moveTo>
                  <a:pt x="0" y="846667"/>
                </a:moveTo>
                <a:lnTo>
                  <a:pt x="689429" y="0"/>
                </a:lnTo>
                <a:lnTo>
                  <a:pt x="1524000" y="810381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7092280" y="4293096"/>
            <a:ext cx="1080120" cy="600068"/>
          </a:xfrm>
          <a:custGeom>
            <a:avLst/>
            <a:gdLst>
              <a:gd name="connsiteX0" fmla="*/ 0 w 1524000"/>
              <a:gd name="connsiteY0" fmla="*/ 846667 h 846667"/>
              <a:gd name="connsiteX1" fmla="*/ 689429 w 1524000"/>
              <a:gd name="connsiteY1" fmla="*/ 0 h 846667"/>
              <a:gd name="connsiteX2" fmla="*/ 1524000 w 1524000"/>
              <a:gd name="connsiteY2" fmla="*/ 810381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846667">
                <a:moveTo>
                  <a:pt x="0" y="846667"/>
                </a:moveTo>
                <a:lnTo>
                  <a:pt x="689429" y="0"/>
                </a:lnTo>
                <a:lnTo>
                  <a:pt x="1524000" y="810381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Freeform 6"/>
          <p:cNvSpPr/>
          <p:nvPr/>
        </p:nvSpPr>
        <p:spPr>
          <a:xfrm>
            <a:off x="1547664" y="2564904"/>
            <a:ext cx="1524000" cy="846667"/>
          </a:xfrm>
          <a:custGeom>
            <a:avLst/>
            <a:gdLst>
              <a:gd name="connsiteX0" fmla="*/ 0 w 1524000"/>
              <a:gd name="connsiteY0" fmla="*/ 846667 h 846667"/>
              <a:gd name="connsiteX1" fmla="*/ 689429 w 1524000"/>
              <a:gd name="connsiteY1" fmla="*/ 0 h 846667"/>
              <a:gd name="connsiteX2" fmla="*/ 1524000 w 1524000"/>
              <a:gd name="connsiteY2" fmla="*/ 810381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846667">
                <a:moveTo>
                  <a:pt x="0" y="846667"/>
                </a:moveTo>
                <a:lnTo>
                  <a:pt x="689429" y="0"/>
                </a:lnTo>
                <a:lnTo>
                  <a:pt x="1524000" y="810381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reeform 7"/>
          <p:cNvSpPr/>
          <p:nvPr/>
        </p:nvSpPr>
        <p:spPr>
          <a:xfrm>
            <a:off x="6084168" y="2636912"/>
            <a:ext cx="1524000" cy="846667"/>
          </a:xfrm>
          <a:custGeom>
            <a:avLst/>
            <a:gdLst>
              <a:gd name="connsiteX0" fmla="*/ 0 w 1524000"/>
              <a:gd name="connsiteY0" fmla="*/ 846667 h 846667"/>
              <a:gd name="connsiteX1" fmla="*/ 689429 w 1524000"/>
              <a:gd name="connsiteY1" fmla="*/ 0 h 846667"/>
              <a:gd name="connsiteX2" fmla="*/ 1524000 w 1524000"/>
              <a:gd name="connsiteY2" fmla="*/ 810381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846667">
                <a:moveTo>
                  <a:pt x="0" y="846667"/>
                </a:moveTo>
                <a:lnTo>
                  <a:pt x="689429" y="0"/>
                </a:lnTo>
                <a:lnTo>
                  <a:pt x="1524000" y="810381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691680" y="1700808"/>
            <a:ext cx="1152128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2132856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3429000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313" y="3429000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386104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619201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201" y="5130924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rot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672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wein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170080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000" dirty="0" smtClean="0"/>
              <a:t>(9) </a:t>
            </a:r>
            <a:r>
              <a:rPr lang="en-US" sz="2000" b="1" dirty="0" smtClean="0"/>
              <a:t>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170080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b="1" dirty="0" smtClean="0"/>
              <a:t>b.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5323" y="386104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170080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0112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rot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2280" y="350100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0112" y="350100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386104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8224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8224" y="5159499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6807" y="472611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40352" y="5159499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8224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wein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8344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glas</a:t>
            </a:r>
          </a:p>
        </p:txBody>
      </p:sp>
      <p:cxnSp>
        <p:nvCxnSpPr>
          <p:cNvPr id="33" name="Straight Connector 32"/>
          <p:cNvCxnSpPr>
            <a:endCxn id="16" idx="0"/>
          </p:cNvCxnSpPr>
          <p:nvPr/>
        </p:nvCxnSpPr>
        <p:spPr>
          <a:xfrm>
            <a:off x="1043608" y="52292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72400" y="5589240"/>
            <a:ext cx="0" cy="360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92280" y="5589240"/>
            <a:ext cx="0" cy="360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005064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31840" y="4365104"/>
            <a:ext cx="0" cy="360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23728" y="5589240"/>
            <a:ext cx="0" cy="360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27784" y="4726112"/>
            <a:ext cx="1008112" cy="5750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glas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0192" y="2076831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</p:spTree>
    <p:extLst>
      <p:ext uri="{BB962C8B-B14F-4D97-AF65-F5344CB8AC3E}">
        <p14:creationId xmlns:p14="http://schemas.microsoft.com/office/powerpoint/2010/main" val="5011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/>
              <a:t>Komposita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 -3 </a:t>
            </a:r>
            <a:endParaRPr lang="el-GR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4869160"/>
            <a:ext cx="0" cy="57606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4368" y="5733256"/>
            <a:ext cx="0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04248" y="5733256"/>
            <a:ext cx="0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4168" y="4581128"/>
            <a:ext cx="0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76056" y="3212976"/>
            <a:ext cx="0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79912" y="3645024"/>
            <a:ext cx="0" cy="43204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9552" y="5445224"/>
            <a:ext cx="0" cy="60156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115616" y="3645024"/>
            <a:ext cx="1511573" cy="319756"/>
          </a:xfrm>
          <a:custGeom>
            <a:avLst/>
            <a:gdLst>
              <a:gd name="connsiteX0" fmla="*/ 0 w 1886857"/>
              <a:gd name="connsiteY0" fmla="*/ 399143 h 399143"/>
              <a:gd name="connsiteX1" fmla="*/ 907143 w 1886857"/>
              <a:gd name="connsiteY1" fmla="*/ 0 h 399143"/>
              <a:gd name="connsiteX2" fmla="*/ 1886857 w 1886857"/>
              <a:gd name="connsiteY2" fmla="*/ 387048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399143">
                <a:moveTo>
                  <a:pt x="0" y="399143"/>
                </a:moveTo>
                <a:lnTo>
                  <a:pt x="907143" y="0"/>
                </a:lnTo>
                <a:lnTo>
                  <a:pt x="1886857" y="387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539552" y="4797152"/>
            <a:ext cx="1008112" cy="213255"/>
          </a:xfrm>
          <a:custGeom>
            <a:avLst/>
            <a:gdLst>
              <a:gd name="connsiteX0" fmla="*/ 0 w 1886857"/>
              <a:gd name="connsiteY0" fmla="*/ 399143 h 399143"/>
              <a:gd name="connsiteX1" fmla="*/ 907143 w 1886857"/>
              <a:gd name="connsiteY1" fmla="*/ 0 h 399143"/>
              <a:gd name="connsiteX2" fmla="*/ 1886857 w 1886857"/>
              <a:gd name="connsiteY2" fmla="*/ 387048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399143">
                <a:moveTo>
                  <a:pt x="0" y="399143"/>
                </a:moveTo>
                <a:lnTo>
                  <a:pt x="907143" y="0"/>
                </a:lnTo>
                <a:lnTo>
                  <a:pt x="1886857" y="387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Freeform 17"/>
          <p:cNvSpPr/>
          <p:nvPr/>
        </p:nvSpPr>
        <p:spPr>
          <a:xfrm>
            <a:off x="1899784" y="2361066"/>
            <a:ext cx="1886857" cy="399143"/>
          </a:xfrm>
          <a:custGeom>
            <a:avLst/>
            <a:gdLst>
              <a:gd name="connsiteX0" fmla="*/ 0 w 1886857"/>
              <a:gd name="connsiteY0" fmla="*/ 399143 h 399143"/>
              <a:gd name="connsiteX1" fmla="*/ 907143 w 1886857"/>
              <a:gd name="connsiteY1" fmla="*/ 0 h 399143"/>
              <a:gd name="connsiteX2" fmla="*/ 1886857 w 1886857"/>
              <a:gd name="connsiteY2" fmla="*/ 387048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399143">
                <a:moveTo>
                  <a:pt x="0" y="399143"/>
                </a:moveTo>
                <a:lnTo>
                  <a:pt x="907143" y="0"/>
                </a:lnTo>
                <a:lnTo>
                  <a:pt x="1886857" y="387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Freeform 18"/>
          <p:cNvSpPr/>
          <p:nvPr/>
        </p:nvSpPr>
        <p:spPr>
          <a:xfrm>
            <a:off x="6084168" y="3573016"/>
            <a:ext cx="1238785" cy="262051"/>
          </a:xfrm>
          <a:custGeom>
            <a:avLst/>
            <a:gdLst>
              <a:gd name="connsiteX0" fmla="*/ 0 w 1886857"/>
              <a:gd name="connsiteY0" fmla="*/ 399143 h 399143"/>
              <a:gd name="connsiteX1" fmla="*/ 907143 w 1886857"/>
              <a:gd name="connsiteY1" fmla="*/ 0 h 399143"/>
              <a:gd name="connsiteX2" fmla="*/ 1886857 w 1886857"/>
              <a:gd name="connsiteY2" fmla="*/ 387048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399143">
                <a:moveTo>
                  <a:pt x="0" y="399143"/>
                </a:moveTo>
                <a:lnTo>
                  <a:pt x="907143" y="0"/>
                </a:lnTo>
                <a:lnTo>
                  <a:pt x="1886857" y="387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6804248" y="4653136"/>
            <a:ext cx="1094769" cy="231586"/>
          </a:xfrm>
          <a:custGeom>
            <a:avLst/>
            <a:gdLst>
              <a:gd name="connsiteX0" fmla="*/ 0 w 1886857"/>
              <a:gd name="connsiteY0" fmla="*/ 399143 h 399143"/>
              <a:gd name="connsiteX1" fmla="*/ 907143 w 1886857"/>
              <a:gd name="connsiteY1" fmla="*/ 0 h 399143"/>
              <a:gd name="connsiteX2" fmla="*/ 1886857 w 1886857"/>
              <a:gd name="connsiteY2" fmla="*/ 387048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399143">
                <a:moveTo>
                  <a:pt x="0" y="399143"/>
                </a:moveTo>
                <a:lnTo>
                  <a:pt x="907143" y="0"/>
                </a:lnTo>
                <a:lnTo>
                  <a:pt x="1886857" y="387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Freeform 20"/>
          <p:cNvSpPr/>
          <p:nvPr/>
        </p:nvSpPr>
        <p:spPr>
          <a:xfrm>
            <a:off x="5076056" y="2420888"/>
            <a:ext cx="1382801" cy="292516"/>
          </a:xfrm>
          <a:custGeom>
            <a:avLst/>
            <a:gdLst>
              <a:gd name="connsiteX0" fmla="*/ 0 w 1886857"/>
              <a:gd name="connsiteY0" fmla="*/ 399143 h 399143"/>
              <a:gd name="connsiteX1" fmla="*/ 907143 w 1886857"/>
              <a:gd name="connsiteY1" fmla="*/ 0 h 399143"/>
              <a:gd name="connsiteX2" fmla="*/ 1886857 w 1886857"/>
              <a:gd name="connsiteY2" fmla="*/ 387048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399143">
                <a:moveTo>
                  <a:pt x="0" y="399143"/>
                </a:moveTo>
                <a:lnTo>
                  <a:pt x="907143" y="0"/>
                </a:lnTo>
                <a:lnTo>
                  <a:pt x="1886857" y="387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251520" y="1628800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(13) </a:t>
            </a:r>
            <a:r>
              <a:rPr lang="en-US" sz="2000" b="1" dirty="0" smtClean="0"/>
              <a:t>a</a:t>
            </a:r>
            <a:r>
              <a:rPr lang="en-US" sz="2000" dirty="0" smtClean="0"/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2762" y="2963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995936" y="1628800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b</a:t>
            </a:r>
            <a:r>
              <a:rPr lang="en-US" sz="2000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6013" y="1916832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3648" y="278092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347864" y="278092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292080" y="1916832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4008" y="278092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228184" y="278092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2346" y="5866768"/>
            <a:ext cx="1011261" cy="5865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rot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7864" y="4077072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behälter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4008" y="3995105"/>
            <a:ext cx="914400" cy="5140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rot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8184" y="314096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52120" y="386104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652120" y="422108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6256" y="386104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876256" y="422108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2320" y="4869160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7452320" y="530120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86013" y="1628800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292080" y="1628800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347864" y="314096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03648" y="314096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1560" y="4005064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11560" y="4365104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504" y="5013176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1115616" y="5373216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5616" y="5794760"/>
            <a:ext cx="914400" cy="7305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wein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5616" y="5013176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5652120" y="4797152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wein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00" y="4869160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372200" y="5301208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72200" y="5866768"/>
            <a:ext cx="914400" cy="5865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glas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23728" y="4005064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7452320" y="5866768"/>
            <a:ext cx="914400" cy="6585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behälter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3728" y="4365104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23728" y="5445224"/>
            <a:ext cx="91440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glas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547664" y="5733256"/>
            <a:ext cx="0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8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/>
              <a:t>Komposita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)-4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70080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7824" y="206084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3429000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314096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5536" y="170080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(14)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314096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429000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4221088"/>
            <a:ext cx="986408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422108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22108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458112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458112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[NEUTR]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7984" y="458112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[MASK]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7984" y="422108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N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835696" y="566124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rot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5661248"/>
            <a:ext cx="864096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wein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1880" y="566124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glas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984" y="5661248"/>
            <a:ext cx="914400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behälter</a:t>
            </a:r>
          </a:p>
        </p:txBody>
      </p:sp>
      <p:sp>
        <p:nvSpPr>
          <p:cNvPr id="24" name="Freeform 23"/>
          <p:cNvSpPr/>
          <p:nvPr/>
        </p:nvSpPr>
        <p:spPr>
          <a:xfrm>
            <a:off x="2627784" y="2420888"/>
            <a:ext cx="1778000" cy="677334"/>
          </a:xfrm>
          <a:custGeom>
            <a:avLst/>
            <a:gdLst>
              <a:gd name="connsiteX0" fmla="*/ 0 w 1778000"/>
              <a:gd name="connsiteY0" fmla="*/ 677334 h 677334"/>
              <a:gd name="connsiteX1" fmla="*/ 822476 w 1778000"/>
              <a:gd name="connsiteY1" fmla="*/ 0 h 677334"/>
              <a:gd name="connsiteX2" fmla="*/ 1778000 w 1778000"/>
              <a:gd name="connsiteY2" fmla="*/ 641048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677334">
                <a:moveTo>
                  <a:pt x="0" y="677334"/>
                </a:moveTo>
                <a:lnTo>
                  <a:pt x="822476" y="0"/>
                </a:lnTo>
                <a:lnTo>
                  <a:pt x="1778000" y="641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Freeform 25"/>
          <p:cNvSpPr/>
          <p:nvPr/>
        </p:nvSpPr>
        <p:spPr>
          <a:xfrm>
            <a:off x="2267744" y="3861048"/>
            <a:ext cx="864096" cy="329180"/>
          </a:xfrm>
          <a:custGeom>
            <a:avLst/>
            <a:gdLst>
              <a:gd name="connsiteX0" fmla="*/ 0 w 1778000"/>
              <a:gd name="connsiteY0" fmla="*/ 677334 h 677334"/>
              <a:gd name="connsiteX1" fmla="*/ 822476 w 1778000"/>
              <a:gd name="connsiteY1" fmla="*/ 0 h 677334"/>
              <a:gd name="connsiteX2" fmla="*/ 1778000 w 1778000"/>
              <a:gd name="connsiteY2" fmla="*/ 641048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677334">
                <a:moveTo>
                  <a:pt x="0" y="677334"/>
                </a:moveTo>
                <a:lnTo>
                  <a:pt x="822476" y="0"/>
                </a:lnTo>
                <a:lnTo>
                  <a:pt x="1778000" y="641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60032" y="4941168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3928" y="5013176"/>
            <a:ext cx="0" cy="57606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31840" y="5013176"/>
            <a:ext cx="0" cy="57606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7744" y="4725144"/>
            <a:ext cx="0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995936" y="3861048"/>
            <a:ext cx="864096" cy="329180"/>
          </a:xfrm>
          <a:custGeom>
            <a:avLst/>
            <a:gdLst>
              <a:gd name="connsiteX0" fmla="*/ 0 w 1778000"/>
              <a:gd name="connsiteY0" fmla="*/ 677334 h 677334"/>
              <a:gd name="connsiteX1" fmla="*/ 822476 w 1778000"/>
              <a:gd name="connsiteY1" fmla="*/ 0 h 677334"/>
              <a:gd name="connsiteX2" fmla="*/ 1778000 w 1778000"/>
              <a:gd name="connsiteY2" fmla="*/ 641048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677334">
                <a:moveTo>
                  <a:pt x="0" y="677334"/>
                </a:moveTo>
                <a:lnTo>
                  <a:pt x="822476" y="0"/>
                </a:lnTo>
                <a:lnTo>
                  <a:pt x="1778000" y="641048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48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Derivation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)-1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(14)   </a:t>
            </a:r>
            <a:r>
              <a:rPr lang="en-US" sz="2000" b="1" dirty="0" smtClean="0"/>
              <a:t>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12690"/>
            <a:ext cx="1152128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91269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2080" y="1912690"/>
            <a:ext cx="986408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191269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1912690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b.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800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sauber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8384" y="2996952"/>
            <a:ext cx="111561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272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2996952"/>
            <a:ext cx="1008112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696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keit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g</a:t>
            </a:r>
            <a:r>
              <a:rPr lang="en-US" sz="2000" dirty="0" smtClean="0"/>
              <a:t>enieß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0272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sauber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3928" y="407707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23928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299695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V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716016" y="4077072"/>
            <a:ext cx="1008112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genieß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18769" y="4077072"/>
            <a:ext cx="111561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mann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203848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48064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5976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7744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44208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2320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04448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3608" y="3429000"/>
            <a:ext cx="0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115616" y="2344738"/>
            <a:ext cx="1161143" cy="641047"/>
          </a:xfrm>
          <a:custGeom>
            <a:avLst/>
            <a:gdLst>
              <a:gd name="connsiteX0" fmla="*/ 0 w 1161143"/>
              <a:gd name="connsiteY0" fmla="*/ 641047 h 641047"/>
              <a:gd name="connsiteX1" fmla="*/ 556381 w 1161143"/>
              <a:gd name="connsiteY1" fmla="*/ 0 h 641047"/>
              <a:gd name="connsiteX2" fmla="*/ 1161143 w 1161143"/>
              <a:gd name="connsiteY2" fmla="*/ 628952 h 6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641047">
                <a:moveTo>
                  <a:pt x="0" y="641047"/>
                </a:moveTo>
                <a:lnTo>
                  <a:pt x="556381" y="0"/>
                </a:lnTo>
                <a:lnTo>
                  <a:pt x="1161143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Freeform 38"/>
          <p:cNvSpPr/>
          <p:nvPr/>
        </p:nvSpPr>
        <p:spPr>
          <a:xfrm>
            <a:off x="3203848" y="2344738"/>
            <a:ext cx="1161143" cy="641047"/>
          </a:xfrm>
          <a:custGeom>
            <a:avLst/>
            <a:gdLst>
              <a:gd name="connsiteX0" fmla="*/ 0 w 1161143"/>
              <a:gd name="connsiteY0" fmla="*/ 641047 h 641047"/>
              <a:gd name="connsiteX1" fmla="*/ 556381 w 1161143"/>
              <a:gd name="connsiteY1" fmla="*/ 0 h 641047"/>
              <a:gd name="connsiteX2" fmla="*/ 1161143 w 1161143"/>
              <a:gd name="connsiteY2" fmla="*/ 628952 h 6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641047">
                <a:moveTo>
                  <a:pt x="0" y="641047"/>
                </a:moveTo>
                <a:lnTo>
                  <a:pt x="556381" y="0"/>
                </a:lnTo>
                <a:lnTo>
                  <a:pt x="1161143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Freeform 39"/>
          <p:cNvSpPr/>
          <p:nvPr/>
        </p:nvSpPr>
        <p:spPr>
          <a:xfrm>
            <a:off x="5220072" y="2344738"/>
            <a:ext cx="1161143" cy="641047"/>
          </a:xfrm>
          <a:custGeom>
            <a:avLst/>
            <a:gdLst>
              <a:gd name="connsiteX0" fmla="*/ 0 w 1161143"/>
              <a:gd name="connsiteY0" fmla="*/ 641047 h 641047"/>
              <a:gd name="connsiteX1" fmla="*/ 556381 w 1161143"/>
              <a:gd name="connsiteY1" fmla="*/ 0 h 641047"/>
              <a:gd name="connsiteX2" fmla="*/ 1161143 w 1161143"/>
              <a:gd name="connsiteY2" fmla="*/ 628952 h 6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641047">
                <a:moveTo>
                  <a:pt x="0" y="641047"/>
                </a:moveTo>
                <a:lnTo>
                  <a:pt x="556381" y="0"/>
                </a:lnTo>
                <a:lnTo>
                  <a:pt x="1161143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Freeform 40"/>
          <p:cNvSpPr/>
          <p:nvPr/>
        </p:nvSpPr>
        <p:spPr>
          <a:xfrm>
            <a:off x="7452320" y="2344325"/>
            <a:ext cx="1161143" cy="641047"/>
          </a:xfrm>
          <a:custGeom>
            <a:avLst/>
            <a:gdLst>
              <a:gd name="connsiteX0" fmla="*/ 0 w 1161143"/>
              <a:gd name="connsiteY0" fmla="*/ 641047 h 641047"/>
              <a:gd name="connsiteX1" fmla="*/ 556381 w 1161143"/>
              <a:gd name="connsiteY1" fmla="*/ 0 h 641047"/>
              <a:gd name="connsiteX2" fmla="*/ 1161143 w 1161143"/>
              <a:gd name="connsiteY2" fmla="*/ 628952 h 6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641047">
                <a:moveTo>
                  <a:pt x="0" y="641047"/>
                </a:moveTo>
                <a:lnTo>
                  <a:pt x="556381" y="0"/>
                </a:lnTo>
                <a:lnTo>
                  <a:pt x="1161143" y="628952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344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Derivation</a:t>
            </a:r>
            <a:br>
              <a:rPr lang="en-US" sz="4000" b="1" dirty="0"/>
            </a:br>
            <a:r>
              <a:rPr lang="en-US" sz="4000" b="1" dirty="0"/>
              <a:t>Analyse nach W. Sternefeld (2006</a:t>
            </a:r>
            <a:r>
              <a:rPr lang="en-US" sz="4000" b="1" dirty="0" smtClean="0"/>
              <a:t>)-2</a:t>
            </a:r>
            <a:endParaRPr lang="el-G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(15) </a:t>
            </a:r>
            <a:r>
              <a:rPr lang="en-US" sz="2000" b="1" dirty="0" smtClean="0"/>
              <a:t>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916832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1916832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2564904"/>
            <a:ext cx="842392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V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164718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452320" y="2564904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3429000"/>
            <a:ext cx="792088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4653136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genie</a:t>
            </a:r>
            <a:r>
              <a:rPr lang="de-DE" sz="2000" dirty="0" err="1"/>
              <a:t>ß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3429000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4653136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776" y="3717032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V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52" y="3501008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096" y="3429000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4725144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genieß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6096" y="3717032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V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4725144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248" y="3501008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00392" y="3501008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8100392" y="3789040"/>
            <a:ext cx="69837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dirty="0" smtClean="0"/>
              <a:t>✶</a:t>
            </a:r>
            <a:r>
              <a:rPr lang="en-US" sz="2000" dirty="0" smtClean="0"/>
              <a:t>V</a:t>
            </a:r>
            <a:r>
              <a:rPr lang="en-US" dirty="0"/>
              <a:t>✶</a:t>
            </a:r>
            <a:r>
              <a:rPr lang="en-US" sz="2000" dirty="0" smtClean="0"/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0392" y="4797152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248" y="4797152"/>
            <a:ext cx="6983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g</a:t>
            </a:r>
            <a:r>
              <a:rPr lang="en-US" sz="2000" dirty="0" smtClean="0"/>
              <a:t>enieß</a:t>
            </a:r>
          </a:p>
        </p:txBody>
      </p:sp>
      <p:cxnSp>
        <p:nvCxnSpPr>
          <p:cNvPr id="27" name="Straight Connector 26"/>
          <p:cNvCxnSpPr>
            <a:endCxn id="24" idx="0"/>
          </p:cNvCxnSpPr>
          <p:nvPr/>
        </p:nvCxnSpPr>
        <p:spPr>
          <a:xfrm flipH="1">
            <a:off x="8449580" y="4221088"/>
            <a:ext cx="10852" cy="57606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5" idx="0"/>
          </p:cNvCxnSpPr>
          <p:nvPr/>
        </p:nvCxnSpPr>
        <p:spPr>
          <a:xfrm flipH="1">
            <a:off x="7153436" y="3933056"/>
            <a:ext cx="10852" cy="86409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0" idx="0"/>
          </p:cNvCxnSpPr>
          <p:nvPr/>
        </p:nvCxnSpPr>
        <p:spPr>
          <a:xfrm flipH="1">
            <a:off x="5785284" y="4077072"/>
            <a:ext cx="10852" cy="6480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9992" y="3933056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15816" y="4077072"/>
            <a:ext cx="0" cy="43204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619672" y="3861048"/>
            <a:ext cx="10852" cy="7920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499992" y="2996952"/>
            <a:ext cx="1270000" cy="471714"/>
          </a:xfrm>
          <a:custGeom>
            <a:avLst/>
            <a:gdLst>
              <a:gd name="connsiteX0" fmla="*/ 0 w 1270000"/>
              <a:gd name="connsiteY0" fmla="*/ 471714 h 471714"/>
              <a:gd name="connsiteX1" fmla="*/ 628952 w 1270000"/>
              <a:gd name="connsiteY1" fmla="*/ 0 h 471714"/>
              <a:gd name="connsiteX2" fmla="*/ 1270000 w 1270000"/>
              <a:gd name="connsiteY2" fmla="*/ 459619 h 47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1714">
                <a:moveTo>
                  <a:pt x="0" y="471714"/>
                </a:moveTo>
                <a:lnTo>
                  <a:pt x="628952" y="0"/>
                </a:lnTo>
                <a:lnTo>
                  <a:pt x="1270000" y="459619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reeform 33"/>
          <p:cNvSpPr/>
          <p:nvPr/>
        </p:nvSpPr>
        <p:spPr>
          <a:xfrm>
            <a:off x="7164288" y="2996952"/>
            <a:ext cx="1270000" cy="471714"/>
          </a:xfrm>
          <a:custGeom>
            <a:avLst/>
            <a:gdLst>
              <a:gd name="connsiteX0" fmla="*/ 0 w 1270000"/>
              <a:gd name="connsiteY0" fmla="*/ 471714 h 471714"/>
              <a:gd name="connsiteX1" fmla="*/ 628952 w 1270000"/>
              <a:gd name="connsiteY1" fmla="*/ 0 h 471714"/>
              <a:gd name="connsiteX2" fmla="*/ 1270000 w 1270000"/>
              <a:gd name="connsiteY2" fmla="*/ 459619 h 47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1714">
                <a:moveTo>
                  <a:pt x="0" y="471714"/>
                </a:moveTo>
                <a:lnTo>
                  <a:pt x="628952" y="0"/>
                </a:lnTo>
                <a:lnTo>
                  <a:pt x="1270000" y="459619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Freeform 34"/>
          <p:cNvSpPr/>
          <p:nvPr/>
        </p:nvSpPr>
        <p:spPr>
          <a:xfrm>
            <a:off x="1619672" y="2996952"/>
            <a:ext cx="1270000" cy="471714"/>
          </a:xfrm>
          <a:custGeom>
            <a:avLst/>
            <a:gdLst>
              <a:gd name="connsiteX0" fmla="*/ 0 w 1270000"/>
              <a:gd name="connsiteY0" fmla="*/ 471714 h 471714"/>
              <a:gd name="connsiteX1" fmla="*/ 628952 w 1270000"/>
              <a:gd name="connsiteY1" fmla="*/ 0 h 471714"/>
              <a:gd name="connsiteX2" fmla="*/ 1270000 w 1270000"/>
              <a:gd name="connsiteY2" fmla="*/ 459619 h 47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471714">
                <a:moveTo>
                  <a:pt x="0" y="471714"/>
                </a:moveTo>
                <a:lnTo>
                  <a:pt x="628952" y="0"/>
                </a:lnTo>
                <a:lnTo>
                  <a:pt x="1270000" y="459619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6492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1193</Words>
  <Application>Microsoft Macintosh PowerPoint</Application>
  <PresentationFormat>On-screen Show (4:3)</PresentationFormat>
  <Paragraphs>520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Morphologie</vt:lpstr>
      <vt:lpstr>Περιεχόμενα ενότητας</vt:lpstr>
      <vt:lpstr>Analysen</vt:lpstr>
      <vt:lpstr>Komposita  Analyse nach W. Sternefeld (2006) -1</vt:lpstr>
      <vt:lpstr>Komposita  Analyse nach W. Sternefeld (2006) -2</vt:lpstr>
      <vt:lpstr>Komposita  Analyse nach W. Sternefeld (2006) -3 </vt:lpstr>
      <vt:lpstr>Komposita  Analyse nach W. Sternefeld (2006)-4</vt:lpstr>
      <vt:lpstr>Derivation Analyse nach W. Sternefeld (2006)-1</vt:lpstr>
      <vt:lpstr>Derivation Analyse nach W. Sternefeld (2006)-2</vt:lpstr>
      <vt:lpstr>Derivation Analyse nach W. Sternefeld (2006)-3</vt:lpstr>
      <vt:lpstr>Derivation Analyse nach W. Sternefeld (2006)-4</vt:lpstr>
      <vt:lpstr>Derivation Analyse nach W. Sternefeld (2006)-5</vt:lpstr>
      <vt:lpstr>Flexion Analyse nach W. Sternefeld (2006)-1</vt:lpstr>
      <vt:lpstr>Flexion Analyse nach W. Sternefeld (2006)-2</vt:lpstr>
      <vt:lpstr>Flexion Analyse nach W. Sternefeld (2006)-3</vt:lpstr>
      <vt:lpstr>Flexion Analyse nach W. Sternefeld (2006)-4</vt:lpstr>
      <vt:lpstr>Flexion Analyse nach W. Sternefeld (2006)-5</vt:lpstr>
      <vt:lpstr>Flexion Analyse nach W. Sternefeld (2006)-6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425</cp:revision>
  <dcterms:created xsi:type="dcterms:W3CDTF">2012-09-06T09:03:05Z</dcterms:created>
  <dcterms:modified xsi:type="dcterms:W3CDTF">2015-11-14T08:06:51Z</dcterms:modified>
</cp:coreProperties>
</file>