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2" r:id="rId3"/>
    <p:sldId id="266" r:id="rId4"/>
    <p:sldId id="265" r:id="rId5"/>
    <p:sldId id="307" r:id="rId6"/>
    <p:sldId id="308" r:id="rId7"/>
    <p:sldId id="309" r:id="rId8"/>
    <p:sldId id="310" r:id="rId9"/>
    <p:sldId id="311" r:id="rId10"/>
    <p:sldId id="312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5" r:id="rId20"/>
    <p:sldId id="326" r:id="rId21"/>
    <p:sldId id="327" r:id="rId22"/>
    <p:sldId id="328" r:id="rId23"/>
    <p:sldId id="329" r:id="rId24"/>
    <p:sldId id="330" r:id="rId25"/>
    <p:sldId id="331" r:id="rId26"/>
    <p:sldId id="300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2"/>
            <p14:sldId id="266"/>
            <p14:sldId id="265"/>
            <p14:sldId id="307"/>
            <p14:sldId id="308"/>
            <p14:sldId id="309"/>
            <p14:sldId id="310"/>
            <p14:sldId id="311"/>
            <p14:sldId id="312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5"/>
            <p14:sldId id="326"/>
            <p14:sldId id="327"/>
            <p14:sldId id="328"/>
            <p14:sldId id="329"/>
            <p14:sldId id="330"/>
            <p14:sldId id="331"/>
          </p14:sldIdLst>
        </p14:section>
        <p14:section name="Untitled Section" id="{0F1CB131-A6BD-43D0-B8D4-1F27CEF7A05E}">
          <p14:sldIdLst>
            <p14:sldId id="300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120" d="100"/>
          <a:sy n="120" d="100"/>
        </p:scale>
        <p:origin x="-2504" y="-112"/>
      </p:cViewPr>
      <p:guideLst>
        <p:guide orient="horz" pos="2233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64" d="100"/>
          <a:sy n="64" d="100"/>
        </p:scale>
        <p:origin x="-107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commentAuthors" Target="commentAuthors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11/14/15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dirty="0" smtClean="0">
                <a:solidFill>
                  <a:schemeClr val="accent1"/>
                </a:solidFill>
              </a:rPr>
              <a:t>Analysen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dirty="0" smtClean="0">
                <a:solidFill>
                  <a:schemeClr val="accent1"/>
                </a:solidFill>
              </a:rPr>
              <a:t>Analysen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dirty="0" smtClean="0">
                <a:solidFill>
                  <a:schemeClr val="accent1"/>
                </a:solidFill>
              </a:rPr>
              <a:t>Analysen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dirty="0" smtClean="0">
                <a:solidFill>
                  <a:schemeClr val="accent1"/>
                </a:solidFill>
              </a:rPr>
              <a:t>Analysen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dirty="0" smtClean="0">
                <a:solidFill>
                  <a:schemeClr val="accent1"/>
                </a:solidFill>
              </a:rPr>
              <a:t>Analysen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dirty="0" smtClean="0">
                <a:solidFill>
                  <a:schemeClr val="accent1"/>
                </a:solidFill>
              </a:rPr>
              <a:t>Analysen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dirty="0" smtClean="0">
                <a:solidFill>
                  <a:schemeClr val="accent1"/>
                </a:solidFill>
              </a:rPr>
              <a:t>Analysen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n-US" b="1" dirty="0">
                <a:solidFill>
                  <a:srgbClr val="5075BC"/>
                </a:solidFill>
              </a:rPr>
              <a:t>Morphologie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4F81BD"/>
                </a:solidFill>
                <a:latin typeface="+mj-lt"/>
                <a:ea typeface="+mj-ea"/>
                <a:cs typeface="+mj-cs"/>
              </a:rPr>
              <a:t>Lehreinheit 3</a:t>
            </a:r>
            <a:r>
              <a:rPr lang="el-GR" sz="2800" b="1" dirty="0" smtClean="0">
                <a:solidFill>
                  <a:srgbClr val="4F81BD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dirty="0" smtClean="0"/>
              <a:t>Analysen</a:t>
            </a:r>
          </a:p>
          <a:p>
            <a:endParaRPr lang="de-DE" sz="2800" dirty="0" smtClean="0"/>
          </a:p>
          <a:p>
            <a:r>
              <a:rPr lang="de-DE" sz="2800" dirty="0" smtClean="0"/>
              <a:t>Dr</a:t>
            </a:r>
            <a:r>
              <a:rPr lang="de-DE" sz="2800" dirty="0"/>
              <a:t>. Christina Alexandris </a:t>
            </a:r>
          </a:p>
          <a:p>
            <a:r>
              <a:rPr lang="de-DE" sz="2800" dirty="0"/>
              <a:t>Nationale Universität Athen</a:t>
            </a:r>
          </a:p>
          <a:p>
            <a:r>
              <a:rPr lang="de-DE" sz="2800" dirty="0"/>
              <a:t>Deutsche Sprache und Literatur</a:t>
            </a: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Derivation</a:t>
            </a:r>
            <a:br>
              <a:rPr lang="en-US" sz="4000" b="1" dirty="0"/>
            </a:br>
            <a:r>
              <a:rPr lang="en-US" sz="4000" b="1" dirty="0"/>
              <a:t>Analyse nach W. Sternefeld (2006</a:t>
            </a:r>
            <a:r>
              <a:rPr lang="en-US" sz="4000" b="1" dirty="0" smtClean="0"/>
              <a:t>)-3</a:t>
            </a:r>
            <a:endParaRPr lang="el-GR" sz="4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23528" y="1556792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(18)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55976" y="1916832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[FEM]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47864" y="573325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g</a:t>
            </a:r>
            <a:r>
              <a:rPr lang="en-US" sz="2000" dirty="0" smtClean="0"/>
              <a:t>enieß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64088" y="3501008"/>
            <a:ext cx="1152128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[FEM]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99792" y="4221088"/>
            <a:ext cx="1008112" cy="64807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un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71800" y="357301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</a:t>
            </a:r>
            <a:r>
              <a:rPr lang="en-US" dirty="0" smtClean="0"/>
              <a:t>✶</a:t>
            </a:r>
            <a:r>
              <a:rPr lang="en-US" sz="2000" dirty="0" smtClean="0"/>
              <a:t>A</a:t>
            </a:r>
            <a:r>
              <a:rPr lang="en-US" dirty="0"/>
              <a:t>✶</a:t>
            </a:r>
            <a:r>
              <a:rPr lang="en-US" sz="2000" dirty="0" smtClean="0"/>
              <a:t>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573325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bar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64088" y="3140968"/>
            <a:ext cx="1152128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</a:t>
            </a:r>
            <a:r>
              <a:rPr lang="en-US" dirty="0" smtClean="0"/>
              <a:t>✶</a:t>
            </a:r>
            <a:r>
              <a:rPr lang="en-US" sz="2000" dirty="0" smtClean="0"/>
              <a:t>A</a:t>
            </a:r>
            <a:r>
              <a:rPr lang="en-US" dirty="0"/>
              <a:t>✶</a:t>
            </a:r>
            <a:r>
              <a:rPr lang="en-US" sz="2000" dirty="0" smtClean="0"/>
              <a:t>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0" y="472514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</a:t>
            </a:r>
            <a:r>
              <a:rPr lang="en-US" dirty="0" smtClean="0"/>
              <a:t>✶</a:t>
            </a:r>
            <a:r>
              <a:rPr lang="en-US" sz="2000" dirty="0" smtClean="0"/>
              <a:t>V</a:t>
            </a:r>
            <a:r>
              <a:rPr lang="en-US" dirty="0"/>
              <a:t>✶</a:t>
            </a:r>
            <a:r>
              <a:rPr lang="en-US" sz="2000" dirty="0" smtClean="0"/>
              <a:t>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47864" y="429309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V</a:t>
            </a:r>
            <a:endParaRPr lang="en-US" sz="20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4572000" y="429309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A</a:t>
            </a:r>
            <a:endParaRPr lang="en-US" sz="2000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3995936" y="357301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A</a:t>
            </a:r>
            <a:endParaRPr lang="en-US" sz="2000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4355976" y="1556792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5364088" y="2780928"/>
            <a:ext cx="1152128" cy="5760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3347864" y="2780928"/>
            <a:ext cx="914400" cy="5760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A</a:t>
            </a:r>
            <a:endParaRPr lang="en-US" sz="2000" dirty="0" smtClean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3779912" y="4797152"/>
            <a:ext cx="0" cy="100811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004048" y="5229200"/>
            <a:ext cx="0" cy="576064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203848" y="4149080"/>
            <a:ext cx="0" cy="28803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940152" y="4077072"/>
            <a:ext cx="0" cy="43204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Freeform 25"/>
          <p:cNvSpPr/>
          <p:nvPr/>
        </p:nvSpPr>
        <p:spPr>
          <a:xfrm>
            <a:off x="3851920" y="2348880"/>
            <a:ext cx="2068285" cy="556381"/>
          </a:xfrm>
          <a:custGeom>
            <a:avLst/>
            <a:gdLst>
              <a:gd name="connsiteX0" fmla="*/ 0 w 2068285"/>
              <a:gd name="connsiteY0" fmla="*/ 544285 h 556381"/>
              <a:gd name="connsiteX1" fmla="*/ 967619 w 2068285"/>
              <a:gd name="connsiteY1" fmla="*/ 0 h 556381"/>
              <a:gd name="connsiteX2" fmla="*/ 2068285 w 2068285"/>
              <a:gd name="connsiteY2" fmla="*/ 556381 h 55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68285" h="556381">
                <a:moveTo>
                  <a:pt x="0" y="544285"/>
                </a:moveTo>
                <a:lnTo>
                  <a:pt x="967619" y="0"/>
                </a:lnTo>
                <a:lnTo>
                  <a:pt x="2068285" y="556381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7" name="Freeform 26"/>
          <p:cNvSpPr/>
          <p:nvPr/>
        </p:nvSpPr>
        <p:spPr>
          <a:xfrm>
            <a:off x="3923928" y="4077072"/>
            <a:ext cx="1070726" cy="288032"/>
          </a:xfrm>
          <a:custGeom>
            <a:avLst/>
            <a:gdLst>
              <a:gd name="connsiteX0" fmla="*/ 0 w 2068285"/>
              <a:gd name="connsiteY0" fmla="*/ 544285 h 556381"/>
              <a:gd name="connsiteX1" fmla="*/ 967619 w 2068285"/>
              <a:gd name="connsiteY1" fmla="*/ 0 h 556381"/>
              <a:gd name="connsiteX2" fmla="*/ 2068285 w 2068285"/>
              <a:gd name="connsiteY2" fmla="*/ 556381 h 55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68285" h="556381">
                <a:moveTo>
                  <a:pt x="0" y="544285"/>
                </a:moveTo>
                <a:lnTo>
                  <a:pt x="967619" y="0"/>
                </a:lnTo>
                <a:lnTo>
                  <a:pt x="2068285" y="556381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8" name="Freeform 27"/>
          <p:cNvSpPr/>
          <p:nvPr/>
        </p:nvSpPr>
        <p:spPr>
          <a:xfrm>
            <a:off x="3203848" y="3284984"/>
            <a:ext cx="1296145" cy="348671"/>
          </a:xfrm>
          <a:custGeom>
            <a:avLst/>
            <a:gdLst>
              <a:gd name="connsiteX0" fmla="*/ 0 w 2068285"/>
              <a:gd name="connsiteY0" fmla="*/ 544285 h 556381"/>
              <a:gd name="connsiteX1" fmla="*/ 967619 w 2068285"/>
              <a:gd name="connsiteY1" fmla="*/ 0 h 556381"/>
              <a:gd name="connsiteX2" fmla="*/ 2068285 w 2068285"/>
              <a:gd name="connsiteY2" fmla="*/ 556381 h 55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68285" h="556381">
                <a:moveTo>
                  <a:pt x="0" y="544285"/>
                </a:moveTo>
                <a:lnTo>
                  <a:pt x="967619" y="0"/>
                </a:lnTo>
                <a:lnTo>
                  <a:pt x="2068285" y="556381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3" name="TextBox 32"/>
          <p:cNvSpPr txBox="1"/>
          <p:nvPr/>
        </p:nvSpPr>
        <p:spPr>
          <a:xfrm>
            <a:off x="5364088" y="4437112"/>
            <a:ext cx="1152128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keit</a:t>
            </a:r>
          </a:p>
        </p:txBody>
      </p:sp>
    </p:spTree>
    <p:extLst>
      <p:ext uri="{BB962C8B-B14F-4D97-AF65-F5344CB8AC3E}">
        <p14:creationId xmlns:p14="http://schemas.microsoft.com/office/powerpoint/2010/main" val="2515803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Derivation</a:t>
            </a:r>
            <a:br>
              <a:rPr lang="en-US" b="1" dirty="0"/>
            </a:br>
            <a:r>
              <a:rPr lang="en-US" b="1" dirty="0"/>
              <a:t>Analyse nach W. Sternefeld (2006</a:t>
            </a:r>
            <a:r>
              <a:rPr lang="en-US" b="1" dirty="0" smtClean="0"/>
              <a:t>)-4</a:t>
            </a:r>
            <a:endParaRPr lang="el-GR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995936" y="1844824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400" dirty="0" smtClean="0"/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544" y="1844824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400" dirty="0" smtClean="0"/>
              <a:t>(20)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99792" y="4365104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400" dirty="0" smtClean="0"/>
              <a:t>genieß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28184" y="587727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400" dirty="0" smtClean="0"/>
              <a:t>bar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60032" y="587727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400" dirty="0" smtClean="0"/>
              <a:t>un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28184" y="443711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400" dirty="0" smtClean="0"/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28184" y="4725144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400" dirty="0" smtClean="0"/>
              <a:t>[</a:t>
            </a:r>
            <a:r>
              <a:rPr lang="en-US" dirty="0" smtClean="0"/>
              <a:t>✶</a:t>
            </a:r>
            <a:r>
              <a:rPr lang="en-US" sz="2400" dirty="0" smtClean="0"/>
              <a:t>V</a:t>
            </a:r>
            <a:r>
              <a:rPr lang="en-US" dirty="0"/>
              <a:t>✶</a:t>
            </a:r>
            <a:r>
              <a:rPr lang="en-US" sz="2400" dirty="0" smtClean="0"/>
              <a:t>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08104" y="335699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400" dirty="0" smtClean="0"/>
              <a:t>[</a:t>
            </a:r>
            <a:r>
              <a:rPr lang="en-US" dirty="0" smtClean="0"/>
              <a:t>✶</a:t>
            </a:r>
            <a:r>
              <a:rPr lang="en-US" sz="2400" dirty="0" smtClean="0"/>
              <a:t>V</a:t>
            </a:r>
            <a:r>
              <a:rPr lang="en-US" dirty="0"/>
              <a:t>✶</a:t>
            </a:r>
            <a:r>
              <a:rPr lang="en-US" sz="2400" dirty="0" smtClean="0"/>
              <a:t>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60032" y="443711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400" dirty="0" smtClean="0"/>
              <a:t>[</a:t>
            </a:r>
            <a:r>
              <a:rPr lang="en-US" dirty="0" smtClean="0"/>
              <a:t>✶</a:t>
            </a:r>
            <a:r>
              <a:rPr lang="en-US" sz="2400" dirty="0" smtClean="0"/>
              <a:t>A</a:t>
            </a:r>
            <a:r>
              <a:rPr lang="en-US" dirty="0"/>
              <a:t>✶</a:t>
            </a:r>
            <a:r>
              <a:rPr lang="en-US" sz="2400" dirty="0" smtClean="0"/>
              <a:t>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08104" y="299695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400" dirty="0" smtClean="0"/>
              <a:t>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99792" y="299695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400" dirty="0"/>
              <a:t>V</a:t>
            </a:r>
            <a:endParaRPr lang="en-US" sz="2400" dirty="0" smtClean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232" y="5229200"/>
            <a:ext cx="0" cy="64807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292080" y="4941168"/>
            <a:ext cx="0" cy="936104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131840" y="3429000"/>
            <a:ext cx="0" cy="936104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Freeform 20"/>
          <p:cNvSpPr/>
          <p:nvPr/>
        </p:nvSpPr>
        <p:spPr>
          <a:xfrm>
            <a:off x="5364088" y="3789040"/>
            <a:ext cx="1306286" cy="653143"/>
          </a:xfrm>
          <a:custGeom>
            <a:avLst/>
            <a:gdLst>
              <a:gd name="connsiteX0" fmla="*/ 0 w 1306286"/>
              <a:gd name="connsiteY0" fmla="*/ 653143 h 653143"/>
              <a:gd name="connsiteX1" fmla="*/ 604762 w 1306286"/>
              <a:gd name="connsiteY1" fmla="*/ 0 h 653143"/>
              <a:gd name="connsiteX2" fmla="*/ 1306286 w 1306286"/>
              <a:gd name="connsiteY2" fmla="*/ 616857 h 653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6286" h="653143">
                <a:moveTo>
                  <a:pt x="0" y="653143"/>
                </a:moveTo>
                <a:lnTo>
                  <a:pt x="604762" y="0"/>
                </a:lnTo>
                <a:lnTo>
                  <a:pt x="1306286" y="616857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3203848" y="2348880"/>
            <a:ext cx="2697238" cy="677333"/>
          </a:xfrm>
          <a:custGeom>
            <a:avLst/>
            <a:gdLst>
              <a:gd name="connsiteX0" fmla="*/ 0 w 2697238"/>
              <a:gd name="connsiteY0" fmla="*/ 677333 h 677333"/>
              <a:gd name="connsiteX1" fmla="*/ 1245809 w 2697238"/>
              <a:gd name="connsiteY1" fmla="*/ 0 h 677333"/>
              <a:gd name="connsiteX2" fmla="*/ 2697238 w 2697238"/>
              <a:gd name="connsiteY2" fmla="*/ 628952 h 677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97238" h="677333">
                <a:moveTo>
                  <a:pt x="0" y="677333"/>
                </a:moveTo>
                <a:lnTo>
                  <a:pt x="1245809" y="0"/>
                </a:lnTo>
                <a:lnTo>
                  <a:pt x="2697238" y="628952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030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Derivation</a:t>
            </a:r>
            <a:br>
              <a:rPr lang="en-US" sz="4000" b="1" dirty="0"/>
            </a:br>
            <a:r>
              <a:rPr lang="en-US" sz="4000" b="1" dirty="0"/>
              <a:t>Analyse nach W. Sternefeld (2006</a:t>
            </a:r>
            <a:r>
              <a:rPr lang="en-US" sz="4000" b="1" dirty="0" smtClean="0"/>
              <a:t>)-5</a:t>
            </a:r>
            <a:endParaRPr lang="el-GR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700808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(24)</a:t>
            </a:r>
            <a:r>
              <a:rPr lang="en-US" sz="2000" b="1" dirty="0" smtClean="0"/>
              <a:t> a</a:t>
            </a:r>
            <a:r>
              <a:rPr lang="en-US" sz="2000" dirty="0" smtClean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27784" y="1700808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88024" y="1700808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b="1" dirty="0" smtClean="0"/>
              <a:t>b.</a:t>
            </a:r>
            <a:r>
              <a:rPr lang="en-US" sz="2000" b="1" dirty="0">
                <a:latin typeface="Zapf Dingbats"/>
                <a:ea typeface="Zapf Dingbats"/>
                <a:cs typeface="Zapf Dingbats"/>
                <a:sym typeface="Zapf Dingbats"/>
              </a:rPr>
              <a:t>✶</a:t>
            </a:r>
            <a:endParaRPr lang="en-US" sz="2000" b="1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6948264" y="1700808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1720" y="2780928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72200" y="2780928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V</a:t>
            </a:r>
            <a:endParaRPr lang="en-US" sz="2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3203848" y="2780928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24328" y="2780928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72200" y="429309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/>
              <a:t>bäck</a:t>
            </a:r>
            <a:endParaRPr lang="en-US" sz="20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7092280" y="5229200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28384" y="5229200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/>
              <a:t>ei</a:t>
            </a:r>
            <a:endParaRPr lang="en-US" sz="20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1619672" y="3789040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V</a:t>
            </a:r>
            <a:endParaRPr lang="en-US" sz="2000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2483768" y="3789040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19672" y="5301208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/>
              <a:t>ras</a:t>
            </a:r>
            <a:endParaRPr lang="en-US" sz="20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2555776" y="5301208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03848" y="4221088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/>
              <a:t>ei</a:t>
            </a:r>
            <a:endParaRPr lang="en-US" sz="2000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8028384" y="3717032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92280" y="3717032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3635896" y="3284984"/>
            <a:ext cx="0" cy="10801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051720" y="4365104"/>
            <a:ext cx="0" cy="10801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987824" y="4365104"/>
            <a:ext cx="0" cy="10801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8460432" y="4221088"/>
            <a:ext cx="0" cy="10801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524328" y="4221088"/>
            <a:ext cx="0" cy="10801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804248" y="3284984"/>
            <a:ext cx="0" cy="10801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Freeform 30"/>
          <p:cNvSpPr/>
          <p:nvPr/>
        </p:nvSpPr>
        <p:spPr>
          <a:xfrm>
            <a:off x="2483768" y="2204864"/>
            <a:ext cx="1173238" cy="665238"/>
          </a:xfrm>
          <a:custGeom>
            <a:avLst/>
            <a:gdLst>
              <a:gd name="connsiteX0" fmla="*/ 0 w 1173238"/>
              <a:gd name="connsiteY0" fmla="*/ 665238 h 665238"/>
              <a:gd name="connsiteX1" fmla="*/ 580572 w 1173238"/>
              <a:gd name="connsiteY1" fmla="*/ 0 h 665238"/>
              <a:gd name="connsiteX2" fmla="*/ 1173238 w 1173238"/>
              <a:gd name="connsiteY2" fmla="*/ 628952 h 66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3238" h="665238">
                <a:moveTo>
                  <a:pt x="0" y="665238"/>
                </a:moveTo>
                <a:lnTo>
                  <a:pt x="580572" y="0"/>
                </a:lnTo>
                <a:lnTo>
                  <a:pt x="1173238" y="628952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2" name="Freeform 31"/>
          <p:cNvSpPr/>
          <p:nvPr/>
        </p:nvSpPr>
        <p:spPr>
          <a:xfrm>
            <a:off x="6804248" y="2204864"/>
            <a:ext cx="1173238" cy="665238"/>
          </a:xfrm>
          <a:custGeom>
            <a:avLst/>
            <a:gdLst>
              <a:gd name="connsiteX0" fmla="*/ 0 w 1173238"/>
              <a:gd name="connsiteY0" fmla="*/ 665238 h 665238"/>
              <a:gd name="connsiteX1" fmla="*/ 580572 w 1173238"/>
              <a:gd name="connsiteY1" fmla="*/ 0 h 665238"/>
              <a:gd name="connsiteX2" fmla="*/ 1173238 w 1173238"/>
              <a:gd name="connsiteY2" fmla="*/ 628952 h 66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3238" h="665238">
                <a:moveTo>
                  <a:pt x="0" y="665238"/>
                </a:moveTo>
                <a:lnTo>
                  <a:pt x="580572" y="0"/>
                </a:lnTo>
                <a:lnTo>
                  <a:pt x="1173238" y="628952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3" name="Freeform 32"/>
          <p:cNvSpPr/>
          <p:nvPr/>
        </p:nvSpPr>
        <p:spPr>
          <a:xfrm>
            <a:off x="2051720" y="3356992"/>
            <a:ext cx="864096" cy="489951"/>
          </a:xfrm>
          <a:custGeom>
            <a:avLst/>
            <a:gdLst>
              <a:gd name="connsiteX0" fmla="*/ 0 w 1173238"/>
              <a:gd name="connsiteY0" fmla="*/ 665238 h 665238"/>
              <a:gd name="connsiteX1" fmla="*/ 580572 w 1173238"/>
              <a:gd name="connsiteY1" fmla="*/ 0 h 665238"/>
              <a:gd name="connsiteX2" fmla="*/ 1173238 w 1173238"/>
              <a:gd name="connsiteY2" fmla="*/ 628952 h 66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3238" h="665238">
                <a:moveTo>
                  <a:pt x="0" y="665238"/>
                </a:moveTo>
                <a:lnTo>
                  <a:pt x="580572" y="0"/>
                </a:lnTo>
                <a:lnTo>
                  <a:pt x="1173238" y="628952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4" name="Freeform 33"/>
          <p:cNvSpPr/>
          <p:nvPr/>
        </p:nvSpPr>
        <p:spPr>
          <a:xfrm>
            <a:off x="7524328" y="3284984"/>
            <a:ext cx="957214" cy="542750"/>
          </a:xfrm>
          <a:custGeom>
            <a:avLst/>
            <a:gdLst>
              <a:gd name="connsiteX0" fmla="*/ 0 w 1173238"/>
              <a:gd name="connsiteY0" fmla="*/ 665238 h 665238"/>
              <a:gd name="connsiteX1" fmla="*/ 580572 w 1173238"/>
              <a:gd name="connsiteY1" fmla="*/ 0 h 665238"/>
              <a:gd name="connsiteX2" fmla="*/ 1173238 w 1173238"/>
              <a:gd name="connsiteY2" fmla="*/ 628952 h 66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3238" h="665238">
                <a:moveTo>
                  <a:pt x="0" y="665238"/>
                </a:moveTo>
                <a:lnTo>
                  <a:pt x="580572" y="0"/>
                </a:lnTo>
                <a:lnTo>
                  <a:pt x="1173238" y="628952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230808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Flexion</a:t>
            </a:r>
            <a:br>
              <a:rPr lang="en-US" b="1" dirty="0"/>
            </a:br>
            <a:r>
              <a:rPr lang="en-US" b="1" dirty="0"/>
              <a:t>Analyse nach W. Sternefeld (2006</a:t>
            </a:r>
            <a:r>
              <a:rPr lang="en-US" b="1" dirty="0" smtClean="0"/>
              <a:t>)-1</a:t>
            </a:r>
            <a:endParaRPr lang="el-GR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301554"/>
              </p:ext>
            </p:extLst>
          </p:nvPr>
        </p:nvGraphicFramePr>
        <p:xfrm>
          <a:off x="323528" y="1556792"/>
          <a:ext cx="8496948" cy="47185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8950"/>
                <a:gridCol w="745346"/>
                <a:gridCol w="733978"/>
                <a:gridCol w="641524"/>
                <a:gridCol w="772450"/>
                <a:gridCol w="772450"/>
                <a:gridCol w="621888"/>
                <a:gridCol w="923012"/>
                <a:gridCol w="772450"/>
                <a:gridCol w="608794"/>
                <a:gridCol w="936106"/>
              </a:tblGrid>
              <a:tr h="65110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(1)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Staat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Mann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Hund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Streik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Vogel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Bär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Frau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Wurst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Mutter</a:t>
                      </a:r>
                      <a:endParaRPr lang="en-US" dirty="0"/>
                    </a:p>
                  </a:txBody>
                  <a:tcPr/>
                </a:tc>
              </a:tr>
              <a:tr h="1990328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SG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NOM</a:t>
                      </a:r>
                    </a:p>
                    <a:p>
                      <a:r>
                        <a:rPr lang="en-US" sz="1600" dirty="0" smtClean="0"/>
                        <a:t>      GEN</a:t>
                      </a:r>
                    </a:p>
                    <a:p>
                      <a:r>
                        <a:rPr lang="en-US" sz="1600" baseline="0" dirty="0" smtClean="0"/>
                        <a:t>      DAT</a:t>
                      </a:r>
                    </a:p>
                    <a:p>
                      <a:r>
                        <a:rPr lang="en-US" sz="1600" baseline="0" dirty="0" smtClean="0"/>
                        <a:t>      AKK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algn="ctr"/>
                      <a:r>
                        <a:rPr lang="en-US" sz="1800" dirty="0" smtClean="0">
                          <a:sym typeface="Webdings"/>
                        </a:rPr>
                        <a:t>(e)s</a:t>
                      </a:r>
                    </a:p>
                    <a:p>
                      <a:pPr algn="ctr"/>
                      <a:r>
                        <a:rPr lang="en-US" sz="1800" dirty="0" smtClean="0"/>
                        <a:t>(e)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  <a:endParaRPr lang="en-US" sz="1800" dirty="0" smtClean="0">
                        <a:sym typeface="Webdings"/>
                      </a:endParaRPr>
                    </a:p>
                    <a:p>
                      <a:pPr algn="ctr"/>
                      <a:r>
                        <a:rPr lang="en-US" sz="1800" dirty="0" smtClean="0"/>
                        <a:t>(e)s</a:t>
                      </a:r>
                    </a:p>
                    <a:p>
                      <a:pPr algn="ctr"/>
                      <a:r>
                        <a:rPr lang="en-US" sz="1800" dirty="0" smtClean="0"/>
                        <a:t>(e)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sym typeface="Webdings"/>
                      </a:endParaRPr>
                    </a:p>
                    <a:p>
                      <a:pPr algn="ctr"/>
                      <a:endParaRPr lang="en-US" sz="1800" dirty="0" smtClean="0"/>
                    </a:p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  <a:endParaRPr lang="en-US" sz="1800" dirty="0" smtClean="0">
                        <a:sym typeface="Webdings"/>
                      </a:endParaRPr>
                    </a:p>
                    <a:p>
                      <a:pPr algn="ctr"/>
                      <a:r>
                        <a:rPr lang="en-US" sz="1800" dirty="0" smtClean="0"/>
                        <a:t>(e)s</a:t>
                      </a:r>
                    </a:p>
                    <a:p>
                      <a:pPr algn="ctr"/>
                      <a:r>
                        <a:rPr lang="en-US" sz="1800" dirty="0" smtClean="0"/>
                        <a:t>(e)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algn="ctr"/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algn="ctr"/>
                      <a:r>
                        <a:rPr lang="en-US" sz="1800" dirty="0" smtClean="0"/>
                        <a:t>(e)s</a:t>
                      </a:r>
                    </a:p>
                    <a:p>
                      <a:pPr algn="ctr"/>
                      <a:r>
                        <a:rPr lang="en-US" sz="1800" dirty="0" smtClean="0"/>
                        <a:t>(e)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algn="ctr"/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algn="ctr"/>
                      <a:r>
                        <a:rPr lang="en-US" sz="1800" dirty="0" smtClean="0"/>
                        <a:t>(e)s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algn="ctr"/>
                      <a:endParaRPr lang="en-US" sz="1800" dirty="0" smtClean="0"/>
                    </a:p>
                    <a:p>
                      <a:pPr algn="ctr"/>
                      <a:endParaRPr lang="en-US" sz="1800" dirty="0" smtClean="0"/>
                    </a:p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algn="ctr"/>
                      <a:r>
                        <a:rPr lang="en-US" sz="1800" dirty="0" smtClean="0"/>
                        <a:t>en</a:t>
                      </a:r>
                    </a:p>
                    <a:p>
                      <a:pPr algn="ctr"/>
                      <a:r>
                        <a:rPr lang="en-US" sz="1800" dirty="0" smtClean="0"/>
                        <a:t>en</a:t>
                      </a:r>
                    </a:p>
                    <a:p>
                      <a:pPr algn="ctr"/>
                      <a:r>
                        <a:rPr lang="en-US" sz="1800" dirty="0" smtClean="0"/>
                        <a:t>en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algn="ctr"/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algn="ctr"/>
                      <a:endParaRPr lang="en-US" sz="1800" dirty="0"/>
                    </a:p>
                  </a:txBody>
                  <a:tcPr/>
                </a:tc>
              </a:tr>
              <a:tr h="1556075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PL NOM</a:t>
                      </a:r>
                    </a:p>
                    <a:p>
                      <a:r>
                        <a:rPr lang="en-US" sz="1600" dirty="0" smtClean="0"/>
                        <a:t>      GEN</a:t>
                      </a:r>
                    </a:p>
                    <a:p>
                      <a:r>
                        <a:rPr lang="en-US" sz="1600" dirty="0" smtClean="0"/>
                        <a:t>      DAT</a:t>
                      </a:r>
                    </a:p>
                    <a:p>
                      <a:r>
                        <a:rPr lang="en-US" sz="1600" baseline="0" dirty="0" smtClean="0"/>
                        <a:t>      AKK</a:t>
                      </a:r>
                      <a:endParaRPr lang="en-US" sz="1600" dirty="0" smtClean="0"/>
                    </a:p>
                    <a:p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en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en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en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en</a:t>
                      </a:r>
                    </a:p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er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er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err="1" smtClean="0"/>
                        <a:t>ern</a:t>
                      </a:r>
                      <a:endParaRPr lang="en-US" sz="1800" dirty="0" smtClean="0"/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er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endParaRPr lang="en-US" sz="1800" dirty="0" smtClean="0"/>
                    </a:p>
                    <a:p>
                      <a:pPr algn="ctr">
                        <a:lnSpc>
                          <a:spcPct val="90000"/>
                        </a:lnSpc>
                      </a:pP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en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s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s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s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sym typeface="Webdings"/>
                      </a:endParaRPr>
                    </a:p>
                    <a:p>
                      <a:pPr algn="ctr">
                        <a:lnSpc>
                          <a:spcPct val="90000"/>
                        </a:lnSpc>
                      </a:pP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en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en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en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en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en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en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en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s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s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s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800" dirty="0" smtClean="0"/>
                        <a:t>n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+mn-lt"/>
                          <a:sym typeface="Webdings"/>
                        </a:rPr>
                        <a:t>∅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endParaRPr lang="en-US" sz="1800" dirty="0"/>
                    </a:p>
                  </a:txBody>
                  <a:tcPr/>
                </a:tc>
              </a:tr>
              <a:tr h="48301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P10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4148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Flexion</a:t>
            </a:r>
            <a:br>
              <a:rPr lang="en-US" sz="4000" b="1" dirty="0"/>
            </a:br>
            <a:r>
              <a:rPr lang="en-US" sz="4000" b="1" dirty="0"/>
              <a:t>Analyse nach W. Sternefeld (2006</a:t>
            </a:r>
            <a:r>
              <a:rPr lang="en-US" sz="4000" b="1" dirty="0" smtClean="0"/>
              <a:t>)-2</a:t>
            </a:r>
            <a:endParaRPr lang="el-GR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700808"/>
            <a:ext cx="108012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(18)  </a:t>
            </a:r>
            <a:r>
              <a:rPr lang="en-US" sz="2000" b="1" dirty="0" smtClean="0"/>
              <a:t>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91680" y="1700808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75856" y="1700808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b="1" dirty="0" smtClean="0"/>
              <a:t>b.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0152" y="1700808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b="1" dirty="0" smtClean="0"/>
              <a:t>c.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7400" y="1700808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73575" y="1772816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91680" y="2060848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[PLURAL]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37400" y="2132856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[GEN, SG]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37400" y="2564904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3608" y="3284984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83768" y="3284984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[PLURAL]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51920" y="3284984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16216" y="371703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3608" y="4478214"/>
            <a:ext cx="1008112" cy="60697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Frau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11760" y="4478214"/>
            <a:ext cx="914400" cy="53496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en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92080" y="3284984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[PLURAL]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884368" y="5301208"/>
            <a:ext cx="914400" cy="64807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73575" y="2132856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[PLURAL]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51920" y="4478214"/>
            <a:ext cx="914400" cy="53496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Kind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20072" y="4478214"/>
            <a:ext cx="1008112" cy="53496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16216" y="407707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16216" y="537321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Mann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884368" y="371703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[GEN,SG]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7020272" y="4581128"/>
            <a:ext cx="0" cy="79208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8316416" y="4221088"/>
            <a:ext cx="0" cy="115212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724128" y="3789040"/>
            <a:ext cx="0" cy="79208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355976" y="3789040"/>
            <a:ext cx="0" cy="79208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915816" y="3789040"/>
            <a:ext cx="0" cy="79208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547664" y="3789040"/>
            <a:ext cx="0" cy="79208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Freeform 35"/>
          <p:cNvSpPr/>
          <p:nvPr/>
        </p:nvSpPr>
        <p:spPr>
          <a:xfrm>
            <a:off x="1547664" y="2492896"/>
            <a:ext cx="1318381" cy="713619"/>
          </a:xfrm>
          <a:custGeom>
            <a:avLst/>
            <a:gdLst>
              <a:gd name="connsiteX0" fmla="*/ 0 w 1318381"/>
              <a:gd name="connsiteY0" fmla="*/ 713619 h 713619"/>
              <a:gd name="connsiteX1" fmla="*/ 580572 w 1318381"/>
              <a:gd name="connsiteY1" fmla="*/ 0 h 713619"/>
              <a:gd name="connsiteX2" fmla="*/ 1318381 w 1318381"/>
              <a:gd name="connsiteY2" fmla="*/ 677333 h 713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18381" h="713619">
                <a:moveTo>
                  <a:pt x="0" y="713619"/>
                </a:moveTo>
                <a:lnTo>
                  <a:pt x="580572" y="0"/>
                </a:lnTo>
                <a:lnTo>
                  <a:pt x="1318381" y="677333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37" name="Freeform 36"/>
          <p:cNvSpPr/>
          <p:nvPr/>
        </p:nvSpPr>
        <p:spPr>
          <a:xfrm>
            <a:off x="4355976" y="2564904"/>
            <a:ext cx="1318381" cy="713619"/>
          </a:xfrm>
          <a:custGeom>
            <a:avLst/>
            <a:gdLst>
              <a:gd name="connsiteX0" fmla="*/ 0 w 1318381"/>
              <a:gd name="connsiteY0" fmla="*/ 713619 h 713619"/>
              <a:gd name="connsiteX1" fmla="*/ 580572 w 1318381"/>
              <a:gd name="connsiteY1" fmla="*/ 0 h 713619"/>
              <a:gd name="connsiteX2" fmla="*/ 1318381 w 1318381"/>
              <a:gd name="connsiteY2" fmla="*/ 677333 h 713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18381" h="713619">
                <a:moveTo>
                  <a:pt x="0" y="713619"/>
                </a:moveTo>
                <a:lnTo>
                  <a:pt x="580572" y="0"/>
                </a:lnTo>
                <a:lnTo>
                  <a:pt x="1318381" y="677333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38" name="Freeform 37"/>
          <p:cNvSpPr/>
          <p:nvPr/>
        </p:nvSpPr>
        <p:spPr>
          <a:xfrm>
            <a:off x="7020272" y="2996952"/>
            <a:ext cx="1318381" cy="713619"/>
          </a:xfrm>
          <a:custGeom>
            <a:avLst/>
            <a:gdLst>
              <a:gd name="connsiteX0" fmla="*/ 0 w 1318381"/>
              <a:gd name="connsiteY0" fmla="*/ 713619 h 713619"/>
              <a:gd name="connsiteX1" fmla="*/ 580572 w 1318381"/>
              <a:gd name="connsiteY1" fmla="*/ 0 h 713619"/>
              <a:gd name="connsiteX2" fmla="*/ 1318381 w 1318381"/>
              <a:gd name="connsiteY2" fmla="*/ 677333 h 713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18381" h="713619">
                <a:moveTo>
                  <a:pt x="0" y="713619"/>
                </a:moveTo>
                <a:lnTo>
                  <a:pt x="580572" y="0"/>
                </a:lnTo>
                <a:lnTo>
                  <a:pt x="1318381" y="677333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1726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Flexion</a:t>
            </a:r>
            <a:br>
              <a:rPr lang="en-US" sz="4000" b="1" dirty="0"/>
            </a:br>
            <a:r>
              <a:rPr lang="en-US" sz="4000" b="1" dirty="0"/>
              <a:t>Analyse nach W. Sternefeld (2006</a:t>
            </a:r>
            <a:r>
              <a:rPr lang="en-US" sz="4000" b="1" dirty="0" smtClean="0"/>
              <a:t>)-3</a:t>
            </a:r>
            <a:endParaRPr lang="el-GR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628800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(19) a.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39952" y="1628800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b.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67744" y="1628800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0152" y="1628800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67744" y="2060848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[PLURAL]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0152" y="2060848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[PLURAL]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32240" y="3429000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F</a:t>
            </a:r>
            <a:endParaRPr lang="en-US" sz="20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732240" y="3789040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[PLURAL]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32240" y="544522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20072" y="544522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Frau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59832" y="3429000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</a:t>
            </a:r>
            <a:r>
              <a:rPr lang="en-US" dirty="0" smtClean="0"/>
              <a:t>✶</a:t>
            </a:r>
            <a:r>
              <a:rPr lang="en-US" sz="2000" dirty="0" smtClean="0"/>
              <a:t>N</a:t>
            </a:r>
            <a:r>
              <a:rPr lang="en-US" dirty="0" smtClean="0"/>
              <a:t>✶</a:t>
            </a:r>
            <a:r>
              <a:rPr lang="en-US" sz="2000" dirty="0" smtClean="0"/>
              <a:t>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75656" y="544522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Frau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75656" y="3429000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59832" y="3789040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[PLURAL]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59832" y="544522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20072" y="3429000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5652120" y="4005064"/>
            <a:ext cx="0" cy="151216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491880" y="4293096"/>
            <a:ext cx="0" cy="115212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16" idx="0"/>
          </p:cNvCxnSpPr>
          <p:nvPr/>
        </p:nvCxnSpPr>
        <p:spPr>
          <a:xfrm>
            <a:off x="1907704" y="3933056"/>
            <a:ext cx="25152" cy="151216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164288" y="4293096"/>
            <a:ext cx="0" cy="115212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Freeform 28"/>
          <p:cNvSpPr/>
          <p:nvPr/>
        </p:nvSpPr>
        <p:spPr>
          <a:xfrm>
            <a:off x="5652120" y="2564904"/>
            <a:ext cx="1560286" cy="907143"/>
          </a:xfrm>
          <a:custGeom>
            <a:avLst/>
            <a:gdLst>
              <a:gd name="connsiteX0" fmla="*/ 0 w 1560286"/>
              <a:gd name="connsiteY0" fmla="*/ 882952 h 907143"/>
              <a:gd name="connsiteX1" fmla="*/ 737810 w 1560286"/>
              <a:gd name="connsiteY1" fmla="*/ 0 h 907143"/>
              <a:gd name="connsiteX2" fmla="*/ 1560286 w 1560286"/>
              <a:gd name="connsiteY2" fmla="*/ 907143 h 907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60286" h="907143">
                <a:moveTo>
                  <a:pt x="0" y="882952"/>
                </a:moveTo>
                <a:lnTo>
                  <a:pt x="737810" y="0"/>
                </a:lnTo>
                <a:lnTo>
                  <a:pt x="1560286" y="907143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0" name="Freeform 29"/>
          <p:cNvSpPr/>
          <p:nvPr/>
        </p:nvSpPr>
        <p:spPr>
          <a:xfrm>
            <a:off x="1979712" y="2564904"/>
            <a:ext cx="1560286" cy="907143"/>
          </a:xfrm>
          <a:custGeom>
            <a:avLst/>
            <a:gdLst>
              <a:gd name="connsiteX0" fmla="*/ 0 w 1560286"/>
              <a:gd name="connsiteY0" fmla="*/ 882952 h 907143"/>
              <a:gd name="connsiteX1" fmla="*/ 737810 w 1560286"/>
              <a:gd name="connsiteY1" fmla="*/ 0 h 907143"/>
              <a:gd name="connsiteX2" fmla="*/ 1560286 w 1560286"/>
              <a:gd name="connsiteY2" fmla="*/ 907143 h 907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60286" h="907143">
                <a:moveTo>
                  <a:pt x="0" y="882952"/>
                </a:moveTo>
                <a:lnTo>
                  <a:pt x="737810" y="0"/>
                </a:lnTo>
                <a:lnTo>
                  <a:pt x="1560286" y="907143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99593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Flexion</a:t>
            </a:r>
            <a:br>
              <a:rPr lang="en-US" sz="4000" b="1" dirty="0"/>
            </a:br>
            <a:r>
              <a:rPr lang="en-US" sz="4000" b="1" dirty="0"/>
              <a:t>Analyse nach W. Sternefeld (2006</a:t>
            </a:r>
            <a:r>
              <a:rPr lang="en-US" sz="4000" b="1" dirty="0" smtClean="0"/>
              <a:t>)</a:t>
            </a:r>
            <a:r>
              <a:rPr lang="el-GR" sz="4000" b="1" dirty="0" smtClean="0"/>
              <a:t>-</a:t>
            </a:r>
            <a:r>
              <a:rPr lang="de-DE" sz="4000" b="1" dirty="0" smtClean="0"/>
              <a:t>4</a:t>
            </a:r>
            <a:endParaRPr lang="el-GR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691680" y="191683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[PLURAL]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155679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l-GR" sz="2000" dirty="0" smtClean="0"/>
              <a:t>(20)</a:t>
            </a:r>
            <a:r>
              <a:rPr lang="en-US" sz="2000" dirty="0" smtClean="0"/>
              <a:t>  </a:t>
            </a:r>
            <a:r>
              <a:rPr lang="en-US" sz="2000" b="1" dirty="0" smtClean="0"/>
              <a:t>a</a:t>
            </a:r>
            <a:r>
              <a:rPr lang="en-US" sz="2000" dirty="0" smtClean="0"/>
              <a:t>.</a:t>
            </a:r>
            <a:endParaRPr lang="en-US" sz="2000" b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1691680" y="155679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l-GR" sz="2000" dirty="0" smtClean="0"/>
              <a:t>Ν</a:t>
            </a:r>
            <a:endParaRPr lang="en-US" sz="2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059832" y="1628800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b="1" dirty="0" smtClean="0"/>
              <a:t>b.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27984" y="155679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l-GR" sz="2000" dirty="0" smtClean="0"/>
              <a:t>Ν</a:t>
            </a:r>
            <a:endParaRPr lang="en-US" sz="20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1043608" y="3068960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l-GR" sz="2000" dirty="0" smtClean="0"/>
              <a:t>Ν</a:t>
            </a:r>
            <a:endParaRPr lang="en-US" sz="2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7740352" y="335699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de-DE" sz="2000" dirty="0"/>
              <a:t>F</a:t>
            </a:r>
            <a:endParaRPr lang="en-US" sz="20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076056" y="3068960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F</a:t>
            </a:r>
            <a:endParaRPr lang="en-US" sz="20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5148064" y="335699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[✶n-PLURAL✶]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39752" y="3068960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F</a:t>
            </a:r>
            <a:endParaRPr lang="en-US" sz="20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2339752" y="335699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[✶P7</a:t>
            </a:r>
            <a:r>
              <a:rPr lang="en-US" sz="2000" dirty="0">
                <a:solidFill>
                  <a:srgbClr val="000000"/>
                </a:solidFill>
              </a:rPr>
              <a:t>✶</a:t>
            </a:r>
            <a:r>
              <a:rPr lang="en-US" sz="2000" dirty="0" smtClean="0">
                <a:solidFill>
                  <a:srgbClr val="000000"/>
                </a:solidFill>
              </a:rPr>
              <a:t>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39752" y="3645024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[PLURAL]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4208" y="407707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79912" y="5013176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Frau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40352" y="5661248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s</a:t>
            </a:r>
            <a:endParaRPr lang="en-US" sz="20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6444208" y="5661248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Vogel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4208" y="371703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[S-GEN]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4208" y="335699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l-GR" sz="2000" dirty="0" smtClean="0"/>
              <a:t>Ν</a:t>
            </a:r>
            <a:endParaRPr lang="en-US" sz="2000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2339752" y="5013176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en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76056" y="5013176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76056" y="3645024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[PLURAL]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779912" y="3068960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l-GR" sz="2000" dirty="0" smtClean="0"/>
              <a:t>Ν</a:t>
            </a:r>
            <a:endParaRPr lang="en-US" sz="2000" dirty="0" smtClean="0"/>
          </a:p>
        </p:txBody>
      </p:sp>
      <p:sp>
        <p:nvSpPr>
          <p:cNvPr id="27" name="TextBox 26"/>
          <p:cNvSpPr txBox="1"/>
          <p:nvPr/>
        </p:nvSpPr>
        <p:spPr>
          <a:xfrm>
            <a:off x="3707904" y="335699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[n-PLURAL]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740352" y="407707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[GEN,SING]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740352" y="371703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[✶S-</a:t>
            </a:r>
            <a:r>
              <a:rPr lang="en-US" sz="2000" dirty="0"/>
              <a:t>GEN✶]</a:t>
            </a:r>
            <a:endParaRPr lang="en-US" sz="2000" dirty="0" smtClean="0"/>
          </a:p>
        </p:txBody>
      </p:sp>
      <p:sp>
        <p:nvSpPr>
          <p:cNvPr id="30" name="TextBox 29"/>
          <p:cNvSpPr txBox="1"/>
          <p:nvPr/>
        </p:nvSpPr>
        <p:spPr>
          <a:xfrm>
            <a:off x="1043608" y="5013176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Frau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43608" y="335699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endParaRPr lang="en-US" sz="2000" dirty="0" smtClean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092280" y="2132856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092280" y="1844824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[GEN, SING]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092280" y="155679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l-GR" sz="2000" dirty="0" smtClean="0"/>
              <a:t>Ν</a:t>
            </a:r>
            <a:endParaRPr lang="en-US" sz="2000" dirty="0" smtClean="0"/>
          </a:p>
        </p:txBody>
      </p:sp>
      <p:sp>
        <p:nvSpPr>
          <p:cNvPr id="35" name="TextBox 34"/>
          <p:cNvSpPr txBox="1"/>
          <p:nvPr/>
        </p:nvSpPr>
        <p:spPr>
          <a:xfrm>
            <a:off x="5724128" y="155679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b="1" dirty="0" smtClean="0"/>
              <a:t>c.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427984" y="1844824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[PLURAL]</a:t>
            </a:r>
          </a:p>
        </p:txBody>
      </p:sp>
      <p:sp>
        <p:nvSpPr>
          <p:cNvPr id="37" name="Freeform 36"/>
          <p:cNvSpPr/>
          <p:nvPr/>
        </p:nvSpPr>
        <p:spPr>
          <a:xfrm>
            <a:off x="1547664" y="2348880"/>
            <a:ext cx="1282095" cy="737810"/>
          </a:xfrm>
          <a:custGeom>
            <a:avLst/>
            <a:gdLst>
              <a:gd name="connsiteX0" fmla="*/ 0 w 1282095"/>
              <a:gd name="connsiteY0" fmla="*/ 725714 h 737810"/>
              <a:gd name="connsiteX1" fmla="*/ 592667 w 1282095"/>
              <a:gd name="connsiteY1" fmla="*/ 0 h 737810"/>
              <a:gd name="connsiteX2" fmla="*/ 1282095 w 1282095"/>
              <a:gd name="connsiteY2" fmla="*/ 737810 h 737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82095" h="737810">
                <a:moveTo>
                  <a:pt x="0" y="725714"/>
                </a:moveTo>
                <a:lnTo>
                  <a:pt x="592667" y="0"/>
                </a:lnTo>
                <a:lnTo>
                  <a:pt x="1282095" y="737810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8" name="Freeform 37"/>
          <p:cNvSpPr/>
          <p:nvPr/>
        </p:nvSpPr>
        <p:spPr>
          <a:xfrm>
            <a:off x="4283968" y="2348880"/>
            <a:ext cx="1282095" cy="737810"/>
          </a:xfrm>
          <a:custGeom>
            <a:avLst/>
            <a:gdLst>
              <a:gd name="connsiteX0" fmla="*/ 0 w 1282095"/>
              <a:gd name="connsiteY0" fmla="*/ 725714 h 737810"/>
              <a:gd name="connsiteX1" fmla="*/ 592667 w 1282095"/>
              <a:gd name="connsiteY1" fmla="*/ 0 h 737810"/>
              <a:gd name="connsiteX2" fmla="*/ 1282095 w 1282095"/>
              <a:gd name="connsiteY2" fmla="*/ 737810 h 737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82095" h="737810">
                <a:moveTo>
                  <a:pt x="0" y="725714"/>
                </a:moveTo>
                <a:lnTo>
                  <a:pt x="592667" y="0"/>
                </a:lnTo>
                <a:lnTo>
                  <a:pt x="1282095" y="737810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9" name="Freeform 38"/>
          <p:cNvSpPr/>
          <p:nvPr/>
        </p:nvSpPr>
        <p:spPr>
          <a:xfrm>
            <a:off x="6948264" y="2636912"/>
            <a:ext cx="1282095" cy="737810"/>
          </a:xfrm>
          <a:custGeom>
            <a:avLst/>
            <a:gdLst>
              <a:gd name="connsiteX0" fmla="*/ 0 w 1282095"/>
              <a:gd name="connsiteY0" fmla="*/ 725714 h 737810"/>
              <a:gd name="connsiteX1" fmla="*/ 592667 w 1282095"/>
              <a:gd name="connsiteY1" fmla="*/ 0 h 737810"/>
              <a:gd name="connsiteX2" fmla="*/ 1282095 w 1282095"/>
              <a:gd name="connsiteY2" fmla="*/ 737810 h 737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82095" h="737810">
                <a:moveTo>
                  <a:pt x="0" y="725714"/>
                </a:moveTo>
                <a:lnTo>
                  <a:pt x="592667" y="0"/>
                </a:lnTo>
                <a:lnTo>
                  <a:pt x="1282095" y="737810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475656" y="3789040"/>
            <a:ext cx="0" cy="115212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4211960" y="3789040"/>
            <a:ext cx="0" cy="115212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876256" y="4509120"/>
            <a:ext cx="0" cy="115212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8172400" y="4509120"/>
            <a:ext cx="0" cy="115212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2771800" y="4077072"/>
            <a:ext cx="0" cy="86409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5508104" y="4077072"/>
            <a:ext cx="0" cy="86409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043608" y="335699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[P7]</a:t>
            </a:r>
          </a:p>
        </p:txBody>
      </p:sp>
    </p:spTree>
    <p:extLst>
      <p:ext uri="{BB962C8B-B14F-4D97-AF65-F5344CB8AC3E}">
        <p14:creationId xmlns:p14="http://schemas.microsoft.com/office/powerpoint/2010/main" val="252937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Flexion</a:t>
            </a:r>
            <a:br>
              <a:rPr lang="en-US" sz="4000" b="1" dirty="0"/>
            </a:br>
            <a:r>
              <a:rPr lang="en-US" sz="4000" b="1" dirty="0"/>
              <a:t>Analyse nach W. Sternefeld (2006</a:t>
            </a:r>
            <a:r>
              <a:rPr lang="en-US" sz="4000" b="1" dirty="0" smtClean="0"/>
              <a:t>)-5</a:t>
            </a:r>
            <a:endParaRPr lang="el-GR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77281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(21)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51920" y="177281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51920" y="2060848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[DAT, PLURAL]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60032" y="4797152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4860032" y="364502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[DAT]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60032" y="3356992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[✶PLURAL</a:t>
            </a:r>
            <a:r>
              <a:rPr lang="en-US" sz="2000" dirty="0"/>
              <a:t>✶</a:t>
            </a:r>
            <a:r>
              <a:rPr lang="en-US" sz="2000" dirty="0" smtClean="0"/>
              <a:t>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51920" y="573325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95736" y="573325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Kind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51920" y="4941168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[PLURAL]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07904" y="465313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[✶</a:t>
            </a:r>
            <a:r>
              <a:rPr lang="en-US" sz="2000" dirty="0" err="1" smtClean="0"/>
              <a:t>er</a:t>
            </a:r>
            <a:r>
              <a:rPr lang="en-US" sz="2000" dirty="0" smtClean="0"/>
              <a:t>-PLURAL✶]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51920" y="436510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F</a:t>
            </a:r>
            <a:endParaRPr lang="en-US" sz="20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2051720" y="465313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[er-PLURAL]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95736" y="436510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87824" y="3356992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[PLURAL]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60032" y="3068960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F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87824" y="3068960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627784" y="5157192"/>
            <a:ext cx="0" cy="64807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292080" y="4077072"/>
            <a:ext cx="0" cy="86409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283968" y="5373216"/>
            <a:ext cx="0" cy="43204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Freeform 25"/>
          <p:cNvSpPr/>
          <p:nvPr/>
        </p:nvSpPr>
        <p:spPr>
          <a:xfrm>
            <a:off x="2627784" y="3861048"/>
            <a:ext cx="1728192" cy="543457"/>
          </a:xfrm>
          <a:custGeom>
            <a:avLst/>
            <a:gdLst>
              <a:gd name="connsiteX0" fmla="*/ 0 w 1923143"/>
              <a:gd name="connsiteY0" fmla="*/ 604762 h 604762"/>
              <a:gd name="connsiteX1" fmla="*/ 870857 w 1923143"/>
              <a:gd name="connsiteY1" fmla="*/ 0 h 604762"/>
              <a:gd name="connsiteX2" fmla="*/ 1923143 w 1923143"/>
              <a:gd name="connsiteY2" fmla="*/ 592667 h 604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23143" h="604762">
                <a:moveTo>
                  <a:pt x="0" y="604762"/>
                </a:moveTo>
                <a:lnTo>
                  <a:pt x="870857" y="0"/>
                </a:lnTo>
                <a:lnTo>
                  <a:pt x="1923143" y="592667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7" name="Freeform 26"/>
          <p:cNvSpPr/>
          <p:nvPr/>
        </p:nvSpPr>
        <p:spPr>
          <a:xfrm>
            <a:off x="3419872" y="2564904"/>
            <a:ext cx="1923143" cy="604762"/>
          </a:xfrm>
          <a:custGeom>
            <a:avLst/>
            <a:gdLst>
              <a:gd name="connsiteX0" fmla="*/ 0 w 1923143"/>
              <a:gd name="connsiteY0" fmla="*/ 604762 h 604762"/>
              <a:gd name="connsiteX1" fmla="*/ 870857 w 1923143"/>
              <a:gd name="connsiteY1" fmla="*/ 0 h 604762"/>
              <a:gd name="connsiteX2" fmla="*/ 1923143 w 1923143"/>
              <a:gd name="connsiteY2" fmla="*/ 592667 h 604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23143" h="604762">
                <a:moveTo>
                  <a:pt x="0" y="604762"/>
                </a:moveTo>
                <a:lnTo>
                  <a:pt x="870857" y="0"/>
                </a:lnTo>
                <a:lnTo>
                  <a:pt x="1923143" y="592667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331287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Flexion</a:t>
            </a:r>
            <a:br>
              <a:rPr lang="en-US" sz="4000" b="1" dirty="0"/>
            </a:br>
            <a:r>
              <a:rPr lang="en-US" sz="4000" b="1" dirty="0"/>
              <a:t>Analyse nach W. Sternefeld (2006</a:t>
            </a:r>
            <a:r>
              <a:rPr lang="en-US" sz="4000" b="1" dirty="0" smtClean="0"/>
              <a:t>)-6</a:t>
            </a:r>
            <a:endParaRPr lang="el-GR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267744" y="148478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V</a:t>
            </a:r>
            <a:endParaRPr lang="en-US" sz="20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4644008" y="148478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b="1" dirty="0" smtClean="0"/>
              <a:t>b.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363" y="148478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(17) </a:t>
            </a:r>
            <a:r>
              <a:rPr lang="en-US" sz="2000" b="1" dirty="0" smtClean="0"/>
              <a:t>a.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3848" y="2996952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V</a:t>
            </a:r>
            <a:endParaRPr lang="en-US" sz="20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1547664" y="328498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[✶</a:t>
            </a:r>
            <a:r>
              <a:rPr lang="en-US" sz="2000" dirty="0" err="1" smtClean="0"/>
              <a:t>ver</a:t>
            </a:r>
            <a:r>
              <a:rPr lang="en-US" sz="2000" dirty="0" smtClean="0"/>
              <a:t>-PF✶]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47664" y="4437112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/>
              <a:t>ver</a:t>
            </a:r>
            <a:endParaRPr lang="en-US" sz="2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5724128" y="292494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F</a:t>
            </a:r>
            <a:endParaRPr lang="en-US" sz="20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724128" y="321297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[✶</a:t>
            </a:r>
            <a:r>
              <a:rPr lang="en-US" sz="2000" dirty="0" err="1" smtClean="0"/>
              <a:t>ge</a:t>
            </a:r>
            <a:r>
              <a:rPr lang="en-US" sz="2000" dirty="0" smtClean="0"/>
              <a:t>-PF✶]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24128" y="4372360"/>
            <a:ext cx="914400" cy="64081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/>
              <a:t>ge</a:t>
            </a:r>
            <a:endParaRPr lang="en-US" sz="20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7380312" y="292494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V</a:t>
            </a:r>
            <a:endParaRPr lang="en-US" sz="20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7380312" y="321297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</a:t>
            </a:r>
            <a:r>
              <a:rPr lang="en-US" sz="2000" dirty="0" err="1" smtClean="0"/>
              <a:t>ge</a:t>
            </a:r>
            <a:r>
              <a:rPr lang="en-US" sz="2000" dirty="0" smtClean="0"/>
              <a:t>-PF]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80312" y="3501008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[PARTIZIP]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04248" y="4437112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V</a:t>
            </a:r>
            <a:endParaRPr lang="en-US" sz="2000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6804248" y="472514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[✶TPM</a:t>
            </a:r>
            <a:r>
              <a:rPr lang="en-US" sz="2000" dirty="0"/>
              <a:t>✶</a:t>
            </a:r>
            <a:r>
              <a:rPr lang="en-US" sz="2000" dirty="0" smtClean="0"/>
              <a:t>]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04248" y="501317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</a:t>
            </a:r>
            <a:r>
              <a:rPr lang="en-US" sz="2000" dirty="0" err="1" smtClean="0"/>
              <a:t>ge</a:t>
            </a:r>
            <a:r>
              <a:rPr lang="en-US" sz="2000" dirty="0" smtClean="0"/>
              <a:t>-PF]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04248" y="5301208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[PARTIZIP]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28384" y="5877272"/>
            <a:ext cx="914400" cy="64807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28384" y="4437112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F</a:t>
            </a:r>
            <a:endParaRPr lang="en-US" sz="2000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6804248" y="5885246"/>
            <a:ext cx="914400" cy="64009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>
                <a:solidFill>
                  <a:srgbClr val="000000"/>
                </a:solidFill>
              </a:rPr>
              <a:t>n</a:t>
            </a:r>
            <a:r>
              <a:rPr lang="en-US" sz="2000" dirty="0" err="1" smtClean="0">
                <a:solidFill>
                  <a:srgbClr val="000000"/>
                </a:solidFill>
              </a:rPr>
              <a:t>ann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27784" y="4437112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V</a:t>
            </a:r>
            <a:endParaRPr lang="en-US" sz="2000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2627784" y="472514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[✶TPM</a:t>
            </a:r>
            <a:r>
              <a:rPr lang="en-US" sz="2000" dirty="0"/>
              <a:t>✶</a:t>
            </a:r>
            <a:r>
              <a:rPr lang="en-US" sz="2000" dirty="0" smtClean="0"/>
              <a:t>]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627784" y="501317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</a:t>
            </a:r>
            <a:r>
              <a:rPr lang="en-US" sz="2000" dirty="0" err="1" smtClean="0"/>
              <a:t>ver</a:t>
            </a:r>
            <a:r>
              <a:rPr lang="en-US" sz="2000" dirty="0" smtClean="0"/>
              <a:t>-PF]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627784" y="5301208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[PARTIZIP]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627784" y="5949280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/>
              <a:t>kauf</a:t>
            </a:r>
            <a:endParaRPr lang="en-US" sz="2000" dirty="0" smtClean="0"/>
          </a:p>
        </p:txBody>
      </p:sp>
      <p:sp>
        <p:nvSpPr>
          <p:cNvPr id="29" name="TextBox 28"/>
          <p:cNvSpPr txBox="1"/>
          <p:nvPr/>
        </p:nvSpPr>
        <p:spPr>
          <a:xfrm>
            <a:off x="3851920" y="4437112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F</a:t>
            </a:r>
            <a:endParaRPr lang="en-US" sz="2000" dirty="0" smtClean="0"/>
          </a:p>
        </p:txBody>
      </p:sp>
      <p:sp>
        <p:nvSpPr>
          <p:cNvPr id="30" name="TextBox 29"/>
          <p:cNvSpPr txBox="1"/>
          <p:nvPr/>
        </p:nvSpPr>
        <p:spPr>
          <a:xfrm>
            <a:off x="3851920" y="472514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[TPM]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23928" y="5949280"/>
            <a:ext cx="770384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t</a:t>
            </a:r>
            <a:endParaRPr lang="en-US" sz="2000" dirty="0" smtClean="0"/>
          </a:p>
        </p:txBody>
      </p:sp>
      <p:sp>
        <p:nvSpPr>
          <p:cNvPr id="32" name="TextBox 31"/>
          <p:cNvSpPr txBox="1"/>
          <p:nvPr/>
        </p:nvSpPr>
        <p:spPr>
          <a:xfrm>
            <a:off x="8028384" y="472514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[TPM]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94784" y="6184032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endParaRPr lang="en-US" sz="2000" dirty="0" smtClean="0"/>
          </a:p>
        </p:txBody>
      </p:sp>
      <p:sp>
        <p:nvSpPr>
          <p:cNvPr id="34" name="TextBox 33"/>
          <p:cNvSpPr txBox="1"/>
          <p:nvPr/>
        </p:nvSpPr>
        <p:spPr>
          <a:xfrm>
            <a:off x="1547664" y="2996952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PF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203848" y="357301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[PARTIZIP]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203848" y="328498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</a:t>
            </a:r>
            <a:r>
              <a:rPr lang="en-US" sz="2000" dirty="0" err="1" smtClean="0"/>
              <a:t>ver</a:t>
            </a:r>
            <a:r>
              <a:rPr lang="en-US" sz="2000" dirty="0" smtClean="0"/>
              <a:t>-PF]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44208" y="1484784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V</a:t>
            </a:r>
            <a:endParaRPr lang="en-US" sz="2000" dirty="0" smtClean="0"/>
          </a:p>
        </p:txBody>
      </p:sp>
      <p:sp>
        <p:nvSpPr>
          <p:cNvPr id="38" name="TextBox 37"/>
          <p:cNvSpPr txBox="1"/>
          <p:nvPr/>
        </p:nvSpPr>
        <p:spPr>
          <a:xfrm>
            <a:off x="6444208" y="177281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[PARTIZIP]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267744" y="1772816"/>
            <a:ext cx="914400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[PARTIZIP]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059832" y="5810372"/>
            <a:ext cx="0" cy="282924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4283968" y="5229200"/>
            <a:ext cx="0" cy="86409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236296" y="5733256"/>
            <a:ext cx="0" cy="28803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8460432" y="5229200"/>
            <a:ext cx="0" cy="79208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156176" y="3645024"/>
            <a:ext cx="0" cy="72008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1979712" y="3717032"/>
            <a:ext cx="0" cy="86409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Freeform 47"/>
          <p:cNvSpPr/>
          <p:nvPr/>
        </p:nvSpPr>
        <p:spPr>
          <a:xfrm>
            <a:off x="6156176" y="2276872"/>
            <a:ext cx="1669143" cy="798285"/>
          </a:xfrm>
          <a:custGeom>
            <a:avLst/>
            <a:gdLst>
              <a:gd name="connsiteX0" fmla="*/ 0 w 1669143"/>
              <a:gd name="connsiteY0" fmla="*/ 774095 h 798285"/>
              <a:gd name="connsiteX1" fmla="*/ 774095 w 1669143"/>
              <a:gd name="connsiteY1" fmla="*/ 0 h 798285"/>
              <a:gd name="connsiteX2" fmla="*/ 1669143 w 1669143"/>
              <a:gd name="connsiteY2" fmla="*/ 798285 h 79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9143" h="798285">
                <a:moveTo>
                  <a:pt x="0" y="774095"/>
                </a:moveTo>
                <a:lnTo>
                  <a:pt x="774095" y="0"/>
                </a:lnTo>
                <a:lnTo>
                  <a:pt x="1669143" y="798285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9" name="Freeform 48"/>
          <p:cNvSpPr/>
          <p:nvPr/>
        </p:nvSpPr>
        <p:spPr>
          <a:xfrm>
            <a:off x="3131840" y="4005064"/>
            <a:ext cx="1152128" cy="551017"/>
          </a:xfrm>
          <a:custGeom>
            <a:avLst/>
            <a:gdLst>
              <a:gd name="connsiteX0" fmla="*/ 0 w 1669143"/>
              <a:gd name="connsiteY0" fmla="*/ 774095 h 798285"/>
              <a:gd name="connsiteX1" fmla="*/ 774095 w 1669143"/>
              <a:gd name="connsiteY1" fmla="*/ 0 h 798285"/>
              <a:gd name="connsiteX2" fmla="*/ 1669143 w 1669143"/>
              <a:gd name="connsiteY2" fmla="*/ 798285 h 79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9143" h="798285">
                <a:moveTo>
                  <a:pt x="0" y="774095"/>
                </a:moveTo>
                <a:lnTo>
                  <a:pt x="774095" y="0"/>
                </a:lnTo>
                <a:lnTo>
                  <a:pt x="1669143" y="798285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0" name="Freeform 49"/>
          <p:cNvSpPr/>
          <p:nvPr/>
        </p:nvSpPr>
        <p:spPr>
          <a:xfrm>
            <a:off x="7308304" y="4005064"/>
            <a:ext cx="1165087" cy="557215"/>
          </a:xfrm>
          <a:custGeom>
            <a:avLst/>
            <a:gdLst>
              <a:gd name="connsiteX0" fmla="*/ 0 w 1669143"/>
              <a:gd name="connsiteY0" fmla="*/ 774095 h 798285"/>
              <a:gd name="connsiteX1" fmla="*/ 774095 w 1669143"/>
              <a:gd name="connsiteY1" fmla="*/ 0 h 798285"/>
              <a:gd name="connsiteX2" fmla="*/ 1669143 w 1669143"/>
              <a:gd name="connsiteY2" fmla="*/ 798285 h 79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9143" h="798285">
                <a:moveTo>
                  <a:pt x="0" y="774095"/>
                </a:moveTo>
                <a:lnTo>
                  <a:pt x="774095" y="0"/>
                </a:lnTo>
                <a:lnTo>
                  <a:pt x="1669143" y="798285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1" name="Freeform 50"/>
          <p:cNvSpPr/>
          <p:nvPr/>
        </p:nvSpPr>
        <p:spPr>
          <a:xfrm>
            <a:off x="1979712" y="2276872"/>
            <a:ext cx="1669143" cy="798285"/>
          </a:xfrm>
          <a:custGeom>
            <a:avLst/>
            <a:gdLst>
              <a:gd name="connsiteX0" fmla="*/ 0 w 1669143"/>
              <a:gd name="connsiteY0" fmla="*/ 774095 h 798285"/>
              <a:gd name="connsiteX1" fmla="*/ 774095 w 1669143"/>
              <a:gd name="connsiteY1" fmla="*/ 0 h 798285"/>
              <a:gd name="connsiteX2" fmla="*/ 1669143 w 1669143"/>
              <a:gd name="connsiteY2" fmla="*/ 798285 h 79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9143" h="798285">
                <a:moveTo>
                  <a:pt x="0" y="774095"/>
                </a:moveTo>
                <a:lnTo>
                  <a:pt x="774095" y="0"/>
                </a:lnTo>
                <a:lnTo>
                  <a:pt x="1669143" y="798285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702747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46640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Περιεχόμενα ενότητας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dirty="0"/>
              <a:t>Διαδικασίες Παραγωγής </a:t>
            </a:r>
            <a:r>
              <a:rPr lang="en-US" dirty="0"/>
              <a:t>(Derivation)</a:t>
            </a:r>
          </a:p>
          <a:p>
            <a:pPr lvl="0"/>
            <a:r>
              <a:rPr lang="el-GR" dirty="0"/>
              <a:t>Η κλίση </a:t>
            </a:r>
            <a:r>
              <a:rPr lang="en-US" dirty="0"/>
              <a:t>(Flexion)</a:t>
            </a:r>
          </a:p>
          <a:p>
            <a:pPr lvl="0"/>
            <a:r>
              <a:rPr lang="el-GR" dirty="0"/>
              <a:t>Διαδικασίες Σύνθεσης</a:t>
            </a:r>
            <a:r>
              <a:rPr lang="en-US" dirty="0"/>
              <a:t> (Composition/Komposition)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884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b="1" dirty="0" smtClean="0"/>
              <a:t>Σημειώματα</a:t>
            </a:r>
            <a:endParaRPr lang="el-GR" sz="4400" b="1" dirty="0"/>
          </a:p>
        </p:txBody>
      </p:sp>
    </p:spTree>
    <p:extLst>
      <p:ext uri="{BB962C8B-B14F-4D97-AF65-F5344CB8AC3E}">
        <p14:creationId xmlns:p14="http://schemas.microsoft.com/office/powerpoint/2010/main" val="3479620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b="1" dirty="0"/>
              <a:t>Σημείωμα Ιστορικού </a:t>
            </a:r>
            <a:r>
              <a:rPr lang="el-GR" b="1" dirty="0" smtClean="0"/>
              <a:t>Εκδόσεων</a:t>
            </a:r>
            <a:r>
              <a:rPr lang="en-US" b="1" dirty="0" smtClean="0"/>
              <a:t> </a:t>
            </a:r>
            <a:r>
              <a:rPr lang="el-GR" b="1" dirty="0" smtClean="0"/>
              <a:t>Έργου</a:t>
            </a:r>
            <a:endParaRPr lang="el-GR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Το παρόν έργο αποτελεί την 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έκδοση </a:t>
            </a:r>
            <a:r>
              <a:rPr lang="en-US" sz="2000" dirty="0">
                <a:solidFill>
                  <a:srgbClr val="000000"/>
                </a:solidFill>
                <a:latin typeface="Calibri" charset="0"/>
              </a:rPr>
              <a:t>1.0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. 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46726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Copyright Εθνικόν και Καποδιστριακόν Πανεπιστήμιον Αθηνών</a:t>
            </a:r>
            <a:r>
              <a:rPr lang="en-US" sz="2000" dirty="0">
                <a:latin typeface="Calibri" charset="0"/>
              </a:rPr>
              <a:t>, </a:t>
            </a:r>
            <a:r>
              <a:rPr lang="el-GR" sz="2000" dirty="0">
                <a:latin typeface="Calibri" charset="0"/>
              </a:rPr>
              <a:t>Χριστίνα Αλεξανδρή. «Μορφολογία</a:t>
            </a:r>
            <a:r>
              <a:rPr lang="el-GR" sz="2000" dirty="0" smtClean="0">
                <a:latin typeface="Calibri" charset="0"/>
              </a:rPr>
              <a:t>.</a:t>
            </a:r>
            <a:r>
              <a:rPr lang="de-DE" sz="2000" dirty="0" smtClean="0">
                <a:latin typeface="Calibri" charset="0"/>
              </a:rPr>
              <a:t> Analysen</a:t>
            </a:r>
            <a:r>
              <a:rPr lang="el-GR" sz="2000" dirty="0" smtClean="0">
                <a:latin typeface="Calibri" charset="0"/>
              </a:rPr>
              <a:t>»</a:t>
            </a:r>
            <a:r>
              <a:rPr lang="el-GR" sz="2000" dirty="0">
                <a:latin typeface="Calibri" charset="0"/>
              </a:rPr>
              <a:t>. Έκδοση: 1.0. Αθήνα 2015. Διαθέσιμο από τη δικτυακή διεύθυνση:  </a:t>
            </a:r>
            <a:endParaRPr lang="en-US" sz="2000" dirty="0" smtClean="0">
              <a:latin typeface="Calibri" charset="0"/>
            </a:endParaRPr>
          </a:p>
          <a:p>
            <a:pPr marL="0" indent="0">
              <a:buNone/>
            </a:pPr>
            <a:r>
              <a:rPr lang="en-US" sz="2000" dirty="0"/>
              <a:t>http</a:t>
            </a:r>
            <a:r>
              <a:rPr lang="el-GR" sz="2000" dirty="0"/>
              <a:t>://</a:t>
            </a:r>
            <a:r>
              <a:rPr lang="en-US" sz="2000" dirty="0" err="1"/>
              <a:t>eclass</a:t>
            </a:r>
            <a:r>
              <a:rPr lang="el-GR" sz="2000" dirty="0"/>
              <a:t>.</a:t>
            </a:r>
            <a:r>
              <a:rPr lang="en-US" sz="2000" dirty="0" err="1"/>
              <a:t>uoa</a:t>
            </a:r>
            <a:r>
              <a:rPr lang="el-GR" sz="2000" dirty="0"/>
              <a:t>.</a:t>
            </a:r>
            <a:r>
              <a:rPr lang="en-US" sz="2000" dirty="0"/>
              <a:t>gr</a:t>
            </a:r>
            <a:r>
              <a:rPr lang="el-GR" sz="2000" dirty="0"/>
              <a:t>/</a:t>
            </a:r>
            <a:r>
              <a:rPr lang="en-US" sz="2000" dirty="0"/>
              <a:t>courses</a:t>
            </a:r>
            <a:r>
              <a:rPr lang="el-GR" sz="2000" dirty="0"/>
              <a:t>/</a:t>
            </a:r>
            <a:r>
              <a:rPr lang="en-US" sz="2000" dirty="0"/>
              <a:t>GS</a:t>
            </a:r>
            <a:r>
              <a:rPr lang="el-GR" sz="2000" dirty="0"/>
              <a:t>157/</a:t>
            </a:r>
            <a:r>
              <a:rPr lang="en-US" sz="2000" dirty="0"/>
              <a:t> </a:t>
            </a:r>
            <a:endParaRPr lang="en-US" sz="2000" dirty="0">
              <a:latin typeface="Calibri" charset="0"/>
            </a:endParaRPr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213914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9519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039063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b="1" dirty="0"/>
              <a:t>Σημείωμα Χρήσης </a:t>
            </a:r>
            <a:r>
              <a:rPr lang="el-GR" b="1"/>
              <a:t>Έργων </a:t>
            </a:r>
            <a:r>
              <a:rPr lang="el-GR" b="1" smtClean="0"/>
              <a:t>Τρίτων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</a:t>
            </a:r>
            <a:r>
              <a:rPr lang="el-GR" sz="2000" dirty="0" smtClean="0"/>
              <a:t>:</a:t>
            </a:r>
            <a:endParaRPr lang="en-US" sz="2000" dirty="0" smtClean="0"/>
          </a:p>
          <a:p>
            <a:pPr marL="0" indent="0">
              <a:buNone/>
            </a:pPr>
            <a:r>
              <a:rPr lang="de-DE" sz="2000" dirty="0"/>
              <a:t>Wolfgang Sternefeld (2006) Syntax. Eine morphologisch motivierte generative Beschreibung des Deutschen. </a:t>
            </a:r>
            <a:r>
              <a:rPr lang="de-DE" sz="2000" dirty="0" err="1"/>
              <a:t>Stauffenburg</a:t>
            </a:r>
            <a:r>
              <a:rPr lang="de-DE" sz="2000" dirty="0"/>
              <a:t> Verlag Tübingen. 839S. 2 Bände</a:t>
            </a:r>
            <a:endParaRPr lang="en-US" sz="200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681137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Analysen</a:t>
            </a:r>
            <a:endParaRPr lang="el-GR" b="1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2135088"/>
          </a:xfrm>
        </p:spPr>
        <p:txBody>
          <a:bodyPr>
            <a:normAutofit lnSpcReduction="10000"/>
          </a:bodyPr>
          <a:lstStyle/>
          <a:p>
            <a:r>
              <a:rPr lang="de-DE" dirty="0"/>
              <a:t>Wolfgang Sternefeld (2006) Syntax. </a:t>
            </a:r>
            <a:endParaRPr lang="de-DE" dirty="0" smtClean="0"/>
          </a:p>
          <a:p>
            <a:r>
              <a:rPr lang="de-DE" dirty="0" smtClean="0"/>
              <a:t>Eine </a:t>
            </a:r>
            <a:r>
              <a:rPr lang="de-DE" dirty="0"/>
              <a:t>morphologisch motivierte generative Beschreibung des Deutschen. </a:t>
            </a:r>
            <a:endParaRPr lang="de-DE" dirty="0" smtClean="0"/>
          </a:p>
          <a:p>
            <a:r>
              <a:rPr lang="de-DE" dirty="0" err="1" smtClean="0"/>
              <a:t>Stauffenburg</a:t>
            </a:r>
            <a:r>
              <a:rPr lang="de-DE" dirty="0" smtClean="0"/>
              <a:t> </a:t>
            </a:r>
            <a:r>
              <a:rPr lang="de-DE" dirty="0"/>
              <a:t>Verlag Tübingen. 839S. 2 Bände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Komposita</a:t>
            </a:r>
            <a:r>
              <a:rPr lang="en-US" b="1" dirty="0"/>
              <a:t> </a:t>
            </a:r>
            <a:br>
              <a:rPr lang="en-US" b="1" dirty="0"/>
            </a:br>
            <a:r>
              <a:rPr lang="en-US" b="1" dirty="0"/>
              <a:t>Analyse nach W. Sternefeld (2006</a:t>
            </a:r>
            <a:r>
              <a:rPr lang="en-US" b="1" dirty="0" smtClean="0"/>
              <a:t>) -1</a:t>
            </a:r>
            <a:endParaRPr lang="el-GR" b="1" dirty="0">
              <a:solidFill>
                <a:schemeClr val="accent1"/>
              </a:solidFill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(7) </a:t>
            </a:r>
            <a:endParaRPr lang="el-GR" sz="2400" dirty="0"/>
          </a:p>
        </p:txBody>
      </p:sp>
      <p:sp>
        <p:nvSpPr>
          <p:cNvPr id="2" name="Freeform 1"/>
          <p:cNvSpPr/>
          <p:nvPr/>
        </p:nvSpPr>
        <p:spPr>
          <a:xfrm>
            <a:off x="1835696" y="2691190"/>
            <a:ext cx="1669142" cy="737810"/>
          </a:xfrm>
          <a:custGeom>
            <a:avLst/>
            <a:gdLst>
              <a:gd name="connsiteX0" fmla="*/ 0 w 1669142"/>
              <a:gd name="connsiteY0" fmla="*/ 737810 h 737810"/>
              <a:gd name="connsiteX1" fmla="*/ 762000 w 1669142"/>
              <a:gd name="connsiteY1" fmla="*/ 0 h 737810"/>
              <a:gd name="connsiteX2" fmla="*/ 1669142 w 1669142"/>
              <a:gd name="connsiteY2" fmla="*/ 713619 h 737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9142" h="737810">
                <a:moveTo>
                  <a:pt x="0" y="737810"/>
                </a:moveTo>
                <a:lnTo>
                  <a:pt x="762000" y="0"/>
                </a:lnTo>
                <a:lnTo>
                  <a:pt x="1669142" y="713619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5724128" y="2712713"/>
            <a:ext cx="1669142" cy="737810"/>
          </a:xfrm>
          <a:custGeom>
            <a:avLst/>
            <a:gdLst>
              <a:gd name="connsiteX0" fmla="*/ 0 w 1669142"/>
              <a:gd name="connsiteY0" fmla="*/ 737810 h 737810"/>
              <a:gd name="connsiteX1" fmla="*/ 762000 w 1669142"/>
              <a:gd name="connsiteY1" fmla="*/ 0 h 737810"/>
              <a:gd name="connsiteX2" fmla="*/ 1669142 w 1669142"/>
              <a:gd name="connsiteY2" fmla="*/ 713619 h 737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9142" h="737810">
                <a:moveTo>
                  <a:pt x="0" y="737810"/>
                </a:moveTo>
                <a:lnTo>
                  <a:pt x="762000" y="0"/>
                </a:lnTo>
                <a:lnTo>
                  <a:pt x="1669142" y="713619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7380312" y="4293096"/>
            <a:ext cx="0" cy="79166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724128" y="3933056"/>
            <a:ext cx="0" cy="11521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491880" y="4293096"/>
            <a:ext cx="0" cy="7920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835696" y="4293096"/>
            <a:ext cx="0" cy="7920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59632" y="3933056"/>
            <a:ext cx="105841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15816" y="3933056"/>
            <a:ext cx="1058416" cy="3516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</a:t>
            </a:r>
            <a:r>
              <a:rPr lang="en-US" sz="2000" dirty="0" smtClean="0">
                <a:solidFill>
                  <a:srgbClr val="000000"/>
                </a:solidFill>
              </a:rPr>
              <a:t>FEM</a:t>
            </a:r>
            <a:r>
              <a:rPr lang="en-US" sz="2000" dirty="0" smtClean="0"/>
              <a:t>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76256" y="3861048"/>
            <a:ext cx="986408" cy="50405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000" dirty="0" smtClean="0"/>
              <a:t>[MASK]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0152" y="2132856"/>
            <a:ext cx="1152128" cy="50750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70113" y="2060848"/>
            <a:ext cx="914400" cy="58789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[FEM]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03648" y="3446279"/>
            <a:ext cx="914400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400" dirty="0" smtClean="0"/>
              <a:t>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86137" y="1772816"/>
            <a:ext cx="482352" cy="41034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400" dirty="0" smtClean="0"/>
              <a:t>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59832" y="3433057"/>
            <a:ext cx="914400" cy="49073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400" dirty="0" smtClean="0"/>
              <a:t>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12160" y="1772816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lnSpcReduction="10000"/>
          </a:bodyPr>
          <a:lstStyle/>
          <a:p>
            <a:pPr algn="ctr"/>
            <a:r>
              <a:rPr lang="en-US" sz="2400" dirty="0" smtClean="0"/>
              <a:t>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92080" y="3429000"/>
            <a:ext cx="914400" cy="50750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400" dirty="0"/>
              <a:t>A</a:t>
            </a:r>
            <a:endParaRPr lang="en-US" sz="2400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6948264" y="3501008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lnSpcReduction="10000"/>
          </a:bodyPr>
          <a:lstStyle/>
          <a:p>
            <a:pPr algn="ctr"/>
            <a:r>
              <a:rPr lang="en-US" sz="2400" dirty="0" smtClean="0"/>
              <a:t>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03648" y="5174543"/>
            <a:ext cx="914400" cy="4522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traum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059832" y="5220655"/>
            <a:ext cx="86409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frau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220072" y="5220655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rot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48264" y="5233975"/>
            <a:ext cx="914400" cy="333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wein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err="1"/>
              <a:t>Komposita</a:t>
            </a:r>
            <a:r>
              <a:rPr lang="en-US" sz="4000" b="1" dirty="0"/>
              <a:t> </a:t>
            </a:r>
            <a:br>
              <a:rPr lang="en-US" sz="4000" b="1" dirty="0"/>
            </a:br>
            <a:r>
              <a:rPr lang="en-US" sz="4000" b="1" dirty="0"/>
              <a:t>Analyse nach W. Sternefeld (2006</a:t>
            </a:r>
            <a:r>
              <a:rPr lang="en-US" sz="4000" b="1" dirty="0" smtClean="0"/>
              <a:t>) -2</a:t>
            </a:r>
            <a:endParaRPr lang="el-GR" sz="4000" b="1" dirty="0"/>
          </a:p>
        </p:txBody>
      </p:sp>
      <p:sp>
        <p:nvSpPr>
          <p:cNvPr id="2" name="Freeform 1"/>
          <p:cNvSpPr/>
          <p:nvPr/>
        </p:nvSpPr>
        <p:spPr>
          <a:xfrm>
            <a:off x="1115616" y="4293096"/>
            <a:ext cx="1015963" cy="564424"/>
          </a:xfrm>
          <a:custGeom>
            <a:avLst/>
            <a:gdLst>
              <a:gd name="connsiteX0" fmla="*/ 0 w 1524000"/>
              <a:gd name="connsiteY0" fmla="*/ 846667 h 846667"/>
              <a:gd name="connsiteX1" fmla="*/ 689429 w 1524000"/>
              <a:gd name="connsiteY1" fmla="*/ 0 h 846667"/>
              <a:gd name="connsiteX2" fmla="*/ 1524000 w 1524000"/>
              <a:gd name="connsiteY2" fmla="*/ 810381 h 8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24000" h="846667">
                <a:moveTo>
                  <a:pt x="0" y="846667"/>
                </a:moveTo>
                <a:lnTo>
                  <a:pt x="689429" y="0"/>
                </a:lnTo>
                <a:lnTo>
                  <a:pt x="1524000" y="810381"/>
                </a:lnTo>
              </a:path>
            </a:pathLst>
          </a:cu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" name="Freeform 5"/>
          <p:cNvSpPr/>
          <p:nvPr/>
        </p:nvSpPr>
        <p:spPr>
          <a:xfrm>
            <a:off x="7092280" y="4293096"/>
            <a:ext cx="1080120" cy="600068"/>
          </a:xfrm>
          <a:custGeom>
            <a:avLst/>
            <a:gdLst>
              <a:gd name="connsiteX0" fmla="*/ 0 w 1524000"/>
              <a:gd name="connsiteY0" fmla="*/ 846667 h 846667"/>
              <a:gd name="connsiteX1" fmla="*/ 689429 w 1524000"/>
              <a:gd name="connsiteY1" fmla="*/ 0 h 846667"/>
              <a:gd name="connsiteX2" fmla="*/ 1524000 w 1524000"/>
              <a:gd name="connsiteY2" fmla="*/ 810381 h 8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24000" h="846667">
                <a:moveTo>
                  <a:pt x="0" y="846667"/>
                </a:moveTo>
                <a:lnTo>
                  <a:pt x="689429" y="0"/>
                </a:lnTo>
                <a:lnTo>
                  <a:pt x="1524000" y="810381"/>
                </a:lnTo>
              </a:path>
            </a:pathLst>
          </a:cu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" name="Freeform 6"/>
          <p:cNvSpPr/>
          <p:nvPr/>
        </p:nvSpPr>
        <p:spPr>
          <a:xfrm>
            <a:off x="1547664" y="2564904"/>
            <a:ext cx="1524000" cy="846667"/>
          </a:xfrm>
          <a:custGeom>
            <a:avLst/>
            <a:gdLst>
              <a:gd name="connsiteX0" fmla="*/ 0 w 1524000"/>
              <a:gd name="connsiteY0" fmla="*/ 846667 h 846667"/>
              <a:gd name="connsiteX1" fmla="*/ 689429 w 1524000"/>
              <a:gd name="connsiteY1" fmla="*/ 0 h 846667"/>
              <a:gd name="connsiteX2" fmla="*/ 1524000 w 1524000"/>
              <a:gd name="connsiteY2" fmla="*/ 810381 h 8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24000" h="846667">
                <a:moveTo>
                  <a:pt x="0" y="846667"/>
                </a:moveTo>
                <a:lnTo>
                  <a:pt x="689429" y="0"/>
                </a:lnTo>
                <a:lnTo>
                  <a:pt x="1524000" y="810381"/>
                </a:lnTo>
              </a:path>
            </a:pathLst>
          </a:cu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" name="Freeform 7"/>
          <p:cNvSpPr/>
          <p:nvPr/>
        </p:nvSpPr>
        <p:spPr>
          <a:xfrm>
            <a:off x="6084168" y="2636912"/>
            <a:ext cx="1524000" cy="846667"/>
          </a:xfrm>
          <a:custGeom>
            <a:avLst/>
            <a:gdLst>
              <a:gd name="connsiteX0" fmla="*/ 0 w 1524000"/>
              <a:gd name="connsiteY0" fmla="*/ 846667 h 846667"/>
              <a:gd name="connsiteX1" fmla="*/ 689429 w 1524000"/>
              <a:gd name="connsiteY1" fmla="*/ 0 h 846667"/>
              <a:gd name="connsiteX2" fmla="*/ 1524000 w 1524000"/>
              <a:gd name="connsiteY2" fmla="*/ 810381 h 8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24000" h="846667">
                <a:moveTo>
                  <a:pt x="0" y="846667"/>
                </a:moveTo>
                <a:lnTo>
                  <a:pt x="689429" y="0"/>
                </a:lnTo>
                <a:lnTo>
                  <a:pt x="1524000" y="810381"/>
                </a:lnTo>
              </a:path>
            </a:pathLst>
          </a:cu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" name="TextBox 2"/>
          <p:cNvSpPr txBox="1"/>
          <p:nvPr/>
        </p:nvSpPr>
        <p:spPr>
          <a:xfrm>
            <a:off x="1691680" y="1700808"/>
            <a:ext cx="1152128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63688" y="2132856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[NEUTR]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608" y="3429000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27313" y="3429000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3608" y="3861048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1560" y="479715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A</a:t>
            </a:r>
            <a:endParaRPr lang="en-US" sz="20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1619201" y="479715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19201" y="5130924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9552" y="587727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rot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9672" y="587727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wein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1520" y="1700808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2000" dirty="0" smtClean="0"/>
              <a:t>(9) </a:t>
            </a:r>
            <a:r>
              <a:rPr lang="en-US" sz="2000" b="1" dirty="0" smtClean="0"/>
              <a:t>a.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88024" y="1700808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b="1" dirty="0" smtClean="0"/>
              <a:t>b.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25323" y="3861048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[NEUTR]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00192" y="1700808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80112" y="479715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rot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92280" y="3501008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580112" y="3501008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A</a:t>
            </a:r>
            <a:endParaRPr lang="en-US" sz="2000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7092280" y="3861048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[NEUTR]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88224" y="479715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88224" y="5159499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66807" y="472611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740352" y="5159499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[NEUTR]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88224" y="587727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wein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668344" y="5877272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glas</a:t>
            </a:r>
          </a:p>
        </p:txBody>
      </p:sp>
      <p:cxnSp>
        <p:nvCxnSpPr>
          <p:cNvPr id="33" name="Straight Connector 32"/>
          <p:cNvCxnSpPr>
            <a:endCxn id="16" idx="0"/>
          </p:cNvCxnSpPr>
          <p:nvPr/>
        </p:nvCxnSpPr>
        <p:spPr>
          <a:xfrm>
            <a:off x="1043608" y="5229200"/>
            <a:ext cx="0" cy="64807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8172400" y="5589240"/>
            <a:ext cx="0" cy="36004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092280" y="5589240"/>
            <a:ext cx="0" cy="36004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6084168" y="4005064"/>
            <a:ext cx="0" cy="72008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131840" y="4365104"/>
            <a:ext cx="0" cy="36004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123728" y="5589240"/>
            <a:ext cx="0" cy="36004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627784" y="4726112"/>
            <a:ext cx="1008112" cy="57509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glas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300192" y="2076831"/>
            <a:ext cx="1008112" cy="48235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[NEUTR]</a:t>
            </a:r>
          </a:p>
        </p:txBody>
      </p:sp>
    </p:spTree>
    <p:extLst>
      <p:ext uri="{BB962C8B-B14F-4D97-AF65-F5344CB8AC3E}">
        <p14:creationId xmlns:p14="http://schemas.microsoft.com/office/powerpoint/2010/main" val="50113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err="1"/>
              <a:t>Komposita</a:t>
            </a:r>
            <a:r>
              <a:rPr lang="en-US" sz="4000" b="1" dirty="0"/>
              <a:t> </a:t>
            </a:r>
            <a:br>
              <a:rPr lang="en-US" sz="4000" b="1" dirty="0"/>
            </a:br>
            <a:r>
              <a:rPr lang="en-US" sz="4000" b="1" dirty="0"/>
              <a:t>Analyse nach W. Sternefeld (2006</a:t>
            </a:r>
            <a:r>
              <a:rPr lang="en-US" sz="4000" b="1" dirty="0" smtClean="0"/>
              <a:t>) -3 </a:t>
            </a:r>
            <a:endParaRPr lang="el-GR" sz="4000" b="1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555776" y="4869160"/>
            <a:ext cx="0" cy="576064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884368" y="5733256"/>
            <a:ext cx="0" cy="28803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804248" y="5733256"/>
            <a:ext cx="0" cy="28803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084168" y="4581128"/>
            <a:ext cx="0" cy="28803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076056" y="3212976"/>
            <a:ext cx="0" cy="79208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779912" y="3645024"/>
            <a:ext cx="0" cy="43204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39552" y="5445224"/>
            <a:ext cx="0" cy="601564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Freeform 15"/>
          <p:cNvSpPr/>
          <p:nvPr/>
        </p:nvSpPr>
        <p:spPr>
          <a:xfrm>
            <a:off x="1115616" y="3645024"/>
            <a:ext cx="1511573" cy="319756"/>
          </a:xfrm>
          <a:custGeom>
            <a:avLst/>
            <a:gdLst>
              <a:gd name="connsiteX0" fmla="*/ 0 w 1886857"/>
              <a:gd name="connsiteY0" fmla="*/ 399143 h 399143"/>
              <a:gd name="connsiteX1" fmla="*/ 907143 w 1886857"/>
              <a:gd name="connsiteY1" fmla="*/ 0 h 399143"/>
              <a:gd name="connsiteX2" fmla="*/ 1886857 w 1886857"/>
              <a:gd name="connsiteY2" fmla="*/ 387048 h 39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6857" h="399143">
                <a:moveTo>
                  <a:pt x="0" y="399143"/>
                </a:moveTo>
                <a:lnTo>
                  <a:pt x="907143" y="0"/>
                </a:lnTo>
                <a:lnTo>
                  <a:pt x="1886857" y="387048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7" name="Freeform 16"/>
          <p:cNvSpPr/>
          <p:nvPr/>
        </p:nvSpPr>
        <p:spPr>
          <a:xfrm>
            <a:off x="539552" y="4797152"/>
            <a:ext cx="1008112" cy="213255"/>
          </a:xfrm>
          <a:custGeom>
            <a:avLst/>
            <a:gdLst>
              <a:gd name="connsiteX0" fmla="*/ 0 w 1886857"/>
              <a:gd name="connsiteY0" fmla="*/ 399143 h 399143"/>
              <a:gd name="connsiteX1" fmla="*/ 907143 w 1886857"/>
              <a:gd name="connsiteY1" fmla="*/ 0 h 399143"/>
              <a:gd name="connsiteX2" fmla="*/ 1886857 w 1886857"/>
              <a:gd name="connsiteY2" fmla="*/ 387048 h 39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6857" h="399143">
                <a:moveTo>
                  <a:pt x="0" y="399143"/>
                </a:moveTo>
                <a:lnTo>
                  <a:pt x="907143" y="0"/>
                </a:lnTo>
                <a:lnTo>
                  <a:pt x="1886857" y="387048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8" name="Freeform 17"/>
          <p:cNvSpPr/>
          <p:nvPr/>
        </p:nvSpPr>
        <p:spPr>
          <a:xfrm>
            <a:off x="1899784" y="2361066"/>
            <a:ext cx="1886857" cy="399143"/>
          </a:xfrm>
          <a:custGeom>
            <a:avLst/>
            <a:gdLst>
              <a:gd name="connsiteX0" fmla="*/ 0 w 1886857"/>
              <a:gd name="connsiteY0" fmla="*/ 399143 h 399143"/>
              <a:gd name="connsiteX1" fmla="*/ 907143 w 1886857"/>
              <a:gd name="connsiteY1" fmla="*/ 0 h 399143"/>
              <a:gd name="connsiteX2" fmla="*/ 1886857 w 1886857"/>
              <a:gd name="connsiteY2" fmla="*/ 387048 h 39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6857" h="399143">
                <a:moveTo>
                  <a:pt x="0" y="399143"/>
                </a:moveTo>
                <a:lnTo>
                  <a:pt x="907143" y="0"/>
                </a:lnTo>
                <a:lnTo>
                  <a:pt x="1886857" y="387048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9" name="Freeform 18"/>
          <p:cNvSpPr/>
          <p:nvPr/>
        </p:nvSpPr>
        <p:spPr>
          <a:xfrm>
            <a:off x="6084168" y="3573016"/>
            <a:ext cx="1238785" cy="262051"/>
          </a:xfrm>
          <a:custGeom>
            <a:avLst/>
            <a:gdLst>
              <a:gd name="connsiteX0" fmla="*/ 0 w 1886857"/>
              <a:gd name="connsiteY0" fmla="*/ 399143 h 399143"/>
              <a:gd name="connsiteX1" fmla="*/ 907143 w 1886857"/>
              <a:gd name="connsiteY1" fmla="*/ 0 h 399143"/>
              <a:gd name="connsiteX2" fmla="*/ 1886857 w 1886857"/>
              <a:gd name="connsiteY2" fmla="*/ 387048 h 39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6857" h="399143">
                <a:moveTo>
                  <a:pt x="0" y="399143"/>
                </a:moveTo>
                <a:lnTo>
                  <a:pt x="907143" y="0"/>
                </a:lnTo>
                <a:lnTo>
                  <a:pt x="1886857" y="387048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0" name="Freeform 19"/>
          <p:cNvSpPr/>
          <p:nvPr/>
        </p:nvSpPr>
        <p:spPr>
          <a:xfrm>
            <a:off x="6804248" y="4653136"/>
            <a:ext cx="1094769" cy="231586"/>
          </a:xfrm>
          <a:custGeom>
            <a:avLst/>
            <a:gdLst>
              <a:gd name="connsiteX0" fmla="*/ 0 w 1886857"/>
              <a:gd name="connsiteY0" fmla="*/ 399143 h 399143"/>
              <a:gd name="connsiteX1" fmla="*/ 907143 w 1886857"/>
              <a:gd name="connsiteY1" fmla="*/ 0 h 399143"/>
              <a:gd name="connsiteX2" fmla="*/ 1886857 w 1886857"/>
              <a:gd name="connsiteY2" fmla="*/ 387048 h 39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6857" h="399143">
                <a:moveTo>
                  <a:pt x="0" y="399143"/>
                </a:moveTo>
                <a:lnTo>
                  <a:pt x="907143" y="0"/>
                </a:lnTo>
                <a:lnTo>
                  <a:pt x="1886857" y="387048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1" name="Freeform 20"/>
          <p:cNvSpPr/>
          <p:nvPr/>
        </p:nvSpPr>
        <p:spPr>
          <a:xfrm>
            <a:off x="5076056" y="2420888"/>
            <a:ext cx="1382801" cy="292516"/>
          </a:xfrm>
          <a:custGeom>
            <a:avLst/>
            <a:gdLst>
              <a:gd name="connsiteX0" fmla="*/ 0 w 1886857"/>
              <a:gd name="connsiteY0" fmla="*/ 399143 h 399143"/>
              <a:gd name="connsiteX1" fmla="*/ 907143 w 1886857"/>
              <a:gd name="connsiteY1" fmla="*/ 0 h 399143"/>
              <a:gd name="connsiteX2" fmla="*/ 1886857 w 1886857"/>
              <a:gd name="connsiteY2" fmla="*/ 387048 h 39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6857" h="399143">
                <a:moveTo>
                  <a:pt x="0" y="399143"/>
                </a:moveTo>
                <a:lnTo>
                  <a:pt x="907143" y="0"/>
                </a:lnTo>
                <a:lnTo>
                  <a:pt x="1886857" y="387048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2" name="TextBox 21"/>
          <p:cNvSpPr txBox="1"/>
          <p:nvPr/>
        </p:nvSpPr>
        <p:spPr>
          <a:xfrm>
            <a:off x="251520" y="1628800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(13) </a:t>
            </a:r>
            <a:r>
              <a:rPr lang="en-US" sz="2000" b="1" dirty="0" smtClean="0"/>
              <a:t>a</a:t>
            </a:r>
            <a:r>
              <a:rPr lang="en-US" sz="2000" dirty="0" smtClean="0"/>
              <a:t>.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92762" y="2963333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sz="2000" dirty="0" smtClean="0"/>
          </a:p>
        </p:txBody>
      </p:sp>
      <p:sp>
        <p:nvSpPr>
          <p:cNvPr id="24" name="TextBox 23"/>
          <p:cNvSpPr txBox="1"/>
          <p:nvPr/>
        </p:nvSpPr>
        <p:spPr>
          <a:xfrm>
            <a:off x="3995936" y="1628800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b="1" dirty="0" smtClean="0"/>
              <a:t>b</a:t>
            </a:r>
            <a:r>
              <a:rPr lang="en-US" sz="2000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86013" y="1916832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03648" y="2780928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27" name="TextBox 26"/>
          <p:cNvSpPr txBox="1"/>
          <p:nvPr/>
        </p:nvSpPr>
        <p:spPr>
          <a:xfrm>
            <a:off x="3347864" y="2780928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5292080" y="1916832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44008" y="2780928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A</a:t>
            </a:r>
            <a:endParaRPr lang="en-US" sz="2000" dirty="0" smtClean="0"/>
          </a:p>
        </p:txBody>
      </p:sp>
      <p:sp>
        <p:nvSpPr>
          <p:cNvPr id="30" name="TextBox 29"/>
          <p:cNvSpPr txBox="1"/>
          <p:nvPr/>
        </p:nvSpPr>
        <p:spPr>
          <a:xfrm>
            <a:off x="6228184" y="2780928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31" name="TextBox 30"/>
          <p:cNvSpPr txBox="1"/>
          <p:nvPr/>
        </p:nvSpPr>
        <p:spPr>
          <a:xfrm>
            <a:off x="32346" y="5866768"/>
            <a:ext cx="1011261" cy="58656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rot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347864" y="4077072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behälter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44008" y="3995105"/>
            <a:ext cx="914400" cy="51401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rot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28184" y="3140968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52120" y="3861048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36" name="TextBox 35"/>
          <p:cNvSpPr txBox="1"/>
          <p:nvPr/>
        </p:nvSpPr>
        <p:spPr>
          <a:xfrm>
            <a:off x="5652120" y="4221088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76256" y="3861048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38" name="TextBox 37"/>
          <p:cNvSpPr txBox="1"/>
          <p:nvPr/>
        </p:nvSpPr>
        <p:spPr>
          <a:xfrm>
            <a:off x="6876256" y="4221088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452320" y="4869160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40" name="TextBox 39"/>
          <p:cNvSpPr txBox="1"/>
          <p:nvPr/>
        </p:nvSpPr>
        <p:spPr>
          <a:xfrm>
            <a:off x="7452320" y="5301208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386013" y="1628800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44" name="TextBox 43"/>
          <p:cNvSpPr txBox="1"/>
          <p:nvPr/>
        </p:nvSpPr>
        <p:spPr>
          <a:xfrm>
            <a:off x="5292080" y="1628800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45" name="TextBox 44"/>
          <p:cNvSpPr txBox="1"/>
          <p:nvPr/>
        </p:nvSpPr>
        <p:spPr>
          <a:xfrm>
            <a:off x="3347864" y="3140968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403648" y="3140968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[NEUTR]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11560" y="4005064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48" name="TextBox 47"/>
          <p:cNvSpPr txBox="1"/>
          <p:nvPr/>
        </p:nvSpPr>
        <p:spPr>
          <a:xfrm>
            <a:off x="611560" y="4365104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7504" y="5013176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A</a:t>
            </a:r>
            <a:endParaRPr lang="en-US" sz="2000" dirty="0" smtClean="0"/>
          </a:p>
        </p:txBody>
      </p:sp>
      <p:sp>
        <p:nvSpPr>
          <p:cNvPr id="50" name="TextBox 49"/>
          <p:cNvSpPr txBox="1"/>
          <p:nvPr/>
        </p:nvSpPr>
        <p:spPr>
          <a:xfrm>
            <a:off x="1115616" y="5373216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115616" y="5794760"/>
            <a:ext cx="914400" cy="73058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wein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115616" y="5013176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53" name="TextBox 52"/>
          <p:cNvSpPr txBox="1"/>
          <p:nvPr/>
        </p:nvSpPr>
        <p:spPr>
          <a:xfrm>
            <a:off x="5652120" y="4797152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wein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372200" y="4869160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55" name="TextBox 54"/>
          <p:cNvSpPr txBox="1"/>
          <p:nvPr/>
        </p:nvSpPr>
        <p:spPr>
          <a:xfrm>
            <a:off x="6372200" y="5301208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[NEUTR]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372200" y="5866768"/>
            <a:ext cx="914400" cy="58656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glas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123728" y="4005064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58" name="TextBox 57"/>
          <p:cNvSpPr txBox="1"/>
          <p:nvPr/>
        </p:nvSpPr>
        <p:spPr>
          <a:xfrm>
            <a:off x="7452320" y="5866768"/>
            <a:ext cx="914400" cy="65857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behälter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2123728" y="4365104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[NEUTR]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123728" y="5445224"/>
            <a:ext cx="9144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glas</a:t>
            </a:r>
          </a:p>
        </p:txBody>
      </p:sp>
      <p:cxnSp>
        <p:nvCxnSpPr>
          <p:cNvPr id="61" name="Straight Connector 60"/>
          <p:cNvCxnSpPr/>
          <p:nvPr/>
        </p:nvCxnSpPr>
        <p:spPr>
          <a:xfrm>
            <a:off x="1547664" y="5733256"/>
            <a:ext cx="0" cy="28803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5087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err="1"/>
              <a:t>Komposita</a:t>
            </a:r>
            <a:r>
              <a:rPr lang="en-US" sz="4000" b="1" dirty="0"/>
              <a:t> </a:t>
            </a:r>
            <a:br>
              <a:rPr lang="en-US" sz="4000" b="1" dirty="0"/>
            </a:br>
            <a:r>
              <a:rPr lang="en-US" sz="4000" b="1" dirty="0"/>
              <a:t>Analyse nach W. Sternefeld (2006</a:t>
            </a:r>
            <a:r>
              <a:rPr lang="en-US" sz="4000" b="1" dirty="0" smtClean="0"/>
              <a:t>)-4</a:t>
            </a:r>
            <a:endParaRPr lang="el-GR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987824" y="1700808"/>
            <a:ext cx="914400" cy="33833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2987824" y="2060848"/>
            <a:ext cx="914400" cy="33833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95736" y="3429000"/>
            <a:ext cx="914400" cy="33833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95736" y="3140968"/>
            <a:ext cx="914400" cy="33833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395536" y="1700808"/>
            <a:ext cx="914400" cy="33833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(14)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23928" y="3140968"/>
            <a:ext cx="914400" cy="33833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3923928" y="3429000"/>
            <a:ext cx="914400" cy="33833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63688" y="4221088"/>
            <a:ext cx="986408" cy="33833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A</a:t>
            </a:r>
            <a:endParaRPr lang="en-US" sz="20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2699792" y="4221088"/>
            <a:ext cx="914400" cy="33833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491880" y="4221088"/>
            <a:ext cx="914400" cy="33833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2627784" y="4581128"/>
            <a:ext cx="914400" cy="33833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91880" y="4581128"/>
            <a:ext cx="914400" cy="33833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[NEUTR]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27984" y="4581128"/>
            <a:ext cx="914400" cy="33833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[MASK]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27984" y="4221088"/>
            <a:ext cx="914400" cy="33833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N</a:t>
            </a:r>
            <a:endParaRPr lang="en-US" sz="20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1835696" y="5661248"/>
            <a:ext cx="914400" cy="33833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rot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699792" y="5661248"/>
            <a:ext cx="864096" cy="33833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wein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91880" y="5661248"/>
            <a:ext cx="914400" cy="33833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glas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27984" y="5661248"/>
            <a:ext cx="914400" cy="33833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behälter</a:t>
            </a:r>
          </a:p>
        </p:txBody>
      </p:sp>
      <p:sp>
        <p:nvSpPr>
          <p:cNvPr id="24" name="Freeform 23"/>
          <p:cNvSpPr/>
          <p:nvPr/>
        </p:nvSpPr>
        <p:spPr>
          <a:xfrm>
            <a:off x="2627784" y="2420888"/>
            <a:ext cx="1778000" cy="677334"/>
          </a:xfrm>
          <a:custGeom>
            <a:avLst/>
            <a:gdLst>
              <a:gd name="connsiteX0" fmla="*/ 0 w 1778000"/>
              <a:gd name="connsiteY0" fmla="*/ 677334 h 677334"/>
              <a:gd name="connsiteX1" fmla="*/ 822476 w 1778000"/>
              <a:gd name="connsiteY1" fmla="*/ 0 h 677334"/>
              <a:gd name="connsiteX2" fmla="*/ 1778000 w 1778000"/>
              <a:gd name="connsiteY2" fmla="*/ 641048 h 67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78000" h="677334">
                <a:moveTo>
                  <a:pt x="0" y="677334"/>
                </a:moveTo>
                <a:lnTo>
                  <a:pt x="822476" y="0"/>
                </a:lnTo>
                <a:lnTo>
                  <a:pt x="1778000" y="641048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6" name="Freeform 25"/>
          <p:cNvSpPr/>
          <p:nvPr/>
        </p:nvSpPr>
        <p:spPr>
          <a:xfrm>
            <a:off x="2267744" y="3861048"/>
            <a:ext cx="864096" cy="329180"/>
          </a:xfrm>
          <a:custGeom>
            <a:avLst/>
            <a:gdLst>
              <a:gd name="connsiteX0" fmla="*/ 0 w 1778000"/>
              <a:gd name="connsiteY0" fmla="*/ 677334 h 677334"/>
              <a:gd name="connsiteX1" fmla="*/ 822476 w 1778000"/>
              <a:gd name="connsiteY1" fmla="*/ 0 h 677334"/>
              <a:gd name="connsiteX2" fmla="*/ 1778000 w 1778000"/>
              <a:gd name="connsiteY2" fmla="*/ 641048 h 67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78000" h="677334">
                <a:moveTo>
                  <a:pt x="0" y="677334"/>
                </a:moveTo>
                <a:lnTo>
                  <a:pt x="822476" y="0"/>
                </a:lnTo>
                <a:lnTo>
                  <a:pt x="1778000" y="641048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cxnSp>
        <p:nvCxnSpPr>
          <p:cNvPr id="28" name="Straight Connector 27"/>
          <p:cNvCxnSpPr/>
          <p:nvPr/>
        </p:nvCxnSpPr>
        <p:spPr>
          <a:xfrm>
            <a:off x="4860032" y="4941168"/>
            <a:ext cx="0" cy="64807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923928" y="5013176"/>
            <a:ext cx="0" cy="576064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131840" y="5013176"/>
            <a:ext cx="0" cy="576064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267744" y="4725144"/>
            <a:ext cx="0" cy="86409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Freeform 33"/>
          <p:cNvSpPr/>
          <p:nvPr/>
        </p:nvSpPr>
        <p:spPr>
          <a:xfrm>
            <a:off x="3995936" y="3861048"/>
            <a:ext cx="864096" cy="329180"/>
          </a:xfrm>
          <a:custGeom>
            <a:avLst/>
            <a:gdLst>
              <a:gd name="connsiteX0" fmla="*/ 0 w 1778000"/>
              <a:gd name="connsiteY0" fmla="*/ 677334 h 677334"/>
              <a:gd name="connsiteX1" fmla="*/ 822476 w 1778000"/>
              <a:gd name="connsiteY1" fmla="*/ 0 h 677334"/>
              <a:gd name="connsiteX2" fmla="*/ 1778000 w 1778000"/>
              <a:gd name="connsiteY2" fmla="*/ 641048 h 67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78000" h="677334">
                <a:moveTo>
                  <a:pt x="0" y="677334"/>
                </a:moveTo>
                <a:lnTo>
                  <a:pt x="822476" y="0"/>
                </a:lnTo>
                <a:lnTo>
                  <a:pt x="1778000" y="641048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89480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Derivation</a:t>
            </a:r>
            <a:br>
              <a:rPr lang="en-US" sz="4000" b="1" dirty="0"/>
            </a:br>
            <a:r>
              <a:rPr lang="en-US" sz="4000" b="1" dirty="0"/>
              <a:t>Analyse nach W. Sternefeld (2006</a:t>
            </a:r>
            <a:r>
              <a:rPr lang="en-US" sz="4000" b="1" dirty="0" smtClean="0"/>
              <a:t>)-1</a:t>
            </a:r>
            <a:endParaRPr lang="el-GR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772816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(14)   </a:t>
            </a:r>
            <a:r>
              <a:rPr lang="en-US" sz="2000" b="1" dirty="0" smtClean="0"/>
              <a:t>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616" y="1912690"/>
            <a:ext cx="1152128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75856" y="1912690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A</a:t>
            </a:r>
            <a:endParaRPr lang="en-US" sz="2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292080" y="1912690"/>
            <a:ext cx="986408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24328" y="1912690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60" y="299695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A</a:t>
            </a:r>
            <a:endParaRPr lang="en-US" sz="2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1835696" y="299695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8224" y="1912690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b="1" dirty="0" smtClean="0"/>
              <a:t>b.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71800" y="299695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V</a:t>
            </a:r>
            <a:endParaRPr lang="en-US" sz="20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611560" y="407707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sauber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28384" y="2996952"/>
            <a:ext cx="1115616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20272" y="299695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A</a:t>
            </a:r>
            <a:endParaRPr lang="en-US" sz="2000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5940152" y="2996952"/>
            <a:ext cx="1008112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35696" y="407707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keit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71800" y="407707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g</a:t>
            </a:r>
            <a:r>
              <a:rPr lang="en-US" sz="2000" dirty="0" smtClean="0"/>
              <a:t>enieß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0152" y="407707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20272" y="407707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sauber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23928" y="407707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bar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23928" y="299695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A</a:t>
            </a:r>
            <a:endParaRPr lang="en-US" sz="2000" dirty="0" smtClean="0"/>
          </a:p>
        </p:txBody>
      </p:sp>
      <p:sp>
        <p:nvSpPr>
          <p:cNvPr id="24" name="TextBox 23"/>
          <p:cNvSpPr txBox="1"/>
          <p:nvPr/>
        </p:nvSpPr>
        <p:spPr>
          <a:xfrm>
            <a:off x="4716016" y="299695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V</a:t>
            </a:r>
            <a:endParaRPr lang="en-US" sz="2000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4716016" y="4077072"/>
            <a:ext cx="1008112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genieß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18769" y="4077072"/>
            <a:ext cx="1115616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mann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3203848" y="3429000"/>
            <a:ext cx="0" cy="64807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48064" y="3429000"/>
            <a:ext cx="0" cy="64807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355976" y="3429000"/>
            <a:ext cx="0" cy="64807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267744" y="3429000"/>
            <a:ext cx="0" cy="64807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444208" y="3429000"/>
            <a:ext cx="0" cy="64807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7452320" y="3429000"/>
            <a:ext cx="0" cy="64807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8604448" y="3429000"/>
            <a:ext cx="0" cy="64807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043608" y="3429000"/>
            <a:ext cx="0" cy="64807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Freeform 37"/>
          <p:cNvSpPr/>
          <p:nvPr/>
        </p:nvSpPr>
        <p:spPr>
          <a:xfrm>
            <a:off x="1115616" y="2344738"/>
            <a:ext cx="1161143" cy="641047"/>
          </a:xfrm>
          <a:custGeom>
            <a:avLst/>
            <a:gdLst>
              <a:gd name="connsiteX0" fmla="*/ 0 w 1161143"/>
              <a:gd name="connsiteY0" fmla="*/ 641047 h 641047"/>
              <a:gd name="connsiteX1" fmla="*/ 556381 w 1161143"/>
              <a:gd name="connsiteY1" fmla="*/ 0 h 641047"/>
              <a:gd name="connsiteX2" fmla="*/ 1161143 w 1161143"/>
              <a:gd name="connsiteY2" fmla="*/ 628952 h 641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1143" h="641047">
                <a:moveTo>
                  <a:pt x="0" y="641047"/>
                </a:moveTo>
                <a:lnTo>
                  <a:pt x="556381" y="0"/>
                </a:lnTo>
                <a:lnTo>
                  <a:pt x="1161143" y="628952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9" name="Freeform 38"/>
          <p:cNvSpPr/>
          <p:nvPr/>
        </p:nvSpPr>
        <p:spPr>
          <a:xfrm>
            <a:off x="3203848" y="2344738"/>
            <a:ext cx="1161143" cy="641047"/>
          </a:xfrm>
          <a:custGeom>
            <a:avLst/>
            <a:gdLst>
              <a:gd name="connsiteX0" fmla="*/ 0 w 1161143"/>
              <a:gd name="connsiteY0" fmla="*/ 641047 h 641047"/>
              <a:gd name="connsiteX1" fmla="*/ 556381 w 1161143"/>
              <a:gd name="connsiteY1" fmla="*/ 0 h 641047"/>
              <a:gd name="connsiteX2" fmla="*/ 1161143 w 1161143"/>
              <a:gd name="connsiteY2" fmla="*/ 628952 h 641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1143" h="641047">
                <a:moveTo>
                  <a:pt x="0" y="641047"/>
                </a:moveTo>
                <a:lnTo>
                  <a:pt x="556381" y="0"/>
                </a:lnTo>
                <a:lnTo>
                  <a:pt x="1161143" y="628952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0" name="Freeform 39"/>
          <p:cNvSpPr/>
          <p:nvPr/>
        </p:nvSpPr>
        <p:spPr>
          <a:xfrm>
            <a:off x="5220072" y="2344738"/>
            <a:ext cx="1161143" cy="641047"/>
          </a:xfrm>
          <a:custGeom>
            <a:avLst/>
            <a:gdLst>
              <a:gd name="connsiteX0" fmla="*/ 0 w 1161143"/>
              <a:gd name="connsiteY0" fmla="*/ 641047 h 641047"/>
              <a:gd name="connsiteX1" fmla="*/ 556381 w 1161143"/>
              <a:gd name="connsiteY1" fmla="*/ 0 h 641047"/>
              <a:gd name="connsiteX2" fmla="*/ 1161143 w 1161143"/>
              <a:gd name="connsiteY2" fmla="*/ 628952 h 641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1143" h="641047">
                <a:moveTo>
                  <a:pt x="0" y="641047"/>
                </a:moveTo>
                <a:lnTo>
                  <a:pt x="556381" y="0"/>
                </a:lnTo>
                <a:lnTo>
                  <a:pt x="1161143" y="628952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1" name="Freeform 40"/>
          <p:cNvSpPr/>
          <p:nvPr/>
        </p:nvSpPr>
        <p:spPr>
          <a:xfrm>
            <a:off x="7452320" y="2344325"/>
            <a:ext cx="1161143" cy="641047"/>
          </a:xfrm>
          <a:custGeom>
            <a:avLst/>
            <a:gdLst>
              <a:gd name="connsiteX0" fmla="*/ 0 w 1161143"/>
              <a:gd name="connsiteY0" fmla="*/ 641047 h 641047"/>
              <a:gd name="connsiteX1" fmla="*/ 556381 w 1161143"/>
              <a:gd name="connsiteY1" fmla="*/ 0 h 641047"/>
              <a:gd name="connsiteX2" fmla="*/ 1161143 w 1161143"/>
              <a:gd name="connsiteY2" fmla="*/ 628952 h 641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1143" h="641047">
                <a:moveTo>
                  <a:pt x="0" y="641047"/>
                </a:moveTo>
                <a:lnTo>
                  <a:pt x="556381" y="0"/>
                </a:lnTo>
                <a:lnTo>
                  <a:pt x="1161143" y="628952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834417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Derivation</a:t>
            </a:r>
            <a:br>
              <a:rPr lang="en-US" sz="4000" b="1" dirty="0"/>
            </a:br>
            <a:r>
              <a:rPr lang="en-US" sz="4000" b="1" dirty="0"/>
              <a:t>Analyse nach W. Sternefeld (2006</a:t>
            </a:r>
            <a:r>
              <a:rPr lang="en-US" sz="4000" b="1" dirty="0" smtClean="0"/>
              <a:t>)-2</a:t>
            </a:r>
            <a:endParaRPr lang="el-GR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844824"/>
            <a:ext cx="69837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(15) </a:t>
            </a:r>
            <a:r>
              <a:rPr lang="en-US" sz="2000" b="1" dirty="0" smtClean="0"/>
              <a:t>a.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91880" y="1916832"/>
            <a:ext cx="69837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b="1" dirty="0" smtClean="0"/>
              <a:t>b.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84168" y="1916832"/>
            <a:ext cx="69837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b="1" dirty="0" smtClean="0"/>
              <a:t>c.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16016" y="2564904"/>
            <a:ext cx="842392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</a:t>
            </a:r>
            <a:r>
              <a:rPr lang="en-US" dirty="0" smtClean="0"/>
              <a:t>✶</a:t>
            </a:r>
            <a:r>
              <a:rPr lang="en-US" sz="2000" dirty="0" smtClean="0"/>
              <a:t>V</a:t>
            </a:r>
            <a:r>
              <a:rPr lang="en-US" dirty="0"/>
              <a:t>✶</a:t>
            </a:r>
            <a:r>
              <a:rPr lang="en-US" sz="2000" dirty="0" smtClean="0"/>
              <a:t>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88024" y="2164718"/>
            <a:ext cx="69837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A</a:t>
            </a:r>
            <a:endParaRPr lang="en-US" sz="20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7452320" y="2564904"/>
            <a:ext cx="69837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A</a:t>
            </a:r>
            <a:endParaRPr lang="en-US" sz="2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1259632" y="3429000"/>
            <a:ext cx="792088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V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9632" y="4653136"/>
            <a:ext cx="69837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genie</a:t>
            </a:r>
            <a:r>
              <a:rPr lang="de-DE" sz="2000" dirty="0" err="1"/>
              <a:t>ß</a:t>
            </a:r>
            <a:endParaRPr lang="en-US" sz="20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2555776" y="3429000"/>
            <a:ext cx="69837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55776" y="4653136"/>
            <a:ext cx="69837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bar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55776" y="3717032"/>
            <a:ext cx="69837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</a:t>
            </a:r>
            <a:r>
              <a:rPr lang="en-US" dirty="0" smtClean="0"/>
              <a:t>✶</a:t>
            </a:r>
            <a:r>
              <a:rPr lang="en-US" sz="2000" dirty="0" smtClean="0"/>
              <a:t>V</a:t>
            </a:r>
            <a:r>
              <a:rPr lang="en-US" dirty="0"/>
              <a:t>✶</a:t>
            </a:r>
            <a:r>
              <a:rPr lang="en-US" sz="2000" dirty="0" smtClean="0"/>
              <a:t>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39952" y="3501008"/>
            <a:ext cx="69837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V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36096" y="3429000"/>
            <a:ext cx="69837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A</a:t>
            </a:r>
            <a:endParaRPr lang="en-US" sz="2000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4139952" y="4725144"/>
            <a:ext cx="69837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genieß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36096" y="3717032"/>
            <a:ext cx="69837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</a:t>
            </a:r>
            <a:r>
              <a:rPr lang="en-US" dirty="0" smtClean="0"/>
              <a:t>✶</a:t>
            </a:r>
            <a:r>
              <a:rPr lang="en-US" sz="2000" dirty="0" smtClean="0"/>
              <a:t>V</a:t>
            </a:r>
            <a:r>
              <a:rPr lang="en-US" dirty="0"/>
              <a:t>✶</a:t>
            </a:r>
            <a:r>
              <a:rPr lang="en-US" sz="2000" dirty="0" smtClean="0"/>
              <a:t>]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36096" y="4725144"/>
            <a:ext cx="69837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bar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04248" y="3501008"/>
            <a:ext cx="69837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V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00392" y="3501008"/>
            <a:ext cx="69837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A</a:t>
            </a:r>
            <a:endParaRPr lang="en-US" sz="2000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8100392" y="3789040"/>
            <a:ext cx="698376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[</a:t>
            </a:r>
            <a:r>
              <a:rPr lang="en-US" dirty="0" smtClean="0"/>
              <a:t>✶</a:t>
            </a:r>
            <a:r>
              <a:rPr lang="en-US" sz="2000" dirty="0" smtClean="0"/>
              <a:t>V</a:t>
            </a:r>
            <a:r>
              <a:rPr lang="en-US" dirty="0"/>
              <a:t>✶</a:t>
            </a:r>
            <a:r>
              <a:rPr lang="en-US" sz="2000" dirty="0" smtClean="0"/>
              <a:t>]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00392" y="4797152"/>
            <a:ext cx="69837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bar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04248" y="4797152"/>
            <a:ext cx="698376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/>
              <a:t>g</a:t>
            </a:r>
            <a:r>
              <a:rPr lang="en-US" sz="2000" dirty="0" smtClean="0"/>
              <a:t>enieß</a:t>
            </a:r>
          </a:p>
        </p:txBody>
      </p:sp>
      <p:cxnSp>
        <p:nvCxnSpPr>
          <p:cNvPr id="27" name="Straight Connector 26"/>
          <p:cNvCxnSpPr>
            <a:endCxn id="24" idx="0"/>
          </p:cNvCxnSpPr>
          <p:nvPr/>
        </p:nvCxnSpPr>
        <p:spPr>
          <a:xfrm flipH="1">
            <a:off x="8449580" y="4221088"/>
            <a:ext cx="10852" cy="576064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25" idx="0"/>
          </p:cNvCxnSpPr>
          <p:nvPr/>
        </p:nvCxnSpPr>
        <p:spPr>
          <a:xfrm flipH="1">
            <a:off x="7153436" y="3933056"/>
            <a:ext cx="10852" cy="864096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20" idx="0"/>
          </p:cNvCxnSpPr>
          <p:nvPr/>
        </p:nvCxnSpPr>
        <p:spPr>
          <a:xfrm flipH="1">
            <a:off x="5785284" y="4077072"/>
            <a:ext cx="10852" cy="648072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499992" y="3933056"/>
            <a:ext cx="0" cy="72008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915816" y="4077072"/>
            <a:ext cx="0" cy="43204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1619672" y="3861048"/>
            <a:ext cx="10852" cy="792088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Freeform 32"/>
          <p:cNvSpPr/>
          <p:nvPr/>
        </p:nvSpPr>
        <p:spPr>
          <a:xfrm>
            <a:off x="4499992" y="2996952"/>
            <a:ext cx="1270000" cy="471714"/>
          </a:xfrm>
          <a:custGeom>
            <a:avLst/>
            <a:gdLst>
              <a:gd name="connsiteX0" fmla="*/ 0 w 1270000"/>
              <a:gd name="connsiteY0" fmla="*/ 471714 h 471714"/>
              <a:gd name="connsiteX1" fmla="*/ 628952 w 1270000"/>
              <a:gd name="connsiteY1" fmla="*/ 0 h 471714"/>
              <a:gd name="connsiteX2" fmla="*/ 1270000 w 1270000"/>
              <a:gd name="connsiteY2" fmla="*/ 459619 h 47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70000" h="471714">
                <a:moveTo>
                  <a:pt x="0" y="471714"/>
                </a:moveTo>
                <a:lnTo>
                  <a:pt x="628952" y="0"/>
                </a:lnTo>
                <a:lnTo>
                  <a:pt x="1270000" y="459619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4" name="Freeform 33"/>
          <p:cNvSpPr/>
          <p:nvPr/>
        </p:nvSpPr>
        <p:spPr>
          <a:xfrm>
            <a:off x="7164288" y="2996952"/>
            <a:ext cx="1270000" cy="471714"/>
          </a:xfrm>
          <a:custGeom>
            <a:avLst/>
            <a:gdLst>
              <a:gd name="connsiteX0" fmla="*/ 0 w 1270000"/>
              <a:gd name="connsiteY0" fmla="*/ 471714 h 471714"/>
              <a:gd name="connsiteX1" fmla="*/ 628952 w 1270000"/>
              <a:gd name="connsiteY1" fmla="*/ 0 h 471714"/>
              <a:gd name="connsiteX2" fmla="*/ 1270000 w 1270000"/>
              <a:gd name="connsiteY2" fmla="*/ 459619 h 47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70000" h="471714">
                <a:moveTo>
                  <a:pt x="0" y="471714"/>
                </a:moveTo>
                <a:lnTo>
                  <a:pt x="628952" y="0"/>
                </a:lnTo>
                <a:lnTo>
                  <a:pt x="1270000" y="459619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5" name="Freeform 34"/>
          <p:cNvSpPr/>
          <p:nvPr/>
        </p:nvSpPr>
        <p:spPr>
          <a:xfrm>
            <a:off x="1619672" y="2996952"/>
            <a:ext cx="1270000" cy="471714"/>
          </a:xfrm>
          <a:custGeom>
            <a:avLst/>
            <a:gdLst>
              <a:gd name="connsiteX0" fmla="*/ 0 w 1270000"/>
              <a:gd name="connsiteY0" fmla="*/ 471714 h 471714"/>
              <a:gd name="connsiteX1" fmla="*/ 628952 w 1270000"/>
              <a:gd name="connsiteY1" fmla="*/ 0 h 471714"/>
              <a:gd name="connsiteX2" fmla="*/ 1270000 w 1270000"/>
              <a:gd name="connsiteY2" fmla="*/ 459619 h 47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70000" h="471714">
                <a:moveTo>
                  <a:pt x="0" y="471714"/>
                </a:moveTo>
                <a:lnTo>
                  <a:pt x="628952" y="0"/>
                </a:lnTo>
                <a:lnTo>
                  <a:pt x="1270000" y="459619"/>
                </a:lnTo>
              </a:path>
            </a:pathLst>
          </a:cu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164926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2169</TotalTime>
  <Words>1193</Words>
  <Application>Microsoft Macintosh PowerPoint</Application>
  <PresentationFormat>On-screen Show (4:3)</PresentationFormat>
  <Paragraphs>520</Paragraphs>
  <Slides>26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Θέμα του Office</vt:lpstr>
      <vt:lpstr>Morphologie</vt:lpstr>
      <vt:lpstr>Περιεχόμενα ενότητας</vt:lpstr>
      <vt:lpstr>Analysen</vt:lpstr>
      <vt:lpstr>Komposita  Analyse nach W. Sternefeld (2006) -1</vt:lpstr>
      <vt:lpstr>Komposita  Analyse nach W. Sternefeld (2006) -2</vt:lpstr>
      <vt:lpstr>Komposita  Analyse nach W. Sternefeld (2006) -3 </vt:lpstr>
      <vt:lpstr>Komposita  Analyse nach W. Sternefeld (2006)-4</vt:lpstr>
      <vt:lpstr>Derivation Analyse nach W. Sternefeld (2006)-1</vt:lpstr>
      <vt:lpstr>Derivation Analyse nach W. Sternefeld (2006)-2</vt:lpstr>
      <vt:lpstr>Derivation Analyse nach W. Sternefeld (2006)-3</vt:lpstr>
      <vt:lpstr>Derivation Analyse nach W. Sternefeld (2006)-4</vt:lpstr>
      <vt:lpstr>Derivation Analyse nach W. Sternefeld (2006)-5</vt:lpstr>
      <vt:lpstr>Flexion Analyse nach W. Sternefeld (2006)-1</vt:lpstr>
      <vt:lpstr>Flexion Analyse nach W. Sternefeld (2006)-2</vt:lpstr>
      <vt:lpstr>Flexion Analyse nach W. Sternefeld (2006)-3</vt:lpstr>
      <vt:lpstr>Flexion Analyse nach W. Sternefeld (2006)-4</vt:lpstr>
      <vt:lpstr>Flexion Analyse nach W. Sternefeld (2006)-5</vt:lpstr>
      <vt:lpstr>Flexion Analyse nach W. Sternefeld (2006)-6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Polina</cp:lastModifiedBy>
  <cp:revision>425</cp:revision>
  <dcterms:created xsi:type="dcterms:W3CDTF">2012-09-06T09:03:05Z</dcterms:created>
  <dcterms:modified xsi:type="dcterms:W3CDTF">2015-11-14T08:06:51Z</dcterms:modified>
</cp:coreProperties>
</file>