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5"/>
  </p:notesMasterIdLst>
  <p:sldIdLst>
    <p:sldId id="456" r:id="rId2"/>
    <p:sldId id="458" r:id="rId3"/>
    <p:sldId id="460" r:id="rId4"/>
    <p:sldId id="462" r:id="rId5"/>
    <p:sldId id="464" r:id="rId6"/>
    <p:sldId id="466" r:id="rId7"/>
    <p:sldId id="468" r:id="rId8"/>
    <p:sldId id="470" r:id="rId9"/>
    <p:sldId id="472" r:id="rId10"/>
    <p:sldId id="474" r:id="rId11"/>
    <p:sldId id="476" r:id="rId12"/>
    <p:sldId id="478" r:id="rId13"/>
    <p:sldId id="480" r:id="rId14"/>
    <p:sldId id="481" r:id="rId15"/>
    <p:sldId id="483" r:id="rId16"/>
    <p:sldId id="484" r:id="rId17"/>
    <p:sldId id="487" r:id="rId18"/>
    <p:sldId id="489" r:id="rId19"/>
    <p:sldId id="491" r:id="rId20"/>
    <p:sldId id="493" r:id="rId21"/>
    <p:sldId id="495" r:id="rId22"/>
    <p:sldId id="497" r:id="rId23"/>
    <p:sldId id="500" r:id="rId24"/>
    <p:sldId id="501" r:id="rId25"/>
    <p:sldId id="502" r:id="rId26"/>
    <p:sldId id="506" r:id="rId27"/>
    <p:sldId id="504" r:id="rId28"/>
    <p:sldId id="508" r:id="rId29"/>
    <p:sldId id="510" r:id="rId30"/>
    <p:sldId id="512" r:id="rId31"/>
    <p:sldId id="515" r:id="rId32"/>
    <p:sldId id="517" r:id="rId33"/>
    <p:sldId id="519" r:id="rId34"/>
    <p:sldId id="520" r:id="rId35"/>
    <p:sldId id="522" r:id="rId36"/>
    <p:sldId id="524" r:id="rId37"/>
    <p:sldId id="525" r:id="rId38"/>
    <p:sldId id="526" r:id="rId39"/>
    <p:sldId id="528" r:id="rId40"/>
    <p:sldId id="530" r:id="rId41"/>
    <p:sldId id="532" r:id="rId42"/>
    <p:sldId id="534" r:id="rId43"/>
    <p:sldId id="536" r:id="rId44"/>
    <p:sldId id="538" r:id="rId45"/>
    <p:sldId id="540" r:id="rId46"/>
    <p:sldId id="542" r:id="rId47"/>
    <p:sldId id="544" r:id="rId48"/>
    <p:sldId id="546" r:id="rId49"/>
    <p:sldId id="548" r:id="rId50"/>
    <p:sldId id="550" r:id="rId51"/>
    <p:sldId id="410" r:id="rId52"/>
    <p:sldId id="411" r:id="rId53"/>
    <p:sldId id="412" r:id="rId54"/>
    <p:sldId id="556" r:id="rId55"/>
    <p:sldId id="557" r:id="rId56"/>
    <p:sldId id="414" r:id="rId57"/>
    <p:sldId id="415" r:id="rId58"/>
    <p:sldId id="416" r:id="rId59"/>
    <p:sldId id="551" r:id="rId60"/>
    <p:sldId id="552" r:id="rId61"/>
    <p:sldId id="553" r:id="rId62"/>
    <p:sldId id="554" r:id="rId63"/>
    <p:sldId id="55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171" autoAdjust="0"/>
    <p:restoredTop sz="91023" autoAdjust="0"/>
  </p:normalViewPr>
  <p:slideViewPr>
    <p:cSldViewPr snapToGrid="0">
      <p:cViewPr varScale="1">
        <p:scale>
          <a:sx n="68" d="100"/>
          <a:sy n="68" d="100"/>
        </p:scale>
        <p:origin x="804" y="60"/>
      </p:cViewPr>
      <p:guideLst>
        <p:guide orient="horz" pos="2160"/>
        <p:guide pos="2880"/>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pPr/>
              <a:t>11/12/2015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pPr/>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16</a:t>
            </a:fld>
            <a:endParaRPr lang="en-US"/>
          </a:p>
        </p:txBody>
      </p:sp>
    </p:spTree>
    <p:extLst>
      <p:ext uri="{BB962C8B-B14F-4D97-AF65-F5344CB8AC3E}">
        <p14:creationId xmlns:p14="http://schemas.microsoft.com/office/powerpoint/2010/main" val="37976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17</a:t>
            </a:fld>
            <a:endParaRPr lang="en-US"/>
          </a:p>
        </p:txBody>
      </p:sp>
    </p:spTree>
    <p:extLst>
      <p:ext uri="{BB962C8B-B14F-4D97-AF65-F5344CB8AC3E}">
        <p14:creationId xmlns:p14="http://schemas.microsoft.com/office/powerpoint/2010/main" val="425385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18</a:t>
            </a:fld>
            <a:endParaRPr lang="en-US"/>
          </a:p>
        </p:txBody>
      </p:sp>
    </p:spTree>
    <p:extLst>
      <p:ext uri="{BB962C8B-B14F-4D97-AF65-F5344CB8AC3E}">
        <p14:creationId xmlns:p14="http://schemas.microsoft.com/office/powerpoint/2010/main" val="1946822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19</a:t>
            </a:fld>
            <a:endParaRPr lang="en-US"/>
          </a:p>
        </p:txBody>
      </p:sp>
    </p:spTree>
    <p:extLst>
      <p:ext uri="{BB962C8B-B14F-4D97-AF65-F5344CB8AC3E}">
        <p14:creationId xmlns:p14="http://schemas.microsoft.com/office/powerpoint/2010/main" val="4133896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20</a:t>
            </a:fld>
            <a:endParaRPr lang="en-US"/>
          </a:p>
        </p:txBody>
      </p:sp>
    </p:spTree>
    <p:extLst>
      <p:ext uri="{BB962C8B-B14F-4D97-AF65-F5344CB8AC3E}">
        <p14:creationId xmlns:p14="http://schemas.microsoft.com/office/powerpoint/2010/main" val="930366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21</a:t>
            </a:fld>
            <a:endParaRPr lang="en-US"/>
          </a:p>
        </p:txBody>
      </p:sp>
    </p:spTree>
    <p:extLst>
      <p:ext uri="{BB962C8B-B14F-4D97-AF65-F5344CB8AC3E}">
        <p14:creationId xmlns:p14="http://schemas.microsoft.com/office/powerpoint/2010/main" val="4276691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26</a:t>
            </a:fld>
            <a:endParaRPr lang="en-US"/>
          </a:p>
        </p:txBody>
      </p:sp>
    </p:spTree>
    <p:extLst>
      <p:ext uri="{BB962C8B-B14F-4D97-AF65-F5344CB8AC3E}">
        <p14:creationId xmlns:p14="http://schemas.microsoft.com/office/powerpoint/2010/main" val="140922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30</a:t>
            </a:fld>
            <a:endParaRPr lang="en-US"/>
          </a:p>
        </p:txBody>
      </p:sp>
    </p:spTree>
    <p:extLst>
      <p:ext uri="{BB962C8B-B14F-4D97-AF65-F5344CB8AC3E}">
        <p14:creationId xmlns:p14="http://schemas.microsoft.com/office/powerpoint/2010/main" val="2904072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31</a:t>
            </a:fld>
            <a:endParaRPr lang="en-US"/>
          </a:p>
        </p:txBody>
      </p:sp>
    </p:spTree>
    <p:extLst>
      <p:ext uri="{BB962C8B-B14F-4D97-AF65-F5344CB8AC3E}">
        <p14:creationId xmlns:p14="http://schemas.microsoft.com/office/powerpoint/2010/main" val="241119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33</a:t>
            </a:fld>
            <a:endParaRPr lang="en-US"/>
          </a:p>
        </p:txBody>
      </p:sp>
    </p:spTree>
    <p:extLst>
      <p:ext uri="{BB962C8B-B14F-4D97-AF65-F5344CB8AC3E}">
        <p14:creationId xmlns:p14="http://schemas.microsoft.com/office/powerpoint/2010/main" val="408413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2</a:t>
            </a:fld>
            <a:endParaRPr lang="en-US"/>
          </a:p>
        </p:txBody>
      </p:sp>
    </p:spTree>
    <p:extLst>
      <p:ext uri="{BB962C8B-B14F-4D97-AF65-F5344CB8AC3E}">
        <p14:creationId xmlns:p14="http://schemas.microsoft.com/office/powerpoint/2010/main" val="2938416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35</a:t>
            </a:fld>
            <a:endParaRPr lang="en-US"/>
          </a:p>
        </p:txBody>
      </p:sp>
    </p:spTree>
    <p:extLst>
      <p:ext uri="{BB962C8B-B14F-4D97-AF65-F5344CB8AC3E}">
        <p14:creationId xmlns:p14="http://schemas.microsoft.com/office/powerpoint/2010/main" val="2279087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36</a:t>
            </a:fld>
            <a:endParaRPr lang="en-US"/>
          </a:p>
        </p:txBody>
      </p:sp>
    </p:spTree>
    <p:extLst>
      <p:ext uri="{BB962C8B-B14F-4D97-AF65-F5344CB8AC3E}">
        <p14:creationId xmlns:p14="http://schemas.microsoft.com/office/powerpoint/2010/main" val="375543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40</a:t>
            </a:fld>
            <a:endParaRPr lang="en-US"/>
          </a:p>
        </p:txBody>
      </p:sp>
    </p:spTree>
    <p:extLst>
      <p:ext uri="{BB962C8B-B14F-4D97-AF65-F5344CB8AC3E}">
        <p14:creationId xmlns:p14="http://schemas.microsoft.com/office/powerpoint/2010/main" val="1238153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41</a:t>
            </a:fld>
            <a:endParaRPr lang="en-US"/>
          </a:p>
        </p:txBody>
      </p:sp>
    </p:spTree>
    <p:extLst>
      <p:ext uri="{BB962C8B-B14F-4D97-AF65-F5344CB8AC3E}">
        <p14:creationId xmlns:p14="http://schemas.microsoft.com/office/powerpoint/2010/main" val="3168476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42</a:t>
            </a:fld>
            <a:endParaRPr lang="en-US"/>
          </a:p>
        </p:txBody>
      </p:sp>
    </p:spTree>
    <p:extLst>
      <p:ext uri="{BB962C8B-B14F-4D97-AF65-F5344CB8AC3E}">
        <p14:creationId xmlns:p14="http://schemas.microsoft.com/office/powerpoint/2010/main" val="3740211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43</a:t>
            </a:fld>
            <a:endParaRPr lang="en-US"/>
          </a:p>
        </p:txBody>
      </p:sp>
    </p:spTree>
    <p:extLst>
      <p:ext uri="{BB962C8B-B14F-4D97-AF65-F5344CB8AC3E}">
        <p14:creationId xmlns:p14="http://schemas.microsoft.com/office/powerpoint/2010/main" val="3807034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44</a:t>
            </a:fld>
            <a:endParaRPr lang="en-US"/>
          </a:p>
        </p:txBody>
      </p:sp>
    </p:spTree>
    <p:extLst>
      <p:ext uri="{BB962C8B-B14F-4D97-AF65-F5344CB8AC3E}">
        <p14:creationId xmlns:p14="http://schemas.microsoft.com/office/powerpoint/2010/main" val="2019401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46</a:t>
            </a:fld>
            <a:endParaRPr lang="en-US"/>
          </a:p>
        </p:txBody>
      </p:sp>
    </p:spTree>
    <p:extLst>
      <p:ext uri="{BB962C8B-B14F-4D97-AF65-F5344CB8AC3E}">
        <p14:creationId xmlns:p14="http://schemas.microsoft.com/office/powerpoint/2010/main" val="1029917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47</a:t>
            </a:fld>
            <a:endParaRPr lang="en-US"/>
          </a:p>
        </p:txBody>
      </p:sp>
    </p:spTree>
    <p:extLst>
      <p:ext uri="{BB962C8B-B14F-4D97-AF65-F5344CB8AC3E}">
        <p14:creationId xmlns:p14="http://schemas.microsoft.com/office/powerpoint/2010/main" val="1034034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pPr/>
              <a:t>48</a:t>
            </a:fld>
            <a:endParaRPr lang="en-US"/>
          </a:p>
        </p:txBody>
      </p:sp>
    </p:spTree>
    <p:extLst>
      <p:ext uri="{BB962C8B-B14F-4D97-AF65-F5344CB8AC3E}">
        <p14:creationId xmlns:p14="http://schemas.microsoft.com/office/powerpoint/2010/main" val="321623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a:t>
            </a:fld>
            <a:endParaRPr lang="en-US"/>
          </a:p>
        </p:txBody>
      </p:sp>
    </p:spTree>
    <p:extLst>
      <p:ext uri="{BB962C8B-B14F-4D97-AF65-F5344CB8AC3E}">
        <p14:creationId xmlns:p14="http://schemas.microsoft.com/office/powerpoint/2010/main" val="2705751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49</a:t>
            </a:fld>
            <a:endParaRPr lang="en-US"/>
          </a:p>
        </p:txBody>
      </p:sp>
    </p:spTree>
    <p:extLst>
      <p:ext uri="{BB962C8B-B14F-4D97-AF65-F5344CB8AC3E}">
        <p14:creationId xmlns:p14="http://schemas.microsoft.com/office/powerpoint/2010/main" val="3539392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50</a:t>
            </a:fld>
            <a:endParaRPr lang="en-US"/>
          </a:p>
        </p:txBody>
      </p:sp>
    </p:spTree>
    <p:extLst>
      <p:ext uri="{BB962C8B-B14F-4D97-AF65-F5344CB8AC3E}">
        <p14:creationId xmlns:p14="http://schemas.microsoft.com/office/powerpoint/2010/main" val="3456345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51</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52</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53</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55</a:t>
            </a:fld>
            <a:endParaRPr lang="en-US"/>
          </a:p>
        </p:txBody>
      </p:sp>
    </p:spTree>
    <p:extLst>
      <p:ext uri="{BB962C8B-B14F-4D97-AF65-F5344CB8AC3E}">
        <p14:creationId xmlns:p14="http://schemas.microsoft.com/office/powerpoint/2010/main" val="1869451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56</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57</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58</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59</a:t>
            </a:fld>
            <a:endParaRPr lang="el-GR"/>
          </a:p>
        </p:txBody>
      </p:sp>
    </p:spTree>
    <p:extLst>
      <p:ext uri="{BB962C8B-B14F-4D97-AF65-F5344CB8AC3E}">
        <p14:creationId xmlns:p14="http://schemas.microsoft.com/office/powerpoint/2010/main" val="412389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a:t>
            </a:fld>
            <a:endParaRPr lang="en-US"/>
          </a:p>
        </p:txBody>
      </p:sp>
    </p:spTree>
    <p:extLst>
      <p:ext uri="{BB962C8B-B14F-4D97-AF65-F5344CB8AC3E}">
        <p14:creationId xmlns:p14="http://schemas.microsoft.com/office/powerpoint/2010/main" val="2322831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60</a:t>
            </a:fld>
            <a:endParaRPr lang="el-GR"/>
          </a:p>
        </p:txBody>
      </p:sp>
    </p:spTree>
    <p:extLst>
      <p:ext uri="{BB962C8B-B14F-4D97-AF65-F5344CB8AC3E}">
        <p14:creationId xmlns:p14="http://schemas.microsoft.com/office/powerpoint/2010/main" val="3750623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61</a:t>
            </a:fld>
            <a:endParaRPr lang="el-GR"/>
          </a:p>
        </p:txBody>
      </p:sp>
    </p:spTree>
    <p:extLst>
      <p:ext uri="{BB962C8B-B14F-4D97-AF65-F5344CB8AC3E}">
        <p14:creationId xmlns:p14="http://schemas.microsoft.com/office/powerpoint/2010/main" val="3067407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62</a:t>
            </a:fld>
            <a:endParaRPr lang="el-GR"/>
          </a:p>
        </p:txBody>
      </p:sp>
    </p:spTree>
    <p:extLst>
      <p:ext uri="{BB962C8B-B14F-4D97-AF65-F5344CB8AC3E}">
        <p14:creationId xmlns:p14="http://schemas.microsoft.com/office/powerpoint/2010/main" val="3708966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63</a:t>
            </a:fld>
            <a:endParaRPr lang="el-GR"/>
          </a:p>
        </p:txBody>
      </p:sp>
    </p:spTree>
    <p:extLst>
      <p:ext uri="{BB962C8B-B14F-4D97-AF65-F5344CB8AC3E}">
        <p14:creationId xmlns:p14="http://schemas.microsoft.com/office/powerpoint/2010/main" val="304596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8</a:t>
            </a:fld>
            <a:endParaRPr lang="en-US"/>
          </a:p>
        </p:txBody>
      </p:sp>
    </p:spTree>
    <p:extLst>
      <p:ext uri="{BB962C8B-B14F-4D97-AF65-F5344CB8AC3E}">
        <p14:creationId xmlns:p14="http://schemas.microsoft.com/office/powerpoint/2010/main" val="96121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9</a:t>
            </a:fld>
            <a:endParaRPr lang="en-US"/>
          </a:p>
        </p:txBody>
      </p:sp>
    </p:spTree>
    <p:extLst>
      <p:ext uri="{BB962C8B-B14F-4D97-AF65-F5344CB8AC3E}">
        <p14:creationId xmlns:p14="http://schemas.microsoft.com/office/powerpoint/2010/main" val="82139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11</a:t>
            </a:fld>
            <a:endParaRPr lang="en-US"/>
          </a:p>
        </p:txBody>
      </p:sp>
    </p:spTree>
    <p:extLst>
      <p:ext uri="{BB962C8B-B14F-4D97-AF65-F5344CB8AC3E}">
        <p14:creationId xmlns:p14="http://schemas.microsoft.com/office/powerpoint/2010/main" val="62405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14</a:t>
            </a:fld>
            <a:endParaRPr lang="en-US"/>
          </a:p>
        </p:txBody>
      </p:sp>
    </p:spTree>
    <p:extLst>
      <p:ext uri="{BB962C8B-B14F-4D97-AF65-F5344CB8AC3E}">
        <p14:creationId xmlns:p14="http://schemas.microsoft.com/office/powerpoint/2010/main" val="52223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15</a:t>
            </a:fld>
            <a:endParaRPr lang="en-US"/>
          </a:p>
        </p:txBody>
      </p:sp>
    </p:spTree>
    <p:extLst>
      <p:ext uri="{BB962C8B-B14F-4D97-AF65-F5344CB8AC3E}">
        <p14:creationId xmlns:p14="http://schemas.microsoft.com/office/powerpoint/2010/main" val="2428711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cstate="print"/>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23440220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a:lstStyle/>
          <a:p>
            <a:endParaRPr lang="en-US"/>
          </a:p>
        </p:txBody>
      </p:sp>
    </p:spTree>
    <p:extLst>
      <p:ext uri="{BB962C8B-B14F-4D97-AF65-F5344CB8AC3E}">
        <p14:creationId xmlns:p14="http://schemas.microsoft.com/office/powerpoint/2010/main" val="15094792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42307137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19029530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20791355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pPr/>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3η. Δομικές και Λειτουργικές Προσαρμογές Ιχθύων</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pPr/>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3" cstate="print"/>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86" r:id="rId6"/>
    <p:sldLayoutId id="2147483666" r:id="rId7"/>
    <p:sldLayoutId id="2147483671" r:id="rId8"/>
    <p:sldLayoutId id="2147483672" r:id="rId9"/>
    <p:sldLayoutId id="2147483673" r:id="rId10"/>
    <p:sldLayoutId id="2147483674" r:id="rId11"/>
    <p:sldLayoutId id="2147483685" r:id="rId12"/>
    <p:sldLayoutId id="2147483681" r:id="rId13"/>
    <p:sldLayoutId id="2147483682" r:id="rId14"/>
    <p:sldLayoutId id="2147483680" r:id="rId15"/>
    <p:sldLayoutId id="2147483669" r:id="rId16"/>
    <p:sldLayoutId id="2147483675" r:id="rId17"/>
    <p:sldLayoutId id="2147483676" r:id="rId18"/>
    <p:sldLayoutId id="2147483678" r:id="rId19"/>
    <p:sldLayoutId id="2147483677" r:id="rId20"/>
    <p:sldLayoutId id="2147483683" r:id="rId21"/>
  </p:sldLayoutIdLst>
  <p:timing>
    <p:tnLst>
      <p:par>
        <p:cTn id="1" dur="indefinite" restart="never" nodeType="tmRoot"/>
      </p:par>
    </p:tnLst>
  </p:timing>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Z</a:t>
            </a:r>
            <a:r>
              <a:rPr lang="el-GR" sz="4400" dirty="0" err="1"/>
              <a:t>ωολογία</a:t>
            </a:r>
            <a:r>
              <a:rPr lang="el-GR" sz="4400" dirty="0"/>
              <a:t> ΙΙ</a:t>
            </a:r>
            <a:endParaRPr lang="en-US" sz="4400" dirty="0"/>
          </a:p>
        </p:txBody>
      </p:sp>
      <p:sp>
        <p:nvSpPr>
          <p:cNvPr id="3" name="Subtitle 2"/>
          <p:cNvSpPr>
            <a:spLocks noGrp="1"/>
          </p:cNvSpPr>
          <p:nvPr>
            <p:ph type="subTitle" idx="1"/>
          </p:nvPr>
        </p:nvSpPr>
        <p:spPr/>
        <p:txBody>
          <a:bodyPr>
            <a:normAutofit fontScale="92500"/>
          </a:bodyPr>
          <a:lstStyle/>
          <a:p>
            <a:r>
              <a:rPr lang="el-GR" sz="2800" dirty="0">
                <a:solidFill>
                  <a:schemeClr val="accent6">
                    <a:lumMod val="75000"/>
                  </a:schemeClr>
                </a:solidFill>
              </a:rPr>
              <a:t>Ενότητα </a:t>
            </a:r>
            <a:r>
              <a:rPr lang="en-US" sz="2800" dirty="0">
                <a:solidFill>
                  <a:schemeClr val="accent6">
                    <a:lumMod val="75000"/>
                  </a:schemeClr>
                </a:solidFill>
              </a:rPr>
              <a:t>3</a:t>
            </a:r>
            <a:r>
              <a:rPr lang="el-GR" sz="2800" dirty="0">
                <a:solidFill>
                  <a:schemeClr val="accent6">
                    <a:lumMod val="75000"/>
                  </a:schemeClr>
                </a:solidFill>
              </a:rPr>
              <a:t>η: Δομικές και Λειτουργικές Προσαρμογές</a:t>
            </a:r>
            <a:r>
              <a:rPr lang="en-US" sz="2800" dirty="0">
                <a:solidFill>
                  <a:schemeClr val="accent6">
                    <a:lumMod val="75000"/>
                  </a:schemeClr>
                </a:solidFill>
              </a:rPr>
              <a:t> </a:t>
            </a:r>
            <a:r>
              <a:rPr lang="el-GR" sz="2800" dirty="0">
                <a:solidFill>
                  <a:schemeClr val="accent6">
                    <a:lumMod val="75000"/>
                  </a:schemeClr>
                </a:solidFill>
              </a:rPr>
              <a:t>Ιχθύων</a:t>
            </a:r>
            <a:endParaRPr lang="en-US" sz="2800" dirty="0">
              <a:solidFill>
                <a:schemeClr val="accent6">
                  <a:lumMod val="75000"/>
                </a:schemeClr>
              </a:solidFill>
            </a:endParaRPr>
          </a:p>
          <a:p>
            <a:endParaRPr lang="el-GR" sz="2800" dirty="0"/>
          </a:p>
          <a:p>
            <a:r>
              <a:rPr lang="el-GR" sz="2600" dirty="0" smtClean="0"/>
              <a:t>Περσεφόνη Μεγαλοφώνου, Επίκουρη Καθηγήτρια</a:t>
            </a:r>
            <a:endParaRPr lang="el-GR" sz="2600" dirty="0"/>
          </a:p>
          <a:p>
            <a:r>
              <a:rPr lang="el-GR" sz="2600" dirty="0"/>
              <a:t>Σχολή Θετικών Επιστημών</a:t>
            </a:r>
          </a:p>
          <a:p>
            <a:r>
              <a:rPr lang="el-GR" sz="26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Ουδέτερη πλευστότητα</a:t>
            </a:r>
            <a:br>
              <a:rPr lang="el-GR" dirty="0" smtClean="0"/>
            </a:br>
            <a:r>
              <a:rPr lang="el-GR" dirty="0" smtClean="0"/>
              <a:t>Νηκτική κύστη</a:t>
            </a:r>
            <a:endParaRPr lang="en-US" dirty="0"/>
          </a:p>
        </p:txBody>
      </p:sp>
      <p:sp>
        <p:nvSpPr>
          <p:cNvPr id="5" name="Footer Placeholder 4"/>
          <p:cNvSpPr>
            <a:spLocks noGrp="1"/>
          </p:cNvSpPr>
          <p:nvPr>
            <p:ph type="ftr" sz="quarter" idx="10"/>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10</a:t>
            </a:fld>
            <a:endParaRPr lang="en-US"/>
          </a:p>
        </p:txBody>
      </p:sp>
    </p:spTree>
    <p:extLst>
      <p:ext uri="{BB962C8B-B14F-4D97-AF65-F5344CB8AC3E}">
        <p14:creationId xmlns:p14="http://schemas.microsoft.com/office/powerpoint/2010/main" val="769255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Οστεϊχθύες</a:t>
            </a:r>
            <a:endParaRPr lang="en-US" dirty="0"/>
          </a:p>
        </p:txBody>
      </p:sp>
      <p:sp>
        <p:nvSpPr>
          <p:cNvPr id="2" name="Content Placeholder 1"/>
          <p:cNvSpPr>
            <a:spLocks noGrp="1"/>
          </p:cNvSpPr>
          <p:nvPr>
            <p:ph sz="half" idx="1"/>
          </p:nvPr>
        </p:nvSpPr>
        <p:spPr>
          <a:xfrm>
            <a:off x="228962" y="1549834"/>
            <a:ext cx="5241702" cy="5056501"/>
          </a:xfrm>
        </p:spPr>
        <p:txBody>
          <a:bodyPr>
            <a:noAutofit/>
          </a:bodyPr>
          <a:lstStyle/>
          <a:p>
            <a:pPr>
              <a:spcBef>
                <a:spcPts val="600"/>
              </a:spcBef>
              <a:spcAft>
                <a:spcPts val="600"/>
              </a:spcAft>
            </a:pPr>
            <a:r>
              <a:rPr lang="el-GR" altLang="en-US" sz="2000" b="1" dirty="0">
                <a:solidFill>
                  <a:srgbClr val="000000"/>
                </a:solidFill>
                <a:latin typeface="Calibri" panose="020F0502020204030204" pitchFamily="34" charset="0"/>
              </a:rPr>
              <a:t>Νηκτική κύστη </a:t>
            </a:r>
            <a:r>
              <a:rPr lang="en-US" altLang="en-US" sz="2000" b="1" dirty="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Ο πιο αποτελεσματικός μηχανισμός επίπλευσης. </a:t>
            </a:r>
          </a:p>
          <a:p>
            <a:pPr>
              <a:spcBef>
                <a:spcPts val="600"/>
              </a:spcBef>
              <a:spcAft>
                <a:spcPts val="600"/>
              </a:spcAft>
            </a:pPr>
            <a:r>
              <a:rPr lang="el-GR" altLang="en-US" sz="2000" dirty="0">
                <a:solidFill>
                  <a:srgbClr val="000000"/>
                </a:solidFill>
                <a:latin typeface="Calibri" panose="020F0502020204030204" pitchFamily="34" charset="0"/>
              </a:rPr>
              <a:t>Χωρίς νηκτική κύστη οι </a:t>
            </a:r>
            <a:r>
              <a:rPr lang="el-GR" altLang="en-US" sz="2000" dirty="0" err="1">
                <a:solidFill>
                  <a:srgbClr val="000000"/>
                </a:solidFill>
                <a:latin typeface="Calibri" panose="020F0502020204030204" pitchFamily="34" charset="0"/>
              </a:rPr>
              <a:t>οστεϊχθύες</a:t>
            </a:r>
            <a:r>
              <a:rPr lang="el-GR" altLang="en-US" sz="2000" dirty="0">
                <a:solidFill>
                  <a:srgbClr val="000000"/>
                </a:solidFill>
                <a:latin typeface="Calibri" panose="020F0502020204030204" pitchFamily="34" charset="0"/>
              </a:rPr>
              <a:t> </a:t>
            </a:r>
            <a:r>
              <a:rPr lang="el-GR" altLang="en-US" sz="2000" dirty="0" smtClean="0">
                <a:solidFill>
                  <a:srgbClr val="000000"/>
                </a:solidFill>
                <a:latin typeface="Calibri" panose="020F0502020204030204" pitchFamily="34" charset="0"/>
              </a:rPr>
              <a:t>βυθίζονται</a:t>
            </a:r>
            <a:r>
              <a:rPr lang="en-US" altLang="en-US" sz="2000" dirty="0" smtClean="0">
                <a:solidFill>
                  <a:srgbClr val="000000"/>
                </a:solidFill>
                <a:latin typeface="Calibri" panose="020F0502020204030204" pitchFamily="34" charset="0"/>
              </a:rPr>
              <a:t>,</a:t>
            </a:r>
            <a:r>
              <a:rPr lang="el-GR" altLang="en-US" sz="2000" dirty="0" smtClean="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διότι οι ιστοί τους είναι πυκνότεροι από το νερό.</a:t>
            </a:r>
          </a:p>
          <a:p>
            <a:pPr>
              <a:spcBef>
                <a:spcPts val="600"/>
              </a:spcBef>
              <a:spcAft>
                <a:spcPts val="600"/>
              </a:spcAft>
            </a:pPr>
            <a:r>
              <a:rPr lang="el-GR" altLang="en-US" sz="2000" dirty="0">
                <a:solidFill>
                  <a:srgbClr val="000000"/>
                </a:solidFill>
                <a:latin typeface="Calibri" panose="020F0502020204030204" pitchFamily="34" charset="0"/>
              </a:rPr>
              <a:t>Απουσιάζει από τους </a:t>
            </a:r>
            <a:r>
              <a:rPr lang="el-GR" altLang="en-US" sz="2000" dirty="0" err="1">
                <a:solidFill>
                  <a:srgbClr val="000000"/>
                </a:solidFill>
                <a:latin typeface="Calibri" panose="020F0502020204030204" pitchFamily="34" charset="0"/>
              </a:rPr>
              <a:t>τόννους</a:t>
            </a:r>
            <a:r>
              <a:rPr lang="el-GR" altLang="en-US" sz="2000" dirty="0">
                <a:solidFill>
                  <a:srgbClr val="000000"/>
                </a:solidFill>
                <a:latin typeface="Calibri" panose="020F0502020204030204" pitchFamily="34" charset="0"/>
              </a:rPr>
              <a:t>, τα περισσότερα ψάρια της αβύσσου και από τα </a:t>
            </a:r>
            <a:r>
              <a:rPr lang="el-GR" altLang="en-US" sz="2000" dirty="0" err="1">
                <a:solidFill>
                  <a:srgbClr val="000000"/>
                </a:solidFill>
                <a:latin typeface="Calibri" panose="020F0502020204030204" pitchFamily="34" charset="0"/>
              </a:rPr>
              <a:t>βενθικά</a:t>
            </a:r>
            <a:r>
              <a:rPr lang="el-GR" altLang="en-US" sz="2000" dirty="0">
                <a:solidFill>
                  <a:srgbClr val="000000"/>
                </a:solidFill>
                <a:latin typeface="Calibri" panose="020F0502020204030204" pitchFamily="34" charset="0"/>
              </a:rPr>
              <a:t>.</a:t>
            </a:r>
          </a:p>
          <a:p>
            <a:pPr>
              <a:spcBef>
                <a:spcPts val="600"/>
              </a:spcBef>
              <a:spcAft>
                <a:spcPts val="600"/>
              </a:spcAft>
            </a:pPr>
            <a:r>
              <a:rPr lang="el-GR" altLang="en-US" sz="2000" dirty="0">
                <a:solidFill>
                  <a:srgbClr val="000000"/>
                </a:solidFill>
                <a:latin typeface="Calibri" panose="020F0502020204030204" pitchFamily="34" charset="0"/>
              </a:rPr>
              <a:t>Προέκυψε από το ζεύγος των πνευμόνων των πρωτόγονων </a:t>
            </a:r>
            <a:r>
              <a:rPr lang="el-GR" altLang="en-US" sz="2000" dirty="0" err="1">
                <a:solidFill>
                  <a:srgbClr val="000000"/>
                </a:solidFill>
                <a:latin typeface="Calibri" panose="020F0502020204030204" pitchFamily="34" charset="0"/>
              </a:rPr>
              <a:t>οστεϊχθύων</a:t>
            </a:r>
            <a:r>
              <a:rPr lang="el-GR" altLang="en-US" sz="2000" dirty="0">
                <a:solidFill>
                  <a:srgbClr val="000000"/>
                </a:solidFill>
                <a:latin typeface="Calibri" panose="020F0502020204030204" pitchFamily="34" charset="0"/>
              </a:rPr>
              <a:t> του </a:t>
            </a:r>
            <a:r>
              <a:rPr lang="el-GR" altLang="en-US" sz="2000" dirty="0" err="1">
                <a:solidFill>
                  <a:srgbClr val="000000"/>
                </a:solidFill>
                <a:latin typeface="Calibri" panose="020F0502020204030204" pitchFamily="34" charset="0"/>
              </a:rPr>
              <a:t>Δεβονίου</a:t>
            </a:r>
            <a:r>
              <a:rPr lang="en-US" altLang="en-US" sz="2000" dirty="0">
                <a:solidFill>
                  <a:srgbClr val="000000"/>
                </a:solidFill>
                <a:latin typeface="Calibri" panose="020F0502020204030204" pitchFamily="34" charset="0"/>
              </a:rPr>
              <a:t>.</a:t>
            </a:r>
            <a:endParaRPr lang="el-GR" altLang="en-US" sz="2000" dirty="0">
              <a:solidFill>
                <a:srgbClr val="000000"/>
              </a:solidFill>
              <a:latin typeface="Calibri" panose="020F0502020204030204" pitchFamily="34" charset="0"/>
            </a:endParaRPr>
          </a:p>
          <a:p>
            <a:pPr lvl="1">
              <a:spcBef>
                <a:spcPts val="600"/>
              </a:spcBef>
              <a:buNone/>
            </a:pPr>
            <a:r>
              <a:rPr lang="el-GR" altLang="en-US" sz="2000" b="1" dirty="0" err="1" smtClean="0">
                <a:latin typeface="Calibri" panose="020F0502020204030204" pitchFamily="34" charset="0"/>
              </a:rPr>
              <a:t>Φυσόστομοι</a:t>
            </a:r>
            <a:r>
              <a:rPr lang="el-GR" altLang="en-US" sz="2000" b="1" dirty="0" smtClean="0">
                <a:latin typeface="Calibri" panose="020F0502020204030204" pitchFamily="34" charset="0"/>
              </a:rPr>
              <a:t> </a:t>
            </a:r>
            <a:r>
              <a:rPr lang="el-GR" altLang="en-US" sz="2000" dirty="0" smtClean="0">
                <a:solidFill>
                  <a:srgbClr val="000000"/>
                </a:solidFill>
                <a:latin typeface="Calibri" panose="020F0502020204030204" pitchFamily="34" charset="0"/>
              </a:rPr>
              <a:t>υπάρχει </a:t>
            </a:r>
            <a:r>
              <a:rPr lang="el-GR" altLang="en-US" sz="2000" dirty="0">
                <a:solidFill>
                  <a:srgbClr val="000000"/>
                </a:solidFill>
                <a:latin typeface="Calibri" panose="020F0502020204030204" pitchFamily="34" charset="0"/>
              </a:rPr>
              <a:t>επικοινωνία με </a:t>
            </a:r>
            <a:r>
              <a:rPr lang="el-GR" altLang="en-US" sz="2000" dirty="0" smtClean="0">
                <a:solidFill>
                  <a:srgbClr val="000000"/>
                </a:solidFill>
                <a:latin typeface="Calibri" panose="020F0502020204030204" pitchFamily="34" charset="0"/>
              </a:rPr>
              <a:t>οισοφάγο</a:t>
            </a:r>
            <a:r>
              <a:rPr lang="en-US" altLang="en-US" sz="2000" dirty="0" smtClean="0">
                <a:solidFill>
                  <a:srgbClr val="000000"/>
                </a:solidFill>
                <a:latin typeface="Calibri" panose="020F0502020204030204" pitchFamily="34" charset="0"/>
              </a:rPr>
              <a:t>,</a:t>
            </a:r>
            <a:r>
              <a:rPr lang="el-GR" altLang="en-US" sz="2000" dirty="0" smtClean="0">
                <a:solidFill>
                  <a:srgbClr val="000000"/>
                </a:solidFill>
                <a:latin typeface="Calibri" panose="020F0502020204030204" pitchFamily="34" charset="0"/>
              </a:rPr>
              <a:t> πνευματικός αγωγός.</a:t>
            </a:r>
            <a:endParaRPr lang="el-GR" altLang="en-US" sz="2000" dirty="0">
              <a:solidFill>
                <a:srgbClr val="000000"/>
              </a:solidFill>
              <a:latin typeface="Calibri" panose="020F0502020204030204" pitchFamily="34" charset="0"/>
            </a:endParaRPr>
          </a:p>
          <a:p>
            <a:pPr lvl="1">
              <a:spcBef>
                <a:spcPts val="600"/>
              </a:spcBef>
              <a:buNone/>
            </a:pPr>
            <a:r>
              <a:rPr lang="el-GR" altLang="en-US" sz="2000" b="1" dirty="0" err="1">
                <a:latin typeface="Calibri" panose="020F0502020204030204" pitchFamily="34" charset="0"/>
              </a:rPr>
              <a:t>Φυσόκλειστοι</a:t>
            </a:r>
            <a:r>
              <a:rPr lang="el-GR" altLang="en-US" sz="2000" b="1" dirty="0">
                <a:latin typeface="Calibri" panose="020F0502020204030204" pitchFamily="34" charset="0"/>
              </a:rPr>
              <a:t> </a:t>
            </a:r>
            <a:r>
              <a:rPr lang="el-GR" altLang="en-US" sz="2000" dirty="0" smtClean="0">
                <a:solidFill>
                  <a:srgbClr val="000000"/>
                </a:solidFill>
                <a:latin typeface="Calibri" panose="020F0502020204030204" pitchFamily="34" charset="0"/>
              </a:rPr>
              <a:t>δεν </a:t>
            </a:r>
            <a:r>
              <a:rPr lang="el-GR" altLang="en-US" sz="2000" dirty="0">
                <a:solidFill>
                  <a:srgbClr val="000000"/>
                </a:solidFill>
                <a:latin typeface="Calibri" panose="020F0502020204030204" pitchFamily="34" charset="0"/>
              </a:rPr>
              <a:t>υπάρχει επικοινωνία με </a:t>
            </a:r>
            <a:r>
              <a:rPr lang="en-US" altLang="en-US" sz="2000" dirty="0" smtClean="0">
                <a:solidFill>
                  <a:srgbClr val="000000"/>
                </a:solidFill>
                <a:latin typeface="Calibri" panose="020F0502020204030204" pitchFamily="34" charset="0"/>
              </a:rPr>
              <a:t>o</a:t>
            </a:r>
            <a:r>
              <a:rPr lang="el-GR" altLang="en-US" sz="2000" dirty="0" err="1" smtClean="0">
                <a:solidFill>
                  <a:srgbClr val="000000"/>
                </a:solidFill>
                <a:latin typeface="Calibri" panose="020F0502020204030204" pitchFamily="34" charset="0"/>
              </a:rPr>
              <a:t>ισοφάγο</a:t>
            </a:r>
            <a:r>
              <a:rPr lang="el-GR" altLang="en-US" sz="2000" dirty="0" smtClean="0">
                <a:solidFill>
                  <a:srgbClr val="000000"/>
                </a:solidFill>
                <a:latin typeface="Calibri" panose="020F0502020204030204" pitchFamily="34" charset="0"/>
              </a:rPr>
              <a:t>.</a:t>
            </a:r>
            <a:endParaRPr lang="en-US" sz="2000"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11</a:t>
            </a:fld>
            <a:endParaRPr lang="en-US"/>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70664" y="2372836"/>
            <a:ext cx="2979326" cy="2662804"/>
          </a:xfrm>
        </p:spPr>
      </p:pic>
      <p:sp>
        <p:nvSpPr>
          <p:cNvPr id="8" name="TextBox 7"/>
          <p:cNvSpPr txBox="1"/>
          <p:nvPr/>
        </p:nvSpPr>
        <p:spPr>
          <a:xfrm>
            <a:off x="8186776" y="3344930"/>
            <a:ext cx="263214" cy="276999"/>
          </a:xfrm>
          <a:prstGeom prst="rect">
            <a:avLst/>
          </a:prstGeom>
          <a:noFill/>
        </p:spPr>
        <p:txBody>
          <a:bodyPr wrap="none" rtlCol="0">
            <a:spAutoFit/>
          </a:bodyPr>
          <a:lstStyle/>
          <a:p>
            <a:r>
              <a:rPr lang="el-GR" sz="1200" b="1" dirty="0" smtClean="0">
                <a:solidFill>
                  <a:schemeClr val="bg1"/>
                </a:solidFill>
              </a:rPr>
              <a:t>7</a:t>
            </a:r>
            <a:endParaRPr lang="en-US" sz="1200" b="1" dirty="0">
              <a:solidFill>
                <a:schemeClr val="bg1"/>
              </a:solidFill>
            </a:endParaRPr>
          </a:p>
        </p:txBody>
      </p:sp>
      <p:sp>
        <p:nvSpPr>
          <p:cNvPr id="9" name="TextBox 8"/>
          <p:cNvSpPr txBox="1"/>
          <p:nvPr/>
        </p:nvSpPr>
        <p:spPr>
          <a:xfrm>
            <a:off x="8176962" y="4758641"/>
            <a:ext cx="263214" cy="276999"/>
          </a:xfrm>
          <a:prstGeom prst="rect">
            <a:avLst/>
          </a:prstGeom>
          <a:noFill/>
        </p:spPr>
        <p:txBody>
          <a:bodyPr wrap="none" rtlCol="0">
            <a:spAutoFit/>
          </a:bodyPr>
          <a:lstStyle/>
          <a:p>
            <a:r>
              <a:rPr lang="el-GR" sz="1200" b="1" dirty="0" smtClean="0"/>
              <a:t>8</a:t>
            </a:r>
            <a:endParaRPr lang="en-US" sz="1200" b="1" dirty="0"/>
          </a:p>
        </p:txBody>
      </p:sp>
    </p:spTree>
    <p:extLst>
      <p:ext uri="{BB962C8B-B14F-4D97-AF65-F5344CB8AC3E}">
        <p14:creationId xmlns:p14="http://schemas.microsoft.com/office/powerpoint/2010/main" val="2920385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Νηκτική κύστη</a:t>
            </a:r>
            <a:endParaRPr lang="en-US" dirty="0"/>
          </a:p>
        </p:txBody>
      </p:sp>
      <p:sp>
        <p:nvSpPr>
          <p:cNvPr id="8" name="Content Placeholder 7"/>
          <p:cNvSpPr>
            <a:spLocks noGrp="1"/>
          </p:cNvSpPr>
          <p:nvPr>
            <p:ph idx="1"/>
          </p:nvPr>
        </p:nvSpPr>
        <p:spPr>
          <a:xfrm>
            <a:off x="628649" y="1532587"/>
            <a:ext cx="8090347" cy="4481848"/>
          </a:xfrm>
        </p:spPr>
        <p:txBody>
          <a:bodyPr>
            <a:normAutofit fontScale="62500" lnSpcReduction="20000"/>
          </a:bodyPr>
          <a:lstStyle/>
          <a:p>
            <a:pPr>
              <a:lnSpc>
                <a:spcPct val="120000"/>
              </a:lnSpc>
              <a:spcBef>
                <a:spcPct val="50000"/>
              </a:spcBef>
            </a:pPr>
            <a:r>
              <a:rPr lang="el-GR" altLang="en-US" b="1" dirty="0">
                <a:solidFill>
                  <a:srgbClr val="000000"/>
                </a:solidFill>
                <a:latin typeface="Calibri" panose="020F0502020204030204" pitchFamily="34" charset="0"/>
              </a:rPr>
              <a:t>Ρυθμίζοντας τον όγκο του αερίου στη νηκτική κύστη</a:t>
            </a:r>
            <a:r>
              <a:rPr lang="el-GR" altLang="en-US" dirty="0">
                <a:solidFill>
                  <a:srgbClr val="000000"/>
                </a:solidFill>
                <a:latin typeface="Calibri" panose="020F0502020204030204" pitchFamily="34" charset="0"/>
              </a:rPr>
              <a:t>, ένα ψάρι μπορεί να πετύχει </a:t>
            </a:r>
            <a:r>
              <a:rPr lang="el-GR" altLang="en-US" b="1" dirty="0">
                <a:latin typeface="Calibri" panose="020F0502020204030204" pitchFamily="34" charset="0"/>
              </a:rPr>
              <a:t>ουδέτερη πλευστότητα</a:t>
            </a:r>
            <a:r>
              <a:rPr lang="el-GR" altLang="en-US" dirty="0">
                <a:solidFill>
                  <a:srgbClr val="000000"/>
                </a:solidFill>
                <a:latin typeface="Calibri" panose="020F0502020204030204" pitchFamily="34" charset="0"/>
              </a:rPr>
              <a:t>  </a:t>
            </a:r>
            <a:r>
              <a:rPr lang="el-GR" altLang="en-US" dirty="0" smtClean="0">
                <a:solidFill>
                  <a:srgbClr val="000000"/>
                </a:solidFill>
                <a:latin typeface="Calibri" panose="020F0502020204030204" pitchFamily="34" charset="0"/>
              </a:rPr>
              <a:t>και </a:t>
            </a:r>
            <a:r>
              <a:rPr lang="el-GR" altLang="en-US" dirty="0">
                <a:solidFill>
                  <a:srgbClr val="000000"/>
                </a:solidFill>
                <a:latin typeface="Calibri" panose="020F0502020204030204" pitchFamily="34" charset="0"/>
              </a:rPr>
              <a:t>να παραμένει αιωρούμενο σε οποιοδήποτε βάθος, χωρίς την παραμικρή μυϊκή προσπάθεια. </a:t>
            </a:r>
          </a:p>
          <a:p>
            <a:pPr>
              <a:lnSpc>
                <a:spcPct val="120000"/>
              </a:lnSpc>
              <a:spcBef>
                <a:spcPct val="50000"/>
              </a:spcBef>
            </a:pPr>
            <a:r>
              <a:rPr lang="el-GR" altLang="en-US" dirty="0" smtClean="0">
                <a:solidFill>
                  <a:srgbClr val="000000"/>
                </a:solidFill>
                <a:latin typeface="Calibri" panose="020F0502020204030204" pitchFamily="34" charset="0"/>
              </a:rPr>
              <a:t>Ωστόσο</a:t>
            </a:r>
            <a:r>
              <a:rPr lang="el-GR" altLang="en-US" dirty="0">
                <a:solidFill>
                  <a:srgbClr val="000000"/>
                </a:solidFill>
                <a:latin typeface="Calibri" panose="020F0502020204030204" pitchFamily="34" charset="0"/>
              </a:rPr>
              <a:t>, υπάρχουν και σοβαρά </a:t>
            </a:r>
            <a:r>
              <a:rPr lang="el-GR" altLang="en-US" dirty="0" smtClean="0">
                <a:solidFill>
                  <a:srgbClr val="000000"/>
                </a:solidFill>
                <a:latin typeface="Calibri" panose="020F0502020204030204" pitchFamily="34" charset="0"/>
              </a:rPr>
              <a:t>προβλήματα: </a:t>
            </a:r>
            <a:endParaRPr lang="el-GR" altLang="en-US" dirty="0">
              <a:solidFill>
                <a:srgbClr val="000000"/>
              </a:solidFill>
              <a:latin typeface="Calibri" panose="020F0502020204030204" pitchFamily="34" charset="0"/>
            </a:endParaRPr>
          </a:p>
          <a:p>
            <a:pPr marL="457200">
              <a:lnSpc>
                <a:spcPct val="120000"/>
              </a:lnSpc>
              <a:spcBef>
                <a:spcPct val="50000"/>
              </a:spcBef>
            </a:pPr>
            <a:r>
              <a:rPr lang="el-GR" altLang="en-US" dirty="0">
                <a:solidFill>
                  <a:srgbClr val="000000"/>
                </a:solidFill>
                <a:latin typeface="Calibri" panose="020F0502020204030204" pitchFamily="34" charset="0"/>
              </a:rPr>
              <a:t>Όταν το ψάρι κατέλθει σε μεγαλύτερο βάθος, </a:t>
            </a:r>
            <a:r>
              <a:rPr lang="el-GR" altLang="en-US" b="1" dirty="0" smtClean="0">
                <a:latin typeface="Calibri" panose="020F0502020204030204" pitchFamily="34" charset="0"/>
              </a:rPr>
              <a:t>το </a:t>
            </a:r>
            <a:r>
              <a:rPr lang="el-GR" altLang="en-US" b="1" dirty="0">
                <a:latin typeface="Calibri" panose="020F0502020204030204" pitchFamily="34" charset="0"/>
              </a:rPr>
              <a:t>αέριο της νηκτικής κύστης συμπιέζεται </a:t>
            </a:r>
            <a:r>
              <a:rPr lang="el-GR" altLang="en-US" dirty="0">
                <a:solidFill>
                  <a:srgbClr val="000000"/>
                </a:solidFill>
                <a:latin typeface="Calibri" panose="020F0502020204030204" pitchFamily="34" charset="0"/>
              </a:rPr>
              <a:t>τόσο, που το ψάρι γίνεται πιο βαρύ και αρχίζει να βυθίζεται. Τότε πρέπει να προστεθεί αέριο στη νηκτική κύστη, για να δημιουργηθεί μια νέα ισορροπημένη πλευστότητα. </a:t>
            </a:r>
          </a:p>
          <a:p>
            <a:pPr marL="457200">
              <a:lnSpc>
                <a:spcPct val="120000"/>
              </a:lnSpc>
              <a:spcBef>
                <a:spcPct val="50000"/>
              </a:spcBef>
            </a:pPr>
            <a:r>
              <a:rPr lang="el-GR" altLang="en-US" dirty="0">
                <a:solidFill>
                  <a:srgbClr val="000000"/>
                </a:solidFill>
                <a:latin typeface="Calibri" panose="020F0502020204030204" pitchFamily="34" charset="0"/>
              </a:rPr>
              <a:t>Όταν το ψάρι κολυμπά προς τα πάνω, </a:t>
            </a:r>
            <a:r>
              <a:rPr lang="el-GR" altLang="en-US" b="1" dirty="0" smtClean="0">
                <a:latin typeface="Calibri" panose="020F0502020204030204" pitchFamily="34" charset="0"/>
              </a:rPr>
              <a:t>το </a:t>
            </a:r>
            <a:r>
              <a:rPr lang="el-GR" altLang="en-US" b="1" dirty="0">
                <a:latin typeface="Calibri" panose="020F0502020204030204" pitchFamily="34" charset="0"/>
              </a:rPr>
              <a:t>αέριο της νηκτικής κύστης διαστέλλεται</a:t>
            </a:r>
            <a:r>
              <a:rPr lang="el-GR" altLang="en-US" dirty="0">
                <a:solidFill>
                  <a:srgbClr val="000000"/>
                </a:solidFill>
                <a:latin typeface="Calibri" panose="020F0502020204030204" pitchFamily="34" charset="0"/>
              </a:rPr>
              <a:t>, κάνοντας το ψάρι ελαφρύτερο. Αν δεν αφαιρεθεί αέρας, τότε το ψάρι θα συνεχίσει να ανεβαίνει με διαρκώς αυξανόμενη ταχύτητα, ενώ η νηκτική κύστη θα συνεχίσει να διαστέλλεται.</a:t>
            </a:r>
          </a:p>
          <a:p>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12</a:t>
            </a:fld>
            <a:endParaRPr lang="en-US"/>
          </a:p>
        </p:txBody>
      </p:sp>
    </p:spTree>
    <p:extLst>
      <p:ext uri="{BB962C8B-B14F-4D97-AF65-F5344CB8AC3E}">
        <p14:creationId xmlns:p14="http://schemas.microsoft.com/office/powerpoint/2010/main" val="1098920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Φυσόκλειστοι</a:t>
            </a:r>
            <a:r>
              <a:rPr lang="el-GR" dirty="0" smtClean="0"/>
              <a:t> 1/2</a:t>
            </a:r>
            <a:endParaRPr lang="en-US" dirty="0"/>
          </a:p>
        </p:txBody>
      </p:sp>
      <p:sp>
        <p:nvSpPr>
          <p:cNvPr id="3" name="Content Placeholder 2"/>
          <p:cNvSpPr>
            <a:spLocks noGrp="1"/>
          </p:cNvSpPr>
          <p:nvPr>
            <p:ph idx="1"/>
          </p:nvPr>
        </p:nvSpPr>
        <p:spPr>
          <a:xfrm>
            <a:off x="628650" y="1529411"/>
            <a:ext cx="7886700" cy="4351338"/>
          </a:xfrm>
        </p:spPr>
        <p:txBody>
          <a:bodyPr>
            <a:noAutofit/>
          </a:bodyPr>
          <a:lstStyle/>
          <a:p>
            <a:pPr>
              <a:lnSpc>
                <a:spcPct val="110000"/>
              </a:lnSpc>
              <a:spcBef>
                <a:spcPts val="600"/>
              </a:spcBef>
              <a:buNone/>
              <a:defRPr/>
            </a:pPr>
            <a:r>
              <a:rPr lang="el-GR" sz="2000" b="1" dirty="0">
                <a:latin typeface="Calibri" pitchFamily="34" charset="0"/>
              </a:rPr>
              <a:t>Για να εξέλθει αέριο από τη νηκτική κύστη</a:t>
            </a:r>
            <a:r>
              <a:rPr lang="en-US" sz="2000" b="1" dirty="0">
                <a:latin typeface="Calibri" pitchFamily="34" charset="0"/>
              </a:rPr>
              <a:t>:</a:t>
            </a:r>
            <a:r>
              <a:rPr lang="el-GR" sz="2000" b="1" dirty="0">
                <a:latin typeface="Calibri" pitchFamily="34" charset="0"/>
              </a:rPr>
              <a:t> </a:t>
            </a:r>
          </a:p>
          <a:p>
            <a:pPr>
              <a:lnSpc>
                <a:spcPct val="110000"/>
              </a:lnSpc>
              <a:spcBef>
                <a:spcPts val="600"/>
              </a:spcBef>
              <a:defRPr/>
            </a:pPr>
            <a:r>
              <a:rPr lang="el-GR" sz="2000" dirty="0">
                <a:latin typeface="Calibri" pitchFamily="34" charset="0"/>
              </a:rPr>
              <a:t>ανοίγει μια </a:t>
            </a:r>
            <a:r>
              <a:rPr lang="el-GR" sz="2000" b="1" dirty="0">
                <a:latin typeface="Calibri" pitchFamily="34" charset="0"/>
              </a:rPr>
              <a:t>μυϊκή βαλβίδα</a:t>
            </a:r>
            <a:r>
              <a:rPr lang="el-GR" sz="2000" dirty="0">
                <a:latin typeface="Calibri" pitchFamily="34" charset="0"/>
              </a:rPr>
              <a:t>, επιτρέποντας </a:t>
            </a:r>
            <a:r>
              <a:rPr lang="el-GR" sz="2000" dirty="0">
                <a:solidFill>
                  <a:srgbClr val="000000"/>
                </a:solidFill>
                <a:latin typeface="Calibri" pitchFamily="34" charset="0"/>
              </a:rPr>
              <a:t>στο </a:t>
            </a:r>
            <a:r>
              <a:rPr lang="el-GR" sz="2000" dirty="0">
                <a:latin typeface="Calibri" pitchFamily="34" charset="0"/>
              </a:rPr>
              <a:t>αέριο να εισέλθει στο </a:t>
            </a:r>
            <a:r>
              <a:rPr lang="el-GR" sz="2000" b="1" dirty="0">
                <a:latin typeface="Calibri" pitchFamily="34" charset="0"/>
              </a:rPr>
              <a:t>ωοειδές σωμάτιο</a:t>
            </a:r>
            <a:r>
              <a:rPr lang="el-GR" sz="2000" dirty="0">
                <a:latin typeface="Calibri" pitchFamily="34" charset="0"/>
              </a:rPr>
              <a:t>,  </a:t>
            </a:r>
            <a:r>
              <a:rPr lang="el-GR" sz="2000" dirty="0" smtClean="0">
                <a:latin typeface="Calibri" pitchFamily="34" charset="0"/>
              </a:rPr>
              <a:t>από </a:t>
            </a:r>
            <a:r>
              <a:rPr lang="el-GR" sz="2000" dirty="0">
                <a:latin typeface="Calibri" pitchFamily="34" charset="0"/>
              </a:rPr>
              <a:t>το ωοειδές σωμάτιο το αέριο αφαιρείται μέσω της κυκλοφορίας. </a:t>
            </a:r>
          </a:p>
          <a:p>
            <a:pPr>
              <a:lnSpc>
                <a:spcPct val="110000"/>
              </a:lnSpc>
              <a:spcBef>
                <a:spcPts val="600"/>
              </a:spcBef>
              <a:buNone/>
              <a:defRPr/>
            </a:pPr>
            <a:r>
              <a:rPr lang="el-GR" sz="2000" b="1" dirty="0" smtClean="0">
                <a:latin typeface="Calibri" pitchFamily="34" charset="0"/>
              </a:rPr>
              <a:t>Για </a:t>
            </a:r>
            <a:r>
              <a:rPr lang="el-GR" sz="2000" b="1" dirty="0">
                <a:latin typeface="Calibri" pitchFamily="34" charset="0"/>
              </a:rPr>
              <a:t>να εισέλθει αέριο </a:t>
            </a:r>
            <a:r>
              <a:rPr lang="en-US" sz="2000" b="1" dirty="0">
                <a:latin typeface="Calibri" pitchFamily="34" charset="0"/>
              </a:rPr>
              <a:t>:</a:t>
            </a:r>
            <a:r>
              <a:rPr lang="el-GR" sz="2000" b="1" dirty="0">
                <a:latin typeface="Calibri" pitchFamily="34" charset="0"/>
              </a:rPr>
              <a:t> </a:t>
            </a:r>
            <a:endParaRPr lang="en-US" sz="2000" b="1" dirty="0">
              <a:latin typeface="Calibri" pitchFamily="34" charset="0"/>
            </a:endParaRPr>
          </a:p>
          <a:p>
            <a:pPr>
              <a:lnSpc>
                <a:spcPct val="110000"/>
              </a:lnSpc>
              <a:spcBef>
                <a:spcPts val="600"/>
              </a:spcBef>
              <a:buNone/>
              <a:defRPr/>
            </a:pPr>
            <a:r>
              <a:rPr lang="el-GR" sz="2000" dirty="0">
                <a:latin typeface="Calibri" pitchFamily="34" charset="0"/>
              </a:rPr>
              <a:t>Το αέριο εισέρχεται μέσα στη νηκτική κύστη από έναν  </a:t>
            </a:r>
            <a:r>
              <a:rPr lang="el-GR" sz="2000" b="1" dirty="0">
                <a:latin typeface="Calibri" pitchFamily="34" charset="0"/>
              </a:rPr>
              <a:t>αεροφόρο αδένα</a:t>
            </a:r>
            <a:r>
              <a:rPr lang="el-GR" sz="2000" dirty="0">
                <a:solidFill>
                  <a:srgbClr val="000000"/>
                </a:solidFill>
                <a:latin typeface="Calibri" pitchFamily="34" charset="0"/>
              </a:rPr>
              <a:t>. </a:t>
            </a:r>
            <a:endParaRPr lang="el-GR" sz="2000" dirty="0">
              <a:latin typeface="Calibri" pitchFamily="34" charset="0"/>
            </a:endParaRPr>
          </a:p>
          <a:p>
            <a:pPr>
              <a:lnSpc>
                <a:spcPct val="110000"/>
              </a:lnSpc>
              <a:spcBef>
                <a:spcPts val="600"/>
              </a:spcBef>
              <a:buNone/>
              <a:defRPr/>
            </a:pPr>
            <a:r>
              <a:rPr lang="el-GR" sz="2000" dirty="0">
                <a:latin typeface="Calibri" pitchFamily="34" charset="0"/>
              </a:rPr>
              <a:t>- </a:t>
            </a:r>
            <a:r>
              <a:rPr lang="el-GR" sz="2000" dirty="0" smtClean="0">
                <a:latin typeface="Calibri" pitchFamily="34" charset="0"/>
              </a:rPr>
              <a:t>Ο </a:t>
            </a:r>
            <a:r>
              <a:rPr lang="el-GR" sz="2000" dirty="0">
                <a:latin typeface="Calibri" pitchFamily="34" charset="0"/>
              </a:rPr>
              <a:t>αεροφόρος αδένας εκκρίνει γαλακτικό οξύ το οποίο εισάγεται στο αίμα, προκαλώντας τοπικά υψηλή οξύτητα στο “θαυμαστό πλέγμα</a:t>
            </a:r>
            <a:r>
              <a:rPr lang="el-GR" sz="2000" dirty="0" smtClean="0">
                <a:latin typeface="Calibri" pitchFamily="34" charset="0"/>
              </a:rPr>
              <a:t>”.</a:t>
            </a:r>
            <a:endParaRPr lang="el-GR" sz="2000" dirty="0">
              <a:latin typeface="Calibri" pitchFamily="34" charset="0"/>
            </a:endParaRPr>
          </a:p>
          <a:p>
            <a:pPr>
              <a:lnSpc>
                <a:spcPct val="110000"/>
              </a:lnSpc>
              <a:spcBef>
                <a:spcPts val="600"/>
              </a:spcBef>
              <a:buNone/>
              <a:defRPr/>
            </a:pPr>
            <a:r>
              <a:rPr lang="el-GR" sz="2000" dirty="0">
                <a:latin typeface="Calibri" pitchFamily="34" charset="0"/>
              </a:rPr>
              <a:t>- </a:t>
            </a:r>
            <a:r>
              <a:rPr lang="el-GR" sz="2000" dirty="0" smtClean="0">
                <a:latin typeface="Calibri" pitchFamily="34" charset="0"/>
              </a:rPr>
              <a:t>Η </a:t>
            </a:r>
            <a:r>
              <a:rPr lang="el-GR" sz="2000" dirty="0">
                <a:latin typeface="Calibri" pitchFamily="34" charset="0"/>
              </a:rPr>
              <a:t>αιμοσφαιρίνη αναγκάζεται να απελευθερώσει το φορτίο του οξυγόνου που </a:t>
            </a:r>
            <a:r>
              <a:rPr lang="el-GR" sz="2000" dirty="0" smtClean="0">
                <a:latin typeface="Calibri" pitchFamily="34" charset="0"/>
              </a:rPr>
              <a:t>διαθέτει. </a:t>
            </a:r>
            <a:endParaRPr lang="el-GR" sz="2000" dirty="0">
              <a:latin typeface="Calibri" pitchFamily="34" charset="0"/>
            </a:endParaRPr>
          </a:p>
          <a:p>
            <a:pPr>
              <a:lnSpc>
                <a:spcPct val="110000"/>
              </a:lnSpc>
              <a:spcBef>
                <a:spcPts val="600"/>
              </a:spcBef>
              <a:buNone/>
              <a:defRPr/>
            </a:pPr>
            <a:r>
              <a:rPr lang="el-GR" sz="2000" dirty="0">
                <a:latin typeface="Calibri" pitchFamily="34" charset="0"/>
              </a:rPr>
              <a:t>- </a:t>
            </a:r>
            <a:r>
              <a:rPr lang="el-GR" sz="2000" dirty="0" smtClean="0">
                <a:latin typeface="Calibri" pitchFamily="34" charset="0"/>
              </a:rPr>
              <a:t>Το </a:t>
            </a:r>
            <a:r>
              <a:rPr lang="el-GR" sz="2000" dirty="0">
                <a:latin typeface="Calibri" pitchFamily="34" charset="0"/>
              </a:rPr>
              <a:t>οξυγόνο φτάνει τελικά σε τόσο υψηλή πίεση, ώστε να διαχέεται μέσα στη νηκτική κύστη. </a:t>
            </a:r>
          </a:p>
          <a:p>
            <a:pPr>
              <a:lnSpc>
                <a:spcPct val="110000"/>
              </a:lnSpc>
            </a:pPr>
            <a:endParaRPr lang="en-US" sz="2000"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13</a:t>
            </a:fld>
            <a:endParaRPr lang="en-US"/>
          </a:p>
        </p:txBody>
      </p:sp>
    </p:spTree>
    <p:extLst>
      <p:ext uri="{BB962C8B-B14F-4D97-AF65-F5344CB8AC3E}">
        <p14:creationId xmlns:p14="http://schemas.microsoft.com/office/powerpoint/2010/main" val="4135090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Φυσόκλειστοι</a:t>
            </a:r>
            <a:r>
              <a:rPr lang="el-GR" dirty="0" smtClean="0"/>
              <a:t> 2/2</a:t>
            </a:r>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14</a:t>
            </a:fld>
            <a:endParaRPr lang="en-US"/>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6621"/>
          <a:stretch/>
        </p:blipFill>
        <p:spPr>
          <a:xfrm>
            <a:off x="2673485" y="1335455"/>
            <a:ext cx="3797030" cy="4712719"/>
          </a:xfrm>
        </p:spPr>
      </p:pic>
      <p:sp>
        <p:nvSpPr>
          <p:cNvPr id="9" name="TextBox 8"/>
          <p:cNvSpPr txBox="1"/>
          <p:nvPr/>
        </p:nvSpPr>
        <p:spPr>
          <a:xfrm>
            <a:off x="6207301" y="5771175"/>
            <a:ext cx="263214" cy="276999"/>
          </a:xfrm>
          <a:prstGeom prst="rect">
            <a:avLst/>
          </a:prstGeom>
          <a:noFill/>
        </p:spPr>
        <p:txBody>
          <a:bodyPr wrap="none" rtlCol="0">
            <a:spAutoFit/>
          </a:bodyPr>
          <a:lstStyle/>
          <a:p>
            <a:r>
              <a:rPr lang="el-GR" sz="1200" b="1" dirty="0" smtClean="0"/>
              <a:t>9</a:t>
            </a:r>
            <a:endParaRPr lang="en-US" sz="1200" b="1" dirty="0"/>
          </a:p>
        </p:txBody>
      </p:sp>
    </p:spTree>
    <p:extLst>
      <p:ext uri="{BB962C8B-B14F-4D97-AF65-F5344CB8AC3E}">
        <p14:creationId xmlns:p14="http://schemas.microsoft.com/office/powerpoint/2010/main" val="2580257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Καρχαρίες</a:t>
            </a:r>
            <a:endParaRPr lang="en-US" dirty="0"/>
          </a:p>
        </p:txBody>
      </p:sp>
      <p:sp>
        <p:nvSpPr>
          <p:cNvPr id="3" name="Content Placeholder 2"/>
          <p:cNvSpPr>
            <a:spLocks noGrp="1"/>
          </p:cNvSpPr>
          <p:nvPr>
            <p:ph sz="half" idx="1"/>
          </p:nvPr>
        </p:nvSpPr>
        <p:spPr>
          <a:xfrm>
            <a:off x="583096" y="1378720"/>
            <a:ext cx="4728961" cy="5087155"/>
          </a:xfrm>
        </p:spPr>
        <p:txBody>
          <a:bodyPr>
            <a:normAutofit fontScale="40000" lnSpcReduction="20000"/>
          </a:bodyPr>
          <a:lstStyle/>
          <a:p>
            <a:pPr>
              <a:lnSpc>
                <a:spcPct val="120000"/>
              </a:lnSpc>
              <a:spcBef>
                <a:spcPct val="50000"/>
              </a:spcBef>
            </a:pPr>
            <a:r>
              <a:rPr lang="el-GR" altLang="en-US" sz="5000" dirty="0">
                <a:solidFill>
                  <a:srgbClr val="000000"/>
                </a:solidFill>
                <a:latin typeface="Calibri" panose="020F0502020204030204" pitchFamily="34" charset="0"/>
              </a:rPr>
              <a:t>Για να αποφύγουν </a:t>
            </a:r>
            <a:r>
              <a:rPr lang="el-GR" altLang="en-US" sz="5000" dirty="0" smtClean="0">
                <a:solidFill>
                  <a:srgbClr val="000000"/>
                </a:solidFill>
                <a:latin typeface="Calibri" panose="020F0502020204030204" pitchFamily="34" charset="0"/>
              </a:rPr>
              <a:t>τη </a:t>
            </a:r>
            <a:r>
              <a:rPr lang="el-GR" altLang="en-US" sz="5000" dirty="0">
                <a:solidFill>
                  <a:srgbClr val="000000"/>
                </a:solidFill>
                <a:latin typeface="Calibri" panose="020F0502020204030204" pitchFamily="34" charset="0"/>
              </a:rPr>
              <a:t>βύθιση, οι καρχαρίες πρέπει συνεχώς να κινούνται προς τα εμπρός στο νερό. </a:t>
            </a:r>
          </a:p>
          <a:p>
            <a:pPr>
              <a:lnSpc>
                <a:spcPct val="120000"/>
              </a:lnSpc>
              <a:spcBef>
                <a:spcPct val="50000"/>
              </a:spcBef>
            </a:pPr>
            <a:r>
              <a:rPr lang="el-GR" altLang="en-US" sz="5000" dirty="0">
                <a:solidFill>
                  <a:srgbClr val="000000"/>
                </a:solidFill>
                <a:latin typeface="Calibri" panose="020F0502020204030204" pitchFamily="34" charset="0"/>
              </a:rPr>
              <a:t>Η ασύμμετρη, </a:t>
            </a:r>
            <a:r>
              <a:rPr lang="el-GR" altLang="en-US" sz="5000" b="1" dirty="0" err="1">
                <a:latin typeface="Calibri" panose="020F0502020204030204" pitchFamily="34" charset="0"/>
              </a:rPr>
              <a:t>ετερόκερκη</a:t>
            </a:r>
            <a:r>
              <a:rPr lang="el-GR" altLang="en-US" sz="5000" b="1" dirty="0">
                <a:latin typeface="Calibri" panose="020F0502020204030204" pitchFamily="34" charset="0"/>
              </a:rPr>
              <a:t> ουρά </a:t>
            </a:r>
            <a:r>
              <a:rPr lang="el-GR" altLang="en-US" sz="5000" dirty="0">
                <a:solidFill>
                  <a:srgbClr val="000000"/>
                </a:solidFill>
                <a:latin typeface="Calibri" panose="020F0502020204030204" pitchFamily="34" charset="0"/>
              </a:rPr>
              <a:t>παρέχει την απαραίτητη ανύψωση του σώματος, καθώς αυτή </a:t>
            </a:r>
            <a:r>
              <a:rPr lang="el-GR" altLang="en-US" sz="5000" dirty="0" smtClean="0">
                <a:solidFill>
                  <a:srgbClr val="000000"/>
                </a:solidFill>
                <a:latin typeface="Calibri" panose="020F0502020204030204" pitchFamily="34" charset="0"/>
              </a:rPr>
              <a:t>ταλαντεύεται </a:t>
            </a:r>
            <a:r>
              <a:rPr lang="el-GR" altLang="en-US" sz="5000" dirty="0">
                <a:solidFill>
                  <a:srgbClr val="000000"/>
                </a:solidFill>
                <a:latin typeface="Calibri" panose="020F0502020204030204" pitchFamily="34" charset="0"/>
              </a:rPr>
              <a:t>μέσα στο νερό, </a:t>
            </a:r>
          </a:p>
          <a:p>
            <a:pPr>
              <a:lnSpc>
                <a:spcPct val="120000"/>
              </a:lnSpc>
              <a:spcBef>
                <a:spcPct val="50000"/>
              </a:spcBef>
            </a:pPr>
            <a:r>
              <a:rPr lang="el-GR" altLang="en-US" sz="5000" dirty="0" smtClean="0">
                <a:solidFill>
                  <a:srgbClr val="000000"/>
                </a:solidFill>
                <a:latin typeface="Calibri" panose="020F0502020204030204" pitchFamily="34" charset="0"/>
              </a:rPr>
              <a:t>Το </a:t>
            </a:r>
            <a:r>
              <a:rPr lang="el-GR" altLang="en-US" sz="5000" dirty="0">
                <a:solidFill>
                  <a:srgbClr val="000000"/>
                </a:solidFill>
                <a:latin typeface="Calibri" panose="020F0502020204030204" pitchFamily="34" charset="0"/>
              </a:rPr>
              <a:t>φαρδύ </a:t>
            </a:r>
            <a:r>
              <a:rPr lang="el-GR" altLang="en-US" sz="5000" b="1" dirty="0">
                <a:latin typeface="Calibri" panose="020F0502020204030204" pitchFamily="34" charset="0"/>
              </a:rPr>
              <a:t>κεφάλι</a:t>
            </a:r>
            <a:r>
              <a:rPr lang="el-GR" altLang="en-US" sz="5000" dirty="0">
                <a:latin typeface="Calibri" panose="020F0502020204030204" pitchFamily="34" charset="0"/>
              </a:rPr>
              <a:t> </a:t>
            </a:r>
            <a:r>
              <a:rPr lang="el-GR" altLang="en-US" sz="5000" dirty="0">
                <a:solidFill>
                  <a:srgbClr val="000000"/>
                </a:solidFill>
                <a:latin typeface="Calibri" panose="020F0502020204030204" pitchFamily="34" charset="0"/>
              </a:rPr>
              <a:t>και τα επίπεδα </a:t>
            </a:r>
            <a:r>
              <a:rPr lang="el-GR" altLang="en-US" sz="5000" b="1" dirty="0">
                <a:latin typeface="Calibri" panose="020F0502020204030204" pitchFamily="34" charset="0"/>
              </a:rPr>
              <a:t>θωρακικά</a:t>
            </a:r>
            <a:r>
              <a:rPr lang="el-GR" altLang="en-US" sz="5000" dirty="0">
                <a:latin typeface="Calibri" panose="020F0502020204030204" pitchFamily="34" charset="0"/>
              </a:rPr>
              <a:t> </a:t>
            </a:r>
            <a:r>
              <a:rPr lang="el-GR" altLang="en-US" sz="5000" b="1" dirty="0">
                <a:latin typeface="Calibri" panose="020F0502020204030204" pitchFamily="34" charset="0"/>
              </a:rPr>
              <a:t>πτερύγια</a:t>
            </a:r>
            <a:r>
              <a:rPr lang="el-GR" altLang="en-US" sz="5000" dirty="0">
                <a:latin typeface="Calibri" panose="020F0502020204030204" pitchFamily="34" charset="0"/>
              </a:rPr>
              <a:t> </a:t>
            </a:r>
            <a:r>
              <a:rPr lang="el-GR" altLang="en-US" sz="5000" dirty="0">
                <a:solidFill>
                  <a:srgbClr val="000000"/>
                </a:solidFill>
                <a:latin typeface="Calibri" panose="020F0502020204030204" pitchFamily="34" charset="0"/>
              </a:rPr>
              <a:t>δρουν σαν κεκλιμένα επίπεδα που υποβοηθούν την ανύψωση της κεφαλής. </a:t>
            </a:r>
          </a:p>
          <a:p>
            <a:pPr>
              <a:lnSpc>
                <a:spcPct val="120000"/>
              </a:lnSpc>
              <a:spcBef>
                <a:spcPct val="50000"/>
              </a:spcBef>
            </a:pPr>
            <a:r>
              <a:rPr lang="el-GR" altLang="en-US" sz="5000" dirty="0" smtClean="0">
                <a:solidFill>
                  <a:srgbClr val="000000"/>
                </a:solidFill>
                <a:latin typeface="Calibri" panose="020F0502020204030204" pitchFamily="34" charset="0"/>
              </a:rPr>
              <a:t>Μεγάλο </a:t>
            </a:r>
            <a:r>
              <a:rPr lang="el-GR" altLang="en-US" sz="5000" b="1" dirty="0">
                <a:latin typeface="Calibri" panose="020F0502020204030204" pitchFamily="34" charset="0"/>
              </a:rPr>
              <a:t>συκώτι</a:t>
            </a:r>
            <a:r>
              <a:rPr lang="el-GR" altLang="en-US" sz="5000" dirty="0">
                <a:latin typeface="Calibri" panose="020F0502020204030204" pitchFamily="34" charset="0"/>
              </a:rPr>
              <a:t> </a:t>
            </a:r>
            <a:r>
              <a:rPr lang="el-GR" altLang="en-US" sz="5000" dirty="0">
                <a:solidFill>
                  <a:srgbClr val="000000"/>
                </a:solidFill>
                <a:latin typeface="Calibri" panose="020F0502020204030204" pitchFamily="34" charset="0"/>
              </a:rPr>
              <a:t>που περιέχει ένα ειδικό λιπαρό υδατάνθρακα που λέγεται </a:t>
            </a:r>
            <a:r>
              <a:rPr lang="el-GR" altLang="en-US" sz="5000" b="1" dirty="0" err="1">
                <a:latin typeface="Calibri" panose="020F0502020204030204" pitchFamily="34" charset="0"/>
              </a:rPr>
              <a:t>σκουαλένιο</a:t>
            </a:r>
            <a:r>
              <a:rPr lang="el-GR" altLang="en-US" sz="5000" dirty="0">
                <a:solidFill>
                  <a:srgbClr val="000000"/>
                </a:solidFill>
                <a:latin typeface="Calibri" panose="020F0502020204030204" pitchFamily="34" charset="0"/>
              </a:rPr>
              <a:t>, με πυκνότητα μόνο 0.86. </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47983" y="1490774"/>
            <a:ext cx="2608811" cy="4351338"/>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15</a:t>
            </a:fld>
            <a:endParaRPr lang="en-US"/>
          </a:p>
        </p:txBody>
      </p:sp>
      <p:sp>
        <p:nvSpPr>
          <p:cNvPr id="10" name="TextBox 9"/>
          <p:cNvSpPr txBox="1"/>
          <p:nvPr/>
        </p:nvSpPr>
        <p:spPr>
          <a:xfrm>
            <a:off x="8008624" y="2539338"/>
            <a:ext cx="341760" cy="276999"/>
          </a:xfrm>
          <a:prstGeom prst="rect">
            <a:avLst/>
          </a:prstGeom>
          <a:noFill/>
        </p:spPr>
        <p:txBody>
          <a:bodyPr wrap="none" rtlCol="0">
            <a:spAutoFit/>
          </a:bodyPr>
          <a:lstStyle/>
          <a:p>
            <a:r>
              <a:rPr lang="el-GR" sz="1200" b="1" dirty="0" smtClean="0">
                <a:solidFill>
                  <a:schemeClr val="bg1"/>
                </a:solidFill>
              </a:rPr>
              <a:t>10</a:t>
            </a:r>
            <a:endParaRPr lang="en-US" sz="1200" b="1" dirty="0">
              <a:solidFill>
                <a:schemeClr val="bg1"/>
              </a:solidFill>
            </a:endParaRPr>
          </a:p>
        </p:txBody>
      </p:sp>
      <p:sp>
        <p:nvSpPr>
          <p:cNvPr id="11" name="TextBox 10"/>
          <p:cNvSpPr txBox="1"/>
          <p:nvPr/>
        </p:nvSpPr>
        <p:spPr>
          <a:xfrm>
            <a:off x="8024982" y="4190725"/>
            <a:ext cx="341760" cy="276999"/>
          </a:xfrm>
          <a:prstGeom prst="rect">
            <a:avLst/>
          </a:prstGeom>
          <a:noFill/>
        </p:spPr>
        <p:txBody>
          <a:bodyPr wrap="none" rtlCol="0">
            <a:spAutoFit/>
          </a:bodyPr>
          <a:lstStyle/>
          <a:p>
            <a:r>
              <a:rPr lang="el-GR" sz="1200" b="1" dirty="0" smtClean="0">
                <a:solidFill>
                  <a:schemeClr val="bg1"/>
                </a:solidFill>
              </a:rPr>
              <a:t>11</a:t>
            </a:r>
            <a:endParaRPr lang="en-US" sz="1200" b="1" dirty="0">
              <a:solidFill>
                <a:schemeClr val="bg1"/>
              </a:solidFill>
            </a:endParaRPr>
          </a:p>
        </p:txBody>
      </p:sp>
      <p:sp>
        <p:nvSpPr>
          <p:cNvPr id="12" name="TextBox 11"/>
          <p:cNvSpPr txBox="1"/>
          <p:nvPr/>
        </p:nvSpPr>
        <p:spPr>
          <a:xfrm>
            <a:off x="8024982" y="5565113"/>
            <a:ext cx="341760" cy="276999"/>
          </a:xfrm>
          <a:prstGeom prst="rect">
            <a:avLst/>
          </a:prstGeom>
          <a:noFill/>
        </p:spPr>
        <p:txBody>
          <a:bodyPr wrap="none" rtlCol="0">
            <a:spAutoFit/>
          </a:bodyPr>
          <a:lstStyle/>
          <a:p>
            <a:r>
              <a:rPr lang="el-GR" sz="1200" b="1" dirty="0" smtClean="0"/>
              <a:t>12</a:t>
            </a:r>
            <a:endParaRPr lang="en-US" sz="1200" b="1" dirty="0"/>
          </a:p>
        </p:txBody>
      </p:sp>
    </p:spTree>
    <p:extLst>
      <p:ext uri="{BB962C8B-B14F-4D97-AF65-F5344CB8AC3E}">
        <p14:creationId xmlns:p14="http://schemas.microsoft.com/office/powerpoint/2010/main" val="2769052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Ακοή και οστάρια του </a:t>
            </a:r>
            <a:r>
              <a:rPr lang="en-US" dirty="0" smtClean="0"/>
              <a:t>Weber 1/</a:t>
            </a:r>
            <a:r>
              <a:rPr lang="el-GR" dirty="0" smtClean="0"/>
              <a:t>3</a:t>
            </a:r>
            <a:endParaRPr lang="en-US" dirty="0"/>
          </a:p>
        </p:txBody>
      </p:sp>
      <p:sp>
        <p:nvSpPr>
          <p:cNvPr id="8" name="Content Placeholder 7"/>
          <p:cNvSpPr>
            <a:spLocks noGrp="1"/>
          </p:cNvSpPr>
          <p:nvPr>
            <p:ph sz="half" idx="1"/>
          </p:nvPr>
        </p:nvSpPr>
        <p:spPr/>
        <p:txBody>
          <a:bodyPr>
            <a:normAutofit fontScale="92500"/>
          </a:bodyPr>
          <a:lstStyle/>
          <a:p>
            <a:pPr>
              <a:spcBef>
                <a:spcPts val="1200"/>
              </a:spcBef>
            </a:pPr>
            <a:r>
              <a:rPr lang="el-GR" altLang="en-US" sz="2200" dirty="0">
                <a:solidFill>
                  <a:srgbClr val="000000"/>
                </a:solidFill>
                <a:latin typeface="Calibri" panose="020F0502020204030204" pitchFamily="34" charset="0"/>
              </a:rPr>
              <a:t>Τα ψάρια, όπως και άλλα </a:t>
            </a:r>
            <a:r>
              <a:rPr lang="el-GR" altLang="en-US" sz="2200" dirty="0" err="1">
                <a:solidFill>
                  <a:srgbClr val="000000"/>
                </a:solidFill>
                <a:latin typeface="Calibri" panose="020F0502020204030204" pitchFamily="34" charset="0"/>
              </a:rPr>
              <a:t>Σπονδυλόζωα</a:t>
            </a:r>
            <a:r>
              <a:rPr lang="el-GR" altLang="en-US" sz="2200" dirty="0">
                <a:solidFill>
                  <a:srgbClr val="000000"/>
                </a:solidFill>
                <a:latin typeface="Calibri" panose="020F0502020204030204" pitchFamily="34" charset="0"/>
              </a:rPr>
              <a:t>, αντιλαμβάνονται τους ήχους ως δονήσεις στο εσωτερικό αυτί τους. </a:t>
            </a:r>
          </a:p>
          <a:p>
            <a:pPr>
              <a:spcBef>
                <a:spcPts val="1200"/>
              </a:spcBef>
            </a:pPr>
            <a:r>
              <a:rPr lang="el-GR" altLang="en-US" sz="2200" dirty="0">
                <a:solidFill>
                  <a:srgbClr val="000000"/>
                </a:solidFill>
                <a:latin typeface="Calibri" panose="020F0502020204030204" pitchFamily="34" charset="0"/>
              </a:rPr>
              <a:t>Η αντίληψη των δονήσεων είναι δύσκολη για τα υδρόβια </a:t>
            </a:r>
            <a:r>
              <a:rPr lang="el-GR" altLang="en-US" sz="2200" dirty="0" err="1" smtClean="0">
                <a:solidFill>
                  <a:srgbClr val="000000"/>
                </a:solidFill>
                <a:latin typeface="Calibri" panose="020F0502020204030204" pitchFamily="34" charset="0"/>
              </a:rPr>
              <a:t>Σπονδυλόζωα</a:t>
            </a:r>
            <a:r>
              <a:rPr lang="el-GR" altLang="en-US" sz="2200" dirty="0" smtClean="0">
                <a:solidFill>
                  <a:srgbClr val="000000"/>
                </a:solidFill>
                <a:latin typeface="Calibri" panose="020F0502020204030204" pitchFamily="34" charset="0"/>
              </a:rPr>
              <a:t>, </a:t>
            </a:r>
            <a:r>
              <a:rPr lang="el-GR" altLang="en-US" sz="2200" dirty="0">
                <a:solidFill>
                  <a:srgbClr val="000000"/>
                </a:solidFill>
                <a:latin typeface="Calibri" panose="020F0502020204030204" pitchFamily="34" charset="0"/>
              </a:rPr>
              <a:t>διότι το σώμα τους έχει περίπου την ίδια πυκνότητα με το νερό που τα περιβάλλει.</a:t>
            </a:r>
          </a:p>
          <a:p>
            <a:pPr>
              <a:spcBef>
                <a:spcPts val="1200"/>
              </a:spcBef>
            </a:pPr>
            <a:r>
              <a:rPr lang="el-GR" altLang="en-US" sz="2200" dirty="0">
                <a:solidFill>
                  <a:srgbClr val="000000"/>
                </a:solidFill>
                <a:latin typeface="Calibri" panose="020F0502020204030204" pitchFamily="34" charset="0"/>
              </a:rPr>
              <a:t> Έτσι, τα ηχητικά κύματα περνούν δια μέσου του σώματος των </a:t>
            </a:r>
            <a:r>
              <a:rPr lang="el-GR" altLang="en-US" sz="2200" dirty="0" smtClean="0">
                <a:solidFill>
                  <a:srgbClr val="000000"/>
                </a:solidFill>
                <a:latin typeface="Calibri" panose="020F0502020204030204" pitchFamily="34" charset="0"/>
              </a:rPr>
              <a:t>ψαριών, </a:t>
            </a:r>
            <a:r>
              <a:rPr lang="el-GR" altLang="en-US" sz="2200" dirty="0">
                <a:solidFill>
                  <a:srgbClr val="000000"/>
                </a:solidFill>
                <a:latin typeface="Calibri" panose="020F0502020204030204" pitchFamily="34" charset="0"/>
              </a:rPr>
              <a:t>χωρίς να γίνουν αντιληπτά.</a:t>
            </a:r>
          </a:p>
          <a:p>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99438" y="2346229"/>
            <a:ext cx="3417443" cy="2393195"/>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16</a:t>
            </a:fld>
            <a:endParaRPr lang="en-US"/>
          </a:p>
        </p:txBody>
      </p:sp>
      <p:sp>
        <p:nvSpPr>
          <p:cNvPr id="9" name="TextBox 8"/>
          <p:cNvSpPr txBox="1"/>
          <p:nvPr/>
        </p:nvSpPr>
        <p:spPr>
          <a:xfrm>
            <a:off x="8069073" y="4462425"/>
            <a:ext cx="341760" cy="276999"/>
          </a:xfrm>
          <a:prstGeom prst="rect">
            <a:avLst/>
          </a:prstGeom>
          <a:noFill/>
        </p:spPr>
        <p:txBody>
          <a:bodyPr wrap="none" rtlCol="0">
            <a:spAutoFit/>
          </a:bodyPr>
          <a:lstStyle/>
          <a:p>
            <a:r>
              <a:rPr lang="el-GR" sz="1200" b="1" dirty="0" smtClean="0"/>
              <a:t>1</a:t>
            </a:r>
            <a:r>
              <a:rPr lang="en-US" sz="1200" b="1" dirty="0" smtClean="0"/>
              <a:t>3</a:t>
            </a:r>
            <a:endParaRPr lang="en-US" sz="1200" b="1" dirty="0"/>
          </a:p>
        </p:txBody>
      </p:sp>
    </p:spTree>
    <p:extLst>
      <p:ext uri="{BB962C8B-B14F-4D97-AF65-F5344CB8AC3E}">
        <p14:creationId xmlns:p14="http://schemas.microsoft.com/office/powerpoint/2010/main" val="2287028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Ακοή και οστάρια του </a:t>
            </a:r>
            <a:r>
              <a:rPr lang="en-US" dirty="0" smtClean="0"/>
              <a:t>Weber 2/</a:t>
            </a:r>
            <a:r>
              <a:rPr lang="el-GR" dirty="0" smtClean="0"/>
              <a:t>3</a:t>
            </a:r>
            <a:endParaRPr lang="en-US" dirty="0"/>
          </a:p>
        </p:txBody>
      </p:sp>
      <p:sp>
        <p:nvSpPr>
          <p:cNvPr id="8" name="Content Placeholder 7"/>
          <p:cNvSpPr>
            <a:spLocks noGrp="1"/>
          </p:cNvSpPr>
          <p:nvPr>
            <p:ph sz="half" idx="1"/>
          </p:nvPr>
        </p:nvSpPr>
        <p:spPr>
          <a:xfrm>
            <a:off x="628649" y="1506828"/>
            <a:ext cx="5141085" cy="4670135"/>
          </a:xfrm>
        </p:spPr>
        <p:txBody>
          <a:bodyPr>
            <a:normAutofit fontScale="85000" lnSpcReduction="20000"/>
          </a:bodyPr>
          <a:lstStyle/>
          <a:p>
            <a:pPr>
              <a:lnSpc>
                <a:spcPct val="110000"/>
              </a:lnSpc>
              <a:spcBef>
                <a:spcPts val="1200"/>
              </a:spcBef>
            </a:pPr>
            <a:r>
              <a:rPr lang="el-GR" altLang="en-US" sz="2400" dirty="0">
                <a:solidFill>
                  <a:srgbClr val="000000"/>
                </a:solidFill>
                <a:latin typeface="Calibri" panose="020F0502020204030204" pitchFamily="34" charset="0"/>
              </a:rPr>
              <a:t>Μια ιδιαίτερα κομψή λύση σε αυτό το πρόβλημα απαντάται στα </a:t>
            </a:r>
            <a:r>
              <a:rPr lang="el-GR" altLang="en-US" sz="2400" b="1" dirty="0" err="1">
                <a:latin typeface="Calibri" panose="020F0502020204030204" pitchFamily="34" charset="0"/>
              </a:rPr>
              <a:t>οσταριοφυσή</a:t>
            </a:r>
            <a:r>
              <a:rPr lang="el-GR" altLang="en-US" sz="2400" b="1" dirty="0">
                <a:latin typeface="Calibri" panose="020F0502020204030204" pitchFamily="34" charset="0"/>
              </a:rPr>
              <a:t> </a:t>
            </a:r>
            <a:r>
              <a:rPr lang="el-GR" altLang="en-US" sz="2400" dirty="0">
                <a:solidFill>
                  <a:srgbClr val="000000"/>
                </a:solidFill>
                <a:latin typeface="Calibri" panose="020F0502020204030204" pitchFamily="34" charset="0"/>
              </a:rPr>
              <a:t>ψάρια (</a:t>
            </a:r>
            <a:r>
              <a:rPr lang="el-GR" altLang="en-US" sz="2400" dirty="0" err="1">
                <a:solidFill>
                  <a:srgbClr val="000000"/>
                </a:solidFill>
                <a:latin typeface="Calibri" panose="020F0502020204030204" pitchFamily="34" charset="0"/>
              </a:rPr>
              <a:t>φοξίνους</a:t>
            </a:r>
            <a:r>
              <a:rPr lang="el-GR" altLang="en-US" sz="2400" dirty="0">
                <a:solidFill>
                  <a:srgbClr val="000000"/>
                </a:solidFill>
                <a:latin typeface="Calibri" panose="020F0502020204030204" pitchFamily="34" charset="0"/>
              </a:rPr>
              <a:t>, γατόψαρα, </a:t>
            </a:r>
            <a:r>
              <a:rPr lang="el-GR" altLang="en-US" sz="2400" dirty="0" err="1">
                <a:solidFill>
                  <a:srgbClr val="000000"/>
                </a:solidFill>
                <a:latin typeface="Calibri" panose="020F0502020204030204" pitchFamily="34" charset="0"/>
              </a:rPr>
              <a:t>κ.α</a:t>
            </a:r>
            <a:r>
              <a:rPr lang="el-GR" altLang="en-US" sz="2400" dirty="0">
                <a:solidFill>
                  <a:srgbClr val="000000"/>
                </a:solidFill>
                <a:latin typeface="Calibri" panose="020F0502020204030204" pitchFamily="34" charset="0"/>
              </a:rPr>
              <a:t> ψάρια του γλυκού νερού).</a:t>
            </a:r>
          </a:p>
          <a:p>
            <a:pPr>
              <a:lnSpc>
                <a:spcPct val="110000"/>
              </a:lnSpc>
              <a:spcBef>
                <a:spcPts val="1200"/>
              </a:spcBef>
            </a:pPr>
            <a:r>
              <a:rPr lang="el-GR" altLang="en-US" sz="2400" dirty="0">
                <a:solidFill>
                  <a:srgbClr val="000000"/>
                </a:solidFill>
                <a:latin typeface="Calibri" panose="020F0502020204030204" pitchFamily="34" charset="0"/>
              </a:rPr>
              <a:t>Η υποδοχή των ήχων ξεκινά στη νηκτική κύστη, η οποία έχει την ικανότητα να πάλλεται </a:t>
            </a:r>
            <a:r>
              <a:rPr lang="el-GR" altLang="en-US" sz="2400" dirty="0" smtClean="0">
                <a:solidFill>
                  <a:srgbClr val="000000"/>
                </a:solidFill>
                <a:latin typeface="Calibri" panose="020F0502020204030204" pitchFamily="34" charset="0"/>
              </a:rPr>
              <a:t>εύκολα, </a:t>
            </a:r>
            <a:r>
              <a:rPr lang="el-GR" altLang="en-US" sz="2400" dirty="0">
                <a:solidFill>
                  <a:srgbClr val="000000"/>
                </a:solidFill>
                <a:latin typeface="Calibri" panose="020F0502020204030204" pitchFamily="34" charset="0"/>
              </a:rPr>
              <a:t>επειδή είναι γεμάτη με αέρα. </a:t>
            </a:r>
          </a:p>
          <a:p>
            <a:pPr>
              <a:lnSpc>
                <a:spcPct val="110000"/>
              </a:lnSpc>
              <a:spcBef>
                <a:spcPts val="1200"/>
              </a:spcBef>
            </a:pPr>
            <a:r>
              <a:rPr lang="el-GR" altLang="en-US" sz="2400" dirty="0">
                <a:solidFill>
                  <a:srgbClr val="000000"/>
                </a:solidFill>
                <a:latin typeface="Calibri" panose="020F0502020204030204" pitchFamily="34" charset="0"/>
              </a:rPr>
              <a:t>Οι ηχητικές δονήσεις μεταδίδονται από τη νηκτική κύστη στο εσωτερικό αυτί με τα </a:t>
            </a:r>
            <a:r>
              <a:rPr lang="el-GR" altLang="en-US" sz="2400" b="1" dirty="0">
                <a:latin typeface="Calibri" panose="020F0502020204030204" pitchFamily="34" charset="0"/>
              </a:rPr>
              <a:t>οστάρια του </a:t>
            </a:r>
            <a:r>
              <a:rPr lang="el-GR" altLang="en-US" sz="2400" b="1" dirty="0" err="1">
                <a:latin typeface="Calibri" panose="020F0502020204030204" pitchFamily="34" charset="0"/>
              </a:rPr>
              <a:t>Weber</a:t>
            </a:r>
            <a:r>
              <a:rPr lang="el-GR" altLang="en-US" sz="2400" b="1" dirty="0">
                <a:latin typeface="Calibri" panose="020F0502020204030204" pitchFamily="34" charset="0"/>
              </a:rPr>
              <a:t> . </a:t>
            </a:r>
          </a:p>
          <a:p>
            <a:pPr>
              <a:lnSpc>
                <a:spcPct val="110000"/>
              </a:lnSpc>
              <a:spcBef>
                <a:spcPts val="1200"/>
              </a:spcBef>
            </a:pPr>
            <a:r>
              <a:rPr lang="el-GR" altLang="en-US" sz="2400" dirty="0">
                <a:solidFill>
                  <a:srgbClr val="000000"/>
                </a:solidFill>
                <a:latin typeface="Calibri" panose="020F0502020204030204" pitchFamily="34" charset="0"/>
              </a:rPr>
              <a:t>Αυτό το σύστημα έχει κάποιες ομοιότητες με το τύμπανο και τα οστάρια του μέσου αυτιού των Θηλαστικών , όμως εξελίχθηκε ανεξάρτητα.</a:t>
            </a:r>
          </a:p>
          <a:p>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17</a:t>
            </a:fld>
            <a:endParaRPr lang="en-US"/>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6836" y="1839142"/>
            <a:ext cx="1784136" cy="2554558"/>
          </a:xfrm>
        </p:spPr>
      </p:pic>
      <p:sp>
        <p:nvSpPr>
          <p:cNvPr id="9" name="Rectangle 6"/>
          <p:cNvSpPr>
            <a:spLocks noChangeArrowheads="1"/>
          </p:cNvSpPr>
          <p:nvPr/>
        </p:nvSpPr>
        <p:spPr bwMode="auto">
          <a:xfrm>
            <a:off x="6268046" y="4393700"/>
            <a:ext cx="22577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GR" altLang="en-US" sz="1200" b="1" dirty="0">
                <a:latin typeface="+mn-lt"/>
              </a:rPr>
              <a:t>Ernst </a:t>
            </a:r>
            <a:r>
              <a:rPr lang="el-GR" altLang="en-US" sz="1200" b="1" dirty="0" err="1">
                <a:latin typeface="+mn-lt"/>
              </a:rPr>
              <a:t>Weber</a:t>
            </a:r>
            <a:r>
              <a:rPr lang="el-GR" altLang="en-US" sz="1200" b="1" dirty="0">
                <a:latin typeface="+mn-lt"/>
              </a:rPr>
              <a:t> </a:t>
            </a:r>
          </a:p>
          <a:p>
            <a:r>
              <a:rPr lang="el-GR" altLang="en-US" sz="1200" dirty="0" err="1">
                <a:latin typeface="+mn-lt"/>
              </a:rPr>
              <a:t>was</a:t>
            </a:r>
            <a:r>
              <a:rPr lang="el-GR" altLang="en-US" sz="1200" dirty="0">
                <a:latin typeface="+mn-lt"/>
              </a:rPr>
              <a:t> on of the </a:t>
            </a:r>
            <a:r>
              <a:rPr lang="el-GR" altLang="en-US" sz="1200" dirty="0" err="1">
                <a:latin typeface="+mn-lt"/>
              </a:rPr>
              <a:t>early</a:t>
            </a:r>
            <a:r>
              <a:rPr lang="el-GR" altLang="en-US" sz="1200" dirty="0">
                <a:latin typeface="+mn-lt"/>
              </a:rPr>
              <a:t> </a:t>
            </a:r>
            <a:r>
              <a:rPr lang="el-GR" altLang="en-US" sz="1200" dirty="0" err="1">
                <a:latin typeface="+mn-lt"/>
              </a:rPr>
              <a:t>pioneers</a:t>
            </a:r>
            <a:r>
              <a:rPr lang="el-GR" altLang="en-US" sz="1200" dirty="0">
                <a:latin typeface="+mn-lt"/>
              </a:rPr>
              <a:t> in </a:t>
            </a:r>
            <a:r>
              <a:rPr lang="el-GR" altLang="en-US" sz="1200" dirty="0" err="1">
                <a:latin typeface="+mn-lt"/>
              </a:rPr>
              <a:t>fish</a:t>
            </a:r>
            <a:r>
              <a:rPr lang="el-GR" altLang="en-US" sz="1200" dirty="0">
                <a:latin typeface="+mn-lt"/>
              </a:rPr>
              <a:t> </a:t>
            </a:r>
            <a:r>
              <a:rPr lang="el-GR" altLang="en-US" sz="1200" dirty="0" err="1">
                <a:latin typeface="+mn-lt"/>
              </a:rPr>
              <a:t>hearing</a:t>
            </a:r>
            <a:r>
              <a:rPr lang="el-GR" altLang="en-US" sz="1200" dirty="0">
                <a:latin typeface="+mn-lt"/>
              </a:rPr>
              <a:t>. </a:t>
            </a:r>
          </a:p>
          <a:p>
            <a:r>
              <a:rPr lang="el-GR" altLang="en-US" sz="1200" dirty="0">
                <a:latin typeface="+mn-lt"/>
              </a:rPr>
              <a:t>In 1820 </a:t>
            </a:r>
            <a:r>
              <a:rPr lang="el-GR" altLang="en-US" sz="1200" dirty="0" err="1">
                <a:latin typeface="+mn-lt"/>
              </a:rPr>
              <a:t>he</a:t>
            </a:r>
            <a:r>
              <a:rPr lang="el-GR" altLang="en-US" sz="1200" dirty="0">
                <a:latin typeface="+mn-lt"/>
              </a:rPr>
              <a:t> </a:t>
            </a:r>
            <a:r>
              <a:rPr lang="el-GR" altLang="en-US" sz="1200" dirty="0" err="1">
                <a:latin typeface="+mn-lt"/>
              </a:rPr>
              <a:t>puplished</a:t>
            </a:r>
            <a:r>
              <a:rPr lang="el-GR" altLang="en-US" sz="1200" dirty="0">
                <a:latin typeface="+mn-lt"/>
              </a:rPr>
              <a:t> a </a:t>
            </a:r>
            <a:r>
              <a:rPr lang="el-GR" altLang="en-US" sz="1200" dirty="0" err="1">
                <a:latin typeface="+mn-lt"/>
              </a:rPr>
              <a:t>monumental</a:t>
            </a:r>
            <a:r>
              <a:rPr lang="el-GR" altLang="en-US" sz="1200" dirty="0">
                <a:latin typeface="+mn-lt"/>
              </a:rPr>
              <a:t> </a:t>
            </a:r>
            <a:r>
              <a:rPr lang="el-GR" altLang="en-US" sz="1200" dirty="0" err="1">
                <a:latin typeface="+mn-lt"/>
              </a:rPr>
              <a:t>book</a:t>
            </a:r>
            <a:r>
              <a:rPr lang="el-GR" altLang="en-US" sz="1200" dirty="0">
                <a:latin typeface="+mn-lt"/>
              </a:rPr>
              <a:t> </a:t>
            </a:r>
            <a:r>
              <a:rPr lang="el-GR" altLang="en-US" sz="1200" dirty="0" err="1">
                <a:latin typeface="+mn-lt"/>
              </a:rPr>
              <a:t>entitled</a:t>
            </a:r>
            <a:r>
              <a:rPr lang="el-GR" altLang="en-US" sz="1200" dirty="0">
                <a:latin typeface="+mn-lt"/>
              </a:rPr>
              <a:t> </a:t>
            </a:r>
            <a:r>
              <a:rPr lang="el-GR" altLang="en-US" sz="1200" dirty="0" smtClean="0">
                <a:latin typeface="+mn-lt"/>
              </a:rPr>
              <a:t>:      </a:t>
            </a:r>
            <a:r>
              <a:rPr lang="en-US" altLang="en-US" sz="1200" dirty="0" smtClean="0">
                <a:latin typeface="+mn-lt"/>
              </a:rPr>
              <a:t>De </a:t>
            </a:r>
            <a:r>
              <a:rPr lang="en-US" altLang="en-US" sz="1200" dirty="0" err="1">
                <a:latin typeface="+mn-lt"/>
              </a:rPr>
              <a:t>Aure</a:t>
            </a:r>
            <a:r>
              <a:rPr lang="en-US" altLang="en-US" sz="1200" dirty="0">
                <a:latin typeface="+mn-lt"/>
              </a:rPr>
              <a:t> </a:t>
            </a:r>
            <a:r>
              <a:rPr lang="en-US" altLang="en-US" sz="1200" dirty="0" err="1">
                <a:latin typeface="+mn-lt"/>
              </a:rPr>
              <a:t>Animalium</a:t>
            </a:r>
            <a:r>
              <a:rPr lang="en-US" altLang="en-US" sz="1200" dirty="0">
                <a:latin typeface="+mn-lt"/>
              </a:rPr>
              <a:t> </a:t>
            </a:r>
            <a:r>
              <a:rPr lang="en-US" altLang="en-US" sz="1200" dirty="0" err="1">
                <a:latin typeface="+mn-lt"/>
              </a:rPr>
              <a:t>Aquatilium</a:t>
            </a:r>
            <a:r>
              <a:rPr lang="en-US" altLang="en-US" sz="1200" dirty="0">
                <a:latin typeface="+mn-lt"/>
              </a:rPr>
              <a:t> </a:t>
            </a:r>
          </a:p>
          <a:p>
            <a:endParaRPr lang="el-GR" altLang="en-US" sz="1200" dirty="0">
              <a:latin typeface="+mn-lt"/>
            </a:endParaRPr>
          </a:p>
        </p:txBody>
      </p:sp>
      <p:sp>
        <p:nvSpPr>
          <p:cNvPr id="10" name="TextBox 9"/>
          <p:cNvSpPr txBox="1"/>
          <p:nvPr/>
        </p:nvSpPr>
        <p:spPr>
          <a:xfrm>
            <a:off x="7793677" y="4116701"/>
            <a:ext cx="341760" cy="276999"/>
          </a:xfrm>
          <a:prstGeom prst="rect">
            <a:avLst/>
          </a:prstGeom>
          <a:noFill/>
        </p:spPr>
        <p:txBody>
          <a:bodyPr wrap="none" rtlCol="0">
            <a:spAutoFit/>
          </a:bodyPr>
          <a:lstStyle/>
          <a:p>
            <a:r>
              <a:rPr lang="el-GR" sz="1200" b="1" dirty="0" smtClean="0">
                <a:solidFill>
                  <a:schemeClr val="bg1"/>
                </a:solidFill>
              </a:rPr>
              <a:t>14</a:t>
            </a:r>
            <a:endParaRPr lang="en-US" sz="1200" b="1" dirty="0">
              <a:solidFill>
                <a:schemeClr val="bg1"/>
              </a:solidFill>
            </a:endParaRPr>
          </a:p>
        </p:txBody>
      </p:sp>
    </p:spTree>
    <p:extLst>
      <p:ext uri="{BB962C8B-B14F-4D97-AF65-F5344CB8AC3E}">
        <p14:creationId xmlns:p14="http://schemas.microsoft.com/office/powerpoint/2010/main" val="1684639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Ακοή και οστάρια του </a:t>
            </a:r>
            <a:r>
              <a:rPr lang="en-US" dirty="0" smtClean="0"/>
              <a:t>Weber </a:t>
            </a:r>
            <a:r>
              <a:rPr lang="el-GR" dirty="0" smtClean="0"/>
              <a:t>3</a:t>
            </a:r>
            <a:r>
              <a:rPr lang="en-US" dirty="0" smtClean="0"/>
              <a:t>/</a:t>
            </a:r>
            <a:r>
              <a:rPr lang="el-GR" dirty="0" smtClean="0"/>
              <a:t>3</a:t>
            </a:r>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18</a:t>
            </a:fld>
            <a:endParaRPr lang="en-US"/>
          </a:p>
        </p:txBody>
      </p:sp>
      <p:pic>
        <p:nvPicPr>
          <p:cNvPr id="4" name="Content Placeholder 3"/>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076900" y="1398183"/>
            <a:ext cx="5033497" cy="3352594"/>
          </a:xfrm>
        </p:spPr>
      </p:pic>
      <p:sp>
        <p:nvSpPr>
          <p:cNvPr id="10" name="Content Placeholder 9"/>
          <p:cNvSpPr>
            <a:spLocks noGrp="1"/>
          </p:cNvSpPr>
          <p:nvPr>
            <p:ph sz="half" idx="2"/>
          </p:nvPr>
        </p:nvSpPr>
        <p:spPr>
          <a:xfrm>
            <a:off x="1222741" y="4857801"/>
            <a:ext cx="6741816" cy="1360591"/>
          </a:xfrm>
        </p:spPr>
        <p:txBody>
          <a:bodyPr>
            <a:normAutofit fontScale="77500" lnSpcReduction="20000"/>
          </a:bodyPr>
          <a:lstStyle/>
          <a:p>
            <a:pPr>
              <a:lnSpc>
                <a:spcPct val="110000"/>
              </a:lnSpc>
            </a:pPr>
            <a:r>
              <a:rPr lang="el-GR" altLang="en-US" sz="2100" dirty="0">
                <a:solidFill>
                  <a:srgbClr val="000000"/>
                </a:solidFill>
                <a:latin typeface="Calibri" panose="020F0502020204030204" pitchFamily="34" charset="0"/>
              </a:rPr>
              <a:t>Τα οστάρια του </a:t>
            </a:r>
            <a:r>
              <a:rPr lang="el-GR" altLang="en-US" sz="2100" dirty="0" err="1">
                <a:solidFill>
                  <a:srgbClr val="000000"/>
                </a:solidFill>
                <a:latin typeface="Calibri" panose="020F0502020204030204" pitchFamily="34" charset="0"/>
              </a:rPr>
              <a:t>Weber</a:t>
            </a:r>
            <a:r>
              <a:rPr lang="el-GR" altLang="en-US" sz="2100" dirty="0">
                <a:solidFill>
                  <a:srgbClr val="000000"/>
                </a:solidFill>
                <a:latin typeface="Calibri" panose="020F0502020204030204" pitchFamily="34" charset="0"/>
              </a:rPr>
              <a:t> είναι μικρά οστά που μεταδίδουν ηχητικές δονήσεις από τη νηκτική κύστη στο εσωτερικό αυτί. </a:t>
            </a:r>
          </a:p>
          <a:p>
            <a:pPr>
              <a:lnSpc>
                <a:spcPct val="110000"/>
              </a:lnSpc>
            </a:pPr>
            <a:r>
              <a:rPr lang="el-GR" altLang="en-US" sz="2100" dirty="0">
                <a:solidFill>
                  <a:srgbClr val="000000"/>
                </a:solidFill>
                <a:latin typeface="Calibri" panose="020F0502020204030204" pitchFamily="34" charset="0"/>
              </a:rPr>
              <a:t>Οι </a:t>
            </a:r>
            <a:r>
              <a:rPr lang="el-GR" altLang="en-US" sz="2100" dirty="0" err="1">
                <a:solidFill>
                  <a:srgbClr val="000000"/>
                </a:solidFill>
                <a:latin typeface="Calibri" panose="020F0502020204030204" pitchFamily="34" charset="0"/>
              </a:rPr>
              <a:t>Τελεόστεοι</a:t>
            </a:r>
            <a:r>
              <a:rPr lang="el-GR" altLang="en-US" sz="2100" dirty="0">
                <a:solidFill>
                  <a:srgbClr val="000000"/>
                </a:solidFill>
                <a:latin typeface="Calibri" panose="020F0502020204030204" pitchFamily="34" charset="0"/>
              </a:rPr>
              <a:t> που διαθέτουν αυτή τη συσκευή μπορούν να  αντιλαμβάνονται αμυδρούς ήχους ενός μεγαλύτερου εύρους συχνοτήτων απ’ ότι άλλα ψάρια.</a:t>
            </a:r>
          </a:p>
          <a:p>
            <a:endParaRPr lang="en-US" dirty="0"/>
          </a:p>
        </p:txBody>
      </p:sp>
      <p:sp>
        <p:nvSpPr>
          <p:cNvPr id="8" name="TextBox 7"/>
          <p:cNvSpPr txBox="1"/>
          <p:nvPr/>
        </p:nvSpPr>
        <p:spPr>
          <a:xfrm>
            <a:off x="6706794" y="4473778"/>
            <a:ext cx="341760" cy="276999"/>
          </a:xfrm>
          <a:prstGeom prst="rect">
            <a:avLst/>
          </a:prstGeom>
          <a:noFill/>
        </p:spPr>
        <p:txBody>
          <a:bodyPr wrap="none" rtlCol="0">
            <a:spAutoFit/>
          </a:bodyPr>
          <a:lstStyle/>
          <a:p>
            <a:r>
              <a:rPr lang="el-GR" sz="1200" b="1" dirty="0" smtClean="0"/>
              <a:t>15</a:t>
            </a:r>
            <a:endParaRPr lang="en-US" sz="1200" b="1" dirty="0"/>
          </a:p>
        </p:txBody>
      </p:sp>
    </p:spTree>
    <p:extLst>
      <p:ext uri="{BB962C8B-B14F-4D97-AF65-F5344CB8AC3E}">
        <p14:creationId xmlns:p14="http://schemas.microsoft.com/office/powerpoint/2010/main" val="643489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Άλλες εναλλακτικές λύσεις</a:t>
            </a:r>
            <a:r>
              <a:rPr lang="en-US" dirty="0" smtClean="0"/>
              <a:t>;</a:t>
            </a:r>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19</a:t>
            </a:fld>
            <a:endParaRPr lang="en-US"/>
          </a:p>
        </p:txBody>
      </p:sp>
      <p:sp>
        <p:nvSpPr>
          <p:cNvPr id="2" name="Content Placeholder 1"/>
          <p:cNvSpPr>
            <a:spLocks noGrp="1"/>
          </p:cNvSpPr>
          <p:nvPr>
            <p:ph sz="half" idx="1"/>
          </p:nvPr>
        </p:nvSpPr>
        <p:spPr>
          <a:xfrm>
            <a:off x="296214" y="1582514"/>
            <a:ext cx="4790941" cy="4837560"/>
          </a:xfrm>
        </p:spPr>
        <p:txBody>
          <a:bodyPr>
            <a:normAutofit fontScale="62500" lnSpcReduction="20000"/>
          </a:bodyPr>
          <a:lstStyle/>
          <a:p>
            <a:pPr>
              <a:lnSpc>
                <a:spcPct val="110000"/>
              </a:lnSpc>
              <a:spcBef>
                <a:spcPts val="1200"/>
              </a:spcBef>
              <a:spcAft>
                <a:spcPts val="600"/>
              </a:spcAft>
            </a:pPr>
            <a:r>
              <a:rPr lang="el-GR" altLang="en-US" dirty="0">
                <a:solidFill>
                  <a:srgbClr val="000000"/>
                </a:solidFill>
              </a:rPr>
              <a:t>Οι προσαρμογές για </a:t>
            </a:r>
            <a:r>
              <a:rPr lang="el-GR" altLang="en-US" dirty="0" smtClean="0">
                <a:solidFill>
                  <a:srgbClr val="000000"/>
                </a:solidFill>
              </a:rPr>
              <a:t>τη </a:t>
            </a:r>
            <a:r>
              <a:rPr lang="el-GR" altLang="en-US" dirty="0">
                <a:solidFill>
                  <a:srgbClr val="000000"/>
                </a:solidFill>
              </a:rPr>
              <a:t>βελτίωση της ακοής δεν περιορίζονται στα </a:t>
            </a:r>
            <a:r>
              <a:rPr lang="el-GR" altLang="en-US" dirty="0" err="1">
                <a:solidFill>
                  <a:srgbClr val="000000"/>
                </a:solidFill>
              </a:rPr>
              <a:t>οσταριοφυσή</a:t>
            </a:r>
            <a:r>
              <a:rPr lang="el-GR" altLang="en-US" dirty="0">
                <a:solidFill>
                  <a:srgbClr val="000000"/>
                </a:solidFill>
              </a:rPr>
              <a:t> ψάρια. </a:t>
            </a:r>
          </a:p>
          <a:p>
            <a:pPr>
              <a:lnSpc>
                <a:spcPct val="110000"/>
              </a:lnSpc>
              <a:spcBef>
                <a:spcPts val="1200"/>
              </a:spcBef>
              <a:spcAft>
                <a:spcPts val="600"/>
              </a:spcAft>
            </a:pPr>
            <a:r>
              <a:rPr lang="el-GR" altLang="en-US" dirty="0">
                <a:solidFill>
                  <a:srgbClr val="000000"/>
                </a:solidFill>
              </a:rPr>
              <a:t>Για παράδειγμα, οι </a:t>
            </a:r>
            <a:r>
              <a:rPr lang="el-GR" altLang="en-US" b="1" dirty="0" err="1">
                <a:solidFill>
                  <a:srgbClr val="000000"/>
                </a:solidFill>
              </a:rPr>
              <a:t>ρέγγες</a:t>
            </a:r>
            <a:r>
              <a:rPr lang="el-GR" altLang="en-US" dirty="0">
                <a:solidFill>
                  <a:srgbClr val="000000"/>
                </a:solidFill>
              </a:rPr>
              <a:t> και οι </a:t>
            </a:r>
            <a:r>
              <a:rPr lang="el-GR" altLang="en-US" b="1" dirty="0" smtClean="0">
                <a:solidFill>
                  <a:srgbClr val="000000"/>
                </a:solidFill>
              </a:rPr>
              <a:t>γαύροι</a:t>
            </a:r>
            <a:r>
              <a:rPr lang="el-GR" altLang="en-US" dirty="0" smtClean="0">
                <a:solidFill>
                  <a:srgbClr val="000000"/>
                </a:solidFill>
              </a:rPr>
              <a:t>: </a:t>
            </a:r>
            <a:endParaRPr lang="en-US" altLang="en-US" dirty="0">
              <a:solidFill>
                <a:srgbClr val="000000"/>
              </a:solidFill>
            </a:endParaRPr>
          </a:p>
          <a:p>
            <a:pPr marL="457200">
              <a:lnSpc>
                <a:spcPct val="110000"/>
              </a:lnSpc>
              <a:spcBef>
                <a:spcPts val="1200"/>
              </a:spcBef>
              <a:spcAft>
                <a:spcPts val="600"/>
              </a:spcAft>
            </a:pPr>
            <a:r>
              <a:rPr lang="el-GR" altLang="en-US" dirty="0">
                <a:solidFill>
                  <a:srgbClr val="000000"/>
                </a:solidFill>
              </a:rPr>
              <a:t>έχουν μια επέκταση της νηκτικής τους κύστης στο πρόσθιο τμήμα </a:t>
            </a:r>
            <a:r>
              <a:rPr lang="el-GR" altLang="en-US" dirty="0" smtClean="0">
                <a:solidFill>
                  <a:srgbClr val="000000"/>
                </a:solidFill>
              </a:rPr>
              <a:t>της, </a:t>
            </a:r>
            <a:r>
              <a:rPr lang="el-GR" altLang="en-US" dirty="0">
                <a:solidFill>
                  <a:srgbClr val="000000"/>
                </a:solidFill>
              </a:rPr>
              <a:t>που έρχεται σε άμεση επαφή με την κρανιακή κάψα. </a:t>
            </a:r>
          </a:p>
          <a:p>
            <a:pPr marL="457200">
              <a:lnSpc>
                <a:spcPct val="110000"/>
              </a:lnSpc>
              <a:spcBef>
                <a:spcPts val="1200"/>
              </a:spcBef>
              <a:spcAft>
                <a:spcPts val="600"/>
              </a:spcAft>
            </a:pPr>
            <a:r>
              <a:rPr lang="el-GR" altLang="en-US" dirty="0">
                <a:solidFill>
                  <a:srgbClr val="000000"/>
                </a:solidFill>
              </a:rPr>
              <a:t>Η σημασία της νηκτικής κύστης σε αυτά τα ψάρια έχει αποδειχτεί με πειράματα στα </a:t>
            </a:r>
            <a:r>
              <a:rPr lang="el-GR" altLang="en-US" dirty="0" smtClean="0">
                <a:solidFill>
                  <a:srgbClr val="000000"/>
                </a:solidFill>
              </a:rPr>
              <a:t>οποία, </a:t>
            </a:r>
            <a:r>
              <a:rPr lang="el-GR" altLang="en-US" dirty="0">
                <a:solidFill>
                  <a:srgbClr val="000000"/>
                </a:solidFill>
              </a:rPr>
              <a:t>όταν η νηκτική κύστη ξεφουσκώνεται με τεχνητό τρόπο, μειώνεται η ευαισθησία τους στους ήχους.</a:t>
            </a:r>
            <a:endParaRPr lang="el-GR" altLang="en-US" dirty="0"/>
          </a:p>
          <a:p>
            <a:endParaRPr lang="en-US" dirty="0"/>
          </a:p>
        </p:txBody>
      </p:sp>
      <p:pic>
        <p:nvPicPr>
          <p:cNvPr id="8" name="Content Placeholder 7"/>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087155" y="1832357"/>
            <a:ext cx="3293674" cy="4104804"/>
          </a:xfrm>
        </p:spPr>
      </p:pic>
      <p:sp>
        <p:nvSpPr>
          <p:cNvPr id="9" name="TextBox 8"/>
          <p:cNvSpPr txBox="1"/>
          <p:nvPr/>
        </p:nvSpPr>
        <p:spPr>
          <a:xfrm>
            <a:off x="8069073" y="3592554"/>
            <a:ext cx="341760" cy="276999"/>
          </a:xfrm>
          <a:prstGeom prst="rect">
            <a:avLst/>
          </a:prstGeom>
          <a:noFill/>
        </p:spPr>
        <p:txBody>
          <a:bodyPr wrap="none" rtlCol="0">
            <a:spAutoFit/>
          </a:bodyPr>
          <a:lstStyle/>
          <a:p>
            <a:r>
              <a:rPr lang="el-GR" sz="1200" b="1" dirty="0" smtClean="0"/>
              <a:t>16</a:t>
            </a:r>
            <a:endParaRPr lang="en-US" sz="1200" b="1" dirty="0"/>
          </a:p>
        </p:txBody>
      </p:sp>
      <p:sp>
        <p:nvSpPr>
          <p:cNvPr id="10" name="TextBox 9"/>
          <p:cNvSpPr txBox="1"/>
          <p:nvPr/>
        </p:nvSpPr>
        <p:spPr>
          <a:xfrm>
            <a:off x="8038492" y="5629750"/>
            <a:ext cx="341760" cy="276999"/>
          </a:xfrm>
          <a:prstGeom prst="rect">
            <a:avLst/>
          </a:prstGeom>
          <a:noFill/>
        </p:spPr>
        <p:txBody>
          <a:bodyPr wrap="none" rtlCol="0">
            <a:spAutoFit/>
          </a:bodyPr>
          <a:lstStyle/>
          <a:p>
            <a:r>
              <a:rPr lang="el-GR" sz="1200" b="1" dirty="0" smtClean="0">
                <a:solidFill>
                  <a:schemeClr val="bg1"/>
                </a:solidFill>
              </a:rPr>
              <a:t>17</a:t>
            </a:r>
            <a:endParaRPr lang="en-US" sz="1200" b="1" dirty="0">
              <a:solidFill>
                <a:schemeClr val="bg1"/>
              </a:solidFill>
            </a:endParaRPr>
          </a:p>
        </p:txBody>
      </p:sp>
    </p:spTree>
    <p:extLst>
      <p:ext uri="{BB962C8B-B14F-4D97-AF65-F5344CB8AC3E}">
        <p14:creationId xmlns:p14="http://schemas.microsoft.com/office/powerpoint/2010/main" val="698220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Τι είναι οι προσαρμογές</a:t>
            </a:r>
            <a:r>
              <a:rPr lang="en-US" dirty="0" smtClean="0"/>
              <a:t>;</a:t>
            </a:r>
            <a:endParaRPr lang="en-US"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a:t>
            </a:fld>
            <a:endParaRPr lang="en-US"/>
          </a:p>
        </p:txBody>
      </p:sp>
      <p:sp>
        <p:nvSpPr>
          <p:cNvPr id="6" name="Rectangle 3"/>
          <p:cNvSpPr>
            <a:spLocks noGrp="1" noChangeArrowheads="1"/>
          </p:cNvSpPr>
          <p:nvPr>
            <p:ph idx="1"/>
          </p:nvPr>
        </p:nvSpPr>
        <p:spPr/>
        <p:txBody>
          <a:bodyPr>
            <a:normAutofit lnSpcReduction="10000"/>
          </a:bodyPr>
          <a:lstStyle/>
          <a:p>
            <a:pPr eaLnBrk="1" hangingPunct="1">
              <a:spcBef>
                <a:spcPts val="1200"/>
              </a:spcBef>
              <a:spcAft>
                <a:spcPts val="600"/>
              </a:spcAft>
            </a:pPr>
            <a:r>
              <a:rPr lang="el-GR" altLang="en-US" sz="2200" dirty="0" smtClean="0">
                <a:solidFill>
                  <a:srgbClr val="000000"/>
                </a:solidFill>
                <a:latin typeface="Calibri" panose="020F0502020204030204" pitchFamily="34" charset="0"/>
              </a:rPr>
              <a:t>Είναι οι </a:t>
            </a:r>
            <a:r>
              <a:rPr lang="el-GR" altLang="en-US" sz="2200" b="1" dirty="0" smtClean="0">
                <a:solidFill>
                  <a:srgbClr val="000000"/>
                </a:solidFill>
                <a:latin typeface="Calibri" panose="020F0502020204030204" pitchFamily="34" charset="0"/>
              </a:rPr>
              <a:t>αλλαγές</a:t>
            </a:r>
            <a:r>
              <a:rPr lang="el-GR" altLang="en-US" sz="2200" dirty="0" smtClean="0">
                <a:solidFill>
                  <a:srgbClr val="000000"/>
                </a:solidFill>
                <a:latin typeface="Calibri" panose="020F0502020204030204" pitchFamily="34" charset="0"/>
              </a:rPr>
              <a:t> που οδηγούν ένα πληθυσμό ψαριών να ανταποκρίνεται καλύτερα στις συνθήκες του περιβάλλοντος που ζει</a:t>
            </a:r>
            <a:r>
              <a:rPr lang="en-US" altLang="en-US" sz="2200" dirty="0" smtClean="0">
                <a:solidFill>
                  <a:srgbClr val="000000"/>
                </a:solidFill>
                <a:latin typeface="Calibri" panose="020F0502020204030204" pitchFamily="34" charset="0"/>
              </a:rPr>
              <a:t>.</a:t>
            </a:r>
            <a:endParaRPr lang="el-GR" altLang="en-US" sz="2200" dirty="0" smtClean="0">
              <a:solidFill>
                <a:srgbClr val="000000"/>
              </a:solidFill>
              <a:latin typeface="Calibri" panose="020F0502020204030204" pitchFamily="34" charset="0"/>
            </a:endParaRPr>
          </a:p>
          <a:p>
            <a:pPr lvl="1" eaLnBrk="1" hangingPunct="1">
              <a:spcBef>
                <a:spcPts val="1200"/>
              </a:spcBef>
              <a:spcAft>
                <a:spcPts val="600"/>
              </a:spcAft>
            </a:pPr>
            <a:r>
              <a:rPr lang="el-GR" altLang="en-US" sz="2200" dirty="0" smtClean="0">
                <a:solidFill>
                  <a:srgbClr val="000000"/>
                </a:solidFill>
                <a:latin typeface="Calibri" panose="020F0502020204030204" pitchFamily="34" charset="0"/>
              </a:rPr>
              <a:t>Π.χ.  ο τρόπος που τα ψάρια κολυμπάνε</a:t>
            </a:r>
            <a:r>
              <a:rPr lang="en-US" altLang="en-US" sz="2200" dirty="0" smtClean="0">
                <a:solidFill>
                  <a:srgbClr val="000000"/>
                </a:solidFill>
                <a:latin typeface="Calibri" panose="020F0502020204030204" pitchFamily="34" charset="0"/>
              </a:rPr>
              <a:t>,</a:t>
            </a:r>
            <a:r>
              <a:rPr lang="el-GR" altLang="en-US" sz="2200" dirty="0" smtClean="0">
                <a:solidFill>
                  <a:srgbClr val="000000"/>
                </a:solidFill>
                <a:latin typeface="Calibri" panose="020F0502020204030204" pitchFamily="34" charset="0"/>
              </a:rPr>
              <a:t> </a:t>
            </a:r>
          </a:p>
          <a:p>
            <a:pPr lvl="1" eaLnBrk="1" hangingPunct="1">
              <a:spcBef>
                <a:spcPts val="1200"/>
              </a:spcBef>
              <a:spcAft>
                <a:spcPts val="600"/>
              </a:spcAft>
            </a:pPr>
            <a:r>
              <a:rPr lang="el-GR" altLang="en-US" sz="2200" dirty="0" smtClean="0">
                <a:solidFill>
                  <a:srgbClr val="000000"/>
                </a:solidFill>
                <a:latin typeface="Calibri" panose="020F0502020204030204" pitchFamily="34" charset="0"/>
              </a:rPr>
              <a:t>αντιλαμβάνονται το περιβάλλον τους, </a:t>
            </a:r>
          </a:p>
          <a:p>
            <a:pPr lvl="1" eaLnBrk="1" hangingPunct="1">
              <a:spcBef>
                <a:spcPts val="1200"/>
              </a:spcBef>
              <a:spcAft>
                <a:spcPts val="600"/>
              </a:spcAft>
            </a:pPr>
            <a:r>
              <a:rPr lang="el-GR" altLang="en-US" sz="2200" dirty="0" smtClean="0">
                <a:solidFill>
                  <a:srgbClr val="000000"/>
                </a:solidFill>
                <a:latin typeface="Calibri" panose="020F0502020204030204" pitchFamily="34" charset="0"/>
              </a:rPr>
              <a:t>συλλαμβάνουν την τροφή τους, </a:t>
            </a:r>
          </a:p>
          <a:p>
            <a:pPr lvl="1" eaLnBrk="1" hangingPunct="1">
              <a:spcBef>
                <a:spcPts val="1200"/>
              </a:spcBef>
              <a:spcAft>
                <a:spcPts val="600"/>
              </a:spcAft>
            </a:pPr>
            <a:r>
              <a:rPr lang="el-GR" altLang="en-US" sz="2200" dirty="0" smtClean="0">
                <a:solidFill>
                  <a:srgbClr val="000000"/>
                </a:solidFill>
                <a:latin typeface="Calibri" panose="020F0502020204030204" pitchFamily="34" charset="0"/>
              </a:rPr>
              <a:t>προσελκύουν τους συντρόφους τους </a:t>
            </a:r>
            <a:r>
              <a:rPr lang="el-GR" altLang="en-US" sz="2200" dirty="0" err="1" smtClean="0">
                <a:solidFill>
                  <a:srgbClr val="000000"/>
                </a:solidFill>
                <a:latin typeface="Calibri" panose="020F0502020204030204" pitchFamily="34" charset="0"/>
              </a:rPr>
              <a:t>κ.λ.π</a:t>
            </a:r>
            <a:r>
              <a:rPr lang="el-GR" altLang="en-US" sz="2200" dirty="0" smtClean="0">
                <a:solidFill>
                  <a:srgbClr val="000000"/>
                </a:solidFill>
                <a:latin typeface="Calibri" panose="020F0502020204030204" pitchFamily="34" charset="0"/>
              </a:rPr>
              <a:t>.</a:t>
            </a:r>
          </a:p>
          <a:p>
            <a:pPr eaLnBrk="1" hangingPunct="1">
              <a:spcBef>
                <a:spcPts val="1200"/>
              </a:spcBef>
              <a:spcAft>
                <a:spcPts val="600"/>
              </a:spcAft>
            </a:pPr>
            <a:r>
              <a:rPr lang="el-GR" altLang="en-US" sz="2200" dirty="0" smtClean="0">
                <a:solidFill>
                  <a:srgbClr val="000000"/>
                </a:solidFill>
                <a:latin typeface="Calibri" panose="020F0502020204030204" pitchFamily="34" charset="0"/>
              </a:rPr>
              <a:t>Αποτελούν το αναμενόμενο αποτέλεσμα μιας διαδικασίας, η οποία συσσωρεύει τα πιο ευνοϊκά χαρακτηριστικά που παρατηρούνται στον πληθυσμό</a:t>
            </a:r>
            <a:r>
              <a:rPr lang="en-US" altLang="en-US" sz="2200" dirty="0" smtClean="0">
                <a:solidFill>
                  <a:srgbClr val="000000"/>
                </a:solidFill>
                <a:latin typeface="Calibri" panose="020F0502020204030204" pitchFamily="34" charset="0"/>
              </a:rPr>
              <a:t>,</a:t>
            </a:r>
            <a:r>
              <a:rPr lang="el-GR" altLang="en-US" sz="2200" dirty="0" smtClean="0">
                <a:solidFill>
                  <a:srgbClr val="000000"/>
                </a:solidFill>
                <a:latin typeface="Calibri" panose="020F0502020204030204" pitchFamily="34" charset="0"/>
              </a:rPr>
              <a:t> κατά τη διάρκεια μεγάλων περιόδων του εξελικτικού χρόνου</a:t>
            </a:r>
            <a:r>
              <a:rPr lang="en-US" altLang="en-US" sz="2200" dirty="0" smtClean="0">
                <a:solidFill>
                  <a:srgbClr val="000000"/>
                </a:solidFill>
                <a:latin typeface="Calibri" panose="020F0502020204030204" pitchFamily="34" charset="0"/>
              </a:rPr>
              <a:t>.</a:t>
            </a:r>
            <a:endParaRPr lang="el-GR" altLang="en-US" sz="2200" dirty="0" smtClean="0">
              <a:solidFill>
                <a:srgbClr val="000000"/>
              </a:solidFill>
              <a:latin typeface="Calibri" panose="020F0502020204030204" pitchFamily="34" charset="0"/>
            </a:endParaRPr>
          </a:p>
          <a:p>
            <a:pPr algn="just" eaLnBrk="1" hangingPunct="1">
              <a:spcBef>
                <a:spcPts val="1200"/>
              </a:spcBef>
              <a:spcAft>
                <a:spcPts val="600"/>
              </a:spcAft>
            </a:pPr>
            <a:endParaRPr lang="en-US" altLang="en-US" sz="1800"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415720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Αναπνοή</a:t>
            </a:r>
            <a:endParaRPr lang="en-US" dirty="0"/>
          </a:p>
        </p:txBody>
      </p:sp>
      <p:sp>
        <p:nvSpPr>
          <p:cNvPr id="9" name="Content Placeholder 8"/>
          <p:cNvSpPr>
            <a:spLocks noGrp="1"/>
          </p:cNvSpPr>
          <p:nvPr>
            <p:ph sz="half" idx="1"/>
          </p:nvPr>
        </p:nvSpPr>
        <p:spPr>
          <a:xfrm>
            <a:off x="425002" y="1454707"/>
            <a:ext cx="4713667" cy="4870709"/>
          </a:xfrm>
        </p:spPr>
        <p:txBody>
          <a:bodyPr>
            <a:normAutofit fontScale="70000" lnSpcReduction="20000"/>
          </a:bodyPr>
          <a:lstStyle/>
          <a:p>
            <a:pPr>
              <a:lnSpc>
                <a:spcPct val="110000"/>
              </a:lnSpc>
              <a:spcBef>
                <a:spcPts val="1200"/>
              </a:spcBef>
            </a:pPr>
            <a:r>
              <a:rPr lang="el-GR" sz="2900" b="1" dirty="0" err="1">
                <a:latin typeface="Calibri" pitchFamily="34" charset="0"/>
                <a:cs typeface="Arial" charset="0"/>
              </a:rPr>
              <a:t>Βραγχιακός</a:t>
            </a:r>
            <a:r>
              <a:rPr lang="el-GR" sz="2900" b="1" dirty="0">
                <a:latin typeface="Calibri" pitchFamily="34" charset="0"/>
                <a:cs typeface="Arial" charset="0"/>
              </a:rPr>
              <a:t> θάλαμος </a:t>
            </a:r>
            <a:r>
              <a:rPr lang="el-GR" sz="2900" dirty="0">
                <a:effectLst>
                  <a:outerShdw blurRad="38100" dist="38100" dir="2700000" algn="tl">
                    <a:srgbClr val="FFFFFF"/>
                  </a:outerShdw>
                </a:effectLst>
                <a:latin typeface="Calibri" pitchFamily="34" charset="0"/>
                <a:cs typeface="Arial" charset="0"/>
              </a:rPr>
              <a:t>που περιέχει τα βράγχια. Υπάρχουν 4 </a:t>
            </a:r>
            <a:r>
              <a:rPr lang="el-GR" sz="2900" dirty="0" err="1">
                <a:effectLst>
                  <a:outerShdw blurRad="38100" dist="38100" dir="2700000" algn="tl">
                    <a:srgbClr val="FFFFFF"/>
                  </a:outerShdw>
                </a:effectLst>
                <a:latin typeface="Calibri" pitchFamily="34" charset="0"/>
                <a:cs typeface="Arial" charset="0"/>
              </a:rPr>
              <a:t>βραγχιακά</a:t>
            </a:r>
            <a:r>
              <a:rPr lang="el-GR" sz="2900" dirty="0">
                <a:effectLst>
                  <a:outerShdw blurRad="38100" dist="38100" dir="2700000" algn="tl">
                    <a:srgbClr val="FFFFFF"/>
                  </a:outerShdw>
                </a:effectLst>
                <a:latin typeface="Calibri" pitchFamily="34" charset="0"/>
                <a:cs typeface="Arial" charset="0"/>
              </a:rPr>
              <a:t> τόξα σε κάθε πλευρά. Καθένα φέρει πολυάριθμα </a:t>
            </a:r>
            <a:r>
              <a:rPr lang="el-GR" sz="2900" dirty="0" smtClean="0">
                <a:effectLst>
                  <a:outerShdw blurRad="38100" dist="38100" dir="2700000" algn="tl">
                    <a:srgbClr val="FFFFFF"/>
                  </a:outerShdw>
                </a:effectLst>
                <a:latin typeface="Calibri" pitchFamily="34" charset="0"/>
                <a:cs typeface="Arial" charset="0"/>
              </a:rPr>
              <a:t>νημάτια.</a:t>
            </a:r>
          </a:p>
          <a:p>
            <a:pPr>
              <a:lnSpc>
                <a:spcPct val="110000"/>
              </a:lnSpc>
              <a:spcBef>
                <a:spcPts val="1200"/>
              </a:spcBef>
            </a:pPr>
            <a:r>
              <a:rPr lang="el-GR" sz="2900" b="1" dirty="0" err="1" smtClean="0">
                <a:latin typeface="Calibri" pitchFamily="34" charset="0"/>
                <a:cs typeface="Arial" charset="0"/>
              </a:rPr>
              <a:t>Βραγχιακές</a:t>
            </a:r>
            <a:r>
              <a:rPr lang="el-GR" sz="2900" b="1" dirty="0" smtClean="0">
                <a:latin typeface="Calibri" pitchFamily="34" charset="0"/>
                <a:cs typeface="Arial" charset="0"/>
              </a:rPr>
              <a:t> </a:t>
            </a:r>
            <a:r>
              <a:rPr lang="el-GR" sz="2900" b="1" dirty="0">
                <a:latin typeface="Calibri" pitchFamily="34" charset="0"/>
                <a:cs typeface="Arial" charset="0"/>
              </a:rPr>
              <a:t>άκανθες </a:t>
            </a:r>
            <a:r>
              <a:rPr lang="el-GR" sz="2900" dirty="0">
                <a:effectLst>
                  <a:outerShdw blurRad="38100" dist="38100" dir="2700000" algn="tl">
                    <a:srgbClr val="FFFFFF"/>
                  </a:outerShdw>
                </a:effectLst>
                <a:latin typeface="Calibri" pitchFamily="34" charset="0"/>
                <a:cs typeface="Arial" charset="0"/>
              </a:rPr>
              <a:t>που προβάλλουν εμπρός, για να συγκρατήσουν την τροφή και τα θρύμματα, και τα </a:t>
            </a:r>
            <a:r>
              <a:rPr lang="el-GR" sz="2900" b="1" dirty="0" err="1">
                <a:latin typeface="Calibri" pitchFamily="34" charset="0"/>
                <a:cs typeface="Arial" charset="0"/>
              </a:rPr>
              <a:t>βραγχιακά</a:t>
            </a:r>
            <a:r>
              <a:rPr lang="el-GR" sz="2900" b="1" dirty="0">
                <a:latin typeface="Calibri" pitchFamily="34" charset="0"/>
                <a:cs typeface="Arial" charset="0"/>
              </a:rPr>
              <a:t> νημάτια με τα δισκοειδή ελάσματα </a:t>
            </a:r>
            <a:r>
              <a:rPr lang="el-GR" sz="2900" dirty="0">
                <a:effectLst>
                  <a:outerShdw blurRad="38100" dist="38100" dir="2700000" algn="tl">
                    <a:srgbClr val="FFFFFF"/>
                  </a:outerShdw>
                </a:effectLst>
                <a:latin typeface="Calibri" pitchFamily="34" charset="0"/>
                <a:cs typeface="Arial" charset="0"/>
              </a:rPr>
              <a:t>που προβάλλουν προς τα </a:t>
            </a:r>
            <a:r>
              <a:rPr lang="el-GR" sz="2900" dirty="0" smtClean="0">
                <a:effectLst>
                  <a:outerShdw blurRad="38100" dist="38100" dir="2700000" algn="tl">
                    <a:srgbClr val="FFFFFF"/>
                  </a:outerShdw>
                </a:effectLst>
                <a:latin typeface="Calibri" pitchFamily="34" charset="0"/>
                <a:cs typeface="Arial" charset="0"/>
              </a:rPr>
              <a:t>πίσω.</a:t>
            </a:r>
          </a:p>
          <a:p>
            <a:pPr marL="0" indent="0">
              <a:lnSpc>
                <a:spcPct val="110000"/>
              </a:lnSpc>
              <a:spcBef>
                <a:spcPts val="1200"/>
              </a:spcBef>
              <a:buNone/>
            </a:pPr>
            <a:r>
              <a:rPr lang="el-GR" sz="2900" dirty="0" smtClean="0">
                <a:effectLst>
                  <a:outerShdw blurRad="38100" dist="38100" dir="2700000" algn="tl">
                    <a:srgbClr val="FFFFFF"/>
                  </a:outerShdw>
                </a:effectLst>
                <a:latin typeface="Calibri" pitchFamily="34" charset="0"/>
                <a:cs typeface="Arial" charset="0"/>
              </a:rPr>
              <a:t>Ανατομή </a:t>
            </a:r>
            <a:r>
              <a:rPr lang="el-GR" sz="2900" dirty="0">
                <a:effectLst>
                  <a:outerShdw blurRad="38100" dist="38100" dir="2700000" algn="tl">
                    <a:srgbClr val="FFFFFF"/>
                  </a:outerShdw>
                </a:effectLst>
                <a:latin typeface="Calibri" pitchFamily="34" charset="0"/>
                <a:cs typeface="Arial" charset="0"/>
              </a:rPr>
              <a:t>σε ένα </a:t>
            </a:r>
            <a:r>
              <a:rPr lang="el-GR" sz="2900" dirty="0" err="1">
                <a:effectLst>
                  <a:outerShdw blurRad="38100" dist="38100" dir="2700000" algn="tl">
                    <a:srgbClr val="FFFFFF"/>
                  </a:outerShdw>
                </a:effectLst>
                <a:latin typeface="Calibri" pitchFamily="34" charset="0"/>
                <a:cs typeface="Arial" charset="0"/>
              </a:rPr>
              <a:t>βραγχιακό</a:t>
            </a:r>
            <a:r>
              <a:rPr lang="el-GR" sz="2900" dirty="0">
                <a:effectLst>
                  <a:outerShdw blurRad="38100" dist="38100" dir="2700000" algn="tl">
                    <a:srgbClr val="FFFFFF"/>
                  </a:outerShdw>
                </a:effectLst>
                <a:latin typeface="Calibri" pitchFamily="34" charset="0"/>
                <a:cs typeface="Arial" charset="0"/>
              </a:rPr>
              <a:t> νημάτιο για να φανούν τα αιμοφόρα τριχοειδή αγγεία  μέσα στο δισκοειδές έλασμα. </a:t>
            </a:r>
            <a:endParaRPr lang="el-GR" sz="2900" dirty="0" smtClean="0">
              <a:effectLst>
                <a:outerShdw blurRad="38100" dist="38100" dir="2700000" algn="tl">
                  <a:srgbClr val="FFFFFF"/>
                </a:outerShdw>
              </a:effectLst>
              <a:latin typeface="Calibri" pitchFamily="34" charset="0"/>
              <a:cs typeface="Arial" charset="0"/>
            </a:endParaRPr>
          </a:p>
          <a:p>
            <a:pPr marL="0" indent="0">
              <a:lnSpc>
                <a:spcPct val="110000"/>
              </a:lnSpc>
              <a:spcBef>
                <a:spcPts val="1200"/>
              </a:spcBef>
              <a:buNone/>
            </a:pPr>
            <a:r>
              <a:rPr lang="el-GR" sz="2900" dirty="0" smtClean="0">
                <a:effectLst>
                  <a:outerShdw blurRad="38100" dist="38100" dir="2700000" algn="tl">
                    <a:srgbClr val="FFFFFF"/>
                  </a:outerShdw>
                </a:effectLst>
                <a:latin typeface="Calibri" pitchFamily="34" charset="0"/>
                <a:cs typeface="Arial" charset="0"/>
              </a:rPr>
              <a:t>Η </a:t>
            </a:r>
            <a:r>
              <a:rPr lang="el-GR" sz="2900" dirty="0">
                <a:effectLst>
                  <a:outerShdw blurRad="38100" dist="38100" dir="2700000" algn="tl">
                    <a:srgbClr val="FFFFFF"/>
                  </a:outerShdw>
                </a:effectLst>
                <a:latin typeface="Calibri" pitchFamily="34" charset="0"/>
                <a:cs typeface="Arial" charset="0"/>
              </a:rPr>
              <a:t>κατεύθυνση της ροής του νερού (μεγάλα βέλη) είναι αντίθετη στην κατεύθυνση της ροής του αίματος. </a:t>
            </a:r>
            <a:endParaRPr lang="en-GB" sz="2900" dirty="0">
              <a:effectLst>
                <a:outerShdw blurRad="38100" dist="38100" dir="2700000" algn="tl">
                  <a:srgbClr val="FFFFFF"/>
                </a:outerShdw>
              </a:effectLst>
              <a:latin typeface="Calibri" pitchFamily="34" charset="0"/>
              <a:cs typeface="Arial" charset="0"/>
            </a:endParaRPr>
          </a:p>
          <a:p>
            <a:endParaRPr lang="en-US"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38669" y="2167208"/>
            <a:ext cx="3474909" cy="3460859"/>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20</a:t>
            </a:fld>
            <a:endParaRPr lang="en-US"/>
          </a:p>
        </p:txBody>
      </p:sp>
      <p:sp>
        <p:nvSpPr>
          <p:cNvPr id="12" name="Rectangle 24"/>
          <p:cNvSpPr>
            <a:spLocks noChangeArrowheads="1"/>
          </p:cNvSpPr>
          <p:nvPr/>
        </p:nvSpPr>
        <p:spPr bwMode="auto">
          <a:xfrm>
            <a:off x="5920615" y="1577400"/>
            <a:ext cx="231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2400" b="1" dirty="0">
                <a:solidFill>
                  <a:srgbClr val="000000"/>
                </a:solidFill>
                <a:latin typeface="Calibri" panose="020F0502020204030204" pitchFamily="34" charset="0"/>
              </a:rPr>
              <a:t>Βράγχια ψαριού</a:t>
            </a:r>
          </a:p>
        </p:txBody>
      </p:sp>
      <p:sp>
        <p:nvSpPr>
          <p:cNvPr id="10" name="TextBox 9"/>
          <p:cNvSpPr txBox="1"/>
          <p:nvPr/>
        </p:nvSpPr>
        <p:spPr>
          <a:xfrm>
            <a:off x="8137761" y="5250420"/>
            <a:ext cx="341760" cy="276999"/>
          </a:xfrm>
          <a:prstGeom prst="rect">
            <a:avLst/>
          </a:prstGeom>
          <a:noFill/>
        </p:spPr>
        <p:txBody>
          <a:bodyPr wrap="none" rtlCol="0">
            <a:spAutoFit/>
          </a:bodyPr>
          <a:lstStyle/>
          <a:p>
            <a:r>
              <a:rPr lang="el-GR" sz="1200" b="1" dirty="0" smtClean="0"/>
              <a:t>18</a:t>
            </a:r>
            <a:endParaRPr lang="en-US" sz="1200" b="1" dirty="0"/>
          </a:p>
        </p:txBody>
      </p:sp>
    </p:spTree>
    <p:extLst>
      <p:ext uri="{BB962C8B-B14F-4D97-AF65-F5344CB8AC3E}">
        <p14:creationId xmlns:p14="http://schemas.microsoft.com/office/powerpoint/2010/main" val="2828110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Εμβολισμένος αερισμός</a:t>
            </a:r>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21</a:t>
            </a:fld>
            <a:endParaRPr lang="en-US"/>
          </a:p>
        </p:txBody>
      </p:sp>
      <p:sp>
        <p:nvSpPr>
          <p:cNvPr id="2" name="Content Placeholder 1"/>
          <p:cNvSpPr>
            <a:spLocks noGrp="1"/>
          </p:cNvSpPr>
          <p:nvPr>
            <p:ph sz="half" idx="1"/>
          </p:nvPr>
        </p:nvSpPr>
        <p:spPr>
          <a:xfrm>
            <a:off x="628649" y="1825625"/>
            <a:ext cx="3827441" cy="3171378"/>
          </a:xfrm>
        </p:spPr>
        <p:txBody>
          <a:bodyPr>
            <a:normAutofit/>
          </a:bodyPr>
          <a:lstStyle/>
          <a:p>
            <a:pPr marL="0" indent="0">
              <a:buNone/>
            </a:pPr>
            <a:r>
              <a:rPr lang="el-GR" altLang="en-US" sz="2000" dirty="0">
                <a:solidFill>
                  <a:srgbClr val="000000"/>
                </a:solidFill>
                <a:latin typeface="Calibri" panose="020F0502020204030204" pitchFamily="34" charset="0"/>
              </a:rPr>
              <a:t>Ψάρια πολύ δραστήρια, </a:t>
            </a:r>
            <a:br>
              <a:rPr lang="el-GR" altLang="en-US" sz="2000" dirty="0">
                <a:solidFill>
                  <a:srgbClr val="000000"/>
                </a:solidFill>
                <a:latin typeface="Calibri" panose="020F0502020204030204" pitchFamily="34" charset="0"/>
              </a:rPr>
            </a:br>
            <a:r>
              <a:rPr lang="el-GR" altLang="en-US" sz="2000" dirty="0">
                <a:solidFill>
                  <a:srgbClr val="000000"/>
                </a:solidFill>
                <a:latin typeface="Calibri" panose="020F0502020204030204" pitchFamily="34" charset="0"/>
              </a:rPr>
              <a:t>όπως η </a:t>
            </a:r>
            <a:r>
              <a:rPr lang="el-GR" altLang="en-US" sz="2000" b="1" dirty="0">
                <a:latin typeface="Calibri" panose="020F0502020204030204" pitchFamily="34" charset="0"/>
              </a:rPr>
              <a:t>ρέγκα</a:t>
            </a:r>
            <a:r>
              <a:rPr lang="el-GR" altLang="en-US" sz="2000" dirty="0">
                <a:latin typeface="Calibri" panose="020F0502020204030204" pitchFamily="34" charset="0"/>
              </a:rPr>
              <a:t> </a:t>
            </a:r>
            <a:r>
              <a:rPr lang="el-GR" altLang="en-US" sz="2000" dirty="0">
                <a:solidFill>
                  <a:srgbClr val="000000"/>
                </a:solidFill>
                <a:latin typeface="Calibri" panose="020F0502020204030204" pitchFamily="34" charset="0"/>
              </a:rPr>
              <a:t>και το </a:t>
            </a:r>
            <a:r>
              <a:rPr lang="el-GR" altLang="en-US" sz="2000" b="1" dirty="0">
                <a:latin typeface="Calibri" panose="020F0502020204030204" pitchFamily="34" charset="0"/>
              </a:rPr>
              <a:t>σκουμπρί</a:t>
            </a:r>
            <a:r>
              <a:rPr lang="el-GR" altLang="en-US" sz="2000" dirty="0">
                <a:solidFill>
                  <a:srgbClr val="000000"/>
                </a:solidFill>
                <a:latin typeface="Calibri" panose="020F0502020204030204" pitchFamily="34" charset="0"/>
              </a:rPr>
              <a:t>, </a:t>
            </a:r>
            <a:br>
              <a:rPr lang="el-GR" altLang="en-US" sz="2000" dirty="0">
                <a:solidFill>
                  <a:srgbClr val="000000"/>
                </a:solidFill>
                <a:latin typeface="Calibri" panose="020F0502020204030204" pitchFamily="34" charset="0"/>
              </a:rPr>
            </a:br>
            <a:r>
              <a:rPr lang="el-GR" altLang="en-US" sz="2000" dirty="0">
                <a:solidFill>
                  <a:srgbClr val="000000"/>
                </a:solidFill>
                <a:latin typeface="Calibri" panose="020F0502020204030204" pitchFamily="34" charset="0"/>
              </a:rPr>
              <a:t>μπορούν να αποκτήσουν επαρκείς ποσότητες νερού, για να καλύψουν τις υψηλές απαιτήσεις τους σε οξυγόνο, απλώς κολυμπώντας συνεχώς προς τα μπροστά, ώστε να ωθούν το νερό μέσα στο ανοικτό στόμα και στα βράγχια. </a:t>
            </a:r>
            <a:br>
              <a:rPr lang="el-GR" altLang="en-US" sz="2000" dirty="0">
                <a:solidFill>
                  <a:srgbClr val="000000"/>
                </a:solidFill>
                <a:latin typeface="Calibri" panose="020F0502020204030204" pitchFamily="34" charset="0"/>
              </a:rPr>
            </a:br>
            <a:endParaRPr lang="en-GB" altLang="en-US" sz="2000" dirty="0">
              <a:solidFill>
                <a:srgbClr val="000000"/>
              </a:solidFill>
              <a:latin typeface="Calibri" panose="020F0502020204030204" pitchFamily="34" charset="0"/>
            </a:endParaRPr>
          </a:p>
          <a:p>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404562"/>
            <a:ext cx="3886200" cy="3193463"/>
          </a:xfrm>
        </p:spPr>
      </p:pic>
      <p:sp>
        <p:nvSpPr>
          <p:cNvPr id="8" name="TextBox 7"/>
          <p:cNvSpPr txBox="1"/>
          <p:nvPr/>
        </p:nvSpPr>
        <p:spPr>
          <a:xfrm>
            <a:off x="8137761" y="5250420"/>
            <a:ext cx="341760" cy="276999"/>
          </a:xfrm>
          <a:prstGeom prst="rect">
            <a:avLst/>
          </a:prstGeom>
          <a:noFill/>
        </p:spPr>
        <p:txBody>
          <a:bodyPr wrap="none" rtlCol="0">
            <a:spAutoFit/>
          </a:bodyPr>
          <a:lstStyle/>
          <a:p>
            <a:r>
              <a:rPr lang="el-GR" sz="1200" b="1" dirty="0" smtClean="0">
                <a:solidFill>
                  <a:schemeClr val="bg1"/>
                </a:solidFill>
              </a:rPr>
              <a:t>19</a:t>
            </a:r>
            <a:endParaRPr lang="en-US" sz="1200" b="1" dirty="0">
              <a:solidFill>
                <a:schemeClr val="bg1"/>
              </a:solidFill>
            </a:endParaRPr>
          </a:p>
        </p:txBody>
      </p:sp>
    </p:spTree>
    <p:extLst>
      <p:ext uri="{BB962C8B-B14F-4D97-AF65-F5344CB8AC3E}">
        <p14:creationId xmlns:p14="http://schemas.microsoft.com/office/powerpoint/2010/main" val="2444228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Εναλλακτικός τρόπος αναπνοής</a:t>
            </a:r>
            <a:endParaRPr lang="en-US" dirty="0"/>
          </a:p>
        </p:txBody>
      </p:sp>
      <p:sp>
        <p:nvSpPr>
          <p:cNvPr id="2" name="Content Placeholder 1"/>
          <p:cNvSpPr>
            <a:spLocks noGrp="1"/>
          </p:cNvSpPr>
          <p:nvPr>
            <p:ph idx="1"/>
          </p:nvPr>
        </p:nvSpPr>
        <p:spPr>
          <a:xfrm>
            <a:off x="628650" y="1832383"/>
            <a:ext cx="8193378" cy="4351338"/>
          </a:xfrm>
        </p:spPr>
        <p:txBody>
          <a:bodyPr>
            <a:normAutofit/>
          </a:bodyPr>
          <a:lstStyle/>
          <a:p>
            <a:pPr marL="0" indent="0">
              <a:buNone/>
            </a:pPr>
            <a:r>
              <a:rPr lang="el-GR" sz="2000" dirty="0" err="1">
                <a:solidFill>
                  <a:srgbClr val="000000"/>
                </a:solidFill>
                <a:effectLst>
                  <a:outerShdw blurRad="38100" dist="38100" dir="2700000" algn="tl">
                    <a:srgbClr val="FFFFFF"/>
                  </a:outerShdw>
                </a:effectLst>
                <a:latin typeface="Calibri" pitchFamily="34" charset="0"/>
                <a:cs typeface="Arial" charset="0"/>
              </a:rPr>
              <a:t>Δίπνοι</a:t>
            </a:r>
            <a:r>
              <a:rPr lang="el-GR" sz="2000" dirty="0">
                <a:solidFill>
                  <a:srgbClr val="000000"/>
                </a:solidFill>
                <a:effectLst>
                  <a:outerShdw blurRad="38100" dist="38100" dir="2700000" algn="tl">
                    <a:srgbClr val="FFFFFF"/>
                  </a:outerShdw>
                </a:effectLst>
                <a:latin typeface="Calibri" pitchFamily="34" charset="0"/>
                <a:cs typeface="Arial" charset="0"/>
              </a:rPr>
              <a:t> και </a:t>
            </a:r>
            <a:r>
              <a:rPr lang="el-GR" sz="2000" dirty="0" err="1">
                <a:solidFill>
                  <a:srgbClr val="000000"/>
                </a:solidFill>
                <a:effectLst>
                  <a:outerShdw blurRad="38100" dist="38100" dir="2700000" algn="tl">
                    <a:srgbClr val="FFFFFF"/>
                  </a:outerShdw>
                </a:effectLst>
                <a:latin typeface="Calibri" pitchFamily="34" charset="0"/>
                <a:cs typeface="Arial" charset="0"/>
              </a:rPr>
              <a:t>Πολύπτεροι</a:t>
            </a:r>
            <a:r>
              <a:rPr lang="el-GR" sz="2000" dirty="0">
                <a:solidFill>
                  <a:srgbClr val="000000"/>
                </a:solidFill>
                <a:effectLst>
                  <a:outerShdw blurRad="38100" dist="38100" dir="2700000" algn="tl">
                    <a:srgbClr val="FFFFFF"/>
                  </a:outerShdw>
                </a:effectLst>
                <a:latin typeface="Calibri" pitchFamily="34" charset="0"/>
                <a:cs typeface="Arial" charset="0"/>
              </a:rPr>
              <a:t>  	- </a:t>
            </a:r>
            <a:r>
              <a:rPr lang="el-GR" sz="2000" b="1" dirty="0">
                <a:latin typeface="Calibri" pitchFamily="34" charset="0"/>
                <a:cs typeface="Arial" charset="0"/>
              </a:rPr>
              <a:t>πνεύμονες</a:t>
            </a:r>
            <a:r>
              <a:rPr lang="el-GR" sz="2000" dirty="0">
                <a:solidFill>
                  <a:srgbClr val="000000"/>
                </a:solidFill>
                <a:effectLst>
                  <a:outerShdw blurRad="38100" dist="38100" dir="2700000" algn="tl">
                    <a:srgbClr val="FFFFFF"/>
                  </a:outerShdw>
                </a:effectLst>
                <a:latin typeface="Calibri" pitchFamily="34" charset="0"/>
                <a:cs typeface="Arial" charset="0"/>
              </a:rPr>
              <a:t> </a:t>
            </a:r>
            <a:br>
              <a:rPr lang="el-GR" sz="2000" dirty="0">
                <a:solidFill>
                  <a:srgbClr val="000000"/>
                </a:solidFill>
                <a:effectLst>
                  <a:outerShdw blurRad="38100" dist="38100" dir="2700000" algn="tl">
                    <a:srgbClr val="FFFFFF"/>
                  </a:outerShdw>
                </a:effectLst>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
            </a:r>
            <a:br>
              <a:rPr lang="el-GR" sz="2000" dirty="0">
                <a:solidFill>
                  <a:srgbClr val="000000"/>
                </a:solidFill>
                <a:effectLst>
                  <a:outerShdw blurRad="38100" dist="38100" dir="2700000" algn="tl">
                    <a:srgbClr val="FFFFFF"/>
                  </a:outerShdw>
                </a:effectLst>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Τα χέλια 		- την </a:t>
            </a:r>
            <a:r>
              <a:rPr lang="el-GR" sz="2000" b="1" dirty="0">
                <a:latin typeface="Calibri" pitchFamily="34" charset="0"/>
                <a:cs typeface="Arial" charset="0"/>
              </a:rPr>
              <a:t>επιδερμίδα</a:t>
            </a:r>
            <a:r>
              <a:rPr lang="el-GR" sz="2000" dirty="0">
                <a:solidFill>
                  <a:srgbClr val="000000"/>
                </a:solidFill>
                <a:effectLst>
                  <a:outerShdw blurRad="38100" dist="38100" dir="2700000" algn="tl">
                    <a:srgbClr val="FFFFFF"/>
                  </a:outerShdw>
                </a:effectLst>
                <a:latin typeface="Calibri" pitchFamily="34" charset="0"/>
                <a:cs typeface="Arial" charset="0"/>
              </a:rPr>
              <a:t> τους </a:t>
            </a:r>
            <a:r>
              <a:rPr lang="el-GR" sz="2000" dirty="0" smtClean="0">
                <a:solidFill>
                  <a:srgbClr val="000000"/>
                </a:solidFill>
                <a:effectLst>
                  <a:outerShdw blurRad="38100" dist="38100" dir="2700000" algn="tl">
                    <a:srgbClr val="FFFFFF"/>
                  </a:outerShdw>
                </a:effectLst>
                <a:latin typeface="Calibri" pitchFamily="34" charset="0"/>
                <a:cs typeface="Arial" charset="0"/>
              </a:rPr>
              <a:t>ως αναπνευστική</a:t>
            </a:r>
            <a:r>
              <a:rPr lang="el-GR" sz="2000" dirty="0">
                <a:solidFill>
                  <a:srgbClr val="000000"/>
                </a:solidFill>
                <a:effectLst>
                  <a:outerShdw blurRad="38100" dist="38100" dir="2700000" algn="tl">
                    <a:srgbClr val="FFFFFF"/>
                  </a:outerShdw>
                </a:effectLst>
                <a:latin typeface="Calibri" pitchFamily="34" charset="0"/>
                <a:cs typeface="Arial" charset="0"/>
              </a:rPr>
              <a:t/>
            </a:r>
            <a:br>
              <a:rPr lang="el-GR" sz="2000" dirty="0">
                <a:solidFill>
                  <a:srgbClr val="000000"/>
                </a:solidFill>
                <a:effectLst>
                  <a:outerShdw blurRad="38100" dist="38100" dir="2700000" algn="tl">
                    <a:srgbClr val="FFFFFF"/>
                  </a:outerShdw>
                </a:effectLst>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 </a:t>
            </a:r>
            <a:r>
              <a:rPr lang="el-GR" sz="2000" dirty="0" smtClean="0">
                <a:solidFill>
                  <a:srgbClr val="000000"/>
                </a:solidFill>
                <a:effectLst>
                  <a:outerShdw blurRad="38100" dist="38100" dir="2700000" algn="tl">
                    <a:srgbClr val="FFFFFF"/>
                  </a:outerShdw>
                </a:effectLst>
                <a:latin typeface="Calibri" pitchFamily="34" charset="0"/>
                <a:cs typeface="Arial" charset="0"/>
              </a:rPr>
              <a:t>                                                  επιφάνεια.</a:t>
            </a:r>
          </a:p>
          <a:p>
            <a:pPr marL="0" indent="0">
              <a:buNone/>
            </a:pPr>
            <a:r>
              <a:rPr lang="el-GR" sz="2000" dirty="0">
                <a:solidFill>
                  <a:srgbClr val="000000"/>
                </a:solidFill>
                <a:effectLst>
                  <a:outerShdw blurRad="38100" dist="38100" dir="2700000" algn="tl">
                    <a:srgbClr val="FFFFFF"/>
                  </a:outerShdw>
                </a:effectLst>
                <a:latin typeface="Calibri" pitchFamily="34" charset="0"/>
                <a:cs typeface="Arial" charset="0"/>
              </a:rPr>
              <a:t/>
            </a:r>
            <a:br>
              <a:rPr lang="el-GR" sz="2000" dirty="0">
                <a:solidFill>
                  <a:srgbClr val="000000"/>
                </a:solidFill>
                <a:effectLst>
                  <a:outerShdw blurRad="38100" dist="38100" dir="2700000" algn="tl">
                    <a:srgbClr val="FFFFFF"/>
                  </a:outerShdw>
                </a:effectLst>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Οι </a:t>
            </a:r>
            <a:r>
              <a:rPr lang="el-GR" sz="2000" dirty="0" err="1">
                <a:solidFill>
                  <a:srgbClr val="000000"/>
                </a:solidFill>
                <a:effectLst>
                  <a:outerShdw blurRad="38100" dist="38100" dir="2700000" algn="tl">
                    <a:srgbClr val="FFFFFF"/>
                  </a:outerShdw>
                </a:effectLst>
                <a:latin typeface="Calibri" pitchFamily="34" charset="0"/>
                <a:cs typeface="Arial" charset="0"/>
              </a:rPr>
              <a:t>τοξοπτερύγιοι</a:t>
            </a:r>
            <a:r>
              <a:rPr lang="el-GR" sz="2000" dirty="0">
                <a:solidFill>
                  <a:srgbClr val="000000"/>
                </a:solidFill>
                <a:effectLst>
                  <a:outerShdw blurRad="38100" dist="38100" dir="2700000" algn="tl">
                    <a:srgbClr val="FFFFFF"/>
                  </a:outerShdw>
                </a:effectLst>
                <a:latin typeface="Calibri" pitchFamily="34" charset="0"/>
                <a:cs typeface="Arial" charset="0"/>
              </a:rPr>
              <a:t>, </a:t>
            </a:r>
            <a:r>
              <a:rPr lang="el-GR" sz="2000" dirty="0" err="1">
                <a:solidFill>
                  <a:srgbClr val="000000"/>
                </a:solidFill>
                <a:effectLst>
                  <a:outerShdw blurRad="38100" dist="38100" dir="2700000" algn="tl">
                    <a:srgbClr val="FFFFFF"/>
                  </a:outerShdw>
                </a:effectLst>
                <a:latin typeface="Calibri" pitchFamily="34" charset="0"/>
                <a:cs typeface="Arial" charset="0"/>
              </a:rPr>
              <a:t>Amia</a:t>
            </a:r>
            <a:r>
              <a:rPr lang="el-GR" sz="2000" dirty="0">
                <a:solidFill>
                  <a:srgbClr val="000000"/>
                </a:solidFill>
                <a:effectLst>
                  <a:outerShdw blurRad="38100" dist="38100" dir="2700000" algn="tl">
                    <a:srgbClr val="FFFFFF"/>
                  </a:outerShdw>
                </a:effectLst>
                <a:latin typeface="Calibri" pitchFamily="34" charset="0"/>
                <a:cs typeface="Arial" charset="0"/>
              </a:rPr>
              <a:t> 	- </a:t>
            </a:r>
            <a:r>
              <a:rPr lang="el-GR" sz="2000" b="1" dirty="0">
                <a:latin typeface="Calibri" pitchFamily="34" charset="0"/>
                <a:cs typeface="Arial" charset="0"/>
              </a:rPr>
              <a:t>νηκτική κύστη </a:t>
            </a:r>
            <a:r>
              <a:rPr lang="el-GR" sz="2000" dirty="0">
                <a:solidFill>
                  <a:srgbClr val="000000"/>
                </a:solidFill>
                <a:effectLst>
                  <a:outerShdw blurRad="38100" dist="38100" dir="2700000" algn="tl">
                    <a:srgbClr val="FFFFFF"/>
                  </a:outerShdw>
                </a:effectLst>
                <a:latin typeface="Calibri" pitchFamily="34" charset="0"/>
                <a:cs typeface="Arial" charset="0"/>
              </a:rPr>
              <a:t>που μοιάζει με </a:t>
            </a:r>
            <a:r>
              <a:rPr lang="el-GR" sz="2000" dirty="0" smtClean="0">
                <a:solidFill>
                  <a:srgbClr val="000000"/>
                </a:solidFill>
                <a:effectLst>
                  <a:outerShdw blurRad="38100" dist="38100" dir="2700000" algn="tl">
                    <a:srgbClr val="FFFFFF"/>
                  </a:outerShdw>
                </a:effectLst>
                <a:latin typeface="Calibri" pitchFamily="34" charset="0"/>
                <a:cs typeface="Arial" charset="0"/>
              </a:rPr>
              <a:t>πνεύμονα.</a:t>
            </a:r>
            <a:r>
              <a:rPr lang="el-GR" sz="2000" dirty="0">
                <a:solidFill>
                  <a:srgbClr val="000000"/>
                </a:solidFill>
                <a:effectLst>
                  <a:outerShdw blurRad="38100" dist="38100" dir="2700000" algn="tl">
                    <a:srgbClr val="FFFFFF"/>
                  </a:outerShdw>
                </a:effectLst>
                <a:latin typeface="Calibri" pitchFamily="34" charset="0"/>
                <a:cs typeface="Arial" charset="0"/>
              </a:rPr>
              <a:t/>
            </a:r>
            <a:br>
              <a:rPr lang="el-GR" sz="2000" dirty="0">
                <a:solidFill>
                  <a:srgbClr val="000000"/>
                </a:solidFill>
                <a:effectLst>
                  <a:outerShdw blurRad="38100" dist="38100" dir="2700000" algn="tl">
                    <a:srgbClr val="FFFFFF"/>
                  </a:outerShdw>
                </a:effectLst>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 </a:t>
            </a:r>
            <a:br>
              <a:rPr lang="el-GR" sz="2000" dirty="0">
                <a:solidFill>
                  <a:srgbClr val="000000"/>
                </a:solidFill>
                <a:effectLst>
                  <a:outerShdw blurRad="38100" dist="38100" dir="2700000" algn="tl">
                    <a:srgbClr val="FFFFFF"/>
                  </a:outerShdw>
                </a:effectLst>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Το ηλεκτροφόρο χέλι 	- τριχοειδή αγγεία της </a:t>
            </a:r>
            <a:r>
              <a:rPr lang="el-GR" sz="2000" b="1" dirty="0">
                <a:latin typeface="Calibri" pitchFamily="34" charset="0"/>
                <a:cs typeface="Arial" charset="0"/>
              </a:rPr>
              <a:t>στοματικής </a:t>
            </a:r>
            <a:r>
              <a:rPr lang="el-GR" sz="2000" b="1" dirty="0" smtClean="0">
                <a:latin typeface="Calibri" pitchFamily="34" charset="0"/>
                <a:cs typeface="Arial" charset="0"/>
              </a:rPr>
              <a:t>κοιλότητας.</a:t>
            </a:r>
            <a:r>
              <a:rPr lang="el-GR" sz="2000" b="1" dirty="0">
                <a:latin typeface="Calibri" pitchFamily="34" charset="0"/>
                <a:cs typeface="Arial" charset="0"/>
              </a:rPr>
              <a:t/>
            </a:r>
            <a:br>
              <a:rPr lang="el-GR" sz="2000" b="1" dirty="0">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 </a:t>
            </a:r>
            <a:br>
              <a:rPr lang="el-GR" sz="2000" dirty="0">
                <a:solidFill>
                  <a:srgbClr val="000000"/>
                </a:solidFill>
                <a:effectLst>
                  <a:outerShdw blurRad="38100" dist="38100" dir="2700000" algn="tl">
                    <a:srgbClr val="FFFFFF"/>
                  </a:outerShdw>
                </a:effectLst>
                <a:latin typeface="Calibri" pitchFamily="34" charset="0"/>
                <a:cs typeface="Arial" charset="0"/>
              </a:rPr>
            </a:br>
            <a:r>
              <a:rPr lang="el-GR" sz="2000" dirty="0">
                <a:solidFill>
                  <a:srgbClr val="000000"/>
                </a:solidFill>
                <a:effectLst>
                  <a:outerShdw blurRad="38100" dist="38100" dir="2700000" algn="tl">
                    <a:srgbClr val="FFFFFF"/>
                  </a:outerShdw>
                </a:effectLst>
                <a:latin typeface="Calibri" pitchFamily="34" charset="0"/>
                <a:cs typeface="Arial" charset="0"/>
              </a:rPr>
              <a:t>Η ινδική πέρκα, </a:t>
            </a:r>
            <a:r>
              <a:rPr lang="el-GR" sz="2000" dirty="0" err="1">
                <a:solidFill>
                  <a:srgbClr val="000000"/>
                </a:solidFill>
                <a:effectLst>
                  <a:outerShdw blurRad="38100" dist="38100" dir="2700000" algn="tl">
                    <a:srgbClr val="FFFFFF"/>
                  </a:outerShdw>
                </a:effectLst>
                <a:latin typeface="Calibri" pitchFamily="34" charset="0"/>
                <a:cs typeface="Arial" charset="0"/>
              </a:rPr>
              <a:t>Anabas</a:t>
            </a:r>
            <a:r>
              <a:rPr lang="el-GR" sz="2000" dirty="0">
                <a:solidFill>
                  <a:srgbClr val="000000"/>
                </a:solidFill>
                <a:effectLst>
                  <a:outerShdw blurRad="38100" dist="38100" dir="2700000" algn="tl">
                    <a:srgbClr val="FFFFFF"/>
                  </a:outerShdw>
                </a:effectLst>
                <a:latin typeface="Calibri" pitchFamily="34" charset="0"/>
                <a:cs typeface="Arial" charset="0"/>
              </a:rPr>
              <a:t> 	- ειδικούς </a:t>
            </a:r>
            <a:r>
              <a:rPr lang="el-GR" sz="2000" b="1" dirty="0">
                <a:latin typeface="Calibri" pitchFamily="34" charset="0"/>
                <a:cs typeface="Arial" charset="0"/>
              </a:rPr>
              <a:t>αεροθαλάμους </a:t>
            </a:r>
            <a:r>
              <a:rPr lang="el-GR" sz="2000" dirty="0">
                <a:solidFill>
                  <a:srgbClr val="000000"/>
                </a:solidFill>
                <a:effectLst>
                  <a:outerShdw blurRad="38100" dist="38100" dir="2700000" algn="tl">
                    <a:srgbClr val="FFFFFF"/>
                  </a:outerShdw>
                </a:effectLst>
                <a:latin typeface="Calibri" pitchFamily="34" charset="0"/>
                <a:cs typeface="Arial" charset="0"/>
              </a:rPr>
              <a:t>που βρίσκονται πάνω </a:t>
            </a:r>
            <a:r>
              <a:rPr lang="el-GR" sz="2000" dirty="0" smtClean="0">
                <a:solidFill>
                  <a:srgbClr val="000000"/>
                </a:solidFill>
                <a:effectLst>
                  <a:outerShdw blurRad="38100" dist="38100" dir="2700000" algn="tl">
                    <a:srgbClr val="FFFFFF"/>
                  </a:outerShdw>
                </a:effectLst>
                <a:latin typeface="Calibri" pitchFamily="34" charset="0"/>
                <a:cs typeface="Arial" charset="0"/>
              </a:rPr>
              <a:t>      </a:t>
            </a:r>
            <a:r>
              <a:rPr lang="el-GR" sz="2000" dirty="0">
                <a:solidFill>
                  <a:srgbClr val="000000"/>
                </a:solidFill>
                <a:effectLst>
                  <a:outerShdw blurRad="38100" dist="38100" dir="2700000" algn="tl">
                    <a:srgbClr val="FFFFFF"/>
                  </a:outerShdw>
                </a:effectLst>
                <a:latin typeface="Calibri" pitchFamily="34" charset="0"/>
                <a:cs typeface="Arial" charset="0"/>
              </a:rPr>
              <a:t>		</a:t>
            </a:r>
            <a:r>
              <a:rPr lang="el-GR" sz="2000" dirty="0" smtClean="0">
                <a:solidFill>
                  <a:srgbClr val="000000"/>
                </a:solidFill>
                <a:effectLst>
                  <a:outerShdw blurRad="38100" dist="38100" dir="2700000" algn="tl">
                    <a:srgbClr val="FFFFFF"/>
                  </a:outerShdw>
                </a:effectLst>
                <a:latin typeface="Calibri" pitchFamily="34" charset="0"/>
                <a:cs typeface="Arial" charset="0"/>
              </a:rPr>
              <a:t>                  από </a:t>
            </a:r>
            <a:r>
              <a:rPr lang="el-GR" sz="2000" dirty="0">
                <a:solidFill>
                  <a:srgbClr val="000000"/>
                </a:solidFill>
                <a:effectLst>
                  <a:outerShdw blurRad="38100" dist="38100" dir="2700000" algn="tl">
                    <a:srgbClr val="FFFFFF"/>
                  </a:outerShdw>
                </a:effectLst>
                <a:latin typeface="Calibri" pitchFamily="34" charset="0"/>
                <a:cs typeface="Arial" charset="0"/>
              </a:rPr>
              <a:t>τα ιδιαίτερα </a:t>
            </a:r>
            <a:r>
              <a:rPr lang="el-GR" sz="2000" dirty="0" err="1">
                <a:solidFill>
                  <a:srgbClr val="000000"/>
                </a:solidFill>
                <a:effectLst>
                  <a:outerShdw blurRad="38100" dist="38100" dir="2700000" algn="tl">
                    <a:srgbClr val="FFFFFF"/>
                  </a:outerShdw>
                </a:effectLst>
                <a:latin typeface="Calibri" pitchFamily="34" charset="0"/>
                <a:cs typeface="Arial" charset="0"/>
              </a:rPr>
              <a:t>υποπλασμένα</a:t>
            </a:r>
            <a:r>
              <a:rPr lang="el-GR" sz="2000" dirty="0">
                <a:solidFill>
                  <a:srgbClr val="000000"/>
                </a:solidFill>
                <a:effectLst>
                  <a:outerShdw blurRad="38100" dist="38100" dir="2700000" algn="tl">
                    <a:srgbClr val="FFFFFF"/>
                  </a:outerShdw>
                </a:effectLst>
                <a:latin typeface="Calibri" pitchFamily="34" charset="0"/>
                <a:cs typeface="Arial" charset="0"/>
              </a:rPr>
              <a:t> βράγχια.</a:t>
            </a:r>
            <a:endParaRPr lang="en-GB" sz="2000" dirty="0">
              <a:solidFill>
                <a:srgbClr val="000000"/>
              </a:solidFill>
              <a:effectLst>
                <a:outerShdw blurRad="38100" dist="38100" dir="2700000" algn="tl">
                  <a:srgbClr val="FFFFFF"/>
                </a:outerShdw>
              </a:effectLst>
              <a:latin typeface="Calibri" pitchFamily="34" charset="0"/>
              <a:cs typeface="Arial" charset="0"/>
            </a:endParaRPr>
          </a:p>
          <a:p>
            <a:endParaRPr lang="en-US" sz="2000"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22</a:t>
            </a:fld>
            <a:endParaRPr lang="en-US"/>
          </a:p>
        </p:txBody>
      </p:sp>
    </p:spTree>
    <p:extLst>
      <p:ext uri="{BB962C8B-B14F-4D97-AF65-F5344CB8AC3E}">
        <p14:creationId xmlns:p14="http://schemas.microsoft.com/office/powerpoint/2010/main" val="2247591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Ωσμωτική ρύθμιση</a:t>
            </a:r>
            <a:endParaRPr lang="en-US" dirty="0"/>
          </a:p>
        </p:txBody>
      </p:sp>
      <p:sp>
        <p:nvSpPr>
          <p:cNvPr id="4" name="Footer Placeholder 3"/>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pPr/>
              <a:t>23</a:t>
            </a:fld>
            <a:endParaRPr lang="en-US"/>
          </a:p>
        </p:txBody>
      </p:sp>
    </p:spTree>
    <p:extLst>
      <p:ext uri="{BB962C8B-B14F-4D97-AF65-F5344CB8AC3E}">
        <p14:creationId xmlns:p14="http://schemas.microsoft.com/office/powerpoint/2010/main" val="702076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Ψάρια του γλυκού νερού 1/3</a:t>
            </a:r>
            <a:endParaRPr lang="en-US" dirty="0"/>
          </a:p>
        </p:txBody>
      </p:sp>
      <p:sp>
        <p:nvSpPr>
          <p:cNvPr id="2" name="Content Placeholder 1"/>
          <p:cNvSpPr>
            <a:spLocks noGrp="1"/>
          </p:cNvSpPr>
          <p:nvPr>
            <p:ph idx="1"/>
          </p:nvPr>
        </p:nvSpPr>
        <p:spPr>
          <a:xfrm>
            <a:off x="475311" y="1690689"/>
            <a:ext cx="8193378" cy="5328298"/>
          </a:xfrm>
        </p:spPr>
        <p:txBody>
          <a:bodyPr>
            <a:normAutofit/>
          </a:bodyPr>
          <a:lstStyle/>
          <a:p>
            <a:pPr>
              <a:spcBef>
                <a:spcPts val="600"/>
              </a:spcBef>
            </a:pPr>
            <a:r>
              <a:rPr lang="el-GR" altLang="en-US" sz="2200" dirty="0">
                <a:solidFill>
                  <a:srgbClr val="000000"/>
                </a:solidFill>
                <a:latin typeface="Calibri" panose="020F0502020204030204" pitchFamily="34" charset="0"/>
              </a:rPr>
              <a:t>Το γλυκό νερό είναι ένα πολύ αραιό διάλυμα (συγκέντρωση αλάτων 0,001 - 0,005 Μ</a:t>
            </a:r>
            <a:r>
              <a:rPr lang="el-GR" altLang="en-US" sz="2200" dirty="0" smtClean="0">
                <a:solidFill>
                  <a:srgbClr val="000000"/>
                </a:solidFill>
                <a:latin typeface="Calibri" panose="020F0502020204030204" pitchFamily="34" charset="0"/>
              </a:rPr>
              <a:t>). </a:t>
            </a:r>
          </a:p>
          <a:p>
            <a:pPr>
              <a:spcBef>
                <a:spcPts val="600"/>
              </a:spcBef>
            </a:pPr>
            <a:endParaRPr lang="el-GR" altLang="en-US" sz="2200" dirty="0">
              <a:solidFill>
                <a:srgbClr val="000000"/>
              </a:solidFill>
              <a:latin typeface="Calibri" panose="020F0502020204030204" pitchFamily="34" charset="0"/>
            </a:endParaRPr>
          </a:p>
          <a:p>
            <a:pPr>
              <a:spcBef>
                <a:spcPts val="600"/>
              </a:spcBef>
            </a:pPr>
            <a:r>
              <a:rPr lang="el-GR" altLang="en-US" sz="2200" dirty="0">
                <a:solidFill>
                  <a:srgbClr val="000000"/>
                </a:solidFill>
                <a:latin typeface="Calibri" panose="020F0502020204030204" pitchFamily="34" charset="0"/>
              </a:rPr>
              <a:t>Το αίμα των ψαριών του γλυκού νερού έχει υψηλότερη συγκέντρωση (0,2 έως 0,3 Μ</a:t>
            </a:r>
            <a:r>
              <a:rPr lang="el-GR" altLang="en-US" sz="2200" dirty="0" smtClean="0">
                <a:solidFill>
                  <a:srgbClr val="000000"/>
                </a:solidFill>
                <a:latin typeface="Calibri" panose="020F0502020204030204" pitchFamily="34" charset="0"/>
              </a:rPr>
              <a:t>).</a:t>
            </a:r>
          </a:p>
          <a:p>
            <a:pPr>
              <a:spcBef>
                <a:spcPts val="600"/>
              </a:spcBef>
            </a:pPr>
            <a:endParaRPr lang="el-GR" altLang="en-US" sz="2200" dirty="0">
              <a:solidFill>
                <a:srgbClr val="000000"/>
              </a:solidFill>
              <a:latin typeface="Calibri" panose="020F0502020204030204" pitchFamily="34" charset="0"/>
            </a:endParaRPr>
          </a:p>
          <a:p>
            <a:pPr marL="0" indent="0" algn="ctr">
              <a:spcBef>
                <a:spcPct val="50000"/>
              </a:spcBef>
              <a:buNone/>
            </a:pPr>
            <a:r>
              <a:rPr lang="el-GR" altLang="en-US" sz="2200" b="1" dirty="0">
                <a:solidFill>
                  <a:srgbClr val="000000"/>
                </a:solidFill>
                <a:latin typeface="Calibri" panose="020F0502020204030204" pitchFamily="34" charset="0"/>
              </a:rPr>
              <a:t>ΥΠΕΡΩΣΜΩΤΙΚΟΙ ΡΥΘΜΙΣΤΕΣ</a:t>
            </a:r>
          </a:p>
          <a:p>
            <a:pPr algn="ctr">
              <a:spcBef>
                <a:spcPct val="50000"/>
              </a:spcBef>
            </a:pPr>
            <a:r>
              <a:rPr lang="el-GR" altLang="en-US" sz="2200" dirty="0">
                <a:solidFill>
                  <a:srgbClr val="000000"/>
                </a:solidFill>
                <a:latin typeface="Calibri" panose="020F0502020204030204" pitchFamily="34" charset="0"/>
              </a:rPr>
              <a:t>Διατηρούν </a:t>
            </a:r>
            <a:r>
              <a:rPr lang="el-GR" altLang="en-US" sz="2200" dirty="0" smtClean="0">
                <a:solidFill>
                  <a:srgbClr val="000000"/>
                </a:solidFill>
                <a:latin typeface="Calibri" panose="020F0502020204030204" pitchFamily="34" charset="0"/>
              </a:rPr>
              <a:t>τη </a:t>
            </a:r>
            <a:r>
              <a:rPr lang="el-GR" altLang="en-US" sz="2200" dirty="0">
                <a:solidFill>
                  <a:srgbClr val="000000"/>
                </a:solidFill>
                <a:latin typeface="Calibri" panose="020F0502020204030204" pitchFamily="34" charset="0"/>
              </a:rPr>
              <a:t>συγκέντρωση των αλάτων στα σωματικά </a:t>
            </a:r>
            <a:r>
              <a:rPr lang="el-GR" altLang="en-US" sz="2200" dirty="0" smtClean="0">
                <a:solidFill>
                  <a:srgbClr val="000000"/>
                </a:solidFill>
                <a:latin typeface="Calibri" panose="020F0502020204030204" pitchFamily="34" charset="0"/>
              </a:rPr>
              <a:t>υγρά.</a:t>
            </a:r>
            <a:endParaRPr lang="el-GR" altLang="en-US" sz="2200" dirty="0">
              <a:solidFill>
                <a:srgbClr val="000000"/>
              </a:solidFill>
              <a:latin typeface="Calibri" panose="020F0502020204030204" pitchFamily="34" charset="0"/>
            </a:endParaRPr>
          </a:p>
          <a:p>
            <a:pPr algn="ctr">
              <a:spcBef>
                <a:spcPct val="50000"/>
              </a:spcBef>
            </a:pPr>
            <a:r>
              <a:rPr lang="el-GR" altLang="en-US" sz="2200" dirty="0" smtClean="0">
                <a:solidFill>
                  <a:srgbClr val="000000"/>
                </a:solidFill>
                <a:latin typeface="Calibri" panose="020F0502020204030204" pitchFamily="34" charset="0"/>
              </a:rPr>
              <a:t>Υψηλότερα από </a:t>
            </a:r>
            <a:r>
              <a:rPr lang="el-GR" altLang="en-US" sz="2200" dirty="0">
                <a:solidFill>
                  <a:srgbClr val="000000"/>
                </a:solidFill>
                <a:latin typeface="Calibri" panose="020F0502020204030204" pitchFamily="34" charset="0"/>
              </a:rPr>
              <a:t>αυτή του </a:t>
            </a:r>
            <a:r>
              <a:rPr lang="el-GR" altLang="en-US" sz="2200" dirty="0" smtClean="0">
                <a:solidFill>
                  <a:srgbClr val="000000"/>
                </a:solidFill>
                <a:latin typeface="Calibri" panose="020F0502020204030204" pitchFamily="34" charset="0"/>
              </a:rPr>
              <a:t>περιβάλλοντος.</a:t>
            </a:r>
          </a:p>
          <a:p>
            <a:pPr marL="0" indent="0">
              <a:spcBef>
                <a:spcPts val="600"/>
              </a:spcBef>
              <a:buFont typeface="Wingdings" panose="05000000000000000000" pitchFamily="2" charset="2"/>
              <a:buNone/>
            </a:pPr>
            <a:endParaRPr lang="el-GR" altLang="en-US" sz="2200" dirty="0" smtClean="0">
              <a:solidFill>
                <a:srgbClr val="000000"/>
              </a:solidFill>
              <a:latin typeface="Calibri" panose="020F0502020204030204" pitchFamily="34" charset="0"/>
            </a:endParaRPr>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24</a:t>
            </a:fld>
            <a:endParaRPr lang="en-US"/>
          </a:p>
        </p:txBody>
      </p:sp>
    </p:spTree>
    <p:extLst>
      <p:ext uri="{BB962C8B-B14F-4D97-AF65-F5344CB8AC3E}">
        <p14:creationId xmlns:p14="http://schemas.microsoft.com/office/powerpoint/2010/main" val="3204560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Ψάρια του γλυκού νερού 2/3</a:t>
            </a:r>
            <a:endParaRPr lang="en-US" dirty="0"/>
          </a:p>
        </p:txBody>
      </p:sp>
      <p:sp>
        <p:nvSpPr>
          <p:cNvPr id="2" name="Content Placeholder 1"/>
          <p:cNvSpPr>
            <a:spLocks noGrp="1"/>
          </p:cNvSpPr>
          <p:nvPr>
            <p:ph idx="1"/>
          </p:nvPr>
        </p:nvSpPr>
        <p:spPr>
          <a:xfrm>
            <a:off x="475311" y="1690689"/>
            <a:ext cx="8193378" cy="5328298"/>
          </a:xfrm>
        </p:spPr>
        <p:txBody>
          <a:bodyPr>
            <a:normAutofit/>
          </a:bodyPr>
          <a:lstStyle/>
          <a:p>
            <a:pPr marL="0" indent="0">
              <a:lnSpc>
                <a:spcPct val="110000"/>
              </a:lnSpc>
              <a:spcBef>
                <a:spcPts val="600"/>
              </a:spcBef>
              <a:buFont typeface="Wingdings" panose="05000000000000000000" pitchFamily="2" charset="2"/>
              <a:buNone/>
            </a:pPr>
            <a:r>
              <a:rPr lang="el-GR" altLang="en-US" sz="2400" dirty="0" smtClean="0">
                <a:solidFill>
                  <a:srgbClr val="000000"/>
                </a:solidFill>
                <a:latin typeface="Calibri" panose="020F0502020204030204" pitchFamily="34" charset="0"/>
              </a:rPr>
              <a:t>- Τ</a:t>
            </a:r>
            <a:r>
              <a:rPr lang="el-GR" altLang="en-US" sz="2200" dirty="0" smtClean="0">
                <a:solidFill>
                  <a:srgbClr val="000000"/>
                </a:solidFill>
                <a:latin typeface="Calibri" panose="020F0502020204030204" pitchFamily="34" charset="0"/>
              </a:rPr>
              <a:t>ο </a:t>
            </a:r>
            <a:r>
              <a:rPr lang="el-GR" altLang="en-US" sz="2200" dirty="0">
                <a:solidFill>
                  <a:srgbClr val="000000"/>
                </a:solidFill>
                <a:latin typeface="Calibri" panose="020F0502020204030204" pitchFamily="34" charset="0"/>
              </a:rPr>
              <a:t>νερό τείνει να εισέλθει στο σώμα τους μέσω της ώσμωσης ενώ </a:t>
            </a:r>
            <a:r>
              <a:rPr lang="el-GR" altLang="en-US" sz="2200" dirty="0" smtClean="0">
                <a:solidFill>
                  <a:srgbClr val="000000"/>
                </a:solidFill>
                <a:latin typeface="Calibri" panose="020F0502020204030204" pitchFamily="34" charset="0"/>
              </a:rPr>
              <a:t> τα </a:t>
            </a:r>
            <a:r>
              <a:rPr lang="el-GR" altLang="en-US" sz="2200" dirty="0">
                <a:solidFill>
                  <a:srgbClr val="000000"/>
                </a:solidFill>
                <a:latin typeface="Calibri" panose="020F0502020204030204" pitchFamily="34" charset="0"/>
              </a:rPr>
              <a:t>άλατα απομακρύνονται μέσω της διάχυσης προς το εξωτερικό περιβάλλον. </a:t>
            </a:r>
          </a:p>
          <a:p>
            <a:pPr marL="0" indent="0">
              <a:lnSpc>
                <a:spcPct val="110000"/>
              </a:lnSpc>
              <a:spcBef>
                <a:spcPts val="600"/>
              </a:spcBef>
              <a:buFont typeface="Wingdings" panose="05000000000000000000" pitchFamily="2" charset="2"/>
              <a:buNone/>
            </a:pPr>
            <a:r>
              <a:rPr lang="el-GR" altLang="en-US" sz="2200" dirty="0">
                <a:solidFill>
                  <a:srgbClr val="000000"/>
                </a:solidFill>
                <a:latin typeface="Calibri" panose="020F0502020204030204" pitchFamily="34" charset="0"/>
              </a:rPr>
              <a:t>- </a:t>
            </a:r>
            <a:r>
              <a:rPr lang="el-GR" altLang="en-US" sz="2200" dirty="0" smtClean="0">
                <a:solidFill>
                  <a:srgbClr val="000000"/>
                </a:solidFill>
                <a:latin typeface="Calibri" panose="020F0502020204030204" pitchFamily="34" charset="0"/>
              </a:rPr>
              <a:t>Η </a:t>
            </a:r>
            <a:r>
              <a:rPr lang="el-GR" altLang="en-US" sz="2200" dirty="0">
                <a:solidFill>
                  <a:srgbClr val="000000"/>
                </a:solidFill>
                <a:latin typeface="Calibri" panose="020F0502020204030204" pitchFamily="34" charset="0"/>
              </a:rPr>
              <a:t>πρόσληψη του νερού και η απώλεια των αλάτων πραγματοποιείται μέσω των λεπτών μεμβρανών των βραγχίων. </a:t>
            </a:r>
          </a:p>
          <a:p>
            <a:pPr marL="0" indent="0">
              <a:spcBef>
                <a:spcPts val="600"/>
              </a:spcBef>
              <a:buFont typeface="Wingdings" panose="05000000000000000000" pitchFamily="2" charset="2"/>
              <a:buNone/>
            </a:pPr>
            <a:endParaRPr lang="el-GR" altLang="en-US" sz="2200" dirty="0">
              <a:solidFill>
                <a:srgbClr val="000000"/>
              </a:solidFill>
              <a:latin typeface="Calibri" panose="020F0502020204030204" pitchFamily="34" charset="0"/>
            </a:endParaRPr>
          </a:p>
          <a:p>
            <a:pPr marL="0" indent="0">
              <a:spcBef>
                <a:spcPts val="600"/>
              </a:spcBef>
              <a:buFont typeface="Wingdings" panose="05000000000000000000" pitchFamily="2" charset="2"/>
              <a:buNone/>
            </a:pPr>
            <a:r>
              <a:rPr lang="el-GR" altLang="en-US" sz="2200" dirty="0">
                <a:solidFill>
                  <a:srgbClr val="000000"/>
                </a:solidFill>
                <a:latin typeface="Calibri" panose="020F0502020204030204" pitchFamily="34" charset="0"/>
              </a:rPr>
              <a:t>*  [Μ]  γραμμομόρια / </a:t>
            </a:r>
            <a:r>
              <a:rPr lang="el-GR" altLang="en-US" sz="2200" dirty="0" smtClean="0">
                <a:solidFill>
                  <a:srgbClr val="000000"/>
                </a:solidFill>
                <a:latin typeface="Calibri" panose="020F0502020204030204" pitchFamily="34" charset="0"/>
              </a:rPr>
              <a:t>λίτρο.</a:t>
            </a:r>
            <a:endParaRPr lang="en-US" sz="2200" dirty="0"/>
          </a:p>
          <a:p>
            <a:pPr marL="0" indent="0">
              <a:spcBef>
                <a:spcPts val="600"/>
              </a:spcBef>
              <a:buFont typeface="Wingdings" panose="05000000000000000000" pitchFamily="2" charset="2"/>
              <a:buNone/>
            </a:pPr>
            <a:endParaRPr lang="el-GR" altLang="en-US" sz="2200" dirty="0" smtClean="0">
              <a:solidFill>
                <a:srgbClr val="000000"/>
              </a:solidFill>
              <a:latin typeface="Calibri" panose="020F0502020204030204" pitchFamily="34" charset="0"/>
            </a:endParaRPr>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25</a:t>
            </a:fld>
            <a:endParaRPr lang="en-US"/>
          </a:p>
        </p:txBody>
      </p:sp>
    </p:spTree>
    <p:extLst>
      <p:ext uri="{BB962C8B-B14F-4D97-AF65-F5344CB8AC3E}">
        <p14:creationId xmlns:p14="http://schemas.microsoft.com/office/powerpoint/2010/main" val="955304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Ψάρια του γλυκού νερού </a:t>
            </a:r>
            <a:r>
              <a:rPr lang="fr-FR" dirty="0" smtClean="0"/>
              <a:t>3</a:t>
            </a:r>
            <a:r>
              <a:rPr lang="el-GR" dirty="0" smtClean="0"/>
              <a:t>/3</a:t>
            </a:r>
            <a:endParaRPr lang="en-US" dirty="0"/>
          </a:p>
        </p:txBody>
      </p:sp>
      <p:sp>
        <p:nvSpPr>
          <p:cNvPr id="7" name="Content Placeholder 6"/>
          <p:cNvSpPr>
            <a:spLocks noGrp="1"/>
          </p:cNvSpPr>
          <p:nvPr>
            <p:ph sz="half" idx="1"/>
          </p:nvPr>
        </p:nvSpPr>
        <p:spPr/>
        <p:txBody>
          <a:bodyPr>
            <a:normAutofit/>
          </a:bodyPr>
          <a:lstStyle/>
          <a:p>
            <a:pPr marL="0" indent="0">
              <a:spcBef>
                <a:spcPts val="600"/>
              </a:spcBef>
              <a:buNone/>
            </a:pPr>
            <a:r>
              <a:rPr lang="el-GR" altLang="en-US" sz="2000" b="1" dirty="0">
                <a:solidFill>
                  <a:srgbClr val="000000"/>
                </a:solidFill>
                <a:latin typeface="Calibri" panose="020F0502020204030204" pitchFamily="34" charset="0"/>
              </a:rPr>
              <a:t>Ένα ψάρι του γλυκού νερού διατηρεί ωσμωτική και ιοντική ισορροπία</a:t>
            </a:r>
            <a:r>
              <a:rPr lang="en-US" altLang="en-US" sz="2000" b="1" dirty="0">
                <a:solidFill>
                  <a:srgbClr val="000000"/>
                </a:solidFill>
                <a:latin typeface="Calibri" panose="020F0502020204030204" pitchFamily="34" charset="0"/>
              </a:rPr>
              <a:t>:</a:t>
            </a:r>
            <a:r>
              <a:rPr lang="el-GR" altLang="en-US" sz="2000" b="1" dirty="0">
                <a:solidFill>
                  <a:srgbClr val="000000"/>
                </a:solidFill>
                <a:latin typeface="Calibri" panose="020F0502020204030204" pitchFamily="34" charset="0"/>
              </a:rPr>
              <a:t> </a:t>
            </a:r>
          </a:p>
          <a:p>
            <a:pPr>
              <a:spcBef>
                <a:spcPts val="600"/>
              </a:spcBef>
              <a:buFont typeface="Times New Roman" panose="02020603050405020304" pitchFamily="18" charset="0"/>
              <a:buAutoNum type="arabicPeriod"/>
            </a:pPr>
            <a:r>
              <a:rPr lang="el-GR" altLang="en-US" sz="2000" dirty="0">
                <a:solidFill>
                  <a:srgbClr val="000000"/>
                </a:solidFill>
                <a:latin typeface="Calibri" panose="020F0502020204030204" pitchFamily="34" charset="0"/>
              </a:rPr>
              <a:t> </a:t>
            </a:r>
            <a:r>
              <a:rPr lang="el-GR" altLang="en-US" sz="2000" dirty="0" smtClean="0">
                <a:solidFill>
                  <a:srgbClr val="000000"/>
                </a:solidFill>
                <a:latin typeface="Calibri" panose="020F0502020204030204" pitchFamily="34" charset="0"/>
              </a:rPr>
              <a:t>απορροφώντας </a:t>
            </a:r>
            <a:r>
              <a:rPr lang="el-GR" altLang="en-US" sz="2000" dirty="0">
                <a:solidFill>
                  <a:srgbClr val="000000"/>
                </a:solidFill>
                <a:latin typeface="Calibri" panose="020F0502020204030204" pitchFamily="34" charset="0"/>
              </a:rPr>
              <a:t>ενεργά χλωριούχο νάτριο διαμέσου των </a:t>
            </a:r>
            <a:r>
              <a:rPr lang="el-GR" altLang="en-US" sz="2000" dirty="0" smtClean="0">
                <a:solidFill>
                  <a:srgbClr val="000000"/>
                </a:solidFill>
                <a:latin typeface="Calibri" panose="020F0502020204030204" pitchFamily="34" charset="0"/>
              </a:rPr>
              <a:t>βραγχίων,</a:t>
            </a:r>
            <a:endParaRPr lang="el-GR" altLang="en-US" sz="2000" dirty="0">
              <a:solidFill>
                <a:srgbClr val="000000"/>
              </a:solidFill>
              <a:latin typeface="Calibri" panose="020F0502020204030204" pitchFamily="34" charset="0"/>
            </a:endParaRPr>
          </a:p>
          <a:p>
            <a:pPr>
              <a:spcBef>
                <a:spcPts val="600"/>
              </a:spcBef>
              <a:buFont typeface="Times New Roman" panose="02020603050405020304" pitchFamily="18" charset="0"/>
              <a:buAutoNum type="arabicPeriod"/>
            </a:pPr>
            <a:r>
              <a:rPr lang="el-GR" altLang="en-US" sz="2000" dirty="0">
                <a:solidFill>
                  <a:srgbClr val="000000"/>
                </a:solidFill>
                <a:latin typeface="Calibri" panose="020F0502020204030204" pitchFamily="34" charset="0"/>
              </a:rPr>
              <a:t> </a:t>
            </a:r>
            <a:r>
              <a:rPr lang="el-GR" altLang="en-US" sz="2000" dirty="0" smtClean="0">
                <a:solidFill>
                  <a:srgbClr val="000000"/>
                </a:solidFill>
                <a:latin typeface="Calibri" panose="020F0502020204030204" pitchFamily="34" charset="0"/>
              </a:rPr>
              <a:t>προσλαμβάνοντας </a:t>
            </a:r>
            <a:r>
              <a:rPr lang="el-GR" altLang="en-US" sz="2000" dirty="0">
                <a:solidFill>
                  <a:srgbClr val="000000"/>
                </a:solidFill>
                <a:latin typeface="Calibri" panose="020F0502020204030204" pitchFamily="34" charset="0"/>
              </a:rPr>
              <a:t>κάποια ποσότητα αλάτων με την </a:t>
            </a:r>
            <a:r>
              <a:rPr lang="el-GR" altLang="en-US" sz="2000" dirty="0" smtClean="0">
                <a:solidFill>
                  <a:srgbClr val="000000"/>
                </a:solidFill>
                <a:latin typeface="Calibri" panose="020F0502020204030204" pitchFamily="34" charset="0"/>
              </a:rPr>
              <a:t>τροφή,</a:t>
            </a:r>
            <a:endParaRPr lang="el-GR" altLang="en-US" sz="2000" dirty="0">
              <a:solidFill>
                <a:srgbClr val="000000"/>
              </a:solidFill>
              <a:latin typeface="Calibri" panose="020F0502020204030204" pitchFamily="34" charset="0"/>
            </a:endParaRPr>
          </a:p>
          <a:p>
            <a:pPr>
              <a:spcBef>
                <a:spcPts val="600"/>
              </a:spcBef>
              <a:buFont typeface="Times New Roman" panose="02020603050405020304" pitchFamily="18" charset="0"/>
              <a:buAutoNum type="arabicPeriod"/>
            </a:pPr>
            <a:r>
              <a:rPr lang="el-GR" altLang="en-US" sz="2000" dirty="0">
                <a:solidFill>
                  <a:srgbClr val="000000"/>
                </a:solidFill>
                <a:latin typeface="Calibri" panose="020F0502020204030204" pitchFamily="34" charset="0"/>
              </a:rPr>
              <a:t> </a:t>
            </a:r>
            <a:r>
              <a:rPr lang="el-GR" altLang="en-US" sz="2000" dirty="0" smtClean="0">
                <a:solidFill>
                  <a:srgbClr val="000000"/>
                </a:solidFill>
                <a:latin typeface="Calibri" panose="020F0502020204030204" pitchFamily="34" charset="0"/>
              </a:rPr>
              <a:t>παράγοντας </a:t>
            </a:r>
            <a:r>
              <a:rPr lang="el-GR" altLang="en-US" sz="2000" dirty="0">
                <a:solidFill>
                  <a:srgbClr val="000000"/>
                </a:solidFill>
                <a:latin typeface="Calibri" panose="020F0502020204030204" pitchFamily="34" charset="0"/>
              </a:rPr>
              <a:t>πολύ αραιά ούρα με την </a:t>
            </a:r>
            <a:r>
              <a:rPr lang="el-GR" altLang="en-US" sz="2000" dirty="0" err="1">
                <a:solidFill>
                  <a:srgbClr val="000000"/>
                </a:solidFill>
                <a:latin typeface="Calibri" panose="020F0502020204030204" pitchFamily="34" charset="0"/>
              </a:rPr>
              <a:t>επαναπορρόφηση</a:t>
            </a:r>
            <a:r>
              <a:rPr lang="el-GR" altLang="en-US" sz="2000" dirty="0">
                <a:solidFill>
                  <a:srgbClr val="000000"/>
                </a:solidFill>
                <a:latin typeface="Calibri" panose="020F0502020204030204" pitchFamily="34" charset="0"/>
              </a:rPr>
              <a:t> χλωριούχου νατρίου</a:t>
            </a:r>
            <a:r>
              <a:rPr lang="el-GR" altLang="en-US" sz="2000" dirty="0" smtClean="0">
                <a:solidFill>
                  <a:srgbClr val="000000"/>
                </a:solidFill>
                <a:latin typeface="Calibri" panose="020F0502020204030204" pitchFamily="34" charset="0"/>
              </a:rPr>
              <a:t>.</a:t>
            </a:r>
            <a:endParaRPr lang="en-US" dirty="0"/>
          </a:p>
        </p:txBody>
      </p:sp>
      <p:pic>
        <p:nvPicPr>
          <p:cNvPr id="9" name="Content Placeholder 8"/>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01544" y="2564116"/>
            <a:ext cx="4842456" cy="2874355"/>
          </a:xfrm>
        </p:spPr>
      </p:pic>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26</a:t>
            </a:fld>
            <a:endParaRPr lang="en-US"/>
          </a:p>
        </p:txBody>
      </p:sp>
      <p:sp>
        <p:nvSpPr>
          <p:cNvPr id="8" name="TextBox 7"/>
          <p:cNvSpPr txBox="1"/>
          <p:nvPr/>
        </p:nvSpPr>
        <p:spPr>
          <a:xfrm>
            <a:off x="8344470" y="5161472"/>
            <a:ext cx="341760" cy="276999"/>
          </a:xfrm>
          <a:prstGeom prst="rect">
            <a:avLst/>
          </a:prstGeom>
          <a:noFill/>
        </p:spPr>
        <p:txBody>
          <a:bodyPr wrap="none" rtlCol="0">
            <a:spAutoFit/>
          </a:bodyPr>
          <a:lstStyle/>
          <a:p>
            <a:r>
              <a:rPr lang="el-GR" sz="1200" b="1" dirty="0" smtClean="0"/>
              <a:t>20</a:t>
            </a:r>
            <a:endParaRPr lang="en-US" sz="1200" b="1" dirty="0"/>
          </a:p>
        </p:txBody>
      </p:sp>
    </p:spTree>
    <p:extLst>
      <p:ext uri="{BB962C8B-B14F-4D97-AF65-F5344CB8AC3E}">
        <p14:creationId xmlns:p14="http://schemas.microsoft.com/office/powerpoint/2010/main" val="3750177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Πως επιλύουν τα προβλήματα </a:t>
            </a:r>
            <a:br>
              <a:rPr lang="el-GR" sz="4000" dirty="0" smtClean="0"/>
            </a:br>
            <a:r>
              <a:rPr lang="el-GR" sz="4000" dirty="0" smtClean="0"/>
              <a:t>οι </a:t>
            </a:r>
            <a:r>
              <a:rPr lang="el-GR" sz="4000" dirty="0" err="1" smtClean="0"/>
              <a:t>υπερωσμωτικοί</a:t>
            </a:r>
            <a:r>
              <a:rPr lang="el-GR" sz="4000" dirty="0" smtClean="0"/>
              <a:t> ρυθμιστές</a:t>
            </a:r>
            <a:r>
              <a:rPr lang="en-US" sz="4000" dirty="0" smtClean="0"/>
              <a:t>;</a:t>
            </a:r>
            <a:endParaRPr lang="en-US" sz="4000"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27</a:t>
            </a:fld>
            <a:endParaRPr lang="en-US"/>
          </a:p>
        </p:txBody>
      </p:sp>
      <p:sp>
        <p:nvSpPr>
          <p:cNvPr id="3" name="Content Placeholder 2"/>
          <p:cNvSpPr>
            <a:spLocks noGrp="1"/>
          </p:cNvSpPr>
          <p:nvPr>
            <p:ph idx="1"/>
          </p:nvPr>
        </p:nvSpPr>
        <p:spPr>
          <a:xfrm>
            <a:off x="321972" y="1825625"/>
            <a:ext cx="8193378" cy="4351338"/>
          </a:xfrm>
        </p:spPr>
        <p:txBody>
          <a:bodyPr/>
          <a:lstStyle/>
          <a:p>
            <a:pPr lvl="1">
              <a:spcBef>
                <a:spcPct val="0"/>
              </a:spcBef>
              <a:buFontTx/>
              <a:buChar char="•"/>
            </a:pPr>
            <a:r>
              <a:rPr lang="el-GR" altLang="en-US" sz="2000" b="1" dirty="0">
                <a:solidFill>
                  <a:srgbClr val="000000"/>
                </a:solidFill>
                <a:latin typeface="Calibri" panose="020F0502020204030204" pitchFamily="34" charset="0"/>
              </a:rPr>
              <a:t>Είσοδος νερού στο σώμα από τις διαπερατές μεμβράνες των βραγχίων</a:t>
            </a:r>
          </a:p>
          <a:p>
            <a:pPr lvl="1">
              <a:spcBef>
                <a:spcPct val="0"/>
              </a:spcBef>
              <a:buNone/>
            </a:pPr>
            <a:r>
              <a:rPr lang="el-GR" altLang="en-US" sz="2000" dirty="0">
                <a:solidFill>
                  <a:srgbClr val="000000"/>
                </a:solidFill>
                <a:latin typeface="Calibri" panose="020F0502020204030204" pitchFamily="34" charset="0"/>
              </a:rPr>
              <a:t>		</a:t>
            </a:r>
            <a:endParaRPr lang="en-US" altLang="en-US" sz="2000" dirty="0">
              <a:solidFill>
                <a:srgbClr val="000000"/>
              </a:solidFill>
              <a:latin typeface="Calibri" panose="020F0502020204030204" pitchFamily="34" charset="0"/>
            </a:endParaRPr>
          </a:p>
          <a:p>
            <a:pPr lvl="1">
              <a:spcBef>
                <a:spcPct val="0"/>
              </a:spcBef>
              <a:buNone/>
            </a:pPr>
            <a:r>
              <a:rPr lang="en-US" altLang="en-US" sz="2000" dirty="0">
                <a:solidFill>
                  <a:srgbClr val="000000"/>
                </a:solidFill>
                <a:latin typeface="Calibri" panose="020F0502020204030204" pitchFamily="34" charset="0"/>
              </a:rPr>
              <a:t>		</a:t>
            </a:r>
            <a:r>
              <a:rPr lang="el-GR" altLang="en-US" sz="2000" b="1" dirty="0">
                <a:latin typeface="Calibri" panose="020F0502020204030204" pitchFamily="34" charset="0"/>
              </a:rPr>
              <a:t>επίλυση</a:t>
            </a:r>
            <a:r>
              <a:rPr lang="en-US" altLang="en-US" sz="2000" b="1" dirty="0">
                <a:latin typeface="Calibri" panose="020F0502020204030204" pitchFamily="34" charset="0"/>
              </a:rPr>
              <a:t>:</a:t>
            </a:r>
            <a:r>
              <a:rPr lang="el-GR" altLang="en-US" sz="2000" dirty="0">
                <a:solidFill>
                  <a:srgbClr val="000000"/>
                </a:solidFill>
                <a:latin typeface="Calibri" panose="020F0502020204030204" pitchFamily="34" charset="0"/>
              </a:rPr>
              <a:t> αποβολή περίσσειας </a:t>
            </a:r>
            <a:r>
              <a:rPr lang="el-GR" altLang="en-US" sz="2000" dirty="0" smtClean="0">
                <a:solidFill>
                  <a:srgbClr val="000000"/>
                </a:solidFill>
                <a:latin typeface="Calibri" panose="020F0502020204030204" pitchFamily="34" charset="0"/>
              </a:rPr>
              <a:t>νερού.</a:t>
            </a:r>
            <a:endParaRPr lang="el-GR" altLang="en-US" sz="2000" dirty="0">
              <a:solidFill>
                <a:srgbClr val="000000"/>
              </a:solidFill>
              <a:latin typeface="Calibri" panose="020F0502020204030204" pitchFamily="34" charset="0"/>
            </a:endParaRPr>
          </a:p>
          <a:p>
            <a:pPr lvl="1">
              <a:spcBef>
                <a:spcPct val="0"/>
              </a:spcBef>
              <a:buNone/>
            </a:pPr>
            <a:r>
              <a:rPr lang="el-GR" altLang="en-US" sz="2000" dirty="0">
                <a:solidFill>
                  <a:srgbClr val="000000"/>
                </a:solidFill>
                <a:latin typeface="Calibri" panose="020F0502020204030204" pitchFamily="34" charset="0"/>
              </a:rPr>
              <a:t>      	</a:t>
            </a:r>
            <a:endParaRPr lang="fr-FR" altLang="en-US" sz="2000" dirty="0" smtClean="0">
              <a:solidFill>
                <a:srgbClr val="000000"/>
              </a:solidFill>
              <a:latin typeface="Calibri" panose="020F0502020204030204" pitchFamily="34" charset="0"/>
            </a:endParaRPr>
          </a:p>
          <a:p>
            <a:pPr lvl="1">
              <a:spcBef>
                <a:spcPct val="0"/>
              </a:spcBef>
              <a:buNone/>
            </a:pPr>
            <a:r>
              <a:rPr lang="fr-FR" altLang="en-US" sz="2000" b="1" dirty="0">
                <a:solidFill>
                  <a:srgbClr val="000000"/>
                </a:solidFill>
                <a:latin typeface="Calibri" panose="020F0502020204030204" pitchFamily="34" charset="0"/>
              </a:rPr>
              <a:t> </a:t>
            </a:r>
            <a:r>
              <a:rPr lang="fr-FR" altLang="en-US" sz="2000" b="1" dirty="0" smtClean="0">
                <a:solidFill>
                  <a:srgbClr val="000000"/>
                </a:solidFill>
                <a:latin typeface="Calibri" panose="020F0502020204030204" pitchFamily="34" charset="0"/>
              </a:rPr>
              <a:t>       </a:t>
            </a:r>
            <a:r>
              <a:rPr lang="el-GR" altLang="en-US" sz="2000" b="1" dirty="0" err="1" smtClean="0">
                <a:solidFill>
                  <a:srgbClr val="000000"/>
                </a:solidFill>
                <a:latin typeface="Calibri" panose="020F0502020204030204" pitchFamily="34" charset="0"/>
              </a:rPr>
              <a:t>οπισθόνεφροι</a:t>
            </a:r>
            <a:r>
              <a:rPr lang="el-GR" altLang="en-US" sz="2000" b="1" dirty="0" smtClean="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 αραιά </a:t>
            </a:r>
            <a:r>
              <a:rPr lang="el-GR" altLang="en-US" sz="2000" dirty="0" smtClean="0">
                <a:solidFill>
                  <a:srgbClr val="000000"/>
                </a:solidFill>
                <a:latin typeface="Calibri" panose="020F0502020204030204" pitchFamily="34" charset="0"/>
              </a:rPr>
              <a:t>ούρα.</a:t>
            </a:r>
            <a:endParaRPr lang="el-GR" altLang="en-US" sz="2000" dirty="0">
              <a:solidFill>
                <a:srgbClr val="000000"/>
              </a:solidFill>
              <a:latin typeface="Calibri" panose="020F0502020204030204" pitchFamily="34" charset="0"/>
            </a:endParaRPr>
          </a:p>
          <a:p>
            <a:pPr lvl="1">
              <a:spcBef>
                <a:spcPct val="0"/>
              </a:spcBef>
              <a:buNone/>
            </a:pPr>
            <a:endParaRPr lang="el-GR" altLang="en-US" sz="2000" dirty="0">
              <a:solidFill>
                <a:srgbClr val="000000"/>
              </a:solidFill>
              <a:latin typeface="Calibri" panose="020F0502020204030204" pitchFamily="34" charset="0"/>
            </a:endParaRPr>
          </a:p>
          <a:p>
            <a:pPr lvl="1">
              <a:spcBef>
                <a:spcPct val="0"/>
              </a:spcBef>
              <a:buNone/>
            </a:pPr>
            <a:endParaRPr lang="en-GB" altLang="en-US" sz="2000" dirty="0">
              <a:solidFill>
                <a:srgbClr val="000000"/>
              </a:solidFill>
              <a:latin typeface="Calibri" panose="020F0502020204030204" pitchFamily="34" charset="0"/>
            </a:endParaRPr>
          </a:p>
          <a:p>
            <a:pPr lvl="1">
              <a:spcBef>
                <a:spcPct val="0"/>
              </a:spcBef>
              <a:buFontTx/>
              <a:buChar char="•"/>
            </a:pPr>
            <a:r>
              <a:rPr lang="el-GR" altLang="en-US" sz="2000" b="1" dirty="0">
                <a:solidFill>
                  <a:srgbClr val="000000"/>
                </a:solidFill>
                <a:latin typeface="Calibri" panose="020F0502020204030204" pitchFamily="34" charset="0"/>
              </a:rPr>
              <a:t>Απώλεια αλάτων  α) με διάχυση μέσω των βραγχίων,  β) με τα ούρα	</a:t>
            </a:r>
            <a:r>
              <a:rPr lang="el-GR" altLang="en-US" sz="2000" dirty="0">
                <a:solidFill>
                  <a:srgbClr val="000000"/>
                </a:solidFill>
                <a:latin typeface="Calibri" panose="020F0502020204030204" pitchFamily="34" charset="0"/>
              </a:rPr>
              <a:t>		</a:t>
            </a:r>
            <a:endParaRPr lang="en-US" altLang="en-US" sz="2000" dirty="0">
              <a:solidFill>
                <a:srgbClr val="000000"/>
              </a:solidFill>
              <a:latin typeface="Calibri" panose="020F0502020204030204" pitchFamily="34" charset="0"/>
            </a:endParaRPr>
          </a:p>
          <a:p>
            <a:pPr lvl="2">
              <a:spcBef>
                <a:spcPct val="0"/>
              </a:spcBef>
              <a:buNone/>
            </a:pPr>
            <a:r>
              <a:rPr lang="el-GR" altLang="en-US" sz="2000" b="1" dirty="0">
                <a:latin typeface="Calibri" panose="020F0502020204030204" pitchFamily="34" charset="0"/>
              </a:rPr>
              <a:t>επίλυση</a:t>
            </a:r>
            <a:r>
              <a:rPr lang="en-US" altLang="en-US" sz="2000" b="1" dirty="0">
                <a:latin typeface="Calibri" panose="020F0502020204030204" pitchFamily="34" charset="0"/>
              </a:rPr>
              <a:t>:</a:t>
            </a:r>
            <a:r>
              <a:rPr lang="el-GR" altLang="en-US" sz="2000" dirty="0">
                <a:solidFill>
                  <a:srgbClr val="C00000"/>
                </a:solidFill>
                <a:latin typeface="Calibri" panose="020F0502020204030204" pitchFamily="34" charset="0"/>
              </a:rPr>
              <a:t> </a:t>
            </a:r>
            <a:r>
              <a:rPr lang="el-GR" altLang="en-US" sz="2000" dirty="0">
                <a:solidFill>
                  <a:srgbClr val="000000"/>
                </a:solidFill>
                <a:latin typeface="Calibri" panose="020F0502020204030204" pitchFamily="34" charset="0"/>
              </a:rPr>
              <a:t>πρόσληψη </a:t>
            </a:r>
            <a:r>
              <a:rPr lang="el-GR" altLang="en-US" sz="2000" dirty="0" smtClean="0">
                <a:solidFill>
                  <a:srgbClr val="000000"/>
                </a:solidFill>
                <a:latin typeface="Calibri" panose="020F0502020204030204" pitchFamily="34" charset="0"/>
              </a:rPr>
              <a:t>αλάτων.</a:t>
            </a:r>
            <a:r>
              <a:rPr lang="el-GR" altLang="en-US" sz="2000" dirty="0">
                <a:solidFill>
                  <a:srgbClr val="000000"/>
                </a:solidFill>
                <a:latin typeface="Calibri" panose="020F0502020204030204" pitchFamily="34" charset="0"/>
              </a:rPr>
              <a:t>					</a:t>
            </a:r>
          </a:p>
          <a:p>
            <a:pPr lvl="1">
              <a:spcBef>
                <a:spcPct val="0"/>
              </a:spcBef>
              <a:buNone/>
            </a:pPr>
            <a:r>
              <a:rPr lang="el-GR" altLang="en-US" sz="2000" dirty="0">
                <a:solidFill>
                  <a:srgbClr val="000000"/>
                </a:solidFill>
                <a:latin typeface="Calibri" panose="020F0502020204030204" pitchFamily="34" charset="0"/>
              </a:rPr>
              <a:t>		</a:t>
            </a:r>
            <a:r>
              <a:rPr lang="el-GR" altLang="en-US" sz="2000" b="1" dirty="0">
                <a:solidFill>
                  <a:srgbClr val="000000"/>
                </a:solidFill>
                <a:latin typeface="Calibri" panose="020F0502020204030204" pitchFamily="34" charset="0"/>
              </a:rPr>
              <a:t>ειδικά κύτταρα στα βράγχια που απορροφούν άλατα </a:t>
            </a:r>
            <a:r>
              <a:rPr lang="el-GR" altLang="en-US" sz="2000" dirty="0">
                <a:solidFill>
                  <a:srgbClr val="000000"/>
                </a:solidFill>
                <a:latin typeface="Calibri" panose="020F0502020204030204" pitchFamily="34" charset="0"/>
              </a:rPr>
              <a:t>	</a:t>
            </a:r>
          </a:p>
          <a:p>
            <a:pPr lvl="1">
              <a:spcBef>
                <a:spcPct val="0"/>
              </a:spcBef>
              <a:buNone/>
            </a:pPr>
            <a:r>
              <a:rPr lang="el-GR" altLang="en-US" sz="2000" dirty="0">
                <a:solidFill>
                  <a:srgbClr val="000000"/>
                </a:solidFill>
                <a:latin typeface="Calibri" panose="020F0502020204030204" pitchFamily="34" charset="0"/>
              </a:rPr>
              <a:t>		διαδικασία ενεργούς μεταφοράς αλάτων από το νερό στο </a:t>
            </a:r>
            <a:r>
              <a:rPr lang="el-GR" altLang="en-US" sz="2000" dirty="0" smtClean="0">
                <a:solidFill>
                  <a:srgbClr val="000000"/>
                </a:solidFill>
                <a:latin typeface="Calibri" panose="020F0502020204030204" pitchFamily="34" charset="0"/>
              </a:rPr>
              <a:t>αίμα.</a:t>
            </a:r>
            <a:endParaRPr lang="en-GB" altLang="en-US" sz="200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1873822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Θαλάσσιοι </a:t>
            </a:r>
            <a:r>
              <a:rPr lang="el-GR" dirty="0" err="1" smtClean="0"/>
              <a:t>οστεϊχθύες</a:t>
            </a:r>
            <a:endParaRPr lang="en-US" dirty="0"/>
          </a:p>
        </p:txBody>
      </p:sp>
      <p:sp>
        <p:nvSpPr>
          <p:cNvPr id="8" name="Content Placeholder 7"/>
          <p:cNvSpPr>
            <a:spLocks noGrp="1"/>
          </p:cNvSpPr>
          <p:nvPr>
            <p:ph idx="1"/>
          </p:nvPr>
        </p:nvSpPr>
        <p:spPr>
          <a:xfrm>
            <a:off x="628649" y="1558344"/>
            <a:ext cx="7729740" cy="4250028"/>
          </a:xfrm>
        </p:spPr>
        <p:txBody>
          <a:bodyPr>
            <a:normAutofit/>
          </a:bodyPr>
          <a:lstStyle/>
          <a:p>
            <a:pPr>
              <a:lnSpc>
                <a:spcPct val="110000"/>
              </a:lnSpc>
            </a:pPr>
            <a:r>
              <a:rPr lang="el-GR" altLang="en-US" sz="2000" dirty="0" smtClean="0">
                <a:solidFill>
                  <a:srgbClr val="000000"/>
                </a:solidFill>
                <a:latin typeface="Calibri" panose="020F0502020204030204" pitchFamily="34" charset="0"/>
              </a:rPr>
              <a:t>Στο </a:t>
            </a:r>
            <a:r>
              <a:rPr lang="el-GR" altLang="en-US" sz="2000" dirty="0">
                <a:solidFill>
                  <a:srgbClr val="000000"/>
                </a:solidFill>
                <a:latin typeface="Calibri" panose="020F0502020204030204" pitchFamily="34" charset="0"/>
              </a:rPr>
              <a:t>θαλάσσιο περιβάλλον η συγκέντρωση αλάτων είναι περίπου 1 </a:t>
            </a:r>
            <a:r>
              <a:rPr lang="el-GR" altLang="en-US" sz="2000" dirty="0" smtClean="0">
                <a:solidFill>
                  <a:srgbClr val="000000"/>
                </a:solidFill>
                <a:latin typeface="Calibri" panose="020F0502020204030204" pitchFamily="34" charset="0"/>
              </a:rPr>
              <a:t>Μ.</a:t>
            </a:r>
            <a:endParaRPr lang="en-US" altLang="en-US" sz="2000" dirty="0">
              <a:solidFill>
                <a:srgbClr val="000000"/>
              </a:solidFill>
              <a:latin typeface="Calibri" panose="020F0502020204030204" pitchFamily="34" charset="0"/>
            </a:endParaRPr>
          </a:p>
          <a:p>
            <a:pPr>
              <a:lnSpc>
                <a:spcPct val="110000"/>
              </a:lnSpc>
            </a:pPr>
            <a:r>
              <a:rPr lang="el-GR" altLang="en-US" sz="2000" dirty="0" smtClean="0">
                <a:solidFill>
                  <a:srgbClr val="000000"/>
                </a:solidFill>
                <a:latin typeface="Calibri" panose="020F0502020204030204" pitchFamily="34" charset="0"/>
              </a:rPr>
              <a:t>Στο </a:t>
            </a:r>
            <a:r>
              <a:rPr lang="el-GR" altLang="en-US" sz="2000" dirty="0">
                <a:solidFill>
                  <a:srgbClr val="000000"/>
                </a:solidFill>
                <a:latin typeface="Calibri" panose="020F0502020204030204" pitchFamily="34" charset="0"/>
              </a:rPr>
              <a:t>αίμα τους η συγκέντρωση αλάτων είναι 0,3 -</a:t>
            </a:r>
            <a:r>
              <a:rPr lang="en-US" altLang="en-US" sz="2000" dirty="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0,4 </a:t>
            </a:r>
            <a:r>
              <a:rPr lang="el-GR" altLang="en-US" sz="2000" dirty="0" smtClean="0">
                <a:solidFill>
                  <a:srgbClr val="000000"/>
                </a:solidFill>
                <a:latin typeface="Calibri" panose="020F0502020204030204" pitchFamily="34" charset="0"/>
              </a:rPr>
              <a:t>Μ. </a:t>
            </a:r>
          </a:p>
          <a:p>
            <a:pPr>
              <a:lnSpc>
                <a:spcPct val="110000"/>
              </a:lnSpc>
            </a:pPr>
            <a:endParaRPr lang="el-GR" altLang="en-US" sz="2000" dirty="0" smtClean="0">
              <a:solidFill>
                <a:srgbClr val="000000"/>
              </a:solidFill>
              <a:latin typeface="Calibri" panose="020F0502020204030204" pitchFamily="34" charset="0"/>
            </a:endParaRPr>
          </a:p>
          <a:p>
            <a:pPr marL="0" indent="0" algn="ctr">
              <a:lnSpc>
                <a:spcPct val="110000"/>
              </a:lnSpc>
              <a:spcBef>
                <a:spcPct val="50000"/>
              </a:spcBef>
              <a:buNone/>
            </a:pPr>
            <a:r>
              <a:rPr lang="el-GR" altLang="en-US" sz="2000" b="1" dirty="0">
                <a:solidFill>
                  <a:srgbClr val="000000"/>
                </a:solidFill>
                <a:latin typeface="Calibri" panose="020F0502020204030204" pitchFamily="34" charset="0"/>
              </a:rPr>
              <a:t>ΥΠΟΩΣΜΩΤΙΚΟΙ ΡΥΘΜΙΣΤΕΣ</a:t>
            </a:r>
          </a:p>
          <a:p>
            <a:pPr algn="ctr">
              <a:lnSpc>
                <a:spcPct val="110000"/>
              </a:lnSpc>
              <a:spcBef>
                <a:spcPct val="50000"/>
              </a:spcBef>
            </a:pPr>
            <a:r>
              <a:rPr lang="el-GR" altLang="en-US" sz="2000" dirty="0">
                <a:solidFill>
                  <a:srgbClr val="000000"/>
                </a:solidFill>
                <a:latin typeface="Calibri" panose="020F0502020204030204" pitchFamily="34" charset="0"/>
              </a:rPr>
              <a:t>Διατηρούν την συγκέντρωση των αλάτων</a:t>
            </a:r>
            <a:r>
              <a:rPr lang="en-US" altLang="en-US" sz="2000" dirty="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στα σωματικά υγρά </a:t>
            </a:r>
            <a:r>
              <a:rPr lang="el-GR" altLang="en-US" sz="2000" dirty="0" smtClean="0">
                <a:solidFill>
                  <a:srgbClr val="000000"/>
                </a:solidFill>
                <a:latin typeface="Calibri" panose="020F0502020204030204" pitchFamily="34" charset="0"/>
              </a:rPr>
              <a:t>χαμηλότερα από </a:t>
            </a:r>
            <a:r>
              <a:rPr lang="el-GR" altLang="en-US" sz="2000" dirty="0">
                <a:solidFill>
                  <a:srgbClr val="000000"/>
                </a:solidFill>
                <a:latin typeface="Calibri" panose="020F0502020204030204" pitchFamily="34" charset="0"/>
              </a:rPr>
              <a:t>αυτή του </a:t>
            </a:r>
            <a:r>
              <a:rPr lang="el-GR" altLang="en-US" sz="2000" dirty="0" smtClean="0">
                <a:solidFill>
                  <a:srgbClr val="000000"/>
                </a:solidFill>
                <a:latin typeface="Calibri" panose="020F0502020204030204" pitchFamily="34" charset="0"/>
              </a:rPr>
              <a:t>περιβάλλοντος. </a:t>
            </a:r>
          </a:p>
          <a:p>
            <a:pPr algn="ctr">
              <a:lnSpc>
                <a:spcPct val="110000"/>
              </a:lnSpc>
              <a:spcBef>
                <a:spcPct val="50000"/>
              </a:spcBef>
            </a:pPr>
            <a:r>
              <a:rPr lang="el-GR" altLang="en-US" sz="2000" dirty="0" smtClean="0">
                <a:solidFill>
                  <a:srgbClr val="000000"/>
                </a:solidFill>
                <a:latin typeface="Calibri" panose="020F0502020204030204" pitchFamily="34" charset="0"/>
              </a:rPr>
              <a:t>Τείνουν </a:t>
            </a:r>
            <a:r>
              <a:rPr lang="el-GR" altLang="en-US" sz="2000" dirty="0">
                <a:solidFill>
                  <a:srgbClr val="000000"/>
                </a:solidFill>
                <a:latin typeface="Calibri" panose="020F0502020204030204" pitchFamily="34" charset="0"/>
              </a:rPr>
              <a:t>να χάνουν νερό και να</a:t>
            </a:r>
            <a:r>
              <a:rPr lang="en-US" altLang="en-US" sz="2000" dirty="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προσλαμβάνουν άλατα.</a:t>
            </a:r>
          </a:p>
          <a:p>
            <a:pPr algn="ctr">
              <a:lnSpc>
                <a:spcPct val="110000"/>
              </a:lnSpc>
              <a:spcBef>
                <a:spcPct val="50000"/>
              </a:spcBef>
            </a:pPr>
            <a:endParaRPr lang="en-GB" altLang="en-US" sz="2000" b="1" dirty="0">
              <a:solidFill>
                <a:srgbClr val="000000"/>
              </a:solidFill>
              <a:latin typeface="Calibri" panose="020F0502020204030204" pitchFamily="34" charset="0"/>
            </a:endParaRPr>
          </a:p>
          <a:p>
            <a:endParaRPr lang="en-US" altLang="en-US" dirty="0">
              <a:solidFill>
                <a:srgbClr val="000000"/>
              </a:solidFill>
              <a:latin typeface="Calibri" panose="020F0502020204030204" pitchFamily="34"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28</a:t>
            </a:fld>
            <a:endParaRPr lang="en-US"/>
          </a:p>
        </p:txBody>
      </p:sp>
    </p:spTree>
    <p:extLst>
      <p:ext uri="{BB962C8B-B14F-4D97-AF65-F5344CB8AC3E}">
        <p14:creationId xmlns:p14="http://schemas.microsoft.com/office/powerpoint/2010/main" val="21657472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Πως επιλύουν τα προβλήματα </a:t>
            </a:r>
            <a:br>
              <a:rPr lang="el-GR" sz="4000" dirty="0" smtClean="0"/>
            </a:br>
            <a:r>
              <a:rPr lang="el-GR" sz="4000" dirty="0" smtClean="0"/>
              <a:t>οι </a:t>
            </a:r>
            <a:r>
              <a:rPr lang="el-GR" sz="4000" dirty="0" err="1" smtClean="0"/>
              <a:t>υποωσμωτικοί</a:t>
            </a:r>
            <a:r>
              <a:rPr lang="el-GR" sz="4000" dirty="0" smtClean="0"/>
              <a:t> ρυθμιστές</a:t>
            </a:r>
            <a:r>
              <a:rPr lang="en-US" sz="4000" dirty="0" smtClean="0"/>
              <a:t>;</a:t>
            </a:r>
            <a:endParaRPr lang="en-US" sz="4000"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29</a:t>
            </a:fld>
            <a:endParaRPr lang="en-US"/>
          </a:p>
        </p:txBody>
      </p:sp>
      <p:sp>
        <p:nvSpPr>
          <p:cNvPr id="3" name="Content Placeholder 2"/>
          <p:cNvSpPr>
            <a:spLocks noGrp="1"/>
          </p:cNvSpPr>
          <p:nvPr>
            <p:ph idx="1"/>
          </p:nvPr>
        </p:nvSpPr>
        <p:spPr>
          <a:xfrm>
            <a:off x="321972" y="2114537"/>
            <a:ext cx="8193378" cy="4351338"/>
          </a:xfrm>
        </p:spPr>
        <p:txBody>
          <a:bodyPr/>
          <a:lstStyle/>
          <a:p>
            <a:pPr marL="800100" lvl="1" indent="-342900">
              <a:spcBef>
                <a:spcPct val="0"/>
              </a:spcBef>
              <a:buFont typeface="Times New Roman" panose="02020603050405020304" pitchFamily="18" charset="0"/>
              <a:buAutoNum type="arabicPeriod"/>
            </a:pPr>
            <a:r>
              <a:rPr lang="el-GR" altLang="en-US" sz="2000" b="1" dirty="0">
                <a:solidFill>
                  <a:srgbClr val="000000"/>
                </a:solidFill>
                <a:latin typeface="Calibri" panose="020F0502020204030204" pitchFamily="34" charset="0"/>
              </a:rPr>
              <a:t>Χάνουν νερό του από τις διαπερατές μεμβράνες των βραγχίων</a:t>
            </a:r>
          </a:p>
          <a:p>
            <a:pPr marL="800100" lvl="1" indent="-342900">
              <a:spcBef>
                <a:spcPct val="0"/>
              </a:spcBef>
              <a:buNone/>
            </a:pPr>
            <a:r>
              <a:rPr lang="el-GR" altLang="en-US" sz="2000" dirty="0">
                <a:solidFill>
                  <a:srgbClr val="000000"/>
                </a:solidFill>
                <a:latin typeface="Calibri" panose="020F0502020204030204" pitchFamily="34" charset="0"/>
              </a:rPr>
              <a:t>	</a:t>
            </a:r>
          </a:p>
          <a:p>
            <a:pPr marL="800100" lvl="1" indent="-342900">
              <a:spcBef>
                <a:spcPct val="0"/>
              </a:spcBef>
              <a:buNone/>
            </a:pPr>
            <a:r>
              <a:rPr lang="el-GR" altLang="en-US" sz="2000" dirty="0">
                <a:solidFill>
                  <a:srgbClr val="000000"/>
                </a:solidFill>
                <a:latin typeface="Calibri" panose="020F0502020204030204" pitchFamily="34" charset="0"/>
              </a:rPr>
              <a:t>	</a:t>
            </a:r>
            <a:r>
              <a:rPr lang="el-GR" altLang="en-US" sz="2000" b="1" dirty="0">
                <a:latin typeface="Calibri" panose="020F0502020204030204" pitchFamily="34" charset="0"/>
              </a:rPr>
              <a:t>επίλυση</a:t>
            </a:r>
            <a:r>
              <a:rPr lang="en-US" altLang="en-US" sz="2000" b="1" dirty="0">
                <a:latin typeface="Calibri" panose="020F0502020204030204" pitchFamily="34" charset="0"/>
              </a:rPr>
              <a:t>:</a:t>
            </a:r>
            <a:r>
              <a:rPr lang="el-GR" altLang="en-US" sz="2000" dirty="0">
                <a:latin typeface="Calibri" panose="020F0502020204030204" pitchFamily="34" charset="0"/>
              </a:rPr>
              <a:t>   </a:t>
            </a:r>
            <a:r>
              <a:rPr lang="el-GR" altLang="en-US" sz="2000" dirty="0">
                <a:solidFill>
                  <a:srgbClr val="000000"/>
                </a:solidFill>
                <a:latin typeface="Calibri" panose="020F0502020204030204" pitchFamily="34" charset="0"/>
              </a:rPr>
              <a:t>πίνουν θαλασσινό νερό 					</a:t>
            </a:r>
            <a:endParaRPr lang="en-GB" altLang="en-US" sz="2000" dirty="0">
              <a:solidFill>
                <a:srgbClr val="000000"/>
              </a:solidFill>
              <a:latin typeface="Calibri" panose="020F0502020204030204" pitchFamily="34" charset="0"/>
            </a:endParaRPr>
          </a:p>
          <a:p>
            <a:pPr marL="800100" lvl="1" indent="-342900">
              <a:spcBef>
                <a:spcPct val="0"/>
              </a:spcBef>
              <a:buFont typeface="Times New Roman" panose="02020603050405020304" pitchFamily="18" charset="0"/>
              <a:buAutoNum type="arabicPeriod" startAt="2"/>
            </a:pPr>
            <a:r>
              <a:rPr lang="el-GR" altLang="en-US" sz="2000" b="1" dirty="0">
                <a:solidFill>
                  <a:srgbClr val="000000"/>
                </a:solidFill>
                <a:latin typeface="Calibri" panose="020F0502020204030204" pitchFamily="34" charset="0"/>
              </a:rPr>
              <a:t>Προσλαμβάνουν άλατα  με το θαλασσινό νερό που πίνουν</a:t>
            </a:r>
            <a:r>
              <a:rPr lang="el-GR" altLang="en-US" sz="2000" dirty="0">
                <a:solidFill>
                  <a:srgbClr val="000000"/>
                </a:solidFill>
                <a:latin typeface="Calibri" panose="020F0502020204030204" pitchFamily="34" charset="0"/>
              </a:rPr>
              <a:t>	</a:t>
            </a:r>
          </a:p>
          <a:p>
            <a:pPr marL="800100" lvl="1" indent="-342900">
              <a:spcBef>
                <a:spcPct val="0"/>
              </a:spcBef>
              <a:buNone/>
            </a:pPr>
            <a:r>
              <a:rPr lang="el-GR" altLang="en-US" sz="2000" dirty="0">
                <a:solidFill>
                  <a:srgbClr val="000000"/>
                </a:solidFill>
                <a:latin typeface="Calibri" panose="020F0502020204030204" pitchFamily="34" charset="0"/>
              </a:rPr>
              <a:t>	</a:t>
            </a:r>
          </a:p>
          <a:p>
            <a:pPr marL="800100" lvl="1" indent="-342900">
              <a:spcBef>
                <a:spcPct val="0"/>
              </a:spcBef>
              <a:buNone/>
            </a:pPr>
            <a:r>
              <a:rPr lang="el-GR" altLang="en-US" sz="2000" dirty="0">
                <a:latin typeface="Calibri" panose="020F0502020204030204" pitchFamily="34" charset="0"/>
              </a:rPr>
              <a:t>	</a:t>
            </a:r>
            <a:r>
              <a:rPr lang="el-GR" altLang="en-US" sz="2000" b="1" dirty="0">
                <a:latin typeface="Calibri" panose="020F0502020204030204" pitchFamily="34" charset="0"/>
              </a:rPr>
              <a:t>επίλυση</a:t>
            </a:r>
            <a:r>
              <a:rPr lang="en-US" altLang="en-US" sz="2000" b="1" dirty="0">
                <a:latin typeface="Calibri" panose="020F0502020204030204" pitchFamily="34" charset="0"/>
              </a:rPr>
              <a:t>:</a:t>
            </a:r>
            <a:r>
              <a:rPr lang="el-GR" altLang="en-US" sz="2000" b="1" dirty="0">
                <a:latin typeface="Calibri" panose="020F0502020204030204" pitchFamily="34" charset="0"/>
              </a:rPr>
              <a:t>   </a:t>
            </a:r>
            <a:r>
              <a:rPr lang="el-GR" altLang="en-US" sz="2000" dirty="0">
                <a:solidFill>
                  <a:srgbClr val="000000"/>
                </a:solidFill>
                <a:latin typeface="Calibri" panose="020F0502020204030204" pitchFamily="34" charset="0"/>
              </a:rPr>
              <a:t>αποβολή αλάτων			</a:t>
            </a:r>
          </a:p>
          <a:p>
            <a:pPr marL="800100" lvl="1" indent="-342900">
              <a:spcBef>
                <a:spcPct val="0"/>
              </a:spcBef>
              <a:buNone/>
            </a:pPr>
            <a:r>
              <a:rPr lang="el-GR" altLang="en-US" sz="2000" dirty="0">
                <a:solidFill>
                  <a:srgbClr val="000000"/>
                </a:solidFill>
                <a:latin typeface="Calibri" panose="020F0502020204030204" pitchFamily="34" charset="0"/>
              </a:rPr>
              <a:t>			α) από ειδικά κύτταρα που εκκρίνουν άλατα, στα βράγχια </a:t>
            </a:r>
          </a:p>
          <a:p>
            <a:pPr marL="800100" lvl="1" indent="-342900">
              <a:spcBef>
                <a:spcPct val="0"/>
              </a:spcBef>
              <a:buNone/>
            </a:pPr>
            <a:r>
              <a:rPr lang="el-GR" altLang="en-US" sz="2000" dirty="0">
                <a:solidFill>
                  <a:srgbClr val="000000"/>
                </a:solidFill>
                <a:latin typeface="Calibri" panose="020F0502020204030204" pitchFamily="34" charset="0"/>
              </a:rPr>
              <a:t>			β) από τα νεφρά και </a:t>
            </a:r>
          </a:p>
          <a:p>
            <a:pPr marL="800100" lvl="1" indent="-342900">
              <a:spcBef>
                <a:spcPct val="0"/>
              </a:spcBef>
              <a:buNone/>
            </a:pPr>
            <a:r>
              <a:rPr lang="el-GR" altLang="en-US" sz="2000" dirty="0">
                <a:solidFill>
                  <a:srgbClr val="000000"/>
                </a:solidFill>
                <a:latin typeface="Calibri" panose="020F0502020204030204" pitchFamily="34" charset="0"/>
              </a:rPr>
              <a:t>			γ)  με τα περιττώματα 	</a:t>
            </a:r>
            <a:endParaRPr lang="en-US" dirty="0"/>
          </a:p>
        </p:txBody>
      </p:sp>
    </p:spTree>
    <p:extLst>
      <p:ext uri="{BB962C8B-B14F-4D97-AF65-F5344CB8AC3E}">
        <p14:creationId xmlns:p14="http://schemas.microsoft.com/office/powerpoint/2010/main" val="1875305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Θα συζητηθούν </a:t>
            </a:r>
            <a:br>
              <a:rPr lang="el-GR" sz="4000" dirty="0" smtClean="0"/>
            </a:br>
            <a:r>
              <a:rPr lang="el-GR" sz="4000" dirty="0" smtClean="0"/>
              <a:t>οι προσαρμογές των ψαριών</a:t>
            </a:r>
            <a:endParaRPr lang="en-US" sz="4000"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a:t>
            </a:fld>
            <a:endParaRPr lang="en-US"/>
          </a:p>
        </p:txBody>
      </p:sp>
      <p:sp>
        <p:nvSpPr>
          <p:cNvPr id="6" name="15 - Θέση περιεχομένου"/>
          <p:cNvSpPr>
            <a:spLocks noGrp="1"/>
          </p:cNvSpPr>
          <p:nvPr>
            <p:ph idx="1"/>
          </p:nvPr>
        </p:nvSpPr>
        <p:spPr/>
        <p:txBody>
          <a:bodyPr>
            <a:normAutofit/>
          </a:bodyPr>
          <a:lstStyle/>
          <a:p>
            <a:pPr eaLnBrk="1" hangingPunct="1">
              <a:spcBef>
                <a:spcPts val="1200"/>
              </a:spcBef>
            </a:pPr>
            <a:r>
              <a:rPr lang="el-GR" altLang="en-US" sz="2200" dirty="0" smtClean="0">
                <a:solidFill>
                  <a:srgbClr val="000000"/>
                </a:solidFill>
                <a:latin typeface="Calibri" panose="020F0502020204030204" pitchFamily="34" charset="0"/>
              </a:rPr>
              <a:t>Μετακίνηση στο νερό</a:t>
            </a:r>
          </a:p>
          <a:p>
            <a:pPr eaLnBrk="1" hangingPunct="1">
              <a:spcBef>
                <a:spcPts val="1200"/>
              </a:spcBef>
            </a:pPr>
            <a:r>
              <a:rPr lang="el-GR" altLang="en-US" sz="2200" dirty="0" smtClean="0">
                <a:solidFill>
                  <a:srgbClr val="000000"/>
                </a:solidFill>
                <a:latin typeface="Calibri" panose="020F0502020204030204" pitchFamily="34" charset="0"/>
              </a:rPr>
              <a:t>Ουδέτερη πλευστότητα</a:t>
            </a:r>
          </a:p>
          <a:p>
            <a:pPr eaLnBrk="1" hangingPunct="1">
              <a:spcBef>
                <a:spcPts val="1200"/>
              </a:spcBef>
            </a:pPr>
            <a:r>
              <a:rPr lang="el-GR" altLang="en-US" sz="2200" dirty="0" smtClean="0">
                <a:solidFill>
                  <a:srgbClr val="000000"/>
                </a:solidFill>
                <a:latin typeface="Calibri" panose="020F0502020204030204" pitchFamily="34" charset="0"/>
              </a:rPr>
              <a:t>Ακοή</a:t>
            </a:r>
          </a:p>
          <a:p>
            <a:pPr eaLnBrk="1" hangingPunct="1">
              <a:spcBef>
                <a:spcPts val="1200"/>
              </a:spcBef>
            </a:pPr>
            <a:r>
              <a:rPr lang="el-GR" altLang="en-US" sz="2200" dirty="0" smtClean="0">
                <a:solidFill>
                  <a:srgbClr val="000000"/>
                </a:solidFill>
                <a:latin typeface="Calibri" panose="020F0502020204030204" pitchFamily="34" charset="0"/>
              </a:rPr>
              <a:t>Αναπνοή</a:t>
            </a:r>
          </a:p>
          <a:p>
            <a:pPr eaLnBrk="1" hangingPunct="1">
              <a:spcBef>
                <a:spcPts val="1200"/>
              </a:spcBef>
            </a:pPr>
            <a:r>
              <a:rPr lang="el-GR" altLang="en-US" sz="2200" dirty="0" smtClean="0">
                <a:solidFill>
                  <a:srgbClr val="000000"/>
                </a:solidFill>
                <a:latin typeface="Calibri" panose="020F0502020204030204" pitchFamily="34" charset="0"/>
              </a:rPr>
              <a:t>Ωσμωτική ρύθμιση</a:t>
            </a:r>
          </a:p>
          <a:p>
            <a:pPr eaLnBrk="1" hangingPunct="1">
              <a:spcBef>
                <a:spcPts val="1200"/>
              </a:spcBef>
            </a:pPr>
            <a:r>
              <a:rPr lang="el-GR" altLang="en-US" sz="2200" dirty="0" smtClean="0">
                <a:solidFill>
                  <a:srgbClr val="000000"/>
                </a:solidFill>
                <a:latin typeface="Calibri" panose="020F0502020204030204" pitchFamily="34" charset="0"/>
              </a:rPr>
              <a:t>Διατροφική συμπεριφορά</a:t>
            </a:r>
          </a:p>
          <a:p>
            <a:pPr eaLnBrk="1" hangingPunct="1">
              <a:spcBef>
                <a:spcPts val="1200"/>
              </a:spcBef>
            </a:pPr>
            <a:r>
              <a:rPr lang="el-GR" altLang="en-US" sz="2200" dirty="0" smtClean="0">
                <a:solidFill>
                  <a:srgbClr val="000000"/>
                </a:solidFill>
                <a:latin typeface="Calibri" panose="020F0502020204030204" pitchFamily="34" charset="0"/>
              </a:rPr>
              <a:t>Μετανάστευση </a:t>
            </a:r>
          </a:p>
          <a:p>
            <a:pPr eaLnBrk="1" hangingPunct="1">
              <a:spcBef>
                <a:spcPts val="1200"/>
              </a:spcBef>
            </a:pPr>
            <a:r>
              <a:rPr lang="el-GR" altLang="en-US" sz="2200" dirty="0" smtClean="0">
                <a:solidFill>
                  <a:srgbClr val="000000"/>
                </a:solidFill>
                <a:latin typeface="Calibri" panose="020F0502020204030204" pitchFamily="34" charset="0"/>
              </a:rPr>
              <a:t>Αναπαραγωγή και αύξηση</a:t>
            </a:r>
          </a:p>
        </p:txBody>
      </p:sp>
    </p:spTree>
    <p:extLst>
      <p:ext uri="{BB962C8B-B14F-4D97-AF65-F5344CB8AC3E}">
        <p14:creationId xmlns:p14="http://schemas.microsoft.com/office/powerpoint/2010/main" val="554700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Ψάρια της θάλασσας</a:t>
            </a:r>
            <a:endParaRPr lang="en-US" dirty="0"/>
          </a:p>
        </p:txBody>
      </p:sp>
      <p:sp>
        <p:nvSpPr>
          <p:cNvPr id="7" name="Content Placeholder 6"/>
          <p:cNvSpPr>
            <a:spLocks noGrp="1"/>
          </p:cNvSpPr>
          <p:nvPr>
            <p:ph sz="half" idx="1"/>
          </p:nvPr>
        </p:nvSpPr>
        <p:spPr>
          <a:xfrm>
            <a:off x="421935" y="1832383"/>
            <a:ext cx="3886200" cy="4351338"/>
          </a:xfrm>
        </p:spPr>
        <p:txBody>
          <a:bodyPr>
            <a:normAutofit/>
          </a:bodyPr>
          <a:lstStyle/>
          <a:p>
            <a:pPr marL="0" indent="0">
              <a:spcBef>
                <a:spcPts val="600"/>
              </a:spcBef>
              <a:buNone/>
            </a:pPr>
            <a:r>
              <a:rPr lang="el-GR" altLang="en-US" sz="2000" b="1" dirty="0">
                <a:solidFill>
                  <a:srgbClr val="000000"/>
                </a:solidFill>
                <a:latin typeface="Calibri" panose="020F0502020204030204" pitchFamily="34" charset="0"/>
              </a:rPr>
              <a:t>Ένα ψάρι της θάλασσας διατηρεί ωσμωτική και ιοντική ισορροπία</a:t>
            </a:r>
            <a:r>
              <a:rPr lang="en-US" altLang="en-US" sz="2000" b="1" dirty="0">
                <a:solidFill>
                  <a:srgbClr val="000000"/>
                </a:solidFill>
                <a:latin typeface="Calibri" panose="020F0502020204030204" pitchFamily="34" charset="0"/>
              </a:rPr>
              <a:t>:</a:t>
            </a:r>
            <a:r>
              <a:rPr lang="el-GR" altLang="en-US" sz="2000" b="1" dirty="0">
                <a:solidFill>
                  <a:srgbClr val="000000"/>
                </a:solidFill>
                <a:latin typeface="Calibri" panose="020F0502020204030204" pitchFamily="34" charset="0"/>
              </a:rPr>
              <a:t> </a:t>
            </a:r>
          </a:p>
          <a:p>
            <a:pPr>
              <a:spcBef>
                <a:spcPts val="600"/>
              </a:spcBef>
              <a:buFont typeface="Times New Roman" panose="02020603050405020304" pitchFamily="18" charset="0"/>
              <a:buAutoNum type="arabicPeriod"/>
            </a:pPr>
            <a:r>
              <a:rPr lang="el-GR" altLang="en-US" sz="2000" dirty="0">
                <a:solidFill>
                  <a:srgbClr val="000000"/>
                </a:solidFill>
                <a:latin typeface="Calibri" panose="020F0502020204030204" pitchFamily="34" charset="0"/>
              </a:rPr>
              <a:t>  πίνοντας θαλασσινό νερό  και απορροφώντας το </a:t>
            </a:r>
            <a:r>
              <a:rPr lang="en-US" altLang="en-US" sz="2000" dirty="0" err="1">
                <a:solidFill>
                  <a:srgbClr val="000000"/>
                </a:solidFill>
                <a:latin typeface="Calibri" panose="020F0502020204030204" pitchFamily="34" charset="0"/>
              </a:rPr>
              <a:t>NaCl</a:t>
            </a:r>
            <a:r>
              <a:rPr lang="en-US" altLang="en-US" sz="2000" dirty="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και το νερό στο </a:t>
            </a:r>
            <a:r>
              <a:rPr lang="el-GR" altLang="en-US" sz="2000" dirty="0" smtClean="0">
                <a:solidFill>
                  <a:srgbClr val="000000"/>
                </a:solidFill>
                <a:latin typeface="Calibri" panose="020F0502020204030204" pitchFamily="34" charset="0"/>
              </a:rPr>
              <a:t>στομάχι.</a:t>
            </a:r>
            <a:endParaRPr lang="el-GR" altLang="en-US" sz="2000" dirty="0">
              <a:solidFill>
                <a:srgbClr val="000000"/>
              </a:solidFill>
              <a:latin typeface="Calibri" panose="020F0502020204030204" pitchFamily="34" charset="0"/>
            </a:endParaRPr>
          </a:p>
          <a:p>
            <a:pPr>
              <a:buFont typeface="Times New Roman" panose="02020603050405020304" pitchFamily="18" charset="0"/>
              <a:buAutoNum type="arabicPeriod"/>
            </a:pPr>
            <a:r>
              <a:rPr lang="el-GR" altLang="en-US" sz="2000" dirty="0">
                <a:solidFill>
                  <a:srgbClr val="000000"/>
                </a:solidFill>
                <a:latin typeface="Calibri" panose="020F0502020204030204" pitchFamily="34" charset="0"/>
              </a:rPr>
              <a:t>  μεταφέροντας ενεργητικά προς τα </a:t>
            </a:r>
            <a:r>
              <a:rPr lang="el-GR" altLang="en-US" sz="2000" dirty="0" smtClean="0">
                <a:solidFill>
                  <a:srgbClr val="000000"/>
                </a:solidFill>
                <a:latin typeface="Calibri" panose="020F0502020204030204" pitchFamily="34" charset="0"/>
              </a:rPr>
              <a:t>έξω, </a:t>
            </a:r>
            <a:r>
              <a:rPr lang="el-GR" altLang="en-US" sz="2000" dirty="0">
                <a:solidFill>
                  <a:srgbClr val="000000"/>
                </a:solidFill>
                <a:latin typeface="Calibri" panose="020F0502020204030204" pitchFamily="34" charset="0"/>
              </a:rPr>
              <a:t>μέσω  βραγχίων την περίσσεια το </a:t>
            </a:r>
            <a:r>
              <a:rPr lang="en-US" altLang="en-US" sz="2000" dirty="0" err="1">
                <a:solidFill>
                  <a:srgbClr val="000000"/>
                </a:solidFill>
                <a:latin typeface="Calibri" panose="020F0502020204030204" pitchFamily="34" charset="0"/>
              </a:rPr>
              <a:t>NaCl</a:t>
            </a:r>
            <a:r>
              <a:rPr lang="en-US" altLang="en-US" sz="2000" dirty="0">
                <a:solidFill>
                  <a:srgbClr val="000000"/>
                </a:solidFill>
                <a:latin typeface="Calibri" panose="020F0502020204030204" pitchFamily="34" charset="0"/>
              </a:rPr>
              <a:t> </a:t>
            </a:r>
            <a:r>
              <a:rPr lang="el-GR" altLang="en-US" sz="2000" dirty="0" smtClean="0">
                <a:solidFill>
                  <a:srgbClr val="000000"/>
                </a:solidFill>
                <a:latin typeface="Calibri" panose="020F0502020204030204" pitchFamily="34" charset="0"/>
              </a:rPr>
              <a:t>.</a:t>
            </a:r>
            <a:endParaRPr lang="en-US" altLang="en-US" sz="2000" dirty="0">
              <a:solidFill>
                <a:srgbClr val="000000"/>
              </a:solidFill>
              <a:latin typeface="Calibri" panose="020F0502020204030204" pitchFamily="34" charset="0"/>
            </a:endParaRPr>
          </a:p>
          <a:p>
            <a:pPr>
              <a:buFont typeface="Times New Roman" panose="02020603050405020304" pitchFamily="18" charset="0"/>
              <a:buAutoNum type="arabicPeriod"/>
            </a:pPr>
            <a:r>
              <a:rPr lang="el-GR" altLang="en-US" sz="2000" dirty="0">
                <a:solidFill>
                  <a:srgbClr val="000000"/>
                </a:solidFill>
                <a:latin typeface="Calibri" panose="020F0502020204030204" pitchFamily="34" charset="0"/>
              </a:rPr>
              <a:t>  αποβάλλοντας τα δισθενή άλατα (θειούχο μαγνήσιο) με τα περιττώματα και τα </a:t>
            </a:r>
            <a:r>
              <a:rPr lang="el-GR" altLang="en-US" sz="2000" dirty="0" smtClean="0">
                <a:solidFill>
                  <a:srgbClr val="000000"/>
                </a:solidFill>
                <a:latin typeface="Calibri" panose="020F0502020204030204" pitchFamily="34" charset="0"/>
              </a:rPr>
              <a:t>ούρα.</a:t>
            </a:r>
            <a:endParaRPr lang="el-GR" altLang="en-US" sz="2000" dirty="0">
              <a:solidFill>
                <a:srgbClr val="000000"/>
              </a:solidFill>
              <a:latin typeface="Calibri" panose="020F0502020204030204" pitchFamily="34" charset="0"/>
            </a:endParaRPr>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30</a:t>
            </a:fld>
            <a:endParaRPr lang="en-US"/>
          </a:p>
        </p:txBody>
      </p:sp>
      <p:pic>
        <p:nvPicPr>
          <p:cNvPr id="3" name="Content Placeholder 2"/>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157999" y="2839439"/>
            <a:ext cx="4986001" cy="2749991"/>
          </a:xfrm>
        </p:spPr>
      </p:pic>
      <p:sp>
        <p:nvSpPr>
          <p:cNvPr id="8" name="TextBox 7"/>
          <p:cNvSpPr txBox="1"/>
          <p:nvPr/>
        </p:nvSpPr>
        <p:spPr>
          <a:xfrm>
            <a:off x="8344470" y="5161472"/>
            <a:ext cx="341760" cy="276999"/>
          </a:xfrm>
          <a:prstGeom prst="rect">
            <a:avLst/>
          </a:prstGeom>
          <a:noFill/>
        </p:spPr>
        <p:txBody>
          <a:bodyPr wrap="none" rtlCol="0">
            <a:spAutoFit/>
          </a:bodyPr>
          <a:lstStyle/>
          <a:p>
            <a:r>
              <a:rPr lang="el-GR" sz="1200" b="1" dirty="0" smtClean="0"/>
              <a:t>21</a:t>
            </a:r>
            <a:endParaRPr lang="en-US" sz="1200" b="1" dirty="0"/>
          </a:p>
        </p:txBody>
      </p:sp>
    </p:spTree>
    <p:extLst>
      <p:ext uri="{BB962C8B-B14F-4D97-AF65-F5344CB8AC3E}">
        <p14:creationId xmlns:p14="http://schemas.microsoft.com/office/powerpoint/2010/main" val="2151465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Θαλάσσιοι </a:t>
            </a:r>
            <a:r>
              <a:rPr lang="el-GR" dirty="0" err="1" smtClean="0"/>
              <a:t>χονδριχθύες</a:t>
            </a:r>
            <a:endParaRPr lang="en-US" dirty="0"/>
          </a:p>
        </p:txBody>
      </p:sp>
      <p:sp>
        <p:nvSpPr>
          <p:cNvPr id="7" name="Content Placeholder 6"/>
          <p:cNvSpPr>
            <a:spLocks noGrp="1"/>
          </p:cNvSpPr>
          <p:nvPr>
            <p:ph sz="half" idx="1"/>
          </p:nvPr>
        </p:nvSpPr>
        <p:spPr>
          <a:xfrm>
            <a:off x="486982" y="1832383"/>
            <a:ext cx="4291080" cy="4351338"/>
          </a:xfrm>
        </p:spPr>
        <p:txBody>
          <a:bodyPr>
            <a:normAutofit/>
          </a:bodyPr>
          <a:lstStyle/>
          <a:p>
            <a:pPr marL="0" indent="0" algn="ctr">
              <a:spcBef>
                <a:spcPct val="50000"/>
              </a:spcBef>
              <a:buNone/>
              <a:defRPr/>
            </a:pPr>
            <a:r>
              <a:rPr lang="el-GR" sz="2000" b="1" dirty="0">
                <a:solidFill>
                  <a:srgbClr val="000000"/>
                </a:solidFill>
                <a:latin typeface="Calibri" pitchFamily="34" charset="0"/>
                <a:cs typeface="Arial" charset="0"/>
              </a:rPr>
              <a:t>ΩΣΜΩΤΙΚΗ ΙΣΟΡΡΟΠΙΑ</a:t>
            </a:r>
          </a:p>
          <a:p>
            <a:pPr>
              <a:spcBef>
                <a:spcPct val="50000"/>
              </a:spcBef>
              <a:defRPr/>
            </a:pPr>
            <a:r>
              <a:rPr lang="el-GR" sz="2000" dirty="0">
                <a:solidFill>
                  <a:srgbClr val="000000"/>
                </a:solidFill>
                <a:latin typeface="Calibri" pitchFamily="34" charset="0"/>
                <a:cs typeface="Arial" charset="0"/>
              </a:rPr>
              <a:t>Διατηρούν </a:t>
            </a:r>
            <a:r>
              <a:rPr lang="el-GR" sz="2000" dirty="0" smtClean="0">
                <a:solidFill>
                  <a:srgbClr val="000000"/>
                </a:solidFill>
                <a:latin typeface="Calibri" pitchFamily="34" charset="0"/>
                <a:cs typeface="Arial" charset="0"/>
              </a:rPr>
              <a:t>τη </a:t>
            </a:r>
            <a:r>
              <a:rPr lang="el-GR" sz="2000" dirty="0">
                <a:solidFill>
                  <a:srgbClr val="000000"/>
                </a:solidFill>
                <a:latin typeface="Calibri" pitchFamily="34" charset="0"/>
                <a:cs typeface="Arial" charset="0"/>
              </a:rPr>
              <a:t>συγκέντρωση των αλάτων </a:t>
            </a:r>
            <a:r>
              <a:rPr lang="el-GR" sz="2000" dirty="0" smtClean="0">
                <a:solidFill>
                  <a:srgbClr val="000000"/>
                </a:solidFill>
                <a:latin typeface="Calibri" pitchFamily="34" charset="0"/>
                <a:cs typeface="Arial" charset="0"/>
              </a:rPr>
              <a:t>στα </a:t>
            </a:r>
            <a:r>
              <a:rPr lang="el-GR" sz="2000" dirty="0">
                <a:solidFill>
                  <a:srgbClr val="000000"/>
                </a:solidFill>
                <a:latin typeface="Calibri" pitchFamily="34" charset="0"/>
                <a:cs typeface="Arial" charset="0"/>
              </a:rPr>
              <a:t>σωματικά υγρά ίση ή ελαφρώς υψηλότερη </a:t>
            </a:r>
            <a:r>
              <a:rPr lang="el-GR" sz="2000" dirty="0" smtClean="0">
                <a:solidFill>
                  <a:srgbClr val="000000"/>
                </a:solidFill>
                <a:latin typeface="Calibri" pitchFamily="34" charset="0"/>
                <a:cs typeface="Arial" charset="0"/>
              </a:rPr>
              <a:t>από </a:t>
            </a:r>
            <a:r>
              <a:rPr lang="el-GR" sz="2000" dirty="0">
                <a:solidFill>
                  <a:srgbClr val="000000"/>
                </a:solidFill>
                <a:latin typeface="Calibri" pitchFamily="34" charset="0"/>
                <a:cs typeface="Arial" charset="0"/>
              </a:rPr>
              <a:t>αυτή του </a:t>
            </a:r>
            <a:r>
              <a:rPr lang="el-GR" sz="2000" dirty="0" smtClean="0">
                <a:solidFill>
                  <a:srgbClr val="000000"/>
                </a:solidFill>
                <a:latin typeface="Calibri" pitchFamily="34" charset="0"/>
                <a:cs typeface="Arial" charset="0"/>
              </a:rPr>
              <a:t>περιβάλλοντος.</a:t>
            </a:r>
          </a:p>
          <a:p>
            <a:pPr algn="ctr">
              <a:spcBef>
                <a:spcPct val="50000"/>
              </a:spcBef>
              <a:defRPr/>
            </a:pPr>
            <a:endParaRPr lang="el-GR" sz="2000" b="1" dirty="0">
              <a:solidFill>
                <a:srgbClr val="000000"/>
              </a:solidFill>
              <a:latin typeface="Calibri" pitchFamily="34" charset="0"/>
              <a:cs typeface="Arial" charset="0"/>
            </a:endParaRPr>
          </a:p>
          <a:p>
            <a:pPr marL="0" lvl="1" indent="0">
              <a:spcBef>
                <a:spcPct val="50000"/>
              </a:spcBef>
              <a:buNone/>
              <a:defRPr/>
            </a:pPr>
            <a:r>
              <a:rPr lang="el-GR" sz="2000" dirty="0">
                <a:solidFill>
                  <a:srgbClr val="000000"/>
                </a:solidFill>
                <a:latin typeface="Calibri" pitchFamily="34" charset="0"/>
                <a:cs typeface="Arial" charset="0"/>
              </a:rPr>
              <a:t>Η σύνθεση αλάτων στο αίμα σαν αυτή των </a:t>
            </a:r>
            <a:r>
              <a:rPr lang="el-GR" sz="2000" dirty="0" err="1" smtClean="0">
                <a:solidFill>
                  <a:srgbClr val="000000"/>
                </a:solidFill>
                <a:latin typeface="Calibri" pitchFamily="34" charset="0"/>
                <a:cs typeface="Arial" charset="0"/>
              </a:rPr>
              <a:t>Οστεϊχθύων</a:t>
            </a:r>
            <a:r>
              <a:rPr lang="el-GR" sz="2000" dirty="0" smtClean="0">
                <a:solidFill>
                  <a:srgbClr val="000000"/>
                </a:solidFill>
                <a:latin typeface="Calibri" pitchFamily="34" charset="0"/>
                <a:cs typeface="Arial" charset="0"/>
              </a:rPr>
              <a:t>: </a:t>
            </a:r>
            <a:endParaRPr lang="el-GR" sz="2000" dirty="0">
              <a:solidFill>
                <a:srgbClr val="000000"/>
              </a:solidFill>
              <a:latin typeface="Calibri" pitchFamily="34" charset="0"/>
              <a:cs typeface="Arial" charset="0"/>
            </a:endParaRPr>
          </a:p>
          <a:p>
            <a:pPr marL="0" lvl="1" indent="0">
              <a:spcBef>
                <a:spcPct val="50000"/>
              </a:spcBef>
              <a:buNone/>
              <a:defRPr/>
            </a:pPr>
            <a:r>
              <a:rPr lang="el-GR" sz="2000" b="1" dirty="0">
                <a:solidFill>
                  <a:srgbClr val="000000"/>
                </a:solidFill>
                <a:latin typeface="Calibri" pitchFamily="34" charset="0"/>
                <a:cs typeface="Arial" charset="0"/>
              </a:rPr>
              <a:t>Άλατα + ουρία + </a:t>
            </a:r>
            <a:r>
              <a:rPr lang="el-GR" sz="2000" b="1" dirty="0" err="1">
                <a:solidFill>
                  <a:srgbClr val="000000"/>
                </a:solidFill>
                <a:latin typeface="Calibri" pitchFamily="34" charset="0"/>
                <a:cs typeface="Arial" charset="0"/>
              </a:rPr>
              <a:t>τριμεθυλαμινικό</a:t>
            </a:r>
            <a:r>
              <a:rPr lang="el-GR" sz="2000" b="1" dirty="0">
                <a:solidFill>
                  <a:srgbClr val="000000"/>
                </a:solidFill>
                <a:latin typeface="Calibri" pitchFamily="34" charset="0"/>
                <a:cs typeface="Arial" charset="0"/>
              </a:rPr>
              <a:t> οξύ</a:t>
            </a:r>
          </a:p>
          <a:p>
            <a:pPr algn="ctr">
              <a:spcBef>
                <a:spcPct val="50000"/>
              </a:spcBef>
              <a:defRPr/>
            </a:pPr>
            <a:endParaRPr lang="en-GB" sz="2000" b="1" dirty="0">
              <a:solidFill>
                <a:srgbClr val="000000"/>
              </a:solidFill>
              <a:latin typeface="Calibri" pitchFamily="34" charset="0"/>
              <a:cs typeface="Arial" charset="0"/>
            </a:endParaRP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1173" y="3083496"/>
            <a:ext cx="3444177" cy="1854557"/>
          </a:xfrm>
        </p:spPr>
      </p:pic>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31</a:t>
            </a:fld>
            <a:endParaRPr lang="en-US"/>
          </a:p>
        </p:txBody>
      </p:sp>
      <p:sp>
        <p:nvSpPr>
          <p:cNvPr id="9" name="TextBox 8"/>
          <p:cNvSpPr txBox="1"/>
          <p:nvPr/>
        </p:nvSpPr>
        <p:spPr>
          <a:xfrm>
            <a:off x="8173590" y="4661054"/>
            <a:ext cx="341760" cy="276999"/>
          </a:xfrm>
          <a:prstGeom prst="rect">
            <a:avLst/>
          </a:prstGeom>
          <a:noFill/>
        </p:spPr>
        <p:txBody>
          <a:bodyPr wrap="none" rtlCol="0">
            <a:spAutoFit/>
          </a:bodyPr>
          <a:lstStyle/>
          <a:p>
            <a:r>
              <a:rPr lang="el-GR" sz="1200" b="1" dirty="0" smtClean="0">
                <a:solidFill>
                  <a:schemeClr val="bg1"/>
                </a:solidFill>
              </a:rPr>
              <a:t>22</a:t>
            </a:r>
            <a:endParaRPr lang="en-US" sz="1200" b="1" dirty="0">
              <a:solidFill>
                <a:schemeClr val="bg1"/>
              </a:solidFill>
            </a:endParaRPr>
          </a:p>
        </p:txBody>
      </p:sp>
    </p:spTree>
    <p:extLst>
      <p:ext uri="{BB962C8B-B14F-4D97-AF65-F5344CB8AC3E}">
        <p14:creationId xmlns:p14="http://schemas.microsoft.com/office/powerpoint/2010/main" val="4061362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Διατροφική συμπεριφορά</a:t>
            </a:r>
            <a:endParaRPr lang="en-US" dirty="0"/>
          </a:p>
        </p:txBody>
      </p:sp>
      <p:sp>
        <p:nvSpPr>
          <p:cNvPr id="5" name="Footer Placeholder 4"/>
          <p:cNvSpPr>
            <a:spLocks noGrp="1"/>
          </p:cNvSpPr>
          <p:nvPr>
            <p:ph type="ftr" sz="quarter" idx="10"/>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32</a:t>
            </a:fld>
            <a:endParaRPr lang="en-US"/>
          </a:p>
        </p:txBody>
      </p:sp>
    </p:spTree>
    <p:extLst>
      <p:ext uri="{BB962C8B-B14F-4D97-AF65-F5344CB8AC3E}">
        <p14:creationId xmlns:p14="http://schemas.microsoft.com/office/powerpoint/2010/main" val="42386506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Σαρκοφάγα</a:t>
            </a:r>
            <a:r>
              <a:rPr lang="el-GR" dirty="0" smtClean="0"/>
              <a:t> 1/2</a:t>
            </a:r>
            <a:endParaRPr lang="en-US" dirty="0"/>
          </a:p>
        </p:txBody>
      </p:sp>
      <p:sp>
        <p:nvSpPr>
          <p:cNvPr id="2" name="Content Placeholder 1"/>
          <p:cNvSpPr>
            <a:spLocks noGrp="1"/>
          </p:cNvSpPr>
          <p:nvPr>
            <p:ph sz="half" idx="1"/>
          </p:nvPr>
        </p:nvSpPr>
        <p:spPr>
          <a:xfrm>
            <a:off x="847592" y="1766872"/>
            <a:ext cx="4213806" cy="4047142"/>
          </a:xfrm>
        </p:spPr>
        <p:txBody>
          <a:bodyPr>
            <a:normAutofit fontScale="70000" lnSpcReduction="20000"/>
          </a:bodyPr>
          <a:lstStyle/>
          <a:p>
            <a:pPr>
              <a:lnSpc>
                <a:spcPct val="110000"/>
              </a:lnSpc>
              <a:spcBef>
                <a:spcPts val="1200"/>
              </a:spcBef>
            </a:pPr>
            <a:r>
              <a:rPr lang="el-GR" altLang="en-US" sz="2900" dirty="0" smtClean="0">
                <a:solidFill>
                  <a:srgbClr val="000000"/>
                </a:solidFill>
                <a:latin typeface="Calibri" panose="020F0502020204030204" pitchFamily="34" charset="0"/>
              </a:rPr>
              <a:t>Τρέφονται </a:t>
            </a:r>
            <a:r>
              <a:rPr lang="el-GR" altLang="en-US" sz="2900" dirty="0">
                <a:solidFill>
                  <a:srgbClr val="000000"/>
                </a:solidFill>
                <a:latin typeface="Calibri" panose="020F0502020204030204" pitchFamily="34" charset="0"/>
              </a:rPr>
              <a:t>με αναρίθμητα είδη ζωικών τροφών (ζωοπλαγκτόν - μεγάλα θηλαστικά).</a:t>
            </a:r>
          </a:p>
          <a:p>
            <a:pPr>
              <a:lnSpc>
                <a:spcPct val="110000"/>
              </a:lnSpc>
              <a:spcBef>
                <a:spcPts val="1200"/>
              </a:spcBef>
            </a:pPr>
            <a:r>
              <a:rPr lang="el-GR" altLang="en-US" sz="2900" dirty="0" smtClean="0">
                <a:solidFill>
                  <a:srgbClr val="000000"/>
                </a:solidFill>
                <a:latin typeface="Calibri" panose="020F0502020204030204" pitchFamily="34" charset="0"/>
              </a:rPr>
              <a:t>Τα </a:t>
            </a:r>
            <a:r>
              <a:rPr lang="el-GR" altLang="en-US" sz="2900" dirty="0" err="1">
                <a:solidFill>
                  <a:srgbClr val="000000"/>
                </a:solidFill>
                <a:latin typeface="Calibri" panose="020F0502020204030204" pitchFamily="34" charset="0"/>
              </a:rPr>
              <a:t>βαθύβια</a:t>
            </a:r>
            <a:r>
              <a:rPr lang="el-GR" altLang="en-US" sz="2900" dirty="0">
                <a:solidFill>
                  <a:srgbClr val="000000"/>
                </a:solidFill>
                <a:latin typeface="Calibri" panose="020F0502020204030204" pitchFamily="34" charset="0"/>
              </a:rPr>
              <a:t> ψάρια μπορούν να τρέφονται με λείες που έχουν σχεδόν διπλάσιο μέγεθος - μια προσαρμογή σ’ έναν κόσμο στον οποίο τα γεύματα είναι σπάνια. </a:t>
            </a:r>
          </a:p>
          <a:p>
            <a:pPr>
              <a:lnSpc>
                <a:spcPct val="110000"/>
              </a:lnSpc>
              <a:spcBef>
                <a:spcPts val="1200"/>
              </a:spcBef>
            </a:pPr>
            <a:r>
              <a:rPr lang="el-GR" altLang="en-US" sz="2900" dirty="0" smtClean="0">
                <a:solidFill>
                  <a:srgbClr val="000000"/>
                </a:solidFill>
                <a:latin typeface="Calibri" panose="020F0502020204030204" pitchFamily="34" charset="0"/>
              </a:rPr>
              <a:t>Οι </a:t>
            </a:r>
            <a:r>
              <a:rPr lang="el-GR" altLang="en-US" sz="2900" dirty="0">
                <a:solidFill>
                  <a:srgbClr val="000000"/>
                </a:solidFill>
                <a:latin typeface="Calibri" panose="020F0502020204030204" pitchFamily="34" charset="0"/>
              </a:rPr>
              <a:t>πιο εξελιγμένοι </a:t>
            </a:r>
            <a:r>
              <a:rPr lang="el-GR" altLang="en-US" sz="2900" dirty="0" err="1">
                <a:solidFill>
                  <a:srgbClr val="000000"/>
                </a:solidFill>
                <a:latin typeface="Calibri" panose="020F0502020204030204" pitchFamily="34" charset="0"/>
              </a:rPr>
              <a:t>Ακτινοπτερύγιοι</a:t>
            </a:r>
            <a:r>
              <a:rPr lang="el-GR" altLang="en-US" sz="2900" dirty="0">
                <a:solidFill>
                  <a:srgbClr val="000000"/>
                </a:solidFill>
                <a:latin typeface="Calibri" panose="020F0502020204030204" pitchFamily="34" charset="0"/>
              </a:rPr>
              <a:t> δεν μπορούν να μασήσουν την τροφή </a:t>
            </a:r>
            <a:r>
              <a:rPr lang="el-GR" altLang="en-US" sz="2900" dirty="0" smtClean="0">
                <a:solidFill>
                  <a:srgbClr val="000000"/>
                </a:solidFill>
                <a:latin typeface="Calibri" panose="020F0502020204030204" pitchFamily="34" charset="0"/>
              </a:rPr>
              <a:t>τους, </a:t>
            </a:r>
            <a:r>
              <a:rPr lang="el-GR" altLang="en-US" sz="2900" dirty="0">
                <a:solidFill>
                  <a:srgbClr val="000000"/>
                </a:solidFill>
                <a:latin typeface="Calibri" panose="020F0502020204030204" pitchFamily="34" charset="0"/>
              </a:rPr>
              <a:t>επειδή θα σταματούσαν την κυκλοφορία του νερού διαμέσου των βραγχίων.</a:t>
            </a:r>
          </a:p>
          <a:p>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11391" y="2951005"/>
            <a:ext cx="3118710" cy="2079140"/>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33</a:t>
            </a:fld>
            <a:endParaRPr lang="en-US"/>
          </a:p>
        </p:txBody>
      </p:sp>
      <p:sp>
        <p:nvSpPr>
          <p:cNvPr id="9" name="TextBox 8"/>
          <p:cNvSpPr txBox="1"/>
          <p:nvPr/>
        </p:nvSpPr>
        <p:spPr>
          <a:xfrm>
            <a:off x="7964557" y="4753146"/>
            <a:ext cx="341760" cy="276999"/>
          </a:xfrm>
          <a:prstGeom prst="rect">
            <a:avLst/>
          </a:prstGeom>
          <a:noFill/>
        </p:spPr>
        <p:txBody>
          <a:bodyPr wrap="none" rtlCol="0">
            <a:spAutoFit/>
          </a:bodyPr>
          <a:lstStyle/>
          <a:p>
            <a:r>
              <a:rPr lang="el-GR" sz="1200" b="1" dirty="0" smtClean="0">
                <a:solidFill>
                  <a:schemeClr val="bg1"/>
                </a:solidFill>
              </a:rPr>
              <a:t>2</a:t>
            </a:r>
            <a:r>
              <a:rPr lang="en-US" sz="1200" b="1" dirty="0" smtClean="0">
                <a:solidFill>
                  <a:schemeClr val="bg1"/>
                </a:solidFill>
              </a:rPr>
              <a:t>3</a:t>
            </a:r>
            <a:endParaRPr lang="en-US" sz="1200" b="1" dirty="0">
              <a:solidFill>
                <a:schemeClr val="bg1"/>
              </a:solidFill>
            </a:endParaRPr>
          </a:p>
        </p:txBody>
      </p:sp>
    </p:spTree>
    <p:extLst>
      <p:ext uri="{BB962C8B-B14F-4D97-AF65-F5344CB8AC3E}">
        <p14:creationId xmlns:p14="http://schemas.microsoft.com/office/powerpoint/2010/main" val="152556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Σαρκοφάγα</a:t>
            </a:r>
            <a:r>
              <a:rPr lang="el-GR" dirty="0" smtClean="0"/>
              <a:t> 2/2</a:t>
            </a:r>
            <a:endParaRPr lang="en-US" dirty="0"/>
          </a:p>
        </p:txBody>
      </p:sp>
      <p:sp>
        <p:nvSpPr>
          <p:cNvPr id="2" name="Content Placeholder 1"/>
          <p:cNvSpPr>
            <a:spLocks noGrp="1"/>
          </p:cNvSpPr>
          <p:nvPr>
            <p:ph idx="1"/>
          </p:nvPr>
        </p:nvSpPr>
        <p:spPr/>
        <p:txBody>
          <a:bodyPr>
            <a:normAutofit/>
          </a:bodyPr>
          <a:lstStyle/>
          <a:p>
            <a:pPr>
              <a:spcBef>
                <a:spcPts val="1200"/>
              </a:spcBef>
              <a:buClr>
                <a:schemeClr val="tx1"/>
              </a:buClr>
            </a:pPr>
            <a:r>
              <a:rPr lang="el-GR" altLang="en-US" sz="2000" dirty="0">
                <a:solidFill>
                  <a:srgbClr val="000000"/>
                </a:solidFill>
                <a:latin typeface="Calibri" panose="020F0502020204030204" pitchFamily="34" charset="0"/>
              </a:rPr>
              <a:t>Μερικά ψάρια διαθέτουν δόντια σαν τραπεζίτες για τη σύνθλιψη της λείας, η οποία πιθανώς να περιλαμβάνει Καρκινοειδή με πολύ σκληρό σώμα. </a:t>
            </a:r>
            <a:endParaRPr lang="el-GR" altLang="en-US" sz="2000" dirty="0" smtClean="0">
              <a:solidFill>
                <a:srgbClr val="000000"/>
              </a:solidFill>
              <a:latin typeface="Calibri" panose="020F0502020204030204" pitchFamily="34" charset="0"/>
            </a:endParaRPr>
          </a:p>
          <a:p>
            <a:pPr>
              <a:spcBef>
                <a:spcPts val="1200"/>
              </a:spcBef>
              <a:buClr>
                <a:schemeClr val="tx1"/>
              </a:buClr>
            </a:pPr>
            <a:r>
              <a:rPr lang="el-GR" altLang="en-US" sz="2000" dirty="0" smtClean="0">
                <a:solidFill>
                  <a:srgbClr val="000000"/>
                </a:solidFill>
                <a:latin typeface="Calibri" panose="020F0502020204030204" pitchFamily="34" charset="0"/>
              </a:rPr>
              <a:t> Κάποια </a:t>
            </a:r>
            <a:r>
              <a:rPr lang="el-GR" altLang="en-US" sz="2000" dirty="0">
                <a:solidFill>
                  <a:srgbClr val="000000"/>
                </a:solidFill>
                <a:latin typeface="Calibri" panose="020F0502020204030204" pitchFamily="34" charset="0"/>
              </a:rPr>
              <a:t>άλλα ψάρια που αλέθουν την τροφή τους χρησιμοποιούν τα πολύ ισχυρά φαρυγγικά δόντια. </a:t>
            </a:r>
          </a:p>
          <a:p>
            <a:pPr>
              <a:spcBef>
                <a:spcPts val="1200"/>
              </a:spcBef>
              <a:buClr>
                <a:schemeClr val="tx1"/>
              </a:buClr>
            </a:pPr>
            <a:r>
              <a:rPr lang="el-GR" altLang="en-US" sz="2000" dirty="0">
                <a:solidFill>
                  <a:srgbClr val="000000"/>
                </a:solidFill>
                <a:latin typeface="Calibri" panose="020F0502020204030204" pitchFamily="34" charset="0"/>
              </a:rPr>
              <a:t> </a:t>
            </a:r>
            <a:r>
              <a:rPr lang="el-GR" altLang="en-US" sz="2000" dirty="0" smtClean="0">
                <a:solidFill>
                  <a:srgbClr val="000000"/>
                </a:solidFill>
                <a:latin typeface="Calibri" panose="020F0502020204030204" pitchFamily="34" charset="0"/>
              </a:rPr>
              <a:t>Τα </a:t>
            </a:r>
            <a:r>
              <a:rPr lang="el-GR" altLang="en-US" sz="2000" dirty="0">
                <a:solidFill>
                  <a:srgbClr val="000000"/>
                </a:solidFill>
                <a:latin typeface="Calibri" panose="020F0502020204030204" pitchFamily="34" charset="0"/>
              </a:rPr>
              <a:t>περισσότερα </a:t>
            </a:r>
            <a:r>
              <a:rPr lang="el-GR" altLang="en-US" sz="2000" dirty="0" err="1">
                <a:solidFill>
                  <a:srgbClr val="000000"/>
                </a:solidFill>
                <a:latin typeface="Calibri" panose="020F0502020204030204" pitchFamily="34" charset="0"/>
              </a:rPr>
              <a:t>σαρκοφάγα</a:t>
            </a:r>
            <a:r>
              <a:rPr lang="el-GR" altLang="en-US" sz="2000" dirty="0">
                <a:solidFill>
                  <a:srgbClr val="000000"/>
                </a:solidFill>
                <a:latin typeface="Calibri" panose="020F0502020204030204" pitchFamily="34" charset="0"/>
              </a:rPr>
              <a:t> ψάρια, κατά κανόνα, καταβροχθίζουν τη λεία τους ολόκληρη, χρησιμοποιώντας τα αιχμηρά δόντια που φέρουν στις γνάθους και στην οροφή του στόματος για να αρπάξουν τη λεία τους.</a:t>
            </a:r>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34</a:t>
            </a:fld>
            <a:endParaRPr lang="en-US"/>
          </a:p>
        </p:txBody>
      </p:sp>
    </p:spTree>
    <p:extLst>
      <p:ext uri="{BB962C8B-B14F-4D97-AF65-F5344CB8AC3E}">
        <p14:creationId xmlns:p14="http://schemas.microsoft.com/office/powerpoint/2010/main" val="400990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Φυτοφάγα </a:t>
            </a:r>
            <a:endParaRPr lang="en-US" dirty="0"/>
          </a:p>
        </p:txBody>
      </p:sp>
      <p:sp>
        <p:nvSpPr>
          <p:cNvPr id="3" name="Content Placeholder 2"/>
          <p:cNvSpPr>
            <a:spLocks noGrp="1"/>
          </p:cNvSpPr>
          <p:nvPr>
            <p:ph sz="half" idx="1"/>
          </p:nvPr>
        </p:nvSpPr>
        <p:spPr/>
        <p:txBody>
          <a:bodyPr/>
          <a:lstStyle/>
          <a:p>
            <a:pPr>
              <a:spcBef>
                <a:spcPts val="1200"/>
              </a:spcBef>
              <a:buClr>
                <a:schemeClr val="tx1"/>
              </a:buClr>
            </a:pPr>
            <a:r>
              <a:rPr lang="el-GR" altLang="en-US" sz="2000" dirty="0" smtClean="0">
                <a:solidFill>
                  <a:srgbClr val="000000"/>
                </a:solidFill>
                <a:latin typeface="Calibri" panose="020F0502020204030204" pitchFamily="34" charset="0"/>
              </a:rPr>
              <a:t>Τρέφονται  </a:t>
            </a:r>
            <a:r>
              <a:rPr lang="el-GR" altLang="en-US" sz="2000" dirty="0">
                <a:solidFill>
                  <a:srgbClr val="000000"/>
                </a:solidFill>
                <a:latin typeface="Calibri" panose="020F0502020204030204" pitchFamily="34" charset="0"/>
              </a:rPr>
              <a:t>με φυτά και φύκια.</a:t>
            </a:r>
          </a:p>
          <a:p>
            <a:pPr>
              <a:spcBef>
                <a:spcPts val="1200"/>
              </a:spcBef>
              <a:buClr>
                <a:schemeClr val="tx1"/>
              </a:buClr>
            </a:pPr>
            <a:r>
              <a:rPr lang="el-GR" altLang="en-US" sz="2000" dirty="0" smtClean="0">
                <a:solidFill>
                  <a:srgbClr val="000000"/>
                </a:solidFill>
                <a:latin typeface="Calibri" panose="020F0502020204030204" pitchFamily="34" charset="0"/>
              </a:rPr>
              <a:t>Είναι </a:t>
            </a:r>
            <a:r>
              <a:rPr lang="el-GR" altLang="en-US" sz="2000" dirty="0">
                <a:solidFill>
                  <a:srgbClr val="000000"/>
                </a:solidFill>
                <a:latin typeface="Calibri" panose="020F0502020204030204" pitchFamily="34" charset="0"/>
              </a:rPr>
              <a:t>σχετικά λίγα σε αριθμό.</a:t>
            </a:r>
          </a:p>
          <a:p>
            <a:pPr>
              <a:spcBef>
                <a:spcPts val="1200"/>
              </a:spcBef>
              <a:buClr>
                <a:schemeClr val="tx1"/>
              </a:buClr>
            </a:pPr>
            <a:r>
              <a:rPr lang="el-GR" altLang="en-US" sz="2000" dirty="0" smtClean="0">
                <a:solidFill>
                  <a:srgbClr val="000000"/>
                </a:solidFill>
                <a:latin typeface="Calibri" panose="020F0502020204030204" pitchFamily="34" charset="0"/>
              </a:rPr>
              <a:t>Αποτελούν </a:t>
            </a:r>
            <a:r>
              <a:rPr lang="el-GR" altLang="en-US" sz="2000" dirty="0">
                <a:solidFill>
                  <a:srgbClr val="000000"/>
                </a:solidFill>
                <a:latin typeface="Calibri" panose="020F0502020204030204" pitchFamily="34" charset="0"/>
              </a:rPr>
              <a:t>σημαντικούς ενδιάμεσους κρίκους στην τροφική αλυσίδα.</a:t>
            </a:r>
          </a:p>
          <a:p>
            <a:pPr>
              <a:spcBef>
                <a:spcPts val="1200"/>
              </a:spcBef>
              <a:buClr>
                <a:schemeClr val="tx1"/>
              </a:buClr>
            </a:pPr>
            <a:r>
              <a:rPr lang="el-GR" altLang="en-US" sz="2000" dirty="0" smtClean="0">
                <a:solidFill>
                  <a:srgbClr val="000000"/>
                </a:solidFill>
                <a:latin typeface="Calibri" panose="020F0502020204030204" pitchFamily="34" charset="0"/>
              </a:rPr>
              <a:t>Είναι </a:t>
            </a:r>
            <a:r>
              <a:rPr lang="el-GR" altLang="en-US" sz="2000" dirty="0" err="1" smtClean="0">
                <a:solidFill>
                  <a:srgbClr val="000000"/>
                </a:solidFill>
                <a:latin typeface="Calibri" panose="020F0502020204030204" pitchFamily="34" charset="0"/>
              </a:rPr>
              <a:t>αφθονότερα</a:t>
            </a:r>
            <a:r>
              <a:rPr lang="el-GR" altLang="en-US" sz="2000" dirty="0" smtClean="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στους κοραλλιογενείς υφάλους και σε γλυκά νερά στις τροπικές περιοχές.</a:t>
            </a:r>
          </a:p>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50063" y="3030346"/>
            <a:ext cx="3518173" cy="2640780"/>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35</a:t>
            </a:fld>
            <a:endParaRPr lang="en-US"/>
          </a:p>
        </p:txBody>
      </p:sp>
      <p:sp>
        <p:nvSpPr>
          <p:cNvPr id="9" name="TextBox 8"/>
          <p:cNvSpPr txBox="1"/>
          <p:nvPr/>
        </p:nvSpPr>
        <p:spPr>
          <a:xfrm>
            <a:off x="7898193" y="5394127"/>
            <a:ext cx="341760" cy="276999"/>
          </a:xfrm>
          <a:prstGeom prst="rect">
            <a:avLst/>
          </a:prstGeom>
          <a:noFill/>
        </p:spPr>
        <p:txBody>
          <a:bodyPr wrap="none" rtlCol="0">
            <a:spAutoFit/>
          </a:bodyPr>
          <a:lstStyle/>
          <a:p>
            <a:r>
              <a:rPr lang="el-GR" sz="1200" b="1" dirty="0" smtClean="0">
                <a:solidFill>
                  <a:schemeClr val="bg1"/>
                </a:solidFill>
              </a:rPr>
              <a:t>24</a:t>
            </a:r>
            <a:endParaRPr lang="en-US" sz="1200" b="1" dirty="0">
              <a:solidFill>
                <a:schemeClr val="bg1"/>
              </a:solidFill>
            </a:endParaRPr>
          </a:p>
        </p:txBody>
      </p:sp>
    </p:spTree>
    <p:extLst>
      <p:ext uri="{BB962C8B-B14F-4D97-AF65-F5344CB8AC3E}">
        <p14:creationId xmlns:p14="http://schemas.microsoft.com/office/powerpoint/2010/main" val="3074130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Αιωρηματοφάγα</a:t>
            </a:r>
            <a:r>
              <a:rPr lang="el-GR" dirty="0" smtClean="0"/>
              <a:t> 1/2 </a:t>
            </a:r>
            <a:endParaRPr lang="en-US" dirty="0"/>
          </a:p>
        </p:txBody>
      </p:sp>
      <p:sp>
        <p:nvSpPr>
          <p:cNvPr id="3" name="Content Placeholder 2"/>
          <p:cNvSpPr>
            <a:spLocks noGrp="1"/>
          </p:cNvSpPr>
          <p:nvPr>
            <p:ph sz="half" idx="1"/>
          </p:nvPr>
        </p:nvSpPr>
        <p:spPr/>
        <p:txBody>
          <a:bodyPr>
            <a:normAutofit/>
          </a:bodyPr>
          <a:lstStyle/>
          <a:p>
            <a:pPr>
              <a:spcBef>
                <a:spcPts val="1200"/>
              </a:spcBef>
              <a:buClr>
                <a:schemeClr val="tx1"/>
              </a:buClr>
            </a:pPr>
            <a:r>
              <a:rPr lang="el-GR" altLang="en-US" sz="2000" dirty="0" smtClean="0">
                <a:solidFill>
                  <a:srgbClr val="000000"/>
                </a:solidFill>
                <a:latin typeface="Calibri" panose="020F0502020204030204" pitchFamily="34" charset="0"/>
              </a:rPr>
              <a:t>Τρέφονται </a:t>
            </a:r>
            <a:r>
              <a:rPr lang="el-GR" altLang="en-US" sz="2000" dirty="0">
                <a:solidFill>
                  <a:srgbClr val="000000"/>
                </a:solidFill>
                <a:latin typeface="Calibri" panose="020F0502020204030204" pitchFamily="34" charset="0"/>
              </a:rPr>
              <a:t>με τους άφθονους μικροοργανισμούς της θάλασσας.</a:t>
            </a:r>
          </a:p>
          <a:p>
            <a:pPr>
              <a:spcBef>
                <a:spcPts val="1200"/>
              </a:spcBef>
              <a:buClr>
                <a:schemeClr val="tx1"/>
              </a:buClr>
            </a:pPr>
            <a:r>
              <a:rPr lang="el-GR" altLang="en-US" sz="2000" dirty="0" smtClean="0">
                <a:solidFill>
                  <a:srgbClr val="000000"/>
                </a:solidFill>
                <a:latin typeface="Calibri" panose="020F0502020204030204" pitchFamily="34" charset="0"/>
              </a:rPr>
              <a:t>Η </a:t>
            </a:r>
            <a:r>
              <a:rPr lang="el-GR" altLang="en-US" sz="2000" dirty="0">
                <a:solidFill>
                  <a:srgbClr val="000000"/>
                </a:solidFill>
                <a:latin typeface="Calibri" panose="020F0502020204030204" pitchFamily="34" charset="0"/>
              </a:rPr>
              <a:t>ομάδα περιλαμβάνει από προνύμφες </a:t>
            </a:r>
            <a:r>
              <a:rPr lang="el-GR" altLang="en-US" sz="2000" dirty="0" smtClean="0">
                <a:solidFill>
                  <a:srgbClr val="000000"/>
                </a:solidFill>
                <a:latin typeface="Calibri" panose="020F0502020204030204" pitchFamily="34" charset="0"/>
              </a:rPr>
              <a:t>ψαριών, </a:t>
            </a:r>
            <a:r>
              <a:rPr lang="el-GR" altLang="en-US" sz="2000" dirty="0">
                <a:solidFill>
                  <a:srgbClr val="000000"/>
                </a:solidFill>
                <a:latin typeface="Calibri" panose="020F0502020204030204" pitchFamily="34" charset="0"/>
              </a:rPr>
              <a:t>έως καρχαρίες προσκυνητές. </a:t>
            </a:r>
          </a:p>
          <a:p>
            <a:pPr>
              <a:spcBef>
                <a:spcPts val="1200"/>
              </a:spcBef>
              <a:buClr>
                <a:schemeClr val="tx1"/>
              </a:buClr>
            </a:pPr>
            <a:r>
              <a:rPr lang="el-GR" altLang="en-US" sz="2000" dirty="0" smtClean="0">
                <a:solidFill>
                  <a:srgbClr val="000000"/>
                </a:solidFill>
                <a:latin typeface="Calibri" panose="020F0502020204030204" pitchFamily="34" charset="0"/>
              </a:rPr>
              <a:t>Η </a:t>
            </a:r>
            <a:r>
              <a:rPr lang="el-GR" altLang="en-US" sz="2000" dirty="0">
                <a:solidFill>
                  <a:srgbClr val="000000"/>
                </a:solidFill>
                <a:latin typeface="Calibri" panose="020F0502020204030204" pitchFamily="34" charset="0"/>
              </a:rPr>
              <a:t>πιο χαρακτηριστική ομάδα </a:t>
            </a:r>
            <a:r>
              <a:rPr lang="el-GR" altLang="en-US" sz="2000" dirty="0" err="1">
                <a:solidFill>
                  <a:srgbClr val="000000"/>
                </a:solidFill>
                <a:latin typeface="Calibri" panose="020F0502020204030204" pitchFamily="34" charset="0"/>
              </a:rPr>
              <a:t>πλαγκτονοφάγων</a:t>
            </a:r>
            <a:r>
              <a:rPr lang="el-GR" altLang="en-US" sz="2000" dirty="0">
                <a:solidFill>
                  <a:srgbClr val="000000"/>
                </a:solidFill>
                <a:latin typeface="Calibri" panose="020F0502020204030204" pitchFamily="34" charset="0"/>
              </a:rPr>
              <a:t> είναι τα </a:t>
            </a:r>
            <a:r>
              <a:rPr lang="el-GR" altLang="en-US" sz="2000" b="1" dirty="0" err="1">
                <a:solidFill>
                  <a:srgbClr val="000000"/>
                </a:solidFill>
                <a:latin typeface="Calibri" panose="020F0502020204030204" pitchFamily="34" charset="0"/>
              </a:rPr>
              <a:t>ρεγγόμορφα</a:t>
            </a:r>
            <a:r>
              <a:rPr lang="el-GR" altLang="en-US" sz="2000" b="1" dirty="0">
                <a:solidFill>
                  <a:srgbClr val="000000"/>
                </a:solidFill>
                <a:latin typeface="Calibri" panose="020F0502020204030204" pitchFamily="34" charset="0"/>
              </a:rPr>
              <a:t> ψάρια </a:t>
            </a:r>
            <a:r>
              <a:rPr lang="el-GR" altLang="en-US" sz="2000" dirty="0">
                <a:solidFill>
                  <a:srgbClr val="000000"/>
                </a:solidFill>
                <a:latin typeface="Calibri" panose="020F0502020204030204" pitchFamily="34" charset="0"/>
              </a:rPr>
              <a:t>(</a:t>
            </a:r>
            <a:r>
              <a:rPr lang="el-GR" altLang="en-US" sz="2000" dirty="0" err="1">
                <a:solidFill>
                  <a:srgbClr val="000000"/>
                </a:solidFill>
                <a:latin typeface="Calibri" panose="020F0502020204030204" pitchFamily="34" charset="0"/>
              </a:rPr>
              <a:t>κέπα</a:t>
            </a:r>
            <a:r>
              <a:rPr lang="el-GR" altLang="en-US" sz="2000" dirty="0">
                <a:solidFill>
                  <a:srgbClr val="000000"/>
                </a:solidFill>
                <a:latin typeface="Calibri" panose="020F0502020204030204" pitchFamily="34" charset="0"/>
              </a:rPr>
              <a:t>, </a:t>
            </a:r>
            <a:r>
              <a:rPr lang="el-GR" altLang="en-US" sz="2000" dirty="0" err="1">
                <a:solidFill>
                  <a:srgbClr val="000000"/>
                </a:solidFill>
                <a:latin typeface="Calibri" panose="020F0502020204030204" pitchFamily="34" charset="0"/>
              </a:rPr>
              <a:t>ρέγγα</a:t>
            </a:r>
            <a:r>
              <a:rPr lang="el-GR" altLang="en-US" sz="2000" dirty="0">
                <a:solidFill>
                  <a:srgbClr val="000000"/>
                </a:solidFill>
                <a:latin typeface="Calibri" panose="020F0502020204030204" pitchFamily="34" charset="0"/>
              </a:rPr>
              <a:t>, γαύρος, </a:t>
            </a:r>
            <a:r>
              <a:rPr lang="el-GR" altLang="en-US" sz="2000" dirty="0" err="1">
                <a:solidFill>
                  <a:srgbClr val="000000"/>
                </a:solidFill>
                <a:latin typeface="Calibri" panose="020F0502020204030204" pitchFamily="34" charset="0"/>
              </a:rPr>
              <a:t>καπελίνος</a:t>
            </a:r>
            <a:r>
              <a:rPr lang="el-GR" altLang="en-US" sz="2000" dirty="0">
                <a:solidFill>
                  <a:srgbClr val="000000"/>
                </a:solidFill>
                <a:latin typeface="Calibri" panose="020F0502020204030204" pitchFamily="34" charset="0"/>
              </a:rPr>
              <a:t>, σαρδέλα και άλλα), κυρίως πελαγικά ψάρια που ταξιδεύουν σε μεγάλα σμήνη.</a:t>
            </a:r>
          </a:p>
          <a:p>
            <a:endParaRPr lang="en-US" sz="2000"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36</a:t>
            </a:fld>
            <a:endParaRPr lang="en-US"/>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4172755"/>
            <a:ext cx="3617420" cy="1651415"/>
          </a:xfrm>
        </p:spPr>
      </p:pic>
      <p:sp>
        <p:nvSpPr>
          <p:cNvPr id="8" name="TextBox 7"/>
          <p:cNvSpPr txBox="1"/>
          <p:nvPr/>
        </p:nvSpPr>
        <p:spPr>
          <a:xfrm>
            <a:off x="7793677" y="5547171"/>
            <a:ext cx="341760" cy="276999"/>
          </a:xfrm>
          <a:prstGeom prst="rect">
            <a:avLst/>
          </a:prstGeom>
          <a:noFill/>
        </p:spPr>
        <p:txBody>
          <a:bodyPr wrap="none" rtlCol="0">
            <a:spAutoFit/>
          </a:bodyPr>
          <a:lstStyle/>
          <a:p>
            <a:r>
              <a:rPr lang="el-GR" sz="1200" b="1" dirty="0" smtClean="0"/>
              <a:t>25</a:t>
            </a:r>
            <a:endParaRPr lang="en-US" sz="1200" b="1" dirty="0"/>
          </a:p>
        </p:txBody>
      </p:sp>
    </p:spTree>
    <p:extLst>
      <p:ext uri="{BB962C8B-B14F-4D97-AF65-F5344CB8AC3E}">
        <p14:creationId xmlns:p14="http://schemas.microsoft.com/office/powerpoint/2010/main" val="1867279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Αιωρηματοφάγα</a:t>
            </a:r>
            <a:r>
              <a:rPr lang="el-GR" dirty="0" smtClean="0"/>
              <a:t> 2/2 </a:t>
            </a:r>
            <a:endParaRPr lang="en-US" dirty="0"/>
          </a:p>
        </p:txBody>
      </p:sp>
      <p:sp>
        <p:nvSpPr>
          <p:cNvPr id="9" name="Content Placeholder 8"/>
          <p:cNvSpPr>
            <a:spLocks noGrp="1"/>
          </p:cNvSpPr>
          <p:nvPr>
            <p:ph idx="1"/>
          </p:nvPr>
        </p:nvSpPr>
        <p:spPr/>
        <p:txBody>
          <a:bodyPr>
            <a:normAutofit/>
          </a:bodyPr>
          <a:lstStyle/>
          <a:p>
            <a:pPr>
              <a:spcBef>
                <a:spcPts val="1200"/>
              </a:spcBef>
            </a:pPr>
            <a:r>
              <a:rPr lang="el-GR" altLang="en-US" sz="2000" dirty="0" smtClean="0">
                <a:solidFill>
                  <a:srgbClr val="000000"/>
                </a:solidFill>
                <a:latin typeface="Calibri" panose="020F0502020204030204" pitchFamily="34" charset="0"/>
              </a:rPr>
              <a:t>Τόσο </a:t>
            </a:r>
            <a:r>
              <a:rPr lang="el-GR" altLang="en-US" sz="2000" dirty="0">
                <a:solidFill>
                  <a:srgbClr val="000000"/>
                </a:solidFill>
                <a:latin typeface="Calibri" panose="020F0502020204030204" pitchFamily="34" charset="0"/>
              </a:rPr>
              <a:t>το </a:t>
            </a:r>
            <a:r>
              <a:rPr lang="el-GR" altLang="en-US" sz="2000" dirty="0" smtClean="0">
                <a:solidFill>
                  <a:srgbClr val="000000"/>
                </a:solidFill>
                <a:latin typeface="Calibri" panose="020F0502020204030204" pitchFamily="34" charset="0"/>
              </a:rPr>
              <a:t>φυτοπλαγκτόν, </a:t>
            </a:r>
            <a:r>
              <a:rPr lang="el-GR" altLang="en-US" sz="2000" dirty="0">
                <a:solidFill>
                  <a:srgbClr val="000000"/>
                </a:solidFill>
                <a:latin typeface="Calibri" panose="020F0502020204030204" pitchFamily="34" charset="0"/>
              </a:rPr>
              <a:t>όσο και το μικρότερο ζωοπλαγκτόν διηθείται από το νερό με τις </a:t>
            </a:r>
            <a:r>
              <a:rPr lang="el-GR" altLang="en-US" sz="2000" dirty="0" err="1">
                <a:solidFill>
                  <a:srgbClr val="000000"/>
                </a:solidFill>
                <a:latin typeface="Calibri" panose="020F0502020204030204" pitchFamily="34" charset="0"/>
              </a:rPr>
              <a:t>βραγχιακές</a:t>
            </a:r>
            <a:r>
              <a:rPr lang="el-GR" altLang="en-US" sz="2000" dirty="0">
                <a:solidFill>
                  <a:srgbClr val="000000"/>
                </a:solidFill>
                <a:latin typeface="Calibri" panose="020F0502020204030204" pitchFamily="34" charset="0"/>
              </a:rPr>
              <a:t> άκανθες των ψαριών που λειτουργούν ως κόσκινο. </a:t>
            </a:r>
          </a:p>
          <a:p>
            <a:pPr>
              <a:spcBef>
                <a:spcPts val="1200"/>
              </a:spcBef>
            </a:pPr>
            <a:r>
              <a:rPr lang="el-GR" altLang="en-US" sz="2000" dirty="0" smtClean="0">
                <a:solidFill>
                  <a:srgbClr val="000000"/>
                </a:solidFill>
                <a:latin typeface="Calibri" panose="020F0502020204030204" pitchFamily="34" charset="0"/>
              </a:rPr>
              <a:t>Επειδή </a:t>
            </a:r>
            <a:r>
              <a:rPr lang="el-GR" altLang="en-US" sz="2000" dirty="0">
                <a:solidFill>
                  <a:srgbClr val="000000"/>
                </a:solidFill>
                <a:latin typeface="Calibri" panose="020F0502020204030204" pitchFamily="34" charset="0"/>
              </a:rPr>
              <a:t>τα </a:t>
            </a:r>
            <a:r>
              <a:rPr lang="el-GR" altLang="en-US" sz="2000" dirty="0" err="1">
                <a:solidFill>
                  <a:srgbClr val="000000"/>
                </a:solidFill>
                <a:latin typeface="Calibri" panose="020F0502020204030204" pitchFamily="34" charset="0"/>
              </a:rPr>
              <a:t>πλαγκτονοφάγα</a:t>
            </a:r>
            <a:r>
              <a:rPr lang="el-GR" altLang="en-US" sz="2000" dirty="0">
                <a:solidFill>
                  <a:srgbClr val="000000"/>
                </a:solidFill>
                <a:latin typeface="Calibri" panose="020F0502020204030204" pitchFamily="34" charset="0"/>
              </a:rPr>
              <a:t> είναι τα πολυπληθέστερα θαλάσσια ψάρια, αποτελούν σημαντική τροφή για πάρα πολλά μεγαλύτερα, αλλά λιγότερο άφθονα </a:t>
            </a:r>
            <a:r>
              <a:rPr lang="el-GR" altLang="en-US" sz="2000" dirty="0" err="1">
                <a:solidFill>
                  <a:srgbClr val="000000"/>
                </a:solidFill>
                <a:latin typeface="Calibri" panose="020F0502020204030204" pitchFamily="34" charset="0"/>
              </a:rPr>
              <a:t>σαρκοφάγα</a:t>
            </a:r>
            <a:r>
              <a:rPr lang="el-GR" altLang="en-US" sz="2000" dirty="0">
                <a:solidFill>
                  <a:srgbClr val="000000"/>
                </a:solidFill>
                <a:latin typeface="Calibri" panose="020F0502020204030204" pitchFamily="34" charset="0"/>
              </a:rPr>
              <a:t>. </a:t>
            </a:r>
          </a:p>
          <a:p>
            <a:pPr>
              <a:spcBef>
                <a:spcPts val="1200"/>
              </a:spcBef>
            </a:pPr>
            <a:r>
              <a:rPr lang="el-GR" altLang="en-US" sz="2000" dirty="0" smtClean="0">
                <a:solidFill>
                  <a:srgbClr val="000000"/>
                </a:solidFill>
                <a:latin typeface="Calibri" panose="020F0502020204030204" pitchFamily="34" charset="0"/>
              </a:rPr>
              <a:t>Πολλά </a:t>
            </a:r>
            <a:r>
              <a:rPr lang="el-GR" altLang="en-US" sz="2000" b="1" dirty="0">
                <a:solidFill>
                  <a:srgbClr val="000000"/>
                </a:solidFill>
                <a:latin typeface="Calibri" panose="020F0502020204030204" pitchFamily="34" charset="0"/>
              </a:rPr>
              <a:t>ψάρια του γλυκού νερού </a:t>
            </a:r>
            <a:r>
              <a:rPr lang="el-GR" altLang="en-US" sz="2000" dirty="0">
                <a:solidFill>
                  <a:srgbClr val="000000"/>
                </a:solidFill>
                <a:latin typeface="Calibri" panose="020F0502020204030204" pitchFamily="34" charset="0"/>
              </a:rPr>
              <a:t>εξαρτώνται, επίσης, από το </a:t>
            </a:r>
            <a:r>
              <a:rPr lang="el-GR" altLang="en-US" sz="2000" dirty="0" err="1">
                <a:solidFill>
                  <a:srgbClr val="000000"/>
                </a:solidFill>
                <a:latin typeface="Calibri" panose="020F0502020204030204" pitchFamily="34" charset="0"/>
              </a:rPr>
              <a:t>πλαγκτόν</a:t>
            </a:r>
            <a:r>
              <a:rPr lang="el-GR" altLang="en-US" sz="2000" dirty="0">
                <a:solidFill>
                  <a:srgbClr val="000000"/>
                </a:solidFill>
                <a:latin typeface="Calibri" panose="020F0502020204030204" pitchFamily="34" charset="0"/>
              </a:rPr>
              <a:t> για να τραφούν.</a:t>
            </a:r>
          </a:p>
          <a:p>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37</a:t>
            </a:fld>
            <a:endParaRPr lang="en-US"/>
          </a:p>
        </p:txBody>
      </p:sp>
    </p:spTree>
    <p:extLst>
      <p:ext uri="{BB962C8B-B14F-4D97-AF65-F5344CB8AC3E}">
        <p14:creationId xmlns:p14="http://schemas.microsoft.com/office/powerpoint/2010/main" val="3446860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p:txBody>
          <a:bodyPr>
            <a:normAutofit/>
          </a:bodyPr>
          <a:lstStyle/>
          <a:p>
            <a:r>
              <a:rPr lang="el-GR" altLang="en-US" sz="4000" dirty="0" err="1" smtClean="0"/>
              <a:t>Πτωματοφάγα</a:t>
            </a:r>
            <a:r>
              <a:rPr lang="el-GR" altLang="en-US" sz="4000" dirty="0" smtClean="0"/>
              <a:t> – </a:t>
            </a:r>
            <a:r>
              <a:rPr lang="el-GR" altLang="en-US" sz="4000" dirty="0" err="1" smtClean="0"/>
              <a:t>θρυμματοφάγα</a:t>
            </a:r>
            <a:r>
              <a:rPr lang="el-GR" altLang="en-US" sz="4000" dirty="0" smtClean="0"/>
              <a:t> - παρασιτικά</a:t>
            </a:r>
            <a:endParaRPr lang="en-US" altLang="en-US" sz="4000" dirty="0" smtClean="0"/>
          </a:p>
        </p:txBody>
      </p:sp>
      <p:sp>
        <p:nvSpPr>
          <p:cNvPr id="39939" name="2 - Θέση περιεχομένου"/>
          <p:cNvSpPr>
            <a:spLocks noGrp="1"/>
          </p:cNvSpPr>
          <p:nvPr>
            <p:ph idx="1"/>
          </p:nvPr>
        </p:nvSpPr>
        <p:spPr>
          <a:xfrm>
            <a:off x="628650" y="1655609"/>
            <a:ext cx="7772400" cy="4681537"/>
          </a:xfrm>
        </p:spPr>
        <p:txBody>
          <a:bodyPr/>
          <a:lstStyle/>
          <a:p>
            <a:pPr>
              <a:spcBef>
                <a:spcPts val="1200"/>
              </a:spcBef>
              <a:spcAft>
                <a:spcPts val="600"/>
              </a:spcAft>
            </a:pPr>
            <a:r>
              <a:rPr lang="el-GR" altLang="en-US" sz="2000" b="1" dirty="0" err="1" smtClean="0">
                <a:latin typeface="Calibri" panose="020F0502020204030204" pitchFamily="34" charset="0"/>
              </a:rPr>
              <a:t>Πτωματοφάγα</a:t>
            </a:r>
            <a:r>
              <a:rPr lang="el-GR" altLang="en-US" sz="2000" dirty="0" smtClean="0">
                <a:latin typeface="Calibri" panose="020F0502020204030204" pitchFamily="34" charset="0"/>
              </a:rPr>
              <a:t>, τρέφονται με νεκρά ή ετοιμοθάνατα ζώα (</a:t>
            </a:r>
            <a:r>
              <a:rPr lang="el-GR" altLang="en-US" sz="2000" dirty="0" err="1" smtClean="0">
                <a:latin typeface="Calibri" panose="020F0502020204030204" pitchFamily="34" charset="0"/>
              </a:rPr>
              <a:t>μυξινόψαρα</a:t>
            </a:r>
            <a:r>
              <a:rPr lang="el-GR" altLang="en-US" sz="2000" dirty="0" smtClean="0">
                <a:latin typeface="Calibri" panose="020F0502020204030204" pitchFamily="34" charset="0"/>
              </a:rPr>
              <a:t>). </a:t>
            </a:r>
          </a:p>
          <a:p>
            <a:pPr>
              <a:spcBef>
                <a:spcPts val="1200"/>
              </a:spcBef>
              <a:spcAft>
                <a:spcPts val="600"/>
              </a:spcAft>
            </a:pPr>
            <a:r>
              <a:rPr lang="el-GR" altLang="en-US" sz="2000" b="1" dirty="0" err="1" smtClean="0">
                <a:latin typeface="Calibri" panose="020F0502020204030204" pitchFamily="34" charset="0"/>
              </a:rPr>
              <a:t>Θρυμματοφάγα</a:t>
            </a:r>
            <a:r>
              <a:rPr lang="el-GR" altLang="en-US" sz="2000" dirty="0" smtClean="0">
                <a:latin typeface="Calibri" panose="020F0502020204030204" pitchFamily="34" charset="0"/>
              </a:rPr>
              <a:t>, καταναλώνουν λεπτή, θρυμματισμένη οργανική ύλη (μερικοί χάνοι και </a:t>
            </a:r>
            <a:r>
              <a:rPr lang="el-GR" altLang="en-US" sz="2000" dirty="0" err="1" smtClean="0">
                <a:latin typeface="Calibri" panose="020F0502020204030204" pitchFamily="34" charset="0"/>
              </a:rPr>
              <a:t>μικρόψαρα</a:t>
            </a:r>
            <a:r>
              <a:rPr lang="el-GR" altLang="en-US" sz="2000" dirty="0" smtClean="0">
                <a:latin typeface="Calibri" panose="020F0502020204030204" pitchFamily="34" charset="0"/>
              </a:rPr>
              <a:t>).</a:t>
            </a:r>
          </a:p>
          <a:p>
            <a:pPr>
              <a:spcBef>
                <a:spcPts val="1200"/>
              </a:spcBef>
              <a:spcAft>
                <a:spcPts val="600"/>
              </a:spcAft>
            </a:pPr>
            <a:r>
              <a:rPr lang="el-GR" altLang="en-US" sz="2000" b="1" dirty="0" smtClean="0">
                <a:latin typeface="Calibri" panose="020F0502020204030204" pitchFamily="34" charset="0"/>
              </a:rPr>
              <a:t>Παρασιτικά,</a:t>
            </a:r>
            <a:r>
              <a:rPr lang="el-GR" altLang="en-US" sz="2000" dirty="0" smtClean="0">
                <a:latin typeface="Calibri" panose="020F0502020204030204" pitchFamily="34" charset="0"/>
              </a:rPr>
              <a:t> καταναλώνουν τμήματα του σώματος άλλων ζωντανών ψαριών (</a:t>
            </a:r>
            <a:r>
              <a:rPr lang="el-GR" altLang="en-US" sz="2000" dirty="0" err="1" smtClean="0">
                <a:latin typeface="Calibri" panose="020F0502020204030204" pitchFamily="34" charset="0"/>
              </a:rPr>
              <a:t>λάμπραινες</a:t>
            </a:r>
            <a:r>
              <a:rPr lang="el-GR" altLang="en-US" sz="2000" dirty="0" smtClean="0">
                <a:latin typeface="Calibri" panose="020F0502020204030204" pitchFamily="34" charset="0"/>
              </a:rPr>
              <a:t>).</a:t>
            </a:r>
          </a:p>
          <a:p>
            <a:pPr>
              <a:spcBef>
                <a:spcPts val="1200"/>
              </a:spcBef>
              <a:spcAft>
                <a:spcPts val="600"/>
              </a:spcAft>
              <a:buFont typeface="Wingdings" panose="05000000000000000000" pitchFamily="2" charset="2"/>
              <a:buNone/>
            </a:pPr>
            <a:r>
              <a:rPr lang="el-GR" altLang="en-US" sz="2000" dirty="0" smtClean="0">
                <a:latin typeface="Calibri" panose="020F0502020204030204" pitchFamily="34" charset="0"/>
              </a:rPr>
              <a:t>	Αν και τα περισσότερα ψάρια έχουν εξειδικευθεί για μια μικρού εύρους ποικιλίας δίαιτα, μπορούν να χρησιμοποιούν και άλλα είδη τροφής όταν είναι διαθέσιμα.</a:t>
            </a:r>
          </a:p>
          <a:p>
            <a:pPr>
              <a:spcBef>
                <a:spcPts val="1200"/>
              </a:spcBef>
              <a:spcAft>
                <a:spcPts val="600"/>
              </a:spcAft>
              <a:buClr>
                <a:srgbClr val="C00000"/>
              </a:buClr>
            </a:pPr>
            <a:endParaRPr lang="el-GR" altLang="en-US" sz="1800" dirty="0" smtClean="0">
              <a:solidFill>
                <a:srgbClr val="000000"/>
              </a:solidFill>
              <a:latin typeface="Calibri" panose="020F0502020204030204" pitchFamily="34" charset="0"/>
            </a:endParaRPr>
          </a:p>
        </p:txBody>
      </p:sp>
      <p:sp>
        <p:nvSpPr>
          <p:cNvPr id="2" name="Footer Placeholder 1"/>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38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Μετανάστευση</a:t>
            </a:r>
            <a:endParaRPr lang="en-US" dirty="0"/>
          </a:p>
        </p:txBody>
      </p:sp>
      <p:sp>
        <p:nvSpPr>
          <p:cNvPr id="4" name="Footer Placeholder 3"/>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pPr/>
              <a:t>39</a:t>
            </a:fld>
            <a:endParaRPr lang="en-US"/>
          </a:p>
        </p:txBody>
      </p:sp>
    </p:spTree>
    <p:extLst>
      <p:ext uri="{BB962C8B-B14F-4D97-AF65-F5344CB8AC3E}">
        <p14:creationId xmlns:p14="http://schemas.microsoft.com/office/powerpoint/2010/main" val="1361792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Μετακίνηση στο νερό</a:t>
            </a:r>
            <a:endParaRPr lang="en-US" dirty="0"/>
          </a:p>
        </p:txBody>
      </p:sp>
      <p:sp>
        <p:nvSpPr>
          <p:cNvPr id="4" name="Footer Placeholder 3"/>
          <p:cNvSpPr>
            <a:spLocks noGrp="1"/>
          </p:cNvSpPr>
          <p:nvPr>
            <p:ph type="ftr" sz="quarter" idx="10"/>
          </p:nvPr>
        </p:nvSpPr>
        <p:spPr/>
        <p:txBody>
          <a:bodyPr/>
          <a:lstStyle/>
          <a:p>
            <a:r>
              <a:rPr lang="el-GR" dirty="0"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pPr/>
              <a:t>4</a:t>
            </a:fld>
            <a:endParaRPr lang="en-US"/>
          </a:p>
        </p:txBody>
      </p:sp>
    </p:spTree>
    <p:extLst>
      <p:ext uri="{BB962C8B-B14F-4D97-AF65-F5344CB8AC3E}">
        <p14:creationId xmlns:p14="http://schemas.microsoft.com/office/powerpoint/2010/main" val="18379569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Χέλι</a:t>
            </a:r>
            <a:endParaRPr lang="en-US" dirty="0"/>
          </a:p>
        </p:txBody>
      </p:sp>
      <p:sp>
        <p:nvSpPr>
          <p:cNvPr id="2" name="Content Placeholder 1"/>
          <p:cNvSpPr>
            <a:spLocks noGrp="1"/>
          </p:cNvSpPr>
          <p:nvPr>
            <p:ph sz="half" idx="1"/>
          </p:nvPr>
        </p:nvSpPr>
        <p:spPr>
          <a:xfrm>
            <a:off x="628650" y="1690689"/>
            <a:ext cx="4110775" cy="4351338"/>
          </a:xfrm>
        </p:spPr>
        <p:txBody>
          <a:bodyPr>
            <a:normAutofit/>
          </a:bodyPr>
          <a:lstStyle/>
          <a:p>
            <a:pPr>
              <a:spcBef>
                <a:spcPts val="600"/>
              </a:spcBef>
              <a:spcAft>
                <a:spcPts val="600"/>
              </a:spcAft>
            </a:pPr>
            <a:r>
              <a:rPr lang="el-GR" altLang="en-US" sz="2000" dirty="0">
                <a:solidFill>
                  <a:srgbClr val="000000"/>
                </a:solidFill>
                <a:latin typeface="Calibri" panose="020F0502020204030204" pitchFamily="34" charset="0"/>
              </a:rPr>
              <a:t>Για αιώνες οι φυσιογνώστες προβληματίζονταν όσον αφορά στην ιστορία της ζωής του χελιού </a:t>
            </a:r>
            <a:r>
              <a:rPr lang="el-GR" altLang="en-US" sz="2000" dirty="0" err="1">
                <a:solidFill>
                  <a:srgbClr val="000000"/>
                </a:solidFill>
                <a:latin typeface="Calibri" panose="020F0502020204030204" pitchFamily="34" charset="0"/>
              </a:rPr>
              <a:t>Anguilla</a:t>
            </a:r>
            <a:r>
              <a:rPr lang="el-GR" altLang="en-US" sz="2000" dirty="0">
                <a:solidFill>
                  <a:srgbClr val="000000"/>
                </a:solidFill>
                <a:latin typeface="Calibri" panose="020F0502020204030204" pitchFamily="34" charset="0"/>
              </a:rPr>
              <a:t>, ένα κοινό και σημαντικό εμπορικό είδος των παρακτίων ρευμάτων του Β. Ατλαντικού. </a:t>
            </a:r>
          </a:p>
          <a:p>
            <a:pPr>
              <a:spcBef>
                <a:spcPts val="600"/>
              </a:spcBef>
              <a:spcAft>
                <a:spcPts val="600"/>
              </a:spcAft>
            </a:pPr>
            <a:r>
              <a:rPr lang="el-GR" altLang="en-US" sz="2000" dirty="0">
                <a:solidFill>
                  <a:srgbClr val="000000"/>
                </a:solidFill>
                <a:latin typeface="Calibri" panose="020F0502020204030204" pitchFamily="34" charset="0"/>
              </a:rPr>
              <a:t>Τα χέλια είναι </a:t>
            </a:r>
            <a:r>
              <a:rPr lang="el-GR" altLang="en-US" sz="2000" b="1" dirty="0" err="1">
                <a:latin typeface="Calibri" panose="020F0502020204030204" pitchFamily="34" charset="0"/>
              </a:rPr>
              <a:t>κατάδρομα</a:t>
            </a:r>
            <a:r>
              <a:rPr lang="el-GR" altLang="en-US" sz="2000" b="1" dirty="0">
                <a:latin typeface="Calibri" panose="020F0502020204030204" pitchFamily="34" charset="0"/>
              </a:rPr>
              <a:t>, </a:t>
            </a:r>
            <a:r>
              <a:rPr lang="el-GR" altLang="en-US" sz="2000" dirty="0">
                <a:solidFill>
                  <a:srgbClr val="000000"/>
                </a:solidFill>
                <a:latin typeface="Calibri" panose="020F0502020204030204" pitchFamily="34" charset="0"/>
              </a:rPr>
              <a:t>που σημαίνει ότι περνούν το μεγαλύτερο μέρος της ζωής τους στα γλυκά νερά, αλλά μεταναστεύουν στη θάλασσα, για να </a:t>
            </a:r>
            <a:r>
              <a:rPr lang="el-GR" altLang="en-US" sz="2000" dirty="0" err="1">
                <a:solidFill>
                  <a:srgbClr val="000000"/>
                </a:solidFill>
                <a:latin typeface="Calibri" panose="020F0502020204030204" pitchFamily="34" charset="0"/>
              </a:rPr>
              <a:t>ωοτοκήσουν</a:t>
            </a:r>
            <a:r>
              <a:rPr lang="el-GR" altLang="en-US" sz="2000" dirty="0">
                <a:solidFill>
                  <a:srgbClr val="000000"/>
                </a:solidFill>
                <a:latin typeface="Calibri" panose="020F0502020204030204" pitchFamily="34" charset="0"/>
              </a:rPr>
              <a:t>. </a:t>
            </a:r>
          </a:p>
          <a:p>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9171" y="2901628"/>
            <a:ext cx="3456432" cy="2212848"/>
          </a:xfrm>
        </p:spPr>
      </p:pic>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40</a:t>
            </a:fld>
            <a:endParaRPr lang="en-US"/>
          </a:p>
        </p:txBody>
      </p:sp>
      <p:sp>
        <p:nvSpPr>
          <p:cNvPr id="8" name="TextBox 7"/>
          <p:cNvSpPr txBox="1"/>
          <p:nvPr/>
        </p:nvSpPr>
        <p:spPr>
          <a:xfrm>
            <a:off x="7793677" y="4975976"/>
            <a:ext cx="341760" cy="276999"/>
          </a:xfrm>
          <a:prstGeom prst="rect">
            <a:avLst/>
          </a:prstGeom>
          <a:noFill/>
        </p:spPr>
        <p:txBody>
          <a:bodyPr wrap="none" rtlCol="0">
            <a:spAutoFit/>
          </a:bodyPr>
          <a:lstStyle/>
          <a:p>
            <a:r>
              <a:rPr lang="el-GR" sz="1200" b="1" dirty="0" smtClean="0"/>
              <a:t>26</a:t>
            </a:r>
            <a:endParaRPr lang="en-US" sz="1200" b="1" dirty="0"/>
          </a:p>
        </p:txBody>
      </p:sp>
    </p:spTree>
    <p:extLst>
      <p:ext uri="{BB962C8B-B14F-4D97-AF65-F5344CB8AC3E}">
        <p14:creationId xmlns:p14="http://schemas.microsoft.com/office/powerpoint/2010/main" val="3807238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err="1" smtClean="0"/>
              <a:t>Λεπτοκέφαλος</a:t>
            </a:r>
            <a:endParaRPr lang="en-US" dirty="0"/>
          </a:p>
        </p:txBody>
      </p:sp>
      <p:sp>
        <p:nvSpPr>
          <p:cNvPr id="2" name="Content Placeholder 1"/>
          <p:cNvSpPr>
            <a:spLocks noGrp="1"/>
          </p:cNvSpPr>
          <p:nvPr>
            <p:ph sz="half" idx="1"/>
          </p:nvPr>
        </p:nvSpPr>
        <p:spPr>
          <a:xfrm>
            <a:off x="295007" y="1348365"/>
            <a:ext cx="8579744" cy="2116052"/>
          </a:xfrm>
        </p:spPr>
        <p:txBody>
          <a:bodyPr>
            <a:normAutofit/>
          </a:bodyPr>
          <a:lstStyle/>
          <a:p>
            <a:pPr>
              <a:spcBef>
                <a:spcPct val="50000"/>
              </a:spcBef>
            </a:pPr>
            <a:r>
              <a:rPr lang="el-GR" altLang="en-US" sz="2000" dirty="0">
                <a:solidFill>
                  <a:srgbClr val="000000"/>
                </a:solidFill>
                <a:latin typeface="Calibri" panose="020F0502020204030204" pitchFamily="34" charset="0"/>
              </a:rPr>
              <a:t>Η ιστορία της ζωής του ευρωπαϊκού χελιού, </a:t>
            </a:r>
            <a:r>
              <a:rPr lang="el-GR" altLang="en-US" sz="2000" dirty="0" err="1">
                <a:solidFill>
                  <a:srgbClr val="000000"/>
                </a:solidFill>
                <a:latin typeface="Calibri" panose="020F0502020204030204" pitchFamily="34" charset="0"/>
              </a:rPr>
              <a:t>Anguilla</a:t>
            </a:r>
            <a:r>
              <a:rPr lang="el-GR" altLang="en-US" sz="2000" dirty="0">
                <a:solidFill>
                  <a:srgbClr val="000000"/>
                </a:solidFill>
                <a:latin typeface="Calibri" panose="020F0502020204030204" pitchFamily="34" charset="0"/>
              </a:rPr>
              <a:t> </a:t>
            </a:r>
            <a:r>
              <a:rPr lang="el-GR" altLang="en-US" sz="2000" dirty="0" err="1">
                <a:solidFill>
                  <a:srgbClr val="000000"/>
                </a:solidFill>
                <a:latin typeface="Calibri" panose="020F0502020204030204" pitchFamily="34" charset="0"/>
              </a:rPr>
              <a:t>anguilla</a:t>
            </a:r>
            <a:r>
              <a:rPr lang="el-GR" altLang="en-US" sz="2000" dirty="0">
                <a:solidFill>
                  <a:srgbClr val="000000"/>
                </a:solidFill>
                <a:latin typeface="Calibri" panose="020F0502020204030204" pitchFamily="34" charset="0"/>
              </a:rPr>
              <a:t>, και του αμερικάνικου χελιού, </a:t>
            </a:r>
            <a:r>
              <a:rPr lang="el-GR" altLang="en-US" sz="2000" dirty="0" err="1">
                <a:solidFill>
                  <a:srgbClr val="000000"/>
                </a:solidFill>
                <a:latin typeface="Calibri" panose="020F0502020204030204" pitchFamily="34" charset="0"/>
              </a:rPr>
              <a:t>Anguilla</a:t>
            </a:r>
            <a:r>
              <a:rPr lang="el-GR" altLang="en-US" sz="2000" dirty="0">
                <a:solidFill>
                  <a:srgbClr val="000000"/>
                </a:solidFill>
                <a:latin typeface="Calibri" panose="020F0502020204030204" pitchFamily="34" charset="0"/>
              </a:rPr>
              <a:t> </a:t>
            </a:r>
            <a:r>
              <a:rPr lang="el-GR" altLang="en-US" sz="2000" dirty="0" err="1">
                <a:solidFill>
                  <a:srgbClr val="000000"/>
                </a:solidFill>
                <a:latin typeface="Calibri" panose="020F0502020204030204" pitchFamily="34" charset="0"/>
              </a:rPr>
              <a:t>rostrata</a:t>
            </a:r>
            <a:r>
              <a:rPr lang="el-GR" altLang="en-US" sz="2000" dirty="0">
                <a:solidFill>
                  <a:srgbClr val="000000"/>
                </a:solidFill>
                <a:latin typeface="Calibri" panose="020F0502020204030204" pitchFamily="34" charset="0"/>
              </a:rPr>
              <a:t>. </a:t>
            </a:r>
          </a:p>
          <a:p>
            <a:pPr>
              <a:spcBef>
                <a:spcPct val="50000"/>
              </a:spcBef>
            </a:pPr>
            <a:r>
              <a:rPr lang="el-GR" altLang="en-US" sz="2000" dirty="0" smtClean="0">
                <a:solidFill>
                  <a:srgbClr val="000000"/>
                </a:solidFill>
                <a:latin typeface="Calibri" panose="020F0502020204030204" pitchFamily="34" charset="0"/>
              </a:rPr>
              <a:t>Το </a:t>
            </a:r>
            <a:r>
              <a:rPr lang="el-GR" altLang="en-US" sz="2000" dirty="0">
                <a:solidFill>
                  <a:srgbClr val="000000"/>
                </a:solidFill>
                <a:latin typeface="Calibri" panose="020F0502020204030204" pitchFamily="34" charset="0"/>
              </a:rPr>
              <a:t>αμερικανικό χέλι ολοκληρώνει τη μεταμόρφωση της προνύμφης και το θαλάσσιο ταξίδι μέσα σε ένα χρόνο. </a:t>
            </a:r>
          </a:p>
          <a:p>
            <a:pPr>
              <a:spcBef>
                <a:spcPct val="50000"/>
              </a:spcBef>
            </a:pPr>
            <a:r>
              <a:rPr lang="el-GR" altLang="en-US" sz="2000" dirty="0" smtClean="0">
                <a:solidFill>
                  <a:srgbClr val="000000"/>
                </a:solidFill>
                <a:latin typeface="Calibri" panose="020F0502020204030204" pitchFamily="34" charset="0"/>
              </a:rPr>
              <a:t>Στο </a:t>
            </a:r>
            <a:r>
              <a:rPr lang="el-GR" altLang="en-US" sz="2000" dirty="0">
                <a:solidFill>
                  <a:srgbClr val="000000"/>
                </a:solidFill>
                <a:latin typeface="Calibri" panose="020F0502020204030204" pitchFamily="34" charset="0"/>
              </a:rPr>
              <a:t>ευρωπαϊκό χέλι απαιτούνται σχεδόν τρία χρόνια, για να ολοκληρωθεί το μακρύτερο ταξίδι του.</a:t>
            </a:r>
          </a:p>
          <a:p>
            <a:endParaRPr lang="en-US"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41</a:t>
            </a:fld>
            <a:endParaRPr lang="en-US"/>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2401"/>
          <a:stretch/>
        </p:blipFill>
        <p:spPr>
          <a:xfrm>
            <a:off x="2971985" y="3162570"/>
            <a:ext cx="5267968" cy="3070498"/>
          </a:xfrm>
        </p:spPr>
      </p:pic>
      <p:sp>
        <p:nvSpPr>
          <p:cNvPr id="10" name="TextBox 9"/>
          <p:cNvSpPr txBox="1"/>
          <p:nvPr/>
        </p:nvSpPr>
        <p:spPr>
          <a:xfrm>
            <a:off x="7793677" y="5956069"/>
            <a:ext cx="341760" cy="276999"/>
          </a:xfrm>
          <a:prstGeom prst="rect">
            <a:avLst/>
          </a:prstGeom>
          <a:noFill/>
        </p:spPr>
        <p:txBody>
          <a:bodyPr wrap="none" rtlCol="0">
            <a:spAutoFit/>
          </a:bodyPr>
          <a:lstStyle/>
          <a:p>
            <a:r>
              <a:rPr lang="el-GR" sz="1200" b="1" dirty="0" smtClean="0"/>
              <a:t>27</a:t>
            </a:r>
            <a:endParaRPr lang="en-US" sz="1200" b="1" dirty="0"/>
          </a:p>
        </p:txBody>
      </p:sp>
    </p:spTree>
    <p:extLst>
      <p:ext uri="{BB962C8B-B14F-4D97-AF65-F5344CB8AC3E}">
        <p14:creationId xmlns:p14="http://schemas.microsoft.com/office/powerpoint/2010/main" val="23246682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Σολομός</a:t>
            </a:r>
            <a:endParaRPr lang="en-US" dirty="0"/>
          </a:p>
        </p:txBody>
      </p:sp>
      <p:sp>
        <p:nvSpPr>
          <p:cNvPr id="2" name="Content Placeholder 1"/>
          <p:cNvSpPr>
            <a:spLocks noGrp="1"/>
          </p:cNvSpPr>
          <p:nvPr>
            <p:ph sz="half" idx="1"/>
          </p:nvPr>
        </p:nvSpPr>
        <p:spPr>
          <a:xfrm>
            <a:off x="572382" y="1700932"/>
            <a:ext cx="4070931" cy="4364090"/>
          </a:xfrm>
        </p:spPr>
        <p:txBody>
          <a:bodyPr>
            <a:noAutofit/>
          </a:bodyPr>
          <a:lstStyle/>
          <a:p>
            <a:pPr>
              <a:spcBef>
                <a:spcPts val="600"/>
              </a:spcBef>
              <a:spcAft>
                <a:spcPts val="600"/>
              </a:spcAft>
            </a:pPr>
            <a:r>
              <a:rPr lang="el-GR" altLang="en-US" sz="2000" dirty="0">
                <a:solidFill>
                  <a:srgbClr val="000000"/>
                </a:solidFill>
                <a:latin typeface="Calibri" panose="020F0502020204030204" pitchFamily="34" charset="0"/>
              </a:rPr>
              <a:t>Ο κύκλος της ζωής του σολομού είναι σχεδόν τόσο σημαντικός όσο αυτός του χελιού και έχει οπωσδήποτε κεντρίσει πολύ περισσότερο το ενδιαφέρον μας. </a:t>
            </a:r>
          </a:p>
          <a:p>
            <a:pPr>
              <a:spcBef>
                <a:spcPts val="600"/>
              </a:spcBef>
              <a:spcAft>
                <a:spcPts val="600"/>
              </a:spcAft>
            </a:pPr>
            <a:r>
              <a:rPr lang="el-GR" altLang="en-US" sz="2000" dirty="0">
                <a:solidFill>
                  <a:srgbClr val="000000"/>
                </a:solidFill>
                <a:latin typeface="Calibri" panose="020F0502020204030204" pitchFamily="34" charset="0"/>
              </a:rPr>
              <a:t>Οι σολομοί είναι </a:t>
            </a:r>
            <a:r>
              <a:rPr lang="el-GR" altLang="en-US" sz="2000" b="1" dirty="0">
                <a:latin typeface="Calibri" panose="020F0502020204030204" pitchFamily="34" charset="0"/>
              </a:rPr>
              <a:t>ανάδρομοι</a:t>
            </a:r>
            <a:r>
              <a:rPr lang="el-GR" altLang="en-US" sz="2000" dirty="0">
                <a:latin typeface="Calibri" panose="020F0502020204030204" pitchFamily="34" charset="0"/>
              </a:rPr>
              <a:t> </a:t>
            </a:r>
            <a:r>
              <a:rPr lang="el-GR" altLang="en-US" sz="2000" dirty="0">
                <a:solidFill>
                  <a:srgbClr val="000000"/>
                </a:solidFill>
                <a:latin typeface="Calibri" panose="020F0502020204030204" pitchFamily="34" charset="0"/>
              </a:rPr>
              <a:t>(ελλην. Ανάδρομος = αυτός που πηγαίνει προς τα πάνω). Αυτό σημαίνει ότι περνούν την ενήλικη φάση της ζωής τους στη θάλασσα, αλλά επιστρέφουν στα γλυκά νερά, προκειμένου να γεννήσουν τα αυγά τους. </a:t>
            </a:r>
          </a:p>
          <a:p>
            <a:endParaRPr lang="en-US" sz="2000"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42</a:t>
            </a:fld>
            <a:endParaRPr lang="en-US"/>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8710" y="3031835"/>
            <a:ext cx="3596640" cy="2447567"/>
          </a:xfrm>
        </p:spPr>
      </p:pic>
      <p:sp>
        <p:nvSpPr>
          <p:cNvPr id="8" name="TextBox 7"/>
          <p:cNvSpPr txBox="1"/>
          <p:nvPr/>
        </p:nvSpPr>
        <p:spPr>
          <a:xfrm>
            <a:off x="7964557" y="5340902"/>
            <a:ext cx="341760" cy="276999"/>
          </a:xfrm>
          <a:prstGeom prst="rect">
            <a:avLst/>
          </a:prstGeom>
          <a:noFill/>
        </p:spPr>
        <p:txBody>
          <a:bodyPr wrap="none" rtlCol="0">
            <a:spAutoFit/>
          </a:bodyPr>
          <a:lstStyle/>
          <a:p>
            <a:r>
              <a:rPr lang="el-GR" sz="1200" b="1" dirty="0" smtClean="0"/>
              <a:t>28</a:t>
            </a:r>
            <a:endParaRPr lang="en-US" sz="1200" b="1" dirty="0"/>
          </a:p>
        </p:txBody>
      </p:sp>
    </p:spTree>
    <p:extLst>
      <p:ext uri="{BB962C8B-B14F-4D97-AF65-F5344CB8AC3E}">
        <p14:creationId xmlns:p14="http://schemas.microsoft.com/office/powerpoint/2010/main" val="2565442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Ο σολομός του Ειρηνικού 1/2</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4411" y="1690689"/>
            <a:ext cx="5352305" cy="3666773"/>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43</a:t>
            </a:fld>
            <a:endParaRPr lang="en-US"/>
          </a:p>
        </p:txBody>
      </p:sp>
      <p:sp>
        <p:nvSpPr>
          <p:cNvPr id="10" name="Rectangle 3"/>
          <p:cNvSpPr txBox="1">
            <a:spLocks noChangeArrowheads="1"/>
          </p:cNvSpPr>
          <p:nvPr/>
        </p:nvSpPr>
        <p:spPr>
          <a:xfrm>
            <a:off x="1761880" y="5444563"/>
            <a:ext cx="6478073" cy="396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altLang="en-US" sz="1800" dirty="0" smtClean="0">
                <a:solidFill>
                  <a:srgbClr val="000000"/>
                </a:solidFill>
                <a:latin typeface="Calibri" panose="020F0502020204030204" pitchFamily="34" charset="0"/>
              </a:rPr>
              <a:t>Μεταναστεύων σολομός του Ειρηνικού ( </a:t>
            </a:r>
            <a:r>
              <a:rPr lang="el-GR" altLang="en-US" sz="1800" dirty="0" err="1" smtClean="0">
                <a:solidFill>
                  <a:srgbClr val="000000"/>
                </a:solidFill>
                <a:latin typeface="Calibri" panose="020F0502020204030204" pitchFamily="34" charset="0"/>
              </a:rPr>
              <a:t>Oncorhynchus</a:t>
            </a:r>
            <a:r>
              <a:rPr lang="el-GR" altLang="en-US" sz="1800" dirty="0" smtClean="0">
                <a:solidFill>
                  <a:srgbClr val="000000"/>
                </a:solidFill>
                <a:latin typeface="Calibri" panose="020F0502020204030204" pitchFamily="34" charset="0"/>
              </a:rPr>
              <a:t> </a:t>
            </a:r>
            <a:r>
              <a:rPr lang="el-GR" altLang="en-US" sz="1800" dirty="0" err="1" smtClean="0">
                <a:solidFill>
                  <a:srgbClr val="000000"/>
                </a:solidFill>
                <a:latin typeface="Calibri" panose="020F0502020204030204" pitchFamily="34" charset="0"/>
              </a:rPr>
              <a:t>nerka</a:t>
            </a:r>
            <a:r>
              <a:rPr lang="el-GR" altLang="en-US" sz="1800" dirty="0" smtClean="0">
                <a:solidFill>
                  <a:srgbClr val="000000"/>
                </a:solidFill>
                <a:latin typeface="Calibri" panose="020F0502020204030204" pitchFamily="34" charset="0"/>
              </a:rPr>
              <a:t>)</a:t>
            </a:r>
          </a:p>
        </p:txBody>
      </p:sp>
      <p:sp>
        <p:nvSpPr>
          <p:cNvPr id="8" name="TextBox 7"/>
          <p:cNvSpPr txBox="1"/>
          <p:nvPr/>
        </p:nvSpPr>
        <p:spPr>
          <a:xfrm>
            <a:off x="6902375" y="4925575"/>
            <a:ext cx="341760" cy="276999"/>
          </a:xfrm>
          <a:prstGeom prst="rect">
            <a:avLst/>
          </a:prstGeom>
          <a:noFill/>
        </p:spPr>
        <p:txBody>
          <a:bodyPr wrap="none" rtlCol="0">
            <a:spAutoFit/>
          </a:bodyPr>
          <a:lstStyle/>
          <a:p>
            <a:r>
              <a:rPr lang="el-GR" sz="1200" b="1" dirty="0" smtClean="0">
                <a:solidFill>
                  <a:schemeClr val="bg1"/>
                </a:solidFill>
              </a:rPr>
              <a:t>2</a:t>
            </a:r>
            <a:r>
              <a:rPr lang="en-US" sz="1200" b="1" dirty="0" smtClean="0">
                <a:solidFill>
                  <a:schemeClr val="bg1"/>
                </a:solidFill>
              </a:rPr>
              <a:t>9</a:t>
            </a:r>
            <a:endParaRPr lang="en-US" sz="1200" b="1" dirty="0">
              <a:solidFill>
                <a:schemeClr val="bg1"/>
              </a:solidFill>
            </a:endParaRPr>
          </a:p>
        </p:txBody>
      </p:sp>
    </p:spTree>
    <p:extLst>
      <p:ext uri="{BB962C8B-B14F-4D97-AF65-F5344CB8AC3E}">
        <p14:creationId xmlns:p14="http://schemas.microsoft.com/office/powerpoint/2010/main" val="2691117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Ο σολομός του Ειρηνικού 2/2</a:t>
            </a:r>
            <a:endParaRPr lang="en-US" dirty="0"/>
          </a:p>
        </p:txBody>
      </p:sp>
      <p:sp>
        <p:nvSpPr>
          <p:cNvPr id="4" name="Content Placeholder 3"/>
          <p:cNvSpPr>
            <a:spLocks noGrp="1"/>
          </p:cNvSpPr>
          <p:nvPr>
            <p:ph sz="half" idx="2"/>
          </p:nvPr>
        </p:nvSpPr>
        <p:spPr>
          <a:xfrm>
            <a:off x="4796326" y="1690689"/>
            <a:ext cx="3719024" cy="4513504"/>
          </a:xfrm>
        </p:spPr>
        <p:txBody>
          <a:bodyPr>
            <a:normAutofit fontScale="70000" lnSpcReduction="20000"/>
          </a:bodyPr>
          <a:lstStyle/>
          <a:p>
            <a:pPr>
              <a:lnSpc>
                <a:spcPct val="120000"/>
              </a:lnSpc>
              <a:spcBef>
                <a:spcPct val="0"/>
              </a:spcBef>
            </a:pPr>
            <a:r>
              <a:rPr lang="el-GR" altLang="en-US" sz="2900" dirty="0">
                <a:solidFill>
                  <a:srgbClr val="000000"/>
                </a:solidFill>
                <a:latin typeface="Calibri" panose="020F0502020204030204" pitchFamily="34" charset="0"/>
              </a:rPr>
              <a:t>Τελετουργικός «χορός» </a:t>
            </a:r>
            <a:r>
              <a:rPr lang="el-GR" altLang="en-US" sz="2900" dirty="0" smtClean="0">
                <a:solidFill>
                  <a:srgbClr val="000000"/>
                </a:solidFill>
                <a:latin typeface="Calibri" panose="020F0502020204030204" pitchFamily="34" charset="0"/>
              </a:rPr>
              <a:t>ζευγαρώματος.</a:t>
            </a:r>
            <a:endParaRPr lang="el-GR" altLang="en-US" sz="2900" dirty="0">
              <a:solidFill>
                <a:srgbClr val="000000"/>
              </a:solidFill>
              <a:latin typeface="Calibri" panose="020F0502020204030204" pitchFamily="34" charset="0"/>
            </a:endParaRPr>
          </a:p>
          <a:p>
            <a:pPr>
              <a:lnSpc>
                <a:spcPct val="120000"/>
              </a:lnSpc>
              <a:spcBef>
                <a:spcPct val="0"/>
              </a:spcBef>
              <a:buNone/>
            </a:pPr>
            <a:endParaRPr lang="el-GR" altLang="en-US" sz="2900" dirty="0">
              <a:solidFill>
                <a:srgbClr val="000000"/>
              </a:solidFill>
              <a:latin typeface="Calibri" panose="020F0502020204030204" pitchFamily="34" charset="0"/>
            </a:endParaRPr>
          </a:p>
          <a:p>
            <a:pPr>
              <a:lnSpc>
                <a:spcPct val="120000"/>
              </a:lnSpc>
              <a:spcBef>
                <a:spcPct val="0"/>
              </a:spcBef>
            </a:pPr>
            <a:r>
              <a:rPr lang="el-GR" altLang="en-US" sz="2900" dirty="0">
                <a:solidFill>
                  <a:srgbClr val="000000"/>
                </a:solidFill>
                <a:latin typeface="Calibri" panose="020F0502020204030204" pitchFamily="34" charset="0"/>
              </a:rPr>
              <a:t>Μετά το θηλυκό στρέφεται στο πλάι και σκάβει μια φωλιά με την ουρά του. </a:t>
            </a:r>
          </a:p>
          <a:p>
            <a:pPr>
              <a:lnSpc>
                <a:spcPct val="120000"/>
              </a:lnSpc>
              <a:spcBef>
                <a:spcPct val="0"/>
              </a:spcBef>
            </a:pPr>
            <a:endParaRPr lang="el-GR" altLang="en-US" sz="2900" dirty="0">
              <a:solidFill>
                <a:srgbClr val="000000"/>
              </a:solidFill>
              <a:latin typeface="Calibri" panose="020F0502020204030204" pitchFamily="34" charset="0"/>
            </a:endParaRPr>
          </a:p>
          <a:p>
            <a:pPr>
              <a:lnSpc>
                <a:spcPct val="120000"/>
              </a:lnSpc>
              <a:spcBef>
                <a:spcPct val="0"/>
              </a:spcBef>
            </a:pPr>
            <a:r>
              <a:rPr lang="el-GR" altLang="en-US" sz="2900" dirty="0">
                <a:solidFill>
                  <a:srgbClr val="000000"/>
                </a:solidFill>
                <a:latin typeface="Calibri" panose="020F0502020204030204" pitchFamily="34" charset="0"/>
              </a:rPr>
              <a:t>Καθώς αποθέτει τα αυγά, το αρσενικό τα </a:t>
            </a:r>
            <a:r>
              <a:rPr lang="el-GR" altLang="en-US" sz="2900" dirty="0" smtClean="0">
                <a:solidFill>
                  <a:srgbClr val="000000"/>
                </a:solidFill>
                <a:latin typeface="Calibri" panose="020F0502020204030204" pitchFamily="34" charset="0"/>
              </a:rPr>
              <a:t>γονιμοποιεί.</a:t>
            </a:r>
            <a:endParaRPr lang="el-GR" altLang="en-US" sz="2900" dirty="0">
              <a:solidFill>
                <a:srgbClr val="000000"/>
              </a:solidFill>
              <a:latin typeface="Calibri" panose="020F0502020204030204" pitchFamily="34" charset="0"/>
            </a:endParaRPr>
          </a:p>
          <a:p>
            <a:pPr>
              <a:lnSpc>
                <a:spcPct val="120000"/>
              </a:lnSpc>
              <a:spcBef>
                <a:spcPct val="0"/>
              </a:spcBef>
              <a:buNone/>
            </a:pPr>
            <a:endParaRPr lang="el-GR" altLang="en-US" sz="2900" dirty="0">
              <a:solidFill>
                <a:srgbClr val="000000"/>
              </a:solidFill>
              <a:latin typeface="Calibri" panose="020F0502020204030204" pitchFamily="34" charset="0"/>
            </a:endParaRPr>
          </a:p>
          <a:p>
            <a:pPr>
              <a:lnSpc>
                <a:spcPct val="120000"/>
              </a:lnSpc>
              <a:spcBef>
                <a:spcPct val="0"/>
              </a:spcBef>
            </a:pPr>
            <a:r>
              <a:rPr lang="el-GR" altLang="en-US" sz="2900" dirty="0">
                <a:solidFill>
                  <a:srgbClr val="000000"/>
                </a:solidFill>
                <a:latin typeface="Calibri" panose="020F0502020204030204" pitchFamily="34" charset="0"/>
              </a:rPr>
              <a:t>Αφού το θηλυκό καλύψει τα αυγά με χαλίκι, εξουθενωμένο πεθαίνει και παρασύρεται από το ρεύμα.</a:t>
            </a:r>
          </a:p>
          <a:p>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44</a:t>
            </a:fld>
            <a:endParaRPr lang="en-US"/>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33889" y="1370338"/>
            <a:ext cx="3630478" cy="4845162"/>
          </a:xfrm>
        </p:spPr>
      </p:pic>
      <p:sp>
        <p:nvSpPr>
          <p:cNvPr id="10" name="TextBox 9"/>
          <p:cNvSpPr txBox="1"/>
          <p:nvPr/>
        </p:nvSpPr>
        <p:spPr>
          <a:xfrm>
            <a:off x="4609467" y="5927194"/>
            <a:ext cx="341760" cy="276999"/>
          </a:xfrm>
          <a:prstGeom prst="rect">
            <a:avLst/>
          </a:prstGeom>
          <a:noFill/>
        </p:spPr>
        <p:txBody>
          <a:bodyPr wrap="none" rtlCol="0">
            <a:spAutoFit/>
          </a:bodyPr>
          <a:lstStyle/>
          <a:p>
            <a:r>
              <a:rPr lang="en-US" sz="1200" b="1" dirty="0" smtClean="0"/>
              <a:t>30</a:t>
            </a:r>
            <a:endParaRPr lang="en-US" sz="1200" b="1" dirty="0"/>
          </a:p>
        </p:txBody>
      </p:sp>
    </p:spTree>
    <p:extLst>
      <p:ext uri="{BB962C8B-B14F-4D97-AF65-F5344CB8AC3E}">
        <p14:creationId xmlns:p14="http://schemas.microsoft.com/office/powerpoint/2010/main" val="4126089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Αναπαραγωγή και αύξηση</a:t>
            </a:r>
            <a:endParaRPr lang="en-US" dirty="0"/>
          </a:p>
        </p:txBody>
      </p:sp>
      <p:sp>
        <p:nvSpPr>
          <p:cNvPr id="5" name="Footer Placeholder 4"/>
          <p:cNvSpPr>
            <a:spLocks noGrp="1"/>
          </p:cNvSpPr>
          <p:nvPr>
            <p:ph type="ftr" sz="quarter" idx="10"/>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45</a:t>
            </a:fld>
            <a:endParaRPr lang="en-US"/>
          </a:p>
        </p:txBody>
      </p:sp>
    </p:spTree>
    <p:extLst>
      <p:ext uri="{BB962C8B-B14F-4D97-AF65-F5344CB8AC3E}">
        <p14:creationId xmlns:p14="http://schemas.microsoft.com/office/powerpoint/2010/main" val="474460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Ωοτοκία</a:t>
            </a:r>
            <a:endParaRPr lang="en-US" dirty="0"/>
          </a:p>
        </p:txBody>
      </p:sp>
      <p:sp>
        <p:nvSpPr>
          <p:cNvPr id="2" name="Content Placeholder 1"/>
          <p:cNvSpPr>
            <a:spLocks noGrp="1"/>
          </p:cNvSpPr>
          <p:nvPr>
            <p:ph sz="half" idx="1"/>
          </p:nvPr>
        </p:nvSpPr>
        <p:spPr>
          <a:xfrm>
            <a:off x="628650" y="1653667"/>
            <a:ext cx="5295632" cy="4708771"/>
          </a:xfrm>
        </p:spPr>
        <p:txBody>
          <a:bodyPr>
            <a:normAutofit/>
          </a:bodyPr>
          <a:lstStyle/>
          <a:p>
            <a:pPr>
              <a:lnSpc>
                <a:spcPct val="100000"/>
              </a:lnSpc>
              <a:spcBef>
                <a:spcPct val="50000"/>
              </a:spcBef>
            </a:pPr>
            <a:r>
              <a:rPr lang="el-GR" altLang="en-US" sz="2000" dirty="0">
                <a:solidFill>
                  <a:srgbClr val="000000"/>
                </a:solidFill>
                <a:latin typeface="Calibri" panose="020F0502020204030204" pitchFamily="34" charset="0"/>
              </a:rPr>
              <a:t>Ασυνήθιστες παραλλαγές πάνω στο βασικό θέμα της</a:t>
            </a:r>
            <a:r>
              <a:rPr lang="el-GR" altLang="en-US" sz="2000" dirty="0">
                <a:latin typeface="Calibri" panose="020F0502020204030204" pitchFamily="34" charset="0"/>
              </a:rPr>
              <a:t> </a:t>
            </a:r>
            <a:r>
              <a:rPr lang="el-GR" altLang="en-US" sz="2000" b="1" dirty="0" err="1">
                <a:latin typeface="Calibri" panose="020F0502020204030204" pitchFamily="34" charset="0"/>
              </a:rPr>
              <a:t>αμφιγονικής</a:t>
            </a:r>
            <a:r>
              <a:rPr lang="el-GR" altLang="en-US" sz="2000" b="1" dirty="0">
                <a:latin typeface="Calibri" panose="020F0502020204030204" pitchFamily="34" charset="0"/>
              </a:rPr>
              <a:t> αναπαραγωγής. </a:t>
            </a:r>
          </a:p>
          <a:p>
            <a:pPr>
              <a:lnSpc>
                <a:spcPct val="100000"/>
              </a:lnSpc>
              <a:spcBef>
                <a:spcPct val="50000"/>
              </a:spcBef>
            </a:pPr>
            <a:r>
              <a:rPr lang="el-GR" altLang="en-US" sz="2000" dirty="0">
                <a:solidFill>
                  <a:srgbClr val="000000"/>
                </a:solidFill>
                <a:latin typeface="Calibri" panose="020F0502020204030204" pitchFamily="34" charset="0"/>
              </a:rPr>
              <a:t>Τα περισσότερα ψάρια είναι</a:t>
            </a:r>
            <a:r>
              <a:rPr lang="el-GR" altLang="en-US" sz="2000" dirty="0">
                <a:latin typeface="Calibri" panose="020F0502020204030204" pitchFamily="34" charset="0"/>
              </a:rPr>
              <a:t> </a:t>
            </a:r>
            <a:r>
              <a:rPr lang="el-GR" altLang="en-US" sz="2000" b="1" dirty="0" err="1">
                <a:latin typeface="Calibri" panose="020F0502020204030204" pitchFamily="34" charset="0"/>
              </a:rPr>
              <a:t>δίοικα</a:t>
            </a:r>
            <a:r>
              <a:rPr lang="el-GR" altLang="en-US" sz="2000" dirty="0">
                <a:latin typeface="Calibri" panose="020F0502020204030204" pitchFamily="34" charset="0"/>
              </a:rPr>
              <a:t>, </a:t>
            </a:r>
          </a:p>
          <a:p>
            <a:pPr lvl="1">
              <a:lnSpc>
                <a:spcPct val="100000"/>
              </a:lnSpc>
              <a:spcBef>
                <a:spcPct val="50000"/>
              </a:spcBef>
            </a:pPr>
            <a:r>
              <a:rPr lang="el-GR" altLang="en-US" sz="2000" b="1" dirty="0">
                <a:latin typeface="Calibri" panose="020F0502020204030204" pitchFamily="34" charset="0"/>
              </a:rPr>
              <a:t>εξωτερική </a:t>
            </a:r>
            <a:r>
              <a:rPr lang="el-GR" altLang="en-US" sz="2000" b="1" dirty="0" smtClean="0">
                <a:latin typeface="Calibri" panose="020F0502020204030204" pitchFamily="34" charset="0"/>
              </a:rPr>
              <a:t>γονιμοποίηση,</a:t>
            </a:r>
            <a:endParaRPr lang="el-GR" altLang="en-US" sz="2000" b="1" dirty="0">
              <a:latin typeface="Calibri" panose="020F0502020204030204" pitchFamily="34" charset="0"/>
            </a:endParaRPr>
          </a:p>
          <a:p>
            <a:pPr lvl="1">
              <a:lnSpc>
                <a:spcPct val="100000"/>
              </a:lnSpc>
              <a:spcBef>
                <a:spcPct val="50000"/>
              </a:spcBef>
            </a:pPr>
            <a:r>
              <a:rPr lang="el-GR" altLang="en-US" sz="2000" b="1" dirty="0">
                <a:latin typeface="Calibri" panose="020F0502020204030204" pitchFamily="34" charset="0"/>
              </a:rPr>
              <a:t>εξωτερική ανάπτυξη των αυγών και των εμβρύων (ωοτοκία</a:t>
            </a:r>
            <a:r>
              <a:rPr lang="el-GR" altLang="en-US" sz="2000" b="1" dirty="0" smtClean="0">
                <a:latin typeface="Calibri" panose="020F0502020204030204" pitchFamily="34" charset="0"/>
              </a:rPr>
              <a:t>),</a:t>
            </a:r>
            <a:endParaRPr lang="el-GR" altLang="en-US" sz="2000" b="1" dirty="0">
              <a:latin typeface="Calibri" panose="020F0502020204030204" pitchFamily="34" charset="0"/>
            </a:endParaRPr>
          </a:p>
          <a:p>
            <a:pPr>
              <a:lnSpc>
                <a:spcPct val="100000"/>
              </a:lnSpc>
              <a:spcBef>
                <a:spcPct val="50000"/>
              </a:spcBef>
            </a:pPr>
            <a:r>
              <a:rPr lang="el-GR" altLang="en-US" sz="2000" dirty="0">
                <a:solidFill>
                  <a:srgbClr val="000000"/>
                </a:solidFill>
                <a:latin typeface="Calibri" panose="020F0502020204030204" pitchFamily="34" charset="0"/>
              </a:rPr>
              <a:t>Αριθμός </a:t>
            </a:r>
            <a:r>
              <a:rPr lang="el-GR" altLang="en-US" sz="2000" dirty="0" smtClean="0">
                <a:solidFill>
                  <a:srgbClr val="000000"/>
                </a:solidFill>
                <a:latin typeface="Calibri" panose="020F0502020204030204" pitchFamily="34" charset="0"/>
              </a:rPr>
              <a:t>αυγών.</a:t>
            </a:r>
            <a:endParaRPr lang="el-GR" altLang="en-US" sz="2000" dirty="0">
              <a:solidFill>
                <a:srgbClr val="000000"/>
              </a:solidFill>
              <a:latin typeface="Calibri" panose="020F0502020204030204" pitchFamily="34" charset="0"/>
            </a:endParaRPr>
          </a:p>
          <a:p>
            <a:pPr>
              <a:lnSpc>
                <a:spcPct val="100000"/>
              </a:lnSpc>
              <a:spcBef>
                <a:spcPct val="50000"/>
              </a:spcBef>
            </a:pPr>
            <a:r>
              <a:rPr lang="el-GR" altLang="en-US" sz="2000" dirty="0" smtClean="0">
                <a:solidFill>
                  <a:srgbClr val="000000"/>
                </a:solidFill>
                <a:latin typeface="Calibri" panose="020F0502020204030204" pitchFamily="34" charset="0"/>
              </a:rPr>
              <a:t>Μέγεθος αυγών.</a:t>
            </a:r>
            <a:endParaRPr lang="el-GR" altLang="en-US" sz="2000" dirty="0">
              <a:solidFill>
                <a:srgbClr val="000000"/>
              </a:solidFill>
              <a:latin typeface="Calibri" panose="020F0502020204030204" pitchFamily="34" charset="0"/>
            </a:endParaRPr>
          </a:p>
          <a:p>
            <a:pPr>
              <a:lnSpc>
                <a:spcPct val="100000"/>
              </a:lnSpc>
              <a:spcBef>
                <a:spcPct val="50000"/>
              </a:spcBef>
            </a:pPr>
            <a:r>
              <a:rPr lang="el-GR" altLang="en-US" sz="2000" dirty="0">
                <a:solidFill>
                  <a:srgbClr val="000000"/>
                </a:solidFill>
                <a:latin typeface="Calibri" panose="020F0502020204030204" pitchFamily="34" charset="0"/>
              </a:rPr>
              <a:t>Πελαγικά – </a:t>
            </a:r>
            <a:r>
              <a:rPr lang="el-GR" altLang="en-US" sz="2000" dirty="0" err="1" smtClean="0">
                <a:solidFill>
                  <a:srgbClr val="000000"/>
                </a:solidFill>
                <a:latin typeface="Calibri" panose="020F0502020204030204" pitchFamily="34" charset="0"/>
              </a:rPr>
              <a:t>βενθικά</a:t>
            </a:r>
            <a:r>
              <a:rPr lang="el-GR" altLang="en-US" sz="2000" dirty="0" smtClean="0">
                <a:solidFill>
                  <a:srgbClr val="000000"/>
                </a:solidFill>
                <a:latin typeface="Calibri" panose="020F0502020204030204" pitchFamily="34" charset="0"/>
              </a:rPr>
              <a:t>.</a:t>
            </a:r>
            <a:endParaRPr lang="el-GR" altLang="en-US" sz="2000" dirty="0">
              <a:solidFill>
                <a:srgbClr val="000000"/>
              </a:solidFill>
              <a:latin typeface="Calibri" panose="020F0502020204030204" pitchFamily="34" charset="0"/>
            </a:endParaRPr>
          </a:p>
          <a:p>
            <a:pPr>
              <a:lnSpc>
                <a:spcPct val="100000"/>
              </a:lnSpc>
              <a:spcBef>
                <a:spcPct val="50000"/>
              </a:spcBef>
            </a:pPr>
            <a:r>
              <a:rPr lang="el-GR" altLang="en-US" sz="2000" dirty="0">
                <a:solidFill>
                  <a:srgbClr val="000000"/>
                </a:solidFill>
                <a:latin typeface="Calibri" panose="020F0502020204030204" pitchFamily="34" charset="0"/>
              </a:rPr>
              <a:t>Ιδιαίτερη αναπαραγωγική </a:t>
            </a:r>
            <a:r>
              <a:rPr lang="el-GR" altLang="en-US" sz="2000" dirty="0" smtClean="0">
                <a:solidFill>
                  <a:srgbClr val="000000"/>
                </a:solidFill>
                <a:latin typeface="Calibri" panose="020F0502020204030204" pitchFamily="34" charset="0"/>
              </a:rPr>
              <a:t>συμπεριφορά.</a:t>
            </a:r>
            <a:endParaRPr lang="el-GR" altLang="en-US" sz="2000" dirty="0">
              <a:solidFill>
                <a:srgbClr val="000000"/>
              </a:solidFill>
              <a:latin typeface="Calibri" panose="020F0502020204030204" pitchFamily="34" charset="0"/>
            </a:endParaRPr>
          </a:p>
          <a:p>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8449" y="1690689"/>
            <a:ext cx="2111504" cy="3950822"/>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46</a:t>
            </a:fld>
            <a:endParaRPr lang="en-US"/>
          </a:p>
        </p:txBody>
      </p:sp>
      <p:sp>
        <p:nvSpPr>
          <p:cNvPr id="8" name="TextBox 7"/>
          <p:cNvSpPr txBox="1"/>
          <p:nvPr/>
        </p:nvSpPr>
        <p:spPr>
          <a:xfrm>
            <a:off x="7865012" y="3120200"/>
            <a:ext cx="341760" cy="276999"/>
          </a:xfrm>
          <a:prstGeom prst="rect">
            <a:avLst/>
          </a:prstGeom>
          <a:noFill/>
        </p:spPr>
        <p:txBody>
          <a:bodyPr wrap="none" rtlCol="0">
            <a:spAutoFit/>
          </a:bodyPr>
          <a:lstStyle/>
          <a:p>
            <a:r>
              <a:rPr lang="en-US" sz="1200" b="1" dirty="0" smtClean="0"/>
              <a:t>31</a:t>
            </a:r>
            <a:endParaRPr lang="en-US" sz="1200" b="1" dirty="0"/>
          </a:p>
        </p:txBody>
      </p:sp>
      <p:sp>
        <p:nvSpPr>
          <p:cNvPr id="9" name="TextBox 8"/>
          <p:cNvSpPr txBox="1"/>
          <p:nvPr/>
        </p:nvSpPr>
        <p:spPr>
          <a:xfrm>
            <a:off x="7865012" y="5344385"/>
            <a:ext cx="341760" cy="276999"/>
          </a:xfrm>
          <a:prstGeom prst="rect">
            <a:avLst/>
          </a:prstGeom>
          <a:noFill/>
        </p:spPr>
        <p:txBody>
          <a:bodyPr wrap="none" rtlCol="0">
            <a:spAutoFit/>
          </a:bodyPr>
          <a:lstStyle/>
          <a:p>
            <a:r>
              <a:rPr lang="en-US" sz="1200" b="1" dirty="0" smtClean="0"/>
              <a:t>32</a:t>
            </a:r>
            <a:endParaRPr lang="en-US" sz="1200" b="1" dirty="0"/>
          </a:p>
        </p:txBody>
      </p:sp>
    </p:spTree>
    <p:extLst>
      <p:ext uri="{BB962C8B-B14F-4D97-AF65-F5344CB8AC3E}">
        <p14:creationId xmlns:p14="http://schemas.microsoft.com/office/powerpoint/2010/main" val="1820698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Γονική προστασία</a:t>
            </a:r>
            <a:endParaRPr lang="en-US" dirty="0"/>
          </a:p>
        </p:txBody>
      </p:sp>
      <p:sp>
        <p:nvSpPr>
          <p:cNvPr id="2" name="Content Placeholder 1"/>
          <p:cNvSpPr>
            <a:spLocks noGrp="1"/>
          </p:cNvSpPr>
          <p:nvPr>
            <p:ph sz="half" idx="1"/>
          </p:nvPr>
        </p:nvSpPr>
        <p:spPr>
          <a:xfrm>
            <a:off x="628650" y="1897564"/>
            <a:ext cx="4136533" cy="4708771"/>
          </a:xfrm>
        </p:spPr>
        <p:txBody>
          <a:bodyPr>
            <a:normAutofit/>
          </a:bodyPr>
          <a:lstStyle/>
          <a:p>
            <a:pPr>
              <a:lnSpc>
                <a:spcPct val="100000"/>
              </a:lnSpc>
              <a:spcBef>
                <a:spcPct val="50000"/>
              </a:spcBef>
            </a:pPr>
            <a:r>
              <a:rPr lang="el-GR" altLang="en-US" sz="2000" dirty="0" err="1">
                <a:solidFill>
                  <a:srgbClr val="000000"/>
                </a:solidFill>
                <a:latin typeface="Calibri" panose="020F0502020204030204" pitchFamily="34" charset="0"/>
              </a:rPr>
              <a:t>Tα</a:t>
            </a:r>
            <a:r>
              <a:rPr lang="el-GR" altLang="en-US" sz="2000" dirty="0">
                <a:solidFill>
                  <a:srgbClr val="000000"/>
                </a:solidFill>
                <a:latin typeface="Calibri" panose="020F0502020204030204" pitchFamily="34" charset="0"/>
              </a:rPr>
              <a:t> αρσενικά </a:t>
            </a:r>
            <a:r>
              <a:rPr lang="el-GR" altLang="en-US" sz="2000" dirty="0" err="1">
                <a:solidFill>
                  <a:srgbClr val="000000"/>
                </a:solidFill>
                <a:latin typeface="Calibri" panose="020F0502020204030204" pitchFamily="34" charset="0"/>
              </a:rPr>
              <a:t>γναθόψαρα</a:t>
            </a:r>
            <a:r>
              <a:rPr lang="el-GR" altLang="en-US" sz="2000" dirty="0">
                <a:solidFill>
                  <a:srgbClr val="000000"/>
                </a:solidFill>
                <a:latin typeface="Calibri" panose="020F0502020204030204" pitchFamily="34" charset="0"/>
              </a:rPr>
              <a:t>, </a:t>
            </a:r>
            <a:r>
              <a:rPr lang="el-GR" altLang="en-US" sz="2000" b="1" i="1" dirty="0" err="1">
                <a:latin typeface="Calibri" panose="020F0502020204030204" pitchFamily="34" charset="0"/>
              </a:rPr>
              <a:t>Opistognathus</a:t>
            </a:r>
            <a:r>
              <a:rPr lang="el-GR" altLang="en-US" sz="2000" b="1" i="1" dirty="0">
                <a:latin typeface="Calibri" panose="020F0502020204030204" pitchFamily="34" charset="0"/>
              </a:rPr>
              <a:t> </a:t>
            </a:r>
            <a:r>
              <a:rPr lang="el-GR" altLang="en-US" sz="2000" b="1" i="1" dirty="0" err="1">
                <a:latin typeface="Calibri" panose="020F0502020204030204" pitchFamily="34" charset="0"/>
              </a:rPr>
              <a:t>macrognathus</a:t>
            </a:r>
            <a:r>
              <a:rPr lang="el-GR" altLang="en-US" sz="2000" dirty="0">
                <a:solidFill>
                  <a:srgbClr val="000000"/>
                </a:solidFill>
                <a:latin typeface="Calibri" panose="020F0502020204030204" pitchFamily="34" charset="0"/>
              </a:rPr>
              <a:t>, επωάζουν τα αυγά στο στόμα τους.</a:t>
            </a:r>
          </a:p>
          <a:p>
            <a:pPr>
              <a:lnSpc>
                <a:spcPct val="100000"/>
              </a:lnSpc>
              <a:spcBef>
                <a:spcPct val="50000"/>
              </a:spcBef>
            </a:pPr>
            <a:r>
              <a:rPr lang="el-GR" altLang="en-US" sz="2000" dirty="0">
                <a:solidFill>
                  <a:srgbClr val="000000"/>
                </a:solidFill>
                <a:latin typeface="Calibri" panose="020F0502020204030204" pitchFamily="34" charset="0"/>
              </a:rPr>
              <a:t> Τα αρσενικά αναλαμβάνουν τα προϊόντα της ωοτοκίας των θηλυκών και επωάζουν τα αυγά, μέχρι να εκκολαφθούν. </a:t>
            </a:r>
          </a:p>
          <a:p>
            <a:pPr>
              <a:lnSpc>
                <a:spcPct val="100000"/>
              </a:lnSpc>
              <a:spcBef>
                <a:spcPct val="50000"/>
              </a:spcBef>
            </a:pPr>
            <a:r>
              <a:rPr lang="el-GR" altLang="en-US" sz="2000" dirty="0">
                <a:solidFill>
                  <a:srgbClr val="000000"/>
                </a:solidFill>
                <a:latin typeface="Calibri" panose="020F0502020204030204" pitchFamily="34" charset="0"/>
              </a:rPr>
              <a:t>Για σύντομα χρονικά διαστήματα, όταν το ψάρι τρέφεται, τα αυγά αφήνονται σε υπόγειες </a:t>
            </a:r>
            <a:r>
              <a:rPr lang="el-GR" altLang="en-US" sz="2000" dirty="0" smtClean="0">
                <a:solidFill>
                  <a:srgbClr val="000000"/>
                </a:solidFill>
                <a:latin typeface="Calibri" panose="020F0502020204030204" pitchFamily="34" charset="0"/>
              </a:rPr>
              <a:t>κοιλότητες.</a:t>
            </a:r>
            <a:endParaRPr lang="el-GR" altLang="en-US" sz="2000" dirty="0">
              <a:solidFill>
                <a:srgbClr val="000000"/>
              </a:solidFill>
              <a:latin typeface="Calibri" panose="020F0502020204030204" pitchFamily="34" charset="0"/>
            </a:endParaRPr>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47</a:t>
            </a:fld>
            <a:endParaRPr lang="en-US"/>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6880" y="2383832"/>
            <a:ext cx="3886200" cy="3248440"/>
          </a:xfrm>
        </p:spPr>
      </p:pic>
      <p:sp>
        <p:nvSpPr>
          <p:cNvPr id="9" name="TextBox 8"/>
          <p:cNvSpPr txBox="1"/>
          <p:nvPr/>
        </p:nvSpPr>
        <p:spPr>
          <a:xfrm>
            <a:off x="7347776" y="4919513"/>
            <a:ext cx="341760" cy="276999"/>
          </a:xfrm>
          <a:prstGeom prst="rect">
            <a:avLst/>
          </a:prstGeom>
          <a:noFill/>
        </p:spPr>
        <p:txBody>
          <a:bodyPr wrap="none" rtlCol="0">
            <a:spAutoFit/>
          </a:bodyPr>
          <a:lstStyle/>
          <a:p>
            <a:r>
              <a:rPr lang="en-US" sz="1200" b="1" dirty="0" smtClean="0">
                <a:solidFill>
                  <a:schemeClr val="bg1"/>
                </a:solidFill>
              </a:rPr>
              <a:t>33</a:t>
            </a:r>
            <a:endParaRPr lang="en-US" sz="1200" b="1" dirty="0">
              <a:solidFill>
                <a:schemeClr val="bg1"/>
              </a:solidFill>
            </a:endParaRPr>
          </a:p>
        </p:txBody>
      </p:sp>
      <p:sp>
        <p:nvSpPr>
          <p:cNvPr id="10" name="TextBox 9"/>
          <p:cNvSpPr txBox="1"/>
          <p:nvPr/>
        </p:nvSpPr>
        <p:spPr>
          <a:xfrm>
            <a:off x="8521320" y="5355273"/>
            <a:ext cx="341760" cy="276999"/>
          </a:xfrm>
          <a:prstGeom prst="rect">
            <a:avLst/>
          </a:prstGeom>
          <a:noFill/>
        </p:spPr>
        <p:txBody>
          <a:bodyPr wrap="none" rtlCol="0">
            <a:spAutoFit/>
          </a:bodyPr>
          <a:lstStyle/>
          <a:p>
            <a:r>
              <a:rPr lang="en-US" sz="1200" b="1" dirty="0" smtClean="0"/>
              <a:t>34</a:t>
            </a:r>
            <a:endParaRPr lang="en-US" sz="1200" b="1" dirty="0"/>
          </a:p>
        </p:txBody>
      </p:sp>
    </p:spTree>
    <p:extLst>
      <p:ext uri="{BB962C8B-B14F-4D97-AF65-F5344CB8AC3E}">
        <p14:creationId xmlns:p14="http://schemas.microsoft.com/office/powerpoint/2010/main" val="2802870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Ζωοτοκία</a:t>
            </a:r>
            <a:endParaRPr lang="en-US" dirty="0"/>
          </a:p>
        </p:txBody>
      </p:sp>
      <p:sp>
        <p:nvSpPr>
          <p:cNvPr id="2" name="Content Placeholder 1"/>
          <p:cNvSpPr>
            <a:spLocks noGrp="1"/>
          </p:cNvSpPr>
          <p:nvPr>
            <p:ph sz="half" idx="1"/>
          </p:nvPr>
        </p:nvSpPr>
        <p:spPr>
          <a:xfrm>
            <a:off x="628650" y="1757104"/>
            <a:ext cx="4136533" cy="4708771"/>
          </a:xfrm>
        </p:spPr>
        <p:txBody>
          <a:bodyPr>
            <a:normAutofit/>
          </a:bodyPr>
          <a:lstStyle/>
          <a:p>
            <a:pPr>
              <a:lnSpc>
                <a:spcPct val="100000"/>
              </a:lnSpc>
              <a:spcBef>
                <a:spcPct val="50000"/>
              </a:spcBef>
            </a:pPr>
            <a:r>
              <a:rPr lang="el-GR" altLang="en-US" sz="2000" dirty="0" smtClean="0">
                <a:solidFill>
                  <a:srgbClr val="000000"/>
                </a:solidFill>
                <a:latin typeface="Calibri" panose="020F0502020204030204" pitchFamily="34" charset="0"/>
              </a:rPr>
              <a:t>Τα </a:t>
            </a:r>
            <a:r>
              <a:rPr lang="el-GR" altLang="en-US" sz="2000" b="1" dirty="0">
                <a:latin typeface="Calibri" panose="020F0502020204030204" pitchFamily="34" charset="0"/>
              </a:rPr>
              <a:t>ωοζωοτόκα </a:t>
            </a:r>
            <a:r>
              <a:rPr lang="el-GR" altLang="en-US" sz="2000" b="1" i="1" dirty="0" err="1">
                <a:latin typeface="Calibri" panose="020F0502020204030204" pitchFamily="34" charset="0"/>
              </a:rPr>
              <a:t>Poecilia</a:t>
            </a:r>
            <a:r>
              <a:rPr lang="el-GR" altLang="en-US" sz="2000" b="1" i="1" dirty="0">
                <a:latin typeface="Calibri" panose="020F0502020204030204" pitchFamily="34" charset="0"/>
              </a:rPr>
              <a:t> </a:t>
            </a:r>
            <a:r>
              <a:rPr lang="el-GR" altLang="en-US" sz="2000" b="1" i="1" dirty="0" err="1">
                <a:latin typeface="Calibri" panose="020F0502020204030204" pitchFamily="34" charset="0"/>
              </a:rPr>
              <a:t>sphenops</a:t>
            </a:r>
            <a:r>
              <a:rPr lang="el-GR" altLang="en-US" sz="2000" b="1" dirty="0">
                <a:latin typeface="Calibri" panose="020F0502020204030204" pitchFamily="34" charset="0"/>
              </a:rPr>
              <a:t> </a:t>
            </a:r>
            <a:r>
              <a:rPr lang="el-GR" altLang="en-US" sz="2000" dirty="0">
                <a:solidFill>
                  <a:srgbClr val="000000"/>
                </a:solidFill>
                <a:latin typeface="Calibri" panose="020F0502020204030204" pitchFamily="34" charset="0"/>
              </a:rPr>
              <a:t>και </a:t>
            </a:r>
            <a:r>
              <a:rPr lang="el-GR" altLang="en-US" sz="2000" b="1" i="1" dirty="0" err="1">
                <a:latin typeface="Calibri" panose="020F0502020204030204" pitchFamily="34" charset="0"/>
              </a:rPr>
              <a:t>Poecilia</a:t>
            </a:r>
            <a:r>
              <a:rPr lang="el-GR" altLang="en-US" sz="2000" b="1" i="1" dirty="0">
                <a:latin typeface="Calibri" panose="020F0502020204030204" pitchFamily="34" charset="0"/>
              </a:rPr>
              <a:t> </a:t>
            </a:r>
            <a:r>
              <a:rPr lang="el-GR" altLang="en-US" sz="2000" b="1" i="1" dirty="0" err="1">
                <a:latin typeface="Calibri" panose="020F0502020204030204" pitchFamily="34" charset="0"/>
              </a:rPr>
              <a:t>reticulata</a:t>
            </a:r>
            <a:r>
              <a:rPr lang="el-GR" altLang="en-US" sz="2000" b="1" dirty="0">
                <a:latin typeface="Calibri" panose="020F0502020204030204" pitchFamily="34" charset="0"/>
              </a:rPr>
              <a:t> </a:t>
            </a:r>
            <a:r>
              <a:rPr lang="el-GR" altLang="en-US" sz="2000" dirty="0">
                <a:solidFill>
                  <a:srgbClr val="000000"/>
                </a:solidFill>
                <a:latin typeface="Calibri" panose="020F0502020204030204" pitchFamily="34" charset="0"/>
              </a:rPr>
              <a:t>των οικιακών ενυδρείων γεννούν τα μικρά τους ζωντανά μετά από ανάπτυξη στην κοιλότητα της ωοθήκης της </a:t>
            </a:r>
            <a:r>
              <a:rPr lang="el-GR" altLang="en-US" sz="2000" dirty="0" smtClean="0">
                <a:solidFill>
                  <a:srgbClr val="000000"/>
                </a:solidFill>
                <a:latin typeface="Calibri" panose="020F0502020204030204" pitchFamily="34" charset="0"/>
              </a:rPr>
              <a:t>μητέρας. </a:t>
            </a:r>
            <a:endParaRPr lang="el-GR" altLang="en-US" sz="2000" dirty="0">
              <a:solidFill>
                <a:srgbClr val="000000"/>
              </a:solidFill>
              <a:latin typeface="Calibri" panose="020F0502020204030204" pitchFamily="34" charset="0"/>
            </a:endParaRPr>
          </a:p>
          <a:p>
            <a:pPr>
              <a:lnSpc>
                <a:spcPct val="100000"/>
              </a:lnSpc>
              <a:spcBef>
                <a:spcPct val="50000"/>
              </a:spcBef>
            </a:pPr>
            <a:r>
              <a:rPr lang="el-GR" altLang="en-US" sz="2000" dirty="0" smtClean="0">
                <a:solidFill>
                  <a:srgbClr val="000000"/>
                </a:solidFill>
                <a:latin typeface="Calibri" panose="020F0502020204030204" pitchFamily="34" charset="0"/>
              </a:rPr>
              <a:t>Ορισμένοι </a:t>
            </a:r>
            <a:r>
              <a:rPr lang="el-GR" altLang="en-US" sz="2000" b="1" dirty="0">
                <a:latin typeface="Calibri" panose="020F0502020204030204" pitchFamily="34" charset="0"/>
              </a:rPr>
              <a:t>ζωοτόκοι καρχαρίες </a:t>
            </a:r>
            <a:r>
              <a:rPr lang="el-GR" altLang="en-US" sz="2000" dirty="0">
                <a:solidFill>
                  <a:srgbClr val="000000"/>
                </a:solidFill>
                <a:latin typeface="Calibri" panose="020F0502020204030204" pitchFamily="34" charset="0"/>
              </a:rPr>
              <a:t>αναπτύσσουν ένα είδος πλακούντα, μέσα από τον οποίο τα νεαρά άτομα τρέφονται κατά την κυοφορία. </a:t>
            </a:r>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48</a:t>
            </a:fld>
            <a:endParaRPr lang="en-US"/>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31994" y="2103445"/>
            <a:ext cx="3407959" cy="3383573"/>
          </a:xfrm>
        </p:spPr>
      </p:pic>
      <p:sp>
        <p:nvSpPr>
          <p:cNvPr id="9" name="Rectangle 6"/>
          <p:cNvSpPr>
            <a:spLocks noChangeArrowheads="1"/>
          </p:cNvSpPr>
          <p:nvPr/>
        </p:nvSpPr>
        <p:spPr bwMode="auto">
          <a:xfrm>
            <a:off x="4765183" y="5530442"/>
            <a:ext cx="39881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400" dirty="0">
                <a:solidFill>
                  <a:srgbClr val="000000"/>
                </a:solidFill>
                <a:latin typeface="Calibri" panose="020F0502020204030204" pitchFamily="34" charset="0"/>
              </a:rPr>
              <a:t>Ιριδίζουσα πέρκα, </a:t>
            </a:r>
            <a:r>
              <a:rPr lang="el-GR" altLang="en-US" sz="1400" i="1" dirty="0" err="1">
                <a:solidFill>
                  <a:srgbClr val="000000"/>
                </a:solidFill>
                <a:latin typeface="Calibri" panose="020F0502020204030204" pitchFamily="34" charset="0"/>
              </a:rPr>
              <a:t>Hypsurus</a:t>
            </a:r>
            <a:r>
              <a:rPr lang="el-GR" altLang="en-US" sz="1400" i="1" dirty="0">
                <a:solidFill>
                  <a:srgbClr val="000000"/>
                </a:solidFill>
                <a:latin typeface="Calibri" panose="020F0502020204030204" pitchFamily="34" charset="0"/>
              </a:rPr>
              <a:t> </a:t>
            </a:r>
            <a:r>
              <a:rPr lang="el-GR" altLang="en-US" sz="1400" i="1" dirty="0" err="1">
                <a:solidFill>
                  <a:srgbClr val="000000"/>
                </a:solidFill>
                <a:latin typeface="Calibri" panose="020F0502020204030204" pitchFamily="34" charset="0"/>
              </a:rPr>
              <a:t>caryi</a:t>
            </a:r>
            <a:r>
              <a:rPr lang="el-GR" altLang="en-US" sz="1400" dirty="0">
                <a:solidFill>
                  <a:srgbClr val="000000"/>
                </a:solidFill>
                <a:latin typeface="Calibri" panose="020F0502020204030204" pitchFamily="34" charset="0"/>
              </a:rPr>
              <a:t>, που γεννά. </a:t>
            </a:r>
          </a:p>
          <a:p>
            <a:pPr eaLnBrk="1" hangingPunct="1"/>
            <a:r>
              <a:rPr lang="el-GR" altLang="en-US" sz="1400" dirty="0">
                <a:solidFill>
                  <a:srgbClr val="000000"/>
                </a:solidFill>
                <a:latin typeface="Calibri" panose="020F0502020204030204" pitchFamily="34" charset="0"/>
              </a:rPr>
              <a:t>Όλα τα είδη της οικογένειας </a:t>
            </a:r>
            <a:r>
              <a:rPr lang="el-GR" altLang="en-US" sz="1400" dirty="0" err="1">
                <a:solidFill>
                  <a:srgbClr val="000000"/>
                </a:solidFill>
                <a:latin typeface="Calibri" panose="020F0502020204030204" pitchFamily="34" charset="0"/>
              </a:rPr>
              <a:t>Embiotocidae</a:t>
            </a:r>
            <a:r>
              <a:rPr lang="el-GR" altLang="en-US" sz="1400" dirty="0">
                <a:solidFill>
                  <a:srgbClr val="000000"/>
                </a:solidFill>
                <a:latin typeface="Calibri" panose="020F0502020204030204" pitchFamily="34" charset="0"/>
              </a:rPr>
              <a:t> είναι </a:t>
            </a:r>
            <a:r>
              <a:rPr lang="el-GR" altLang="en-US" sz="1400" b="1" dirty="0" smtClean="0">
                <a:latin typeface="Calibri" panose="020F0502020204030204" pitchFamily="34" charset="0"/>
              </a:rPr>
              <a:t>ωοζωοτόκα.</a:t>
            </a:r>
            <a:endParaRPr lang="el-GR" altLang="en-US" sz="1400" b="1" dirty="0">
              <a:latin typeface="Calibri" panose="020F0502020204030204" pitchFamily="34" charset="0"/>
            </a:endParaRPr>
          </a:p>
        </p:txBody>
      </p:sp>
      <p:sp>
        <p:nvSpPr>
          <p:cNvPr id="8" name="TextBox 7"/>
          <p:cNvSpPr txBox="1"/>
          <p:nvPr/>
        </p:nvSpPr>
        <p:spPr>
          <a:xfrm>
            <a:off x="7793677" y="5086789"/>
            <a:ext cx="341760" cy="276999"/>
          </a:xfrm>
          <a:prstGeom prst="rect">
            <a:avLst/>
          </a:prstGeom>
          <a:noFill/>
        </p:spPr>
        <p:txBody>
          <a:bodyPr wrap="none" rtlCol="0">
            <a:spAutoFit/>
          </a:bodyPr>
          <a:lstStyle/>
          <a:p>
            <a:r>
              <a:rPr lang="en-US" sz="1200" b="1" dirty="0" smtClean="0">
                <a:solidFill>
                  <a:schemeClr val="bg1"/>
                </a:solidFill>
              </a:rPr>
              <a:t>35</a:t>
            </a:r>
            <a:endParaRPr lang="en-US" sz="1200" b="1" dirty="0">
              <a:solidFill>
                <a:schemeClr val="bg1"/>
              </a:solidFill>
            </a:endParaRPr>
          </a:p>
        </p:txBody>
      </p:sp>
    </p:spTree>
    <p:extLst>
      <p:ext uri="{BB962C8B-B14F-4D97-AF65-F5344CB8AC3E}">
        <p14:creationId xmlns:p14="http://schemas.microsoft.com/office/powerpoint/2010/main" val="2392498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Αύξηση</a:t>
            </a:r>
            <a:endParaRPr lang="en-US" dirty="0"/>
          </a:p>
        </p:txBody>
      </p:sp>
      <p:sp>
        <p:nvSpPr>
          <p:cNvPr id="2" name="Content Placeholder 1"/>
          <p:cNvSpPr>
            <a:spLocks noGrp="1"/>
          </p:cNvSpPr>
          <p:nvPr>
            <p:ph sz="half" idx="1"/>
          </p:nvPr>
        </p:nvSpPr>
        <p:spPr>
          <a:xfrm>
            <a:off x="825279" y="1755049"/>
            <a:ext cx="4136533" cy="4708771"/>
          </a:xfrm>
        </p:spPr>
        <p:txBody>
          <a:bodyPr>
            <a:noAutofit/>
          </a:bodyPr>
          <a:lstStyle/>
          <a:p>
            <a:pPr>
              <a:spcBef>
                <a:spcPct val="50000"/>
              </a:spcBef>
            </a:pPr>
            <a:r>
              <a:rPr lang="el-GR" altLang="en-US" sz="2000" dirty="0" err="1">
                <a:solidFill>
                  <a:srgbClr val="000000"/>
                </a:solidFill>
                <a:latin typeface="Calibri" panose="020F0502020204030204" pitchFamily="34" charset="0"/>
              </a:rPr>
              <a:t>Προνυμφικό</a:t>
            </a:r>
            <a:r>
              <a:rPr lang="el-GR" altLang="en-US" sz="2000" dirty="0">
                <a:solidFill>
                  <a:srgbClr val="000000"/>
                </a:solidFill>
                <a:latin typeface="Calibri" panose="020F0502020204030204" pitchFamily="34" charset="0"/>
              </a:rPr>
              <a:t> </a:t>
            </a:r>
            <a:r>
              <a:rPr lang="el-GR" altLang="en-US" sz="2000" dirty="0" smtClean="0">
                <a:solidFill>
                  <a:srgbClr val="000000"/>
                </a:solidFill>
                <a:latin typeface="Calibri" panose="020F0502020204030204" pitchFamily="34" charset="0"/>
              </a:rPr>
              <a:t>στάδιο.</a:t>
            </a:r>
            <a:endParaRPr lang="el-GR" altLang="en-US" sz="2000" dirty="0">
              <a:solidFill>
                <a:srgbClr val="000000"/>
              </a:solidFill>
              <a:latin typeface="Calibri" panose="020F0502020204030204" pitchFamily="34" charset="0"/>
            </a:endParaRPr>
          </a:p>
          <a:p>
            <a:pPr>
              <a:spcBef>
                <a:spcPct val="50000"/>
              </a:spcBef>
            </a:pPr>
            <a:r>
              <a:rPr lang="el-GR" altLang="en-US" sz="2000" dirty="0">
                <a:solidFill>
                  <a:srgbClr val="000000"/>
                </a:solidFill>
                <a:latin typeface="Calibri" panose="020F0502020204030204" pitchFamily="34" charset="0"/>
              </a:rPr>
              <a:t>Λεκιθικός σάκος</a:t>
            </a:r>
            <a:r>
              <a:rPr lang="el-GR" altLang="en-US" sz="2000" dirty="0">
                <a:latin typeface="Calibri" panose="020F0502020204030204" pitchFamily="34" charset="0"/>
              </a:rPr>
              <a:t>. </a:t>
            </a:r>
          </a:p>
          <a:p>
            <a:pPr>
              <a:spcBef>
                <a:spcPct val="50000"/>
              </a:spcBef>
            </a:pPr>
            <a:r>
              <a:rPr lang="el-GR" altLang="en-US" sz="2000" dirty="0">
                <a:solidFill>
                  <a:srgbClr val="000000"/>
                </a:solidFill>
                <a:latin typeface="Calibri" panose="020F0502020204030204" pitchFamily="34" charset="0"/>
              </a:rPr>
              <a:t>Νεαρό άτομο με το οριστικό σχήμα σώματος του είδους </a:t>
            </a:r>
            <a:r>
              <a:rPr lang="el-GR" altLang="en-US" sz="2000" dirty="0" smtClean="0">
                <a:solidFill>
                  <a:srgbClr val="000000"/>
                </a:solidFill>
                <a:latin typeface="Calibri" panose="020F0502020204030204" pitchFamily="34" charset="0"/>
              </a:rPr>
              <a:t>του.</a:t>
            </a:r>
            <a:endParaRPr lang="el-GR" altLang="en-US" sz="2000" dirty="0">
              <a:solidFill>
                <a:srgbClr val="000000"/>
              </a:solidFill>
              <a:latin typeface="Calibri" panose="020F0502020204030204" pitchFamily="34" charset="0"/>
            </a:endParaRPr>
          </a:p>
          <a:p>
            <a:pPr>
              <a:spcBef>
                <a:spcPct val="50000"/>
              </a:spcBef>
            </a:pPr>
            <a:r>
              <a:rPr lang="el-GR" altLang="en-US" sz="2000" dirty="0" smtClean="0">
                <a:solidFill>
                  <a:srgbClr val="000000"/>
                </a:solidFill>
                <a:latin typeface="Calibri" panose="020F0502020204030204" pitchFamily="34" charset="0"/>
              </a:rPr>
              <a:t>Η </a:t>
            </a:r>
            <a:r>
              <a:rPr lang="el-GR" altLang="en-US" sz="2000" dirty="0">
                <a:solidFill>
                  <a:srgbClr val="000000"/>
                </a:solidFill>
                <a:latin typeface="Calibri" panose="020F0502020204030204" pitchFamily="34" charset="0"/>
              </a:rPr>
              <a:t>αύξηση εξαρτάται από τη </a:t>
            </a:r>
            <a:r>
              <a:rPr lang="el-GR" altLang="en-US" sz="2000" dirty="0" smtClean="0">
                <a:solidFill>
                  <a:srgbClr val="000000"/>
                </a:solidFill>
                <a:latin typeface="Calibri" panose="020F0502020204030204" pitchFamily="34" charset="0"/>
              </a:rPr>
              <a:t>θερμοκρασία. </a:t>
            </a:r>
            <a:endParaRPr lang="el-GR" altLang="en-US" sz="2000" dirty="0">
              <a:solidFill>
                <a:srgbClr val="000000"/>
              </a:solidFill>
              <a:latin typeface="Calibri" panose="020F0502020204030204" pitchFamily="34" charset="0"/>
            </a:endParaRPr>
          </a:p>
          <a:p>
            <a:pPr>
              <a:spcBef>
                <a:spcPct val="50000"/>
              </a:spcBef>
            </a:pPr>
            <a:r>
              <a:rPr lang="el-GR" altLang="en-US" sz="2000" dirty="0">
                <a:solidFill>
                  <a:srgbClr val="000000"/>
                </a:solidFill>
                <a:latin typeface="Calibri" panose="020F0502020204030204" pitchFamily="34" charset="0"/>
              </a:rPr>
              <a:t>Τα ψάρια που ζουν σε εύκρατα μέρη μεγαλώνουν γρήγορα το καλοκαίρι, όταν οι θερμοκρασίες είναι υψηλές και η τροφή είναι άφθονη, αλλά σχεδόν σταματούν να αναπτύσσονται το </a:t>
            </a:r>
            <a:r>
              <a:rPr lang="el-GR" altLang="en-US" sz="2000" dirty="0" smtClean="0">
                <a:solidFill>
                  <a:srgbClr val="000000"/>
                </a:solidFill>
                <a:latin typeface="Calibri" panose="020F0502020204030204" pitchFamily="34" charset="0"/>
              </a:rPr>
              <a:t>χειμώνα. </a:t>
            </a:r>
            <a:endParaRPr lang="el-GR" altLang="en-US" sz="2000" dirty="0">
              <a:solidFill>
                <a:srgbClr val="000000"/>
              </a:solidFill>
              <a:latin typeface="Calibri" panose="020F0502020204030204" pitchFamily="34" charset="0"/>
            </a:endParaRPr>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49</a:t>
            </a:fld>
            <a:endParaRPr lang="en-US"/>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7593" y="1849605"/>
            <a:ext cx="2385771" cy="4255294"/>
          </a:xfrm>
        </p:spPr>
      </p:pic>
      <p:sp>
        <p:nvSpPr>
          <p:cNvPr id="9" name="TextBox 8"/>
          <p:cNvSpPr txBox="1"/>
          <p:nvPr/>
        </p:nvSpPr>
        <p:spPr>
          <a:xfrm>
            <a:off x="7397470" y="3036316"/>
            <a:ext cx="341760" cy="276999"/>
          </a:xfrm>
          <a:prstGeom prst="rect">
            <a:avLst/>
          </a:prstGeom>
          <a:noFill/>
        </p:spPr>
        <p:txBody>
          <a:bodyPr wrap="none" rtlCol="0">
            <a:spAutoFit/>
          </a:bodyPr>
          <a:lstStyle/>
          <a:p>
            <a:r>
              <a:rPr lang="el-GR" sz="1200" b="1" dirty="0" smtClean="0"/>
              <a:t>3</a:t>
            </a:r>
            <a:r>
              <a:rPr lang="en-US" sz="1200" b="1" dirty="0" smtClean="0"/>
              <a:t>6</a:t>
            </a:r>
            <a:endParaRPr lang="en-US" sz="1200" b="1" dirty="0"/>
          </a:p>
        </p:txBody>
      </p:sp>
      <p:sp>
        <p:nvSpPr>
          <p:cNvPr id="10" name="TextBox 9"/>
          <p:cNvSpPr txBox="1"/>
          <p:nvPr/>
        </p:nvSpPr>
        <p:spPr>
          <a:xfrm>
            <a:off x="7397470" y="4223027"/>
            <a:ext cx="341760" cy="276999"/>
          </a:xfrm>
          <a:prstGeom prst="rect">
            <a:avLst/>
          </a:prstGeom>
          <a:noFill/>
        </p:spPr>
        <p:txBody>
          <a:bodyPr wrap="none" rtlCol="0">
            <a:spAutoFit/>
          </a:bodyPr>
          <a:lstStyle/>
          <a:p>
            <a:r>
              <a:rPr lang="el-GR" sz="1200" b="1" dirty="0" smtClean="0"/>
              <a:t>3</a:t>
            </a:r>
            <a:r>
              <a:rPr lang="en-US" sz="1200" b="1" dirty="0" smtClean="0"/>
              <a:t>7</a:t>
            </a:r>
            <a:endParaRPr lang="en-US" sz="1200" b="1" dirty="0"/>
          </a:p>
        </p:txBody>
      </p:sp>
      <p:sp>
        <p:nvSpPr>
          <p:cNvPr id="11" name="TextBox 10"/>
          <p:cNvSpPr txBox="1"/>
          <p:nvPr/>
        </p:nvSpPr>
        <p:spPr>
          <a:xfrm>
            <a:off x="7431604" y="5827900"/>
            <a:ext cx="341760" cy="276999"/>
          </a:xfrm>
          <a:prstGeom prst="rect">
            <a:avLst/>
          </a:prstGeom>
          <a:noFill/>
        </p:spPr>
        <p:txBody>
          <a:bodyPr wrap="none" rtlCol="0">
            <a:spAutoFit/>
          </a:bodyPr>
          <a:lstStyle/>
          <a:p>
            <a:r>
              <a:rPr lang="el-GR" sz="1200" b="1" dirty="0" smtClean="0">
                <a:solidFill>
                  <a:schemeClr val="bg1"/>
                </a:solidFill>
              </a:rPr>
              <a:t>3</a:t>
            </a:r>
            <a:r>
              <a:rPr lang="en-US" sz="1200" b="1" dirty="0" smtClean="0">
                <a:solidFill>
                  <a:schemeClr val="bg1"/>
                </a:solidFill>
              </a:rPr>
              <a:t>8</a:t>
            </a:r>
            <a:endParaRPr lang="en-US" sz="1200" b="1" dirty="0">
              <a:solidFill>
                <a:schemeClr val="bg1"/>
              </a:solidFill>
            </a:endParaRPr>
          </a:p>
        </p:txBody>
      </p:sp>
    </p:spTree>
    <p:extLst>
      <p:ext uri="{BB962C8B-B14F-4D97-AF65-F5344CB8AC3E}">
        <p14:creationId xmlns:p14="http://schemas.microsoft.com/office/powerpoint/2010/main" val="357506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Πόσο γρήγορα </a:t>
            </a:r>
            <a:r>
              <a:rPr lang="fr-FR" sz="4000" dirty="0" smtClean="0"/>
              <a:t/>
            </a:r>
            <a:br>
              <a:rPr lang="fr-FR" sz="4000" dirty="0" smtClean="0"/>
            </a:br>
            <a:r>
              <a:rPr lang="el-GR" sz="4000" dirty="0" smtClean="0"/>
              <a:t>κολυμπούν τα ψάρια</a:t>
            </a:r>
            <a:r>
              <a:rPr lang="en-US" sz="4000" dirty="0" smtClean="0"/>
              <a:t>; 1/</a:t>
            </a:r>
            <a:r>
              <a:rPr lang="el-GR" sz="4000" dirty="0" smtClean="0"/>
              <a:t>2</a:t>
            </a:r>
            <a:endParaRPr lang="en-US" sz="4000" dirty="0"/>
          </a:p>
        </p:txBody>
      </p:sp>
      <p:sp>
        <p:nvSpPr>
          <p:cNvPr id="3" name="Content Placeholder 2"/>
          <p:cNvSpPr>
            <a:spLocks noGrp="1"/>
          </p:cNvSpPr>
          <p:nvPr>
            <p:ph idx="1"/>
          </p:nvPr>
        </p:nvSpPr>
        <p:spPr>
          <a:xfrm>
            <a:off x="628650" y="1825625"/>
            <a:ext cx="8038832" cy="4780710"/>
          </a:xfrm>
        </p:spPr>
        <p:txBody>
          <a:bodyPr>
            <a:normAutofit fontScale="62500" lnSpcReduction="20000"/>
          </a:bodyPr>
          <a:lstStyle/>
          <a:p>
            <a:pPr>
              <a:lnSpc>
                <a:spcPct val="110000"/>
              </a:lnSpc>
              <a:spcBef>
                <a:spcPts val="1200"/>
              </a:spcBef>
              <a:spcAft>
                <a:spcPts val="600"/>
              </a:spcAft>
              <a:defRPr/>
            </a:pPr>
            <a:r>
              <a:rPr lang="el-GR" sz="3500" dirty="0">
                <a:solidFill>
                  <a:srgbClr val="000000"/>
                </a:solidFill>
                <a:latin typeface="Calibri" pitchFamily="34" charset="0"/>
              </a:rPr>
              <a:t>Το νερό είναι ένα μέσο το οποίο, εξαιτίας της υψηλής του αντίστασης στην κίνηση, δε διευκολύνει την μετακίνηση. </a:t>
            </a:r>
          </a:p>
          <a:p>
            <a:pPr>
              <a:lnSpc>
                <a:spcPct val="110000"/>
              </a:lnSpc>
              <a:spcBef>
                <a:spcPts val="1200"/>
              </a:spcBef>
              <a:spcAft>
                <a:spcPts val="600"/>
              </a:spcAft>
              <a:defRPr/>
            </a:pPr>
            <a:r>
              <a:rPr lang="el-GR" sz="3500" dirty="0">
                <a:solidFill>
                  <a:srgbClr val="000000"/>
                </a:solidFill>
                <a:latin typeface="Calibri" pitchFamily="34" charset="0"/>
              </a:rPr>
              <a:t>Μερικά ψάρια κολυμπούν με απίστευτα μεγάλες ταχύτητες. </a:t>
            </a:r>
          </a:p>
          <a:p>
            <a:pPr>
              <a:lnSpc>
                <a:spcPct val="110000"/>
              </a:lnSpc>
              <a:spcBef>
                <a:spcPts val="1200"/>
              </a:spcBef>
              <a:spcAft>
                <a:spcPts val="600"/>
              </a:spcAft>
              <a:defRPr/>
            </a:pPr>
            <a:r>
              <a:rPr lang="el-GR" sz="3500" dirty="0">
                <a:solidFill>
                  <a:srgbClr val="000000"/>
                </a:solidFill>
                <a:latin typeface="Calibri" pitchFamily="34" charset="0"/>
              </a:rPr>
              <a:t>Τα περισσότερα ψάρια, μπορούν να κολυμπήσουν έως </a:t>
            </a:r>
            <a:r>
              <a:rPr lang="el-GR" sz="3500" dirty="0">
                <a:solidFill>
                  <a:schemeClr val="accent6">
                    <a:lumMod val="75000"/>
                  </a:schemeClr>
                </a:solidFill>
                <a:latin typeface="Calibri" pitchFamily="34" charset="0"/>
              </a:rPr>
              <a:t>	       </a:t>
            </a:r>
            <a:r>
              <a:rPr lang="el-GR" sz="3500" dirty="0">
                <a:solidFill>
                  <a:srgbClr val="000000"/>
                </a:solidFill>
                <a:latin typeface="Calibri" pitchFamily="34" charset="0"/>
              </a:rPr>
              <a:t>10 φορές περίπου το μήκος του σώματός τους ανά δευτερόλεπτο. </a:t>
            </a:r>
          </a:p>
          <a:p>
            <a:pPr>
              <a:lnSpc>
                <a:spcPct val="110000"/>
              </a:lnSpc>
              <a:spcBef>
                <a:spcPts val="1200"/>
              </a:spcBef>
              <a:spcAft>
                <a:spcPts val="600"/>
              </a:spcAft>
              <a:defRPr/>
            </a:pPr>
            <a:r>
              <a:rPr lang="el-GR" sz="3500" dirty="0">
                <a:solidFill>
                  <a:srgbClr val="000000"/>
                </a:solidFill>
                <a:latin typeface="Calibri" pitchFamily="34" charset="0"/>
              </a:rPr>
              <a:t>Μια πέστροφα μήκους 30 </a:t>
            </a:r>
            <a:r>
              <a:rPr lang="el-GR" sz="3500" dirty="0" err="1" smtClean="0">
                <a:solidFill>
                  <a:srgbClr val="000000"/>
                </a:solidFill>
                <a:latin typeface="Calibri" pitchFamily="34" charset="0"/>
              </a:rPr>
              <a:t>cm</a:t>
            </a:r>
            <a:r>
              <a:rPr lang="en-US" sz="3500" dirty="0" smtClean="0">
                <a:solidFill>
                  <a:srgbClr val="000000"/>
                </a:solidFill>
                <a:latin typeface="Calibri" pitchFamily="34" charset="0"/>
              </a:rPr>
              <a:t>,</a:t>
            </a:r>
            <a:r>
              <a:rPr lang="el-GR" sz="3500" dirty="0" smtClean="0">
                <a:solidFill>
                  <a:srgbClr val="000000"/>
                </a:solidFill>
                <a:latin typeface="Calibri" pitchFamily="34" charset="0"/>
              </a:rPr>
              <a:t> </a:t>
            </a:r>
            <a:r>
              <a:rPr lang="el-GR" sz="3500" dirty="0">
                <a:solidFill>
                  <a:srgbClr val="000000"/>
                </a:solidFill>
                <a:latin typeface="Calibri" pitchFamily="34" charset="0"/>
              </a:rPr>
              <a:t>μπορεί να κολυμπήσει γύρω στα 10,4 </a:t>
            </a:r>
            <a:r>
              <a:rPr lang="el-GR" sz="3500" dirty="0" err="1">
                <a:solidFill>
                  <a:srgbClr val="000000"/>
                </a:solidFill>
                <a:latin typeface="Calibri" pitchFamily="34" charset="0"/>
              </a:rPr>
              <a:t>km</a:t>
            </a:r>
            <a:r>
              <a:rPr lang="el-GR" sz="3500" dirty="0">
                <a:solidFill>
                  <a:srgbClr val="000000"/>
                </a:solidFill>
                <a:latin typeface="Calibri" pitchFamily="34" charset="0"/>
              </a:rPr>
              <a:t>/ώρα. </a:t>
            </a:r>
          </a:p>
          <a:p>
            <a:pPr>
              <a:lnSpc>
                <a:spcPct val="110000"/>
              </a:lnSpc>
              <a:spcBef>
                <a:spcPts val="1200"/>
              </a:spcBef>
              <a:spcAft>
                <a:spcPts val="600"/>
              </a:spcAft>
              <a:defRPr/>
            </a:pPr>
            <a:r>
              <a:rPr lang="el-GR" sz="3500" dirty="0">
                <a:solidFill>
                  <a:srgbClr val="000000"/>
                </a:solidFill>
                <a:latin typeface="Calibri" pitchFamily="34" charset="0"/>
              </a:rPr>
              <a:t>Ένας </a:t>
            </a:r>
            <a:r>
              <a:rPr lang="el-GR" sz="3500" dirty="0" err="1">
                <a:solidFill>
                  <a:srgbClr val="000000"/>
                </a:solidFill>
                <a:latin typeface="Calibri" pitchFamily="34" charset="0"/>
              </a:rPr>
              <a:t>τόννος</a:t>
            </a:r>
            <a:r>
              <a:rPr lang="el-GR" sz="3500" dirty="0">
                <a:solidFill>
                  <a:srgbClr val="000000"/>
                </a:solidFill>
                <a:latin typeface="Calibri" pitchFamily="34" charset="0"/>
              </a:rPr>
              <a:t> 66 </a:t>
            </a:r>
            <a:r>
              <a:rPr lang="el-GR" sz="3500" dirty="0" err="1">
                <a:solidFill>
                  <a:srgbClr val="000000"/>
                </a:solidFill>
                <a:latin typeface="Calibri" pitchFamily="34" charset="0"/>
              </a:rPr>
              <a:t>km</a:t>
            </a:r>
            <a:r>
              <a:rPr lang="el-GR" sz="3500" dirty="0">
                <a:solidFill>
                  <a:srgbClr val="000000"/>
                </a:solidFill>
                <a:latin typeface="Calibri" pitchFamily="34" charset="0"/>
              </a:rPr>
              <a:t>/ώρα, ένας ξιφίας 110  </a:t>
            </a:r>
            <a:r>
              <a:rPr lang="el-GR" sz="3500" dirty="0" err="1">
                <a:solidFill>
                  <a:srgbClr val="000000"/>
                </a:solidFill>
                <a:latin typeface="Calibri" pitchFamily="34" charset="0"/>
              </a:rPr>
              <a:t>km</a:t>
            </a:r>
            <a:r>
              <a:rPr lang="el-GR" sz="3500" dirty="0">
                <a:solidFill>
                  <a:srgbClr val="000000"/>
                </a:solidFill>
                <a:latin typeface="Calibri" pitchFamily="34" charset="0"/>
              </a:rPr>
              <a:t>/ώρα.</a:t>
            </a:r>
          </a:p>
          <a:p>
            <a:pPr>
              <a:lnSpc>
                <a:spcPct val="110000"/>
              </a:lnSpc>
              <a:spcBef>
                <a:spcPts val="1200"/>
              </a:spcBef>
              <a:spcAft>
                <a:spcPts val="600"/>
              </a:spcAft>
              <a:defRPr/>
            </a:pPr>
            <a:r>
              <a:rPr lang="el-GR" sz="3500" dirty="0">
                <a:solidFill>
                  <a:srgbClr val="000000"/>
                </a:solidFill>
                <a:latin typeface="Calibri" pitchFamily="34" charset="0"/>
              </a:rPr>
              <a:t>Γενικός κανόνας</a:t>
            </a:r>
            <a:r>
              <a:rPr lang="en-US" sz="3500" dirty="0">
                <a:solidFill>
                  <a:srgbClr val="000000"/>
                </a:solidFill>
                <a:latin typeface="Calibri" pitchFamily="34" charset="0"/>
              </a:rPr>
              <a:t>:</a:t>
            </a:r>
            <a:r>
              <a:rPr lang="el-GR" sz="3500" dirty="0">
                <a:solidFill>
                  <a:srgbClr val="000000"/>
                </a:solidFill>
                <a:latin typeface="Calibri" pitchFamily="34" charset="0"/>
              </a:rPr>
              <a:t> </a:t>
            </a:r>
            <a:r>
              <a:rPr lang="el-GR" sz="3500" b="1" dirty="0">
                <a:latin typeface="Calibri" pitchFamily="34" charset="0"/>
              </a:rPr>
              <a:t>όσο μεγαλύτερο είναι το ψάρι, τόσο γρηγορότερα κολυμπά.</a:t>
            </a:r>
          </a:p>
          <a:p>
            <a:endParaRPr lang="en-US" dirty="0"/>
          </a:p>
        </p:txBody>
      </p:sp>
      <p:sp>
        <p:nvSpPr>
          <p:cNvPr id="4" name="Footer Placeholder 3"/>
          <p:cNvSpPr>
            <a:spLocks noGrp="1"/>
          </p:cNvSpPr>
          <p:nvPr>
            <p:ph type="ftr" sz="quarter" idx="11"/>
          </p:nvPr>
        </p:nvSpPr>
        <p:spPr/>
        <p:txBody>
          <a:bodyPr/>
          <a:lstStyle/>
          <a:p>
            <a:r>
              <a:rPr lang="el-GR" dirty="0"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5</a:t>
            </a:fld>
            <a:endParaRPr lang="en-US"/>
          </a:p>
        </p:txBody>
      </p:sp>
    </p:spTree>
    <p:extLst>
      <p:ext uri="{BB962C8B-B14F-4D97-AF65-F5344CB8AC3E}">
        <p14:creationId xmlns:p14="http://schemas.microsoft.com/office/powerpoint/2010/main" val="36824956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Αύξηση των λεπιών</a:t>
            </a:r>
            <a:endParaRPr lang="en-US" dirty="0"/>
          </a:p>
        </p:txBody>
      </p:sp>
      <p:sp>
        <p:nvSpPr>
          <p:cNvPr id="2" name="Content Placeholder 1"/>
          <p:cNvSpPr>
            <a:spLocks noGrp="1"/>
          </p:cNvSpPr>
          <p:nvPr>
            <p:ph sz="half" idx="1"/>
          </p:nvPr>
        </p:nvSpPr>
        <p:spPr>
          <a:xfrm>
            <a:off x="889190" y="1598813"/>
            <a:ext cx="4275238" cy="4708771"/>
          </a:xfrm>
        </p:spPr>
        <p:txBody>
          <a:bodyPr>
            <a:noAutofit/>
          </a:bodyPr>
          <a:lstStyle/>
          <a:p>
            <a:pPr>
              <a:spcBef>
                <a:spcPct val="50000"/>
              </a:spcBef>
            </a:pPr>
            <a:r>
              <a:rPr lang="el-GR" altLang="en-US" sz="2000" dirty="0">
                <a:solidFill>
                  <a:srgbClr val="000000"/>
                </a:solidFill>
                <a:latin typeface="Calibri" panose="020F0502020204030204" pitchFamily="34" charset="0"/>
              </a:rPr>
              <a:t>Τα λέπια των ψαριών αποκαλύπτουν </a:t>
            </a:r>
            <a:r>
              <a:rPr lang="el-GR" altLang="en-US" sz="2000" b="1" dirty="0">
                <a:latin typeface="Calibri" panose="020F0502020204030204" pitchFamily="34" charset="0"/>
              </a:rPr>
              <a:t>εποχικές αλλαγές στο ρυθμό αύξησης</a:t>
            </a:r>
            <a:r>
              <a:rPr lang="el-GR" altLang="en-US" sz="2000" dirty="0">
                <a:solidFill>
                  <a:srgbClr val="000000"/>
                </a:solidFill>
                <a:latin typeface="Calibri" panose="020F0502020204030204" pitchFamily="34" charset="0"/>
              </a:rPr>
              <a:t>. </a:t>
            </a:r>
          </a:p>
          <a:p>
            <a:pPr>
              <a:spcBef>
                <a:spcPct val="50000"/>
              </a:spcBef>
            </a:pPr>
            <a:r>
              <a:rPr lang="el-GR" altLang="en-US" sz="2000" dirty="0">
                <a:solidFill>
                  <a:srgbClr val="000000"/>
                </a:solidFill>
                <a:latin typeface="Calibri" panose="020F0502020204030204" pitchFamily="34" charset="0"/>
              </a:rPr>
              <a:t>Η αύξηση διακόπτεται κατά τη διάρκεια του χειμώνα, προκαλώντας ετήσια σημάδια (</a:t>
            </a:r>
            <a:r>
              <a:rPr lang="el-GR" altLang="en-US" sz="2000" b="1" dirty="0">
                <a:latin typeface="Calibri" panose="020F0502020204030204" pitchFamily="34" charset="0"/>
              </a:rPr>
              <a:t>δακτύλιοι</a:t>
            </a:r>
            <a:r>
              <a:rPr lang="el-GR" altLang="en-US" sz="2000" dirty="0">
                <a:solidFill>
                  <a:srgbClr val="000000"/>
                </a:solidFill>
                <a:latin typeface="Calibri" panose="020F0502020204030204" pitchFamily="34" charset="0"/>
              </a:rPr>
              <a:t>). </a:t>
            </a:r>
          </a:p>
          <a:p>
            <a:pPr>
              <a:spcBef>
                <a:spcPct val="50000"/>
              </a:spcBef>
            </a:pPr>
            <a:r>
              <a:rPr lang="el-GR" altLang="en-US" sz="2000" dirty="0">
                <a:solidFill>
                  <a:srgbClr val="000000"/>
                </a:solidFill>
                <a:latin typeface="Calibri" panose="020F0502020204030204" pitchFamily="34" charset="0"/>
              </a:rPr>
              <a:t>Κάθε ετήσια αύξηση στην αύξηση των λεπιών αναλογεί στην ετήσια αύξηση του μήκους του σώματος. </a:t>
            </a:r>
          </a:p>
          <a:p>
            <a:pPr>
              <a:spcBef>
                <a:spcPct val="50000"/>
              </a:spcBef>
            </a:pPr>
            <a:r>
              <a:rPr lang="el-GR" altLang="en-US" sz="2000" dirty="0">
                <a:solidFill>
                  <a:srgbClr val="000000"/>
                </a:solidFill>
                <a:latin typeface="Calibri" panose="020F0502020204030204" pitchFamily="34" charset="0"/>
              </a:rPr>
              <a:t>Οι </a:t>
            </a:r>
            <a:r>
              <a:rPr lang="el-GR" altLang="en-US" sz="2000" b="1" dirty="0" err="1">
                <a:latin typeface="Calibri" panose="020F0502020204030204" pitchFamily="34" charset="0"/>
              </a:rPr>
              <a:t>ωτόλιθοι</a:t>
            </a:r>
            <a:r>
              <a:rPr lang="el-GR" altLang="en-US" sz="2000" dirty="0">
                <a:solidFill>
                  <a:srgbClr val="000000"/>
                </a:solidFill>
                <a:latin typeface="Calibri" panose="020F0502020204030204" pitchFamily="34" charset="0"/>
              </a:rPr>
              <a:t> και κάποια οστά μπορούν, επίσης, να χρησιμοποιηθούν σε κάποια είδη, προκειμένου να προσδιοριστεί η ηλικία και ο ρυθμός αύξησης.</a:t>
            </a:r>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50</a:t>
            </a:fld>
            <a:endParaRPr lang="en-US"/>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20818" y="1860074"/>
            <a:ext cx="3102864" cy="4282440"/>
          </a:xfrm>
        </p:spPr>
      </p:pic>
      <p:sp>
        <p:nvSpPr>
          <p:cNvPr id="10" name="TextBox 9"/>
          <p:cNvSpPr txBox="1"/>
          <p:nvPr/>
        </p:nvSpPr>
        <p:spPr>
          <a:xfrm>
            <a:off x="7622797" y="5956966"/>
            <a:ext cx="341760" cy="276999"/>
          </a:xfrm>
          <a:prstGeom prst="rect">
            <a:avLst/>
          </a:prstGeom>
          <a:noFill/>
        </p:spPr>
        <p:txBody>
          <a:bodyPr wrap="none" rtlCol="0">
            <a:spAutoFit/>
          </a:bodyPr>
          <a:lstStyle/>
          <a:p>
            <a:r>
              <a:rPr lang="el-GR" sz="1200" b="1" dirty="0" smtClean="0"/>
              <a:t>3</a:t>
            </a:r>
            <a:r>
              <a:rPr lang="en-US" sz="1200" b="1" dirty="0" smtClean="0"/>
              <a:t>9</a:t>
            </a:r>
            <a:endParaRPr lang="en-US" sz="1200" b="1" dirty="0"/>
          </a:p>
        </p:txBody>
      </p:sp>
    </p:spTree>
    <p:extLst>
      <p:ext uri="{BB962C8B-B14F-4D97-AF65-F5344CB8AC3E}">
        <p14:creationId xmlns:p14="http://schemas.microsoft.com/office/powerpoint/2010/main" val="1454586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4" name="Θέση υποσέλιδου 3"/>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51</a:t>
            </a:fld>
            <a:endParaRPr lang="en-US"/>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52</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2" name="Θέση υποσέλιδου 1"/>
          <p:cNvSpPr>
            <a:spLocks noGrp="1"/>
          </p:cNvSpPr>
          <p:nvPr>
            <p:ph type="ftr" sz="quarter" idx="10"/>
          </p:nvPr>
        </p:nvSpPr>
        <p:spPr/>
        <p:txBody>
          <a:bodyPr/>
          <a:lstStyle/>
          <a:p>
            <a:r>
              <a:rPr lang="el-GR" smtClean="0"/>
              <a:t>Ενότητα 3η. Δομικές και Λειτουργικές Προσαρμογές Ιχθύων</a:t>
            </a:r>
            <a:endParaRPr lang="en-US" dirty="0"/>
          </a:p>
        </p:txBody>
      </p:sp>
      <p:sp>
        <p:nvSpPr>
          <p:cNvPr id="3" name="Θέση αριθμού διαφάνειας 2"/>
          <p:cNvSpPr>
            <a:spLocks noGrp="1"/>
          </p:cNvSpPr>
          <p:nvPr>
            <p:ph type="sldNum" sz="quarter" idx="11"/>
          </p:nvPr>
        </p:nvSpPr>
        <p:spPr/>
        <p:txBody>
          <a:bodyPr/>
          <a:lstStyle/>
          <a:p>
            <a:fld id="{58A56277-EA16-4AF5-BFB5-E5ECBBB39490}" type="slidenum">
              <a:rPr lang="en-US" smtClean="0"/>
              <a:pPr/>
              <a:t>53</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Δομικές και Λειτουργικές Προσαρμογές Ιχθύων</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5911F546-0C8F-4432-ACA8-6C0ADB8BBB42}" type="slidenum">
              <a:rPr lang="el-GR" smtClean="0"/>
              <a:pPr>
                <a:defRPr/>
              </a:pPr>
              <a:t>54</a:t>
            </a:fld>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Περσεφόνη Μεγαλοφώνου, Επίκουρη Καθηγήτρια. «Ζωολογία </a:t>
            </a:r>
            <a:r>
              <a:rPr lang="en-US" altLang="en-US" sz="2000" dirty="0" smtClean="0"/>
              <a:t>II</a:t>
            </a:r>
            <a:r>
              <a:rPr lang="el-GR" altLang="en-US" sz="2000" dirty="0" smtClean="0"/>
              <a:t>.</a:t>
            </a:r>
            <a:r>
              <a:rPr lang="el-GR" altLang="en-US" sz="2000" dirty="0" smtClean="0">
                <a:solidFill>
                  <a:srgbClr val="FF0000"/>
                </a:solidFill>
              </a:rPr>
              <a:t> </a:t>
            </a:r>
            <a:r>
              <a:rPr lang="el-GR" altLang="en-US" sz="2000" dirty="0" smtClean="0"/>
              <a:t>Ενότητα 3. Δομικές και Λειτουργικές Προσαρμογές Ιχθύων». Έκδοση: 1.0. Αθήνα 201</a:t>
            </a:r>
            <a:r>
              <a:rPr lang="en-US" altLang="en-US" sz="2000" dirty="0" smtClean="0"/>
              <a:t>5</a:t>
            </a:r>
            <a:r>
              <a:rPr lang="el-GR" altLang="en-US" sz="2000" dirty="0" smtClean="0"/>
              <a:t>. Διαθέσιμο από τη δικτυακή διεύθυνση: </a:t>
            </a:r>
            <a:r>
              <a:rPr lang="en-GB" altLang="en-US" sz="2000" dirty="0"/>
              <a:t>http://opencourses.uoa.gr/courses/BIOL1/</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Δομικές και Λειτουργικές Προσαρμογές Ιχθύων</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681EBA9A-717F-4E81-A601-969B4396BD57}" type="slidenum">
              <a:rPr lang="el-GR" smtClean="0"/>
              <a:pPr>
                <a:defRPr/>
              </a:pPr>
              <a:t>55</a:t>
            </a:fld>
            <a:endParaRPr lang="el-G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t>Σημείωμα </a:t>
            </a:r>
            <a:r>
              <a:rPr lang="el-GR" b="1" dirty="0" smtClean="0"/>
              <a:t>Αδειοδότησης</a:t>
            </a:r>
            <a:endParaRPr lang="el-GR" b="1" dirty="0"/>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56</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57</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p>
          <a:p>
            <a:pPr>
              <a:spcBef>
                <a:spcPts val="600"/>
              </a:spcBef>
            </a:pPr>
            <a:r>
              <a:rPr lang="el-GR" sz="1600" b="1" dirty="0" smtClean="0"/>
              <a:t>Εικόνα 1. </a:t>
            </a:r>
            <a:r>
              <a:rPr lang="el-GR" sz="1600" dirty="0" smtClean="0"/>
              <a:t>Εικόνα </a:t>
            </a:r>
            <a:r>
              <a:rPr lang="el-GR" sz="1600" dirty="0"/>
              <a:t>1.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2.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3.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4. </a:t>
            </a:r>
            <a:r>
              <a:rPr lang="el-GR" sz="1600" dirty="0"/>
              <a:t>Σύνδεσμος: </a:t>
            </a:r>
            <a:r>
              <a:rPr lang="en-US" sz="1600" dirty="0"/>
              <a:t>http://www.radiokalloni.gr/archives/223490. </a:t>
            </a:r>
            <a:r>
              <a:rPr lang="el-GR" sz="1600" dirty="0"/>
              <a:t>Πηγή : </a:t>
            </a:r>
            <a:r>
              <a:rPr lang="en-US" sz="1600" dirty="0"/>
              <a:t>http://www.radiokalloni.gr</a:t>
            </a:r>
            <a:r>
              <a:rPr lang="en-US" sz="1600" dirty="0" smtClean="0"/>
              <a:t>.</a:t>
            </a:r>
            <a:endParaRPr lang="en-US" sz="1600" dirty="0"/>
          </a:p>
          <a:p>
            <a:pPr>
              <a:spcBef>
                <a:spcPts val="600"/>
              </a:spcBef>
            </a:pPr>
            <a:r>
              <a:rPr lang="el-GR" sz="1600" b="1" dirty="0"/>
              <a:t>Εικόνα 5. </a:t>
            </a:r>
            <a:r>
              <a:rPr lang="el-GR" sz="1600" dirty="0"/>
              <a:t>Σύνδεσμος: </a:t>
            </a:r>
            <a:r>
              <a:rPr lang="en-US" sz="1600" dirty="0"/>
              <a:t>http://www.digital-camera.gr/index.php?option=photos&amp;action=view&amp;photo_id=7348. </a:t>
            </a:r>
            <a:r>
              <a:rPr lang="el-GR" sz="1600" dirty="0"/>
              <a:t>Πηγή: </a:t>
            </a:r>
            <a:r>
              <a:rPr lang="en-US" sz="1600" dirty="0"/>
              <a:t>http://www.digital-camera.gr</a:t>
            </a:r>
            <a:r>
              <a:rPr lang="en-US" sz="1600" dirty="0" smtClean="0"/>
              <a:t>.</a:t>
            </a:r>
            <a:endParaRPr lang="en-US" sz="1600" dirty="0"/>
          </a:p>
          <a:p>
            <a:pPr>
              <a:spcBef>
                <a:spcPts val="600"/>
              </a:spcBef>
            </a:pPr>
            <a:r>
              <a:rPr lang="el-GR" sz="1600" b="1" dirty="0"/>
              <a:t>Εικόνα 6. </a:t>
            </a:r>
            <a:r>
              <a:rPr lang="en-US" sz="1600" dirty="0"/>
              <a:t>Atlantic Salmon. Picture: Wikipedia. </a:t>
            </a:r>
            <a:r>
              <a:rPr lang="el-GR" sz="1600" dirty="0"/>
              <a:t>Σύνδεσμος: </a:t>
            </a:r>
            <a:r>
              <a:rPr lang="en-US" sz="1600" dirty="0"/>
              <a:t>http://cwf-fcf.org/en/discover-wildlife/resources/newsletters/wildlife-update/2014/wildlife-update-mar-2014.html?referrer=https://www.google.gr/. </a:t>
            </a:r>
            <a:r>
              <a:rPr lang="el-GR" sz="1600" dirty="0"/>
              <a:t>Πηγή: </a:t>
            </a:r>
            <a:r>
              <a:rPr lang="en-US" sz="1600" dirty="0"/>
              <a:t>http://cwf-fcf.org</a:t>
            </a:r>
            <a:r>
              <a:rPr lang="en-US"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58</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2</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endParaRPr lang="el-GR" sz="1600" b="1" dirty="0"/>
          </a:p>
          <a:p>
            <a:pPr>
              <a:spcBef>
                <a:spcPts val="600"/>
              </a:spcBef>
            </a:pPr>
            <a:r>
              <a:rPr lang="el-GR" sz="1600" b="1" dirty="0"/>
              <a:t>Εικόνα 7. </a:t>
            </a:r>
            <a:r>
              <a:rPr lang="el-GR" sz="1600" dirty="0"/>
              <a:t>Σύνδεσμος: </a:t>
            </a:r>
            <a:r>
              <a:rPr lang="en-US" sz="1600" dirty="0"/>
              <a:t>http://topnauka.ru/mnogie-videli-puzyirek-vnutri-ryibyi/. </a:t>
            </a:r>
            <a:r>
              <a:rPr lang="el-GR" sz="1600" dirty="0"/>
              <a:t>Πηγή: </a:t>
            </a:r>
            <a:r>
              <a:rPr lang="en-US" sz="1600" dirty="0"/>
              <a:t>http://topnauka.ru</a:t>
            </a:r>
            <a:r>
              <a:rPr lang="en-US" sz="1600" dirty="0" smtClean="0"/>
              <a:t>.</a:t>
            </a:r>
            <a:endParaRPr lang="en-US" sz="1600" dirty="0"/>
          </a:p>
          <a:p>
            <a:pPr>
              <a:spcBef>
                <a:spcPts val="600"/>
              </a:spcBef>
            </a:pPr>
            <a:r>
              <a:rPr lang="el-GR" sz="1600" b="1" dirty="0"/>
              <a:t>Εικόνα 8. </a:t>
            </a:r>
            <a:r>
              <a:rPr lang="en-US" sz="1600" dirty="0"/>
              <a:t>Copyright: All materials contained on this site are protected by United States copyright law and may not be reproduced, distributed, transmitted, displayed, published or broadcast without the prior written permission of Earthlife.net or in the case of third party materials, the owner of that content. You may not alter or remove any trademark, copyright or other notice from copies of the content. </a:t>
            </a:r>
            <a:r>
              <a:rPr lang="el-GR" sz="1600" dirty="0"/>
              <a:t>Σύνδεσμος: </a:t>
            </a:r>
            <a:r>
              <a:rPr lang="en-US" sz="1600" dirty="0"/>
              <a:t>http://www.earthlife.net/fish/bladder.html . </a:t>
            </a:r>
            <a:r>
              <a:rPr lang="el-GR" sz="1600" dirty="0"/>
              <a:t>Πηγή: </a:t>
            </a:r>
            <a:r>
              <a:rPr lang="en-US" sz="1600" dirty="0"/>
              <a:t>http://www.earthlife.net</a:t>
            </a:r>
            <a:r>
              <a:rPr lang="en-US" sz="1600" dirty="0" smtClean="0"/>
              <a:t>.</a:t>
            </a:r>
            <a:endParaRPr lang="en-US" sz="1600" dirty="0"/>
          </a:p>
          <a:p>
            <a:pPr>
              <a:spcBef>
                <a:spcPts val="600"/>
              </a:spcBef>
            </a:pPr>
            <a:r>
              <a:rPr lang="el-GR" sz="1600" b="1" dirty="0"/>
              <a:t>Εικόνα 9</a:t>
            </a:r>
            <a:r>
              <a:rPr lang="el-GR" sz="1600" dirty="0"/>
              <a:t>.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10. </a:t>
            </a:r>
            <a:r>
              <a:rPr lang="en-US" sz="1600" dirty="0"/>
              <a:t>Grey Reef Shark. Copyright Andy </a:t>
            </a:r>
            <a:r>
              <a:rPr lang="en-US" sz="1600" dirty="0" err="1"/>
              <a:t>Sallmon</a:t>
            </a:r>
            <a:r>
              <a:rPr lang="en-US" sz="1600" dirty="0"/>
              <a:t>. </a:t>
            </a:r>
            <a:r>
              <a:rPr lang="el-GR" sz="1600" dirty="0"/>
              <a:t>Σύνδεσμος: </a:t>
            </a:r>
            <a:r>
              <a:rPr lang="en-US" sz="1600" dirty="0"/>
              <a:t>http://imgarcade.com/1/shark-images/. </a:t>
            </a:r>
            <a:r>
              <a:rPr lang="el-GR" sz="1600" dirty="0"/>
              <a:t>Πηγή: </a:t>
            </a:r>
            <a:r>
              <a:rPr lang="en-US" sz="1600" dirty="0"/>
              <a:t>http://imgarcade.com</a:t>
            </a:r>
            <a:r>
              <a:rPr lang="en-US" sz="1600" dirty="0" smtClean="0"/>
              <a:t>.</a:t>
            </a:r>
            <a:endParaRPr lang="en-US" sz="1600" dirty="0"/>
          </a:p>
          <a:p>
            <a:pPr>
              <a:spcBef>
                <a:spcPts val="600"/>
              </a:spcBef>
            </a:pPr>
            <a:r>
              <a:rPr lang="el-GR" sz="1600" b="1" dirty="0"/>
              <a:t>Εικόνα 11. </a:t>
            </a:r>
            <a:r>
              <a:rPr lang="en-US" sz="1600" dirty="0"/>
              <a:t>Atlantic </a:t>
            </a:r>
            <a:r>
              <a:rPr lang="en-US" sz="1600" dirty="0" err="1"/>
              <a:t>Sharpnose</a:t>
            </a:r>
            <a:r>
              <a:rPr lang="en-US" sz="1600" dirty="0"/>
              <a:t> shark dissection images from the Gulf Coast Research Laboratory, Ocean Springs, MS. THE ELASMODIVER SHARK AND RAY FIELD GUIDE. </a:t>
            </a:r>
            <a:r>
              <a:rPr lang="el-GR" sz="1600" dirty="0"/>
              <a:t>Σύνδεσμος: </a:t>
            </a:r>
            <a:r>
              <a:rPr lang="en-US" sz="1600" dirty="0"/>
              <a:t>http://www.elasmodiver.com/AtlanticSharpnoseSharkPictures.htm. </a:t>
            </a:r>
            <a:r>
              <a:rPr lang="el-GR" sz="1600" dirty="0"/>
              <a:t>Πηγή: </a:t>
            </a:r>
            <a:r>
              <a:rPr lang="en-US" sz="1600" dirty="0"/>
              <a:t>http://www.elasmodiver.com.</a:t>
            </a:r>
          </a:p>
          <a:p>
            <a:pPr>
              <a:spcBef>
                <a:spcPts val="600"/>
              </a:spcBef>
            </a:pPr>
            <a:r>
              <a:rPr lang="el-GR" sz="1600" b="1" dirty="0" smtClean="0"/>
              <a:t>Εικόνα </a:t>
            </a:r>
            <a:r>
              <a:rPr lang="el-GR" sz="1600" b="1" dirty="0"/>
              <a:t>12. </a:t>
            </a:r>
            <a:r>
              <a:rPr lang="en-US" sz="1600" dirty="0"/>
              <a:t>All Rights Reserved © 2011. Website Design, E-Commerce and Online Store development by </a:t>
            </a:r>
            <a:r>
              <a:rPr lang="en-US" sz="1600" dirty="0" err="1"/>
              <a:t>Monetise</a:t>
            </a:r>
            <a:r>
              <a:rPr lang="en-US" sz="1600" dirty="0"/>
              <a:t>. </a:t>
            </a:r>
            <a:r>
              <a:rPr lang="el-GR" sz="1600" dirty="0"/>
              <a:t>Σύνδεσμος:  </a:t>
            </a:r>
            <a:r>
              <a:rPr lang="en-US" sz="1600" dirty="0"/>
              <a:t>http://www.therealthingonline.co.za/all-products/immune-boosters/shark-liver-oil-60-capsules.html. </a:t>
            </a:r>
            <a:r>
              <a:rPr lang="el-GR" sz="1600" dirty="0"/>
              <a:t>Πηγή: </a:t>
            </a:r>
            <a:r>
              <a:rPr lang="en-US" sz="1600" dirty="0"/>
              <a:t>http://www.therealthingonline.co.za.</a:t>
            </a:r>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59</a:t>
            </a:fld>
            <a:endParaRPr lang="en-US"/>
          </a:p>
        </p:txBody>
      </p:sp>
    </p:spTree>
    <p:extLst>
      <p:ext uri="{BB962C8B-B14F-4D97-AF65-F5344CB8AC3E}">
        <p14:creationId xmlns:p14="http://schemas.microsoft.com/office/powerpoint/2010/main" val="1584035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Πόσο γρήγορα </a:t>
            </a:r>
            <a:r>
              <a:rPr lang="fr-FR" sz="4000" dirty="0" smtClean="0"/>
              <a:t/>
            </a:r>
            <a:br>
              <a:rPr lang="fr-FR" sz="4000" dirty="0" smtClean="0"/>
            </a:br>
            <a:r>
              <a:rPr lang="el-GR" sz="4000" dirty="0" smtClean="0"/>
              <a:t>κολυμπούν τα ψάρια</a:t>
            </a:r>
            <a:r>
              <a:rPr lang="en-US" sz="4000" dirty="0" smtClean="0"/>
              <a:t>; 2/</a:t>
            </a:r>
            <a:r>
              <a:rPr lang="el-GR" sz="4000" dirty="0" smtClean="0"/>
              <a:t>2</a:t>
            </a:r>
            <a:endParaRPr lang="en-US" sz="4000" dirty="0"/>
          </a:p>
        </p:txBody>
      </p:sp>
      <p:sp>
        <p:nvSpPr>
          <p:cNvPr id="3" name="Content Placeholder 2"/>
          <p:cNvSpPr>
            <a:spLocks noGrp="1"/>
          </p:cNvSpPr>
          <p:nvPr>
            <p:ph sz="half" idx="1"/>
          </p:nvPr>
        </p:nvSpPr>
        <p:spPr>
          <a:xfrm>
            <a:off x="244698" y="1690689"/>
            <a:ext cx="5589431" cy="4915646"/>
          </a:xfrm>
        </p:spPr>
        <p:txBody>
          <a:bodyPr>
            <a:normAutofit fontScale="55000" lnSpcReduction="20000"/>
          </a:bodyPr>
          <a:lstStyle/>
          <a:p>
            <a:pPr>
              <a:lnSpc>
                <a:spcPct val="120000"/>
              </a:lnSpc>
              <a:spcBef>
                <a:spcPct val="50000"/>
              </a:spcBef>
              <a:buSzPct val="100000"/>
            </a:pPr>
            <a:r>
              <a:rPr lang="el-GR" altLang="en-US" sz="3600" dirty="0">
                <a:solidFill>
                  <a:srgbClr val="1C1C1C"/>
                </a:solidFill>
                <a:latin typeface="Calibri" panose="020F0502020204030204" pitchFamily="34" charset="0"/>
              </a:rPr>
              <a:t>Ο προωθητικός μηχανισμός ενός ψαριού είναι οι μύες του κορμού και της ουράς του. </a:t>
            </a:r>
          </a:p>
          <a:p>
            <a:pPr>
              <a:lnSpc>
                <a:spcPct val="120000"/>
              </a:lnSpc>
              <a:spcBef>
                <a:spcPct val="50000"/>
              </a:spcBef>
              <a:buSzPct val="100000"/>
            </a:pPr>
            <a:r>
              <a:rPr lang="el-GR" altLang="en-US" sz="3600" dirty="0">
                <a:solidFill>
                  <a:srgbClr val="1C1C1C"/>
                </a:solidFill>
                <a:latin typeface="Calibri" panose="020F0502020204030204" pitchFamily="34" charset="0"/>
              </a:rPr>
              <a:t>Σχηματίζουν τεθλασμένες ταινίες που λέγονται </a:t>
            </a:r>
            <a:r>
              <a:rPr lang="el-GR" altLang="en-US" sz="3600" b="1" dirty="0" err="1">
                <a:latin typeface="Calibri" panose="020F0502020204030204" pitchFamily="34" charset="0"/>
              </a:rPr>
              <a:t>μυομερίδια</a:t>
            </a:r>
            <a:r>
              <a:rPr lang="el-GR" altLang="en-US" sz="3600" dirty="0">
                <a:solidFill>
                  <a:srgbClr val="1C1C1C"/>
                </a:solidFill>
                <a:latin typeface="Calibri" panose="020F0502020204030204" pitchFamily="34" charset="0"/>
              </a:rPr>
              <a:t>.</a:t>
            </a:r>
            <a:endParaRPr lang="en-US" altLang="en-US" sz="3600" dirty="0">
              <a:solidFill>
                <a:srgbClr val="1C1C1C"/>
              </a:solidFill>
              <a:latin typeface="Calibri" panose="020F0502020204030204" pitchFamily="34" charset="0"/>
            </a:endParaRPr>
          </a:p>
          <a:p>
            <a:pPr>
              <a:lnSpc>
                <a:spcPct val="120000"/>
              </a:lnSpc>
              <a:spcBef>
                <a:spcPct val="50000"/>
              </a:spcBef>
              <a:buSzPct val="100000"/>
            </a:pPr>
            <a:r>
              <a:rPr lang="el-GR" altLang="en-US" sz="3600" dirty="0">
                <a:solidFill>
                  <a:srgbClr val="1C1C1C"/>
                </a:solidFill>
                <a:latin typeface="Calibri" panose="020F0502020204030204" pitchFamily="34" charset="0"/>
              </a:rPr>
              <a:t>Έχουν σχήμα </a:t>
            </a:r>
            <a:r>
              <a:rPr lang="en-US" altLang="en-US" sz="3600" dirty="0" smtClean="0">
                <a:solidFill>
                  <a:srgbClr val="1C1C1C"/>
                </a:solidFill>
                <a:latin typeface="Calibri" panose="020F0502020204030204" pitchFamily="34" charset="0"/>
              </a:rPr>
              <a:t>W.</a:t>
            </a:r>
            <a:r>
              <a:rPr lang="el-GR" altLang="en-US" sz="3600" dirty="0" smtClean="0">
                <a:solidFill>
                  <a:srgbClr val="1C1C1C"/>
                </a:solidFill>
                <a:latin typeface="Calibri" panose="020F0502020204030204" pitchFamily="34" charset="0"/>
              </a:rPr>
              <a:t> </a:t>
            </a:r>
            <a:endParaRPr lang="el-GR" altLang="en-US" sz="3600" dirty="0">
              <a:solidFill>
                <a:srgbClr val="1C1C1C"/>
              </a:solidFill>
              <a:latin typeface="Calibri" panose="020F0502020204030204" pitchFamily="34" charset="0"/>
            </a:endParaRPr>
          </a:p>
          <a:p>
            <a:pPr>
              <a:lnSpc>
                <a:spcPct val="120000"/>
              </a:lnSpc>
              <a:spcBef>
                <a:spcPct val="50000"/>
              </a:spcBef>
              <a:buSzPct val="100000"/>
            </a:pPr>
            <a:r>
              <a:rPr lang="el-GR" altLang="en-US" sz="3600" dirty="0">
                <a:solidFill>
                  <a:srgbClr val="1C1C1C"/>
                </a:solidFill>
                <a:latin typeface="Calibri" panose="020F0502020204030204" pitchFamily="34" charset="0"/>
              </a:rPr>
              <a:t>Με εναλλασσόμενη συστολή των  </a:t>
            </a:r>
            <a:r>
              <a:rPr lang="el-GR" altLang="en-US" sz="3600" dirty="0" err="1">
                <a:solidFill>
                  <a:srgbClr val="1C1C1C"/>
                </a:solidFill>
                <a:latin typeface="Calibri" panose="020F0502020204030204" pitchFamily="34" charset="0"/>
              </a:rPr>
              <a:t>μυομεριδίων</a:t>
            </a:r>
            <a:r>
              <a:rPr lang="el-GR" altLang="en-US" sz="3600" dirty="0">
                <a:solidFill>
                  <a:srgbClr val="1C1C1C"/>
                </a:solidFill>
                <a:latin typeface="Calibri" panose="020F0502020204030204" pitchFamily="34" charset="0"/>
              </a:rPr>
              <a:t> σε κάθε πλευρά, το σώμα κάμπτεται </a:t>
            </a:r>
            <a:r>
              <a:rPr lang="en-US" altLang="en-US" sz="3600" dirty="0" smtClean="0">
                <a:solidFill>
                  <a:srgbClr val="1C1C1C"/>
                </a:solidFill>
                <a:latin typeface="Calibri" panose="020F0502020204030204" pitchFamily="34" charset="0"/>
              </a:rPr>
              <a:t>.</a:t>
            </a:r>
            <a:endParaRPr lang="el-GR" altLang="en-US" sz="3600" dirty="0">
              <a:solidFill>
                <a:srgbClr val="1C1C1C"/>
              </a:solidFill>
              <a:latin typeface="Calibri" panose="020F0502020204030204" pitchFamily="34" charset="0"/>
            </a:endParaRPr>
          </a:p>
          <a:p>
            <a:pPr>
              <a:lnSpc>
                <a:spcPct val="120000"/>
              </a:lnSpc>
              <a:spcBef>
                <a:spcPct val="50000"/>
              </a:spcBef>
              <a:buSzPct val="100000"/>
            </a:pPr>
            <a:r>
              <a:rPr lang="el-GR" altLang="en-US" sz="3600" dirty="0">
                <a:solidFill>
                  <a:srgbClr val="1C1C1C"/>
                </a:solidFill>
                <a:latin typeface="Calibri" panose="020F0502020204030204" pitchFamily="34" charset="0"/>
              </a:rPr>
              <a:t>Το πρόσθιο μέρος κάμπτεται λιγότερο από το </a:t>
            </a:r>
            <a:r>
              <a:rPr lang="el-GR" altLang="en-US" sz="3600" dirty="0" smtClean="0">
                <a:solidFill>
                  <a:srgbClr val="1C1C1C"/>
                </a:solidFill>
                <a:latin typeface="Calibri" panose="020F0502020204030204" pitchFamily="34" charset="0"/>
              </a:rPr>
              <a:t>οπίσθιο</a:t>
            </a:r>
            <a:r>
              <a:rPr lang="en-US" altLang="en-US" sz="3600" dirty="0" smtClean="0">
                <a:solidFill>
                  <a:srgbClr val="1C1C1C"/>
                </a:solidFill>
                <a:latin typeface="Calibri" panose="020F0502020204030204" pitchFamily="34" charset="0"/>
              </a:rPr>
              <a:t>.</a:t>
            </a:r>
            <a:endParaRPr lang="el-GR" altLang="en-US" sz="3600" dirty="0">
              <a:solidFill>
                <a:srgbClr val="1C1C1C"/>
              </a:solidFill>
              <a:latin typeface="Calibri" panose="020F0502020204030204" pitchFamily="34" charset="0"/>
            </a:endParaRPr>
          </a:p>
          <a:p>
            <a:pPr>
              <a:lnSpc>
                <a:spcPct val="120000"/>
              </a:lnSpc>
              <a:spcBef>
                <a:spcPct val="50000"/>
              </a:spcBef>
              <a:buSzPct val="100000"/>
            </a:pPr>
            <a:r>
              <a:rPr lang="el-GR" altLang="en-US" sz="3600" dirty="0">
                <a:solidFill>
                  <a:srgbClr val="1C1C1C"/>
                </a:solidFill>
                <a:latin typeface="Calibri" panose="020F0502020204030204" pitchFamily="34" charset="0"/>
              </a:rPr>
              <a:t>Στο σώμα δημιουργείται κυματισμός (οφιοειδής κίνηση), που κινείται προς τα πίσω και ωθεί το νερό πλευρικά. </a:t>
            </a:r>
          </a:p>
          <a:p>
            <a:endParaRPr lang="en-US" dirty="0"/>
          </a:p>
        </p:txBody>
      </p:sp>
      <p:sp>
        <p:nvSpPr>
          <p:cNvPr id="4" name="Footer Placeholder 3"/>
          <p:cNvSpPr>
            <a:spLocks noGrp="1"/>
          </p:cNvSpPr>
          <p:nvPr>
            <p:ph type="ftr" sz="quarter" idx="11"/>
          </p:nvPr>
        </p:nvSpPr>
        <p:spPr/>
        <p:txBody>
          <a:bodyPr/>
          <a:lstStyle/>
          <a:p>
            <a:r>
              <a:rPr lang="el-GR" smtClean="0"/>
              <a:t>Ενότητα 3η. Δομικές και Λειτουργικές Προσαρμογές Ιχθύων</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6</a:t>
            </a:fld>
            <a:endParaRPr lang="en-US"/>
          </a:p>
        </p:txBody>
      </p:sp>
      <p:sp>
        <p:nvSpPr>
          <p:cNvPr id="6" name="TextBox 5"/>
          <p:cNvSpPr txBox="1"/>
          <p:nvPr/>
        </p:nvSpPr>
        <p:spPr>
          <a:xfrm>
            <a:off x="8416742" y="5144093"/>
            <a:ext cx="263214" cy="276999"/>
          </a:xfrm>
          <a:prstGeom prst="rect">
            <a:avLst/>
          </a:prstGeom>
          <a:noFill/>
        </p:spPr>
        <p:txBody>
          <a:bodyPr wrap="none" rtlCol="0">
            <a:spAutoFit/>
          </a:bodyPr>
          <a:lstStyle/>
          <a:p>
            <a:r>
              <a:rPr lang="en-US" sz="1200" dirty="0" smtClean="0"/>
              <a:t>1</a:t>
            </a:r>
            <a:endParaRPr lang="en-US" sz="1200" dirty="0"/>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0588"/>
          <a:stretch/>
        </p:blipFill>
        <p:spPr>
          <a:xfrm>
            <a:off x="5862879" y="3852503"/>
            <a:ext cx="2817077" cy="1291590"/>
          </a:xfrm>
        </p:spPr>
      </p:pic>
    </p:spTree>
    <p:extLst>
      <p:ext uri="{BB962C8B-B14F-4D97-AF65-F5344CB8AC3E}">
        <p14:creationId xmlns:p14="http://schemas.microsoft.com/office/powerpoint/2010/main" val="4247130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3</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endParaRPr lang="el-GR" sz="1600" b="1" dirty="0"/>
          </a:p>
          <a:p>
            <a:pPr>
              <a:spcBef>
                <a:spcPts val="600"/>
              </a:spcBef>
            </a:pPr>
            <a:r>
              <a:rPr lang="el-GR" sz="1600" b="1" dirty="0"/>
              <a:t>Εικόνα 13. </a:t>
            </a:r>
            <a:r>
              <a:rPr lang="en-US" sz="1600" dirty="0"/>
              <a:t>Copyright © 1995-2015 FineFishing.com All rights reserved. </a:t>
            </a:r>
            <a:r>
              <a:rPr lang="el-GR" sz="1600" dirty="0"/>
              <a:t>Σύνδεσμος: </a:t>
            </a:r>
            <a:r>
              <a:rPr lang="en-US" sz="1600" dirty="0"/>
              <a:t>http://www.finefishing.com/equipment/strikeindicators.htm. </a:t>
            </a:r>
            <a:r>
              <a:rPr lang="el-GR" sz="1600" dirty="0"/>
              <a:t>Πηγή: </a:t>
            </a:r>
            <a:r>
              <a:rPr lang="en-US" sz="1600" dirty="0"/>
              <a:t>http://www.finefishing.com</a:t>
            </a:r>
            <a:r>
              <a:rPr lang="en-US" sz="1600" dirty="0" smtClean="0"/>
              <a:t>.</a:t>
            </a:r>
            <a:endParaRPr lang="en-US" sz="1600" dirty="0"/>
          </a:p>
          <a:p>
            <a:pPr>
              <a:spcBef>
                <a:spcPts val="600"/>
              </a:spcBef>
            </a:pPr>
            <a:r>
              <a:rPr lang="el-GR" sz="1600" b="1" dirty="0"/>
              <a:t>Εικόνα 14. </a:t>
            </a:r>
            <a:r>
              <a:rPr lang="en-US" sz="1600" dirty="0"/>
              <a:t>Webpage design copyright of Information Systems Solutions. Laboratory logo and all content on webpage copyright of Dr. Arthur N. Popper, </a:t>
            </a:r>
            <a:r>
              <a:rPr lang="en-US" sz="1600" dirty="0" err="1"/>
              <a:t>affilated</a:t>
            </a:r>
            <a:r>
              <a:rPr lang="en-US" sz="1600" dirty="0"/>
              <a:t> laboratory personnel, and/or the University of Maryland at College Park. Last updated July 22, 2003. </a:t>
            </a:r>
            <a:r>
              <a:rPr lang="el-GR" sz="1600" dirty="0"/>
              <a:t>Σύνδεσμος: </a:t>
            </a:r>
            <a:r>
              <a:rPr lang="en-US" sz="1600" dirty="0"/>
              <a:t>http://www.popperlab.umd.edu/background/index.htm. </a:t>
            </a:r>
            <a:r>
              <a:rPr lang="el-GR" sz="1600" dirty="0"/>
              <a:t>Πηγή: </a:t>
            </a:r>
            <a:r>
              <a:rPr lang="en-US" sz="1600" dirty="0"/>
              <a:t>http://www.popperlab.umd.edu</a:t>
            </a:r>
            <a:r>
              <a:rPr lang="en-US" sz="1600" dirty="0" smtClean="0"/>
              <a:t>.</a:t>
            </a:r>
            <a:endParaRPr lang="en-US" sz="1600" dirty="0"/>
          </a:p>
          <a:p>
            <a:pPr>
              <a:spcBef>
                <a:spcPts val="600"/>
              </a:spcBef>
            </a:pPr>
            <a:r>
              <a:rPr lang="el-GR" sz="1600" b="1" dirty="0"/>
              <a:t>Εικόνα 15.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16. </a:t>
            </a:r>
            <a:r>
              <a:rPr lang="en-US" sz="1600" dirty="0"/>
              <a:t>Copyright © 2007 Dorling Kindersley. </a:t>
            </a:r>
            <a:r>
              <a:rPr lang="el-GR" sz="1600" dirty="0"/>
              <a:t>Σύνδεσμος: </a:t>
            </a:r>
            <a:r>
              <a:rPr lang="en-US" sz="1600" dirty="0"/>
              <a:t>http://www.infoplease.com/dk/science/encyclopedia/floating.html. </a:t>
            </a:r>
            <a:r>
              <a:rPr lang="el-GR" sz="1600" dirty="0"/>
              <a:t>Πηγή: </a:t>
            </a:r>
            <a:r>
              <a:rPr lang="en-US" sz="1600" dirty="0"/>
              <a:t>http://www.infoplease.com</a:t>
            </a:r>
            <a:r>
              <a:rPr lang="en-US" sz="1600" dirty="0" smtClean="0"/>
              <a:t>.</a:t>
            </a:r>
            <a:endParaRPr lang="en-US" sz="1600" dirty="0"/>
          </a:p>
          <a:p>
            <a:pPr>
              <a:spcBef>
                <a:spcPts val="600"/>
              </a:spcBef>
            </a:pPr>
            <a:r>
              <a:rPr lang="el-GR" sz="1600" b="1" dirty="0"/>
              <a:t>Εικόνα 17. </a:t>
            </a:r>
            <a:r>
              <a:rPr lang="el-GR" sz="1600" dirty="0"/>
              <a:t>© 1995-2015 </a:t>
            </a:r>
            <a:r>
              <a:rPr lang="en-US" sz="1600" dirty="0" err="1"/>
              <a:t>Informationsdienst</a:t>
            </a:r>
            <a:r>
              <a:rPr lang="en-US" sz="1600" dirty="0"/>
              <a:t> </a:t>
            </a:r>
            <a:r>
              <a:rPr lang="en-US" sz="1600" dirty="0" err="1"/>
              <a:t>Wissenschaft</a:t>
            </a:r>
            <a:r>
              <a:rPr lang="en-US" sz="1600" dirty="0"/>
              <a:t> e. V.  </a:t>
            </a:r>
            <a:r>
              <a:rPr lang="el-GR" sz="1600" dirty="0"/>
              <a:t>Σύνδεσμος: </a:t>
            </a:r>
            <a:r>
              <a:rPr lang="en-US" sz="1600" dirty="0"/>
              <a:t>https://idw-online.de/de/news491175. </a:t>
            </a:r>
            <a:r>
              <a:rPr lang="el-GR" sz="1600" dirty="0"/>
              <a:t>Πηγή: </a:t>
            </a:r>
            <a:r>
              <a:rPr lang="en-US" sz="1600" dirty="0"/>
              <a:t>https://idw-online.de</a:t>
            </a:r>
            <a:r>
              <a:rPr lang="en-US" sz="1600" dirty="0" smtClean="0"/>
              <a:t>.</a:t>
            </a:r>
            <a:endParaRPr lang="en-US" sz="1600" dirty="0"/>
          </a:p>
          <a:p>
            <a:pPr>
              <a:spcBef>
                <a:spcPts val="600"/>
              </a:spcBef>
            </a:pPr>
            <a:r>
              <a:rPr lang="el-GR" sz="1600" b="1" dirty="0"/>
              <a:t>Εικόνα 18.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19. </a:t>
            </a:r>
            <a:r>
              <a:rPr lang="en-US" sz="1600" dirty="0"/>
              <a:t>Photographs by T.G. Mc. Innes (Aberdeen) British Marine Life Study Society Home Page. </a:t>
            </a:r>
            <a:r>
              <a:rPr lang="el-GR" sz="1600" dirty="0"/>
              <a:t>Σύνδεσμος:  </a:t>
            </a:r>
            <a:r>
              <a:rPr lang="en-US" sz="1600" dirty="0"/>
              <a:t>http://www.glaucus.org.uk/mackerel.htm. </a:t>
            </a:r>
            <a:r>
              <a:rPr lang="el-GR" sz="1600" dirty="0"/>
              <a:t>Πηγή:</a:t>
            </a:r>
            <a:r>
              <a:rPr lang="en-US" sz="1600" dirty="0"/>
              <a:t>http://www.glaucus.org.uk.</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60</a:t>
            </a:fld>
            <a:endParaRPr lang="en-US"/>
          </a:p>
        </p:txBody>
      </p:sp>
    </p:spTree>
    <p:extLst>
      <p:ext uri="{BB962C8B-B14F-4D97-AF65-F5344CB8AC3E}">
        <p14:creationId xmlns:p14="http://schemas.microsoft.com/office/powerpoint/2010/main" val="279723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4</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smtClean="0"/>
              <a:t>Εικόνα </a:t>
            </a:r>
            <a:r>
              <a:rPr lang="el-GR" sz="1600" b="1" dirty="0"/>
              <a:t>20.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21.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22. </a:t>
            </a:r>
            <a:r>
              <a:rPr lang="en-US" sz="1600" dirty="0"/>
              <a:t>Female blacktip reef shark with mating scars. Copyright Valerie Taylor. (www.ardea.com). </a:t>
            </a:r>
            <a:r>
              <a:rPr lang="el-GR" sz="1600" dirty="0"/>
              <a:t>Σύνδεσμος: </a:t>
            </a:r>
            <a:r>
              <a:rPr lang="en-US" sz="1600" dirty="0"/>
              <a:t>http://www.arkive.org/blacktip-reef-shark/carcharhinus-melanopterus/image-G26141.html. </a:t>
            </a:r>
            <a:r>
              <a:rPr lang="el-GR" sz="1600" dirty="0"/>
              <a:t>Πηγή: </a:t>
            </a:r>
            <a:r>
              <a:rPr lang="en-US" sz="1600" dirty="0"/>
              <a:t>http://www.arkive.org</a:t>
            </a:r>
            <a:r>
              <a:rPr lang="en-US" sz="1600" dirty="0" smtClean="0"/>
              <a:t>.</a:t>
            </a:r>
            <a:endParaRPr lang="en-US" sz="1600" dirty="0"/>
          </a:p>
          <a:p>
            <a:pPr>
              <a:spcBef>
                <a:spcPts val="600"/>
              </a:spcBef>
            </a:pPr>
            <a:r>
              <a:rPr lang="el-GR" sz="1600" b="1" dirty="0"/>
              <a:t>Εικόνα 23. </a:t>
            </a:r>
            <a:r>
              <a:rPr lang="el-GR" sz="1600" dirty="0"/>
              <a:t>Σύνδεσμος:</a:t>
            </a:r>
            <a:r>
              <a:rPr lang="en-US" sz="1600" dirty="0"/>
              <a:t>http://imgur.com/user/mscierramist. </a:t>
            </a:r>
            <a:r>
              <a:rPr lang="el-GR" sz="1600" dirty="0"/>
              <a:t>Πηγή:</a:t>
            </a:r>
            <a:r>
              <a:rPr lang="en-US" sz="1600" dirty="0"/>
              <a:t>http://imgur.com</a:t>
            </a:r>
            <a:r>
              <a:rPr lang="en-US" sz="1600" dirty="0" smtClean="0"/>
              <a:t>.</a:t>
            </a:r>
            <a:endParaRPr lang="en-US" sz="1600" dirty="0"/>
          </a:p>
          <a:p>
            <a:pPr>
              <a:spcBef>
                <a:spcPts val="600"/>
              </a:spcBef>
            </a:pPr>
            <a:r>
              <a:rPr lang="el-GR" sz="1600" b="1" dirty="0"/>
              <a:t>Εικόνα 24. </a:t>
            </a:r>
            <a:r>
              <a:rPr lang="el-GR" sz="1600" dirty="0"/>
              <a:t>Σύνδεσμος: </a:t>
            </a:r>
            <a:r>
              <a:rPr lang="en-US" sz="1600" dirty="0"/>
              <a:t>https://it.wikipedia.org/wiki/Oreochromis_mossambicus. </a:t>
            </a:r>
            <a:r>
              <a:rPr lang="el-GR" sz="1600" dirty="0"/>
              <a:t>Πηγή: </a:t>
            </a:r>
            <a:r>
              <a:rPr lang="en-US" sz="1600" dirty="0"/>
              <a:t>https://it.wikipedia.org</a:t>
            </a:r>
            <a:r>
              <a:rPr lang="en-US" sz="1600" dirty="0" smtClean="0"/>
              <a:t>.</a:t>
            </a:r>
            <a:endParaRPr lang="en-US" sz="1600" dirty="0"/>
          </a:p>
          <a:p>
            <a:pPr>
              <a:spcBef>
                <a:spcPts val="600"/>
              </a:spcBef>
            </a:pPr>
            <a:r>
              <a:rPr lang="el-GR" sz="1600" b="1" dirty="0"/>
              <a:t>Εικόνα 25. </a:t>
            </a:r>
            <a:r>
              <a:rPr lang="el-GR" sz="1600" dirty="0"/>
              <a:t>Σύνδεσμος: </a:t>
            </a:r>
            <a:r>
              <a:rPr lang="en-US" sz="1600" dirty="0"/>
              <a:t>http://pinxpets.com/italian-fish/. </a:t>
            </a:r>
            <a:r>
              <a:rPr lang="el-GR" sz="1600" dirty="0"/>
              <a:t>Πηγή:</a:t>
            </a:r>
            <a:r>
              <a:rPr lang="en-US" sz="1600" dirty="0"/>
              <a:t>http://pinxpets.com. </a:t>
            </a:r>
          </a:p>
          <a:p>
            <a:pPr>
              <a:spcBef>
                <a:spcPts val="600"/>
              </a:spcBef>
            </a:pPr>
            <a:r>
              <a:rPr lang="el-GR" sz="1600" b="1" dirty="0"/>
              <a:t>Εικόνα 26. </a:t>
            </a:r>
            <a:r>
              <a:rPr lang="el-GR" sz="1600" dirty="0"/>
              <a:t>Σύνδεσμος: </a:t>
            </a:r>
            <a:r>
              <a:rPr lang="en-US" sz="1600" dirty="0"/>
              <a:t>http://animalesraros.org/anguila. </a:t>
            </a:r>
            <a:r>
              <a:rPr lang="el-GR" sz="1600" dirty="0"/>
              <a:t>Πηγή: </a:t>
            </a:r>
            <a:r>
              <a:rPr lang="en-US" sz="1600" dirty="0"/>
              <a:t>http://animalesraros.org</a:t>
            </a:r>
            <a:r>
              <a:rPr lang="en-US" sz="1600" dirty="0" smtClean="0"/>
              <a:t>.</a:t>
            </a:r>
            <a:endParaRPr lang="en-US" sz="1600" dirty="0"/>
          </a:p>
          <a:p>
            <a:pPr>
              <a:spcBef>
                <a:spcPts val="600"/>
              </a:spcBef>
            </a:pPr>
            <a:r>
              <a:rPr lang="el-GR" sz="1600" b="1" dirty="0"/>
              <a:t>Εικόνα 27.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28. </a:t>
            </a:r>
            <a:r>
              <a:rPr lang="en-US" sz="1600" dirty="0"/>
              <a:t>Young Atlantic salmon (</a:t>
            </a:r>
            <a:r>
              <a:rPr lang="en-US" sz="1600" dirty="0" err="1"/>
              <a:t>Salmo</a:t>
            </a:r>
            <a:r>
              <a:rPr lang="en-US" sz="1600" dirty="0"/>
              <a:t> </a:t>
            </a:r>
            <a:r>
              <a:rPr lang="en-US" sz="1600" dirty="0" err="1"/>
              <a:t>salar</a:t>
            </a:r>
            <a:r>
              <a:rPr lang="en-US" sz="1600" dirty="0"/>
              <a:t>) eating, illustration.  All contents © copyright 1999-2015 Getty Images. All rights reserved. </a:t>
            </a:r>
            <a:r>
              <a:rPr lang="el-GR" sz="1600" dirty="0"/>
              <a:t>Σύνδεσμος: </a:t>
            </a:r>
            <a:r>
              <a:rPr lang="en-US" sz="1600" dirty="0"/>
              <a:t>http://www.gettyimages.com/creative/salmon-stock-illustrations. </a:t>
            </a:r>
            <a:r>
              <a:rPr lang="el-GR" sz="1600" dirty="0"/>
              <a:t>Πηγή: </a:t>
            </a:r>
            <a:r>
              <a:rPr lang="en-US" sz="1600" dirty="0"/>
              <a:t>http://www.gettyimages.com.</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61</a:t>
            </a:fld>
            <a:endParaRPr lang="en-US"/>
          </a:p>
        </p:txBody>
      </p:sp>
    </p:spTree>
    <p:extLst>
      <p:ext uri="{BB962C8B-B14F-4D97-AF65-F5344CB8AC3E}">
        <p14:creationId xmlns:p14="http://schemas.microsoft.com/office/powerpoint/2010/main" val="6504498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5</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smtClean="0"/>
              <a:t>Εικόνα </a:t>
            </a:r>
            <a:r>
              <a:rPr lang="el-GR" sz="1600" b="1" dirty="0"/>
              <a:t>29.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30.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31. </a:t>
            </a:r>
            <a:r>
              <a:rPr lang="en-US" sz="1600" dirty="0"/>
              <a:t>An example of zooplankton. Wikipedia the Free Encyclopedia. Creative Commons </a:t>
            </a:r>
            <a:r>
              <a:rPr lang="en-US" sz="1600" dirty="0" err="1"/>
              <a:t>Licence</a:t>
            </a:r>
            <a:r>
              <a:rPr lang="en-US" sz="1600" dirty="0"/>
              <a:t>. </a:t>
            </a:r>
            <a:r>
              <a:rPr lang="el-GR" sz="1600" dirty="0"/>
              <a:t>Σύνδεσμος: </a:t>
            </a:r>
            <a:r>
              <a:rPr lang="en-US" sz="1600" dirty="0"/>
              <a:t>https://en.wikipedia.org/wiki/Fish. </a:t>
            </a:r>
            <a:r>
              <a:rPr lang="el-GR" sz="1600" dirty="0"/>
              <a:t>Πηγή: </a:t>
            </a:r>
            <a:r>
              <a:rPr lang="en-US" sz="1600" dirty="0"/>
              <a:t>https://en.wikipedia.org</a:t>
            </a:r>
            <a:r>
              <a:rPr lang="en-US" sz="1600" dirty="0" smtClean="0"/>
              <a:t>.</a:t>
            </a:r>
            <a:endParaRPr lang="en-US" sz="1600" dirty="0"/>
          </a:p>
          <a:p>
            <a:pPr>
              <a:spcBef>
                <a:spcPts val="600"/>
              </a:spcBef>
            </a:pPr>
            <a:r>
              <a:rPr lang="el-GR" sz="1600" b="1" dirty="0"/>
              <a:t>Εικόνα 32. </a:t>
            </a:r>
            <a:r>
              <a:rPr lang="en-US" sz="1600" dirty="0"/>
              <a:t>Salmon eggs. Wikipedia the Free Encyclopedia. Creative Commons </a:t>
            </a:r>
            <a:r>
              <a:rPr lang="en-US" sz="1600" dirty="0" err="1"/>
              <a:t>Licence</a:t>
            </a:r>
            <a:r>
              <a:rPr lang="en-US" sz="1600" dirty="0"/>
              <a:t>. </a:t>
            </a:r>
            <a:r>
              <a:rPr lang="el-GR" sz="1600" dirty="0"/>
              <a:t>Σύνδεσμος: </a:t>
            </a:r>
            <a:r>
              <a:rPr lang="en-US" sz="1600" dirty="0"/>
              <a:t>https://en.wikipedia.org/wiki/Juvenile_fish. </a:t>
            </a:r>
            <a:r>
              <a:rPr lang="el-GR" sz="1600" dirty="0"/>
              <a:t>Πηγή: </a:t>
            </a:r>
            <a:r>
              <a:rPr lang="en-US" sz="1600" dirty="0"/>
              <a:t>https://en.wikipedia.org</a:t>
            </a:r>
            <a:r>
              <a:rPr lang="en-US" sz="1600" dirty="0" smtClean="0"/>
              <a:t>.</a:t>
            </a:r>
            <a:endParaRPr lang="en-US" sz="1600" dirty="0"/>
          </a:p>
          <a:p>
            <a:pPr>
              <a:spcBef>
                <a:spcPts val="600"/>
              </a:spcBef>
            </a:pPr>
            <a:r>
              <a:rPr lang="el-GR" sz="1600" b="1" dirty="0"/>
              <a:t>Εικόνα 33.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34. </a:t>
            </a:r>
            <a:r>
              <a:rPr lang="el-GR" sz="1600" dirty="0"/>
              <a:t>Σύνδεσμος: </a:t>
            </a:r>
            <a:r>
              <a:rPr lang="en-US" sz="1600" dirty="0"/>
              <a:t>https://www.flickr.com/photos/rud-gr/4223207200. </a:t>
            </a:r>
            <a:r>
              <a:rPr lang="el-GR" sz="1600" dirty="0"/>
              <a:t>Πηγή: </a:t>
            </a:r>
            <a:r>
              <a:rPr lang="en-US" sz="1600" dirty="0"/>
              <a:t>https://www.flickr.com</a:t>
            </a:r>
            <a:r>
              <a:rPr lang="en-US" sz="1600" dirty="0" smtClean="0"/>
              <a:t>.</a:t>
            </a:r>
            <a:endParaRPr lang="en-US" sz="1600" dirty="0"/>
          </a:p>
          <a:p>
            <a:pPr>
              <a:spcBef>
                <a:spcPts val="600"/>
              </a:spcBef>
            </a:pPr>
            <a:r>
              <a:rPr lang="el-GR" sz="1600" b="1" dirty="0"/>
              <a:t>Εικόνα 35.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r>
              <a:rPr lang="el-GR" sz="1600" dirty="0" smtClean="0"/>
              <a:t>.</a:t>
            </a:r>
            <a:endParaRPr lang="el-GR" sz="1600" dirty="0"/>
          </a:p>
          <a:p>
            <a:pPr>
              <a:spcBef>
                <a:spcPts val="600"/>
              </a:spcBef>
            </a:pPr>
            <a:r>
              <a:rPr lang="el-GR" sz="1600" b="1" dirty="0"/>
              <a:t>Εικόνα 36. </a:t>
            </a:r>
            <a:r>
              <a:rPr lang="en-US" sz="1600" dirty="0"/>
              <a:t>Wikipedia the Free Encyclopedia. Creative Commons </a:t>
            </a:r>
            <a:r>
              <a:rPr lang="en-US" sz="1600" dirty="0" err="1"/>
              <a:t>Licence</a:t>
            </a:r>
            <a:r>
              <a:rPr lang="en-US" sz="1600" dirty="0"/>
              <a:t>. </a:t>
            </a:r>
            <a:r>
              <a:rPr lang="el-GR" sz="1600" dirty="0"/>
              <a:t>Σύνδεσμος: </a:t>
            </a:r>
            <a:r>
              <a:rPr lang="en-US" sz="1600" dirty="0"/>
              <a:t>https://en.wikipedia.org/?title=Salmon. </a:t>
            </a:r>
            <a:r>
              <a:rPr lang="el-GR" sz="1600" dirty="0"/>
              <a:t>Πηγή: </a:t>
            </a:r>
            <a:r>
              <a:rPr lang="en-US" sz="1600" dirty="0"/>
              <a:t>https://en.wikipedia.org.</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62</a:t>
            </a:fld>
            <a:endParaRPr lang="en-US"/>
          </a:p>
        </p:txBody>
      </p:sp>
    </p:spTree>
    <p:extLst>
      <p:ext uri="{BB962C8B-B14F-4D97-AF65-F5344CB8AC3E}">
        <p14:creationId xmlns:p14="http://schemas.microsoft.com/office/powerpoint/2010/main" val="21538022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6</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smtClean="0"/>
              <a:t>Εικόνα </a:t>
            </a:r>
            <a:r>
              <a:rPr lang="el-GR" sz="1600" b="1" dirty="0"/>
              <a:t>37. </a:t>
            </a:r>
            <a:r>
              <a:rPr lang="en-US" sz="1600" dirty="0"/>
              <a:t>Wikipedia the Free Encyclopedia. Creative Commons </a:t>
            </a:r>
            <a:r>
              <a:rPr lang="en-US" sz="1600" dirty="0" err="1"/>
              <a:t>Licence</a:t>
            </a:r>
            <a:r>
              <a:rPr lang="en-US" sz="1600" dirty="0"/>
              <a:t>. </a:t>
            </a:r>
            <a:r>
              <a:rPr lang="el-GR" sz="1600" dirty="0"/>
              <a:t>Σύνδεσμος: </a:t>
            </a:r>
            <a:r>
              <a:rPr lang="en-US" sz="1600" dirty="0"/>
              <a:t>https://en.wikipedia.org/wiki/Salmon. </a:t>
            </a:r>
            <a:r>
              <a:rPr lang="el-GR" sz="1600" dirty="0"/>
              <a:t>Πηγή: </a:t>
            </a:r>
            <a:r>
              <a:rPr lang="en-US" sz="1600" dirty="0"/>
              <a:t>https://en.wikipedia.org</a:t>
            </a:r>
            <a:r>
              <a:rPr lang="en-US" sz="1600" dirty="0" smtClean="0"/>
              <a:t>.</a:t>
            </a:r>
            <a:endParaRPr lang="en-US" sz="1600" dirty="0"/>
          </a:p>
          <a:p>
            <a:pPr>
              <a:spcBef>
                <a:spcPts val="600"/>
              </a:spcBef>
            </a:pPr>
            <a:r>
              <a:rPr lang="el-GR" sz="1600" b="1" dirty="0"/>
              <a:t>Εικόνα 38</a:t>
            </a:r>
            <a:r>
              <a:rPr lang="el-GR" sz="1600" dirty="0"/>
              <a:t>. </a:t>
            </a:r>
            <a:r>
              <a:rPr lang="en-US" sz="1600" dirty="0"/>
              <a:t>Photo (c) Uwe </a:t>
            </a:r>
            <a:r>
              <a:rPr lang="en-US" sz="1600" dirty="0" err="1"/>
              <a:t>Kils</a:t>
            </a:r>
            <a:r>
              <a:rPr lang="en-US" sz="1600" dirty="0"/>
              <a:t>. </a:t>
            </a:r>
            <a:r>
              <a:rPr lang="el-GR" sz="1600" dirty="0"/>
              <a:t>Σύνδεσμος: </a:t>
            </a:r>
            <a:r>
              <a:rPr lang="en-US" sz="1600" dirty="0"/>
              <a:t>http://www.podcastjournal.net/L-IMAGE-DU-JOUR-Alevin-de-saumon_a5926.html. </a:t>
            </a:r>
            <a:r>
              <a:rPr lang="el-GR" sz="1600" dirty="0"/>
              <a:t>Πηγή: </a:t>
            </a:r>
            <a:r>
              <a:rPr lang="en-US" sz="1600" dirty="0"/>
              <a:t>http://www.podcastjournal.net</a:t>
            </a:r>
            <a:r>
              <a:rPr lang="en-US" sz="1600" dirty="0" smtClean="0"/>
              <a:t>.</a:t>
            </a:r>
            <a:endParaRPr lang="en-US" sz="1600" dirty="0"/>
          </a:p>
          <a:p>
            <a:pPr>
              <a:spcBef>
                <a:spcPts val="600"/>
              </a:spcBef>
            </a:pPr>
            <a:r>
              <a:rPr lang="el-GR" sz="1600" b="1" dirty="0"/>
              <a:t>Εικόνα 39. </a:t>
            </a:r>
            <a:r>
              <a:rPr lang="en-US" sz="1600" dirty="0"/>
              <a:t>Copyright 2011, </a:t>
            </a:r>
            <a:r>
              <a:rPr lang="el-GR" sz="1600" dirty="0"/>
              <a:t>Εκδόσεις </a:t>
            </a:r>
            <a:r>
              <a:rPr lang="en-US" sz="1600" dirty="0"/>
              <a:t>Utopia. </a:t>
            </a:r>
            <a:r>
              <a:rPr lang="el-GR" sz="1600" dirty="0"/>
              <a:t>Ζωολογία Ολοκληρωμένες Αρχές, Τόμος ΙΙ. </a:t>
            </a:r>
            <a:r>
              <a:rPr lang="en-US" sz="1600" dirty="0"/>
              <a:t>Hickman, Roberts, Keen, Larson, l</a:t>
            </a:r>
            <a:r>
              <a:rPr lang="el-GR" sz="1600" dirty="0"/>
              <a:t>΄</a:t>
            </a:r>
            <a:r>
              <a:rPr lang="en-US" sz="1600" dirty="0"/>
              <a:t>Anson, </a:t>
            </a:r>
            <a:r>
              <a:rPr lang="en-US" sz="1600" dirty="0" err="1"/>
              <a:t>Eisenhour</a:t>
            </a:r>
            <a:r>
              <a:rPr lang="en-US" sz="1600" dirty="0"/>
              <a:t>. 14</a:t>
            </a:r>
            <a:r>
              <a:rPr lang="el-GR" sz="1600" dirty="0"/>
              <a:t>η Αμερικάνικη. 2η Ελληνική Έκδοση.</a:t>
            </a:r>
          </a:p>
          <a:p>
            <a:pPr>
              <a:spcBef>
                <a:spcPts val="600"/>
              </a:spcBef>
            </a:pPr>
            <a:endParaRPr lang="el-GR" sz="1600" dirty="0"/>
          </a:p>
          <a:p>
            <a:pPr>
              <a:spcBef>
                <a:spcPts val="600"/>
              </a:spcBef>
            </a:pPr>
            <a:endParaRPr lang="el-GR" sz="1600" dirty="0"/>
          </a:p>
          <a:p>
            <a:pPr>
              <a:spcBef>
                <a:spcPts val="600"/>
              </a:spcBef>
            </a:pPr>
            <a:endParaRPr lang="el-GR" sz="1600" dirty="0"/>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63</a:t>
            </a:fld>
            <a:endParaRPr lang="en-US"/>
          </a:p>
        </p:txBody>
      </p:sp>
    </p:spTree>
    <p:extLst>
      <p:ext uri="{BB962C8B-B14F-4D97-AF65-F5344CB8AC3E}">
        <p14:creationId xmlns:p14="http://schemas.microsoft.com/office/powerpoint/2010/main" val="4215828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01" y="484619"/>
            <a:ext cx="8628844" cy="1325563"/>
          </a:xfrm>
        </p:spPr>
        <p:txBody>
          <a:bodyPr>
            <a:noAutofit/>
          </a:bodyPr>
          <a:lstStyle/>
          <a:p>
            <a:r>
              <a:rPr lang="el-GR" altLang="en-US" sz="4000" dirty="0" err="1">
                <a:latin typeface="Calibri" panose="020F0502020204030204" pitchFamily="34" charset="0"/>
              </a:rPr>
              <a:t>Ποιές</a:t>
            </a:r>
            <a:r>
              <a:rPr lang="el-GR" altLang="en-US" sz="4000" dirty="0">
                <a:latin typeface="Calibri" panose="020F0502020204030204" pitchFamily="34" charset="0"/>
              </a:rPr>
              <a:t> δυνάμεις αναπτύσσονται στο σώμα ενός χελιού και </a:t>
            </a:r>
            <a:r>
              <a:rPr lang="el-GR" altLang="en-US" sz="4000" dirty="0" smtClean="0">
                <a:latin typeface="Calibri" panose="020F0502020204030204" pitchFamily="34" charset="0"/>
              </a:rPr>
              <a:t>μιας</a:t>
            </a:r>
            <a:r>
              <a:rPr lang="fr-FR" altLang="en-US" sz="4000" dirty="0" smtClean="0">
                <a:latin typeface="Calibri" panose="020F0502020204030204" pitchFamily="34" charset="0"/>
              </a:rPr>
              <a:t> </a:t>
            </a:r>
            <a:r>
              <a:rPr lang="el-GR" altLang="en-US" sz="4000" dirty="0" smtClean="0">
                <a:latin typeface="Calibri" panose="020F0502020204030204" pitchFamily="34" charset="0"/>
              </a:rPr>
              <a:t>πέστροφας</a:t>
            </a:r>
            <a:r>
              <a:rPr lang="el-GR" altLang="en-US" sz="4000" dirty="0">
                <a:latin typeface="Calibri" panose="020F0502020204030204" pitchFamily="34" charset="0"/>
              </a:rPr>
              <a:t>;</a:t>
            </a:r>
            <a:endParaRPr lang="en-US" sz="4000" dirty="0"/>
          </a:p>
        </p:txBody>
      </p:sp>
      <p:sp>
        <p:nvSpPr>
          <p:cNvPr id="3" name="Content Placeholder 2"/>
          <p:cNvSpPr>
            <a:spLocks noGrp="1"/>
          </p:cNvSpPr>
          <p:nvPr>
            <p:ph sz="half" idx="1"/>
          </p:nvPr>
        </p:nvSpPr>
        <p:spPr>
          <a:xfrm>
            <a:off x="583096" y="2130209"/>
            <a:ext cx="4819113" cy="4351338"/>
          </a:xfrm>
        </p:spPr>
        <p:txBody>
          <a:bodyPr>
            <a:normAutofit fontScale="25000" lnSpcReduction="20000"/>
          </a:bodyPr>
          <a:lstStyle/>
          <a:p>
            <a:pPr marL="0" indent="0">
              <a:lnSpc>
                <a:spcPct val="110000"/>
              </a:lnSpc>
              <a:spcBef>
                <a:spcPct val="50000"/>
              </a:spcBef>
              <a:buClr>
                <a:srgbClr val="FF6600"/>
              </a:buClr>
              <a:buNone/>
              <a:defRPr/>
            </a:pPr>
            <a:r>
              <a:rPr lang="el-GR" sz="8000" dirty="0">
                <a:solidFill>
                  <a:srgbClr val="1C1C1C"/>
                </a:solidFill>
                <a:latin typeface="Calibri" pitchFamily="34" charset="0"/>
              </a:rPr>
              <a:t>Η κάμψη του σώματος ωθεί το νερό πλευρικά (</a:t>
            </a:r>
            <a:r>
              <a:rPr lang="el-GR" sz="8000" b="1" dirty="0">
                <a:latin typeface="Calibri" pitchFamily="34" charset="0"/>
              </a:rPr>
              <a:t>ώση</a:t>
            </a:r>
            <a:r>
              <a:rPr lang="el-GR" sz="8000" dirty="0">
                <a:solidFill>
                  <a:srgbClr val="1C1C1C"/>
                </a:solidFill>
                <a:latin typeface="Calibri" pitchFamily="34" charset="0"/>
              </a:rPr>
              <a:t>), προκαλώντας μια </a:t>
            </a:r>
            <a:r>
              <a:rPr lang="el-GR" sz="8000" b="1" dirty="0">
                <a:latin typeface="Calibri" pitchFamily="34" charset="0"/>
              </a:rPr>
              <a:t>δύναμη αντίδρασης </a:t>
            </a:r>
            <a:r>
              <a:rPr lang="el-GR" sz="8000" dirty="0">
                <a:solidFill>
                  <a:srgbClr val="1C1C1C"/>
                </a:solidFill>
                <a:latin typeface="Calibri" pitchFamily="34" charset="0"/>
              </a:rPr>
              <a:t>που κατευθύνεται προς τα μπροστά, αλλά υπό γωνία. </a:t>
            </a:r>
          </a:p>
          <a:p>
            <a:pPr marL="0" indent="0">
              <a:lnSpc>
                <a:spcPct val="110000"/>
              </a:lnSpc>
              <a:spcBef>
                <a:spcPct val="50000"/>
              </a:spcBef>
              <a:buClr>
                <a:srgbClr val="FF6600"/>
              </a:buClr>
              <a:buNone/>
              <a:defRPr/>
            </a:pPr>
            <a:r>
              <a:rPr lang="el-GR" sz="8000" dirty="0">
                <a:solidFill>
                  <a:srgbClr val="000000"/>
                </a:solidFill>
                <a:latin typeface="Calibri" pitchFamily="34" charset="0"/>
              </a:rPr>
              <a:t>Η δύναμη αντίδρασης αναλύεται </a:t>
            </a:r>
            <a:r>
              <a:rPr lang="el-GR" sz="8000" dirty="0">
                <a:solidFill>
                  <a:srgbClr val="1C1C1C"/>
                </a:solidFill>
                <a:latin typeface="Calibri" pitchFamily="34" charset="0"/>
              </a:rPr>
              <a:t>σε 2 συνιστώσες: </a:t>
            </a:r>
          </a:p>
          <a:p>
            <a:pPr marL="0" indent="0">
              <a:lnSpc>
                <a:spcPct val="120000"/>
              </a:lnSpc>
              <a:spcBef>
                <a:spcPct val="50000"/>
              </a:spcBef>
              <a:buClr>
                <a:schemeClr val="tx1"/>
              </a:buClr>
              <a:buFont typeface="+mj-lt"/>
              <a:buAutoNum type="arabicPeriod"/>
              <a:defRPr/>
            </a:pPr>
            <a:r>
              <a:rPr lang="en-US" sz="8000" b="1" dirty="0">
                <a:latin typeface="Calibri" pitchFamily="34" charset="0"/>
              </a:rPr>
              <a:t> </a:t>
            </a:r>
            <a:r>
              <a:rPr lang="el-GR" sz="8000" b="1" dirty="0">
                <a:latin typeface="Calibri" pitchFamily="34" charset="0"/>
              </a:rPr>
              <a:t>Ωστική δύναμη</a:t>
            </a:r>
            <a:r>
              <a:rPr lang="en-US" sz="8000" b="1" dirty="0">
                <a:latin typeface="Calibri" pitchFamily="34" charset="0"/>
              </a:rPr>
              <a:t>:</a:t>
            </a:r>
            <a:r>
              <a:rPr lang="el-GR" sz="8000" b="1" dirty="0">
                <a:latin typeface="Calibri" pitchFamily="34" charset="0"/>
              </a:rPr>
              <a:t>  </a:t>
            </a:r>
            <a:r>
              <a:rPr lang="el-GR" sz="8000" dirty="0">
                <a:solidFill>
                  <a:srgbClr val="1C1C1C"/>
                </a:solidFill>
                <a:latin typeface="Calibri" pitchFamily="34" charset="0"/>
              </a:rPr>
              <a:t>χρησιμεύει για να προωθεί το ψάρι προς τα εμπρός, </a:t>
            </a:r>
          </a:p>
          <a:p>
            <a:pPr marL="0" indent="0">
              <a:lnSpc>
                <a:spcPct val="120000"/>
              </a:lnSpc>
              <a:spcBef>
                <a:spcPct val="50000"/>
              </a:spcBef>
              <a:buClr>
                <a:schemeClr val="tx1"/>
              </a:buClr>
              <a:buFont typeface="+mj-lt"/>
              <a:buAutoNum type="arabicPeriod"/>
              <a:defRPr/>
            </a:pPr>
            <a:r>
              <a:rPr lang="el-GR" sz="8000" b="1" dirty="0">
                <a:latin typeface="Calibri" pitchFamily="34" charset="0"/>
              </a:rPr>
              <a:t> Πλευρική δύναμη</a:t>
            </a:r>
            <a:r>
              <a:rPr lang="en-US" sz="8000" b="1" dirty="0">
                <a:latin typeface="Calibri" pitchFamily="34" charset="0"/>
              </a:rPr>
              <a:t>:</a:t>
            </a:r>
            <a:r>
              <a:rPr lang="el-GR" sz="8000" b="1" dirty="0">
                <a:latin typeface="Calibri" pitchFamily="34" charset="0"/>
              </a:rPr>
              <a:t> </a:t>
            </a:r>
            <a:r>
              <a:rPr lang="el-GR" sz="8000" dirty="0">
                <a:solidFill>
                  <a:srgbClr val="1C1C1C"/>
                </a:solidFill>
                <a:latin typeface="Calibri" pitchFamily="34" charset="0"/>
              </a:rPr>
              <a:t>τείνει να κάνει το κεφάλι του ψαριού να εκτρέπεται ασταθώς </a:t>
            </a:r>
            <a:r>
              <a:rPr lang="el-GR" sz="8000" dirty="0" smtClean="0">
                <a:solidFill>
                  <a:srgbClr val="1C1C1C"/>
                </a:solidFill>
                <a:latin typeface="Calibri" pitchFamily="34" charset="0"/>
              </a:rPr>
              <a:t>προς </a:t>
            </a:r>
            <a:r>
              <a:rPr lang="el-GR" sz="8000" dirty="0">
                <a:solidFill>
                  <a:srgbClr val="1C1C1C"/>
                </a:solidFill>
                <a:latin typeface="Calibri" pitchFamily="34" charset="0"/>
              </a:rPr>
              <a:t>την ίδια κατεύθυνση με την ουρά.</a:t>
            </a:r>
          </a:p>
          <a:p>
            <a:pPr marL="533400" indent="-533400" algn="just">
              <a:lnSpc>
                <a:spcPct val="120000"/>
              </a:lnSpc>
              <a:spcBef>
                <a:spcPct val="50000"/>
              </a:spcBef>
              <a:buClr>
                <a:srgbClr val="FF6600"/>
              </a:buClr>
              <a:buNone/>
              <a:defRPr/>
            </a:pPr>
            <a:r>
              <a:rPr lang="el-GR" dirty="0">
                <a:solidFill>
                  <a:srgbClr val="1C1C1C"/>
                </a:solidFill>
                <a:latin typeface="Calibri" pitchFamily="34" charset="0"/>
              </a:rPr>
              <a:t>	</a:t>
            </a:r>
          </a:p>
          <a:p>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55340" y="3330846"/>
            <a:ext cx="3340020" cy="2364570"/>
          </a:xfrm>
        </p:spPr>
      </p:pic>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7</a:t>
            </a:fld>
            <a:endParaRPr lang="en-US"/>
          </a:p>
        </p:txBody>
      </p:sp>
      <p:sp>
        <p:nvSpPr>
          <p:cNvPr id="8" name="TextBox 7"/>
          <p:cNvSpPr txBox="1"/>
          <p:nvPr/>
        </p:nvSpPr>
        <p:spPr>
          <a:xfrm>
            <a:off x="8262489" y="5418417"/>
            <a:ext cx="263214" cy="276999"/>
          </a:xfrm>
          <a:prstGeom prst="rect">
            <a:avLst/>
          </a:prstGeom>
          <a:noFill/>
        </p:spPr>
        <p:txBody>
          <a:bodyPr wrap="none" rtlCol="0">
            <a:spAutoFit/>
          </a:bodyPr>
          <a:lstStyle/>
          <a:p>
            <a:r>
              <a:rPr lang="el-GR" sz="1200" dirty="0" smtClean="0"/>
              <a:t>2</a:t>
            </a:r>
            <a:endParaRPr lang="en-US" sz="1200" dirty="0"/>
          </a:p>
        </p:txBody>
      </p:sp>
    </p:spTree>
    <p:extLst>
      <p:ext uri="{BB962C8B-B14F-4D97-AF65-F5344CB8AC3E}">
        <p14:creationId xmlns:p14="http://schemas.microsoft.com/office/powerpoint/2010/main" val="3014076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01" y="484619"/>
            <a:ext cx="8628844" cy="1325563"/>
          </a:xfrm>
        </p:spPr>
        <p:txBody>
          <a:bodyPr>
            <a:noAutofit/>
          </a:bodyPr>
          <a:lstStyle/>
          <a:p>
            <a:r>
              <a:rPr lang="el-GR" altLang="en-US" sz="4000" dirty="0" smtClean="0">
                <a:latin typeface="Calibri" panose="020F0502020204030204" pitchFamily="34" charset="0"/>
              </a:rPr>
              <a:t>Κολύμβηση 1/2</a:t>
            </a:r>
            <a:endParaRPr lang="en-US" sz="4000" dirty="0"/>
          </a:p>
        </p:txBody>
      </p:sp>
      <p:sp>
        <p:nvSpPr>
          <p:cNvPr id="3" name="Content Placeholder 2"/>
          <p:cNvSpPr>
            <a:spLocks noGrp="1"/>
          </p:cNvSpPr>
          <p:nvPr>
            <p:ph sz="half" idx="1"/>
          </p:nvPr>
        </p:nvSpPr>
        <p:spPr>
          <a:xfrm>
            <a:off x="595285" y="1775512"/>
            <a:ext cx="4479635" cy="4351338"/>
          </a:xfrm>
        </p:spPr>
        <p:txBody>
          <a:bodyPr>
            <a:normAutofit fontScale="25000" lnSpcReduction="20000"/>
          </a:bodyPr>
          <a:lstStyle/>
          <a:p>
            <a:pPr marL="0" indent="0">
              <a:lnSpc>
                <a:spcPct val="110000"/>
              </a:lnSpc>
              <a:spcBef>
                <a:spcPct val="50000"/>
              </a:spcBef>
              <a:buClr>
                <a:srgbClr val="FF6600"/>
              </a:buClr>
              <a:buNone/>
              <a:defRPr/>
            </a:pPr>
            <a:r>
              <a:rPr lang="el-GR" altLang="en-US" sz="8000" dirty="0">
                <a:solidFill>
                  <a:srgbClr val="000000"/>
                </a:solidFill>
                <a:latin typeface="Calibri" panose="020F0502020204030204" pitchFamily="34" charset="0"/>
              </a:rPr>
              <a:t>Ψάρια που κολυμπούν γρήγορα είναι λιγότερο εύκαμπτα και </a:t>
            </a:r>
            <a:r>
              <a:rPr lang="el-GR" altLang="en-US" sz="8000" dirty="0" smtClean="0">
                <a:solidFill>
                  <a:srgbClr val="000000"/>
                </a:solidFill>
                <a:latin typeface="Calibri" panose="020F0502020204030204" pitchFamily="34" charset="0"/>
              </a:rPr>
              <a:t>οι </a:t>
            </a:r>
            <a:r>
              <a:rPr lang="el-GR" altLang="en-US" sz="8000" dirty="0">
                <a:solidFill>
                  <a:srgbClr val="000000"/>
                </a:solidFill>
                <a:latin typeface="Calibri" panose="020F0502020204030204" pitchFamily="34" charset="0"/>
              </a:rPr>
              <a:t>κυματοειδείς κινήσεις του σώματος περιορίζονται στην περιοχή της </a:t>
            </a:r>
            <a:r>
              <a:rPr lang="el-GR" altLang="en-US" sz="8000" dirty="0" smtClean="0">
                <a:solidFill>
                  <a:srgbClr val="000000"/>
                </a:solidFill>
                <a:latin typeface="Calibri" panose="020F0502020204030204" pitchFamily="34" charset="0"/>
              </a:rPr>
              <a:t>ουράς. </a:t>
            </a:r>
            <a:r>
              <a:rPr lang="el-GR" altLang="en-US" sz="8000" dirty="0">
                <a:solidFill>
                  <a:srgbClr val="000000"/>
                </a:solidFill>
                <a:latin typeface="Calibri" panose="020F0502020204030204" pitchFamily="34" charset="0"/>
              </a:rPr>
              <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
            </a:r>
            <a:br>
              <a:rPr lang="el-GR" altLang="en-US" sz="8000" dirty="0">
                <a:solidFill>
                  <a:srgbClr val="000000"/>
                </a:solidFill>
                <a:latin typeface="Calibri" panose="020F0502020204030204" pitchFamily="34" charset="0"/>
              </a:rPr>
            </a:br>
            <a:r>
              <a:rPr lang="el-GR" altLang="en-US" sz="8000" dirty="0" smtClean="0">
                <a:solidFill>
                  <a:srgbClr val="000000"/>
                </a:solidFill>
                <a:latin typeface="Calibri" panose="020F0502020204030204" pitchFamily="34" charset="0"/>
              </a:rPr>
              <a:t>1.   Οι </a:t>
            </a:r>
            <a:r>
              <a:rPr lang="el-GR" altLang="en-US" sz="8000" dirty="0">
                <a:solidFill>
                  <a:srgbClr val="000000"/>
                </a:solidFill>
                <a:latin typeface="Calibri" panose="020F0502020204030204" pitchFamily="34" charset="0"/>
              </a:rPr>
              <a:t>δυνατοί μύες του κορμού </a:t>
            </a:r>
            <a:r>
              <a:rPr lang="el-GR" altLang="en-US" sz="8000" dirty="0" err="1">
                <a:solidFill>
                  <a:srgbClr val="000000"/>
                </a:solidFill>
                <a:latin typeface="Calibri" panose="020F0502020204030204" pitchFamily="34" charset="0"/>
              </a:rPr>
              <a:t>προσφύονται</a:t>
            </a:r>
            <a:r>
              <a:rPr lang="el-GR" altLang="en-US" sz="8000" dirty="0">
                <a:solidFill>
                  <a:srgbClr val="000000"/>
                </a:solidFill>
                <a:latin typeface="Calibri" panose="020F0502020204030204" pitchFamily="34" charset="0"/>
              </a:rPr>
              <a:t> στη βάση της λεπτής ουράς.</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2.  </a:t>
            </a:r>
            <a:r>
              <a:rPr lang="el-GR" altLang="en-US" sz="8000" dirty="0" smtClean="0">
                <a:solidFill>
                  <a:srgbClr val="000000"/>
                </a:solidFill>
                <a:latin typeface="Calibri" panose="020F0502020204030204" pitchFamily="34" charset="0"/>
              </a:rPr>
              <a:t>Το </a:t>
            </a:r>
            <a:r>
              <a:rPr lang="el-GR" altLang="en-US" sz="8000" dirty="0">
                <a:solidFill>
                  <a:srgbClr val="000000"/>
                </a:solidFill>
                <a:latin typeface="Calibri" panose="020F0502020204030204" pitchFamily="34" charset="0"/>
              </a:rPr>
              <a:t>σώμα δε λυγίζει.</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3.  </a:t>
            </a:r>
            <a:r>
              <a:rPr lang="el-GR" altLang="en-US" sz="8000" dirty="0" smtClean="0">
                <a:solidFill>
                  <a:srgbClr val="000000"/>
                </a:solidFill>
                <a:latin typeface="Calibri" panose="020F0502020204030204" pitchFamily="34" charset="0"/>
              </a:rPr>
              <a:t>Όλη </a:t>
            </a:r>
            <a:r>
              <a:rPr lang="el-GR" altLang="en-US" sz="8000" dirty="0">
                <a:solidFill>
                  <a:srgbClr val="000000"/>
                </a:solidFill>
                <a:latin typeface="Calibri" panose="020F0502020204030204" pitchFamily="34" charset="0"/>
              </a:rPr>
              <a:t>η ώθηση προέρχεται από τα χτυπήματα της σκληρής ουράς.</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 Η </a:t>
            </a:r>
            <a:r>
              <a:rPr lang="el-GR" altLang="en-US" sz="8000" b="1" dirty="0">
                <a:latin typeface="Calibri" panose="020F0502020204030204" pitchFamily="34" charset="0"/>
              </a:rPr>
              <a:t>τριβή</a:t>
            </a:r>
            <a:r>
              <a:rPr lang="el-GR" altLang="en-US" sz="8000" dirty="0">
                <a:latin typeface="Calibri" panose="020F0502020204030204" pitchFamily="34" charset="0"/>
              </a:rPr>
              <a:t> </a:t>
            </a:r>
            <a:r>
              <a:rPr lang="el-GR" altLang="en-US" sz="8000" dirty="0">
                <a:solidFill>
                  <a:srgbClr val="000000"/>
                </a:solidFill>
                <a:latin typeface="Calibri" panose="020F0502020204030204" pitchFamily="34" charset="0"/>
              </a:rPr>
              <a:t>εμποδίζει τη γρήγορη κολύμβηση. </a:t>
            </a:r>
            <a:br>
              <a:rPr lang="el-GR" altLang="en-US" sz="8000" dirty="0">
                <a:solidFill>
                  <a:srgbClr val="000000"/>
                </a:solidFill>
                <a:latin typeface="Calibri" panose="020F0502020204030204" pitchFamily="34" charset="0"/>
              </a:rPr>
            </a:br>
            <a:r>
              <a:rPr lang="el-GR" dirty="0">
                <a:solidFill>
                  <a:srgbClr val="1C1C1C"/>
                </a:solidFill>
                <a:latin typeface="Calibri" pitchFamily="34" charset="0"/>
              </a:rPr>
              <a:t>	</a:t>
            </a:r>
          </a:p>
          <a:p>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8</a:t>
            </a:fld>
            <a:endParaRPr lang="en-US"/>
          </a:p>
        </p:txBody>
      </p:sp>
      <p:sp>
        <p:nvSpPr>
          <p:cNvPr id="11" name="Rectangle 10"/>
          <p:cNvSpPr/>
          <p:nvPr/>
        </p:nvSpPr>
        <p:spPr>
          <a:xfrm>
            <a:off x="4515837" y="4666160"/>
            <a:ext cx="3909844" cy="830997"/>
          </a:xfrm>
          <a:prstGeom prst="rect">
            <a:avLst/>
          </a:prstGeom>
        </p:spPr>
        <p:txBody>
          <a:bodyPr wrap="square">
            <a:spAutoFit/>
          </a:bodyPr>
          <a:lstStyle/>
          <a:p>
            <a:r>
              <a:rPr lang="el-GR" altLang="en-US" sz="1600" b="1" dirty="0" err="1">
                <a:latin typeface="Calibri" panose="020F0502020204030204" pitchFamily="34" charset="0"/>
              </a:rPr>
              <a:t>Τόννος</a:t>
            </a:r>
            <a:r>
              <a:rPr lang="el-GR" altLang="en-US" sz="1600" dirty="0">
                <a:latin typeface="Calibri" panose="020F0502020204030204" pitchFamily="34" charset="0"/>
              </a:rPr>
              <a:t>,</a:t>
            </a:r>
            <a:r>
              <a:rPr lang="el-GR" altLang="en-US" sz="1600" dirty="0">
                <a:solidFill>
                  <a:srgbClr val="000000"/>
                </a:solidFill>
                <a:latin typeface="Calibri" panose="020F0502020204030204" pitchFamily="34" charset="0"/>
              </a:rPr>
              <a:t> στον οποίο φαίνονται οι προσαρμογές για γρήγορη κολύμβηση. </a:t>
            </a:r>
            <a:br>
              <a:rPr lang="el-GR" altLang="en-US" sz="1600" dirty="0">
                <a:solidFill>
                  <a:srgbClr val="000000"/>
                </a:solidFill>
                <a:latin typeface="Calibri" panose="020F0502020204030204" pitchFamily="34" charset="0"/>
              </a:rPr>
            </a:br>
            <a:endParaRPr lang="en-US" sz="1600" dirty="0"/>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44899"/>
          <a:stretch/>
        </p:blipFill>
        <p:spPr>
          <a:xfrm>
            <a:off x="4576153" y="2704619"/>
            <a:ext cx="3789212" cy="1684542"/>
          </a:xfrm>
        </p:spPr>
      </p:pic>
      <p:sp>
        <p:nvSpPr>
          <p:cNvPr id="9" name="TextBox 8"/>
          <p:cNvSpPr txBox="1"/>
          <p:nvPr/>
        </p:nvSpPr>
        <p:spPr>
          <a:xfrm>
            <a:off x="7832950" y="4110893"/>
            <a:ext cx="263214" cy="276999"/>
          </a:xfrm>
          <a:prstGeom prst="rect">
            <a:avLst/>
          </a:prstGeom>
          <a:noFill/>
        </p:spPr>
        <p:txBody>
          <a:bodyPr wrap="none" rtlCol="0">
            <a:spAutoFit/>
          </a:bodyPr>
          <a:lstStyle/>
          <a:p>
            <a:r>
              <a:rPr lang="el-GR" sz="1200" dirty="0" smtClean="0"/>
              <a:t>3</a:t>
            </a:r>
            <a:endParaRPr lang="en-US" sz="1200" dirty="0"/>
          </a:p>
        </p:txBody>
      </p:sp>
    </p:spTree>
    <p:extLst>
      <p:ext uri="{BB962C8B-B14F-4D97-AF65-F5344CB8AC3E}">
        <p14:creationId xmlns:p14="http://schemas.microsoft.com/office/powerpoint/2010/main" val="1735589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01" y="484619"/>
            <a:ext cx="8628844" cy="1325563"/>
          </a:xfrm>
        </p:spPr>
        <p:txBody>
          <a:bodyPr>
            <a:noAutofit/>
          </a:bodyPr>
          <a:lstStyle/>
          <a:p>
            <a:r>
              <a:rPr lang="el-GR" altLang="en-US" sz="4000" dirty="0" smtClean="0">
                <a:latin typeface="Calibri" panose="020F0502020204030204" pitchFamily="34" charset="0"/>
              </a:rPr>
              <a:t>Κολύμβηση 2/2</a:t>
            </a:r>
            <a:endParaRPr lang="en-US" sz="4000" dirty="0"/>
          </a:p>
        </p:txBody>
      </p:sp>
      <p:sp>
        <p:nvSpPr>
          <p:cNvPr id="3" name="Content Placeholder 2"/>
          <p:cNvSpPr>
            <a:spLocks noGrp="1"/>
          </p:cNvSpPr>
          <p:nvPr>
            <p:ph sz="half" idx="1"/>
          </p:nvPr>
        </p:nvSpPr>
        <p:spPr>
          <a:xfrm>
            <a:off x="583096" y="1940421"/>
            <a:ext cx="5785392" cy="4748471"/>
          </a:xfrm>
        </p:spPr>
        <p:txBody>
          <a:bodyPr>
            <a:normAutofit fontScale="25000" lnSpcReduction="20000"/>
          </a:bodyPr>
          <a:lstStyle/>
          <a:p>
            <a:pPr marL="0" indent="0">
              <a:lnSpc>
                <a:spcPct val="110000"/>
              </a:lnSpc>
              <a:spcBef>
                <a:spcPct val="50000"/>
              </a:spcBef>
              <a:buClr>
                <a:srgbClr val="FF6600"/>
              </a:buClr>
              <a:buNone/>
              <a:defRPr/>
            </a:pPr>
            <a:r>
              <a:rPr lang="el-GR" altLang="en-US" sz="8000" dirty="0">
                <a:solidFill>
                  <a:srgbClr val="000000"/>
                </a:solidFill>
                <a:latin typeface="Calibri" panose="020F0502020204030204" pitchFamily="34" charset="0"/>
              </a:rPr>
              <a:t>Η κολύμβηση είναι </a:t>
            </a:r>
            <a:r>
              <a:rPr lang="el-GR" altLang="en-US" sz="8000" dirty="0">
                <a:latin typeface="Calibri" panose="020F0502020204030204" pitchFamily="34" charset="0"/>
              </a:rPr>
              <a:t>η πιο οικονομική μορφή μετακίνησης </a:t>
            </a:r>
            <a:r>
              <a:rPr lang="el-GR" altLang="en-US" sz="8000" dirty="0">
                <a:solidFill>
                  <a:srgbClr val="000000"/>
                </a:solidFill>
                <a:latin typeface="Calibri" panose="020F0502020204030204" pitchFamily="34" charset="0"/>
              </a:rPr>
              <a:t>των ζώων, </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επειδή τα ψάρια υποστηρίζονται άψογα από το περιβάλλον τους και απαιτείται ελάχιστη </a:t>
            </a:r>
            <a:r>
              <a:rPr lang="el-GR" altLang="en-US" sz="8000" dirty="0" smtClean="0">
                <a:solidFill>
                  <a:srgbClr val="000000"/>
                </a:solidFill>
                <a:latin typeface="Calibri" panose="020F0502020204030204" pitchFamily="34" charset="0"/>
              </a:rPr>
              <a:t>ενέργεια </a:t>
            </a:r>
            <a:r>
              <a:rPr lang="el-GR" altLang="en-US" sz="8000" dirty="0">
                <a:solidFill>
                  <a:srgbClr val="000000"/>
                </a:solidFill>
                <a:latin typeface="Calibri" panose="020F0502020204030204" pitchFamily="34" charset="0"/>
              </a:rPr>
              <a:t>για να υπερνικήσουν τη δύναμη της βαρύτητας. </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Εάν συγκρίνουμε </a:t>
            </a:r>
            <a:r>
              <a:rPr lang="el-GR" altLang="en-US" sz="8000" dirty="0">
                <a:latin typeface="Calibri" panose="020F0502020204030204" pitchFamily="34" charset="0"/>
              </a:rPr>
              <a:t>το κόστος της ενέργειας </a:t>
            </a:r>
            <a:r>
              <a:rPr lang="el-GR" altLang="en-US" sz="8000" dirty="0">
                <a:solidFill>
                  <a:srgbClr val="000000"/>
                </a:solidFill>
                <a:latin typeface="Calibri" panose="020F0502020204030204" pitchFamily="34" charset="0"/>
              </a:rPr>
              <a:t>ανά κιλό σωματικού βάρους, </a:t>
            </a:r>
            <a:br>
              <a:rPr lang="el-GR" altLang="en-US" sz="8000" dirty="0">
                <a:solidFill>
                  <a:srgbClr val="000000"/>
                </a:solidFill>
                <a:latin typeface="Calibri" panose="020F0502020204030204" pitchFamily="34" charset="0"/>
              </a:rPr>
            </a:br>
            <a:r>
              <a:rPr lang="el-GR" altLang="en-US" sz="8000" dirty="0">
                <a:solidFill>
                  <a:srgbClr val="000000"/>
                </a:solidFill>
                <a:latin typeface="Calibri" panose="020F0502020204030204" pitchFamily="34" charset="0"/>
              </a:rPr>
              <a:t>κατά τη διάρκεια μιας πορείας 1 </a:t>
            </a:r>
            <a:r>
              <a:rPr lang="el-GR" altLang="en-US" sz="8000" dirty="0" err="1">
                <a:solidFill>
                  <a:srgbClr val="000000"/>
                </a:solidFill>
                <a:latin typeface="Calibri" panose="020F0502020204030204" pitchFamily="34" charset="0"/>
              </a:rPr>
              <a:t>Km</a:t>
            </a:r>
            <a:r>
              <a:rPr lang="el-GR" altLang="en-US" sz="8000" dirty="0">
                <a:solidFill>
                  <a:srgbClr val="000000"/>
                </a:solidFill>
                <a:latin typeface="Calibri" panose="020F0502020204030204" pitchFamily="34" charset="0"/>
              </a:rPr>
              <a:t> με διαφορετικές μορφές κίνησης, διαπιστώνουμε ότι </a:t>
            </a:r>
            <a:br>
              <a:rPr lang="el-GR" altLang="en-US" sz="8000" dirty="0">
                <a:solidFill>
                  <a:srgbClr val="000000"/>
                </a:solidFill>
                <a:latin typeface="Calibri" panose="020F0502020204030204" pitchFamily="34" charset="0"/>
              </a:rPr>
            </a:br>
            <a:r>
              <a:rPr lang="el-GR" altLang="en-US" sz="8000" dirty="0" smtClean="0">
                <a:solidFill>
                  <a:srgbClr val="000000"/>
                </a:solidFill>
                <a:latin typeface="Calibri" panose="020F0502020204030204" pitchFamily="34" charset="0"/>
              </a:rPr>
              <a:t> - </a:t>
            </a:r>
            <a:r>
              <a:rPr lang="el-GR" altLang="en-US" sz="8000" dirty="0" smtClean="0">
                <a:latin typeface="Calibri" panose="020F0502020204030204" pitchFamily="34" charset="0"/>
              </a:rPr>
              <a:t>το </a:t>
            </a:r>
            <a:r>
              <a:rPr lang="el-GR" altLang="en-US" sz="8000" dirty="0">
                <a:latin typeface="Calibri" panose="020F0502020204030204" pitchFamily="34" charset="0"/>
              </a:rPr>
              <a:t>περπάτημα απαιτεί 5,43 </a:t>
            </a:r>
            <a:r>
              <a:rPr lang="el-GR" altLang="en-US" sz="8000" dirty="0" err="1">
                <a:latin typeface="Calibri" panose="020F0502020204030204" pitchFamily="34" charset="0"/>
              </a:rPr>
              <a:t>kcal</a:t>
            </a:r>
            <a:r>
              <a:rPr lang="el-GR" altLang="en-US" sz="8000" dirty="0">
                <a:latin typeface="Calibri" panose="020F0502020204030204" pitchFamily="34" charset="0"/>
              </a:rPr>
              <a:t> (</a:t>
            </a:r>
            <a:r>
              <a:rPr lang="el-GR" altLang="en-US" sz="8000" dirty="0" err="1">
                <a:latin typeface="Calibri" panose="020F0502020204030204" pitchFamily="34" charset="0"/>
              </a:rPr>
              <a:t>σκιούρος</a:t>
            </a:r>
            <a:r>
              <a:rPr lang="el-GR" altLang="en-US" sz="8000" dirty="0">
                <a:latin typeface="Calibri" panose="020F0502020204030204" pitchFamily="34" charset="0"/>
              </a:rPr>
              <a:t>) </a:t>
            </a:r>
            <a:br>
              <a:rPr lang="el-GR" altLang="en-US" sz="8000" dirty="0">
                <a:latin typeface="Calibri" panose="020F0502020204030204" pitchFamily="34" charset="0"/>
              </a:rPr>
            </a:br>
            <a:r>
              <a:rPr lang="el-GR" altLang="en-US" sz="8000" dirty="0" smtClean="0">
                <a:latin typeface="Calibri" panose="020F0502020204030204" pitchFamily="34" charset="0"/>
              </a:rPr>
              <a:t> - το </a:t>
            </a:r>
            <a:r>
              <a:rPr lang="el-GR" altLang="en-US" sz="8000" dirty="0">
                <a:latin typeface="Calibri" panose="020F0502020204030204" pitchFamily="34" charset="0"/>
              </a:rPr>
              <a:t>πέταγμα απαιτεί 1,45 </a:t>
            </a:r>
            <a:r>
              <a:rPr lang="el-GR" altLang="en-US" sz="8000" dirty="0" err="1">
                <a:latin typeface="Calibri" panose="020F0502020204030204" pitchFamily="34" charset="0"/>
              </a:rPr>
              <a:t>kcal</a:t>
            </a:r>
            <a:r>
              <a:rPr lang="el-GR" altLang="en-US" sz="8000" dirty="0">
                <a:latin typeface="Calibri" panose="020F0502020204030204" pitchFamily="34" charset="0"/>
              </a:rPr>
              <a:t> (γλάρος) </a:t>
            </a:r>
            <a:br>
              <a:rPr lang="el-GR" altLang="en-US" sz="8000" dirty="0">
                <a:latin typeface="Calibri" panose="020F0502020204030204" pitchFamily="34" charset="0"/>
              </a:rPr>
            </a:br>
            <a:r>
              <a:rPr lang="el-GR" altLang="en-US" sz="8000" dirty="0" smtClean="0">
                <a:latin typeface="Calibri" panose="020F0502020204030204" pitchFamily="34" charset="0"/>
              </a:rPr>
              <a:t> - η </a:t>
            </a:r>
            <a:r>
              <a:rPr lang="el-GR" altLang="en-US" sz="8000" dirty="0">
                <a:latin typeface="Calibri" panose="020F0502020204030204" pitchFamily="34" charset="0"/>
              </a:rPr>
              <a:t>κολύμβηση κοστίζει μόνο 0,39 </a:t>
            </a:r>
            <a:r>
              <a:rPr lang="el-GR" altLang="en-US" sz="8000" dirty="0" err="1">
                <a:latin typeface="Calibri" panose="020F0502020204030204" pitchFamily="34" charset="0"/>
              </a:rPr>
              <a:t>kcal</a:t>
            </a:r>
            <a:r>
              <a:rPr lang="el-GR" altLang="en-US" sz="8000" dirty="0">
                <a:latin typeface="Calibri" panose="020F0502020204030204" pitchFamily="34" charset="0"/>
              </a:rPr>
              <a:t> (σολομός) </a:t>
            </a:r>
            <a:br>
              <a:rPr lang="el-GR" altLang="en-US" sz="8000" dirty="0">
                <a:latin typeface="Calibri" panose="020F0502020204030204" pitchFamily="34" charset="0"/>
              </a:rPr>
            </a:br>
            <a:r>
              <a:rPr lang="el-GR" sz="8000" dirty="0">
                <a:solidFill>
                  <a:srgbClr val="1C1C1C"/>
                </a:solidFill>
                <a:latin typeface="Calibri" pitchFamily="34" charset="0"/>
              </a:rPr>
              <a:t>	</a:t>
            </a:r>
          </a:p>
          <a:p>
            <a:endParaRPr lang="en-US" dirty="0"/>
          </a:p>
        </p:txBody>
      </p:sp>
      <p:sp>
        <p:nvSpPr>
          <p:cNvPr id="5" name="Footer Placeholder 4"/>
          <p:cNvSpPr>
            <a:spLocks noGrp="1"/>
          </p:cNvSpPr>
          <p:nvPr>
            <p:ph type="ftr" sz="quarter" idx="11"/>
          </p:nvPr>
        </p:nvSpPr>
        <p:spPr/>
        <p:txBody>
          <a:bodyPr/>
          <a:lstStyle/>
          <a:p>
            <a:r>
              <a:rPr lang="el-GR" smtClean="0"/>
              <a:t>Ενότητα 3η. Δομικές και Λειτουργικές Προσαρμογές Ιχθύων</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9</a:t>
            </a:fld>
            <a:endParaRPr lang="en-US"/>
          </a:p>
        </p:txBody>
      </p:sp>
      <p:pic>
        <p:nvPicPr>
          <p:cNvPr id="15" name="Content Placeholder 1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8815" y="1683957"/>
            <a:ext cx="2195069" cy="4351338"/>
          </a:xfrm>
        </p:spPr>
      </p:pic>
      <p:sp>
        <p:nvSpPr>
          <p:cNvPr id="7" name="TextBox 6"/>
          <p:cNvSpPr txBox="1"/>
          <p:nvPr/>
        </p:nvSpPr>
        <p:spPr>
          <a:xfrm>
            <a:off x="8314289" y="2871020"/>
            <a:ext cx="263214" cy="276999"/>
          </a:xfrm>
          <a:prstGeom prst="rect">
            <a:avLst/>
          </a:prstGeom>
          <a:noFill/>
        </p:spPr>
        <p:txBody>
          <a:bodyPr wrap="none" rtlCol="0">
            <a:spAutoFit/>
          </a:bodyPr>
          <a:lstStyle/>
          <a:p>
            <a:r>
              <a:rPr lang="el-GR" sz="1200" b="1" dirty="0" smtClean="0">
                <a:solidFill>
                  <a:schemeClr val="bg1"/>
                </a:solidFill>
              </a:rPr>
              <a:t>4</a:t>
            </a:r>
            <a:endParaRPr lang="en-US" sz="1200" b="1" dirty="0">
              <a:solidFill>
                <a:schemeClr val="bg1"/>
              </a:solidFill>
            </a:endParaRPr>
          </a:p>
        </p:txBody>
      </p:sp>
      <p:sp>
        <p:nvSpPr>
          <p:cNvPr id="8" name="TextBox 7"/>
          <p:cNvSpPr txBox="1"/>
          <p:nvPr/>
        </p:nvSpPr>
        <p:spPr>
          <a:xfrm>
            <a:off x="8328696" y="4314657"/>
            <a:ext cx="263214" cy="276999"/>
          </a:xfrm>
          <a:prstGeom prst="rect">
            <a:avLst/>
          </a:prstGeom>
          <a:noFill/>
        </p:spPr>
        <p:txBody>
          <a:bodyPr wrap="none" rtlCol="0">
            <a:spAutoFit/>
          </a:bodyPr>
          <a:lstStyle/>
          <a:p>
            <a:r>
              <a:rPr lang="el-GR" sz="1200" b="1" dirty="0" smtClean="0">
                <a:solidFill>
                  <a:schemeClr val="bg1"/>
                </a:solidFill>
              </a:rPr>
              <a:t>5</a:t>
            </a:r>
            <a:endParaRPr lang="en-US" sz="1200" b="1" dirty="0">
              <a:solidFill>
                <a:schemeClr val="bg1"/>
              </a:solidFill>
            </a:endParaRPr>
          </a:p>
        </p:txBody>
      </p:sp>
      <p:sp>
        <p:nvSpPr>
          <p:cNvPr id="9" name="TextBox 8"/>
          <p:cNvSpPr txBox="1"/>
          <p:nvPr/>
        </p:nvSpPr>
        <p:spPr>
          <a:xfrm>
            <a:off x="8328696" y="5764857"/>
            <a:ext cx="263214" cy="276999"/>
          </a:xfrm>
          <a:prstGeom prst="rect">
            <a:avLst/>
          </a:prstGeom>
          <a:noFill/>
        </p:spPr>
        <p:txBody>
          <a:bodyPr wrap="none" rtlCol="0">
            <a:spAutoFit/>
          </a:bodyPr>
          <a:lstStyle/>
          <a:p>
            <a:r>
              <a:rPr lang="el-GR" sz="1200" b="1" dirty="0" smtClean="0">
                <a:solidFill>
                  <a:schemeClr val="bg1"/>
                </a:solidFill>
              </a:rPr>
              <a:t>6</a:t>
            </a:r>
            <a:endParaRPr lang="en-US" sz="1200" b="1" dirty="0">
              <a:solidFill>
                <a:schemeClr val="bg1"/>
              </a:solidFill>
            </a:endParaRPr>
          </a:p>
        </p:txBody>
      </p:sp>
    </p:spTree>
    <p:extLst>
      <p:ext uri="{BB962C8B-B14F-4D97-AF65-F5344CB8AC3E}">
        <p14:creationId xmlns:p14="http://schemas.microsoft.com/office/powerpoint/2010/main" val="1077633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1525</TotalTime>
  <Words>4077</Words>
  <Application>Microsoft Office PowerPoint</Application>
  <PresentationFormat>On-screen Show (4:3)</PresentationFormat>
  <Paragraphs>528</Paragraphs>
  <Slides>63</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MS PGothic</vt:lpstr>
      <vt:lpstr>Tahoma</vt:lpstr>
      <vt:lpstr>Times New Roman</vt:lpstr>
      <vt:lpstr>Wingdings</vt:lpstr>
      <vt:lpstr>Θέμα του Office</vt:lpstr>
      <vt:lpstr>Zωολογία ΙΙ</vt:lpstr>
      <vt:lpstr>Τι είναι οι προσαρμογές;</vt:lpstr>
      <vt:lpstr>Θα συζητηθούν  οι προσαρμογές των ψαριών</vt:lpstr>
      <vt:lpstr>Μετακίνηση στο νερό</vt:lpstr>
      <vt:lpstr>Πόσο γρήγορα  κολυμπούν τα ψάρια; 1/2</vt:lpstr>
      <vt:lpstr>Πόσο γρήγορα  κολυμπούν τα ψάρια; 2/2</vt:lpstr>
      <vt:lpstr>Ποιές δυνάμεις αναπτύσσονται στο σώμα ενός χελιού και μιας πέστροφας;</vt:lpstr>
      <vt:lpstr>Κολύμβηση 1/2</vt:lpstr>
      <vt:lpstr>Κολύμβηση 2/2</vt:lpstr>
      <vt:lpstr>Ουδέτερη πλευστότητα Νηκτική κύστη</vt:lpstr>
      <vt:lpstr>Οστεϊχθύες</vt:lpstr>
      <vt:lpstr>Νηκτική κύστη</vt:lpstr>
      <vt:lpstr>Φυσόκλειστοι 1/2</vt:lpstr>
      <vt:lpstr>Φυσόκλειστοι 2/2</vt:lpstr>
      <vt:lpstr>Καρχαρίες</vt:lpstr>
      <vt:lpstr>Ακοή και οστάρια του Weber 1/3</vt:lpstr>
      <vt:lpstr>Ακοή και οστάρια του Weber 2/3</vt:lpstr>
      <vt:lpstr>Ακοή και οστάρια του Weber 3/3</vt:lpstr>
      <vt:lpstr>Άλλες εναλλακτικές λύσεις;</vt:lpstr>
      <vt:lpstr>Αναπνοή</vt:lpstr>
      <vt:lpstr>Εμβολισμένος αερισμός</vt:lpstr>
      <vt:lpstr>Εναλλακτικός τρόπος αναπνοής</vt:lpstr>
      <vt:lpstr>Ωσμωτική ρύθμιση</vt:lpstr>
      <vt:lpstr>Ψάρια του γλυκού νερού 1/3</vt:lpstr>
      <vt:lpstr>Ψάρια του γλυκού νερού 2/3</vt:lpstr>
      <vt:lpstr>Ψάρια του γλυκού νερού 3/3</vt:lpstr>
      <vt:lpstr>Πως επιλύουν τα προβλήματα  οι υπερωσμωτικοί ρυθμιστές;</vt:lpstr>
      <vt:lpstr>Θαλάσσιοι οστεϊχθύες</vt:lpstr>
      <vt:lpstr>Πως επιλύουν τα προβλήματα  οι υποωσμωτικοί ρυθμιστές;</vt:lpstr>
      <vt:lpstr>Ψάρια της θάλασσας</vt:lpstr>
      <vt:lpstr>Θαλάσσιοι χονδριχθύες</vt:lpstr>
      <vt:lpstr>Διατροφική συμπεριφορά</vt:lpstr>
      <vt:lpstr>Σαρκοφάγα 1/2</vt:lpstr>
      <vt:lpstr>Σαρκοφάγα 2/2</vt:lpstr>
      <vt:lpstr>Φυτοφάγα </vt:lpstr>
      <vt:lpstr>Αιωρηματοφάγα 1/2 </vt:lpstr>
      <vt:lpstr>Αιωρηματοφάγα 2/2 </vt:lpstr>
      <vt:lpstr>Πτωματοφάγα – θρυμματοφάγα - παρασιτικά</vt:lpstr>
      <vt:lpstr>Μετανάστευση</vt:lpstr>
      <vt:lpstr>Χέλι</vt:lpstr>
      <vt:lpstr>Λεπτοκέφαλος</vt:lpstr>
      <vt:lpstr>Σολομός</vt:lpstr>
      <vt:lpstr>Ο σολομός του Ειρηνικού 1/2</vt:lpstr>
      <vt:lpstr>Ο σολομός του Ειρηνικού 2/2</vt:lpstr>
      <vt:lpstr>Αναπαραγωγή και αύξηση</vt:lpstr>
      <vt:lpstr>Ωοτοκία</vt:lpstr>
      <vt:lpstr>Γονική προστασία</vt:lpstr>
      <vt:lpstr>Ζωοτοκία</vt:lpstr>
      <vt:lpstr>Αύξηση</vt:lpstr>
      <vt:lpstr>Αύξηση των λεπιών</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4/6</vt:lpstr>
      <vt:lpstr>Σημείωμα  Χρήσης Έργων Τρίτων 5/6</vt:lpstr>
      <vt:lpstr>Σημείωμα  Χρήσης Έργων Τρίτων 6/6</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216</cp:revision>
  <dcterms:created xsi:type="dcterms:W3CDTF">2015-03-24T06:43:16Z</dcterms:created>
  <dcterms:modified xsi:type="dcterms:W3CDTF">2015-11-12T21:45:28Z</dcterms:modified>
</cp:coreProperties>
</file>