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01" r:id="rId3"/>
    <p:sldId id="302" r:id="rId4"/>
    <p:sldId id="303" r:id="rId5"/>
    <p:sldId id="304" r:id="rId6"/>
    <p:sldId id="262" r:id="rId7"/>
    <p:sldId id="266"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280" r:id="rId48"/>
    <p:sldId id="290" r:id="rId49"/>
    <p:sldId id="295" r:id="rId50"/>
    <p:sldId id="299" r:id="rId51"/>
    <p:sldId id="292" r:id="rId52"/>
    <p:sldId id="291" r:id="rId53"/>
    <p:sldId id="294" r:id="rId54"/>
    <p:sldId id="293"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1"/>
            <p14:sldId id="302"/>
            <p14:sldId id="303"/>
            <p14:sldId id="304"/>
            <p14:sldId id="262"/>
            <p14:sldId id="266"/>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3" d="100"/>
          <a:sy n="73" d="100"/>
        </p:scale>
        <p:origin x="150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15/2/2016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class.uoa.gr/courses/DI36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opencourses.uoa.gr/courses/DI1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egpaid.blogspot.com/2011_02_01_archiv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s.nccu.edu.tw/~lien/NIIslide/BasicCom/hardcopy.htm" TargetMode="External"/><Relationship Id="rId4" Type="http://schemas.openxmlformats.org/officeDocument/2006/relationships/hyperlink" Target="http://www.claudechappe.fr/tours-illustration.php?NumImage=3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Συστήματα Επικοινωνιών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Εισαγωγή</a:t>
            </a:r>
            <a:endParaRPr lang="en-US" sz="2800" dirty="0" smtClean="0"/>
          </a:p>
          <a:p>
            <a:endParaRPr lang="el-GR" sz="2800" dirty="0" smtClean="0"/>
          </a:p>
          <a:p>
            <a:r>
              <a:rPr lang="el-GR" sz="2800" dirty="0" smtClean="0"/>
              <a:t>Μαθιόπουλος Παναγιώτης</a:t>
            </a:r>
          </a:p>
          <a:p>
            <a:r>
              <a:rPr lang="el-GR" sz="2800" dirty="0" smtClean="0"/>
              <a:t>Σχολή Θετικών Επιστημών</a:t>
            </a:r>
          </a:p>
          <a:p>
            <a:r>
              <a:rPr lang="el-GR" sz="2800" dirty="0" smtClean="0"/>
              <a:t>Τμήμα Πληροφορικής και Τηλεπικοινωνιών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Η έννοια της </a:t>
            </a:r>
            <a:r>
              <a:rPr lang="el-GR" altLang="el-GR" dirty="0" smtClean="0"/>
              <a:t>Επικοινωνίας (3)</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Το επικοινωνιακό τους μοντέλο εισάγει τις </a:t>
            </a:r>
            <a:r>
              <a:rPr lang="el-GR" dirty="0" err="1"/>
              <a:t>εξης</a:t>
            </a:r>
            <a:r>
              <a:rPr lang="el-GR" dirty="0"/>
              <a:t> έννοιες:</a:t>
            </a:r>
          </a:p>
          <a:p>
            <a:pPr lvl="1"/>
            <a:r>
              <a:rPr lang="el-GR" dirty="0"/>
              <a:t>Πηγή πληροφορίας (</a:t>
            </a:r>
            <a:r>
              <a:rPr lang="en-US" dirty="0"/>
              <a:t>information source)</a:t>
            </a:r>
          </a:p>
          <a:p>
            <a:pPr lvl="1"/>
            <a:r>
              <a:rPr lang="el-GR" dirty="0"/>
              <a:t>Μήνυμα πληροφορίας (</a:t>
            </a:r>
            <a:r>
              <a:rPr lang="en-US" dirty="0"/>
              <a:t>information message)</a:t>
            </a:r>
          </a:p>
          <a:p>
            <a:pPr lvl="1"/>
            <a:r>
              <a:rPr lang="el-GR" dirty="0"/>
              <a:t>Πομπός (</a:t>
            </a:r>
            <a:r>
              <a:rPr lang="en-US" dirty="0"/>
              <a:t>transmitter )</a:t>
            </a:r>
          </a:p>
          <a:p>
            <a:pPr lvl="1"/>
            <a:r>
              <a:rPr lang="el-GR" dirty="0"/>
              <a:t>Δέκτης (</a:t>
            </a:r>
            <a:r>
              <a:rPr lang="en-US" dirty="0"/>
              <a:t>receiver)</a:t>
            </a:r>
          </a:p>
          <a:p>
            <a:pPr lvl="1"/>
            <a:r>
              <a:rPr lang="el-GR" dirty="0"/>
              <a:t>Κανάλι (</a:t>
            </a:r>
            <a:r>
              <a:rPr lang="en-US" dirty="0"/>
              <a:t>channel)</a:t>
            </a:r>
          </a:p>
          <a:p>
            <a:pPr lvl="1"/>
            <a:r>
              <a:rPr lang="el-GR" dirty="0"/>
              <a:t>Κωδικοποίηση (</a:t>
            </a:r>
            <a:r>
              <a:rPr lang="en-US" dirty="0"/>
              <a:t>coding)</a:t>
            </a:r>
          </a:p>
          <a:p>
            <a:pPr lvl="1"/>
            <a:r>
              <a:rPr lang="el-GR" dirty="0"/>
              <a:t>Πιθανότητα σφάλματος (</a:t>
            </a:r>
            <a:r>
              <a:rPr lang="en-US" dirty="0"/>
              <a:t>probability of error)</a:t>
            </a:r>
          </a:p>
          <a:p>
            <a:pPr lvl="1"/>
            <a:r>
              <a:rPr lang="el-GR" dirty="0"/>
              <a:t>Χωρητικότητα καναλιού (</a:t>
            </a:r>
            <a:r>
              <a:rPr lang="en-US" dirty="0"/>
              <a:t>channel capacity)</a:t>
            </a:r>
          </a:p>
          <a:p>
            <a:pPr lvl="1"/>
            <a:r>
              <a:rPr lang="el-GR" dirty="0"/>
              <a:t>Εντροπία ( </a:t>
            </a:r>
            <a:r>
              <a:rPr lang="en-US" dirty="0"/>
              <a:t>entropy )</a:t>
            </a:r>
          </a:p>
          <a:p>
            <a:endParaRPr lang="el-GR" dirty="0"/>
          </a:p>
        </p:txBody>
      </p:sp>
    </p:spTree>
    <p:extLst>
      <p:ext uri="{BB962C8B-B14F-4D97-AF65-F5344CB8AC3E}">
        <p14:creationId xmlns:p14="http://schemas.microsoft.com/office/powerpoint/2010/main" val="298845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5075BC"/>
                </a:solidFill>
              </a:rPr>
              <a:t>Η έννοια της </a:t>
            </a:r>
            <a:r>
              <a:rPr lang="el-GR" altLang="el-GR" dirty="0" smtClean="0">
                <a:solidFill>
                  <a:srgbClr val="5075BC"/>
                </a:solidFill>
              </a:rPr>
              <a:t>Επικοινωνίας (4)</a:t>
            </a:r>
            <a:endParaRPr lang="el-GR" dirty="0">
              <a:solidFill>
                <a:srgbClr val="5075BC"/>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5288" y="1700213"/>
            <a:ext cx="8351837" cy="4249737"/>
          </a:xfrm>
          <a:prstGeom prst="rect">
            <a:avLst/>
          </a:prstGeom>
          <a:noFill/>
        </p:spPr>
      </p:pic>
    </p:spTree>
    <p:extLst>
      <p:ext uri="{BB962C8B-B14F-4D97-AF65-F5344CB8AC3E}">
        <p14:creationId xmlns:p14="http://schemas.microsoft.com/office/powerpoint/2010/main" val="1311996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Η έννοια της </a:t>
            </a:r>
            <a:r>
              <a:rPr lang="el-GR" altLang="el-GR" dirty="0" smtClean="0"/>
              <a:t>Επικοινωνίας (5)</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err="1"/>
              <a:t>Umberto</a:t>
            </a:r>
            <a:r>
              <a:rPr lang="el-GR" dirty="0"/>
              <a:t> </a:t>
            </a:r>
            <a:r>
              <a:rPr lang="el-GR" dirty="0" err="1"/>
              <a:t>Eco</a:t>
            </a:r>
            <a:r>
              <a:rPr lang="el-GR" dirty="0"/>
              <a:t>:</a:t>
            </a:r>
          </a:p>
          <a:p>
            <a:pPr lvl="1"/>
            <a:r>
              <a:rPr lang="el-GR" dirty="0"/>
              <a:t>Προσπάθησε να ορίσει την έννοια της επικοινωνίας διακρίνοντας τη Σημειολογία της Επικοινωνίας </a:t>
            </a:r>
            <a:r>
              <a:rPr lang="el-GR" dirty="0" smtClean="0"/>
              <a:t>(</a:t>
            </a:r>
            <a:r>
              <a:rPr lang="el-GR" dirty="0" err="1" smtClean="0"/>
              <a:t>Semiotics</a:t>
            </a:r>
            <a:r>
              <a:rPr lang="el-GR" dirty="0" smtClean="0"/>
              <a:t> </a:t>
            </a:r>
            <a:r>
              <a:rPr lang="el-GR" dirty="0"/>
              <a:t>of Communication) από τη Σημειολογία του Νοήματος </a:t>
            </a:r>
            <a:r>
              <a:rPr lang="el-GR" dirty="0" smtClean="0"/>
              <a:t>(</a:t>
            </a:r>
            <a:r>
              <a:rPr lang="el-GR" dirty="0" err="1" smtClean="0"/>
              <a:t>Semiotics</a:t>
            </a:r>
            <a:r>
              <a:rPr lang="el-GR" dirty="0" smtClean="0"/>
              <a:t> </a:t>
            </a:r>
            <a:r>
              <a:rPr lang="el-GR" dirty="0"/>
              <a:t>of </a:t>
            </a:r>
            <a:r>
              <a:rPr lang="el-GR" dirty="0" err="1"/>
              <a:t>Significance</a:t>
            </a:r>
            <a:r>
              <a:rPr lang="el-GR" dirty="0"/>
              <a:t>) ως δύο μη-αμοιβαία </a:t>
            </a:r>
            <a:r>
              <a:rPr lang="el-GR" dirty="0" smtClean="0"/>
              <a:t>αποκλειόμενες </a:t>
            </a:r>
            <a:r>
              <a:rPr lang="el-GR" dirty="0"/>
              <a:t>έννοιες.</a:t>
            </a:r>
          </a:p>
          <a:p>
            <a:pPr lvl="1"/>
            <a:r>
              <a:rPr lang="el-GR" dirty="0"/>
              <a:t>«Στην περίπτωση της επικοινωνίας μεταξύ δύο </a:t>
            </a:r>
            <a:r>
              <a:rPr lang="el-GR" dirty="0" smtClean="0"/>
              <a:t>συσκευών-μηχανών </a:t>
            </a:r>
            <a:r>
              <a:rPr lang="el-GR" dirty="0"/>
              <a:t>αυτό που πραγματοποιείται είναι η μεταφορά της πληροφορίας αλλά όχι η σημασιολογική ή νοηματική πλευρά αυτής. Όταν όμως ο παραλήπτης είναι νοητική ύπαρξη και δεδομένου ότι το σήμα δεν είναι απλά ένας ερεθισμός αλλά μία σύνθετη νοηματική έκφραση, τότε λαμβάνει χώρα η σημειολογία του νοήματος</a:t>
            </a:r>
            <a:r>
              <a:rPr lang="el-GR" dirty="0" smtClean="0"/>
              <a:t>…»</a:t>
            </a:r>
            <a:endParaRPr lang="el-GR" dirty="0"/>
          </a:p>
        </p:txBody>
      </p:sp>
    </p:spTree>
    <p:extLst>
      <p:ext uri="{BB962C8B-B14F-4D97-AF65-F5344CB8AC3E}">
        <p14:creationId xmlns:p14="http://schemas.microsoft.com/office/powerpoint/2010/main" val="1516207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Επικοινωνίας (1)</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Ανάλογα με την κατεύθυνση ροής της πληροφορίας η επικοινωνία μεταξύ του πομπού και δέκτη διακρίνεται σε:</a:t>
            </a:r>
          </a:p>
          <a:p>
            <a:r>
              <a:rPr lang="el-GR" dirty="0" smtClean="0"/>
              <a:t>Μονόδρομη </a:t>
            </a:r>
            <a:r>
              <a:rPr lang="el-GR" dirty="0"/>
              <a:t>(</a:t>
            </a:r>
            <a:r>
              <a:rPr lang="el-GR" dirty="0" err="1"/>
              <a:t>Simplex</a:t>
            </a:r>
            <a:r>
              <a:rPr lang="el-GR" dirty="0"/>
              <a:t>): Στα τηλεπικοινωνιακά συστήματα με μονόδρομη επικοινωνία η πληροφορία μεταδίδεται μόνο προς μία κατεύθυνση. Μερικά παραδείγματα που ονομάζονται και συστήματα  ευρυεκπομπής (</a:t>
            </a:r>
            <a:r>
              <a:rPr lang="el-GR" dirty="0" err="1"/>
              <a:t>broadcasting</a:t>
            </a:r>
            <a:r>
              <a:rPr lang="el-GR" dirty="0"/>
              <a:t>)</a:t>
            </a:r>
          </a:p>
          <a:p>
            <a:pPr lvl="1"/>
            <a:r>
              <a:rPr lang="el-GR" dirty="0"/>
              <a:t>Ραδιόφωνο</a:t>
            </a:r>
          </a:p>
          <a:p>
            <a:pPr lvl="1"/>
            <a:r>
              <a:rPr lang="el-GR" dirty="0"/>
              <a:t>Τηλεόραση</a:t>
            </a:r>
          </a:p>
          <a:p>
            <a:endParaRPr lang="el-GR" dirty="0"/>
          </a:p>
        </p:txBody>
      </p:sp>
    </p:spTree>
    <p:extLst>
      <p:ext uri="{BB962C8B-B14F-4D97-AF65-F5344CB8AC3E}">
        <p14:creationId xmlns:p14="http://schemas.microsoft.com/office/powerpoint/2010/main" val="362899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Επικοινωνίας (2)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Αμφίδρομη </a:t>
            </a:r>
            <a:r>
              <a:rPr lang="el-GR" dirty="0" smtClean="0"/>
              <a:t>(</a:t>
            </a:r>
            <a:r>
              <a:rPr lang="el-GR" dirty="0" err="1" smtClean="0"/>
              <a:t>Full-Duplex</a:t>
            </a:r>
            <a:r>
              <a:rPr lang="el-GR" dirty="0"/>
              <a:t>): Αποτελεί σήμερα το σύνηθες τρόπο επικοινωνίας. Στα συστήματα αμφίδρομης επικοινωνίας η πληροφορία μεταδίδεται ταυτόχρονα και προς τις δύο κατευθύνσεις</a:t>
            </a:r>
          </a:p>
          <a:p>
            <a:pPr lvl="1"/>
            <a:r>
              <a:rPr lang="el-GR" dirty="0"/>
              <a:t>Τηλεφωνικό δίκτυο</a:t>
            </a:r>
          </a:p>
          <a:p>
            <a:pPr lvl="1"/>
            <a:r>
              <a:rPr lang="el-GR" dirty="0"/>
              <a:t>Συστήμα τα κινητής τηλεφωνίας</a:t>
            </a:r>
          </a:p>
          <a:p>
            <a:r>
              <a:rPr lang="el-GR" dirty="0"/>
              <a:t>Ημι-αμφίδρομη (</a:t>
            </a:r>
            <a:r>
              <a:rPr lang="el-GR" dirty="0" err="1"/>
              <a:t>Half-duplex</a:t>
            </a:r>
            <a:r>
              <a:rPr lang="el-GR" dirty="0"/>
              <a:t>): Στα </a:t>
            </a:r>
            <a:r>
              <a:rPr lang="el-GR" dirty="0" err="1"/>
              <a:t>ημιαμφίδρομα</a:t>
            </a:r>
            <a:r>
              <a:rPr lang="el-GR" dirty="0"/>
              <a:t> συστήματα η επικοινωνία πραγματοποιείται και προς τις δύο κατευθύνσεις, αλλά χωρίς να είναι ταυτόχρονη. Μία μόνο τηλεπικοινωνιακή ζεύξη χρησιμοποιείται ζεύξη χρησιμοποιείται εναλλάξ για αποστολή και λήψη πληροφοριών.</a:t>
            </a:r>
          </a:p>
          <a:p>
            <a:pPr lvl="1"/>
            <a:r>
              <a:rPr lang="el-GR" dirty="0" err="1"/>
              <a:t>Citizens</a:t>
            </a:r>
            <a:r>
              <a:rPr lang="el-GR" dirty="0"/>
              <a:t> </a:t>
            </a:r>
            <a:r>
              <a:rPr lang="el-GR" dirty="0" err="1"/>
              <a:t>Band</a:t>
            </a:r>
            <a:r>
              <a:rPr lang="el-GR" dirty="0"/>
              <a:t> </a:t>
            </a:r>
            <a:r>
              <a:rPr lang="el-GR" dirty="0" err="1"/>
              <a:t>Radio</a:t>
            </a:r>
            <a:r>
              <a:rPr lang="el-GR" dirty="0"/>
              <a:t> (CB</a:t>
            </a:r>
            <a:r>
              <a:rPr lang="el-GR" dirty="0" smtClean="0"/>
              <a:t>)</a:t>
            </a:r>
            <a:endParaRPr lang="el-GR" dirty="0"/>
          </a:p>
        </p:txBody>
      </p:sp>
    </p:spTree>
    <p:extLst>
      <p:ext uri="{BB962C8B-B14F-4D97-AF65-F5344CB8AC3E}">
        <p14:creationId xmlns:p14="http://schemas.microsoft.com/office/powerpoint/2010/main" val="1830436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712968" cy="1143000"/>
          </a:xfrm>
        </p:spPr>
        <p:txBody>
          <a:bodyPr>
            <a:noAutofit/>
          </a:bodyPr>
          <a:lstStyle/>
          <a:p>
            <a:r>
              <a:rPr lang="el-GR" altLang="el-GR" sz="4000" dirty="0" smtClean="0"/>
              <a:t>Αρχαιοελληνικά </a:t>
            </a:r>
            <a:r>
              <a:rPr lang="el-GR" altLang="el-GR" sz="4000" dirty="0"/>
              <a:t>Δίκτυα </a:t>
            </a:r>
            <a:r>
              <a:rPr lang="el-GR" altLang="el-GR" sz="4000" dirty="0" smtClean="0"/>
              <a:t>Επικοινωνίας (1)</a:t>
            </a:r>
            <a:endParaRPr lang="el-GR" sz="4000" dirty="0"/>
          </a:p>
        </p:txBody>
      </p:sp>
      <p:sp>
        <p:nvSpPr>
          <p:cNvPr id="3" name="Θέση περιεχομένου 2"/>
          <p:cNvSpPr>
            <a:spLocks noGrp="1"/>
          </p:cNvSpPr>
          <p:nvPr>
            <p:ph idx="1"/>
          </p:nvPr>
        </p:nvSpPr>
        <p:spPr/>
        <p:txBody>
          <a:bodyPr>
            <a:normAutofit fontScale="92500" lnSpcReduction="20000"/>
          </a:bodyPr>
          <a:lstStyle/>
          <a:p>
            <a:r>
              <a:rPr lang="el-GR" dirty="0"/>
              <a:t>Φωτεινοί Αναμεταδότες-Φρυκτωρίες</a:t>
            </a:r>
          </a:p>
          <a:p>
            <a:pPr lvl="1"/>
            <a:r>
              <a:rPr lang="el-GR" dirty="0"/>
              <a:t>Φωτεινοί αναμεταδότες με την χρήση πυρσών που χρησιμοποιούνταν στην Αρχαία Ελλάδα.</a:t>
            </a:r>
          </a:p>
          <a:p>
            <a:pPr lvl="1"/>
            <a:r>
              <a:rPr lang="el-GR" dirty="0"/>
              <a:t>Στην τριλογία «Ορέστια» του Αισχύλου υπάρχουν τα χαρακτηριστικά λόγια ενός αρχαίου φρυκτωρού, που περιμένει υπομονετικά νύχτα και μέρα στο ανάκτορο των Μυκηνών το φωτεινό σήμα που θα αναγγέλλει την πτώση της Τροίας προκειμένου να το μεταφέρει στην βασίλισσα Κλυταιμνήστρα. Στην τραγωδία του ίδιου ποιητή με τον τίτλο «Αγαμέμνων» υπάρχει και η πρώτη αναφορά στην χρήση της πρώιμης αυτής μορφής τηλεγράφου</a:t>
            </a:r>
            <a:r>
              <a:rPr lang="el-GR" dirty="0" smtClean="0"/>
              <a:t>.</a:t>
            </a:r>
            <a:endParaRPr lang="el-GR" dirty="0"/>
          </a:p>
        </p:txBody>
      </p:sp>
    </p:spTree>
    <p:extLst>
      <p:ext uri="{BB962C8B-B14F-4D97-AF65-F5344CB8AC3E}">
        <p14:creationId xmlns:p14="http://schemas.microsoft.com/office/powerpoint/2010/main" val="1618233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568952" cy="1143000"/>
          </a:xfrm>
        </p:spPr>
        <p:txBody>
          <a:bodyPr>
            <a:noAutofit/>
          </a:bodyPr>
          <a:lstStyle/>
          <a:p>
            <a:r>
              <a:rPr lang="el-GR" altLang="el-GR" sz="4000" dirty="0" smtClean="0"/>
              <a:t>Αρχαιοελληνικά </a:t>
            </a:r>
            <a:r>
              <a:rPr lang="el-GR" altLang="el-GR" sz="4000" dirty="0"/>
              <a:t>Δίκτυα </a:t>
            </a:r>
            <a:r>
              <a:rPr lang="el-GR" altLang="el-GR" sz="4000" dirty="0" smtClean="0"/>
              <a:t>Επικοινωνίας (2)</a:t>
            </a:r>
            <a:endParaRPr lang="el-GR" sz="4000" dirty="0"/>
          </a:p>
        </p:txBody>
      </p:sp>
      <p:sp>
        <p:nvSpPr>
          <p:cNvPr id="3" name="Θέση περιεχομένου 2"/>
          <p:cNvSpPr>
            <a:spLocks noGrp="1"/>
          </p:cNvSpPr>
          <p:nvPr>
            <p:ph idx="1"/>
          </p:nvPr>
        </p:nvSpPr>
        <p:spPr/>
        <p:txBody>
          <a:bodyPr>
            <a:normAutofit lnSpcReduction="10000"/>
          </a:bodyPr>
          <a:lstStyle/>
          <a:p>
            <a:r>
              <a:rPr lang="el-GR" dirty="0"/>
              <a:t>Φωτεινοί Αναμεταδότες-Φρυκτωρίες</a:t>
            </a:r>
          </a:p>
          <a:p>
            <a:pPr lvl="1"/>
            <a:r>
              <a:rPr lang="el-GR" dirty="0"/>
              <a:t>Η πτώση της Τροίας γίνεται γνωστή στην Κλυταιμνήστρα μέσα σε μία μόλις μέρα με ένα σύστημα από φρυκτωρίες. Η διαδρομή του σήματος ήταν από την Ίδη της Τροίας στο Έρμαιο της Λήμνου, μετά στην κορυφή του βουνού του Δία στον </a:t>
            </a:r>
            <a:r>
              <a:rPr lang="el-GR" dirty="0" smtClean="0"/>
              <a:t>Άθω (Άγιον </a:t>
            </a:r>
            <a:r>
              <a:rPr lang="el-GR" dirty="0"/>
              <a:t>Όρος), στην </a:t>
            </a:r>
            <a:r>
              <a:rPr lang="el-GR" dirty="0" err="1"/>
              <a:t>Μάκιστο</a:t>
            </a:r>
            <a:r>
              <a:rPr lang="el-GR" dirty="0"/>
              <a:t> της Εύβοιας, στο </a:t>
            </a:r>
            <a:r>
              <a:rPr lang="el-GR" dirty="0" err="1" smtClean="0"/>
              <a:t>Μεσάππιο</a:t>
            </a:r>
            <a:r>
              <a:rPr lang="el-GR" dirty="0" smtClean="0"/>
              <a:t> (Εύριπος</a:t>
            </a:r>
            <a:r>
              <a:rPr lang="el-GR" dirty="0"/>
              <a:t>), στον Κιθαιρώνα, στα Μέγαρα, στις κορυφές του Αραχναίου όρους κοντά στις Μυκήνες και τέλος στο ανάκτορο των Ατρειδών</a:t>
            </a:r>
            <a:r>
              <a:rPr lang="el-GR" dirty="0" smtClean="0"/>
              <a:t>.</a:t>
            </a:r>
            <a:endParaRPr lang="el-GR" dirty="0"/>
          </a:p>
        </p:txBody>
      </p:sp>
    </p:spTree>
    <p:extLst>
      <p:ext uri="{BB962C8B-B14F-4D97-AF65-F5344CB8AC3E}">
        <p14:creationId xmlns:p14="http://schemas.microsoft.com/office/powerpoint/2010/main" val="2219671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568952" cy="1143000"/>
          </a:xfrm>
        </p:spPr>
        <p:txBody>
          <a:bodyPr>
            <a:noAutofit/>
          </a:bodyPr>
          <a:lstStyle/>
          <a:p>
            <a:r>
              <a:rPr lang="el-GR" altLang="el-GR" sz="4000" dirty="0" smtClean="0"/>
              <a:t>Αρχαιοελληνικά </a:t>
            </a:r>
            <a:r>
              <a:rPr lang="el-GR" altLang="el-GR" sz="4000" dirty="0"/>
              <a:t>Δίκτυα </a:t>
            </a:r>
            <a:r>
              <a:rPr lang="el-GR" altLang="el-GR" sz="4000" dirty="0" smtClean="0"/>
              <a:t>Επικοινωνίας (3)</a:t>
            </a:r>
            <a:endParaRPr lang="el-GR" sz="4000" dirty="0"/>
          </a:p>
        </p:txBody>
      </p:sp>
      <p:sp>
        <p:nvSpPr>
          <p:cNvPr id="3" name="Θέση περιεχομένου 2"/>
          <p:cNvSpPr>
            <a:spLocks noGrp="1"/>
          </p:cNvSpPr>
          <p:nvPr>
            <p:ph idx="1"/>
          </p:nvPr>
        </p:nvSpPr>
        <p:spPr/>
        <p:txBody>
          <a:bodyPr>
            <a:normAutofit/>
          </a:bodyPr>
          <a:lstStyle/>
          <a:p>
            <a:r>
              <a:rPr lang="el-GR" dirty="0"/>
              <a:t>Φωτεινοί </a:t>
            </a:r>
            <a:r>
              <a:rPr lang="el-GR" dirty="0" smtClean="0"/>
              <a:t>Αναμεταδότες-Φρυκτωρίες</a:t>
            </a:r>
            <a:endParaRPr lang="el-GR" dirty="0"/>
          </a:p>
        </p:txBody>
      </p:sp>
      <p:pic>
        <p:nvPicPr>
          <p:cNvPr id="4" name="Εικόνα 3" descr="Σήμα από την Τροία, μέσω Λήμνου, χερσόνησου Χαλκιδικής, Εύβοια, Στερεά Ελλάδα, τέλος Πελλοπόνησο." title="Χάρτης Ελλάδος"/>
          <p:cNvPicPr>
            <a:picLocks noChangeAspect="1"/>
          </p:cNvPicPr>
          <p:nvPr/>
        </p:nvPicPr>
        <p:blipFill>
          <a:blip r:embed="rId2"/>
          <a:stretch>
            <a:fillRect/>
          </a:stretch>
        </p:blipFill>
        <p:spPr>
          <a:xfrm>
            <a:off x="1691680" y="3140968"/>
            <a:ext cx="2316681" cy="2755631"/>
          </a:xfrm>
          <a:prstGeom prst="rect">
            <a:avLst/>
          </a:prstGeom>
          <a:ln>
            <a:solidFill>
              <a:schemeClr val="tx1"/>
            </a:solidFill>
          </a:ln>
        </p:spPr>
      </p:pic>
      <p:pic>
        <p:nvPicPr>
          <p:cNvPr id="5" name="Εικόνα 4" title="Φρυκτωρίες"/>
          <p:cNvPicPr>
            <a:picLocks noChangeAspect="1"/>
          </p:cNvPicPr>
          <p:nvPr/>
        </p:nvPicPr>
        <p:blipFill>
          <a:blip r:embed="rId3"/>
          <a:stretch>
            <a:fillRect/>
          </a:stretch>
        </p:blipFill>
        <p:spPr>
          <a:xfrm>
            <a:off x="4644008" y="2509123"/>
            <a:ext cx="2640615" cy="3573632"/>
          </a:xfrm>
          <a:prstGeom prst="rect">
            <a:avLst/>
          </a:prstGeom>
          <a:ln>
            <a:solidFill>
              <a:schemeClr val="tx1"/>
            </a:solidFill>
          </a:ln>
        </p:spPr>
      </p:pic>
      <p:sp>
        <p:nvSpPr>
          <p:cNvPr id="6" name="TextBox 5"/>
          <p:cNvSpPr txBox="1"/>
          <p:nvPr/>
        </p:nvSpPr>
        <p:spPr>
          <a:xfrm>
            <a:off x="5496263" y="6107610"/>
            <a:ext cx="936104" cy="345725"/>
          </a:xfrm>
          <a:prstGeom prst="rect">
            <a:avLst/>
          </a:prstGeom>
        </p:spPr>
        <p:txBody>
          <a:bodyPr vert="horz" wrap="square" lIns="91440" tIns="45720" rIns="91440" bIns="45720" rtlCol="0" anchor="ctr">
            <a:normAutofit/>
          </a:bodyPr>
          <a:lstStyle/>
          <a:p>
            <a:pPr algn="ctr"/>
            <a:r>
              <a:rPr lang="el-GR" sz="1400" i="1" dirty="0" smtClean="0"/>
              <a:t>Εικόνα 1.</a:t>
            </a:r>
          </a:p>
        </p:txBody>
      </p:sp>
    </p:spTree>
    <p:extLst>
      <p:ext uri="{BB962C8B-B14F-4D97-AF65-F5344CB8AC3E}">
        <p14:creationId xmlns:p14="http://schemas.microsoft.com/office/powerpoint/2010/main" val="4177265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568952" cy="1143000"/>
          </a:xfrm>
        </p:spPr>
        <p:txBody>
          <a:bodyPr>
            <a:noAutofit/>
          </a:bodyPr>
          <a:lstStyle/>
          <a:p>
            <a:r>
              <a:rPr lang="el-GR" altLang="el-GR" sz="4000" dirty="0" smtClean="0"/>
              <a:t>Αρχαιοελληνικά </a:t>
            </a:r>
            <a:r>
              <a:rPr lang="el-GR" altLang="el-GR" sz="4000" dirty="0"/>
              <a:t>Δίκτυα </a:t>
            </a:r>
            <a:r>
              <a:rPr lang="el-GR" altLang="el-GR" sz="4000" dirty="0" smtClean="0"/>
              <a:t>Επικοινωνίας (4)</a:t>
            </a:r>
            <a:endParaRPr lang="el-GR" sz="4000" dirty="0"/>
          </a:p>
        </p:txBody>
      </p:sp>
      <p:sp>
        <p:nvSpPr>
          <p:cNvPr id="3" name="Θέση περιεχομένου 2"/>
          <p:cNvSpPr>
            <a:spLocks noGrp="1"/>
          </p:cNvSpPr>
          <p:nvPr>
            <p:ph idx="1"/>
          </p:nvPr>
        </p:nvSpPr>
        <p:spPr/>
        <p:txBody>
          <a:bodyPr>
            <a:normAutofit lnSpcReduction="10000"/>
          </a:bodyPr>
          <a:lstStyle/>
          <a:p>
            <a:r>
              <a:rPr lang="el-GR" dirty="0"/>
              <a:t>Οπτικός Τηλέγραφος</a:t>
            </a:r>
          </a:p>
          <a:p>
            <a:pPr lvl="1"/>
            <a:r>
              <a:rPr lang="el-GR" dirty="0"/>
              <a:t>Περίπου το 350 π.Χ. παρουσιάστηκε από τους Αλεξανδρινούς τεχνικούς </a:t>
            </a:r>
            <a:r>
              <a:rPr lang="el-GR" dirty="0" err="1"/>
              <a:t>Κλεοξένη</a:t>
            </a:r>
            <a:r>
              <a:rPr lang="el-GR" dirty="0"/>
              <a:t> και </a:t>
            </a:r>
            <a:r>
              <a:rPr lang="el-GR" dirty="0" err="1"/>
              <a:t>Δημόκλειτο</a:t>
            </a:r>
            <a:r>
              <a:rPr lang="el-GR" dirty="0"/>
              <a:t> μια βελτιωμένη μέθοδος σηματοδότησης που περιγράφει και ο Έλληνας ιστορικός Πολύβιος. Η μέθοδος αυτή ήταν πραγματική επανάσταση στο χώρο των τηλεπικοινωνιών στην αρχαία Ελλάδα, αφού υπήρχε πλέον η δυνατότητα διακριτής μετάδοσης κάθε γράμματος του αλφαβήτου.</a:t>
            </a:r>
          </a:p>
        </p:txBody>
      </p:sp>
    </p:spTree>
    <p:extLst>
      <p:ext uri="{BB962C8B-B14F-4D97-AF65-F5344CB8AC3E}">
        <p14:creationId xmlns:p14="http://schemas.microsoft.com/office/powerpoint/2010/main" val="4250677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568952" cy="1143000"/>
          </a:xfrm>
        </p:spPr>
        <p:txBody>
          <a:bodyPr>
            <a:noAutofit/>
          </a:bodyPr>
          <a:lstStyle/>
          <a:p>
            <a:r>
              <a:rPr lang="el-GR" altLang="el-GR" sz="4000" dirty="0" smtClean="0"/>
              <a:t>Αρχαιοελληνικά </a:t>
            </a:r>
            <a:r>
              <a:rPr lang="el-GR" altLang="el-GR" sz="4000" dirty="0"/>
              <a:t>Δίκτυα </a:t>
            </a:r>
            <a:r>
              <a:rPr lang="el-GR" altLang="el-GR" sz="4000" dirty="0" smtClean="0"/>
              <a:t>Επικοινωνίας (5)</a:t>
            </a:r>
            <a:endParaRPr lang="el-GR" sz="4000" dirty="0"/>
          </a:p>
        </p:txBody>
      </p:sp>
      <p:sp>
        <p:nvSpPr>
          <p:cNvPr id="3" name="Θέση περιεχομένου 2"/>
          <p:cNvSpPr>
            <a:spLocks noGrp="1"/>
          </p:cNvSpPr>
          <p:nvPr>
            <p:ph idx="1"/>
          </p:nvPr>
        </p:nvSpPr>
        <p:spPr/>
        <p:txBody>
          <a:bodyPr>
            <a:normAutofit fontScale="92500" lnSpcReduction="20000"/>
          </a:bodyPr>
          <a:lstStyle/>
          <a:p>
            <a:r>
              <a:rPr lang="el-GR" dirty="0"/>
              <a:t>Οπτικός Τηλέγραφος</a:t>
            </a:r>
          </a:p>
          <a:p>
            <a:pPr lvl="1"/>
            <a:r>
              <a:rPr lang="el-GR" dirty="0"/>
              <a:t>Σύμφωνα με το σύστημα αυτό τόσο ο πομπός όσο και ο δέκτης είχαν δύο τείχη μικρού μεγέθους που απείχαν μεταξύ τους λίγα μέτρα. Τα τείχη του πομπού μπορούσε να τα διακρίνει ο δέκτης με την βοήθεια διόπτρας. Η εμβέλεια αυτού του τρόπου επικοινωνίας έφτανε μέχρι και τα 30 χιλιόμετρα. Η κατασκευή των τειχών θύμιζε πολεμίστρες με έξι εσοχές και πέντε κοιλότητες (πλάτους περίπου ενός μέτρου), σε κάθε μία από τις οποίες ήταν τοποθετημένη μία </a:t>
            </a:r>
            <a:r>
              <a:rPr lang="el-GR" dirty="0" err="1"/>
              <a:t>πυρσεία</a:t>
            </a:r>
            <a:r>
              <a:rPr lang="el-GR" dirty="0"/>
              <a:t> , δηλαδή ένας πυρσός κατάλληλου μεγέθους.</a:t>
            </a:r>
          </a:p>
        </p:txBody>
      </p:sp>
    </p:spTree>
    <p:extLst>
      <p:ext uri="{BB962C8B-B14F-4D97-AF65-F5344CB8AC3E}">
        <p14:creationId xmlns:p14="http://schemas.microsoft.com/office/powerpoint/2010/main" val="379259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Συστήματα Επικοινωνιών</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62500" lnSpcReduction="20000"/>
          </a:bodyPr>
          <a:lstStyle/>
          <a:p>
            <a:pPr marL="0" indent="0" algn="ctr">
              <a:buNone/>
            </a:pPr>
            <a:r>
              <a:rPr lang="el-GR" sz="4200" b="1" dirty="0"/>
              <a:t>Παναγιώτης Μαθιόπουλος </a:t>
            </a:r>
            <a:r>
              <a:rPr lang="en-US" sz="4200" b="1" dirty="0"/>
              <a:t>Ph.D</a:t>
            </a:r>
            <a:r>
              <a:rPr lang="en-US" sz="4200" b="1" dirty="0" smtClean="0"/>
              <a:t>.</a:t>
            </a:r>
            <a:endParaRPr lang="en-US" sz="4200" b="1" dirty="0"/>
          </a:p>
          <a:p>
            <a:pPr marL="0" indent="0" algn="ctr">
              <a:buNone/>
            </a:pPr>
            <a:r>
              <a:rPr lang="el-GR" b="1" i="1" dirty="0"/>
              <a:t>Καθηγητής Ψηφιακών Επικοινωνιών</a:t>
            </a:r>
          </a:p>
          <a:p>
            <a:pPr marL="0" indent="0" algn="ctr">
              <a:buNone/>
            </a:pPr>
            <a:r>
              <a:rPr lang="el-GR" dirty="0"/>
              <a:t>Τμήμα Πληροφορικής και Τηλεπικοινωνιών</a:t>
            </a:r>
          </a:p>
          <a:p>
            <a:pPr marL="0" indent="0" algn="ctr">
              <a:buNone/>
            </a:pPr>
            <a:r>
              <a:rPr lang="el-GR" dirty="0" smtClean="0"/>
              <a:t>ΕΚΠΑ</a:t>
            </a:r>
            <a:endParaRPr lang="el-GR" dirty="0"/>
          </a:p>
          <a:p>
            <a:pPr marL="0" indent="0" algn="ctr">
              <a:buNone/>
            </a:pPr>
            <a:r>
              <a:rPr lang="en-US" b="1" i="1" dirty="0"/>
              <a:t>Professor (1989 – 2003)</a:t>
            </a:r>
          </a:p>
          <a:p>
            <a:pPr marL="0" indent="0" algn="ctr">
              <a:buNone/>
            </a:pPr>
            <a:r>
              <a:rPr lang="en-US" dirty="0"/>
              <a:t>Department of Electrical and Computer Engineering</a:t>
            </a:r>
          </a:p>
          <a:p>
            <a:pPr marL="0" indent="0" algn="ctr">
              <a:buNone/>
            </a:pPr>
            <a:r>
              <a:rPr lang="en-US" dirty="0"/>
              <a:t>The University of British Columbia </a:t>
            </a:r>
          </a:p>
          <a:p>
            <a:pPr marL="0" indent="0" algn="ctr">
              <a:buNone/>
            </a:pPr>
            <a:r>
              <a:rPr lang="el-GR" dirty="0" smtClean="0"/>
              <a:t>Καναδάς</a:t>
            </a:r>
            <a:endParaRPr lang="el-GR" dirty="0"/>
          </a:p>
          <a:p>
            <a:pPr marL="0" indent="0" algn="ctr">
              <a:buNone/>
            </a:pPr>
            <a:r>
              <a:rPr lang="el-GR" dirty="0"/>
              <a:t>   </a:t>
            </a:r>
            <a:r>
              <a:rPr lang="en-US" b="1" i="1" dirty="0"/>
              <a:t>Guest Professor (2009 – 2013)</a:t>
            </a:r>
          </a:p>
          <a:p>
            <a:pPr marL="0" indent="0" algn="ctr">
              <a:buNone/>
            </a:pPr>
            <a:r>
              <a:rPr lang="en-US" dirty="0"/>
              <a:t>Southwest Jiao Tong University </a:t>
            </a:r>
          </a:p>
          <a:p>
            <a:pPr marL="0" indent="0" algn="ctr">
              <a:buNone/>
            </a:pPr>
            <a:r>
              <a:rPr lang="en-US" dirty="0"/>
              <a:t>Chengdu, Sichuan Province</a:t>
            </a:r>
          </a:p>
          <a:p>
            <a:pPr marL="0" indent="0" algn="ctr">
              <a:buNone/>
            </a:pPr>
            <a:r>
              <a:rPr lang="el-GR" dirty="0" smtClean="0"/>
              <a:t>Κίνα</a:t>
            </a:r>
            <a:endParaRPr lang="el-GR" dirty="0"/>
          </a:p>
        </p:txBody>
      </p:sp>
    </p:spTree>
    <p:extLst>
      <p:ext uri="{BB962C8B-B14F-4D97-AF65-F5344CB8AC3E}">
        <p14:creationId xmlns:p14="http://schemas.microsoft.com/office/powerpoint/2010/main" val="139209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568952" cy="1143000"/>
          </a:xfrm>
        </p:spPr>
        <p:txBody>
          <a:bodyPr>
            <a:noAutofit/>
          </a:bodyPr>
          <a:lstStyle/>
          <a:p>
            <a:r>
              <a:rPr lang="el-GR" altLang="el-GR" sz="4000" dirty="0" smtClean="0">
                <a:solidFill>
                  <a:srgbClr val="5075BC"/>
                </a:solidFill>
              </a:rPr>
              <a:t>Αρχαιοελληνικά </a:t>
            </a:r>
            <a:r>
              <a:rPr lang="el-GR" altLang="el-GR" sz="4000" dirty="0">
                <a:solidFill>
                  <a:srgbClr val="5075BC"/>
                </a:solidFill>
              </a:rPr>
              <a:t>Δίκτυα </a:t>
            </a:r>
            <a:r>
              <a:rPr lang="el-GR" altLang="el-GR" sz="4000" dirty="0" smtClean="0">
                <a:solidFill>
                  <a:srgbClr val="5075BC"/>
                </a:solidFill>
              </a:rPr>
              <a:t>Επικοινωνίας (6)</a:t>
            </a:r>
            <a:endParaRPr lang="el-GR" sz="4000" dirty="0">
              <a:solidFill>
                <a:srgbClr val="5075BC"/>
              </a:solidFill>
            </a:endParaRPr>
          </a:p>
        </p:txBody>
      </p:sp>
      <p:pic>
        <p:nvPicPr>
          <p:cNvPr id="6" name="Εικόνα 5"/>
          <p:cNvPicPr>
            <a:picLocks noChangeAspect="1"/>
          </p:cNvPicPr>
          <p:nvPr/>
        </p:nvPicPr>
        <p:blipFill>
          <a:blip r:embed="rId2"/>
          <a:stretch>
            <a:fillRect/>
          </a:stretch>
        </p:blipFill>
        <p:spPr>
          <a:xfrm>
            <a:off x="1785886" y="1785985"/>
            <a:ext cx="5572227" cy="3286029"/>
          </a:xfrm>
          <a:prstGeom prst="rect">
            <a:avLst/>
          </a:prstGeom>
        </p:spPr>
      </p:pic>
    </p:spTree>
    <p:extLst>
      <p:ext uri="{BB962C8B-B14F-4D97-AF65-F5344CB8AC3E}">
        <p14:creationId xmlns:p14="http://schemas.microsoft.com/office/powerpoint/2010/main" val="3471618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568952" cy="1143000"/>
          </a:xfrm>
        </p:spPr>
        <p:txBody>
          <a:bodyPr>
            <a:noAutofit/>
          </a:bodyPr>
          <a:lstStyle/>
          <a:p>
            <a:r>
              <a:rPr lang="el-GR" altLang="el-GR" sz="4000" dirty="0" smtClean="0"/>
              <a:t>Αρχαιοελληνικά </a:t>
            </a:r>
            <a:r>
              <a:rPr lang="el-GR" altLang="el-GR" sz="4000" dirty="0"/>
              <a:t>Δίκτυα </a:t>
            </a:r>
            <a:r>
              <a:rPr lang="el-GR" altLang="el-GR" sz="4000" dirty="0" smtClean="0"/>
              <a:t>Επικοινωνίας (7)</a:t>
            </a:r>
            <a:endParaRPr lang="el-GR" sz="4000" dirty="0"/>
          </a:p>
        </p:txBody>
      </p:sp>
      <p:sp>
        <p:nvSpPr>
          <p:cNvPr id="3" name="Θέση περιεχομένου 2"/>
          <p:cNvSpPr>
            <a:spLocks noGrp="1"/>
          </p:cNvSpPr>
          <p:nvPr>
            <p:ph idx="1"/>
          </p:nvPr>
        </p:nvSpPr>
        <p:spPr/>
        <p:txBody>
          <a:bodyPr>
            <a:normAutofit fontScale="92500" lnSpcReduction="20000"/>
          </a:bodyPr>
          <a:lstStyle/>
          <a:p>
            <a:r>
              <a:rPr lang="el-GR" dirty="0"/>
              <a:t>Ακουστικό </a:t>
            </a:r>
            <a:r>
              <a:rPr lang="el-GR" dirty="0" err="1"/>
              <a:t>Κέρα</a:t>
            </a:r>
            <a:r>
              <a:rPr lang="el-GR" dirty="0"/>
              <a:t> Μ. Αλεξάνδρου</a:t>
            </a:r>
          </a:p>
          <a:p>
            <a:pPr lvl="1"/>
            <a:r>
              <a:rPr lang="el-GR" dirty="0"/>
              <a:t>Ήταν ένα μεγάλο χωνί το οποίο μπορούσε να μεταφέρει τον ήχο σε απόσταση περίπου πέντε χιλιομέτρων. Χρησιμοποιήθηκε από τον στρατό του Μεγάλου Αλεξάνδρου κατά την εκστρατεία του στην Ασία.</a:t>
            </a:r>
          </a:p>
          <a:p>
            <a:r>
              <a:rPr lang="el-GR" dirty="0"/>
              <a:t>Υδραυλικός Τηλέγραφος</a:t>
            </a:r>
          </a:p>
          <a:p>
            <a:pPr lvl="1"/>
            <a:r>
              <a:rPr lang="el-GR" dirty="0"/>
              <a:t>Κατασκευάστηκε περίπου το 330 π.Χ. από τον στρατηγό Αινεία τον Τακτικό.</a:t>
            </a:r>
          </a:p>
          <a:p>
            <a:pPr lvl="1"/>
            <a:r>
              <a:rPr lang="el-GR" dirty="0"/>
              <a:t>Η περιγραφή και η </a:t>
            </a:r>
            <a:r>
              <a:rPr lang="el-GR" dirty="0" err="1"/>
              <a:t>λειτουγία</a:t>
            </a:r>
            <a:r>
              <a:rPr lang="el-GR" dirty="0"/>
              <a:t> της συσκευής διασώθηκε από τον ιστορικό Πολύβιο</a:t>
            </a:r>
            <a:r>
              <a:rPr lang="el-GR" dirty="0" smtClean="0"/>
              <a:t>.</a:t>
            </a:r>
            <a:endParaRPr lang="el-GR" dirty="0"/>
          </a:p>
        </p:txBody>
      </p:sp>
    </p:spTree>
    <p:extLst>
      <p:ext uri="{BB962C8B-B14F-4D97-AF65-F5344CB8AC3E}">
        <p14:creationId xmlns:p14="http://schemas.microsoft.com/office/powerpoint/2010/main" val="1000767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712968" cy="1143000"/>
          </a:xfrm>
        </p:spPr>
        <p:txBody>
          <a:bodyPr>
            <a:noAutofit/>
          </a:bodyPr>
          <a:lstStyle/>
          <a:p>
            <a:r>
              <a:rPr lang="el-GR" altLang="el-GR" sz="4000" dirty="0" smtClean="0"/>
              <a:t>Αρχαιοελληνικά </a:t>
            </a:r>
            <a:r>
              <a:rPr lang="el-GR" altLang="el-GR" sz="4000" dirty="0"/>
              <a:t>Δίκτυα </a:t>
            </a:r>
            <a:r>
              <a:rPr lang="el-GR" altLang="el-GR" sz="4000" dirty="0" smtClean="0"/>
              <a:t>Επικοινωνίας (8)</a:t>
            </a:r>
            <a:endParaRPr lang="el-GR" sz="4000" dirty="0"/>
          </a:p>
        </p:txBody>
      </p:sp>
      <p:sp>
        <p:nvSpPr>
          <p:cNvPr id="3" name="Θέση περιεχομένου 2"/>
          <p:cNvSpPr>
            <a:spLocks noGrp="1"/>
          </p:cNvSpPr>
          <p:nvPr>
            <p:ph idx="1"/>
          </p:nvPr>
        </p:nvSpPr>
        <p:spPr/>
        <p:txBody>
          <a:bodyPr>
            <a:normAutofit fontScale="77500" lnSpcReduction="20000"/>
          </a:bodyPr>
          <a:lstStyle/>
          <a:p>
            <a:r>
              <a:rPr lang="el-GR" dirty="0"/>
              <a:t>Υδραυλικός Τηλέγραφος</a:t>
            </a:r>
          </a:p>
          <a:p>
            <a:pPr lvl="1"/>
            <a:r>
              <a:rPr lang="el-GR" dirty="0"/>
              <a:t>Στους σταθμούς-αναμεταδότες του συστήματος υπήρχαν δύο πανομοιότυπα δοχεία κυλινδρικής μορφής γεμάτα με νερό μέχρι το ίδιο σημείο, τα οποία είχαν στην βάση τους μία βρύση ίδιας διαμέτρου ώστε όταν έτρεχε το νερό η ροή να είναι ίδια και στα δύο δοχεία. Το ύψος των δοχείων ήταν περίπου 1.5m και το πλάτος τους περίπου  0.5m. Στην επιφάνεια του νερού του κάθε δοχείου επέπλεε ένα ξύλινο ραβδί, το οποίο είχε διάμετρο λίγο μικρότερη από την αντίστοιχη των κάδων και ήταν κάθετα στηριγμένο σε ένα κυλινδρικό φελλό. Το ραβδί ήταν χωρισμένο σε παράλληλους κύκλους που είχαν απόσταση περίπου έξη εκατοστών μεταξύ τους. Στα κενά αυτών των κύκλων ήταν σημειωμένες διάφορες κωδικοποιημένες πληροφορίες, στρατιωτικής κυρίως φύσεως, ίδιες και για τους δύο κλάδους.</a:t>
            </a:r>
          </a:p>
        </p:txBody>
      </p:sp>
    </p:spTree>
    <p:extLst>
      <p:ext uri="{BB962C8B-B14F-4D97-AF65-F5344CB8AC3E}">
        <p14:creationId xmlns:p14="http://schemas.microsoft.com/office/powerpoint/2010/main" val="1033970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712968" cy="1143000"/>
          </a:xfrm>
        </p:spPr>
        <p:txBody>
          <a:bodyPr>
            <a:noAutofit/>
          </a:bodyPr>
          <a:lstStyle/>
          <a:p>
            <a:r>
              <a:rPr lang="el-GR" altLang="el-GR" sz="4000" dirty="0" smtClean="0"/>
              <a:t>Αρχαιοελληνικά </a:t>
            </a:r>
            <a:r>
              <a:rPr lang="el-GR" altLang="el-GR" sz="4000" dirty="0"/>
              <a:t>Δίκτυα </a:t>
            </a:r>
            <a:r>
              <a:rPr lang="el-GR" altLang="el-GR" sz="4000" dirty="0" smtClean="0"/>
              <a:t>Επικοινωνίας (9)</a:t>
            </a:r>
            <a:endParaRPr lang="el-GR" sz="4000" dirty="0"/>
          </a:p>
        </p:txBody>
      </p:sp>
      <p:sp>
        <p:nvSpPr>
          <p:cNvPr id="3" name="Θέση περιεχομένου 2"/>
          <p:cNvSpPr>
            <a:spLocks noGrp="1"/>
          </p:cNvSpPr>
          <p:nvPr>
            <p:ph idx="1"/>
          </p:nvPr>
        </p:nvSpPr>
        <p:spPr/>
        <p:txBody>
          <a:bodyPr>
            <a:normAutofit fontScale="92500" lnSpcReduction="20000"/>
          </a:bodyPr>
          <a:lstStyle/>
          <a:p>
            <a:r>
              <a:rPr lang="el-GR" dirty="0"/>
              <a:t>Υδραυλικός Τηλέγραφος</a:t>
            </a:r>
          </a:p>
          <a:p>
            <a:pPr lvl="1"/>
            <a:r>
              <a:rPr lang="el-GR" dirty="0"/>
              <a:t>Η επικοινωνία μεταξύ των σταθμών γινόταν ως εξής: όταν επρόκειτο να μεταδοθεί ένα μήνυμα ειδοποιούσαν για την πρόθεση τους το σταθμό-δέκτη υψώνοντας έναν πυρσό, ο πομπός ύψωνε ξανά τον πυρσό του και τότε άνοιγαν και οι δύο σταθμοί τις βρύσες. Όταν το ραβδί –καθώς κατέβαινε-  έφθανε στο μήνυμα που ήθελαν να μεταδώσουν στα χείλη του δοχείου, ο πομπός χαμήλωνε τον πυρσό και έκλεινε την βρύση του. Ο παραλήπτης έκλεινε και αυτός τη δική του βρύση  οπότε τα μηνύματα αντιστοιχούσαν και στους δύο σταθμούς στο ίδιο σημείο.</a:t>
            </a:r>
          </a:p>
        </p:txBody>
      </p:sp>
    </p:spTree>
    <p:extLst>
      <p:ext uri="{BB962C8B-B14F-4D97-AF65-F5344CB8AC3E}">
        <p14:creationId xmlns:p14="http://schemas.microsoft.com/office/powerpoint/2010/main" val="2443651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Υπόλοιπος </a:t>
            </a:r>
            <a:r>
              <a:rPr lang="el-GR" altLang="el-GR" dirty="0" smtClean="0"/>
              <a:t>Κόσμος (1)</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Ταμ-Ταμ</a:t>
            </a:r>
          </a:p>
          <a:p>
            <a:pPr lvl="1"/>
            <a:r>
              <a:rPr lang="el-GR" dirty="0"/>
              <a:t>Χρησιμοποιήθηκε κυρίως από αφρικανικές φυλές.</a:t>
            </a:r>
          </a:p>
          <a:p>
            <a:pPr lvl="1"/>
            <a:r>
              <a:rPr lang="el-GR" dirty="0"/>
              <a:t>Το μήνυμα μεταφερόταν μέσω του ήχου των τυμπάνων.</a:t>
            </a:r>
          </a:p>
          <a:p>
            <a:r>
              <a:rPr lang="el-GR" dirty="0"/>
              <a:t>Σήματα Καπνού</a:t>
            </a:r>
          </a:p>
          <a:p>
            <a:pPr lvl="1"/>
            <a:r>
              <a:rPr lang="el-GR" dirty="0"/>
              <a:t>Χρησιμοποιήθηκαν κυρίως από τους ιθαγενείς της Αμερικής.</a:t>
            </a:r>
          </a:p>
          <a:p>
            <a:r>
              <a:rPr lang="el-GR" dirty="0"/>
              <a:t>Ταχυδρομικά Περιστέρια</a:t>
            </a:r>
          </a:p>
          <a:p>
            <a:pPr lvl="1"/>
            <a:r>
              <a:rPr lang="el-GR" dirty="0"/>
              <a:t>Χρησιμοποιήθηκαν για να μεταφέρουν γραπτά μηνύματα αφού τα περιστέρια έχουν μεγάλη μνήμη και εξαιρετική ικανότητα προσανατολισμού</a:t>
            </a:r>
            <a:r>
              <a:rPr lang="el-GR" dirty="0" smtClean="0"/>
              <a:t>.</a:t>
            </a:r>
            <a:endParaRPr lang="el-GR" dirty="0"/>
          </a:p>
        </p:txBody>
      </p:sp>
    </p:spTree>
    <p:extLst>
      <p:ext uri="{BB962C8B-B14F-4D97-AF65-F5344CB8AC3E}">
        <p14:creationId xmlns:p14="http://schemas.microsoft.com/office/powerpoint/2010/main" val="858658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Υπόλοιπος </a:t>
            </a:r>
            <a:r>
              <a:rPr lang="el-GR" altLang="el-GR" dirty="0" smtClean="0"/>
              <a:t>Κόσμος (2)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Σηματοφόρος ή Μηχανικός Τηλέγραφος</a:t>
            </a:r>
          </a:p>
          <a:p>
            <a:pPr lvl="1"/>
            <a:r>
              <a:rPr lang="el-GR" dirty="0"/>
              <a:t>Ο σηματοφόρος  (μηχανικός τηλέγραφος) ήταν μηχανή με κινητούς βραχίονες που μπορούσε να μεταδώσει μηνύματα σε σχετικά μεγάλες αποστάσεις. Οι διάφορες θέσεις των βραχιόνων αντιπροσώπευαν τα σήματα που μεταβιβάζονταν από σηματοφόρο σε σηματοφόρο. Το 1794 και μετά από πολλές προσπάθειες οι Γάλλοι αδερφοί </a:t>
            </a:r>
            <a:r>
              <a:rPr lang="el-GR" dirty="0" err="1"/>
              <a:t>Ignace</a:t>
            </a:r>
            <a:r>
              <a:rPr lang="el-GR" dirty="0"/>
              <a:t>  και </a:t>
            </a:r>
            <a:r>
              <a:rPr lang="el-GR" dirty="0" err="1"/>
              <a:t>Claude</a:t>
            </a:r>
            <a:r>
              <a:rPr lang="el-GR" dirty="0"/>
              <a:t> </a:t>
            </a:r>
            <a:r>
              <a:rPr lang="el-GR" dirty="0" err="1"/>
              <a:t>Chappe</a:t>
            </a:r>
            <a:r>
              <a:rPr lang="el-GR" dirty="0"/>
              <a:t>  συνέδεσαν τις πόλεις </a:t>
            </a:r>
            <a:r>
              <a:rPr lang="el-GR" dirty="0" err="1"/>
              <a:t>Παρίση</a:t>
            </a:r>
            <a:r>
              <a:rPr lang="el-GR" dirty="0"/>
              <a:t> και Λιλ (απόσταση  300 </a:t>
            </a:r>
            <a:r>
              <a:rPr lang="el-GR" dirty="0" err="1"/>
              <a:t>Km</a:t>
            </a:r>
            <a:r>
              <a:rPr lang="el-GR" dirty="0"/>
              <a:t>) με 22 σταθμούς αναμετάδοσης. Το σύστημα αυτό χρησιμοποιήθηκε με διάφορες παραλλαγές σε όλη σχεδόν την Ευρώπη έως και τις αρχές του 19ου αιώνα.</a:t>
            </a:r>
          </a:p>
        </p:txBody>
      </p:sp>
    </p:spTree>
    <p:extLst>
      <p:ext uri="{BB962C8B-B14F-4D97-AF65-F5344CB8AC3E}">
        <p14:creationId xmlns:p14="http://schemas.microsoft.com/office/powerpoint/2010/main" val="2482392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Υπόλοιπος </a:t>
            </a:r>
            <a:r>
              <a:rPr lang="el-GR" altLang="el-GR" dirty="0" smtClean="0"/>
              <a:t>Κόσμος (3)</a:t>
            </a:r>
            <a:endParaRPr lang="el-GR" dirty="0"/>
          </a:p>
        </p:txBody>
      </p:sp>
      <p:pic>
        <p:nvPicPr>
          <p:cNvPr id="5" name="Εικόνα 4" title="Montmartre, la tour du Telegraphe"/>
          <p:cNvPicPr>
            <a:picLocks noChangeAspect="1"/>
          </p:cNvPicPr>
          <p:nvPr/>
        </p:nvPicPr>
        <p:blipFill rotWithShape="1">
          <a:blip r:embed="rId2"/>
          <a:srcRect l="1041" t="2438" r="3082" b="2438"/>
          <a:stretch/>
        </p:blipFill>
        <p:spPr>
          <a:xfrm>
            <a:off x="755576" y="2348880"/>
            <a:ext cx="3384376" cy="2592288"/>
          </a:xfrm>
          <a:prstGeom prst="rect">
            <a:avLst/>
          </a:prstGeom>
          <a:ln>
            <a:solidFill>
              <a:schemeClr val="tx1"/>
            </a:solidFill>
          </a:ln>
        </p:spPr>
      </p:pic>
      <p:pic>
        <p:nvPicPr>
          <p:cNvPr id="8" name="Picture 4" descr="Samophore of Chappe's Telegraph" title="Μηχανικός τηλέγραφος,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2" y="2205161"/>
            <a:ext cx="4275138" cy="287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79712" y="4941168"/>
            <a:ext cx="936104" cy="345725"/>
          </a:xfrm>
          <a:prstGeom prst="rect">
            <a:avLst/>
          </a:prstGeom>
        </p:spPr>
        <p:txBody>
          <a:bodyPr vert="horz" wrap="square" lIns="91440" tIns="45720" rIns="91440" bIns="45720" rtlCol="0" anchor="ctr">
            <a:normAutofit/>
          </a:bodyPr>
          <a:lstStyle/>
          <a:p>
            <a:pPr algn="ctr"/>
            <a:r>
              <a:rPr lang="el-GR" sz="1400" i="1" dirty="0" smtClean="0"/>
              <a:t>Εικόνα 2.</a:t>
            </a:r>
          </a:p>
        </p:txBody>
      </p:sp>
      <p:sp>
        <p:nvSpPr>
          <p:cNvPr id="10" name="TextBox 9"/>
          <p:cNvSpPr txBox="1"/>
          <p:nvPr/>
        </p:nvSpPr>
        <p:spPr>
          <a:xfrm>
            <a:off x="6081179" y="5099499"/>
            <a:ext cx="936104" cy="345725"/>
          </a:xfrm>
          <a:prstGeom prst="rect">
            <a:avLst/>
          </a:prstGeom>
        </p:spPr>
        <p:txBody>
          <a:bodyPr vert="horz" wrap="square" lIns="91440" tIns="45720" rIns="91440" bIns="45720" rtlCol="0" anchor="ctr">
            <a:normAutofit/>
          </a:bodyPr>
          <a:lstStyle/>
          <a:p>
            <a:pPr algn="ctr"/>
            <a:r>
              <a:rPr lang="el-GR" sz="1400" i="1" dirty="0" smtClean="0"/>
              <a:t>Εικόνα 3.</a:t>
            </a:r>
          </a:p>
        </p:txBody>
      </p:sp>
    </p:spTree>
    <p:extLst>
      <p:ext uri="{BB962C8B-B14F-4D97-AF65-F5344CB8AC3E}">
        <p14:creationId xmlns:p14="http://schemas.microsoft.com/office/powerpoint/2010/main" val="2140643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Οι Τηλεπικοινωνίες μετά την Εμφάνιση του </a:t>
            </a:r>
            <a:r>
              <a:rPr lang="el-GR" altLang="el-GR" dirty="0" smtClean="0"/>
              <a:t>Ηλεκτρισμού (1)</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Ηλεκτρικός Τηλέγραφος</a:t>
            </a:r>
          </a:p>
          <a:p>
            <a:pPr lvl="1"/>
            <a:r>
              <a:rPr lang="el-GR" dirty="0"/>
              <a:t>Παρουσιάστηκε στην Αγγλία το 1839 από τους </a:t>
            </a:r>
            <a:r>
              <a:rPr lang="el-GR" dirty="0" err="1"/>
              <a:t>William</a:t>
            </a:r>
            <a:r>
              <a:rPr lang="el-GR" dirty="0"/>
              <a:t> </a:t>
            </a:r>
            <a:r>
              <a:rPr lang="el-GR" dirty="0" err="1"/>
              <a:t>Cooke</a:t>
            </a:r>
            <a:r>
              <a:rPr lang="el-GR" dirty="0"/>
              <a:t> και </a:t>
            </a:r>
            <a:r>
              <a:rPr lang="el-GR" dirty="0" err="1"/>
              <a:t>Charles</a:t>
            </a:r>
            <a:r>
              <a:rPr lang="el-GR" dirty="0"/>
              <a:t> </a:t>
            </a:r>
            <a:r>
              <a:rPr lang="el-GR" dirty="0" err="1"/>
              <a:t>Wheatstone</a:t>
            </a:r>
            <a:r>
              <a:rPr lang="el-GR" dirty="0"/>
              <a:t> και στην Αμερική το 1844 από τον </a:t>
            </a:r>
            <a:r>
              <a:rPr lang="el-GR" dirty="0" err="1"/>
              <a:t>Samuel</a:t>
            </a:r>
            <a:r>
              <a:rPr lang="el-GR" dirty="0"/>
              <a:t> </a:t>
            </a:r>
            <a:r>
              <a:rPr lang="el-GR" dirty="0" err="1"/>
              <a:t>Morse</a:t>
            </a:r>
            <a:r>
              <a:rPr lang="el-GR" dirty="0"/>
              <a:t>.</a:t>
            </a:r>
          </a:p>
          <a:p>
            <a:pPr lvl="1"/>
            <a:r>
              <a:rPr lang="el-GR" dirty="0"/>
              <a:t>Πλεονέκτημα: Ταυτόχρονη ανταλλαγή πληροφορίας μεταξύ πομπού και δέκτη σε μεγάλες αποστάσεις με τη χρήση ενός μέσου (καλώδιο).</a:t>
            </a:r>
          </a:p>
          <a:p>
            <a:pPr lvl="1"/>
            <a:r>
              <a:rPr lang="el-GR" dirty="0"/>
              <a:t>Λειτουργούσε εκμεταλλευόμενος τις ηλεκτρικές μεταβολές που προκαλεί ο πομπός στο μέσο διάδοσης, οι οποίες μεταφέρονται στον δέκτη και μετατρέπονται σε σήματα.</a:t>
            </a:r>
          </a:p>
          <a:p>
            <a:endParaRPr lang="el-GR" dirty="0"/>
          </a:p>
        </p:txBody>
      </p:sp>
    </p:spTree>
    <p:extLst>
      <p:ext uri="{BB962C8B-B14F-4D97-AF65-F5344CB8AC3E}">
        <p14:creationId xmlns:p14="http://schemas.microsoft.com/office/powerpoint/2010/main" val="3990425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Οι Τηλεπικοινωνίες μετά την Εμφάνιση του </a:t>
            </a:r>
            <a:r>
              <a:rPr lang="el-GR" altLang="el-GR" dirty="0" smtClean="0"/>
              <a:t>Ηλεκτρισμού (2)</a:t>
            </a:r>
            <a:endParaRPr lang="el-GR" dirty="0"/>
          </a:p>
        </p:txBody>
      </p:sp>
      <p:pic>
        <p:nvPicPr>
          <p:cNvPr id="4" name="Εικόνα 3"/>
          <p:cNvPicPr>
            <a:picLocks noChangeAspect="1"/>
          </p:cNvPicPr>
          <p:nvPr/>
        </p:nvPicPr>
        <p:blipFill>
          <a:blip r:embed="rId2"/>
          <a:stretch>
            <a:fillRect/>
          </a:stretch>
        </p:blipFill>
        <p:spPr>
          <a:xfrm>
            <a:off x="1319502" y="1916832"/>
            <a:ext cx="6504996" cy="4212701"/>
          </a:xfrm>
          <a:prstGeom prst="rect">
            <a:avLst/>
          </a:prstGeom>
        </p:spPr>
      </p:pic>
    </p:spTree>
    <p:extLst>
      <p:ext uri="{BB962C8B-B14F-4D97-AF65-F5344CB8AC3E}">
        <p14:creationId xmlns:p14="http://schemas.microsoft.com/office/powerpoint/2010/main" val="3930362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Οι Τηλεπικοινωνίες μετά την Εμφάνιση του Ηλεκτρισμού </a:t>
            </a:r>
            <a:r>
              <a:rPr lang="el-GR" dirty="0" smtClean="0"/>
              <a:t>(3)</a:t>
            </a:r>
            <a:endParaRPr lang="el-GR" dirty="0"/>
          </a:p>
        </p:txBody>
      </p:sp>
      <p:sp>
        <p:nvSpPr>
          <p:cNvPr id="4" name="Θέση περιεχομένου 3"/>
          <p:cNvSpPr>
            <a:spLocks noGrp="1"/>
          </p:cNvSpPr>
          <p:nvPr>
            <p:ph idx="1"/>
          </p:nvPr>
        </p:nvSpPr>
        <p:spPr/>
        <p:txBody>
          <a:bodyPr>
            <a:normAutofit fontScale="92500" lnSpcReduction="10000"/>
          </a:bodyPr>
          <a:lstStyle/>
          <a:p>
            <a:r>
              <a:rPr lang="el-GR" dirty="0"/>
              <a:t>Τηλέφωνο</a:t>
            </a:r>
          </a:p>
          <a:p>
            <a:pPr lvl="1"/>
            <a:r>
              <a:rPr lang="el-GR" dirty="0"/>
              <a:t>Πρώτες προσπάθειες από τους </a:t>
            </a:r>
            <a:r>
              <a:rPr lang="el-GR" dirty="0" err="1"/>
              <a:t>Joseph</a:t>
            </a:r>
            <a:r>
              <a:rPr lang="el-GR" dirty="0"/>
              <a:t> </a:t>
            </a:r>
            <a:r>
              <a:rPr lang="el-GR" dirty="0" err="1"/>
              <a:t>Stearns</a:t>
            </a:r>
            <a:r>
              <a:rPr lang="el-GR" dirty="0"/>
              <a:t> και </a:t>
            </a:r>
            <a:r>
              <a:rPr lang="el-GR" dirty="0" err="1"/>
              <a:t>Thomas</a:t>
            </a:r>
            <a:r>
              <a:rPr lang="el-GR" dirty="0"/>
              <a:t> </a:t>
            </a:r>
            <a:r>
              <a:rPr lang="el-GR" dirty="0" err="1"/>
              <a:t>Edison</a:t>
            </a:r>
            <a:r>
              <a:rPr lang="el-GR" dirty="0"/>
              <a:t>, στα μέσα του 1870, με την εφεύρεση ενός συστήματος ταυτόχρονης μετάδοσης δύο και τεσσάρων τηλεγραφικών σημάτων σε ένα απλό καλώδιο.</a:t>
            </a:r>
          </a:p>
          <a:p>
            <a:pPr lvl="1"/>
            <a:r>
              <a:rPr lang="el-GR" dirty="0"/>
              <a:t>Εξέλιξη του τηλέγραφου από τους </a:t>
            </a:r>
            <a:r>
              <a:rPr lang="el-GR" dirty="0" err="1"/>
              <a:t>Graham</a:t>
            </a:r>
            <a:r>
              <a:rPr lang="el-GR" dirty="0"/>
              <a:t> </a:t>
            </a:r>
            <a:r>
              <a:rPr lang="el-GR" dirty="0" err="1"/>
              <a:t>Bell</a:t>
            </a:r>
            <a:r>
              <a:rPr lang="el-GR" dirty="0"/>
              <a:t> και </a:t>
            </a:r>
            <a:r>
              <a:rPr lang="el-GR" dirty="0" err="1"/>
              <a:t>Elisha</a:t>
            </a:r>
            <a:r>
              <a:rPr lang="el-GR" dirty="0"/>
              <a:t> </a:t>
            </a:r>
            <a:r>
              <a:rPr lang="el-GR" dirty="0" err="1"/>
              <a:t>Gray</a:t>
            </a:r>
            <a:r>
              <a:rPr lang="el-GR" dirty="0"/>
              <a:t> στις ΗΠΑ.</a:t>
            </a:r>
          </a:p>
          <a:p>
            <a:pPr lvl="1"/>
            <a:r>
              <a:rPr lang="el-GR" dirty="0"/>
              <a:t>Κατάθεση αίτηση διπλώματος </a:t>
            </a:r>
            <a:r>
              <a:rPr lang="el-GR" dirty="0" err="1"/>
              <a:t>ευρεσυτεχνίας</a:t>
            </a:r>
            <a:r>
              <a:rPr lang="el-GR" dirty="0"/>
              <a:t> από τον </a:t>
            </a:r>
            <a:r>
              <a:rPr lang="el-GR" dirty="0" err="1"/>
              <a:t>Bell</a:t>
            </a:r>
            <a:r>
              <a:rPr lang="el-GR" dirty="0"/>
              <a:t> στις αρχές του 1876</a:t>
            </a:r>
            <a:r>
              <a:rPr lang="el-GR" dirty="0" smtClean="0"/>
              <a:t>.</a:t>
            </a:r>
            <a:endParaRPr lang="el-GR" dirty="0"/>
          </a:p>
        </p:txBody>
      </p:sp>
    </p:spTree>
    <p:extLst>
      <p:ext uri="{BB962C8B-B14F-4D97-AF65-F5344CB8AC3E}">
        <p14:creationId xmlns:p14="http://schemas.microsoft.com/office/powerpoint/2010/main" val="65190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Πληροφορίες</a:t>
            </a:r>
            <a:r>
              <a:rPr lang="el-GR" dirty="0" smtClean="0"/>
              <a:t> </a:t>
            </a:r>
            <a:r>
              <a:rPr lang="el-GR" dirty="0"/>
              <a:t>μαθήματος - Ι</a:t>
            </a:r>
          </a:p>
        </p:txBody>
      </p:sp>
      <p:sp>
        <p:nvSpPr>
          <p:cNvPr id="3" name="Θέση περιεχομένου 2"/>
          <p:cNvSpPr>
            <a:spLocks noGrp="1"/>
          </p:cNvSpPr>
          <p:nvPr>
            <p:ph idx="1"/>
          </p:nvPr>
        </p:nvSpPr>
        <p:spPr/>
        <p:txBody>
          <a:bodyPr>
            <a:normAutofit fontScale="55000" lnSpcReduction="20000"/>
          </a:bodyPr>
          <a:lstStyle/>
          <a:p>
            <a:r>
              <a:rPr lang="el-GR" b="1" dirty="0"/>
              <a:t>Διδάσκων</a:t>
            </a:r>
            <a:r>
              <a:rPr lang="el-GR" dirty="0"/>
              <a:t>:  </a:t>
            </a:r>
            <a:r>
              <a:rPr lang="el-GR" dirty="0" err="1"/>
              <a:t>Καθ</a:t>
            </a:r>
            <a:r>
              <a:rPr lang="el-GR" dirty="0"/>
              <a:t>. Παναγιώτης Μαθιόπουλος (</a:t>
            </a:r>
            <a:r>
              <a:rPr lang="el-GR" dirty="0" err="1"/>
              <a:t>Prof</a:t>
            </a:r>
            <a:r>
              <a:rPr lang="el-GR" dirty="0"/>
              <a:t>. P. </a:t>
            </a:r>
            <a:r>
              <a:rPr lang="el-GR" dirty="0" err="1"/>
              <a:t>Takis</a:t>
            </a:r>
            <a:r>
              <a:rPr lang="el-GR" dirty="0"/>
              <a:t> </a:t>
            </a:r>
            <a:r>
              <a:rPr lang="el-GR" dirty="0" err="1"/>
              <a:t>Mathiopoulos</a:t>
            </a:r>
            <a:r>
              <a:rPr lang="el-GR" dirty="0"/>
              <a:t>)  </a:t>
            </a:r>
          </a:p>
          <a:p>
            <a:r>
              <a:rPr lang="el-GR" b="1" dirty="0"/>
              <a:t>E-</a:t>
            </a:r>
            <a:r>
              <a:rPr lang="el-GR" b="1" dirty="0" err="1"/>
              <a:t>mail</a:t>
            </a:r>
            <a:r>
              <a:rPr lang="el-GR" dirty="0"/>
              <a:t>: mathio@di.uoa.gr  </a:t>
            </a:r>
            <a:r>
              <a:rPr lang="el-GR" b="1" dirty="0"/>
              <a:t>URL</a:t>
            </a:r>
            <a:r>
              <a:rPr lang="el-GR" dirty="0"/>
              <a:t>: http://cgi.di.uoa.gr/~mathio/</a:t>
            </a:r>
          </a:p>
          <a:p>
            <a:r>
              <a:rPr lang="el-GR" b="1" dirty="0" smtClean="0"/>
              <a:t>Ώρες γραφείου</a:t>
            </a:r>
            <a:r>
              <a:rPr lang="el-GR" dirty="0" smtClean="0"/>
              <a:t>: Δευτέρα 17:00 -18:00 και Τέταρτη 16:00 – 17:00</a:t>
            </a:r>
          </a:p>
          <a:p>
            <a:r>
              <a:rPr lang="el-GR" b="1" dirty="0" smtClean="0"/>
              <a:t>Πληροφορίες</a:t>
            </a:r>
            <a:r>
              <a:rPr lang="el-GR" dirty="0" smtClean="0"/>
              <a:t> </a:t>
            </a:r>
            <a:r>
              <a:rPr lang="el-GR" dirty="0"/>
              <a:t>για το μάθημα θα δίνονται στο e-</a:t>
            </a:r>
            <a:r>
              <a:rPr lang="el-GR" dirty="0" err="1"/>
              <a:t>class</a:t>
            </a:r>
            <a:r>
              <a:rPr lang="el-GR" dirty="0"/>
              <a:t>  (http://eclass.uoa.gr/)</a:t>
            </a:r>
          </a:p>
          <a:p>
            <a:r>
              <a:rPr lang="el-GR" b="1" dirty="0" smtClean="0"/>
              <a:t>Συνεργάτες</a:t>
            </a:r>
            <a:r>
              <a:rPr lang="el-GR" dirty="0" smtClean="0"/>
              <a:t>:</a:t>
            </a:r>
          </a:p>
          <a:p>
            <a:pPr marL="1028700" lvl="1" indent="-571500">
              <a:buFont typeface="+mj-lt"/>
              <a:buAutoNum type="romanLcPeriod"/>
            </a:pPr>
            <a:r>
              <a:rPr lang="el-GR" dirty="0" smtClean="0"/>
              <a:t>Σπυρίδων </a:t>
            </a:r>
            <a:r>
              <a:rPr lang="el-GR" dirty="0"/>
              <a:t>Κοντός, e-</a:t>
            </a:r>
            <a:r>
              <a:rPr lang="el-GR" dirty="0" err="1"/>
              <a:t>mail</a:t>
            </a:r>
            <a:r>
              <a:rPr lang="el-GR" dirty="0"/>
              <a:t>: </a:t>
            </a:r>
            <a:r>
              <a:rPr lang="el-GR" dirty="0" smtClean="0"/>
              <a:t>skontos@di.uoa.gr</a:t>
            </a:r>
          </a:p>
          <a:p>
            <a:pPr marL="1028700" lvl="1" indent="-571500">
              <a:buFont typeface="+mj-lt"/>
              <a:buAutoNum type="romanLcPeriod"/>
            </a:pPr>
            <a:r>
              <a:rPr lang="el-GR" dirty="0" smtClean="0"/>
              <a:t>Αθανασία </a:t>
            </a:r>
            <a:r>
              <a:rPr lang="el-GR" dirty="0"/>
              <a:t>Κολοβού, e-</a:t>
            </a:r>
            <a:r>
              <a:rPr lang="el-GR" dirty="0" err="1"/>
              <a:t>mail</a:t>
            </a:r>
            <a:r>
              <a:rPr lang="el-GR" dirty="0"/>
              <a:t>: akolovou@di.uoa.gr </a:t>
            </a:r>
          </a:p>
          <a:p>
            <a:r>
              <a:rPr lang="el-GR" b="1" dirty="0"/>
              <a:t>Βιβλιογραφία</a:t>
            </a:r>
            <a:r>
              <a:rPr lang="el-GR" dirty="0"/>
              <a:t>: Βιβλίο μαθήματος: ΤΗΛΕΠΙΚΟΙΝΩΝΙΑΚΑ ΣΥΣΤΗΜΑΤΑ </a:t>
            </a:r>
            <a:r>
              <a:rPr lang="el-GR" dirty="0" smtClean="0"/>
              <a:t>– 2</a:t>
            </a:r>
            <a:r>
              <a:rPr lang="el-GR" baseline="30000" dirty="0" smtClean="0"/>
              <a:t>η</a:t>
            </a:r>
            <a:r>
              <a:rPr lang="el-GR" dirty="0" smtClean="0"/>
              <a:t> </a:t>
            </a:r>
            <a:r>
              <a:rPr lang="el-GR" dirty="0"/>
              <a:t>Έκδοση (2012) Γ. Κ. Καραγιαννίδης </a:t>
            </a:r>
          </a:p>
          <a:p>
            <a:r>
              <a:rPr lang="el-GR" b="1" dirty="0"/>
              <a:t>Διδασκαλία</a:t>
            </a:r>
            <a:r>
              <a:rPr lang="el-GR" dirty="0"/>
              <a:t>: 2 ώρες θεωρία ( Δευτέρα 15:00-17:00 ), 2 ώρες Συμπλήρωμα της Θεωρίας-Ασκήσεις (Πέμπτη 11:00-13:00</a:t>
            </a:r>
            <a:r>
              <a:rPr lang="el-GR" dirty="0" smtClean="0"/>
              <a:t>) </a:t>
            </a:r>
            <a:r>
              <a:rPr lang="el-GR" dirty="0"/>
              <a:t>+ MATLAB Εργαστήριο (Το πρόγραμμα θα δοθεί σύντομα. Κατά πάσα πιθανότητα το εργαστήριο θα ξεκινήσει στις 4 Μαρτίου) </a:t>
            </a:r>
          </a:p>
        </p:txBody>
      </p:sp>
    </p:spTree>
    <p:extLst>
      <p:ext uri="{BB962C8B-B14F-4D97-AF65-F5344CB8AC3E}">
        <p14:creationId xmlns:p14="http://schemas.microsoft.com/office/powerpoint/2010/main" val="1042261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Οι Τηλεπικοινωνίες μετά την Εμφάνιση του Ηλεκτρισμού </a:t>
            </a:r>
            <a:r>
              <a:rPr lang="el-GR" dirty="0" smtClean="0"/>
              <a:t>(4)</a:t>
            </a:r>
            <a:endParaRPr lang="el-GR" dirty="0"/>
          </a:p>
        </p:txBody>
      </p:sp>
      <p:sp>
        <p:nvSpPr>
          <p:cNvPr id="4" name="Θέση περιεχομένου 3"/>
          <p:cNvSpPr>
            <a:spLocks noGrp="1"/>
          </p:cNvSpPr>
          <p:nvPr>
            <p:ph idx="1"/>
          </p:nvPr>
        </p:nvSpPr>
        <p:spPr/>
        <p:txBody>
          <a:bodyPr>
            <a:normAutofit fontScale="92500"/>
          </a:bodyPr>
          <a:lstStyle/>
          <a:p>
            <a:r>
              <a:rPr lang="el-GR" dirty="0" smtClean="0"/>
              <a:t>Ασύρματος Τηλέγραφος</a:t>
            </a:r>
          </a:p>
          <a:p>
            <a:pPr lvl="1"/>
            <a:r>
              <a:rPr lang="el-GR" dirty="0" smtClean="0"/>
              <a:t>Βασίζεται στις θεωρητικές έρευνες των </a:t>
            </a:r>
            <a:r>
              <a:rPr lang="el-GR" dirty="0" err="1" smtClean="0"/>
              <a:t>James</a:t>
            </a:r>
            <a:r>
              <a:rPr lang="el-GR" dirty="0" smtClean="0"/>
              <a:t> </a:t>
            </a:r>
            <a:r>
              <a:rPr lang="el-GR" dirty="0" err="1" smtClean="0"/>
              <a:t>Clark</a:t>
            </a:r>
            <a:r>
              <a:rPr lang="el-GR" dirty="0" smtClean="0"/>
              <a:t> </a:t>
            </a:r>
            <a:r>
              <a:rPr lang="el-GR" dirty="0" err="1" smtClean="0"/>
              <a:t>Maxwell</a:t>
            </a:r>
            <a:r>
              <a:rPr lang="el-GR" dirty="0" smtClean="0"/>
              <a:t> και </a:t>
            </a:r>
            <a:r>
              <a:rPr lang="el-GR" dirty="0" err="1" smtClean="0"/>
              <a:t>Heinrich</a:t>
            </a:r>
            <a:r>
              <a:rPr lang="el-GR" dirty="0" smtClean="0"/>
              <a:t> </a:t>
            </a:r>
            <a:r>
              <a:rPr lang="el-GR" dirty="0" err="1" smtClean="0"/>
              <a:t>Hertz</a:t>
            </a:r>
            <a:r>
              <a:rPr lang="el-GR" dirty="0" smtClean="0"/>
              <a:t>.</a:t>
            </a:r>
          </a:p>
          <a:p>
            <a:pPr lvl="1"/>
            <a:r>
              <a:rPr lang="el-GR" dirty="0" smtClean="0"/>
              <a:t>Παρουσιάστηκε για πρώτη φορά το 1896 από τον </a:t>
            </a:r>
            <a:r>
              <a:rPr lang="el-GR" dirty="0" err="1" smtClean="0"/>
              <a:t>Gulielmo</a:t>
            </a:r>
            <a:r>
              <a:rPr lang="el-GR" dirty="0" smtClean="0"/>
              <a:t> </a:t>
            </a:r>
            <a:r>
              <a:rPr lang="el-GR" dirty="0" err="1" smtClean="0"/>
              <a:t>Marconi</a:t>
            </a:r>
            <a:r>
              <a:rPr lang="el-GR" dirty="0" smtClean="0"/>
              <a:t> (και </a:t>
            </a:r>
            <a:r>
              <a:rPr lang="el-GR" dirty="0" err="1" smtClean="0"/>
              <a:t>Reginald</a:t>
            </a:r>
            <a:r>
              <a:rPr lang="el-GR" dirty="0" smtClean="0"/>
              <a:t> </a:t>
            </a:r>
            <a:r>
              <a:rPr lang="el-GR" dirty="0" err="1" smtClean="0"/>
              <a:t>Fessenden</a:t>
            </a:r>
            <a:r>
              <a:rPr lang="el-GR" dirty="0" smtClean="0"/>
              <a:t>)</a:t>
            </a:r>
          </a:p>
          <a:p>
            <a:pPr lvl="1"/>
            <a:r>
              <a:rPr lang="el-GR" dirty="0" smtClean="0"/>
              <a:t>Μπορούσε να χρησιμοποιηθεί για την αποστολή μηνυμάτων σε απόσταση εκατοντάδων χιλιομέτρων</a:t>
            </a:r>
          </a:p>
          <a:p>
            <a:pPr lvl="1"/>
            <a:r>
              <a:rPr lang="el-GR" dirty="0" smtClean="0"/>
              <a:t>Πρώτη τοποθέτηση του ήταν στο γερμανικό κρουαζιερόπλοιο </a:t>
            </a:r>
            <a:r>
              <a:rPr lang="el-GR" dirty="0" err="1" smtClean="0"/>
              <a:t>Kaiser</a:t>
            </a:r>
            <a:r>
              <a:rPr lang="el-GR" dirty="0" smtClean="0"/>
              <a:t> </a:t>
            </a:r>
            <a:r>
              <a:rPr lang="el-GR" dirty="0" err="1" smtClean="0"/>
              <a:t>Wilhelm</a:t>
            </a:r>
            <a:r>
              <a:rPr lang="el-GR" dirty="0" smtClean="0"/>
              <a:t> </a:t>
            </a:r>
            <a:r>
              <a:rPr lang="el-GR" dirty="0" err="1" smtClean="0"/>
              <a:t>den</a:t>
            </a:r>
            <a:r>
              <a:rPr lang="el-GR" dirty="0" smtClean="0"/>
              <a:t> </a:t>
            </a:r>
            <a:r>
              <a:rPr lang="el-GR" dirty="0" err="1" smtClean="0"/>
              <a:t>Grosse</a:t>
            </a:r>
            <a:r>
              <a:rPr lang="el-GR" dirty="0" smtClean="0"/>
              <a:t>.</a:t>
            </a:r>
            <a:endParaRPr lang="el-GR" dirty="0"/>
          </a:p>
        </p:txBody>
      </p:sp>
    </p:spTree>
    <p:extLst>
      <p:ext uri="{BB962C8B-B14F-4D97-AF65-F5344CB8AC3E}">
        <p14:creationId xmlns:p14="http://schemas.microsoft.com/office/powerpoint/2010/main" val="460517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Οι Τηλεπικοινωνίες μετά την Εμφάνιση του </a:t>
            </a:r>
            <a:r>
              <a:rPr lang="el-GR" dirty="0" smtClean="0"/>
              <a:t>Ηλεκτρισμού (5)</a:t>
            </a:r>
            <a:endParaRPr lang="el-GR" dirty="0"/>
          </a:p>
        </p:txBody>
      </p:sp>
      <p:sp>
        <p:nvSpPr>
          <p:cNvPr id="4" name="Θέση περιεχομένου 3"/>
          <p:cNvSpPr>
            <a:spLocks noGrp="1"/>
          </p:cNvSpPr>
          <p:nvPr>
            <p:ph idx="1"/>
          </p:nvPr>
        </p:nvSpPr>
        <p:spPr/>
        <p:txBody>
          <a:bodyPr>
            <a:normAutofit/>
          </a:bodyPr>
          <a:lstStyle/>
          <a:p>
            <a:r>
              <a:rPr lang="el-GR" dirty="0"/>
              <a:t>Από τον </a:t>
            </a:r>
            <a:r>
              <a:rPr lang="el-GR" dirty="0" err="1"/>
              <a:t>Nyquist</a:t>
            </a:r>
            <a:r>
              <a:rPr lang="el-GR" dirty="0"/>
              <a:t> στον </a:t>
            </a:r>
            <a:r>
              <a:rPr lang="el-GR" dirty="0" err="1"/>
              <a:t>Shannon</a:t>
            </a:r>
            <a:endParaRPr lang="el-GR" dirty="0"/>
          </a:p>
          <a:p>
            <a:pPr lvl="1"/>
            <a:r>
              <a:rPr lang="el-GR" dirty="0" err="1"/>
              <a:t>Nyquist</a:t>
            </a:r>
            <a:r>
              <a:rPr lang="el-GR" dirty="0"/>
              <a:t>:</a:t>
            </a:r>
          </a:p>
          <a:p>
            <a:pPr lvl="2"/>
            <a:r>
              <a:rPr lang="el-GR" dirty="0"/>
              <a:t>Παρουσίασε τη θεμελιώδη σχέση μεταξύ του διαθέσιμου εύρους ζώνης καναλιού (</a:t>
            </a:r>
            <a:r>
              <a:rPr lang="el-GR" dirty="0" err="1"/>
              <a:t>channel</a:t>
            </a:r>
            <a:r>
              <a:rPr lang="el-GR" dirty="0"/>
              <a:t> </a:t>
            </a:r>
            <a:r>
              <a:rPr lang="el-GR" dirty="0" err="1"/>
              <a:t>bandwidth</a:t>
            </a:r>
            <a:r>
              <a:rPr lang="el-GR" dirty="0"/>
              <a:t>) και του μέγιστου δυνατού ρυθμού μετάδοσης (</a:t>
            </a:r>
            <a:r>
              <a:rPr lang="el-GR" dirty="0" err="1"/>
              <a:t>bit</a:t>
            </a:r>
            <a:r>
              <a:rPr lang="el-GR" dirty="0"/>
              <a:t>/</a:t>
            </a:r>
            <a:r>
              <a:rPr lang="el-GR" dirty="0" err="1"/>
              <a:t>symbol</a:t>
            </a:r>
            <a:r>
              <a:rPr lang="el-GR" dirty="0"/>
              <a:t> </a:t>
            </a:r>
            <a:r>
              <a:rPr lang="el-GR" dirty="0" err="1"/>
              <a:t>rate</a:t>
            </a:r>
            <a:r>
              <a:rPr lang="el-GR" dirty="0"/>
              <a:t>) που διασφαλίζει μηδενική παρεμβολή (</a:t>
            </a:r>
            <a:r>
              <a:rPr lang="el-GR" dirty="0" err="1"/>
              <a:t>interference</a:t>
            </a:r>
            <a:r>
              <a:rPr lang="el-GR" dirty="0"/>
              <a:t>) μεταξύ των μεταδιδόμενων παλμών</a:t>
            </a:r>
          </a:p>
          <a:p>
            <a:pPr lvl="2"/>
            <a:r>
              <a:rPr lang="el-GR" dirty="0"/>
              <a:t>Θεώρημα δειγματοληψίας </a:t>
            </a:r>
          </a:p>
        </p:txBody>
      </p:sp>
    </p:spTree>
    <p:extLst>
      <p:ext uri="{BB962C8B-B14F-4D97-AF65-F5344CB8AC3E}">
        <p14:creationId xmlns:p14="http://schemas.microsoft.com/office/powerpoint/2010/main" val="3058118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Οι Τηλεπικοινωνίες μετά την Εμφάνιση του </a:t>
            </a:r>
            <a:r>
              <a:rPr lang="el-GR" dirty="0" smtClean="0"/>
              <a:t>Ηλεκτρισμού (6)</a:t>
            </a:r>
            <a:endParaRPr lang="el-GR" dirty="0"/>
          </a:p>
        </p:txBody>
      </p:sp>
      <p:sp>
        <p:nvSpPr>
          <p:cNvPr id="4" name="Θέση περιεχομένου 3"/>
          <p:cNvSpPr>
            <a:spLocks noGrp="1"/>
          </p:cNvSpPr>
          <p:nvPr>
            <p:ph idx="1"/>
          </p:nvPr>
        </p:nvSpPr>
        <p:spPr/>
        <p:txBody>
          <a:bodyPr>
            <a:normAutofit/>
          </a:bodyPr>
          <a:lstStyle/>
          <a:p>
            <a:r>
              <a:rPr lang="el-GR" dirty="0"/>
              <a:t>Από τον </a:t>
            </a:r>
            <a:r>
              <a:rPr lang="el-GR" dirty="0" err="1"/>
              <a:t>Nyquist</a:t>
            </a:r>
            <a:r>
              <a:rPr lang="el-GR" dirty="0"/>
              <a:t> στον </a:t>
            </a:r>
            <a:r>
              <a:rPr lang="el-GR" dirty="0" err="1"/>
              <a:t>Shannon</a:t>
            </a:r>
            <a:endParaRPr lang="el-GR" dirty="0"/>
          </a:p>
          <a:p>
            <a:pPr lvl="1"/>
            <a:r>
              <a:rPr lang="el-GR" dirty="0" err="1" smtClean="0"/>
              <a:t>Ralph</a:t>
            </a:r>
            <a:r>
              <a:rPr lang="el-GR" dirty="0" smtClean="0"/>
              <a:t> </a:t>
            </a:r>
            <a:r>
              <a:rPr lang="el-GR" dirty="0" err="1" smtClean="0"/>
              <a:t>Hartley</a:t>
            </a:r>
            <a:r>
              <a:rPr lang="el-GR" dirty="0" smtClean="0"/>
              <a:t>:</a:t>
            </a:r>
            <a:endParaRPr lang="el-GR" dirty="0"/>
          </a:p>
          <a:p>
            <a:pPr lvl="2"/>
            <a:r>
              <a:rPr lang="el-GR" dirty="0"/>
              <a:t>«Το λαμβανόμενο σήμα πληροφορίας στο δέκτη συνδέεται άμεσα με την αβεβαιότητα που υπάρχει για το εκπεμπόμενο σήμα-μήνυμα και η ποσότητα της πληροφορίας που περιέχει αυτό είναι ανάλογη του λογάριθμου του πλήθους των πιθανών σημάτων-μηνυμάτων που χρησιμοποιεί ο πομπός για την αποστολή της πληροφορίας».</a:t>
            </a:r>
          </a:p>
        </p:txBody>
      </p:sp>
    </p:spTree>
    <p:extLst>
      <p:ext uri="{BB962C8B-B14F-4D97-AF65-F5344CB8AC3E}">
        <p14:creationId xmlns:p14="http://schemas.microsoft.com/office/powerpoint/2010/main" val="3369549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Οι Τηλεπικοινωνίες μετά την Εμφάνιση του </a:t>
            </a:r>
            <a:r>
              <a:rPr lang="el-GR" dirty="0" smtClean="0"/>
              <a:t>Ηλεκτρισμού (7)</a:t>
            </a:r>
            <a:endParaRPr lang="el-GR" dirty="0"/>
          </a:p>
        </p:txBody>
      </p:sp>
      <p:sp>
        <p:nvSpPr>
          <p:cNvPr id="4" name="Θέση περιεχομένου 3"/>
          <p:cNvSpPr>
            <a:spLocks noGrp="1"/>
          </p:cNvSpPr>
          <p:nvPr>
            <p:ph idx="1"/>
          </p:nvPr>
        </p:nvSpPr>
        <p:spPr/>
        <p:txBody>
          <a:bodyPr>
            <a:normAutofit lnSpcReduction="10000"/>
          </a:bodyPr>
          <a:lstStyle/>
          <a:p>
            <a:r>
              <a:rPr lang="el-GR" dirty="0"/>
              <a:t>Από τον </a:t>
            </a:r>
            <a:r>
              <a:rPr lang="el-GR" dirty="0" err="1"/>
              <a:t>Nyquist</a:t>
            </a:r>
            <a:r>
              <a:rPr lang="el-GR" dirty="0"/>
              <a:t> στον </a:t>
            </a:r>
            <a:r>
              <a:rPr lang="el-GR" dirty="0" err="1"/>
              <a:t>Shannon</a:t>
            </a:r>
            <a:endParaRPr lang="el-GR" dirty="0"/>
          </a:p>
          <a:p>
            <a:pPr lvl="1"/>
            <a:r>
              <a:rPr lang="en-US" dirty="0"/>
              <a:t>Reeves:</a:t>
            </a:r>
          </a:p>
          <a:p>
            <a:pPr lvl="2"/>
            <a:r>
              <a:rPr lang="en-US" dirty="0"/>
              <a:t>Pulse Code Modulation (PCM) – </a:t>
            </a:r>
            <a:r>
              <a:rPr lang="el-GR" dirty="0"/>
              <a:t>Μετατροπή αναλογικού σήματος σε ψηφιακό  </a:t>
            </a:r>
          </a:p>
          <a:p>
            <a:pPr lvl="1"/>
            <a:r>
              <a:rPr lang="en-US" dirty="0"/>
              <a:t>Claude Elwood </a:t>
            </a:r>
            <a:r>
              <a:rPr lang="en-US" dirty="0" smtClean="0"/>
              <a:t>Shannon</a:t>
            </a:r>
            <a:r>
              <a:rPr lang="el-GR" dirty="0" smtClean="0"/>
              <a:t>:</a:t>
            </a:r>
            <a:endParaRPr lang="en-US" dirty="0"/>
          </a:p>
          <a:p>
            <a:pPr lvl="2"/>
            <a:r>
              <a:rPr lang="el-GR" dirty="0" err="1"/>
              <a:t>Γενικοποίησε</a:t>
            </a:r>
            <a:r>
              <a:rPr lang="el-GR" dirty="0"/>
              <a:t> τις βασικές θεωρήσεις των </a:t>
            </a:r>
            <a:r>
              <a:rPr lang="en-US" dirty="0" err="1"/>
              <a:t>Nyquist</a:t>
            </a:r>
            <a:r>
              <a:rPr lang="en-US" dirty="0"/>
              <a:t> </a:t>
            </a:r>
            <a:r>
              <a:rPr lang="el-GR" dirty="0"/>
              <a:t>και </a:t>
            </a:r>
            <a:r>
              <a:rPr lang="en-US" dirty="0"/>
              <a:t>Hartley.</a:t>
            </a:r>
          </a:p>
          <a:p>
            <a:pPr lvl="2"/>
            <a:r>
              <a:rPr lang="el-GR" dirty="0"/>
              <a:t>Ανέπτυξε την έννοια της χωρητικότητας καναλιού (</a:t>
            </a:r>
            <a:r>
              <a:rPr lang="en-US" dirty="0"/>
              <a:t>channel capacity) </a:t>
            </a:r>
            <a:r>
              <a:rPr lang="el-GR" dirty="0"/>
              <a:t>και θεμελίωσε τη Θεωρία Πληροφορίας (</a:t>
            </a:r>
            <a:r>
              <a:rPr lang="en-US" dirty="0"/>
              <a:t>Information Theory).</a:t>
            </a:r>
          </a:p>
        </p:txBody>
      </p:sp>
    </p:spTree>
    <p:extLst>
      <p:ext uri="{BB962C8B-B14F-4D97-AF65-F5344CB8AC3E}">
        <p14:creationId xmlns:p14="http://schemas.microsoft.com/office/powerpoint/2010/main" val="1825656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Οι Τηλεπικοινωνίες μετά την Εμφάνιση του </a:t>
            </a:r>
            <a:r>
              <a:rPr lang="el-GR" dirty="0" smtClean="0"/>
              <a:t>Ηλεκτρισμού (8)</a:t>
            </a:r>
            <a:endParaRPr lang="el-GR" dirty="0"/>
          </a:p>
        </p:txBody>
      </p:sp>
      <p:sp>
        <p:nvSpPr>
          <p:cNvPr id="4" name="Θέση περιεχομένου 3"/>
          <p:cNvSpPr>
            <a:spLocks noGrp="1"/>
          </p:cNvSpPr>
          <p:nvPr>
            <p:ph idx="1"/>
          </p:nvPr>
        </p:nvSpPr>
        <p:spPr/>
        <p:txBody>
          <a:bodyPr>
            <a:normAutofit fontScale="92500" lnSpcReduction="10000"/>
          </a:bodyPr>
          <a:lstStyle/>
          <a:p>
            <a:r>
              <a:rPr lang="el-GR" dirty="0"/>
              <a:t>Από τον </a:t>
            </a:r>
            <a:r>
              <a:rPr lang="el-GR" dirty="0" err="1"/>
              <a:t>Nyquist</a:t>
            </a:r>
            <a:r>
              <a:rPr lang="el-GR" dirty="0"/>
              <a:t> στον </a:t>
            </a:r>
            <a:r>
              <a:rPr lang="el-GR" dirty="0" err="1"/>
              <a:t>Shannon</a:t>
            </a:r>
            <a:endParaRPr lang="el-GR" dirty="0"/>
          </a:p>
          <a:p>
            <a:pPr lvl="1"/>
            <a:r>
              <a:rPr lang="el-GR" dirty="0" err="1"/>
              <a:t>Stephen</a:t>
            </a:r>
            <a:r>
              <a:rPr lang="el-GR" dirty="0"/>
              <a:t> O. </a:t>
            </a:r>
            <a:r>
              <a:rPr lang="el-GR" dirty="0" err="1" smtClean="0"/>
              <a:t>Rice</a:t>
            </a:r>
            <a:r>
              <a:rPr lang="el-GR" dirty="0" smtClean="0"/>
              <a:t>:</a:t>
            </a:r>
            <a:endParaRPr lang="el-GR" dirty="0"/>
          </a:p>
          <a:p>
            <a:pPr lvl="2"/>
            <a:r>
              <a:rPr lang="el-GR" dirty="0"/>
              <a:t>Παρουσίαση της στοχαστικής θεωρίας για τον θόρυβο (με η χωρίς σήματα).</a:t>
            </a:r>
          </a:p>
          <a:p>
            <a:pPr lvl="1"/>
            <a:r>
              <a:rPr lang="el-GR" dirty="0"/>
              <a:t>D. </a:t>
            </a:r>
            <a:r>
              <a:rPr lang="el-GR" dirty="0" err="1"/>
              <a:t>O.North</a:t>
            </a:r>
            <a:r>
              <a:rPr lang="el-GR" dirty="0"/>
              <a:t> και V. A. </a:t>
            </a:r>
            <a:r>
              <a:rPr lang="el-GR" dirty="0" err="1" smtClean="0"/>
              <a:t>Kotenikov</a:t>
            </a:r>
            <a:r>
              <a:rPr lang="el-GR" dirty="0" smtClean="0"/>
              <a:t>:</a:t>
            </a:r>
            <a:endParaRPr lang="el-GR" dirty="0"/>
          </a:p>
          <a:p>
            <a:pPr lvl="2"/>
            <a:r>
              <a:rPr lang="el-GR" dirty="0"/>
              <a:t>Παρουσίαση της διαδικασίας βέλτιστης λήψης της πληροφορίας.</a:t>
            </a:r>
          </a:p>
          <a:p>
            <a:pPr lvl="1"/>
            <a:r>
              <a:rPr lang="el-GR" dirty="0" err="1"/>
              <a:t>Golay</a:t>
            </a:r>
            <a:r>
              <a:rPr lang="el-GR" dirty="0"/>
              <a:t> και </a:t>
            </a:r>
            <a:r>
              <a:rPr lang="el-GR" dirty="0" err="1" smtClean="0"/>
              <a:t>Hamming</a:t>
            </a:r>
            <a:r>
              <a:rPr lang="el-GR" dirty="0" smtClean="0"/>
              <a:t>:</a:t>
            </a:r>
            <a:endParaRPr lang="el-GR" dirty="0"/>
          </a:p>
          <a:p>
            <a:pPr lvl="2"/>
            <a:r>
              <a:rPr lang="el-GR" dirty="0"/>
              <a:t>Παρουσίαση των πρώτων πολύπλοκων κωδίκων διόρθωσης λαθών</a:t>
            </a:r>
          </a:p>
        </p:txBody>
      </p:sp>
    </p:spTree>
    <p:extLst>
      <p:ext uri="{BB962C8B-B14F-4D97-AF65-F5344CB8AC3E}">
        <p14:creationId xmlns:p14="http://schemas.microsoft.com/office/powerpoint/2010/main" val="777839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Οι Τηλεπικοινωνίες μετά την Εμφάνιση του </a:t>
            </a:r>
            <a:r>
              <a:rPr lang="el-GR" dirty="0" smtClean="0"/>
              <a:t>Ηλεκτρισμού (9)</a:t>
            </a:r>
            <a:endParaRPr lang="el-GR" dirty="0"/>
          </a:p>
        </p:txBody>
      </p:sp>
      <p:sp>
        <p:nvSpPr>
          <p:cNvPr id="4" name="Θέση περιεχομένου 3"/>
          <p:cNvSpPr>
            <a:spLocks noGrp="1"/>
          </p:cNvSpPr>
          <p:nvPr>
            <p:ph idx="1"/>
          </p:nvPr>
        </p:nvSpPr>
        <p:spPr/>
        <p:txBody>
          <a:bodyPr>
            <a:normAutofit lnSpcReduction="10000"/>
          </a:bodyPr>
          <a:lstStyle/>
          <a:p>
            <a:r>
              <a:rPr lang="el-GR" dirty="0" smtClean="0"/>
              <a:t>Μετά </a:t>
            </a:r>
            <a:r>
              <a:rPr lang="el-GR" dirty="0"/>
              <a:t>το 1950</a:t>
            </a:r>
          </a:p>
          <a:p>
            <a:pPr lvl="1"/>
            <a:r>
              <a:rPr lang="el-GR" dirty="0"/>
              <a:t>Υλοποίηση των θεωρητικών ανακαλύψεων λόγω της εφεύρεσης του τρανζίστορ και της εξέλιξης των ολοκληρωμένων κυκλωμάτων.</a:t>
            </a:r>
          </a:p>
          <a:p>
            <a:pPr lvl="1"/>
            <a:r>
              <a:rPr lang="el-GR" dirty="0"/>
              <a:t>Η εμφάνιση των δορυφορικών επικοινωνιών το 1960, των </a:t>
            </a:r>
            <a:r>
              <a:rPr lang="el-GR" dirty="0" err="1"/>
              <a:t>κυψελωτών</a:t>
            </a:r>
            <a:r>
              <a:rPr lang="el-GR" dirty="0"/>
              <a:t> συστημάτων κινητής τηλεφωνίας και του Internet.</a:t>
            </a:r>
          </a:p>
          <a:p>
            <a:pPr lvl="1"/>
            <a:r>
              <a:rPr lang="el-GR" dirty="0"/>
              <a:t>GSM/IS-95</a:t>
            </a:r>
          </a:p>
          <a:p>
            <a:pPr lvl="1"/>
            <a:r>
              <a:rPr lang="el-GR" dirty="0"/>
              <a:t>V-BLAST</a:t>
            </a:r>
          </a:p>
        </p:txBody>
      </p:sp>
    </p:spTree>
    <p:extLst>
      <p:ext uri="{BB962C8B-B14F-4D97-AF65-F5344CB8AC3E}">
        <p14:creationId xmlns:p14="http://schemas.microsoft.com/office/powerpoint/2010/main" val="1942097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solidFill>
                  <a:srgbClr val="5075BC"/>
                </a:solidFill>
              </a:rPr>
              <a:t>Βασική Δομή και Λειτουργίες Τηλεπικοινωνιακών </a:t>
            </a:r>
            <a:r>
              <a:rPr lang="el-GR" altLang="el-GR" dirty="0" smtClean="0">
                <a:solidFill>
                  <a:srgbClr val="5075BC"/>
                </a:solidFill>
              </a:rPr>
              <a:t>Συστημάτων</a:t>
            </a:r>
            <a:endParaRPr lang="el-GR" dirty="0">
              <a:solidFill>
                <a:srgbClr val="5075BC"/>
              </a:solidFill>
            </a:endParaRPr>
          </a:p>
        </p:txBody>
      </p:sp>
      <p:pic>
        <p:nvPicPr>
          <p:cNvPr id="4" name="Εικόνα 3"/>
          <p:cNvPicPr>
            <a:picLocks noChangeAspect="1"/>
          </p:cNvPicPr>
          <p:nvPr/>
        </p:nvPicPr>
        <p:blipFill>
          <a:blip r:embed="rId2"/>
          <a:stretch>
            <a:fillRect/>
          </a:stretch>
        </p:blipFill>
        <p:spPr>
          <a:xfrm>
            <a:off x="1871700" y="1772816"/>
            <a:ext cx="5400600" cy="4362229"/>
          </a:xfrm>
          <a:prstGeom prst="rect">
            <a:avLst/>
          </a:prstGeom>
        </p:spPr>
      </p:pic>
    </p:spTree>
    <p:extLst>
      <p:ext uri="{BB962C8B-B14F-4D97-AF65-F5344CB8AC3E}">
        <p14:creationId xmlns:p14="http://schemas.microsoft.com/office/powerpoint/2010/main" val="1954573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Γενικό Δομικό </a:t>
            </a:r>
            <a:r>
              <a:rPr lang="el-GR" altLang="el-GR" dirty="0" smtClean="0"/>
              <a:t>Διάγραμμα (1)</a:t>
            </a:r>
            <a:endParaRPr lang="el-GR" dirty="0"/>
          </a:p>
        </p:txBody>
      </p:sp>
      <p:sp>
        <p:nvSpPr>
          <p:cNvPr id="3" name="Θέση περιεχομένου 2"/>
          <p:cNvSpPr>
            <a:spLocks noGrp="1"/>
          </p:cNvSpPr>
          <p:nvPr>
            <p:ph idx="1"/>
          </p:nvPr>
        </p:nvSpPr>
        <p:spPr/>
        <p:txBody>
          <a:bodyPr/>
          <a:lstStyle/>
          <a:p>
            <a:r>
              <a:rPr lang="el-GR" altLang="el-GR" dirty="0"/>
              <a:t>Κάθε τηλεπικοινωνιακό σύστημα αποτελείται από τρεις βασικές δομικές μονάδες το Πομπό (</a:t>
            </a:r>
            <a:r>
              <a:rPr lang="en-US" altLang="el-GR" dirty="0"/>
              <a:t>Transmitter), </a:t>
            </a:r>
            <a:r>
              <a:rPr lang="el-GR" altLang="el-GR" dirty="0"/>
              <a:t>το κανάλι (</a:t>
            </a:r>
            <a:r>
              <a:rPr lang="en-US" altLang="el-GR" dirty="0"/>
              <a:t>Channel) </a:t>
            </a:r>
            <a:r>
              <a:rPr lang="el-GR" altLang="el-GR" dirty="0"/>
              <a:t>και το Δέκτη (</a:t>
            </a:r>
            <a:r>
              <a:rPr lang="en-US" altLang="el-GR" dirty="0"/>
              <a:t>Receiver</a:t>
            </a:r>
            <a:r>
              <a:rPr lang="en-US" altLang="el-GR" dirty="0" smtClean="0"/>
              <a:t>).</a:t>
            </a:r>
            <a:endParaRPr lang="en-US" altLang="el-GR" dirty="0"/>
          </a:p>
        </p:txBody>
      </p:sp>
    </p:spTree>
    <p:extLst>
      <p:ext uri="{BB962C8B-B14F-4D97-AF65-F5344CB8AC3E}">
        <p14:creationId xmlns:p14="http://schemas.microsoft.com/office/powerpoint/2010/main" val="3057275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Γενικό Δομικό </a:t>
            </a:r>
            <a:r>
              <a:rPr lang="el-GR" altLang="el-GR" dirty="0" smtClean="0"/>
              <a:t>Διάγραμμα (2)</a:t>
            </a:r>
            <a:endParaRPr lang="el-GR" dirty="0"/>
          </a:p>
        </p:txBody>
      </p:sp>
      <p:sp>
        <p:nvSpPr>
          <p:cNvPr id="3" name="Θέση περιεχομένου 2"/>
          <p:cNvSpPr>
            <a:spLocks noGrp="1"/>
          </p:cNvSpPr>
          <p:nvPr>
            <p:ph idx="1"/>
          </p:nvPr>
        </p:nvSpPr>
        <p:spPr/>
        <p:txBody>
          <a:bodyPr>
            <a:normAutofit lnSpcReduction="10000"/>
          </a:bodyPr>
          <a:lstStyle/>
          <a:p>
            <a:r>
              <a:rPr lang="el-GR" altLang="el-GR" dirty="0"/>
              <a:t>Πομπός</a:t>
            </a:r>
          </a:p>
          <a:p>
            <a:pPr lvl="1"/>
            <a:r>
              <a:rPr lang="el-GR" altLang="el-GR" dirty="0"/>
              <a:t>Αποτελείται από τις βαθμίδες Επεξεργασίας Σήματος και Διαμόρφωσης</a:t>
            </a:r>
          </a:p>
          <a:p>
            <a:pPr lvl="1"/>
            <a:r>
              <a:rPr lang="el-GR" altLang="el-GR" dirty="0"/>
              <a:t>Η έξοδος της πηγής πληροφορίας είναι το σήμα-πληροφορίας m(t) , το οποίο μπορεί να είναι σε αναλογική ή ψηφιακή μορφή.</a:t>
            </a:r>
          </a:p>
          <a:p>
            <a:pPr lvl="1"/>
            <a:r>
              <a:rPr lang="el-GR" altLang="el-GR" dirty="0"/>
              <a:t>Το φασματικό περιεχόμενο του m(t) είναι συγκεντρωμένο γύρω από τη μηδενική συχνότητα και για το λόγο αυτό ονομάζεται σήμα βασικής ζώνης.</a:t>
            </a:r>
          </a:p>
        </p:txBody>
      </p:sp>
    </p:spTree>
    <p:extLst>
      <p:ext uri="{BB962C8B-B14F-4D97-AF65-F5344CB8AC3E}">
        <p14:creationId xmlns:p14="http://schemas.microsoft.com/office/powerpoint/2010/main" val="1273731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Γενικό Δομικό </a:t>
            </a:r>
            <a:r>
              <a:rPr lang="el-GR" altLang="el-GR" dirty="0" smtClean="0"/>
              <a:t>Διάγραμμα (3)</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dirty="0"/>
              <a:t>Πομπός</a:t>
            </a:r>
          </a:p>
          <a:p>
            <a:pPr lvl="1"/>
            <a:r>
              <a:rPr lang="el-GR" altLang="el-GR" dirty="0"/>
              <a:t>Βαθμίδα επεξεργασίας σήματος</a:t>
            </a:r>
          </a:p>
          <a:p>
            <a:pPr lvl="2"/>
            <a:r>
              <a:rPr lang="el-GR" altLang="el-GR" dirty="0"/>
              <a:t>Το σήμα πληροφορίας προετοιμάζεται ώστε να αντιμετωπίσει με το καλύτερο δυνατό τρόπο τη φθορά που προκαλείται από το κανάλι.</a:t>
            </a:r>
          </a:p>
          <a:p>
            <a:pPr lvl="2"/>
            <a:r>
              <a:rPr lang="el-GR" altLang="el-GR" dirty="0"/>
              <a:t>Σε ένα αναλογικό σύστημα επικοινωνίας ο επεξεργαστής σήματος μπορεί να είναι ένα </a:t>
            </a:r>
            <a:r>
              <a:rPr lang="el-GR" altLang="el-GR" dirty="0" err="1"/>
              <a:t>χαμηλοπερατό</a:t>
            </a:r>
            <a:r>
              <a:rPr lang="el-GR" altLang="el-GR" dirty="0"/>
              <a:t> φίλτρο, το οποίο περιορίζει το φάσμα του m(t</a:t>
            </a:r>
            <a:r>
              <a:rPr lang="el-GR" altLang="el-GR" dirty="0" smtClean="0"/>
              <a:t>).</a:t>
            </a:r>
          </a:p>
          <a:p>
            <a:pPr lvl="2"/>
            <a:r>
              <a:rPr lang="el-GR" altLang="el-GR" dirty="0"/>
              <a:t>Σε ένα ψηφιακό σύστημα επικοινωνίας, στο οποίο το σήμα πληροφορίας  έχει αναλογική μορφή, ο επεξεργαστής σήματος είναι  ένας μετατροπέας αναλογικού σήματος  σε </a:t>
            </a:r>
            <a:r>
              <a:rPr lang="el-GR" altLang="el-GR" dirty="0" smtClean="0"/>
              <a:t>ψηφιακό (</a:t>
            </a:r>
            <a:r>
              <a:rPr lang="en-US" altLang="el-GR" dirty="0" smtClean="0"/>
              <a:t>Analog-to-Digital </a:t>
            </a:r>
            <a:r>
              <a:rPr lang="en-US" altLang="el-GR" dirty="0"/>
              <a:t>Converter-ADC), </a:t>
            </a:r>
            <a:r>
              <a:rPr lang="el-GR" altLang="el-GR" dirty="0"/>
              <a:t>ακολουθούμενος από τις μονάδες </a:t>
            </a:r>
            <a:r>
              <a:rPr lang="el-GR" altLang="el-GR" i="1" dirty="0"/>
              <a:t>κρυπτογραφίας </a:t>
            </a:r>
            <a:r>
              <a:rPr lang="el-GR" altLang="el-GR" dirty="0"/>
              <a:t>και </a:t>
            </a:r>
            <a:r>
              <a:rPr lang="el-GR" altLang="el-GR" i="1" dirty="0"/>
              <a:t>κωδικοποίησης καναλιού (</a:t>
            </a:r>
            <a:r>
              <a:rPr lang="en-US" altLang="el-GR" i="1" dirty="0"/>
              <a:t>channel coding</a:t>
            </a:r>
            <a:r>
              <a:rPr lang="en-US" altLang="el-GR" i="1" dirty="0" smtClean="0"/>
              <a:t>).</a:t>
            </a:r>
            <a:endParaRPr lang="en-US" altLang="el-GR" dirty="0"/>
          </a:p>
        </p:txBody>
      </p:sp>
    </p:spTree>
    <p:extLst>
      <p:ext uri="{BB962C8B-B14F-4D97-AF65-F5344CB8AC3E}">
        <p14:creationId xmlns:p14="http://schemas.microsoft.com/office/powerpoint/2010/main" val="3474071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Πληροφορίες μαθήματος - ΙΙ</a:t>
            </a:r>
          </a:p>
        </p:txBody>
      </p:sp>
      <p:sp>
        <p:nvSpPr>
          <p:cNvPr id="3" name="Θέση περιεχομένου 2"/>
          <p:cNvSpPr>
            <a:spLocks noGrp="1"/>
          </p:cNvSpPr>
          <p:nvPr>
            <p:ph idx="1"/>
          </p:nvPr>
        </p:nvSpPr>
        <p:spPr/>
        <p:txBody>
          <a:bodyPr>
            <a:normAutofit lnSpcReduction="10000"/>
          </a:bodyPr>
          <a:lstStyle/>
          <a:p>
            <a:r>
              <a:rPr lang="el-GR" dirty="0" smtClean="0"/>
              <a:t>Κεφάλαιο </a:t>
            </a:r>
            <a:r>
              <a:rPr lang="el-GR" dirty="0"/>
              <a:t>1: Εισαγωγή</a:t>
            </a:r>
          </a:p>
          <a:p>
            <a:r>
              <a:rPr lang="el-GR" dirty="0"/>
              <a:t>Κεφάλαιο 2: Αρχές Θεωρίας Σημάτων (Δεν θα διδαχτεί ως γνωστή </a:t>
            </a:r>
            <a:r>
              <a:rPr lang="el-GR" dirty="0" err="1"/>
              <a:t>υλη</a:t>
            </a:r>
            <a:r>
              <a:rPr lang="el-GR" dirty="0"/>
              <a:t>) </a:t>
            </a:r>
          </a:p>
          <a:p>
            <a:r>
              <a:rPr lang="el-GR" dirty="0"/>
              <a:t>Κεφάλαιο 3: Τυχαίες Διαδικασίες και Θόρυβος</a:t>
            </a:r>
          </a:p>
          <a:p>
            <a:r>
              <a:rPr lang="el-GR" dirty="0"/>
              <a:t>Κεφάλαιο 4: Αναλογικές Επικοινωνίες</a:t>
            </a:r>
          </a:p>
          <a:p>
            <a:r>
              <a:rPr lang="el-GR" dirty="0"/>
              <a:t>Κεφάλαιο 5: Μετατροπή Αναλογικού Σήματος σε Ψηφιακό</a:t>
            </a:r>
          </a:p>
          <a:p>
            <a:r>
              <a:rPr lang="el-GR" dirty="0"/>
              <a:t>Κεφάλαιο 6: Ψηφιακή Εκπομπή και </a:t>
            </a:r>
            <a:r>
              <a:rPr lang="el-GR" dirty="0" smtClean="0"/>
              <a:t>Λήψη</a:t>
            </a:r>
            <a:endParaRPr lang="el-GR" dirty="0"/>
          </a:p>
        </p:txBody>
      </p:sp>
    </p:spTree>
    <p:extLst>
      <p:ext uri="{BB962C8B-B14F-4D97-AF65-F5344CB8AC3E}">
        <p14:creationId xmlns:p14="http://schemas.microsoft.com/office/powerpoint/2010/main" val="17829045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Γενικό Δομικό </a:t>
            </a:r>
            <a:r>
              <a:rPr lang="el-GR" altLang="el-GR" dirty="0" smtClean="0"/>
              <a:t>Διάγραμμα (4)</a:t>
            </a:r>
            <a:endParaRPr lang="el-GR" dirty="0"/>
          </a:p>
        </p:txBody>
      </p:sp>
      <p:sp>
        <p:nvSpPr>
          <p:cNvPr id="3" name="Θέση περιεχομένου 2"/>
          <p:cNvSpPr>
            <a:spLocks noGrp="1"/>
          </p:cNvSpPr>
          <p:nvPr>
            <p:ph idx="1"/>
          </p:nvPr>
        </p:nvSpPr>
        <p:spPr/>
        <p:txBody>
          <a:bodyPr>
            <a:normAutofit/>
          </a:bodyPr>
          <a:lstStyle/>
          <a:p>
            <a:r>
              <a:rPr lang="el-GR" altLang="el-GR" dirty="0"/>
              <a:t>Πομπός</a:t>
            </a:r>
          </a:p>
          <a:p>
            <a:pPr lvl="1"/>
            <a:r>
              <a:rPr lang="el-GR" altLang="el-GR" dirty="0"/>
              <a:t>Βαθμίδα διαμόρφωσης (</a:t>
            </a:r>
            <a:r>
              <a:rPr lang="el-GR" altLang="el-GR" dirty="0" err="1"/>
              <a:t>modulation</a:t>
            </a:r>
            <a:r>
              <a:rPr lang="el-GR" altLang="el-GR" dirty="0"/>
              <a:t>)</a:t>
            </a:r>
          </a:p>
          <a:p>
            <a:pPr lvl="2"/>
            <a:r>
              <a:rPr lang="el-GR" altLang="el-GR" dirty="0"/>
              <a:t>Βασική της αποστολή είναι η μετατροπή του –προς αποστολή- σήματος βασικής ζώνης σε </a:t>
            </a:r>
            <a:r>
              <a:rPr lang="el-GR" altLang="el-GR" dirty="0" err="1"/>
              <a:t>ζωνοπερατο</a:t>
            </a:r>
            <a:r>
              <a:rPr lang="el-GR" altLang="el-GR" dirty="0"/>
              <a:t> (</a:t>
            </a:r>
            <a:r>
              <a:rPr lang="el-GR" altLang="el-GR" dirty="0" err="1"/>
              <a:t>passband</a:t>
            </a:r>
            <a:r>
              <a:rPr lang="el-GR" altLang="el-GR" dirty="0"/>
              <a:t>). </a:t>
            </a:r>
          </a:p>
        </p:txBody>
      </p:sp>
    </p:spTree>
    <p:extLst>
      <p:ext uri="{BB962C8B-B14F-4D97-AF65-F5344CB8AC3E}">
        <p14:creationId xmlns:p14="http://schemas.microsoft.com/office/powerpoint/2010/main" val="2561867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Γενικό Δομικό </a:t>
            </a:r>
            <a:r>
              <a:rPr lang="el-GR" altLang="el-GR" dirty="0" smtClean="0"/>
              <a:t>Διάγραμμα (5)</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dirty="0"/>
              <a:t>Κανάλι</a:t>
            </a:r>
          </a:p>
          <a:p>
            <a:pPr lvl="1"/>
            <a:r>
              <a:rPr lang="el-GR" altLang="el-GR" dirty="0"/>
              <a:t>Μέσο διάδοσης της πληροφορίας από τον πομπό στον δέκτη.</a:t>
            </a:r>
          </a:p>
          <a:p>
            <a:pPr lvl="1"/>
            <a:r>
              <a:rPr lang="el-GR" altLang="el-GR" dirty="0"/>
              <a:t>Προκαλεί εξασθένηση και εισάγει θόρυβο, με αποτέλεσμα ο δέκτης να λαμβάνει ένα αλλοιωμένο αντίγραφο του εκπεμπόμενου σήματος</a:t>
            </a:r>
          </a:p>
          <a:p>
            <a:pPr lvl="1"/>
            <a:r>
              <a:rPr lang="el-GR" altLang="el-GR" dirty="0"/>
              <a:t>Ο θόρυβος μπορεί να οφείλεται σε διάφορες αιτίες και να επιδρά με διαφορετικό τρόπο στην επικοινωνία.</a:t>
            </a:r>
          </a:p>
          <a:p>
            <a:pPr lvl="1"/>
            <a:r>
              <a:rPr lang="el-GR" altLang="el-GR" dirty="0"/>
              <a:t>Θερμικός θόρυβος (</a:t>
            </a:r>
            <a:r>
              <a:rPr lang="el-GR" altLang="el-GR" dirty="0" err="1"/>
              <a:t>thermal</a:t>
            </a:r>
            <a:r>
              <a:rPr lang="el-GR" altLang="el-GR" dirty="0"/>
              <a:t> </a:t>
            </a:r>
            <a:r>
              <a:rPr lang="el-GR" altLang="el-GR" dirty="0" err="1"/>
              <a:t>noise</a:t>
            </a:r>
            <a:r>
              <a:rPr lang="el-GR" altLang="el-GR" dirty="0"/>
              <a:t>)</a:t>
            </a:r>
          </a:p>
          <a:p>
            <a:pPr lvl="1"/>
            <a:r>
              <a:rPr lang="el-GR" altLang="el-GR" dirty="0" err="1"/>
              <a:t>Man-made</a:t>
            </a:r>
            <a:r>
              <a:rPr lang="el-GR" altLang="el-GR" dirty="0"/>
              <a:t> </a:t>
            </a:r>
            <a:r>
              <a:rPr lang="el-GR" altLang="el-GR" dirty="0" err="1"/>
              <a:t>noise</a:t>
            </a:r>
            <a:endParaRPr lang="el-GR" altLang="el-GR" dirty="0"/>
          </a:p>
        </p:txBody>
      </p:sp>
    </p:spTree>
    <p:extLst>
      <p:ext uri="{BB962C8B-B14F-4D97-AF65-F5344CB8AC3E}">
        <p14:creationId xmlns:p14="http://schemas.microsoft.com/office/powerpoint/2010/main" val="230203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Γενικό Δομικό </a:t>
            </a:r>
            <a:r>
              <a:rPr lang="el-GR" altLang="el-GR" dirty="0" smtClean="0"/>
              <a:t>Διάγραμμα (6)</a:t>
            </a:r>
            <a:endParaRPr lang="el-GR" dirty="0"/>
          </a:p>
        </p:txBody>
      </p:sp>
      <p:sp>
        <p:nvSpPr>
          <p:cNvPr id="3" name="Θέση περιεχομένου 2"/>
          <p:cNvSpPr>
            <a:spLocks noGrp="1"/>
          </p:cNvSpPr>
          <p:nvPr>
            <p:ph idx="1"/>
          </p:nvPr>
        </p:nvSpPr>
        <p:spPr/>
        <p:txBody>
          <a:bodyPr>
            <a:normAutofit/>
          </a:bodyPr>
          <a:lstStyle/>
          <a:p>
            <a:r>
              <a:rPr lang="el-GR" altLang="el-GR" dirty="0"/>
              <a:t>Είδη καναλιών:</a:t>
            </a:r>
          </a:p>
          <a:p>
            <a:pPr lvl="1"/>
            <a:r>
              <a:rPr lang="el-GR" altLang="el-GR" dirty="0" err="1"/>
              <a:t>Hardwire</a:t>
            </a:r>
            <a:endParaRPr lang="el-GR" altLang="el-GR" dirty="0"/>
          </a:p>
          <a:p>
            <a:pPr lvl="2"/>
            <a:r>
              <a:rPr lang="el-GR" altLang="el-GR" dirty="0"/>
              <a:t>Χάλκινα καλώδια</a:t>
            </a:r>
          </a:p>
          <a:p>
            <a:pPr lvl="2"/>
            <a:r>
              <a:rPr lang="el-GR" altLang="el-GR" dirty="0" err="1"/>
              <a:t>Ομοαξινικό</a:t>
            </a:r>
            <a:r>
              <a:rPr lang="el-GR" altLang="el-GR" dirty="0"/>
              <a:t> καλώδιο</a:t>
            </a:r>
          </a:p>
          <a:p>
            <a:pPr lvl="2"/>
            <a:r>
              <a:rPr lang="el-GR" altLang="el-GR" dirty="0"/>
              <a:t>Οπτικές ίνες</a:t>
            </a:r>
          </a:p>
          <a:p>
            <a:pPr lvl="2"/>
            <a:r>
              <a:rPr lang="el-GR" altLang="el-GR" dirty="0"/>
              <a:t>Κυματοδηγοί</a:t>
            </a:r>
          </a:p>
          <a:p>
            <a:pPr lvl="1"/>
            <a:r>
              <a:rPr lang="el-GR" altLang="el-GR" dirty="0" err="1"/>
              <a:t>Softwire</a:t>
            </a:r>
            <a:endParaRPr lang="el-GR" altLang="el-GR" dirty="0"/>
          </a:p>
        </p:txBody>
      </p:sp>
    </p:spTree>
    <p:extLst>
      <p:ext uri="{BB962C8B-B14F-4D97-AF65-F5344CB8AC3E}">
        <p14:creationId xmlns:p14="http://schemas.microsoft.com/office/powerpoint/2010/main" val="2318007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Γενικό Δομικό </a:t>
            </a:r>
            <a:r>
              <a:rPr lang="el-GR" altLang="el-GR" dirty="0" smtClean="0"/>
              <a:t>Διάγραμμα (7)</a:t>
            </a:r>
            <a:endParaRPr lang="el-GR" dirty="0"/>
          </a:p>
        </p:txBody>
      </p:sp>
      <p:sp>
        <p:nvSpPr>
          <p:cNvPr id="3" name="Θέση περιεχομένου 2"/>
          <p:cNvSpPr>
            <a:spLocks noGrp="1"/>
          </p:cNvSpPr>
          <p:nvPr>
            <p:ph idx="1"/>
          </p:nvPr>
        </p:nvSpPr>
        <p:spPr/>
        <p:txBody>
          <a:bodyPr>
            <a:normAutofit/>
          </a:bodyPr>
          <a:lstStyle/>
          <a:p>
            <a:r>
              <a:rPr lang="el-GR" altLang="el-GR" dirty="0"/>
              <a:t>Δέκτης</a:t>
            </a:r>
          </a:p>
          <a:p>
            <a:pPr lvl="1"/>
            <a:r>
              <a:rPr lang="el-GR" altLang="el-GR" dirty="0"/>
              <a:t>Σκοπός του είναι η αξιόπιστη ανάκτηση του σήματος πληροφορίας που εκπέμπει ο πομπός.</a:t>
            </a:r>
          </a:p>
          <a:p>
            <a:pPr lvl="1"/>
            <a:r>
              <a:rPr lang="el-GR" altLang="el-GR" dirty="0"/>
              <a:t>Στην βαθμίδα της </a:t>
            </a:r>
            <a:r>
              <a:rPr lang="el-GR" altLang="el-GR" dirty="0" err="1"/>
              <a:t>αποδιαμόρφωσης</a:t>
            </a:r>
            <a:r>
              <a:rPr lang="el-GR" altLang="el-GR" dirty="0"/>
              <a:t> το λαμβανόμενο </a:t>
            </a:r>
            <a:r>
              <a:rPr lang="el-GR" altLang="el-GR" dirty="0" err="1"/>
              <a:t>ζωνοπερατό</a:t>
            </a:r>
            <a:r>
              <a:rPr lang="el-GR" altLang="el-GR" dirty="0"/>
              <a:t> σήμα μετατρέπεται σε σήμα βασικής ζώνης, ενώ στην βαθμίδα επεξεργασίας σήματος πραγματοποιείται η ανίχνευση (</a:t>
            </a:r>
            <a:r>
              <a:rPr lang="el-GR" altLang="el-GR" dirty="0" err="1"/>
              <a:t>detection</a:t>
            </a:r>
            <a:r>
              <a:rPr lang="el-GR" altLang="el-GR" dirty="0"/>
              <a:t>) του σήματος πληροφορίας.</a:t>
            </a:r>
          </a:p>
        </p:txBody>
      </p:sp>
    </p:spTree>
    <p:extLst>
      <p:ext uri="{BB962C8B-B14F-4D97-AF65-F5344CB8AC3E}">
        <p14:creationId xmlns:p14="http://schemas.microsoft.com/office/powerpoint/2010/main" val="1192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5075BC"/>
                </a:solidFill>
              </a:rPr>
              <a:t>Φάσμα </a:t>
            </a:r>
            <a:r>
              <a:rPr lang="el-GR" altLang="el-GR" dirty="0" smtClean="0">
                <a:solidFill>
                  <a:srgbClr val="5075BC"/>
                </a:solidFill>
              </a:rPr>
              <a:t>Ραδιοσυχνοτήτων (1)</a:t>
            </a:r>
            <a:endParaRPr lang="el-GR" dirty="0">
              <a:solidFill>
                <a:srgbClr val="5075BC"/>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00188" y="1556792"/>
            <a:ext cx="6500812" cy="4643437"/>
          </a:xfrm>
          <a:prstGeom prst="rect">
            <a:avLst/>
          </a:prstGeom>
          <a:noFill/>
        </p:spPr>
      </p:pic>
    </p:spTree>
    <p:extLst>
      <p:ext uri="{BB962C8B-B14F-4D97-AF65-F5344CB8AC3E}">
        <p14:creationId xmlns:p14="http://schemas.microsoft.com/office/powerpoint/2010/main" val="3557437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rgbClr val="5075BC"/>
                </a:solidFill>
              </a:rPr>
              <a:t>Φάσμα </a:t>
            </a:r>
            <a:r>
              <a:rPr lang="el-GR" altLang="el-GR" dirty="0" smtClean="0">
                <a:solidFill>
                  <a:srgbClr val="5075BC"/>
                </a:solidFill>
              </a:rPr>
              <a:t>Ραδιοσυχνοτήτων (2)</a:t>
            </a:r>
            <a:endParaRPr lang="el-GR" dirty="0">
              <a:solidFill>
                <a:srgbClr val="5075BC"/>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00125" y="1428750"/>
            <a:ext cx="7358063" cy="4643438"/>
          </a:xfrm>
          <a:prstGeom prst="rect">
            <a:avLst/>
          </a:prstGeom>
          <a:noFill/>
        </p:spPr>
      </p:pic>
    </p:spTree>
    <p:extLst>
      <p:ext uri="{BB962C8B-B14F-4D97-AF65-F5344CB8AC3E}">
        <p14:creationId xmlns:p14="http://schemas.microsoft.com/office/powerpoint/2010/main" val="3664634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Φάσμα </a:t>
            </a:r>
            <a:r>
              <a:rPr lang="el-GR" altLang="el-GR" dirty="0" smtClean="0"/>
              <a:t>Ραδιοσυχνοτήτων (3)</a:t>
            </a:r>
            <a:endParaRPr lang="el-GR" dirty="0"/>
          </a:p>
        </p:txBody>
      </p:sp>
      <p:sp>
        <p:nvSpPr>
          <p:cNvPr id="3" name="Θέση περιεχομένου 2"/>
          <p:cNvSpPr>
            <a:spLocks noGrp="1"/>
          </p:cNvSpPr>
          <p:nvPr>
            <p:ph idx="1"/>
          </p:nvPr>
        </p:nvSpPr>
        <p:spPr/>
        <p:txBody>
          <a:bodyPr/>
          <a:lstStyle/>
          <a:p>
            <a:r>
              <a:rPr lang="el-GR" dirty="0"/>
              <a:t>Διεθνής Ένωση Τηλεπικοινωνιών (International Telecommunication Union-ITU)</a:t>
            </a:r>
          </a:p>
          <a:p>
            <a:r>
              <a:rPr lang="el-GR" dirty="0"/>
              <a:t>Εθνική Επιτροπή Τηλεπικοινωνιών και Ταχυδρομείων (ΕΕΤΤ</a:t>
            </a:r>
            <a:r>
              <a:rPr lang="el-GR" dirty="0" smtClean="0"/>
              <a:t>)</a:t>
            </a:r>
            <a:endParaRPr lang="el-GR" dirty="0"/>
          </a:p>
        </p:txBody>
      </p:sp>
    </p:spTree>
    <p:extLst>
      <p:ext uri="{BB962C8B-B14F-4D97-AF65-F5344CB8AC3E}">
        <p14:creationId xmlns:p14="http://schemas.microsoft.com/office/powerpoint/2010/main" val="3985530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 Ενότητας</a:t>
            </a:r>
            <a:endParaRPr lang="el-GR" dirty="0">
              <a:solidFill>
                <a:srgbClr val="5075BC"/>
              </a:solidFill>
            </a:endParaRP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Πληροφορίες μαθήματος - ΙΙΙ</a:t>
            </a:r>
          </a:p>
        </p:txBody>
      </p:sp>
      <p:sp>
        <p:nvSpPr>
          <p:cNvPr id="3" name="Θέση περιεχομένου 2"/>
          <p:cNvSpPr>
            <a:spLocks noGrp="1"/>
          </p:cNvSpPr>
          <p:nvPr>
            <p:ph idx="1"/>
          </p:nvPr>
        </p:nvSpPr>
        <p:spPr/>
        <p:txBody>
          <a:bodyPr>
            <a:normAutofit fontScale="85000" lnSpcReduction="20000"/>
          </a:bodyPr>
          <a:lstStyle/>
          <a:p>
            <a:r>
              <a:rPr lang="el-GR" dirty="0" smtClean="0"/>
              <a:t>Μια </a:t>
            </a:r>
            <a:r>
              <a:rPr lang="el-GR" b="1" dirty="0"/>
              <a:t>προαιρετική πρόοδο</a:t>
            </a:r>
            <a:r>
              <a:rPr lang="el-GR" dirty="0"/>
              <a:t>, στη μέση των μαθημάτων, η οποία μπορεί να </a:t>
            </a:r>
            <a:r>
              <a:rPr lang="el-GR" dirty="0" err="1"/>
              <a:t>προσμετρηθεί</a:t>
            </a:r>
            <a:r>
              <a:rPr lang="el-GR" dirty="0"/>
              <a:t> με 25% του βαθμού της τελικής εξέτασης αν ο βαθμός της είναι μεγαλύτερος από το βαθμό στη τελική εξέταση. </a:t>
            </a:r>
          </a:p>
          <a:p>
            <a:r>
              <a:rPr lang="el-GR" b="1" dirty="0" smtClean="0"/>
              <a:t>Εργαστήριο </a:t>
            </a:r>
            <a:r>
              <a:rPr lang="el-GR" b="1" dirty="0"/>
              <a:t>προσομοίωσης τηλεπικοινωνιακών συστημάτων σε MATLAB</a:t>
            </a:r>
            <a:r>
              <a:rPr lang="el-GR" dirty="0"/>
              <a:t>, το οποίο είναι </a:t>
            </a:r>
            <a:r>
              <a:rPr lang="el-GR" i="1" dirty="0"/>
              <a:t>υποχρεωτικό</a:t>
            </a:r>
            <a:r>
              <a:rPr lang="el-GR" dirty="0"/>
              <a:t>  όπως επίσης και η παρουσία σας κατά την διάρκεια του εργαστηρίου. Οι ασκήσεις μαζί με τη τελική εξέταση του  </a:t>
            </a:r>
            <a:r>
              <a:rPr lang="el-GR" dirty="0" err="1"/>
              <a:t>εργαστηριού</a:t>
            </a:r>
            <a:r>
              <a:rPr lang="el-GR" dirty="0"/>
              <a:t> έχουν βάρος 20% του τελικού βαθμού.   </a:t>
            </a:r>
          </a:p>
          <a:p>
            <a:r>
              <a:rPr lang="el-GR" b="1" dirty="0"/>
              <a:t>Τελική εξέταση </a:t>
            </a:r>
            <a:r>
              <a:rPr lang="el-GR" dirty="0"/>
              <a:t>η οποία θα έχει βάρος 80% του τελικού βαθμού</a:t>
            </a:r>
            <a:r>
              <a:rPr lang="el-GR" dirty="0" smtClean="0"/>
              <a:t>.</a:t>
            </a:r>
            <a:endParaRPr lang="el-GR" dirty="0"/>
          </a:p>
        </p:txBody>
      </p:sp>
    </p:spTree>
    <p:extLst>
      <p:ext uri="{BB962C8B-B14F-4D97-AF65-F5344CB8AC3E}">
        <p14:creationId xmlns:p14="http://schemas.microsoft.com/office/powerpoint/2010/main" val="1376424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a:t>
            </a:r>
          </a:p>
          <a:p>
            <a:pPr marL="0" indent="0">
              <a:buNone/>
            </a:pPr>
            <a:r>
              <a:rPr lang="el-GR" sz="2000" dirty="0"/>
              <a:t>Έχουν προηγηθεί οι κάτωθι εκδόσεις:</a:t>
            </a:r>
          </a:p>
          <a:p>
            <a:r>
              <a:rPr lang="el-GR" sz="2000" dirty="0"/>
              <a:t>Έκδοση </a:t>
            </a:r>
            <a:r>
              <a:rPr lang="el-GR" sz="2000" dirty="0" smtClean="0"/>
              <a:t>διαθέσιμη </a:t>
            </a:r>
            <a:r>
              <a:rPr lang="el-GR" sz="2000" dirty="0">
                <a:hlinkClick r:id="rId3"/>
              </a:rPr>
              <a:t>εδώ</a:t>
            </a:r>
            <a:r>
              <a:rPr lang="el-GR" sz="2000" dirty="0"/>
              <a:t>.</a:t>
            </a:r>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Παναγιώτης Μαθιόπουλος. </a:t>
            </a:r>
            <a:r>
              <a:rPr lang="el-GR" sz="2000" dirty="0"/>
              <a:t>Παναγιώτης </a:t>
            </a:r>
            <a:r>
              <a:rPr lang="el-GR" sz="2000" dirty="0" err="1" smtClean="0"/>
              <a:t>Μαθιόπουλος</a:t>
            </a:r>
            <a:r>
              <a:rPr lang="el-GR" sz="2000" dirty="0" smtClean="0"/>
              <a:t>. «</a:t>
            </a:r>
            <a:r>
              <a:rPr lang="el-GR" sz="2000" dirty="0"/>
              <a:t>Συστήματα </a:t>
            </a:r>
            <a:r>
              <a:rPr lang="el-GR" sz="2000" dirty="0" smtClean="0"/>
              <a:t>Επικοινωνιών. Εισαγωγή».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smtClean="0">
                <a:hlinkClick r:id="rId3"/>
              </a:rPr>
              <a:t>http</a:t>
            </a:r>
            <a:r>
              <a:rPr lang="en-US" sz="2000" dirty="0">
                <a:hlinkClick r:id="rId3"/>
              </a:rPr>
              <a:t>://</a:t>
            </a:r>
            <a:r>
              <a:rPr lang="en-US" sz="2000" dirty="0" smtClean="0">
                <a:hlinkClick r:id="rId3"/>
              </a:rPr>
              <a:t>opencourses.uoa.gr/courses/DI114</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t>Εικόνα 1: </a:t>
            </a:r>
            <a:r>
              <a:rPr lang="el-GR" sz="2000" dirty="0" smtClean="0"/>
              <a:t>«Φρυκτωρίες», </a:t>
            </a:r>
            <a:r>
              <a:rPr lang="en-US" sz="2000" dirty="0" smtClean="0"/>
              <a:t>Copyrighted </a:t>
            </a:r>
            <a:r>
              <a:rPr lang="en-US" sz="2000" dirty="0" smtClean="0">
                <a:hlinkClick r:id="rId3"/>
              </a:rPr>
              <a:t>http</a:t>
            </a:r>
            <a:r>
              <a:rPr lang="en-US" sz="2000" dirty="0">
                <a:hlinkClick r:id="rId3"/>
              </a:rPr>
              <a:t>://</a:t>
            </a:r>
            <a:r>
              <a:rPr lang="en-US" sz="2000" dirty="0" smtClean="0">
                <a:hlinkClick r:id="rId3"/>
              </a:rPr>
              <a:t>egpaid.blogspot.com/2011_02_01_archive.html</a:t>
            </a:r>
            <a:endParaRPr lang="el-GR" sz="2000" dirty="0" smtClean="0"/>
          </a:p>
          <a:p>
            <a:pPr marL="0" indent="0">
              <a:buNone/>
            </a:pPr>
            <a:r>
              <a:rPr lang="el-GR" sz="2000" b="1" dirty="0" smtClean="0"/>
              <a:t>Εικόνα 2: </a:t>
            </a:r>
            <a:r>
              <a:rPr lang="el-GR" sz="2000" dirty="0" smtClean="0"/>
              <a:t>«</a:t>
            </a:r>
            <a:r>
              <a:rPr lang="fr-FR" sz="2000" dirty="0"/>
              <a:t>Montmartre, la tour du </a:t>
            </a:r>
            <a:r>
              <a:rPr lang="fr-FR" sz="2000" dirty="0" err="1" smtClean="0"/>
              <a:t>Telegraphe</a:t>
            </a:r>
            <a:r>
              <a:rPr lang="el-GR" sz="2000" dirty="0" smtClean="0"/>
              <a:t>», </a:t>
            </a:r>
            <a:r>
              <a:rPr lang="en-US" sz="2000" dirty="0"/>
              <a:t>Copyrighted </a:t>
            </a:r>
            <a:r>
              <a:rPr lang="en-US" sz="2000" dirty="0">
                <a:hlinkClick r:id="rId4"/>
              </a:rPr>
              <a:t>http://</a:t>
            </a:r>
            <a:r>
              <a:rPr lang="en-US" sz="2000" dirty="0" smtClean="0">
                <a:hlinkClick r:id="rId4"/>
              </a:rPr>
              <a:t>www.claudechappe.fr/tours-illustration.php?NumImage=32</a:t>
            </a:r>
            <a:endParaRPr lang="el-GR" sz="2000" dirty="0"/>
          </a:p>
          <a:p>
            <a:pPr marL="0" indent="0">
              <a:buNone/>
            </a:pPr>
            <a:r>
              <a:rPr lang="el-GR" sz="2000" b="1" dirty="0"/>
              <a:t>Εικόνα </a:t>
            </a:r>
            <a:r>
              <a:rPr lang="el-GR" sz="2000" b="1" dirty="0" smtClean="0"/>
              <a:t>3: </a:t>
            </a:r>
            <a:r>
              <a:rPr lang="el-GR" sz="2000" dirty="0"/>
              <a:t>«Μηχανικός </a:t>
            </a:r>
            <a:r>
              <a:rPr lang="el-GR" sz="2000" dirty="0" smtClean="0"/>
              <a:t>τηλέγραφος», </a:t>
            </a:r>
            <a:r>
              <a:rPr lang="en-US" sz="2000" dirty="0" smtClean="0"/>
              <a:t>Copyrighted</a:t>
            </a:r>
            <a:r>
              <a:rPr lang="el-GR" sz="2000" dirty="0" smtClean="0"/>
              <a:t> </a:t>
            </a:r>
            <a:r>
              <a:rPr lang="en-US" sz="2000" dirty="0">
                <a:hlinkClick r:id="rId5"/>
              </a:rPr>
              <a:t>http://www.cs.nccu.edu.tw/~</a:t>
            </a:r>
            <a:r>
              <a:rPr lang="en-US" sz="2000" dirty="0" smtClean="0">
                <a:hlinkClick r:id="rId5"/>
              </a:rPr>
              <a:t>lien/NIIslide/BasicCom/hardcopy.htm</a:t>
            </a:r>
            <a:endParaRPr lang="el-GR" sz="2000" dirty="0" smtClean="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Είδη επικοινωνίας, οι τηλεπικοινωνίες πριν την εμφάνιση του ηλεκτρισμού, οι τηλεπικοινωνίες μετά την εμφάνιση του </a:t>
            </a:r>
            <a:r>
              <a:rPr lang="el-GR" dirty="0" smtClean="0"/>
              <a:t>ηλεκτρισμού. Βασική </a:t>
            </a:r>
            <a:r>
              <a:rPr lang="el-GR" dirty="0"/>
              <a:t>Δομή και Λειτουργίες </a:t>
            </a:r>
            <a:r>
              <a:rPr lang="el-GR" dirty="0" smtClean="0"/>
              <a:t>ενός </a:t>
            </a:r>
            <a:r>
              <a:rPr lang="el-GR" dirty="0"/>
              <a:t>Τηλεπικοινωνιακού </a:t>
            </a:r>
            <a:r>
              <a:rPr lang="el-GR" dirty="0" smtClean="0"/>
              <a:t>Συστήματος: Γενικό </a:t>
            </a:r>
            <a:r>
              <a:rPr lang="el-GR" dirty="0"/>
              <a:t>δομικό διάγραμμα, Φάσμα Ραδιοσυχνοτήτων.</a:t>
            </a: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solidFill>
                  <a:srgbClr val="5075BC"/>
                </a:solidFill>
              </a:rPr>
              <a:t>Εισαγωγή</a:t>
            </a:r>
            <a:endParaRPr lang="el-GR" dirty="0">
              <a:solidFill>
                <a:srgbClr val="5075BC"/>
              </a:solidFill>
            </a:endParaRPr>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Η έννοια της </a:t>
            </a:r>
            <a:r>
              <a:rPr lang="el-GR" altLang="el-GR" dirty="0" smtClean="0"/>
              <a:t>Επικοινωνίας (1)</a:t>
            </a:r>
            <a:endParaRPr lang="el-GR" dirty="0"/>
          </a:p>
        </p:txBody>
      </p:sp>
      <p:sp>
        <p:nvSpPr>
          <p:cNvPr id="3" name="Θέση περιεχομένου 2"/>
          <p:cNvSpPr>
            <a:spLocks noGrp="1"/>
          </p:cNvSpPr>
          <p:nvPr>
            <p:ph idx="1"/>
          </p:nvPr>
        </p:nvSpPr>
        <p:spPr/>
        <p:txBody>
          <a:bodyPr/>
          <a:lstStyle/>
          <a:p>
            <a:pPr marL="0" indent="0">
              <a:buNone/>
            </a:pPr>
            <a:r>
              <a:rPr lang="el-GR" dirty="0" err="1"/>
              <a:t>Τηλ</a:t>
            </a:r>
            <a:r>
              <a:rPr lang="el-GR" dirty="0"/>
              <a:t>-Επικοινωνία  (Tele-Communication):</a:t>
            </a:r>
          </a:p>
          <a:p>
            <a:r>
              <a:rPr lang="el-GR" dirty="0"/>
              <a:t>Σύνθετο και πολύπλοκο φαινόμενο</a:t>
            </a:r>
          </a:p>
          <a:p>
            <a:r>
              <a:rPr lang="el-GR" dirty="0"/>
              <a:t>Έχει κοινωνικές, ψυχολογικές και βιολογικές διαστάσεις</a:t>
            </a:r>
          </a:p>
          <a:p>
            <a:r>
              <a:rPr lang="el-GR" dirty="0"/>
              <a:t>Άρρηκτα συνδεδεμένη με την ανθρώπινη φύση</a:t>
            </a:r>
          </a:p>
          <a:p>
            <a:endParaRPr lang="el-GR" dirty="0"/>
          </a:p>
        </p:txBody>
      </p:sp>
    </p:spTree>
    <p:extLst>
      <p:ext uri="{BB962C8B-B14F-4D97-AF65-F5344CB8AC3E}">
        <p14:creationId xmlns:p14="http://schemas.microsoft.com/office/powerpoint/2010/main" val="292744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Η έννοια της </a:t>
            </a:r>
            <a:r>
              <a:rPr lang="el-GR" altLang="el-GR" dirty="0" smtClean="0"/>
              <a:t>Επικοινωνίας (2)</a:t>
            </a:r>
            <a:endParaRPr lang="el-GR" dirty="0"/>
          </a:p>
        </p:txBody>
      </p:sp>
      <p:sp>
        <p:nvSpPr>
          <p:cNvPr id="3" name="Θέση περιεχομένου 2"/>
          <p:cNvSpPr>
            <a:spLocks noGrp="1"/>
          </p:cNvSpPr>
          <p:nvPr>
            <p:ph idx="1"/>
          </p:nvPr>
        </p:nvSpPr>
        <p:spPr/>
        <p:txBody>
          <a:bodyPr/>
          <a:lstStyle/>
          <a:p>
            <a:r>
              <a:rPr lang="el-GR" dirty="0"/>
              <a:t>C. E. </a:t>
            </a:r>
            <a:r>
              <a:rPr lang="el-GR" dirty="0" err="1"/>
              <a:t>Shannon</a:t>
            </a:r>
            <a:r>
              <a:rPr lang="el-GR" dirty="0"/>
              <a:t> – W. </a:t>
            </a:r>
            <a:r>
              <a:rPr lang="el-GR" dirty="0" err="1"/>
              <a:t>Weaver</a:t>
            </a:r>
            <a:r>
              <a:rPr lang="el-GR" dirty="0"/>
              <a:t>:</a:t>
            </a:r>
          </a:p>
          <a:p>
            <a:pPr lvl="1"/>
            <a:r>
              <a:rPr lang="el-GR" dirty="0"/>
              <a:t>Επικοινωνία είναι όλες εκείνες οι διαδικασίες που εμπλέκονται στην μεταφορά της πληροφορίας από τον αποστολέα στον παραλήπτη</a:t>
            </a:r>
          </a:p>
          <a:p>
            <a:endParaRPr lang="el-GR" dirty="0"/>
          </a:p>
        </p:txBody>
      </p:sp>
    </p:spTree>
    <p:extLst>
      <p:ext uri="{BB962C8B-B14F-4D97-AF65-F5344CB8AC3E}">
        <p14:creationId xmlns:p14="http://schemas.microsoft.com/office/powerpoint/2010/main" val="2244689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TotalTime>
  <Words>2754</Words>
  <Application>Microsoft Office PowerPoint</Application>
  <PresentationFormat>On-screen Show (4:3)</PresentationFormat>
  <Paragraphs>258</Paragraphs>
  <Slides>54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Wingdings</vt:lpstr>
      <vt:lpstr>Θέμα του Office</vt:lpstr>
      <vt:lpstr>Συστήματα Επικοινωνιών</vt:lpstr>
      <vt:lpstr>Συστήματα Επικοινωνιών</vt:lpstr>
      <vt:lpstr>Πληροφορίες μαθήματος - Ι</vt:lpstr>
      <vt:lpstr>Πληροφορίες μαθήματος - ΙΙ</vt:lpstr>
      <vt:lpstr>Πληροφορίες μαθήματος - ΙΙΙ</vt:lpstr>
      <vt:lpstr>Περιγραφή ενότητας</vt:lpstr>
      <vt:lpstr>Εισαγωγή</vt:lpstr>
      <vt:lpstr>Η έννοια της Επικοινωνίας (1)</vt:lpstr>
      <vt:lpstr>Η έννοια της Επικοινωνίας (2)</vt:lpstr>
      <vt:lpstr>Η έννοια της Επικοινωνίας (3)</vt:lpstr>
      <vt:lpstr>Η έννοια της Επικοινωνίας (4)</vt:lpstr>
      <vt:lpstr>Η έννοια της Επικοινωνίας (5)</vt:lpstr>
      <vt:lpstr>Είδη Επικοινωνίας (1)</vt:lpstr>
      <vt:lpstr>Είδη Επικοινωνίας (2)</vt:lpstr>
      <vt:lpstr>Αρχαιοελληνικά Δίκτυα Επικοινωνίας (1)</vt:lpstr>
      <vt:lpstr>Αρχαιοελληνικά Δίκτυα Επικοινωνίας (2)</vt:lpstr>
      <vt:lpstr>Αρχαιοελληνικά Δίκτυα Επικοινωνίας (3)</vt:lpstr>
      <vt:lpstr>Αρχαιοελληνικά Δίκτυα Επικοινωνίας (4)</vt:lpstr>
      <vt:lpstr>Αρχαιοελληνικά Δίκτυα Επικοινωνίας (5)</vt:lpstr>
      <vt:lpstr>Αρχαιοελληνικά Δίκτυα Επικοινωνίας (6)</vt:lpstr>
      <vt:lpstr>Αρχαιοελληνικά Δίκτυα Επικοινωνίας (7)</vt:lpstr>
      <vt:lpstr>Αρχαιοελληνικά Δίκτυα Επικοινωνίας (8)</vt:lpstr>
      <vt:lpstr>Αρχαιοελληνικά Δίκτυα Επικοινωνίας (9)</vt:lpstr>
      <vt:lpstr>Υπόλοιπος Κόσμος (1)</vt:lpstr>
      <vt:lpstr>Υπόλοιπος Κόσμος (2)</vt:lpstr>
      <vt:lpstr>Υπόλοιπος Κόσμος (3)</vt:lpstr>
      <vt:lpstr>Οι Τηλεπικοινωνίες μετά την Εμφάνιση του Ηλεκτρισμού (1)</vt:lpstr>
      <vt:lpstr>Οι Τηλεπικοινωνίες μετά την Εμφάνιση του Ηλεκτρισμού (2)</vt:lpstr>
      <vt:lpstr>Οι Τηλεπικοινωνίες μετά την Εμφάνιση του Ηλεκτρισμού (3)</vt:lpstr>
      <vt:lpstr>Οι Τηλεπικοινωνίες μετά την Εμφάνιση του Ηλεκτρισμού (4)</vt:lpstr>
      <vt:lpstr>Οι Τηλεπικοινωνίες μετά την Εμφάνιση του Ηλεκτρισμού (5)</vt:lpstr>
      <vt:lpstr>Οι Τηλεπικοινωνίες μετά την Εμφάνιση του Ηλεκτρισμού (6)</vt:lpstr>
      <vt:lpstr>Οι Τηλεπικοινωνίες μετά την Εμφάνιση του Ηλεκτρισμού (7)</vt:lpstr>
      <vt:lpstr>Οι Τηλεπικοινωνίες μετά την Εμφάνιση του Ηλεκτρισμού (8)</vt:lpstr>
      <vt:lpstr>Οι Τηλεπικοινωνίες μετά την Εμφάνιση του Ηλεκτρισμού (9)</vt:lpstr>
      <vt:lpstr>Βασική Δομή και Λειτουργίες Τηλεπικοινωνιακών Συστημάτων</vt:lpstr>
      <vt:lpstr>Γενικό Δομικό Διάγραμμα (1)</vt:lpstr>
      <vt:lpstr>Γενικό Δομικό Διάγραμμα (2)</vt:lpstr>
      <vt:lpstr>Γενικό Δομικό Διάγραμμα (3)</vt:lpstr>
      <vt:lpstr>Γενικό Δομικό Διάγραμμα (4)</vt:lpstr>
      <vt:lpstr>Γενικό Δομικό Διάγραμμα (5)</vt:lpstr>
      <vt:lpstr>Γενικό Δομικό Διάγραμμα (6)</vt:lpstr>
      <vt:lpstr>Γενικό Δομικό Διάγραμμα (7)</vt:lpstr>
      <vt:lpstr>Φάσμα Ραδιοσυχνοτήτων (1)</vt:lpstr>
      <vt:lpstr>Φάσμα Ραδιοσυχνοτήτων (2)</vt:lpstr>
      <vt:lpstr>Φάσμα Ραδιοσυχνοτήτων (3)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195</cp:revision>
  <dcterms:created xsi:type="dcterms:W3CDTF">2012-09-06T09:03:05Z</dcterms:created>
  <dcterms:modified xsi:type="dcterms:W3CDTF">2016-02-15T10:38:51Z</dcterms:modified>
</cp:coreProperties>
</file>