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1" r:id="rId2"/>
    <p:sldId id="264" r:id="rId3"/>
    <p:sldId id="261" r:id="rId4"/>
    <p:sldId id="262" r:id="rId5"/>
    <p:sldId id="266" r:id="rId6"/>
    <p:sldId id="326" r:id="rId7"/>
    <p:sldId id="327" r:id="rId8"/>
    <p:sldId id="280" r:id="rId9"/>
    <p:sldId id="290" r:id="rId10"/>
    <p:sldId id="295" r:id="rId11"/>
    <p:sldId id="299" r:id="rId12"/>
    <p:sldId id="292" r:id="rId13"/>
    <p:sldId id="291" r:id="rId14"/>
    <p:sldId id="294" r:id="rId15"/>
    <p:sldId id="293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01"/>
            <p14:sldId id="264"/>
            <p14:sldId id="261"/>
            <p14:sldId id="262"/>
            <p14:sldId id="266"/>
            <p14:sldId id="326"/>
            <p14:sldId id="327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53" autoAdjust="0"/>
    <p:restoredTop sz="99309" autoAdjust="0"/>
  </p:normalViewPr>
  <p:slideViewPr>
    <p:cSldViewPr>
      <p:cViewPr varScale="1">
        <p:scale>
          <a:sx n="61" d="100"/>
          <a:sy n="61" d="100"/>
        </p:scale>
        <p:origin x="90" y="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25/10/2015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62154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6830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3798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8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9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10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1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2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9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0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8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9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12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3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4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ECD103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628800"/>
            <a:ext cx="9144000" cy="2232248"/>
          </a:xfrm>
        </p:spPr>
        <p:txBody>
          <a:bodyPr>
            <a:normAutofit/>
          </a:bodyPr>
          <a:lstStyle/>
          <a:p>
            <a:pPr lvl="0"/>
            <a:r>
              <a:rPr lang="el-GR" dirty="0" smtClean="0"/>
              <a:t>Διδακτική </a:t>
            </a:r>
            <a:r>
              <a:rPr lang="el-GR" dirty="0"/>
              <a:t>των </a:t>
            </a:r>
            <a:r>
              <a:rPr lang="el-GR" dirty="0" smtClean="0"/>
              <a:t>εικαστικών τεχνών</a:t>
            </a:r>
            <a:br>
              <a:rPr lang="el-GR" dirty="0" smtClean="0"/>
            </a:br>
            <a:r>
              <a:rPr lang="el-GR" sz="3600" dirty="0" smtClean="0"/>
              <a:t>Ενότητα 2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9512" y="3861048"/>
            <a:ext cx="8712968" cy="2448272"/>
          </a:xfrm>
        </p:spPr>
        <p:txBody>
          <a:bodyPr>
            <a:normAutofit/>
          </a:bodyPr>
          <a:lstStyle/>
          <a:p>
            <a:r>
              <a:rPr lang="el-GR" dirty="0" smtClean="0"/>
              <a:t>Ουρανία </a:t>
            </a:r>
            <a:r>
              <a:rPr lang="el-GR" dirty="0" err="1" smtClean="0"/>
              <a:t>Κούβου</a:t>
            </a:r>
            <a:endParaRPr lang="el-GR" dirty="0" smtClean="0"/>
          </a:p>
          <a:p>
            <a:r>
              <a:rPr lang="el-GR" dirty="0" smtClean="0">
                <a:sym typeface="Helvetica" pitchFamily="2" charset="0"/>
              </a:rPr>
              <a:t>Ε</a:t>
            </a:r>
            <a:r>
              <a:rPr lang="en-US" dirty="0" err="1" smtClean="0">
                <a:sym typeface="Helvetica" pitchFamily="2" charset="0"/>
              </a:rPr>
              <a:t>θνικὸ</a:t>
            </a:r>
            <a:r>
              <a:rPr lang="en-US" dirty="0" smtClean="0">
                <a:sym typeface="Helvetica" pitchFamily="2" charset="0"/>
              </a:rPr>
              <a:t> κα</a:t>
            </a:r>
            <a:r>
              <a:rPr lang="en-US" dirty="0" err="1" smtClean="0">
                <a:sym typeface="Helvetica" pitchFamily="2" charset="0"/>
              </a:rPr>
              <a:t>i</a:t>
            </a:r>
            <a:r>
              <a:rPr lang="en-US" dirty="0" smtClean="0">
                <a:sym typeface="Helvetica" pitchFamily="2" charset="0"/>
              </a:rPr>
              <a:t> </a:t>
            </a:r>
            <a:r>
              <a:rPr lang="en-US" dirty="0">
                <a:sym typeface="Helvetica" pitchFamily="2" charset="0"/>
              </a:rPr>
              <a:t>Καπ</a:t>
            </a:r>
            <a:r>
              <a:rPr lang="en-US" dirty="0" err="1">
                <a:sym typeface="Helvetica" pitchFamily="2" charset="0"/>
              </a:rPr>
              <a:t>οδιστρι</a:t>
            </a:r>
            <a:r>
              <a:rPr lang="en-US" dirty="0">
                <a:sym typeface="Helvetica" pitchFamily="2" charset="0"/>
              </a:rPr>
              <a:t>ακὸ Πανεπιστήμιο </a:t>
            </a:r>
            <a:r>
              <a:rPr lang="el-GR" dirty="0" smtClean="0">
                <a:sym typeface="Helvetica" pitchFamily="2" charset="0"/>
              </a:rPr>
              <a:t>Α</a:t>
            </a:r>
            <a:r>
              <a:rPr lang="en-US" dirty="0" err="1" smtClean="0">
                <a:sym typeface="Helvetica" pitchFamily="2" charset="0"/>
              </a:rPr>
              <a:t>θην</a:t>
            </a:r>
            <a:r>
              <a:rPr lang="el-GR" dirty="0" smtClean="0">
                <a:sym typeface="Helvetica" pitchFamily="2" charset="0"/>
              </a:rPr>
              <a:t>ώ</a:t>
            </a:r>
            <a:r>
              <a:rPr lang="en-US" dirty="0" smtClean="0">
                <a:sym typeface="Helvetica" pitchFamily="2" charset="0"/>
              </a:rPr>
              <a:t>ν</a:t>
            </a:r>
            <a:endParaRPr lang="en-US" dirty="0">
              <a:sym typeface="Helvetica" pitchFamily="2" charset="0"/>
            </a:endParaRPr>
          </a:p>
          <a:p>
            <a:r>
              <a:rPr lang="el-GR" dirty="0" smtClean="0">
                <a:sym typeface="Helvetica" pitchFamily="2" charset="0"/>
              </a:rPr>
              <a:t>Τ</a:t>
            </a:r>
            <a:r>
              <a:rPr lang="en-US" dirty="0" smtClean="0">
                <a:sym typeface="Helvetica" pitchFamily="2" charset="0"/>
              </a:rPr>
              <a:t>μ</a:t>
            </a:r>
            <a:r>
              <a:rPr lang="el-GR" dirty="0">
                <a:sym typeface="Helvetica" pitchFamily="2" charset="0"/>
              </a:rPr>
              <a:t>ή</a:t>
            </a:r>
            <a:r>
              <a:rPr lang="en-US" dirty="0" smtClean="0">
                <a:sym typeface="Helvetica" pitchFamily="2" charset="0"/>
              </a:rPr>
              <a:t>μα </a:t>
            </a:r>
            <a:r>
              <a:rPr lang="el-GR" dirty="0"/>
              <a:t>Εκπαίδευσης και Αγωγής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στην </a:t>
            </a:r>
            <a:r>
              <a:rPr lang="el-GR" dirty="0"/>
              <a:t>Προσχολική Ηλικία</a:t>
            </a:r>
          </a:p>
        </p:txBody>
      </p:sp>
      <p:pic>
        <p:nvPicPr>
          <p:cNvPr id="4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85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 smtClean="0"/>
              <a:t>1.0  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Ουρανία </a:t>
            </a:r>
            <a:r>
              <a:rPr lang="el-GR" sz="2000" dirty="0" err="1" smtClean="0"/>
              <a:t>Κούβου</a:t>
            </a:r>
            <a:r>
              <a:rPr lang="el-GR" sz="2000" dirty="0" smtClean="0"/>
              <a:t>. </a:t>
            </a:r>
            <a:r>
              <a:rPr lang="el-GR" sz="2000" dirty="0"/>
              <a:t>«Διδακτική των εικαστικών </a:t>
            </a:r>
            <a:r>
              <a:rPr lang="el-GR" sz="2000" dirty="0" smtClean="0"/>
              <a:t>τεχνών - </a:t>
            </a:r>
            <a:r>
              <a:rPr lang="el-GR" sz="2000" dirty="0"/>
              <a:t>Ενότητα </a:t>
            </a:r>
            <a:r>
              <a:rPr lang="el-GR" sz="2000" dirty="0" smtClean="0"/>
              <a:t>2</a:t>
            </a:r>
            <a:r>
              <a:rPr lang="el-GR" sz="2000" dirty="0"/>
              <a:t>. Το παιδικό σχέδιο ως γνωστική διεργασία: αναπαραστατικές </a:t>
            </a:r>
            <a:r>
              <a:rPr lang="el-GR" sz="2000" dirty="0" smtClean="0"/>
              <a:t>ικανότητες».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>
                <a:hlinkClick r:id="rId3"/>
              </a:rPr>
              <a:t>http://opencourses.uoa.gr/courses/ECD103/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Εικόνες/Φωτογραφίες</a:t>
            </a:r>
          </a:p>
          <a:p>
            <a:pPr marL="0" indent="0">
              <a:buNone/>
            </a:pPr>
            <a:r>
              <a:rPr lang="el-GR" sz="2000" b="1" dirty="0" smtClean="0"/>
              <a:t>Εικόνα </a:t>
            </a:r>
            <a:r>
              <a:rPr lang="el-GR" sz="2000" b="1" dirty="0"/>
              <a:t>1: </a:t>
            </a:r>
            <a:r>
              <a:rPr lang="en-US" sz="2000" b="1" dirty="0"/>
              <a:t>Copyrighted</a:t>
            </a:r>
          </a:p>
          <a:p>
            <a:pPr marL="0" indent="0">
              <a:buNone/>
            </a:pPr>
            <a:r>
              <a:rPr lang="el-GR" sz="2000" b="1" smtClean="0"/>
              <a:t>Εικόνα </a:t>
            </a:r>
            <a:r>
              <a:rPr lang="el-GR" sz="2000" b="1" dirty="0" smtClean="0"/>
              <a:t>2: </a:t>
            </a:r>
            <a:r>
              <a:rPr lang="en-US" sz="2000" b="1" dirty="0" smtClean="0"/>
              <a:t>Copyrighted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>
          <a:xfrm>
            <a:off x="722313" y="2906714"/>
            <a:ext cx="7772400" cy="2862262"/>
          </a:xfrm>
        </p:spPr>
        <p:txBody>
          <a:bodyPr>
            <a:normAutofit/>
          </a:bodyPr>
          <a:lstStyle/>
          <a:p>
            <a:pPr lvl="0"/>
            <a:r>
              <a:rPr lang="el-GR" sz="4400" dirty="0"/>
              <a:t>Ενότητα </a:t>
            </a:r>
            <a:r>
              <a:rPr lang="el-GR" sz="4400" dirty="0" smtClean="0"/>
              <a:t>2. </a:t>
            </a:r>
            <a:br>
              <a:rPr lang="el-GR" sz="4400" dirty="0" smtClean="0"/>
            </a:br>
            <a:r>
              <a:rPr lang="el-GR" sz="4400" dirty="0"/>
              <a:t>Το παιδικό σχέδιο ως γνωστική διεργασία: αναπαραστατικές ικανότητες.</a:t>
            </a:r>
          </a:p>
        </p:txBody>
      </p:sp>
    </p:spTree>
    <p:extLst>
      <p:ext uri="{BB962C8B-B14F-4D97-AF65-F5344CB8AC3E}">
        <p14:creationId xmlns:p14="http://schemas.microsoft.com/office/powerpoint/2010/main" val="155227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Σκοποί  ενότητας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dirty="0"/>
              <a:t>Ικανότητα αναγνώρισης και περιγραφής των αναπαραστατικών ικανοτήτων του παιδιού όπως αυτές αναφαίνονται μέσα στο σχέδιό του χρησιμοποιώντας την σχετική βιβλιογραφία.</a:t>
            </a:r>
          </a:p>
          <a:p>
            <a:pPr lvl="0"/>
            <a:r>
              <a:rPr lang="el-GR" dirty="0"/>
              <a:t>Κριτική θεώρηση των διαφορετικών προσεγγίσεων στην ανάλυση του παιδικού σχεδίου και των ποικίλων θεωριών στην διδακτική της τέχνης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149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Περιγραφή ενότητας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55172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Η τάση των μικρών παιδιών να κάνουν σημάδια σε μία επίπεδη επιφάνεια εξετάζεται έως η απαρχή της αναπαραστατικής διαδικασίας, αλλά και της ικανότητας για συμβολική και αφαιρετική σκέψη. Αναγνωρίζονται στάδια στην αναδίπλωση αυτών των ικανοτήτων και συσχετίζονται με την </a:t>
            </a:r>
            <a:r>
              <a:rPr lang="el-GR" dirty="0" smtClean="0"/>
              <a:t>διανοητική </a:t>
            </a:r>
            <a:r>
              <a:rPr lang="el-GR" dirty="0"/>
              <a:t>και αντιληπτική ανάπτυξη του παιδιού. Πιο συγκεκριμένα, το σχέδιο του μικρού παιδιού δεν θεωρείται ως μία προσπάθεια ρεαλιστικής </a:t>
            </a:r>
            <a:r>
              <a:rPr lang="el-GR" dirty="0" smtClean="0"/>
              <a:t>αναπαράστασης </a:t>
            </a:r>
            <a:r>
              <a:rPr lang="el-GR" dirty="0"/>
              <a:t>του κόσμου, αλλά ως η δημιουργία συμβόλων και γραφιστικών στερεοτύπων που θα το  βοηθήσουν να αντιληφθεί και να κατανοήσει τον κόσμο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829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Εκπαιδευτικό Υλικό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Μέρος </a:t>
            </a:r>
            <a:r>
              <a:rPr lang="el-GR" dirty="0" smtClean="0"/>
              <a:t>9ο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257175"/>
            <a:ext cx="2794353" cy="120015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Εικόνα 1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97555" y="1457325"/>
            <a:ext cx="2396797" cy="4779987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" name="Θέση περιεχομένου 4" descr="Παιδική ζωγραφιά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650" y="0"/>
            <a:ext cx="4680734" cy="6494182"/>
          </a:xfrm>
        </p:spPr>
      </p:pic>
    </p:spTree>
    <p:extLst>
      <p:ext uri="{BB962C8B-B14F-4D97-AF65-F5344CB8AC3E}">
        <p14:creationId xmlns:p14="http://schemas.microsoft.com/office/powerpoint/2010/main" val="67659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257175"/>
            <a:ext cx="2794353" cy="120015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Εικόνα 2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97555" y="1457325"/>
            <a:ext cx="2396797" cy="4779987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" name="Θέση περιεχομένου 4" descr="Παιδική ζωγραφιά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05094"/>
            <a:ext cx="6839942" cy="4960539"/>
          </a:xfrm>
        </p:spPr>
      </p:pic>
    </p:spTree>
    <p:extLst>
      <p:ext uri="{BB962C8B-B14F-4D97-AF65-F5344CB8AC3E}">
        <p14:creationId xmlns:p14="http://schemas.microsoft.com/office/powerpoint/2010/main" val="14649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Τέλος Ενότητας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Μέρος </a:t>
            </a:r>
            <a:r>
              <a:rPr lang="el-GR" dirty="0" smtClean="0"/>
              <a:t>9ο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2070</TotalTime>
  <Words>475</Words>
  <Application>Microsoft Office PowerPoint</Application>
  <PresentationFormat>Προβολή στην οθόνη (4:3)</PresentationFormat>
  <Paragraphs>62</Paragraphs>
  <Slides>15</Slides>
  <Notes>12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0" baseType="lpstr">
      <vt:lpstr>Arial</vt:lpstr>
      <vt:lpstr>Calibri</vt:lpstr>
      <vt:lpstr>Helvetica</vt:lpstr>
      <vt:lpstr>Wingdings</vt:lpstr>
      <vt:lpstr>Θέμα του Office</vt:lpstr>
      <vt:lpstr>Διδακτική των εικαστικών τεχνών Ενότητα 2</vt:lpstr>
      <vt:lpstr>Ενότητα 2.  Το παιδικό σχέδιο ως γνωστική διεργασία: αναπαραστατικές ικανότητες.</vt:lpstr>
      <vt:lpstr>Σκοποί  ενότητας</vt:lpstr>
      <vt:lpstr>Περιγραφή ενότητας</vt:lpstr>
      <vt:lpstr>Εκπαιδευτικό Υλικό</vt:lpstr>
      <vt:lpstr>Εικόνα 1</vt:lpstr>
      <vt:lpstr>Εικόνα 2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Risispa</cp:lastModifiedBy>
  <cp:revision>206</cp:revision>
  <dcterms:created xsi:type="dcterms:W3CDTF">2012-09-06T09:03:05Z</dcterms:created>
  <dcterms:modified xsi:type="dcterms:W3CDTF">2015-10-25T22:38:05Z</dcterms:modified>
</cp:coreProperties>
</file>