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1" r:id="rId2"/>
    <p:sldId id="264" r:id="rId3"/>
    <p:sldId id="261" r:id="rId4"/>
    <p:sldId id="262" r:id="rId5"/>
    <p:sldId id="266" r:id="rId6"/>
    <p:sldId id="303" r:id="rId7"/>
    <p:sldId id="302"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280" r:id="rId32"/>
    <p:sldId id="290" r:id="rId33"/>
    <p:sldId id="295" r:id="rId34"/>
    <p:sldId id="299" r:id="rId35"/>
    <p:sldId id="292" r:id="rId36"/>
    <p:sldId id="291" r:id="rId37"/>
    <p:sldId id="294" r:id="rId38"/>
    <p:sldId id="293" r:id="rId39"/>
    <p:sldId id="327" r:id="rId40"/>
    <p:sldId id="328"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4"/>
            <p14:sldId id="261"/>
            <p14:sldId id="262"/>
            <p14:sldId id="266"/>
            <p14:sldId id="303"/>
            <p14:sldId id="302"/>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280"/>
            <p14:sldId id="290"/>
            <p14:sldId id="295"/>
            <p14:sldId id="299"/>
            <p14:sldId id="292"/>
            <p14:sldId id="291"/>
            <p14:sldId id="294"/>
          </p14:sldIdLst>
        </p14:section>
        <p14:section name="Untitled Section" id="{0F1CB131-A6BD-43D0-B8D4-1F27CEF7A05E}">
          <p14:sldIdLst>
            <p14:sldId id="293"/>
            <p14:sldId id="327"/>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86" autoAdjust="0"/>
    <p:restoredTop sz="99309" autoAdjust="0"/>
  </p:normalViewPr>
  <p:slideViewPr>
    <p:cSldViewPr>
      <p:cViewPr varScale="1">
        <p:scale>
          <a:sx n="78" d="100"/>
          <a:sy n="78" d="100"/>
        </p:scale>
        <p:origin x="23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16470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78178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9"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15"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8"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3"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4"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1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3"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14"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11"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pencourses.uoa.gr/courses/ECD10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icsant.com/71667549-alphabet-photography-letter-i.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kidsactivitiesandtipsforeveryday.blogspot.gr/2012/06/using-materials-you-already-have-at.html" TargetMode="External"/><Relationship Id="rId5" Type="http://schemas.openxmlformats.org/officeDocument/2006/relationships/hyperlink" Target="http://pleasegivepeasachance.blogspot.gr/2013/09/fibre-craft-text-ur-foam-giveaway.html" TargetMode="External"/><Relationship Id="rId4" Type="http://schemas.openxmlformats.org/officeDocument/2006/relationships/hyperlink" Target="http://www.jeremyriad.com/blog/design/everyday-objects-as-ar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penpalsandpicturebooks.com/2012/10/leaf-collage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criticarte.com/Page/file/art2014/RazonsinPasionFS.html?=RazonsinPasion.html" TargetMode="External"/><Relationship Id="rId5" Type="http://schemas.openxmlformats.org/officeDocument/2006/relationships/hyperlink" Target="http://karimaxwell.blogspot.gr/2013/12/sunday-art-class.html" TargetMode="External"/><Relationship Id="rId4" Type="http://schemas.openxmlformats.org/officeDocument/2006/relationships/hyperlink" Target="http://pixshark.com/art-made-from-natural-materials.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weinsteinjcc.org/about-us/virtual-tour/ground/kids-place-ceramic-ro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troutgallery.org/education/mumper-stuart-education-center/" TargetMode="External"/><Relationship Id="rId5" Type="http://schemas.openxmlformats.org/officeDocument/2006/relationships/hyperlink" Target="http://artmuseumteaching.com/tag/teachers/" TargetMode="External"/><Relationship Id="rId4" Type="http://schemas.openxmlformats.org/officeDocument/2006/relationships/hyperlink" Target="http://www.internationalfolkart.org/eventsedu/fieldtrip.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628800"/>
            <a:ext cx="9144000" cy="2232248"/>
          </a:xfrm>
        </p:spPr>
        <p:txBody>
          <a:bodyPr>
            <a:normAutofit/>
          </a:bodyPr>
          <a:lstStyle/>
          <a:p>
            <a:pPr lvl="0"/>
            <a:r>
              <a:rPr lang="el-GR" dirty="0" smtClean="0"/>
              <a:t>Διδακτική </a:t>
            </a:r>
            <a:r>
              <a:rPr lang="el-GR" dirty="0"/>
              <a:t>των </a:t>
            </a:r>
            <a:r>
              <a:rPr lang="el-GR" dirty="0" smtClean="0"/>
              <a:t>εικαστικών τεχνών</a:t>
            </a:r>
            <a:br>
              <a:rPr lang="el-GR" dirty="0" smtClean="0"/>
            </a:br>
            <a:r>
              <a:rPr lang="el-GR" sz="3600" dirty="0" smtClean="0"/>
              <a:t>Ενότητα </a:t>
            </a:r>
            <a:r>
              <a:rPr lang="el-GR" sz="3600" dirty="0"/>
              <a:t>1</a:t>
            </a:r>
            <a:endParaRPr lang="el-GR" sz="4000" dirty="0"/>
          </a:p>
        </p:txBody>
      </p:sp>
      <p:sp>
        <p:nvSpPr>
          <p:cNvPr id="3" name="Υπότιτλος 2"/>
          <p:cNvSpPr>
            <a:spLocks noGrp="1"/>
          </p:cNvSpPr>
          <p:nvPr>
            <p:ph type="subTitle" idx="1"/>
          </p:nvPr>
        </p:nvSpPr>
        <p:spPr>
          <a:xfrm>
            <a:off x="179512" y="3861048"/>
            <a:ext cx="8712968" cy="2448272"/>
          </a:xfrm>
        </p:spPr>
        <p:txBody>
          <a:bodyPr>
            <a:normAutofit/>
          </a:bodyPr>
          <a:lstStyle/>
          <a:p>
            <a:r>
              <a:rPr lang="el-GR" dirty="0" smtClean="0"/>
              <a:t>Ουρανία </a:t>
            </a:r>
            <a:r>
              <a:rPr lang="el-GR" dirty="0" err="1" smtClean="0"/>
              <a:t>Κούβου</a:t>
            </a:r>
            <a:endParaRPr lang="el-GR" dirty="0" smtClean="0"/>
          </a:p>
          <a:p>
            <a:r>
              <a:rPr lang="el-GR" dirty="0" smtClean="0">
                <a:sym typeface="Helvetica" pitchFamily="2" charset="0"/>
              </a:rPr>
              <a:t>Ε</a:t>
            </a:r>
            <a:r>
              <a:rPr lang="en-US" dirty="0" err="1" smtClean="0">
                <a:sym typeface="Helvetica" pitchFamily="2" charset="0"/>
              </a:rPr>
              <a:t>θνικὸ</a:t>
            </a:r>
            <a:r>
              <a:rPr lang="en-US" dirty="0" smtClean="0">
                <a:sym typeface="Helvetica" pitchFamily="2" charset="0"/>
              </a:rPr>
              <a:t> κα</a:t>
            </a:r>
            <a:r>
              <a:rPr lang="en-US" dirty="0" err="1" smtClean="0">
                <a:sym typeface="Helvetica" pitchFamily="2" charset="0"/>
              </a:rPr>
              <a:t>i</a:t>
            </a:r>
            <a:r>
              <a:rPr lang="en-US" dirty="0" smtClean="0">
                <a:sym typeface="Helvetica" pitchFamily="2" charset="0"/>
              </a:rPr>
              <a:t> </a:t>
            </a:r>
            <a:r>
              <a:rPr lang="en-US" dirty="0">
                <a:sym typeface="Helvetica" pitchFamily="2" charset="0"/>
              </a:rPr>
              <a:t>Καπ</a:t>
            </a:r>
            <a:r>
              <a:rPr lang="en-US" dirty="0" err="1">
                <a:sym typeface="Helvetica" pitchFamily="2" charset="0"/>
              </a:rPr>
              <a:t>οδιστρι</a:t>
            </a:r>
            <a:r>
              <a:rPr lang="en-US" dirty="0">
                <a:sym typeface="Helvetica" pitchFamily="2" charset="0"/>
              </a:rPr>
              <a:t>ακὸ Πανεπιστήμιο </a:t>
            </a:r>
            <a:r>
              <a:rPr lang="el-GR" dirty="0" smtClean="0">
                <a:sym typeface="Helvetica" pitchFamily="2" charset="0"/>
              </a:rPr>
              <a:t>Α</a:t>
            </a:r>
            <a:r>
              <a:rPr lang="en-US" dirty="0" err="1" smtClean="0">
                <a:sym typeface="Helvetica" pitchFamily="2" charset="0"/>
              </a:rPr>
              <a:t>θην</a:t>
            </a:r>
            <a:r>
              <a:rPr lang="el-GR" dirty="0" smtClean="0">
                <a:sym typeface="Helvetica" pitchFamily="2" charset="0"/>
              </a:rPr>
              <a:t>ώ</a:t>
            </a:r>
            <a:r>
              <a:rPr lang="en-US" dirty="0" smtClean="0">
                <a:sym typeface="Helvetica" pitchFamily="2" charset="0"/>
              </a:rPr>
              <a:t>ν</a:t>
            </a:r>
            <a:endParaRPr lang="en-US" dirty="0">
              <a:sym typeface="Helvetica" pitchFamily="2" charset="0"/>
            </a:endParaRPr>
          </a:p>
          <a:p>
            <a:r>
              <a:rPr lang="el-GR" dirty="0" smtClean="0">
                <a:sym typeface="Helvetica" pitchFamily="2" charset="0"/>
              </a:rPr>
              <a:t>Τ</a:t>
            </a:r>
            <a:r>
              <a:rPr lang="en-US" dirty="0" smtClean="0">
                <a:sym typeface="Helvetica" pitchFamily="2" charset="0"/>
              </a:rPr>
              <a:t>μ</a:t>
            </a:r>
            <a:r>
              <a:rPr lang="el-GR" dirty="0">
                <a:sym typeface="Helvetica" pitchFamily="2" charset="0"/>
              </a:rPr>
              <a:t>ή</a:t>
            </a:r>
            <a:r>
              <a:rPr lang="en-US" dirty="0" smtClean="0">
                <a:sym typeface="Helvetica" pitchFamily="2" charset="0"/>
              </a:rPr>
              <a:t>μα </a:t>
            </a:r>
            <a:r>
              <a:rPr lang="el-GR" dirty="0"/>
              <a:t>Εκπαίδευσης και Αγωγής </a:t>
            </a:r>
            <a:r>
              <a:rPr lang="el-GR" dirty="0" smtClean="0"/>
              <a:t/>
            </a:r>
            <a:br>
              <a:rPr lang="el-GR" dirty="0" smtClean="0"/>
            </a:br>
            <a:r>
              <a:rPr lang="el-GR" dirty="0" smtClean="0"/>
              <a:t>στην </a:t>
            </a:r>
            <a:r>
              <a:rPr lang="el-GR" dirty="0"/>
              <a:t>Προσχολική Ηλικία</a:t>
            </a:r>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16085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4</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4008" t="12421" r="4429" b="12450"/>
          <a:stretch/>
        </p:blipFill>
        <p:spPr>
          <a:xfrm>
            <a:off x="467544" y="1298674"/>
            <a:ext cx="7992888" cy="4918701"/>
          </a:xfrm>
        </p:spPr>
      </p:pic>
    </p:spTree>
    <p:extLst>
      <p:ext uri="{BB962C8B-B14F-4D97-AF65-F5344CB8AC3E}">
        <p14:creationId xmlns:p14="http://schemas.microsoft.com/office/powerpoint/2010/main" val="1889102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5</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9364" t="10543" r="29784" b="12450"/>
          <a:stretch/>
        </p:blipFill>
        <p:spPr>
          <a:xfrm>
            <a:off x="3563888" y="-99392"/>
            <a:ext cx="4608512" cy="6515483"/>
          </a:xfrm>
        </p:spPr>
      </p:pic>
    </p:spTree>
    <p:extLst>
      <p:ext uri="{BB962C8B-B14F-4D97-AF65-F5344CB8AC3E}">
        <p14:creationId xmlns:p14="http://schemas.microsoft.com/office/powerpoint/2010/main" val="639225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6</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6546" t="12421" r="26967" b="12450"/>
          <a:stretch/>
        </p:blipFill>
        <p:spPr>
          <a:xfrm>
            <a:off x="3275856" y="0"/>
            <a:ext cx="5313455" cy="6440551"/>
          </a:xfrm>
        </p:spPr>
      </p:pic>
    </p:spTree>
    <p:extLst>
      <p:ext uri="{BB962C8B-B14F-4D97-AF65-F5344CB8AC3E}">
        <p14:creationId xmlns:p14="http://schemas.microsoft.com/office/powerpoint/2010/main" val="3669040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7</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5138" t="12421" r="25559" b="14328"/>
          <a:stretch/>
        </p:blipFill>
        <p:spPr>
          <a:xfrm>
            <a:off x="2987824" y="0"/>
            <a:ext cx="5760640" cy="6418999"/>
          </a:xfrm>
        </p:spPr>
      </p:pic>
    </p:spTree>
    <p:extLst>
      <p:ext uri="{BB962C8B-B14F-4D97-AF65-F5344CB8AC3E}">
        <p14:creationId xmlns:p14="http://schemas.microsoft.com/office/powerpoint/2010/main" val="253571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8</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4008" t="12421" r="4429" b="12450"/>
          <a:stretch/>
        </p:blipFill>
        <p:spPr>
          <a:xfrm>
            <a:off x="539552" y="1196752"/>
            <a:ext cx="8316416" cy="5117794"/>
          </a:xfrm>
        </p:spPr>
      </p:pic>
    </p:spTree>
    <p:extLst>
      <p:ext uri="{BB962C8B-B14F-4D97-AF65-F5344CB8AC3E}">
        <p14:creationId xmlns:p14="http://schemas.microsoft.com/office/powerpoint/2010/main" val="1852297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9</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12460" t="12421" r="12880" b="12450"/>
          <a:stretch/>
        </p:blipFill>
        <p:spPr>
          <a:xfrm>
            <a:off x="1363640" y="1334024"/>
            <a:ext cx="6660232" cy="5026589"/>
          </a:xfrm>
        </p:spPr>
      </p:pic>
    </p:spTree>
    <p:extLst>
      <p:ext uri="{BB962C8B-B14F-4D97-AF65-F5344CB8AC3E}">
        <p14:creationId xmlns:p14="http://schemas.microsoft.com/office/powerpoint/2010/main" val="1807128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10</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8234" t="12421" r="8654" b="14328"/>
          <a:stretch/>
        </p:blipFill>
        <p:spPr>
          <a:xfrm>
            <a:off x="899592" y="1268760"/>
            <a:ext cx="7632848" cy="5045442"/>
          </a:xfrm>
        </p:spPr>
      </p:pic>
    </p:spTree>
    <p:extLst>
      <p:ext uri="{BB962C8B-B14F-4D97-AF65-F5344CB8AC3E}">
        <p14:creationId xmlns:p14="http://schemas.microsoft.com/office/powerpoint/2010/main" val="154933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11</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9364" t="12421" r="28376" b="12450"/>
          <a:stretch/>
        </p:blipFill>
        <p:spPr>
          <a:xfrm>
            <a:off x="3635896" y="0"/>
            <a:ext cx="4824536" cy="6432715"/>
          </a:xfrm>
        </p:spPr>
      </p:pic>
    </p:spTree>
    <p:extLst>
      <p:ext uri="{BB962C8B-B14F-4D97-AF65-F5344CB8AC3E}">
        <p14:creationId xmlns:p14="http://schemas.microsoft.com/office/powerpoint/2010/main" val="2464844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12</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2320" t="12421" r="21333" b="12450"/>
          <a:stretch/>
        </p:blipFill>
        <p:spPr>
          <a:xfrm>
            <a:off x="2794352" y="116632"/>
            <a:ext cx="6228184" cy="6228184"/>
          </a:xfrm>
        </p:spPr>
      </p:pic>
    </p:spTree>
    <p:extLst>
      <p:ext uri="{BB962C8B-B14F-4D97-AF65-F5344CB8AC3E}">
        <p14:creationId xmlns:p14="http://schemas.microsoft.com/office/powerpoint/2010/main" val="169928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13</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8234" t="12421" r="7246" b="12450"/>
          <a:stretch/>
        </p:blipFill>
        <p:spPr>
          <a:xfrm>
            <a:off x="755576" y="1196752"/>
            <a:ext cx="7776864" cy="5184576"/>
          </a:xfrm>
        </p:spPr>
      </p:pic>
    </p:spTree>
    <p:extLst>
      <p:ext uri="{BB962C8B-B14F-4D97-AF65-F5344CB8AC3E}">
        <p14:creationId xmlns:p14="http://schemas.microsoft.com/office/powerpoint/2010/main" val="406011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2906714"/>
            <a:ext cx="7772400" cy="2862262"/>
          </a:xfrm>
        </p:spPr>
        <p:txBody>
          <a:bodyPr>
            <a:normAutofit/>
          </a:bodyPr>
          <a:lstStyle/>
          <a:p>
            <a:r>
              <a:rPr lang="el-GR" sz="4400" dirty="0"/>
              <a:t>Ενότητα 1. </a:t>
            </a:r>
            <a:r>
              <a:rPr lang="el-GR" sz="4400" dirty="0" smtClean="0"/>
              <a:t/>
            </a:r>
            <a:br>
              <a:rPr lang="el-GR" sz="4400" dirty="0" smtClean="0"/>
            </a:br>
            <a:r>
              <a:rPr lang="el-GR" sz="4400" dirty="0" smtClean="0"/>
              <a:t>Ιστορική </a:t>
            </a:r>
            <a:r>
              <a:rPr lang="el-GR" sz="4400" dirty="0"/>
              <a:t>αναδρομή της διδακτικής της τέχνης: μοντέλα διδακτικής της τέχνης</a:t>
            </a:r>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14</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15277" t="12421" r="15697" b="12450"/>
          <a:stretch/>
        </p:blipFill>
        <p:spPr>
          <a:xfrm>
            <a:off x="2483768" y="1052736"/>
            <a:ext cx="6516216" cy="5319360"/>
          </a:xfrm>
        </p:spPr>
      </p:pic>
    </p:spTree>
    <p:extLst>
      <p:ext uri="{BB962C8B-B14F-4D97-AF65-F5344CB8AC3E}">
        <p14:creationId xmlns:p14="http://schemas.microsoft.com/office/powerpoint/2010/main" val="2607324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15</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6546" t="12421" r="26967" b="12450"/>
          <a:stretch/>
        </p:blipFill>
        <p:spPr>
          <a:xfrm>
            <a:off x="3275856" y="3023"/>
            <a:ext cx="5292080" cy="6414643"/>
          </a:xfrm>
        </p:spPr>
      </p:pic>
    </p:spTree>
    <p:extLst>
      <p:ext uri="{BB962C8B-B14F-4D97-AF65-F5344CB8AC3E}">
        <p14:creationId xmlns:p14="http://schemas.microsoft.com/office/powerpoint/2010/main" val="2434723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16</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9364" t="12421" r="29784" b="12450"/>
          <a:stretch/>
        </p:blipFill>
        <p:spPr>
          <a:xfrm>
            <a:off x="3923928" y="32965"/>
            <a:ext cx="4608512" cy="6356568"/>
          </a:xfrm>
        </p:spPr>
      </p:pic>
    </p:spTree>
    <p:extLst>
      <p:ext uri="{BB962C8B-B14F-4D97-AF65-F5344CB8AC3E}">
        <p14:creationId xmlns:p14="http://schemas.microsoft.com/office/powerpoint/2010/main" val="4171016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17</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12460" t="12421" r="12880" b="12450"/>
          <a:stretch/>
        </p:blipFill>
        <p:spPr>
          <a:xfrm>
            <a:off x="1331640" y="1124744"/>
            <a:ext cx="6948264" cy="5243973"/>
          </a:xfrm>
        </p:spPr>
      </p:pic>
    </p:spTree>
    <p:extLst>
      <p:ext uri="{BB962C8B-B14F-4D97-AF65-F5344CB8AC3E}">
        <p14:creationId xmlns:p14="http://schemas.microsoft.com/office/powerpoint/2010/main" val="386640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18</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12460" t="12421" r="12880" b="12450"/>
          <a:stretch/>
        </p:blipFill>
        <p:spPr>
          <a:xfrm>
            <a:off x="1331640" y="1124744"/>
            <a:ext cx="6912768" cy="5217184"/>
          </a:xfrm>
        </p:spPr>
      </p:pic>
    </p:spTree>
    <p:extLst>
      <p:ext uri="{BB962C8B-B14F-4D97-AF65-F5344CB8AC3E}">
        <p14:creationId xmlns:p14="http://schemas.microsoft.com/office/powerpoint/2010/main" val="102978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19</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12460" t="12421" r="12880" b="12450"/>
          <a:stretch/>
        </p:blipFill>
        <p:spPr>
          <a:xfrm>
            <a:off x="1259632" y="1124744"/>
            <a:ext cx="6948264" cy="5243973"/>
          </a:xfrm>
        </p:spPr>
      </p:pic>
    </p:spTree>
    <p:extLst>
      <p:ext uri="{BB962C8B-B14F-4D97-AF65-F5344CB8AC3E}">
        <p14:creationId xmlns:p14="http://schemas.microsoft.com/office/powerpoint/2010/main" val="281553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20</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5416" t="12421" r="5837" b="12450"/>
          <a:stretch/>
        </p:blipFill>
        <p:spPr>
          <a:xfrm>
            <a:off x="539552" y="1268760"/>
            <a:ext cx="8140503" cy="5168573"/>
          </a:xfrm>
        </p:spPr>
      </p:pic>
    </p:spTree>
    <p:extLst>
      <p:ext uri="{BB962C8B-B14F-4D97-AF65-F5344CB8AC3E}">
        <p14:creationId xmlns:p14="http://schemas.microsoft.com/office/powerpoint/2010/main" val="1667956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21</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8234" t="12421" r="7246" b="12450"/>
          <a:stretch/>
        </p:blipFill>
        <p:spPr>
          <a:xfrm>
            <a:off x="683568" y="1124744"/>
            <a:ext cx="7848872" cy="5232582"/>
          </a:xfrm>
        </p:spPr>
      </p:pic>
    </p:spTree>
    <p:extLst>
      <p:ext uri="{BB962C8B-B14F-4D97-AF65-F5344CB8AC3E}">
        <p14:creationId xmlns:p14="http://schemas.microsoft.com/office/powerpoint/2010/main" val="3523124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22</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26546" t="12421" r="26967" b="12450"/>
          <a:stretch/>
        </p:blipFill>
        <p:spPr>
          <a:xfrm>
            <a:off x="3191907" y="-28711"/>
            <a:ext cx="5325395" cy="6455024"/>
          </a:xfrm>
        </p:spPr>
      </p:pic>
    </p:spTree>
    <p:extLst>
      <p:ext uri="{BB962C8B-B14F-4D97-AF65-F5344CB8AC3E}">
        <p14:creationId xmlns:p14="http://schemas.microsoft.com/office/powerpoint/2010/main" val="3389098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23</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p:cNvPicPr>
            <a:picLocks noGrp="1" noChangeAspect="1"/>
          </p:cNvPicPr>
          <p:nvPr>
            <p:ph idx="1"/>
          </p:nvPr>
        </p:nvPicPr>
        <p:blipFill rotWithShape="1">
          <a:blip r:embed="rId2">
            <a:extLst>
              <a:ext uri="{28A0092B-C50C-407E-A947-70E740481C1C}">
                <a14:useLocalDpi xmlns:a14="http://schemas.microsoft.com/office/drawing/2010/main" val="0"/>
              </a:ext>
            </a:extLst>
          </a:blip>
          <a:srcRect l="12460" t="12421" r="12880" b="12450"/>
          <a:stretch/>
        </p:blipFill>
        <p:spPr>
          <a:xfrm>
            <a:off x="1115616" y="1124744"/>
            <a:ext cx="6951422" cy="5246356"/>
          </a:xfrm>
        </p:spPr>
      </p:pic>
    </p:spTree>
    <p:extLst>
      <p:ext uri="{BB962C8B-B14F-4D97-AF65-F5344CB8AC3E}">
        <p14:creationId xmlns:p14="http://schemas.microsoft.com/office/powerpoint/2010/main" val="3015974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lvl="0" indent="0">
              <a:buNone/>
            </a:pPr>
            <a:r>
              <a:rPr lang="el-GR" dirty="0"/>
              <a:t>Γνώση των πολλαπλών προσεγγίσεων στην διδακτική της τέχνης και της ιστορικής διάστασης κυρίαρχων θεωριών όπως αυτή την «παιδικής τέχνης» και των πρακτικών που απορρέουν από αυτές.</a:t>
            </a:r>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ΕΚΠΑΙΔΕΥΣΗ ΜΕΣΩ ΤΗΣ </a:t>
            </a:r>
            <a:r>
              <a:rPr lang="el-GR" dirty="0" smtClean="0"/>
              <a:t>ΤΕΧΝΗΣ</a:t>
            </a:r>
            <a:endParaRPr lang="el-GR" dirty="0"/>
          </a:p>
        </p:txBody>
      </p:sp>
      <p:sp>
        <p:nvSpPr>
          <p:cNvPr id="5" name="Θέση περιεχομένου 4"/>
          <p:cNvSpPr>
            <a:spLocks noGrp="1"/>
          </p:cNvSpPr>
          <p:nvPr>
            <p:ph idx="1"/>
          </p:nvPr>
        </p:nvSpPr>
        <p:spPr>
          <a:xfrm>
            <a:off x="464156" y="1556793"/>
            <a:ext cx="8229600" cy="1296144"/>
          </a:xfrm>
        </p:spPr>
        <p:txBody>
          <a:bodyPr/>
          <a:lstStyle/>
          <a:p>
            <a:pPr marL="0" indent="0" algn="ctr">
              <a:buNone/>
            </a:pPr>
            <a:r>
              <a:rPr lang="el-GR" dirty="0" smtClean="0"/>
              <a:t>Τέχνη </a:t>
            </a:r>
            <a:r>
              <a:rPr lang="el-GR" dirty="0"/>
              <a:t>ως αναπτυξιακή δραστηριότητα</a:t>
            </a:r>
          </a:p>
          <a:p>
            <a:pPr marL="0" indent="0" algn="ctr">
              <a:buNone/>
            </a:pPr>
            <a:r>
              <a:rPr lang="el-GR" dirty="0"/>
              <a:t>(ανάπτυξη του ατόμου μέσω της τέχνης</a:t>
            </a:r>
            <a:r>
              <a:rPr lang="el-GR" dirty="0" smtClean="0"/>
              <a:t>)</a:t>
            </a:r>
            <a:endParaRPr lang="el-GR" dirty="0"/>
          </a:p>
        </p:txBody>
      </p:sp>
      <p:sp>
        <p:nvSpPr>
          <p:cNvPr id="6" name="Τίτλος 3"/>
          <p:cNvSpPr txBox="1">
            <a:spLocks/>
          </p:cNvSpPr>
          <p:nvPr/>
        </p:nvSpPr>
        <p:spPr>
          <a:xfrm>
            <a:off x="323528" y="357301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l-GR" dirty="0" smtClean="0"/>
              <a:t>ΕΚΠΑΙΔΕΥΣΗ ΣΤΗΝ ΤΕΧΝΗ</a:t>
            </a:r>
            <a:endParaRPr lang="el-GR" dirty="0"/>
          </a:p>
        </p:txBody>
      </p:sp>
      <p:sp>
        <p:nvSpPr>
          <p:cNvPr id="7" name="Θέση περιεχομένου 4"/>
          <p:cNvSpPr txBox="1">
            <a:spLocks/>
          </p:cNvSpPr>
          <p:nvPr/>
        </p:nvSpPr>
        <p:spPr>
          <a:xfrm>
            <a:off x="323528" y="4869160"/>
            <a:ext cx="8229600" cy="129614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dirty="0" smtClean="0"/>
              <a:t>Τέχνη ως επιστημονικός κλάδος</a:t>
            </a:r>
          </a:p>
          <a:p>
            <a:pPr marL="0" indent="0" algn="ctr">
              <a:buNone/>
            </a:pPr>
            <a:r>
              <a:rPr lang="el-GR" dirty="0" smtClean="0"/>
              <a:t>(τι μαθαίνει για την τέχνη)</a:t>
            </a:r>
          </a:p>
          <a:p>
            <a:endParaRPr lang="el-GR" dirty="0"/>
          </a:p>
        </p:txBody>
      </p:sp>
    </p:spTree>
    <p:extLst>
      <p:ext uri="{BB962C8B-B14F-4D97-AF65-F5344CB8AC3E}">
        <p14:creationId xmlns:p14="http://schemas.microsoft.com/office/powerpoint/2010/main" val="58260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
        <p:nvSpPr>
          <p:cNvPr id="8" name="Υπότιτλος 7"/>
          <p:cNvSpPr>
            <a:spLocks noGrp="1"/>
          </p:cNvSpPr>
          <p:nvPr>
            <p:ph type="subTitle" idx="1"/>
          </p:nvPr>
        </p:nvSpPr>
        <p:spPr/>
        <p:txBody>
          <a:bodyPr/>
          <a:lstStyle/>
          <a:p>
            <a:r>
              <a:rPr lang="el-GR" dirty="0" smtClean="0"/>
              <a:t>Μέρος 1ο</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Ουρανία </a:t>
            </a:r>
            <a:r>
              <a:rPr lang="el-GR" sz="2000" dirty="0" err="1" smtClean="0"/>
              <a:t>Κούβου</a:t>
            </a:r>
            <a:r>
              <a:rPr lang="el-GR" sz="2000" dirty="0" smtClean="0"/>
              <a:t>. </a:t>
            </a:r>
            <a:r>
              <a:rPr lang="el-GR" sz="2000" dirty="0"/>
              <a:t>«Διδακτική των εικαστικών </a:t>
            </a:r>
            <a:r>
              <a:rPr lang="el-GR" sz="2000" dirty="0" smtClean="0"/>
              <a:t>τεχνών - </a:t>
            </a:r>
            <a:r>
              <a:rPr lang="el-GR" sz="2000" dirty="0"/>
              <a:t>Ενότητα </a:t>
            </a:r>
            <a:r>
              <a:rPr lang="el-GR" sz="2000" dirty="0" smtClean="0"/>
              <a:t>1. </a:t>
            </a:r>
            <a:r>
              <a:rPr lang="el-GR" sz="2000" dirty="0"/>
              <a:t>Ιστορική αναδρομή της διδακτικής της τέχνης: μοντέλα διδακτικής της τέχνης». 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hlinkClick r:id="rId3"/>
              </a:rPr>
              <a:t>http://opencourses.uoa.gr/courses/ECD103/</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smtClean="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Εικόνες/Φωτογραφίες</a:t>
            </a:r>
          </a:p>
          <a:p>
            <a:pPr marL="0" indent="0">
              <a:buNone/>
            </a:pPr>
            <a:r>
              <a:rPr lang="el-GR" sz="2000" b="1" dirty="0" smtClean="0"/>
              <a:t>Εικόνες 1-7: </a:t>
            </a:r>
            <a:r>
              <a:rPr lang="en-US" sz="2000" b="1" dirty="0" smtClean="0"/>
              <a:t>Copyrighted</a:t>
            </a:r>
          </a:p>
          <a:p>
            <a:pPr marL="0" indent="0">
              <a:buNone/>
            </a:pPr>
            <a:r>
              <a:rPr lang="el-GR" sz="2000" b="1" dirty="0" smtClean="0"/>
              <a:t>Εικόνα 8: </a:t>
            </a:r>
            <a:r>
              <a:rPr lang="en-US" sz="2000" b="1" dirty="0" smtClean="0"/>
              <a:t>Copyrighted</a:t>
            </a:r>
            <a:r>
              <a:rPr lang="el-GR" sz="2000" b="1" dirty="0" smtClean="0"/>
              <a:t>, Πηγή: </a:t>
            </a:r>
            <a:r>
              <a:rPr lang="en-US" sz="2000" b="1" dirty="0" smtClean="0">
                <a:hlinkClick r:id="rId3"/>
              </a:rPr>
              <a:t>http</a:t>
            </a:r>
            <a:r>
              <a:rPr lang="en-US" sz="2000" b="1" dirty="0">
                <a:hlinkClick r:id="rId3"/>
              </a:rPr>
              <a:t>://</a:t>
            </a:r>
            <a:r>
              <a:rPr lang="en-US" sz="2000" b="1" dirty="0" smtClean="0">
                <a:hlinkClick r:id="rId3"/>
              </a:rPr>
              <a:t>picsant.com/71667549-alphabet-photography-letter-i.html</a:t>
            </a:r>
            <a:endParaRPr lang="el-GR" sz="2000" b="1" dirty="0" smtClean="0"/>
          </a:p>
          <a:p>
            <a:pPr marL="0" indent="0">
              <a:buNone/>
            </a:pPr>
            <a:r>
              <a:rPr lang="el-GR" sz="2000" b="1" dirty="0"/>
              <a:t>Εικόνα </a:t>
            </a:r>
            <a:r>
              <a:rPr lang="el-GR" sz="2000" b="1" dirty="0" smtClean="0"/>
              <a:t>9: </a:t>
            </a:r>
            <a:r>
              <a:rPr lang="en-US" sz="2000" b="1" dirty="0"/>
              <a:t>Copyrighted</a:t>
            </a:r>
            <a:r>
              <a:rPr lang="el-GR" sz="2000" b="1" dirty="0"/>
              <a:t>, Πηγή: </a:t>
            </a:r>
            <a:r>
              <a:rPr lang="en-US" sz="2000" b="1" dirty="0" smtClean="0">
                <a:hlinkClick r:id="rId4"/>
              </a:rPr>
              <a:t>http</a:t>
            </a:r>
            <a:r>
              <a:rPr lang="en-US" sz="2000" b="1" dirty="0">
                <a:hlinkClick r:id="rId4"/>
              </a:rPr>
              <a:t>://www.jeremyriad.com/blog/design/everyday-objects-as-art</a:t>
            </a:r>
            <a:r>
              <a:rPr lang="en-US" sz="2000" b="1" dirty="0" smtClean="0">
                <a:hlinkClick r:id="rId4"/>
              </a:rPr>
              <a:t>/</a:t>
            </a:r>
            <a:r>
              <a:rPr lang="el-GR" sz="2000" b="1" dirty="0" smtClean="0"/>
              <a:t> </a:t>
            </a:r>
          </a:p>
          <a:p>
            <a:pPr marL="0" indent="0">
              <a:buNone/>
            </a:pPr>
            <a:r>
              <a:rPr lang="el-GR" sz="2000" b="1" dirty="0"/>
              <a:t>Εικόνα </a:t>
            </a:r>
            <a:r>
              <a:rPr lang="el-GR" sz="2000" b="1" dirty="0" smtClean="0"/>
              <a:t>10: </a:t>
            </a:r>
            <a:r>
              <a:rPr lang="en-US" sz="2000" b="1" dirty="0"/>
              <a:t>Copyrighted</a:t>
            </a:r>
            <a:r>
              <a:rPr lang="el-GR" sz="2000" b="1" dirty="0"/>
              <a:t>, Πηγή: </a:t>
            </a:r>
            <a:r>
              <a:rPr lang="en-US" sz="2000" b="1" dirty="0" smtClean="0">
                <a:hlinkClick r:id="rId5"/>
              </a:rPr>
              <a:t>http</a:t>
            </a:r>
            <a:r>
              <a:rPr lang="en-US" sz="2000" b="1" dirty="0">
                <a:hlinkClick r:id="rId5"/>
              </a:rPr>
              <a:t>://</a:t>
            </a:r>
            <a:r>
              <a:rPr lang="en-US" sz="2000" b="1" dirty="0" smtClean="0">
                <a:hlinkClick r:id="rId5"/>
              </a:rPr>
              <a:t>pleasegivepeasachance.blogspot.gr/2013</a:t>
            </a:r>
            <a:r>
              <a:rPr lang="el-GR" sz="2000" b="1" dirty="0" smtClean="0">
                <a:hlinkClick r:id="rId5"/>
              </a:rPr>
              <a:t/>
            </a:r>
            <a:br>
              <a:rPr lang="el-GR" sz="2000" b="1" dirty="0" smtClean="0">
                <a:hlinkClick r:id="rId5"/>
              </a:rPr>
            </a:br>
            <a:r>
              <a:rPr lang="en-US" sz="2000" b="1" dirty="0" smtClean="0">
                <a:hlinkClick r:id="rId5"/>
              </a:rPr>
              <a:t>/09/fibre-craft-text-ur-foam-giveaway.html</a:t>
            </a:r>
            <a:r>
              <a:rPr lang="el-GR" sz="2000" b="1" dirty="0" smtClean="0"/>
              <a:t> </a:t>
            </a:r>
          </a:p>
          <a:p>
            <a:pPr marL="0" indent="0">
              <a:buNone/>
            </a:pPr>
            <a:r>
              <a:rPr lang="el-GR" sz="2000" b="1" dirty="0"/>
              <a:t>Εικόνα </a:t>
            </a:r>
            <a:r>
              <a:rPr lang="el-GR" sz="2000" b="1" dirty="0" smtClean="0"/>
              <a:t>11: </a:t>
            </a:r>
            <a:r>
              <a:rPr lang="en-US" sz="2000" b="1" dirty="0"/>
              <a:t>Copyrighted</a:t>
            </a:r>
            <a:r>
              <a:rPr lang="el-GR" sz="2000" b="1" dirty="0"/>
              <a:t>, Πηγή: </a:t>
            </a:r>
            <a:r>
              <a:rPr lang="en-US" sz="2000" b="1" dirty="0" smtClean="0">
                <a:hlinkClick r:id="rId6"/>
              </a:rPr>
              <a:t>http</a:t>
            </a:r>
            <a:r>
              <a:rPr lang="en-US" sz="2000" b="1" dirty="0">
                <a:hlinkClick r:id="rId6"/>
              </a:rPr>
              <a:t>://</a:t>
            </a:r>
            <a:r>
              <a:rPr lang="en-US" sz="2000" b="1" dirty="0" smtClean="0">
                <a:hlinkClick r:id="rId6"/>
              </a:rPr>
              <a:t>kidsactivitiesandtipsforeveryday.blogspot.gr/2012/06/using-materials-you-already-have-at.html</a:t>
            </a:r>
            <a:r>
              <a:rPr lang="el-GR" sz="2000" b="1" dirty="0" smtClean="0"/>
              <a:t>  </a:t>
            </a:r>
          </a:p>
          <a:p>
            <a:pPr marL="0" indent="0">
              <a:buNone/>
            </a:pPr>
            <a:r>
              <a:rPr lang="el-GR" sz="2000" b="1" dirty="0" smtClean="0"/>
              <a:t>                     </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smtClean="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a:t>Εικόνες/Φωτογραφίες</a:t>
            </a:r>
          </a:p>
          <a:p>
            <a:pPr marL="0" indent="0">
              <a:buNone/>
            </a:pPr>
            <a:r>
              <a:rPr lang="el-GR" sz="2000" b="1" dirty="0" smtClean="0"/>
              <a:t>Εικόνες 12: </a:t>
            </a:r>
            <a:r>
              <a:rPr lang="en-US" sz="2000" b="1" dirty="0" smtClean="0"/>
              <a:t>Copyrighted</a:t>
            </a:r>
            <a:r>
              <a:rPr lang="el-GR" sz="2000" b="1" dirty="0" smtClean="0"/>
              <a:t>, </a:t>
            </a:r>
            <a:r>
              <a:rPr lang="el-GR" sz="2000" b="1" dirty="0"/>
              <a:t>Πηγή: </a:t>
            </a:r>
            <a:r>
              <a:rPr lang="en-US" sz="2000" b="1" dirty="0">
                <a:hlinkClick r:id="rId3"/>
              </a:rPr>
              <a:t>http://</a:t>
            </a:r>
            <a:r>
              <a:rPr lang="en-US" sz="2000" b="1" dirty="0" smtClean="0">
                <a:hlinkClick r:id="rId3"/>
              </a:rPr>
              <a:t>www.penpalsandpicturebooks.com/2012/10/leaf-collages.html</a:t>
            </a:r>
            <a:r>
              <a:rPr lang="el-GR" sz="2000" b="1" dirty="0" smtClean="0"/>
              <a:t> </a:t>
            </a:r>
            <a:endParaRPr lang="en-US" sz="2000" b="1" dirty="0" smtClean="0"/>
          </a:p>
          <a:p>
            <a:pPr marL="0" indent="0">
              <a:buNone/>
            </a:pPr>
            <a:r>
              <a:rPr lang="el-GR" sz="2000" b="1" dirty="0"/>
              <a:t>Εικόνες </a:t>
            </a:r>
            <a:r>
              <a:rPr lang="el-GR" sz="2000" b="1" dirty="0" smtClean="0"/>
              <a:t>13: </a:t>
            </a:r>
            <a:r>
              <a:rPr lang="en-US" sz="2000" b="1" dirty="0" smtClean="0"/>
              <a:t>Copyrighted</a:t>
            </a:r>
            <a:r>
              <a:rPr lang="el-GR" sz="2000" b="1" dirty="0" smtClean="0"/>
              <a:t>, </a:t>
            </a:r>
            <a:r>
              <a:rPr lang="el-GR" sz="2000" b="1" dirty="0"/>
              <a:t>Πηγή: </a:t>
            </a:r>
            <a:r>
              <a:rPr lang="en-US" sz="2000" b="1" dirty="0">
                <a:hlinkClick r:id="rId4"/>
              </a:rPr>
              <a:t>http://</a:t>
            </a:r>
            <a:r>
              <a:rPr lang="en-US" sz="2000" b="1" dirty="0" smtClean="0">
                <a:hlinkClick r:id="rId4"/>
              </a:rPr>
              <a:t>pixshark.com/art-made-from-natural-materials.htm</a:t>
            </a:r>
            <a:r>
              <a:rPr lang="el-GR" sz="2000" b="1" dirty="0" smtClean="0"/>
              <a:t> </a:t>
            </a:r>
          </a:p>
          <a:p>
            <a:pPr marL="0" indent="0">
              <a:buNone/>
            </a:pPr>
            <a:r>
              <a:rPr lang="el-GR" sz="2000" b="1" dirty="0"/>
              <a:t>Εικόνες </a:t>
            </a:r>
            <a:r>
              <a:rPr lang="el-GR" sz="2000" b="1" dirty="0" smtClean="0"/>
              <a:t>14-17</a:t>
            </a:r>
            <a:r>
              <a:rPr lang="el-GR" sz="2000" b="1" dirty="0"/>
              <a:t>: </a:t>
            </a:r>
            <a:r>
              <a:rPr lang="en-US" sz="2000" b="1" dirty="0" smtClean="0"/>
              <a:t>Copyrighted</a:t>
            </a:r>
            <a:endParaRPr lang="el-GR" sz="2000" b="1" dirty="0" smtClean="0"/>
          </a:p>
          <a:p>
            <a:pPr marL="0" indent="0">
              <a:buNone/>
            </a:pPr>
            <a:r>
              <a:rPr lang="el-GR" sz="2000" b="1" dirty="0"/>
              <a:t>Εικόνες </a:t>
            </a:r>
            <a:r>
              <a:rPr lang="el-GR" sz="2000" b="1" dirty="0" smtClean="0"/>
              <a:t>18: </a:t>
            </a:r>
            <a:r>
              <a:rPr lang="en-US" sz="2000" b="1" dirty="0" smtClean="0"/>
              <a:t>Copyrighted</a:t>
            </a:r>
            <a:r>
              <a:rPr lang="el-GR" sz="2000" b="1" dirty="0" smtClean="0"/>
              <a:t>, </a:t>
            </a:r>
            <a:r>
              <a:rPr lang="el-GR" sz="2000" b="1" dirty="0"/>
              <a:t>Πηγή</a:t>
            </a:r>
            <a:r>
              <a:rPr lang="el-GR" sz="2000" b="1" dirty="0" smtClean="0"/>
              <a:t>: </a:t>
            </a:r>
            <a:r>
              <a:rPr lang="en-US" sz="2000" b="1" dirty="0">
                <a:hlinkClick r:id="rId5"/>
              </a:rPr>
              <a:t>http://</a:t>
            </a:r>
            <a:r>
              <a:rPr lang="en-US" sz="2000" b="1" dirty="0" smtClean="0">
                <a:hlinkClick r:id="rId5"/>
              </a:rPr>
              <a:t>karimaxwell.blogspot.gr/2013/12/sunday-art-class.html</a:t>
            </a:r>
            <a:r>
              <a:rPr lang="el-GR" sz="2000" b="1" dirty="0" smtClean="0"/>
              <a:t> </a:t>
            </a:r>
          </a:p>
          <a:p>
            <a:pPr marL="0" indent="0">
              <a:buNone/>
            </a:pPr>
            <a:r>
              <a:rPr lang="el-GR" sz="2000" b="1" dirty="0"/>
              <a:t>Εικόνες </a:t>
            </a:r>
            <a:r>
              <a:rPr lang="el-GR" sz="2000" b="1" dirty="0" smtClean="0"/>
              <a:t>19: </a:t>
            </a:r>
            <a:r>
              <a:rPr lang="en-US" sz="2000" b="1" dirty="0" smtClean="0"/>
              <a:t>Copyrighted</a:t>
            </a:r>
            <a:r>
              <a:rPr lang="el-GR" sz="2000" b="1" dirty="0" smtClean="0"/>
              <a:t>, </a:t>
            </a:r>
            <a:r>
              <a:rPr lang="el-GR" sz="2000" b="1" dirty="0"/>
              <a:t>Πηγή</a:t>
            </a:r>
            <a:r>
              <a:rPr lang="el-GR" sz="2000" b="1" dirty="0" smtClean="0"/>
              <a:t>: </a:t>
            </a:r>
            <a:r>
              <a:rPr lang="en-US" sz="2000" b="1" dirty="0">
                <a:hlinkClick r:id="rId6"/>
              </a:rPr>
              <a:t>http://www.criticarte.com/Page/file/art2014/RazonsinPasionFS.html?=</a:t>
            </a:r>
            <a:r>
              <a:rPr lang="en-US" sz="2000" b="1" dirty="0" smtClean="0">
                <a:hlinkClick r:id="rId6"/>
              </a:rPr>
              <a:t>RazonsinPasion.html</a:t>
            </a:r>
            <a:r>
              <a:rPr lang="el-GR" sz="2000" b="1" dirty="0" smtClean="0"/>
              <a:t> </a:t>
            </a:r>
          </a:p>
          <a:p>
            <a:pPr marL="0" indent="0">
              <a:buNone/>
            </a:pPr>
            <a:r>
              <a:rPr lang="el-GR" sz="2000" b="1" dirty="0" smtClean="0"/>
              <a:t>                      </a:t>
            </a:r>
          </a:p>
        </p:txBody>
      </p:sp>
    </p:spTree>
    <p:extLst>
      <p:ext uri="{BB962C8B-B14F-4D97-AF65-F5344CB8AC3E}">
        <p14:creationId xmlns:p14="http://schemas.microsoft.com/office/powerpoint/2010/main" val="3564268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a:t>Εξετάζεται ο ιστορικός χαρακτήρας των γνωστότερων μοντέλων διδακτικής της τέχνης στο Δυτικό πολιτισμό από τον 19</a:t>
            </a:r>
            <a:r>
              <a:rPr lang="el-GR" baseline="30000" dirty="0"/>
              <a:t>ο</a:t>
            </a:r>
            <a:r>
              <a:rPr lang="el-GR" dirty="0"/>
              <a:t> αιώνα έως σήμερα. Τα βασικά τους χαρακτηριστικά συσχετίζονται με τα κοινωνικά, πολιτικά και πολιτιστικά φαινόμενα της εκάστοτε περιόδου. Ιδιαίτερη έμφαση δίνεται στο συσχετισμό της έννοιας της «παιδικής τέχνης»  και της απορρέουσας παιδαγωγικής πρακτικής της με το φαινόμενο της μοντέρνας τέχνης και του μοντερνισμού γενικότερα.</a:t>
            </a:r>
          </a:p>
          <a:p>
            <a:pPr marL="0" indent="0">
              <a:buNone/>
            </a:pP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3</a:t>
            </a:r>
            <a:r>
              <a:rPr lang="en-US" dirty="0" smtClean="0"/>
              <a:t>/</a:t>
            </a:r>
            <a:r>
              <a:rPr lang="el-GR" dirty="0" smtClean="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a:t>Εικόνες/Φωτογραφίες</a:t>
            </a:r>
          </a:p>
          <a:p>
            <a:pPr marL="0" indent="0">
              <a:buNone/>
            </a:pPr>
            <a:r>
              <a:rPr lang="el-GR" sz="2000" b="1" dirty="0"/>
              <a:t>Εικόνες 20: </a:t>
            </a:r>
            <a:r>
              <a:rPr lang="en-US" sz="2000" b="1" dirty="0" smtClean="0"/>
              <a:t>Copyrighted</a:t>
            </a:r>
            <a:r>
              <a:rPr lang="el-GR" sz="2000" b="1" dirty="0" smtClean="0"/>
              <a:t>, </a:t>
            </a:r>
            <a:r>
              <a:rPr lang="el-GR" sz="2000" b="1" dirty="0"/>
              <a:t>Πηγή: </a:t>
            </a:r>
            <a:r>
              <a:rPr lang="en-US" sz="2000" b="1" dirty="0">
                <a:hlinkClick r:id="rId3"/>
              </a:rPr>
              <a:t>http://www.weinsteinjcc.org/about-us/virtual-tour/ground/kids-place-ceramic-room/</a:t>
            </a:r>
            <a:r>
              <a:rPr lang="el-GR" sz="2000" b="1" dirty="0"/>
              <a:t> </a:t>
            </a:r>
            <a:endParaRPr lang="el-GR" sz="2000" b="1" dirty="0" smtClean="0"/>
          </a:p>
          <a:p>
            <a:pPr marL="0" indent="0">
              <a:buNone/>
            </a:pPr>
            <a:r>
              <a:rPr lang="el-GR" sz="2000" b="1" dirty="0" smtClean="0"/>
              <a:t>Εικόνες 21: </a:t>
            </a:r>
            <a:r>
              <a:rPr lang="en-US" sz="2000" b="1" dirty="0" smtClean="0"/>
              <a:t>Copyrighted</a:t>
            </a:r>
            <a:r>
              <a:rPr lang="el-GR" sz="2000" b="1" dirty="0" smtClean="0"/>
              <a:t>, </a:t>
            </a:r>
            <a:r>
              <a:rPr lang="el-GR" sz="2000" b="1" dirty="0"/>
              <a:t>Πηγή: </a:t>
            </a:r>
            <a:r>
              <a:rPr lang="en-US" sz="2000" b="1" dirty="0">
                <a:hlinkClick r:id="rId4"/>
              </a:rPr>
              <a:t>http://</a:t>
            </a:r>
            <a:r>
              <a:rPr lang="en-US" sz="2000" b="1" dirty="0" smtClean="0">
                <a:hlinkClick r:id="rId4"/>
              </a:rPr>
              <a:t>www.internationalfolkart.org/eventsedu/fieldtrip.html</a:t>
            </a:r>
            <a:r>
              <a:rPr lang="el-GR" sz="2000" b="1" dirty="0" smtClean="0"/>
              <a:t> </a:t>
            </a:r>
          </a:p>
          <a:p>
            <a:pPr marL="0" indent="0">
              <a:buNone/>
            </a:pPr>
            <a:r>
              <a:rPr lang="el-GR" sz="2000" b="1" dirty="0" smtClean="0"/>
              <a:t>Εικόνες 22: </a:t>
            </a:r>
            <a:r>
              <a:rPr lang="en-US" sz="2000" b="1" dirty="0" smtClean="0"/>
              <a:t>Copyrighted</a:t>
            </a:r>
            <a:r>
              <a:rPr lang="el-GR" sz="2000" b="1" dirty="0" smtClean="0"/>
              <a:t>, </a:t>
            </a:r>
            <a:r>
              <a:rPr lang="el-GR" sz="2000" b="1" dirty="0"/>
              <a:t>Πηγή: </a:t>
            </a:r>
            <a:r>
              <a:rPr lang="en-US" sz="2000" b="1" dirty="0">
                <a:hlinkClick r:id="rId5"/>
              </a:rPr>
              <a:t>http://artmuseumteaching.com/tag/teachers</a:t>
            </a:r>
            <a:r>
              <a:rPr lang="en-US" sz="2000" b="1" dirty="0" smtClean="0">
                <a:hlinkClick r:id="rId5"/>
              </a:rPr>
              <a:t>/</a:t>
            </a:r>
            <a:r>
              <a:rPr lang="el-GR" sz="2000" b="1" dirty="0" smtClean="0"/>
              <a:t> </a:t>
            </a:r>
          </a:p>
          <a:p>
            <a:pPr marL="0" indent="0">
              <a:buNone/>
            </a:pPr>
            <a:r>
              <a:rPr lang="el-GR" sz="2000" b="1" dirty="0" smtClean="0"/>
              <a:t>Εικόνες 23: </a:t>
            </a:r>
            <a:r>
              <a:rPr lang="en-US" sz="2000" b="1" smtClean="0"/>
              <a:t>Copyrighted</a:t>
            </a:r>
            <a:r>
              <a:rPr lang="el-GR" sz="2000" b="1" smtClean="0"/>
              <a:t>, </a:t>
            </a:r>
            <a:r>
              <a:rPr lang="el-GR" sz="2000" b="1" dirty="0"/>
              <a:t>Πηγή</a:t>
            </a:r>
            <a:r>
              <a:rPr lang="el-GR" sz="2000" b="1" dirty="0" smtClean="0"/>
              <a:t>: </a:t>
            </a:r>
            <a:r>
              <a:rPr lang="en-US" sz="2000" b="1" dirty="0">
                <a:hlinkClick r:id="rId6"/>
              </a:rPr>
              <a:t>http://www.troutgallery.org/education/mumper-stuart-education-center</a:t>
            </a:r>
            <a:r>
              <a:rPr lang="en-US" sz="2000" b="1" dirty="0" smtClean="0">
                <a:hlinkClick r:id="rId6"/>
              </a:rPr>
              <a:t>/</a:t>
            </a:r>
            <a:r>
              <a:rPr lang="el-GR" sz="2000" b="1" dirty="0" smtClean="0"/>
              <a:t> </a:t>
            </a:r>
          </a:p>
        </p:txBody>
      </p:sp>
    </p:spTree>
    <p:extLst>
      <p:ext uri="{BB962C8B-B14F-4D97-AF65-F5344CB8AC3E}">
        <p14:creationId xmlns:p14="http://schemas.microsoft.com/office/powerpoint/2010/main" val="1140386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solidFill>
                  <a:srgbClr val="5075BC"/>
                </a:solidFill>
              </a:rPr>
              <a:t>Εκπαιδευτικό Υλικό</a:t>
            </a:r>
            <a:endParaRPr lang="el-GR" dirty="0">
              <a:solidFill>
                <a:srgbClr val="5075BC"/>
              </a:solidFill>
            </a:endParaRPr>
          </a:p>
        </p:txBody>
      </p:sp>
      <p:sp>
        <p:nvSpPr>
          <p:cNvPr id="5" name="Υπότιτλος 4"/>
          <p:cNvSpPr>
            <a:spLocks noGrp="1"/>
          </p:cNvSpPr>
          <p:nvPr>
            <p:ph type="subTitle" idx="1"/>
          </p:nvPr>
        </p:nvSpPr>
        <p:spPr/>
        <p:txBody>
          <a:bodyPr/>
          <a:lstStyle/>
          <a:p>
            <a:r>
              <a:rPr lang="el-GR" dirty="0" smtClean="0"/>
              <a:t>Μέρος 1ο</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
            </a:r>
            <a:br>
              <a:rPr lang="el-GR" b="1" dirty="0"/>
            </a:br>
            <a:r>
              <a:rPr lang="el-GR" dirty="0"/>
              <a:t>ΜΟΝΤΕΛΑ ΔΙΔΑΚΤΙΚΗΣ ΤΗΣ ΤΕΧΝΗΣ</a:t>
            </a:r>
          </a:p>
        </p:txBody>
      </p:sp>
      <p:sp>
        <p:nvSpPr>
          <p:cNvPr id="3" name="Θέση περιεχομένου 2"/>
          <p:cNvSpPr>
            <a:spLocks noGrp="1"/>
          </p:cNvSpPr>
          <p:nvPr>
            <p:ph idx="1"/>
          </p:nvPr>
        </p:nvSpPr>
        <p:spPr/>
        <p:txBody>
          <a:bodyPr>
            <a:normAutofit fontScale="55000" lnSpcReduction="20000"/>
          </a:bodyPr>
          <a:lstStyle/>
          <a:p>
            <a:pPr marL="514350" lvl="0" indent="-514350">
              <a:buFont typeface="+mj-lt"/>
              <a:buAutoNum type="arabicPeriod"/>
            </a:pPr>
            <a:r>
              <a:rPr lang="el-GR" dirty="0"/>
              <a:t>Τέχνη ως επιδεξιότητα</a:t>
            </a:r>
          </a:p>
          <a:p>
            <a:pPr marL="514350" lvl="0" indent="-514350">
              <a:buFont typeface="+mj-lt"/>
              <a:buAutoNum type="arabicPeriod"/>
            </a:pPr>
            <a:r>
              <a:rPr lang="el-GR" dirty="0"/>
              <a:t>Η τέχνη ως μέσο πολιτισμικής καλλιέργειας.</a:t>
            </a:r>
          </a:p>
          <a:p>
            <a:pPr marL="514350" lvl="0" indent="-514350">
              <a:buFont typeface="+mj-lt"/>
              <a:buAutoNum type="arabicPeriod"/>
            </a:pPr>
            <a:r>
              <a:rPr lang="el-GR" dirty="0"/>
              <a:t>Τέχνη ως χειροτεχνία</a:t>
            </a:r>
          </a:p>
          <a:p>
            <a:pPr marL="514350" lvl="0" indent="-514350">
              <a:buFont typeface="+mj-lt"/>
              <a:buAutoNum type="arabicPeriod"/>
            </a:pPr>
            <a:r>
              <a:rPr lang="el-GR" dirty="0"/>
              <a:t>Η τέχνη ως </a:t>
            </a:r>
            <a:r>
              <a:rPr lang="el-GR" dirty="0" err="1"/>
              <a:t>αυτοέκφραση</a:t>
            </a:r>
            <a:r>
              <a:rPr lang="el-GR" dirty="0"/>
              <a:t> ή μοντέλο ελεύθερης έκφρασης</a:t>
            </a:r>
          </a:p>
          <a:p>
            <a:pPr marL="514350" lvl="0" indent="-514350">
              <a:buFont typeface="+mj-lt"/>
              <a:buAutoNum type="arabicPeriod"/>
            </a:pPr>
            <a:r>
              <a:rPr lang="el-GR" dirty="0"/>
              <a:t>Η τέχνη ως θεραπευτικό μέσο</a:t>
            </a:r>
          </a:p>
          <a:p>
            <a:pPr marL="514350" lvl="0" indent="-514350">
              <a:buFont typeface="+mj-lt"/>
              <a:buAutoNum type="arabicPeriod"/>
            </a:pPr>
            <a:r>
              <a:rPr lang="el-GR" dirty="0"/>
              <a:t>Η τέχνη ως πειραματισμός με υλικά.</a:t>
            </a:r>
          </a:p>
          <a:p>
            <a:pPr marL="514350" lvl="0" indent="-514350">
              <a:buFont typeface="+mj-lt"/>
              <a:buAutoNum type="arabicPeriod"/>
            </a:pPr>
            <a:r>
              <a:rPr lang="el-GR" dirty="0"/>
              <a:t>Η τέχνη στην καθημερινή ζωή ή κοινωνικό μοντέλο της τέχνης</a:t>
            </a:r>
          </a:p>
          <a:p>
            <a:pPr marL="514350" lvl="0" indent="-514350">
              <a:buFont typeface="+mj-lt"/>
              <a:buAutoNum type="arabicPeriod"/>
            </a:pPr>
            <a:r>
              <a:rPr lang="el-GR" dirty="0"/>
              <a:t>Η τέχνη ως αναπτυξιακή δραστηριότητα ή εκπαίδευση μέσω της τέχνης</a:t>
            </a:r>
          </a:p>
          <a:p>
            <a:pPr marL="514350" lvl="0" indent="-514350">
              <a:buFont typeface="+mj-lt"/>
              <a:buAutoNum type="arabicPeriod"/>
            </a:pPr>
            <a:r>
              <a:rPr lang="el-GR" dirty="0"/>
              <a:t>Η τέχνη ως ανεξάρτητος επιστημονικός κλάδος ή εκπαίδευση στην τέχνη</a:t>
            </a:r>
          </a:p>
          <a:p>
            <a:pPr marL="514350" lvl="0" indent="-514350">
              <a:buFont typeface="+mj-lt"/>
              <a:buAutoNum type="arabicPeriod"/>
            </a:pPr>
            <a:r>
              <a:rPr lang="el-GR" dirty="0"/>
              <a:t>Μοντέλο διαθεματικής προσέγγισης</a:t>
            </a:r>
          </a:p>
          <a:p>
            <a:pPr marL="514350" lvl="0" indent="-514350">
              <a:buFont typeface="+mj-lt"/>
              <a:buAutoNum type="arabicPeriod"/>
            </a:pPr>
            <a:r>
              <a:rPr lang="el-GR" dirty="0"/>
              <a:t>Η τέχνη ως μελέτη του πολιτισμού της οπτικής κοινωνίας</a:t>
            </a:r>
          </a:p>
          <a:p>
            <a:pPr marL="514350" lvl="0" indent="-514350">
              <a:buFont typeface="+mj-lt"/>
              <a:buAutoNum type="arabicPeriod"/>
            </a:pPr>
            <a:r>
              <a:rPr lang="el-GR" dirty="0"/>
              <a:t>Γνωστικό μοντέλο της τέχνης ή η τέχνη ως μέσο μάθησης</a:t>
            </a:r>
          </a:p>
          <a:p>
            <a:endParaRPr lang="el-GR" dirty="0"/>
          </a:p>
        </p:txBody>
      </p:sp>
    </p:spTree>
    <p:extLst>
      <p:ext uri="{BB962C8B-B14F-4D97-AF65-F5344CB8AC3E}">
        <p14:creationId xmlns:p14="http://schemas.microsoft.com/office/powerpoint/2010/main" val="246858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7" name="Θέση περιεχομένου 6" descr="Ζωγραφ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29333" t="11593" r="29123" b="12403"/>
          <a:stretch/>
        </p:blipFill>
        <p:spPr>
          <a:xfrm>
            <a:off x="3563888" y="0"/>
            <a:ext cx="4680520" cy="6422109"/>
          </a:xfrm>
        </p:spPr>
      </p:pic>
    </p:spTree>
    <p:extLst>
      <p:ext uri="{BB962C8B-B14F-4D97-AF65-F5344CB8AC3E}">
        <p14:creationId xmlns:p14="http://schemas.microsoft.com/office/powerpoint/2010/main" val="226342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Ζωγραφ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29364" t="12421" r="29784" b="12450"/>
          <a:stretch/>
        </p:blipFill>
        <p:spPr>
          <a:xfrm>
            <a:off x="3707904" y="-1"/>
            <a:ext cx="4680520" cy="6455889"/>
          </a:xfrm>
        </p:spPr>
      </p:pic>
    </p:spTree>
    <p:extLst>
      <p:ext uri="{BB962C8B-B14F-4D97-AF65-F5344CB8AC3E}">
        <p14:creationId xmlns:p14="http://schemas.microsoft.com/office/powerpoint/2010/main" val="222306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3</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descr="Φωτογραφία "/>
          <p:cNvPicPr>
            <a:picLocks noGrp="1" noChangeAspect="1"/>
          </p:cNvPicPr>
          <p:nvPr>
            <p:ph idx="1"/>
          </p:nvPr>
        </p:nvPicPr>
        <p:blipFill rotWithShape="1">
          <a:blip r:embed="rId2">
            <a:extLst>
              <a:ext uri="{28A0092B-C50C-407E-A947-70E740481C1C}">
                <a14:useLocalDpi xmlns:a14="http://schemas.microsoft.com/office/drawing/2010/main" val="0"/>
              </a:ext>
            </a:extLst>
          </a:blip>
          <a:srcRect l="30773" t="12421" r="29784" b="12450"/>
          <a:stretch/>
        </p:blipFill>
        <p:spPr>
          <a:xfrm>
            <a:off x="3851920" y="2146"/>
            <a:ext cx="4464496" cy="6377851"/>
          </a:xfrm>
        </p:spPr>
      </p:pic>
    </p:spTree>
    <p:extLst>
      <p:ext uri="{BB962C8B-B14F-4D97-AF65-F5344CB8AC3E}">
        <p14:creationId xmlns:p14="http://schemas.microsoft.com/office/powerpoint/2010/main" val="194802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764</Words>
  <Application>Microsoft Office PowerPoint</Application>
  <PresentationFormat>Προβολή στην οθόνη (4:3)</PresentationFormat>
  <Paragraphs>123</Paragraphs>
  <Slides>40</Slides>
  <Notes>14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MS PGothic</vt:lpstr>
      <vt:lpstr>Arial</vt:lpstr>
      <vt:lpstr>Calibri</vt:lpstr>
      <vt:lpstr>Helvetica</vt:lpstr>
      <vt:lpstr>Wingdings</vt:lpstr>
      <vt:lpstr>Θέμα του Office</vt:lpstr>
      <vt:lpstr>Διδακτική των εικαστικών τεχνών Ενότητα 1</vt:lpstr>
      <vt:lpstr>Ενότητα 1.  Ιστορική αναδρομή της διδακτικής της τέχνης: μοντέλα διδακτικής της τέχνης</vt:lpstr>
      <vt:lpstr>Σκοποί  ενότητας</vt:lpstr>
      <vt:lpstr>Περιγραφή ενότητας</vt:lpstr>
      <vt:lpstr>Εκπαιδευτικό Υλικό</vt:lpstr>
      <vt:lpstr> ΜΟΝΤΕΛΑ ΔΙΔΑΚΤΙΚΗΣ ΤΗΣ ΤΕΧΝΗΣ</vt:lpstr>
      <vt:lpstr>Εικόνα 1</vt:lpstr>
      <vt:lpstr>Εικόνα 2</vt:lpstr>
      <vt:lpstr>Εικόνα 3</vt:lpstr>
      <vt:lpstr>Εικόνα 4</vt:lpstr>
      <vt:lpstr>Εικόνα 5</vt:lpstr>
      <vt:lpstr>Εικόνα 6</vt:lpstr>
      <vt:lpstr>Εικόνα 7</vt:lpstr>
      <vt:lpstr>Εικόνα 8</vt:lpstr>
      <vt:lpstr>Εικόνα 9</vt:lpstr>
      <vt:lpstr>Εικόνα 10</vt:lpstr>
      <vt:lpstr>Εικόνα 11</vt:lpstr>
      <vt:lpstr>Εικόνα 12</vt:lpstr>
      <vt:lpstr>Εικόνα 13</vt:lpstr>
      <vt:lpstr>Εικόνα 14</vt:lpstr>
      <vt:lpstr>Εικόνα 15</vt:lpstr>
      <vt:lpstr>Εικόνα 16</vt:lpstr>
      <vt:lpstr>Εικόνα 17</vt:lpstr>
      <vt:lpstr>Εικόνα 18</vt:lpstr>
      <vt:lpstr>Εικόνα 19</vt:lpstr>
      <vt:lpstr>Εικόνα 20</vt:lpstr>
      <vt:lpstr>Εικόνα 21</vt:lpstr>
      <vt:lpstr>Εικόνα 22</vt:lpstr>
      <vt:lpstr>Εικόνα 23</vt:lpstr>
      <vt:lpstr>ΕΚΠΑΙΔΕΥΣΗ ΜΕΣΩ ΤΗΣ ΤΕΧΝΗΣ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Risispa</cp:lastModifiedBy>
  <cp:revision>197</cp:revision>
  <dcterms:created xsi:type="dcterms:W3CDTF">2012-09-06T09:03:05Z</dcterms:created>
  <dcterms:modified xsi:type="dcterms:W3CDTF">2015-10-20T21:11:08Z</dcterms:modified>
</cp:coreProperties>
</file>