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79"/>
  </p:notesMasterIdLst>
  <p:sldIdLst>
    <p:sldId id="280" r:id="rId2"/>
    <p:sldId id="323" r:id="rId3"/>
    <p:sldId id="339" r:id="rId4"/>
    <p:sldId id="282" r:id="rId5"/>
    <p:sldId id="340" r:id="rId6"/>
    <p:sldId id="299" r:id="rId7"/>
    <p:sldId id="353" r:id="rId8"/>
    <p:sldId id="268" r:id="rId9"/>
    <p:sldId id="269" r:id="rId10"/>
    <p:sldId id="284" r:id="rId11"/>
    <p:sldId id="342" r:id="rId12"/>
    <p:sldId id="281" r:id="rId13"/>
    <p:sldId id="348" r:id="rId14"/>
    <p:sldId id="287" r:id="rId15"/>
    <p:sldId id="257" r:id="rId16"/>
    <p:sldId id="258" r:id="rId17"/>
    <p:sldId id="302" r:id="rId18"/>
    <p:sldId id="322" r:id="rId19"/>
    <p:sldId id="278" r:id="rId20"/>
    <p:sldId id="301" r:id="rId21"/>
    <p:sldId id="261" r:id="rId22"/>
    <p:sldId id="349" r:id="rId23"/>
    <p:sldId id="350" r:id="rId24"/>
    <p:sldId id="279" r:id="rId25"/>
    <p:sldId id="303" r:id="rId26"/>
    <p:sldId id="310" r:id="rId27"/>
    <p:sldId id="309" r:id="rId28"/>
    <p:sldId id="328" r:id="rId29"/>
    <p:sldId id="272" r:id="rId30"/>
    <p:sldId id="344" r:id="rId31"/>
    <p:sldId id="345" r:id="rId32"/>
    <p:sldId id="304" r:id="rId33"/>
    <p:sldId id="319" r:id="rId34"/>
    <p:sldId id="352" r:id="rId35"/>
    <p:sldId id="315" r:id="rId36"/>
    <p:sldId id="351" r:id="rId37"/>
    <p:sldId id="354" r:id="rId38"/>
    <p:sldId id="305" r:id="rId39"/>
    <p:sldId id="332" r:id="rId40"/>
    <p:sldId id="333" r:id="rId41"/>
    <p:sldId id="347" r:id="rId42"/>
    <p:sldId id="273" r:id="rId43"/>
    <p:sldId id="313" r:id="rId44"/>
    <p:sldId id="288" r:id="rId45"/>
    <p:sldId id="356" r:id="rId46"/>
    <p:sldId id="355" r:id="rId47"/>
    <p:sldId id="337" r:id="rId48"/>
    <p:sldId id="318" r:id="rId49"/>
    <p:sldId id="289" r:id="rId50"/>
    <p:sldId id="291" r:id="rId51"/>
    <p:sldId id="292" r:id="rId52"/>
    <p:sldId id="293" r:id="rId53"/>
    <p:sldId id="294" r:id="rId54"/>
    <p:sldId id="295" r:id="rId55"/>
    <p:sldId id="296" r:id="rId56"/>
    <p:sldId id="307" r:id="rId57"/>
    <p:sldId id="306" r:id="rId58"/>
    <p:sldId id="297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375" r:id="rId7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FF9900"/>
    <a:srgbClr val="990033"/>
    <a:srgbClr val="CC0000"/>
    <a:srgbClr val="FFCC66"/>
    <a:srgbClr val="FFFF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4162" autoAdjust="0"/>
  </p:normalViewPr>
  <p:slideViewPr>
    <p:cSldViewPr showGuides="1">
      <p:cViewPr varScale="1">
        <p:scale>
          <a:sx n="71" d="100"/>
          <a:sy n="71" d="100"/>
        </p:scale>
        <p:origin x="12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7A6AAC-DDBA-4AE0-A809-0E583C54D989}" type="datetimeFigureOut">
              <a:rPr lang="en-US"/>
              <a:pPr>
                <a:defRPr/>
              </a:pPr>
              <a:t>5/8/2015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n-US" noProof="0" smtClean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A4B4064-E07C-4BFC-92A6-125EEBBD3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77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75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9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9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36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2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86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60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81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8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253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763E61-B6D5-4881-BBA9-5AAC3F312244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871775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7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85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51204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658716-EE47-459B-9165-20B21CFF32D7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764141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61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9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22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1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7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7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67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59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8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1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39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7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0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950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04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929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38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883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978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64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062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724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416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6080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8082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01218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84450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545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17206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075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F5166-58EE-4CAE-ACF9-19A140433028}" type="slidenum">
              <a:rPr lang="en-GB" altLang="el-GR" smtClean="0"/>
              <a:pPr/>
              <a:t>7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8525614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4483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59815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6403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04798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84374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8713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9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4B4064-E07C-4BFC-92A6-125EEBBD3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4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2300"/>
            <a:ext cx="41481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10"/>
          </p:nvPr>
        </p:nvSpPr>
        <p:spPr>
          <a:xfrm>
            <a:off x="971550" y="3573463"/>
            <a:ext cx="7272338" cy="2087562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68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764-8508-4C5C-BA96-9FD105AE9730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866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828CA-CFEE-4C3B-AC30-4C6F2E357679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4249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4955-F9F8-4DD1-9409-56D65DB24D06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508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D9EF-C36A-4021-A67C-12B25DD73AE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93129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86AE-B7BB-4A3A-A7B5-6DEC65723017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2568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7F9EF9-5CD4-4D9C-A714-6640DBF12FD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264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Τίτλος και 2 Αντικείμενα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1D48A7-8643-4EF6-A9FE-9DF255033AE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947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920F37-6072-4701-B014-54970000DD2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4604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Κατηγορίες με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847725" y="1855171"/>
            <a:ext cx="4160838" cy="847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5327098" y="1855171"/>
            <a:ext cx="1008063" cy="847725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847725" y="3193434"/>
            <a:ext cx="4160838" cy="9683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5327650" y="3166446"/>
            <a:ext cx="1008063" cy="1008063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4" name="Θέση κειμένου 13"/>
          <p:cNvSpPr>
            <a:spLocks noGrp="1"/>
          </p:cNvSpPr>
          <p:nvPr>
            <p:ph type="body" sz="quarter" idx="16"/>
          </p:nvPr>
        </p:nvSpPr>
        <p:spPr>
          <a:xfrm>
            <a:off x="847725" y="4757121"/>
            <a:ext cx="4160838" cy="8747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6" name="Θέση εικόνας 15"/>
          <p:cNvSpPr>
            <a:spLocks noGrp="1"/>
          </p:cNvSpPr>
          <p:nvPr>
            <p:ph type="pic" sz="quarter" idx="17"/>
          </p:nvPr>
        </p:nvSpPr>
        <p:spPr>
          <a:xfrm>
            <a:off x="5327650" y="4757121"/>
            <a:ext cx="1008063" cy="874713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4AE71-96B3-447D-8868-7FDE73A67342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00697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Εισαγωγή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πολυμέσων 5"/>
          <p:cNvSpPr>
            <a:spLocks noGrp="1"/>
          </p:cNvSpPr>
          <p:nvPr>
            <p:ph type="media" sz="quarter" idx="12"/>
          </p:nvPr>
        </p:nvSpPr>
        <p:spPr>
          <a:xfrm>
            <a:off x="628650" y="1841500"/>
            <a:ext cx="7600950" cy="3697909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πολυμέσα</a:t>
            </a:r>
            <a:endParaRPr lang="el-GR" noProof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5659438"/>
            <a:ext cx="7600950" cy="5556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F804-9C85-4CEB-B6EF-86622E762CDC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1242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887413" y="2027238"/>
            <a:ext cx="3486150" cy="18034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4678363" y="2014538"/>
            <a:ext cx="1655762" cy="21209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0" name="Θέση εικόνας 9"/>
          <p:cNvSpPr>
            <a:spLocks noGrp="1"/>
          </p:cNvSpPr>
          <p:nvPr>
            <p:ph type="pic" sz="quarter" idx="14"/>
          </p:nvPr>
        </p:nvSpPr>
        <p:spPr>
          <a:xfrm>
            <a:off x="6653213" y="2027238"/>
            <a:ext cx="1862137" cy="2465387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2730500" y="4492625"/>
            <a:ext cx="3286125" cy="1431925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4" name="Θέση εικόνας 13"/>
          <p:cNvSpPr>
            <a:spLocks noGrp="1"/>
          </p:cNvSpPr>
          <p:nvPr>
            <p:ph type="pic" sz="quarter" idx="16"/>
          </p:nvPr>
        </p:nvSpPr>
        <p:spPr>
          <a:xfrm>
            <a:off x="769386" y="4070758"/>
            <a:ext cx="1709737" cy="2014538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7"/>
          </p:nvPr>
        </p:nvSpPr>
        <p:spPr>
          <a:xfrm>
            <a:off x="6440488" y="4745038"/>
            <a:ext cx="2074862" cy="11795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001A4-6096-47BE-B136-7EFD2E4C0784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97931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ολλαπλές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887413" y="2027238"/>
            <a:ext cx="3486150" cy="18034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4678363" y="2014538"/>
            <a:ext cx="1655762" cy="21209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0" name="Θέση εικόνας 9"/>
          <p:cNvSpPr>
            <a:spLocks noGrp="1"/>
          </p:cNvSpPr>
          <p:nvPr>
            <p:ph type="pic" sz="quarter" idx="14"/>
          </p:nvPr>
        </p:nvSpPr>
        <p:spPr>
          <a:xfrm>
            <a:off x="6653213" y="2027238"/>
            <a:ext cx="1862137" cy="2465387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2730500" y="4492625"/>
            <a:ext cx="3286125" cy="1431925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4" name="Θέση εικόνας 13"/>
          <p:cNvSpPr>
            <a:spLocks noGrp="1"/>
          </p:cNvSpPr>
          <p:nvPr>
            <p:ph type="pic" sz="quarter" idx="16"/>
          </p:nvPr>
        </p:nvSpPr>
        <p:spPr>
          <a:xfrm>
            <a:off x="769386" y="4070758"/>
            <a:ext cx="1709737" cy="2014538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7"/>
          </p:nvPr>
        </p:nvSpPr>
        <p:spPr>
          <a:xfrm>
            <a:off x="6440488" y="4745038"/>
            <a:ext cx="2074862" cy="11795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14D4-B5E8-4061-8A00-ABD9ED908463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10921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Κατηγορίες με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847725" y="1855171"/>
            <a:ext cx="4160838" cy="847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5327098" y="1855171"/>
            <a:ext cx="1008063" cy="847725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847725" y="3193434"/>
            <a:ext cx="4160838" cy="9683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5327650" y="3166446"/>
            <a:ext cx="1008063" cy="1008063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4" name="Θέση κειμένου 13"/>
          <p:cNvSpPr>
            <a:spLocks noGrp="1"/>
          </p:cNvSpPr>
          <p:nvPr>
            <p:ph type="body" sz="quarter" idx="16"/>
          </p:nvPr>
        </p:nvSpPr>
        <p:spPr>
          <a:xfrm>
            <a:off x="847725" y="4757121"/>
            <a:ext cx="4160838" cy="87471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6" name="Θέση εικόνας 15"/>
          <p:cNvSpPr>
            <a:spLocks noGrp="1"/>
          </p:cNvSpPr>
          <p:nvPr>
            <p:ph type="pic" sz="quarter" idx="17"/>
          </p:nvPr>
        </p:nvSpPr>
        <p:spPr>
          <a:xfrm>
            <a:off x="5327650" y="4757121"/>
            <a:ext cx="1008063" cy="874713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18665-6263-4602-A434-B8CD871BD459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542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Εισαγωγή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πολυμέσων 5"/>
          <p:cNvSpPr>
            <a:spLocks noGrp="1"/>
          </p:cNvSpPr>
          <p:nvPr>
            <p:ph type="media" sz="quarter" idx="12"/>
          </p:nvPr>
        </p:nvSpPr>
        <p:spPr>
          <a:xfrm>
            <a:off x="628650" y="1841500"/>
            <a:ext cx="7600950" cy="3697909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πολυμέσα</a:t>
            </a:r>
            <a:endParaRPr lang="el-GR" noProof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5659438"/>
            <a:ext cx="7600950" cy="55562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A5C94-9A4F-4E12-9AFA-5D8B165A4F56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01900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Πολλαπλές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887413" y="2027238"/>
            <a:ext cx="3486150" cy="18034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4678363" y="2014538"/>
            <a:ext cx="1655762" cy="21209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0" name="Θέση εικόνας 9"/>
          <p:cNvSpPr>
            <a:spLocks noGrp="1"/>
          </p:cNvSpPr>
          <p:nvPr>
            <p:ph type="pic" sz="quarter" idx="14"/>
          </p:nvPr>
        </p:nvSpPr>
        <p:spPr>
          <a:xfrm>
            <a:off x="6653213" y="2027238"/>
            <a:ext cx="1862137" cy="2465387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2730500" y="4492625"/>
            <a:ext cx="3286125" cy="1431925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4" name="Θέση εικόνας 13"/>
          <p:cNvSpPr>
            <a:spLocks noGrp="1"/>
          </p:cNvSpPr>
          <p:nvPr>
            <p:ph type="pic" sz="quarter" idx="16"/>
          </p:nvPr>
        </p:nvSpPr>
        <p:spPr>
          <a:xfrm>
            <a:off x="769386" y="4070758"/>
            <a:ext cx="1709737" cy="2014538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7"/>
          </p:nvPr>
        </p:nvSpPr>
        <p:spPr>
          <a:xfrm>
            <a:off x="6440488" y="4745038"/>
            <a:ext cx="2074862" cy="11795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8199-38D3-4A00-8E3B-8E5E709034C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56648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D48FCC-280B-4C28-A555-A72C3D0E4B7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732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Τίτλος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ένα γράφημα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7CC836-70B3-4C2F-A51E-2AC121E4457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199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B76F42-C549-40D9-A024-FEE88EF435CC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4144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73FF42-72CE-488D-ABCA-40C667645B51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6059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Τρεις εικόνες οριζόντιες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E49A6-3628-42C4-9256-7A029C426C32}" type="slidenum">
              <a:rPr lang="en-GB" altLang="el-GR" smtClean="0"/>
              <a:pPr/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3590" y="1734473"/>
            <a:ext cx="3507730" cy="1916007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5007009" y="1734475"/>
            <a:ext cx="3508341" cy="1912004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4"/>
          </p:nvPr>
        </p:nvSpPr>
        <p:spPr>
          <a:xfrm>
            <a:off x="973311" y="3766255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3" name="Θέση κειμένου 9"/>
          <p:cNvSpPr>
            <a:spLocks noGrp="1"/>
          </p:cNvSpPr>
          <p:nvPr>
            <p:ph type="body" sz="quarter" idx="15"/>
          </p:nvPr>
        </p:nvSpPr>
        <p:spPr>
          <a:xfrm>
            <a:off x="5357035" y="3766254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Θέση εικόνας 7"/>
          <p:cNvSpPr>
            <a:spLocks noGrp="1"/>
          </p:cNvSpPr>
          <p:nvPr>
            <p:ph type="pic" sz="quarter" idx="16"/>
          </p:nvPr>
        </p:nvSpPr>
        <p:spPr>
          <a:xfrm>
            <a:off x="4131320" y="4276416"/>
            <a:ext cx="3508341" cy="1912004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17" name="Θέση κειμένου 9"/>
          <p:cNvSpPr>
            <a:spLocks noGrp="1"/>
          </p:cNvSpPr>
          <p:nvPr>
            <p:ph type="body" sz="quarter" idx="17"/>
          </p:nvPr>
        </p:nvSpPr>
        <p:spPr>
          <a:xfrm>
            <a:off x="973311" y="5817401"/>
            <a:ext cx="2808287" cy="3603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72583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εικόνες με λεζάντ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E49A6-3628-42C4-9256-7A029C426C32}" type="slidenum">
              <a:rPr lang="en-GB" altLang="el-GR" smtClean="0"/>
              <a:pPr/>
              <a:t>‹#›</a:t>
            </a:fld>
            <a:endParaRPr lang="en-GB" altLang="el-GR" dirty="0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251520" y="1769616"/>
            <a:ext cx="3486150" cy="180340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4067944" y="1772816"/>
            <a:ext cx="2016224" cy="1803400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0" name="Θέση εικόνας 9"/>
          <p:cNvSpPr>
            <a:spLocks noGrp="1"/>
          </p:cNvSpPr>
          <p:nvPr>
            <p:ph type="pic" sz="quarter" idx="14"/>
          </p:nvPr>
        </p:nvSpPr>
        <p:spPr>
          <a:xfrm>
            <a:off x="6437313" y="1772816"/>
            <a:ext cx="2311151" cy="2465387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2" name="Θέση εικόνας 11"/>
          <p:cNvSpPr>
            <a:spLocks noGrp="1"/>
          </p:cNvSpPr>
          <p:nvPr>
            <p:ph type="pic" sz="quarter" idx="15"/>
          </p:nvPr>
        </p:nvSpPr>
        <p:spPr>
          <a:xfrm>
            <a:off x="2498740" y="4139745"/>
            <a:ext cx="2145268" cy="1593511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14" name="Θέση εικόνας 13"/>
          <p:cNvSpPr>
            <a:spLocks noGrp="1"/>
          </p:cNvSpPr>
          <p:nvPr>
            <p:ph type="pic" sz="quarter" idx="16"/>
          </p:nvPr>
        </p:nvSpPr>
        <p:spPr>
          <a:xfrm>
            <a:off x="251520" y="4076824"/>
            <a:ext cx="1894074" cy="1593512"/>
          </a:xfrm>
        </p:spPr>
        <p:txBody>
          <a:bodyPr/>
          <a:lstStyle/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7"/>
          </p:nvPr>
        </p:nvSpPr>
        <p:spPr>
          <a:xfrm>
            <a:off x="4997154" y="4710718"/>
            <a:ext cx="3751310" cy="117951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13" name="Θέση κειμένου 18"/>
          <p:cNvSpPr>
            <a:spLocks noGrp="1"/>
          </p:cNvSpPr>
          <p:nvPr>
            <p:ph type="body" sz="quarter" idx="18"/>
          </p:nvPr>
        </p:nvSpPr>
        <p:spPr>
          <a:xfrm>
            <a:off x="806351" y="3645272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Θέση κειμένου 18"/>
          <p:cNvSpPr>
            <a:spLocks noGrp="1"/>
          </p:cNvSpPr>
          <p:nvPr>
            <p:ph type="body" sz="quarter" idx="19"/>
          </p:nvPr>
        </p:nvSpPr>
        <p:spPr>
          <a:xfrm>
            <a:off x="3899248" y="3645024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7" name="Θέση κειμένου 18"/>
          <p:cNvSpPr>
            <a:spLocks noGrp="1"/>
          </p:cNvSpPr>
          <p:nvPr>
            <p:ph type="body" sz="quarter" idx="20"/>
          </p:nvPr>
        </p:nvSpPr>
        <p:spPr>
          <a:xfrm>
            <a:off x="6404644" y="4312204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8" name="Θέση κειμένου 18"/>
          <p:cNvSpPr>
            <a:spLocks noGrp="1"/>
          </p:cNvSpPr>
          <p:nvPr>
            <p:ph type="body" sz="quarter" idx="21"/>
          </p:nvPr>
        </p:nvSpPr>
        <p:spPr>
          <a:xfrm>
            <a:off x="116683" y="5795928"/>
            <a:ext cx="216374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Θέση κειμένου 18"/>
          <p:cNvSpPr>
            <a:spLocks noGrp="1"/>
          </p:cNvSpPr>
          <p:nvPr>
            <p:ph type="body" sz="quarter" idx="22"/>
          </p:nvPr>
        </p:nvSpPr>
        <p:spPr>
          <a:xfrm>
            <a:off x="2498741" y="5795928"/>
            <a:ext cx="2429512" cy="4113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Θέση κειμένου 18"/>
          <p:cNvSpPr>
            <a:spLocks noGrp="1"/>
          </p:cNvSpPr>
          <p:nvPr>
            <p:ph type="body" sz="quarter" idx="23"/>
          </p:nvPr>
        </p:nvSpPr>
        <p:spPr>
          <a:xfrm>
            <a:off x="5550473" y="5893368"/>
            <a:ext cx="2376487" cy="431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350436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201-2980-46AF-9ABB-C57FA14D937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136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0181A-735F-447B-987A-60947891BFDF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870874"/>
            <a:ext cx="738420" cy="691602"/>
          </a:xfrm>
          <a:prstGeom prst="rect">
            <a:avLst/>
          </a:prstGeom>
        </p:spPr>
      </p:pic>
      <p:pic>
        <p:nvPicPr>
          <p:cNvPr id="8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5167"/>
          <a:stretch>
            <a:fillRect/>
          </a:stretch>
        </p:blipFill>
        <p:spPr bwMode="auto">
          <a:xfrm>
            <a:off x="692150" y="6235700"/>
            <a:ext cx="376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Εικόνα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870874"/>
            <a:ext cx="738420" cy="691602"/>
          </a:xfrm>
          <a:prstGeom prst="rect">
            <a:avLst/>
          </a:prstGeom>
        </p:spPr>
      </p:pic>
      <p:pic>
        <p:nvPicPr>
          <p:cNvPr id="10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5167"/>
          <a:stretch>
            <a:fillRect/>
          </a:stretch>
        </p:blipFill>
        <p:spPr bwMode="auto">
          <a:xfrm>
            <a:off x="692150" y="6235700"/>
            <a:ext cx="376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66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4569-1950-447E-9B74-D755C86D236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426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7F59-5683-463D-AD00-B11E8F4973FD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475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B598B-5AEE-41A3-BBED-E5725FAE2985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5762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ένα γραφικό SmartArt</a:t>
            </a:r>
            <a:endParaRPr lang="el-GR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E48A-7809-4B0C-9AB0-3035F476274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870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 rtlCol="0">
            <a:normAutofit/>
          </a:bodyPr>
          <a:lstStyle/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l-GR" noProof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C142C-F8C7-4A09-B659-0F89C56045D7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145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Στυλ κύριου τίτλου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smtClean="0"/>
              <a:t>Στυλ υποδείγματος κειμένου</a:t>
            </a:r>
          </a:p>
          <a:p>
            <a:pPr lvl="1"/>
            <a:r>
              <a:rPr lang="el-GR" altLang="en-US" dirty="0" smtClean="0"/>
              <a:t>Δεύτερου επιπέδου</a:t>
            </a:r>
          </a:p>
          <a:p>
            <a:pPr lvl="2"/>
            <a:r>
              <a:rPr lang="el-GR" altLang="en-US" dirty="0" smtClean="0"/>
              <a:t>Τρίτου επιπέδου</a:t>
            </a:r>
          </a:p>
          <a:p>
            <a:pPr lvl="3"/>
            <a:r>
              <a:rPr lang="el-GR" altLang="en-US" dirty="0" smtClean="0"/>
              <a:t>Τέταρτου επιπέδου</a:t>
            </a:r>
          </a:p>
          <a:p>
            <a:pPr lvl="4"/>
            <a:r>
              <a:rPr lang="el-GR" altLang="en-US" dirty="0" smtClean="0"/>
              <a:t>Πέμπτου επιπέδου</a:t>
            </a:r>
            <a:endParaRPr lang="en-US" alt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7838" y="6326188"/>
            <a:ext cx="417512" cy="279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100" smtClean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8C9C41-0B28-4D51-87CE-A2AF18A6E89E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30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5167"/>
          <a:stretch>
            <a:fillRect/>
          </a:stretch>
        </p:blipFill>
        <p:spPr bwMode="auto">
          <a:xfrm>
            <a:off x="692150" y="6235700"/>
            <a:ext cx="3762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5"/>
            <a:ext cx="738420" cy="69160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5"/>
            <a:ext cx="738420" cy="69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</p:sldLayoutIdLst>
  <p:hf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2E75B6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2E75B6"/>
          </a:solidFill>
          <a:latin typeface="Calibri Light" panose="020F0302020204030204" pitchFamily="34" charset="0"/>
          <a:cs typeface="Tahoma" panose="020B060403050404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4400" dirty="0" smtClean="0">
                <a:solidFill>
                  <a:schemeClr val="accent5"/>
                </a:solidFill>
              </a:rPr>
              <a:t>Z</a:t>
            </a:r>
            <a:r>
              <a:rPr lang="el-GR" altLang="en-US" sz="4400" dirty="0" err="1" smtClean="0">
                <a:solidFill>
                  <a:schemeClr val="accent5"/>
                </a:solidFill>
              </a:rPr>
              <a:t>ωολογία</a:t>
            </a:r>
            <a:r>
              <a:rPr lang="el-GR" altLang="en-US" sz="4400" dirty="0" smtClean="0">
                <a:solidFill>
                  <a:schemeClr val="accent5"/>
                </a:solidFill>
              </a:rPr>
              <a:t> Ι</a:t>
            </a:r>
            <a:endParaRPr lang="en-GB" altLang="en-US" sz="4400" dirty="0" smtClean="0">
              <a:solidFill>
                <a:schemeClr val="accent5"/>
              </a:solidFill>
            </a:endParaRPr>
          </a:p>
        </p:txBody>
      </p:sp>
      <p:sp>
        <p:nvSpPr>
          <p:cNvPr id="13315" name="Θέση κειμένου 1"/>
          <p:cNvSpPr>
            <a:spLocks noGrp="1"/>
          </p:cNvSpPr>
          <p:nvPr>
            <p:ph type="body" sz="quarter" idx="10"/>
          </p:nvPr>
        </p:nvSpPr>
        <p:spPr>
          <a:xfrm>
            <a:off x="935831" y="3356992"/>
            <a:ext cx="7272338" cy="2087562"/>
          </a:xfrm>
        </p:spPr>
        <p:txBody>
          <a:bodyPr/>
          <a:lstStyle/>
          <a:p>
            <a:r>
              <a:rPr lang="el-GR" altLang="en-US" dirty="0" smtClean="0">
                <a:solidFill>
                  <a:schemeClr val="accent5"/>
                </a:solidFill>
              </a:rPr>
              <a:t>Ενότητα 9</a:t>
            </a:r>
            <a:r>
              <a:rPr lang="en-US" altLang="en-US" dirty="0" smtClean="0"/>
              <a:t>: </a:t>
            </a:r>
            <a:r>
              <a:rPr lang="el-GR" altLang="en-US" dirty="0" smtClean="0"/>
              <a:t>Σπόγγοι και </a:t>
            </a:r>
            <a:r>
              <a:rPr lang="el-GR" altLang="en-US" dirty="0" err="1" smtClean="0"/>
              <a:t>Πλακόζωα</a:t>
            </a:r>
            <a:endParaRPr lang="el-GR" altLang="en-US" dirty="0"/>
          </a:p>
          <a:p>
            <a:r>
              <a:rPr lang="el-GR" altLang="en-US" b="1" i="1" dirty="0" smtClean="0"/>
              <a:t>Εργαστηριακή Άσκηση: Σπόγγοι, </a:t>
            </a:r>
            <a:r>
              <a:rPr lang="el-GR" altLang="en-US" b="1" i="1" dirty="0" err="1" smtClean="0"/>
              <a:t>Κνιδόζωα</a:t>
            </a:r>
            <a:r>
              <a:rPr lang="el-GR" altLang="en-US" b="1" i="1" dirty="0" smtClean="0"/>
              <a:t> </a:t>
            </a:r>
          </a:p>
          <a:p>
            <a:endParaRPr lang="el-GR" altLang="en-US" b="1" i="1" dirty="0" smtClean="0"/>
          </a:p>
          <a:p>
            <a:r>
              <a:rPr lang="el-GR" altLang="en-US" dirty="0"/>
              <a:t>Άρτεμις </a:t>
            </a:r>
            <a:r>
              <a:rPr lang="el-GR" altLang="en-US" dirty="0" smtClean="0"/>
              <a:t>Νικολαΐδου, Καθηγήτρια</a:t>
            </a:r>
          </a:p>
          <a:p>
            <a:r>
              <a:rPr lang="el-GR" altLang="en-US" dirty="0" smtClean="0"/>
              <a:t>Σχολή Θετικών Επιστημών</a:t>
            </a:r>
          </a:p>
          <a:p>
            <a:r>
              <a:rPr lang="el-GR" altLang="en-US" dirty="0" smtClean="0"/>
              <a:t>Τμήμα Βιολογίας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chemeClr val="accent5"/>
                </a:solidFill>
              </a:rPr>
              <a:t>Ομοταξίες </a:t>
            </a:r>
            <a:r>
              <a:rPr lang="el-GR" altLang="en-US" dirty="0" smtClean="0">
                <a:solidFill>
                  <a:schemeClr val="accent5"/>
                </a:solidFill>
              </a:rPr>
              <a:t>των </a:t>
            </a:r>
            <a:r>
              <a:rPr lang="el-GR" altLang="en-US" dirty="0" smtClean="0">
                <a:solidFill>
                  <a:schemeClr val="accent5"/>
                </a:solidFill>
              </a:rPr>
              <a:t>Σπόγγων 1/2</a:t>
            </a:r>
            <a:endParaRPr lang="en-GB" altLang="en-US" dirty="0" smtClean="0">
              <a:solidFill>
                <a:schemeClr val="accent5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b="1" dirty="0" err="1" smtClean="0"/>
              <a:t>Ασβεστόσπογγοι</a:t>
            </a:r>
            <a:r>
              <a:rPr lang="el-GR" altLang="en-US" dirty="0" smtClean="0"/>
              <a:t> (</a:t>
            </a:r>
            <a:r>
              <a:rPr lang="el-GR" altLang="en-US" i="1" u="sng" dirty="0" smtClean="0"/>
              <a:t>ασβεστολιθικές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μονοαξονικές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τριαξονικές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τετραξονικές</a:t>
            </a:r>
            <a:r>
              <a:rPr lang="el-GR" altLang="en-US" dirty="0" smtClean="0"/>
              <a:t>).</a:t>
            </a:r>
          </a:p>
          <a:p>
            <a:r>
              <a:rPr lang="el-GR" altLang="en-US" b="1" dirty="0" err="1" smtClean="0"/>
              <a:t>Εξακτινελλίδες</a:t>
            </a:r>
            <a:r>
              <a:rPr lang="el-GR" altLang="en-US" dirty="0" smtClean="0"/>
              <a:t> (</a:t>
            </a:r>
            <a:r>
              <a:rPr lang="el-GR" altLang="en-US" u="sng" dirty="0" smtClean="0"/>
              <a:t>Πυριτικές</a:t>
            </a:r>
            <a:r>
              <a:rPr lang="el-GR" altLang="en-US" dirty="0" smtClean="0"/>
              <a:t>, </a:t>
            </a:r>
            <a:r>
              <a:rPr lang="el-GR" altLang="en-US" dirty="0" err="1" smtClean="0"/>
              <a:t>εξαξονικές</a:t>
            </a:r>
            <a:r>
              <a:rPr lang="el-GR" altLang="en-US" dirty="0" smtClean="0"/>
              <a:t>).</a:t>
            </a:r>
          </a:p>
          <a:p>
            <a:r>
              <a:rPr lang="el-GR" altLang="en-US" b="1" dirty="0" err="1" smtClean="0"/>
              <a:t>Δημόσπογγοι</a:t>
            </a:r>
            <a:r>
              <a:rPr lang="el-GR" altLang="en-US" dirty="0" smtClean="0"/>
              <a:t> (</a:t>
            </a:r>
            <a:r>
              <a:rPr lang="el-GR" altLang="en-US" u="sng" dirty="0" err="1" smtClean="0"/>
              <a:t>Ινες</a:t>
            </a:r>
            <a:r>
              <a:rPr lang="el-GR" altLang="en-US" u="sng" dirty="0" smtClean="0"/>
              <a:t> </a:t>
            </a:r>
            <a:r>
              <a:rPr lang="el-GR" altLang="en-US" u="sng" dirty="0" err="1" smtClean="0"/>
              <a:t>σπογγίνης</a:t>
            </a:r>
            <a:r>
              <a:rPr lang="el-GR" altLang="en-US" dirty="0" smtClean="0"/>
              <a:t> με ή χωρίς πυριτικές βελόνες, </a:t>
            </a:r>
            <a:r>
              <a:rPr lang="el-GR" altLang="en-US" dirty="0" err="1" smtClean="0"/>
              <a:t>μονο</a:t>
            </a:r>
            <a:r>
              <a:rPr lang="el-GR" altLang="en-US" dirty="0" smtClean="0"/>
              <a:t>- </a:t>
            </a:r>
            <a:r>
              <a:rPr lang="el-GR" altLang="en-US" dirty="0" err="1" smtClean="0"/>
              <a:t>τετραξονικές</a:t>
            </a:r>
            <a:r>
              <a:rPr lang="el-GR" altLang="en-US" dirty="0" smtClean="0"/>
              <a:t>,).</a:t>
            </a:r>
          </a:p>
          <a:p>
            <a:r>
              <a:rPr lang="el-GR" altLang="en-US" dirty="0" smtClean="0"/>
              <a:t>{</a:t>
            </a:r>
            <a:r>
              <a:rPr lang="el-GR" altLang="en-US" b="1" dirty="0" err="1" smtClean="0"/>
              <a:t>Σκληρόσπογγοι</a:t>
            </a:r>
            <a:r>
              <a:rPr lang="el-GR" altLang="en-US" dirty="0" smtClean="0"/>
              <a:t> (Σαν </a:t>
            </a:r>
            <a:r>
              <a:rPr lang="el-GR" altLang="en-US" dirty="0" err="1" smtClean="0"/>
              <a:t>Δημόσπογγοι</a:t>
            </a:r>
            <a:r>
              <a:rPr lang="el-GR" altLang="en-US" dirty="0" smtClean="0"/>
              <a:t> με βάση από ανθρακικό ασβέστιο)}.</a:t>
            </a:r>
          </a:p>
          <a:p>
            <a:endParaRPr lang="en-GB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C39C2A-D0D9-46A1-A6B0-32324B46BF4B}" type="slidenum">
              <a:rPr lang="en-GB" altLang="en-US"/>
              <a:pPr>
                <a:defRPr/>
              </a:pPr>
              <a:t>10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9" t="-612" r="-1509" b="-612"/>
          <a:stretch/>
        </p:blipFill>
        <p:spPr>
          <a:xfrm>
            <a:off x="359921" y="1757957"/>
            <a:ext cx="3486150" cy="2405103"/>
          </a:xfrm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Ομοταξίες </a:t>
            </a:r>
            <a:r>
              <a:rPr lang="el-GR" altLang="el-GR" dirty="0"/>
              <a:t>των </a:t>
            </a:r>
            <a:r>
              <a:rPr lang="el-GR" altLang="el-GR" dirty="0" smtClean="0"/>
              <a:t>Σπόγγων 2/2</a:t>
            </a:r>
            <a:endParaRPr lang="el-GR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E49A6-3628-42C4-9256-7A029C426C32}" type="slidenum">
              <a:rPr lang="en-GB" altLang="el-GR" smtClean="0"/>
              <a:pPr/>
              <a:t>11</a:t>
            </a:fld>
            <a:endParaRPr lang="en-GB" altLang="el-GR"/>
          </a:p>
        </p:txBody>
      </p:sp>
      <p:pic>
        <p:nvPicPr>
          <p:cNvPr id="10" name="Θέση εικόνας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b="80"/>
          <a:stretch/>
        </p:blipFill>
        <p:spPr>
          <a:xfrm>
            <a:off x="4038664" y="1767866"/>
            <a:ext cx="2016224" cy="3925640"/>
          </a:xfrm>
        </p:spPr>
      </p:pic>
      <p:pic>
        <p:nvPicPr>
          <p:cNvPr id="7" name="Θέση εικόνας 6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r="5273"/>
          <a:stretch>
            <a:fillRect/>
          </a:stretch>
        </p:blipFill>
        <p:spPr>
          <a:xfrm>
            <a:off x="6279409" y="1778249"/>
            <a:ext cx="2311151" cy="2465387"/>
          </a:xfrm>
        </p:spPr>
      </p:pic>
      <p:pic>
        <p:nvPicPr>
          <p:cNvPr id="11" name="Θέση εικόνας 1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3" b="-2303"/>
          <a:stretch/>
        </p:blipFill>
        <p:spPr>
          <a:xfrm>
            <a:off x="3653477" y="4154250"/>
            <a:ext cx="1400596" cy="1626099"/>
          </a:xfrm>
        </p:spPr>
      </p:pic>
      <p:sp>
        <p:nvSpPr>
          <p:cNvPr id="12" name="Θέση κειμένου 11"/>
          <p:cNvSpPr>
            <a:spLocks noGrp="1"/>
          </p:cNvSpPr>
          <p:nvPr>
            <p:ph type="body" sz="quarter" idx="17"/>
          </p:nvPr>
        </p:nvSpPr>
        <p:spPr>
          <a:xfrm>
            <a:off x="877850" y="4301604"/>
            <a:ext cx="2376487" cy="431800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b="1" dirty="0" err="1" smtClean="0"/>
              <a:t>Ασβεστόσπογγος</a:t>
            </a:r>
            <a:endParaRPr lang="el-GR" sz="2000" b="1" dirty="0"/>
          </a:p>
        </p:txBody>
      </p:sp>
      <p:sp>
        <p:nvSpPr>
          <p:cNvPr id="14" name="Θέση κειμένου 13"/>
          <p:cNvSpPr>
            <a:spLocks noGrp="1"/>
          </p:cNvSpPr>
          <p:nvPr>
            <p:ph type="body" sz="quarter" idx="18"/>
          </p:nvPr>
        </p:nvSpPr>
        <p:spPr>
          <a:xfrm>
            <a:off x="6437313" y="4376307"/>
            <a:ext cx="2376487" cy="431800"/>
          </a:xfrm>
        </p:spPr>
        <p:txBody>
          <a:bodyPr/>
          <a:lstStyle/>
          <a:p>
            <a:pPr algn="ctr"/>
            <a:r>
              <a:rPr lang="el-GR" b="1" dirty="0" err="1" smtClean="0"/>
              <a:t>Δημόσπογγος</a:t>
            </a:r>
            <a:endParaRPr lang="el-GR" b="1" dirty="0"/>
          </a:p>
        </p:txBody>
      </p:sp>
      <p:sp>
        <p:nvSpPr>
          <p:cNvPr id="16" name="Θέση κειμένου 15"/>
          <p:cNvSpPr>
            <a:spLocks noGrp="1"/>
          </p:cNvSpPr>
          <p:nvPr>
            <p:ph type="body" sz="quarter" idx="19"/>
          </p:nvPr>
        </p:nvSpPr>
        <p:spPr>
          <a:xfrm>
            <a:off x="3289877" y="5760100"/>
            <a:ext cx="3528392" cy="386376"/>
          </a:xfrm>
        </p:spPr>
        <p:txBody>
          <a:bodyPr>
            <a:normAutofit/>
          </a:bodyPr>
          <a:lstStyle/>
          <a:p>
            <a:pPr algn="ctr"/>
            <a:r>
              <a:rPr lang="sk-SK" b="1" dirty="0" smtClean="0"/>
              <a:t>E</a:t>
            </a:r>
            <a:r>
              <a:rPr lang="el-GR" b="1" dirty="0" err="1" smtClean="0"/>
              <a:t>ξακτινελλίδες</a:t>
            </a:r>
            <a:r>
              <a:rPr lang="el-GR" b="1" dirty="0" smtClean="0"/>
              <a:t> ή </a:t>
            </a:r>
            <a:r>
              <a:rPr lang="el-GR" b="1" dirty="0" err="1" smtClean="0"/>
              <a:t>Υαλόσπογγοι</a:t>
            </a:r>
            <a:endParaRPr lang="el-GR" b="1" dirty="0"/>
          </a:p>
        </p:txBody>
      </p:sp>
      <p:sp>
        <p:nvSpPr>
          <p:cNvPr id="17" name="Ορθογώνιο 16"/>
          <p:cNvSpPr/>
          <p:nvPr/>
        </p:nvSpPr>
        <p:spPr>
          <a:xfrm>
            <a:off x="2946673" y="5381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5652120" y="540406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4674865" y="541650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14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8182110" y="389447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16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Ορθογώνιο 18"/>
          <p:cNvSpPr/>
          <p:nvPr/>
        </p:nvSpPr>
        <p:spPr>
          <a:xfrm>
            <a:off x="3399720" y="380007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13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 </a:t>
            </a:r>
            <a:r>
              <a:rPr lang="el-GR" altLang="en-US" dirty="0" err="1" smtClean="0">
                <a:solidFill>
                  <a:schemeClr val="accent5"/>
                </a:solidFill>
              </a:rPr>
              <a:t>Κνιδόζωα</a:t>
            </a:r>
            <a:endParaRPr lang="en-GB" altLang="en-US" dirty="0" smtClean="0">
              <a:solidFill>
                <a:schemeClr val="accent5"/>
              </a:solidFill>
            </a:endParaRPr>
          </a:p>
        </p:txBody>
      </p:sp>
      <p:sp>
        <p:nvSpPr>
          <p:cNvPr id="32771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9A2DF2-EA2B-41F9-BBD4-CFFEF54CDC84}" type="slidenum">
              <a:rPr lang="en-GB" altLang="en-US"/>
              <a:pPr>
                <a:defRPr/>
              </a:pPr>
              <a:t>12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chemeClr val="accent5"/>
                </a:solidFill>
                <a:latin typeface="+mj-lt"/>
              </a:rPr>
              <a:t>Φύλο: ΚΝΙΔΟΖΩ</a:t>
            </a:r>
            <a:r>
              <a:rPr lang="en-US" altLang="el-GR" dirty="0">
                <a:solidFill>
                  <a:schemeClr val="accent5"/>
                </a:solidFill>
                <a:latin typeface="+mj-lt"/>
              </a:rPr>
              <a:t>A</a:t>
            </a:r>
            <a:endParaRPr lang="el-GR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4294967295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294967295"/>
          </p:nvPr>
        </p:nvSpPr>
        <p:spPr>
          <a:xfrm>
            <a:off x="8097078" y="6325416"/>
            <a:ext cx="418272" cy="280919"/>
          </a:xfrm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  <p:sp>
        <p:nvSpPr>
          <p:cNvPr id="10" name="Θέση κειμένου 9"/>
          <p:cNvSpPr>
            <a:spLocks noGrp="1"/>
          </p:cNvSpPr>
          <p:nvPr>
            <p:ph type="body" sz="quarter" idx="17"/>
          </p:nvPr>
        </p:nvSpPr>
        <p:spPr>
          <a:xfrm>
            <a:off x="901486" y="5666415"/>
            <a:ext cx="4666303" cy="641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l-GR" sz="2000" dirty="0"/>
              <a:t>Μέδουσες (Τσούχτρες), </a:t>
            </a:r>
            <a:r>
              <a:rPr lang="el-GR" altLang="el-GR" sz="2000" dirty="0" err="1"/>
              <a:t>Υδρες</a:t>
            </a:r>
            <a:r>
              <a:rPr lang="el-GR" altLang="el-GR" sz="2000" dirty="0"/>
              <a:t>, Θαλάσσιες Ανεμώνες, Κοράλλια</a:t>
            </a:r>
            <a:endParaRPr lang="en-GB" altLang="el-GR" sz="2000" dirty="0"/>
          </a:p>
          <a:p>
            <a:endParaRPr lang="el-GR" dirty="0"/>
          </a:p>
        </p:txBody>
      </p:sp>
      <p:pic>
        <p:nvPicPr>
          <p:cNvPr id="7" name="Θέση εικόνας 6" descr="Φωτογραφία της μέδουσας Cotylorhiza tuberculata.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b="15513"/>
          <a:stretch>
            <a:fillRect/>
          </a:stretch>
        </p:blipFill>
        <p:spPr>
          <a:xfrm>
            <a:off x="895191" y="1570569"/>
            <a:ext cx="4174873" cy="2159679"/>
          </a:xfrm>
        </p:spPr>
      </p:pic>
      <p:sp>
        <p:nvSpPr>
          <p:cNvPr id="18" name="TextBox 17"/>
          <p:cNvSpPr txBox="1"/>
          <p:nvPr/>
        </p:nvSpPr>
        <p:spPr>
          <a:xfrm>
            <a:off x="4731510" y="344399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17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Θέση εικόνας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" t="-423" r="-823" b="-423"/>
          <a:stretch/>
        </p:blipFill>
        <p:spPr>
          <a:xfrm>
            <a:off x="5567789" y="1609348"/>
            <a:ext cx="2974249" cy="2120900"/>
          </a:xfrm>
        </p:spPr>
      </p:pic>
      <p:sp>
        <p:nvSpPr>
          <p:cNvPr id="19" name="TextBox 18"/>
          <p:cNvSpPr txBox="1"/>
          <p:nvPr/>
        </p:nvSpPr>
        <p:spPr>
          <a:xfrm>
            <a:off x="8176796" y="341042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18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1" name="Θέση εικόνας 2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-1093" r="253" b="-1093"/>
          <a:stretch/>
        </p:blipFill>
        <p:spPr>
          <a:xfrm>
            <a:off x="1592546" y="3865669"/>
            <a:ext cx="2670695" cy="1793488"/>
          </a:xfrm>
        </p:spPr>
      </p:pic>
      <p:sp>
        <p:nvSpPr>
          <p:cNvPr id="22" name="TextBox 21"/>
          <p:cNvSpPr txBox="1"/>
          <p:nvPr/>
        </p:nvSpPr>
        <p:spPr>
          <a:xfrm>
            <a:off x="3924315" y="534226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19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Θέση εικόνας 2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9" t="-1849" r="-3619" b="-1849"/>
          <a:stretch/>
        </p:blipFill>
        <p:spPr>
          <a:xfrm>
            <a:off x="5528859" y="3795138"/>
            <a:ext cx="2854884" cy="2465387"/>
          </a:xfrm>
        </p:spPr>
      </p:pic>
      <p:sp>
        <p:nvSpPr>
          <p:cNvPr id="25" name="TextBox 24"/>
          <p:cNvSpPr txBox="1"/>
          <p:nvPr/>
        </p:nvSpPr>
        <p:spPr>
          <a:xfrm>
            <a:off x="7952510" y="585782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20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3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Ομοταξίες των Κνιδοζώων</a:t>
            </a:r>
            <a:endParaRPr lang="en-GB" altLang="en-US" sz="400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b="1" smtClean="0"/>
              <a:t>Υδρόζωα</a:t>
            </a:r>
            <a:r>
              <a:rPr lang="el-GR" altLang="en-US" smtClean="0"/>
              <a:t> (</a:t>
            </a:r>
            <a:r>
              <a:rPr lang="en-US" altLang="en-US" i="1" smtClean="0"/>
              <a:t>Hydra, Obelia</a:t>
            </a:r>
            <a:r>
              <a:rPr lang="el-GR" altLang="en-US" u="sng" smtClean="0"/>
              <a:t> </a:t>
            </a:r>
            <a:r>
              <a:rPr lang="el-GR" altLang="en-US" smtClean="0"/>
              <a:t>)</a:t>
            </a:r>
          </a:p>
          <a:p>
            <a:r>
              <a:rPr lang="el-GR" altLang="en-US" b="1" smtClean="0"/>
              <a:t>Σκυφόζωα</a:t>
            </a:r>
            <a:r>
              <a:rPr lang="el-GR" altLang="en-US" smtClean="0"/>
              <a:t> (</a:t>
            </a:r>
            <a:r>
              <a:rPr lang="en-US" altLang="en-US" i="1" smtClean="0"/>
              <a:t>Aurelia</a:t>
            </a:r>
            <a:r>
              <a:rPr lang="el-GR" altLang="en-US" smtClean="0"/>
              <a:t>)</a:t>
            </a:r>
            <a:endParaRPr lang="en-US" altLang="en-US" smtClean="0"/>
          </a:p>
          <a:p>
            <a:r>
              <a:rPr lang="el-GR" altLang="en-US" b="1" smtClean="0"/>
              <a:t>Σταυρόζωα</a:t>
            </a:r>
          </a:p>
          <a:p>
            <a:r>
              <a:rPr lang="el-GR" altLang="en-US" b="1" smtClean="0"/>
              <a:t>Κυβόζωα </a:t>
            </a:r>
            <a:r>
              <a:rPr lang="en-US" altLang="en-US" b="1" smtClean="0"/>
              <a:t> </a:t>
            </a:r>
            <a:endParaRPr lang="el-GR" altLang="en-US" b="1" smtClean="0"/>
          </a:p>
          <a:p>
            <a:r>
              <a:rPr lang="el-GR" altLang="en-US" b="1" smtClean="0"/>
              <a:t>Ανθόζωα</a:t>
            </a:r>
            <a:r>
              <a:rPr lang="el-GR" altLang="en-US" smtClean="0"/>
              <a:t> (</a:t>
            </a:r>
            <a:r>
              <a:rPr lang="en-US" altLang="en-US" i="1" smtClean="0"/>
              <a:t>Anemonia,  Eunicella</a:t>
            </a:r>
            <a:r>
              <a:rPr lang="en-US" altLang="en-US" smtClean="0"/>
              <a:t>)</a:t>
            </a:r>
            <a:endParaRPr lang="el-GR" altLang="en-US" smtClean="0"/>
          </a:p>
          <a:p>
            <a:endParaRPr lang="en-GB" altLang="en-US" smtClean="0">
              <a:latin typeface="Comic Sans MS" panose="030F0702030302020204" pitchFamily="66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FF26F4-E0DB-4F5A-8BED-0DE43BCDEC5F}" type="slidenum">
              <a:rPr lang="en-GB" altLang="en-US"/>
              <a:pPr>
                <a:defRPr/>
              </a:pPr>
              <a:t>14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Τυπικές Μορφές Κνιδοζώων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l-GR" altLang="en-US" sz="4000" smtClean="0"/>
              <a:t>Πολύποδας - Μέδουσα</a:t>
            </a:r>
            <a:endParaRPr lang="en-GB" altLang="en-US" sz="400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7444B-E12E-4AF8-A2F8-CC86D56E3935}" type="slidenum">
              <a:rPr lang="en-GB" altLang="en-US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2" y="1825625"/>
            <a:ext cx="7489916" cy="4351338"/>
          </a:xfrm>
        </p:spPr>
      </p:pic>
      <p:sp>
        <p:nvSpPr>
          <p:cNvPr id="6" name="Ορθογώνιο 5"/>
          <p:cNvSpPr/>
          <p:nvPr/>
        </p:nvSpPr>
        <p:spPr>
          <a:xfrm>
            <a:off x="7964834" y="583374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Τυπικές Μορφές Κνιδοζώων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l-GR" altLang="en-US" sz="4000" smtClean="0"/>
              <a:t>Πολύποδας</a:t>
            </a:r>
            <a:endParaRPr lang="en-GB" altLang="en-US" sz="400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268475-5C28-42B7-B876-A6F175A791E4}" type="slidenum">
              <a:rPr lang="en-GB" altLang="en-US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38332"/>
            <a:ext cx="4814505" cy="4351338"/>
          </a:xfrm>
        </p:spPr>
      </p:pic>
      <p:sp>
        <p:nvSpPr>
          <p:cNvPr id="10" name="Ορθογώνιο 9"/>
          <p:cNvSpPr/>
          <p:nvPr/>
        </p:nvSpPr>
        <p:spPr>
          <a:xfrm>
            <a:off x="6373951" y="544522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2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Υδρόζωα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3DFFFA-0AE6-475C-A480-FB9EB3FAE841}" type="slidenum">
              <a:rPr lang="en-GB" altLang="en-US"/>
              <a:pPr>
                <a:defRPr/>
              </a:pPr>
              <a:t>17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Υδρόζωα</a:t>
            </a:r>
          </a:p>
        </p:txBody>
      </p:sp>
      <p:sp>
        <p:nvSpPr>
          <p:cNvPr id="37891" name="Θέση κειμένου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70000"/>
              </a:lnSpc>
            </a:pPr>
            <a:endParaRPr lang="en-US" altLang="en-US" sz="600" i="1" smtClean="0"/>
          </a:p>
          <a:p>
            <a:pPr>
              <a:lnSpc>
                <a:spcPct val="70000"/>
              </a:lnSpc>
            </a:pPr>
            <a:endParaRPr lang="en-US" altLang="en-US" sz="600" i="1" smtClean="0"/>
          </a:p>
          <a:p>
            <a:pPr>
              <a:lnSpc>
                <a:spcPct val="70000"/>
              </a:lnSpc>
            </a:pPr>
            <a:endParaRPr lang="en-US" altLang="en-US" sz="600" i="1" smtClean="0"/>
          </a:p>
          <a:p>
            <a:pPr>
              <a:lnSpc>
                <a:spcPct val="70000"/>
              </a:lnSpc>
            </a:pPr>
            <a:endParaRPr lang="en-US" altLang="en-US" sz="600" i="1" smtClean="0"/>
          </a:p>
          <a:p>
            <a:pPr>
              <a:lnSpc>
                <a:spcPct val="70000"/>
              </a:lnSpc>
            </a:pPr>
            <a:endParaRPr lang="en-US" altLang="en-US" sz="600" i="1" smtClean="0"/>
          </a:p>
          <a:p>
            <a:pPr>
              <a:lnSpc>
                <a:spcPct val="70000"/>
              </a:lnSpc>
            </a:pPr>
            <a:r>
              <a:rPr lang="en-US" altLang="en-US" sz="600" smtClean="0"/>
              <a:t>Hydra: </a:t>
            </a:r>
            <a:r>
              <a:rPr lang="el-GR" altLang="en-US" sz="600" smtClean="0"/>
              <a:t>μονήρες Υδρόζωο</a:t>
            </a:r>
            <a:endParaRPr lang="en-US" altLang="en-US" sz="600" smtClean="0"/>
          </a:p>
        </p:txBody>
      </p:sp>
      <p:pic>
        <p:nvPicPr>
          <p:cNvPr id="39940" name="Θέση περιεχομένου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1" y="2723356"/>
            <a:ext cx="3849511" cy="3248025"/>
          </a:xfrm>
        </p:spPr>
      </p:pic>
      <p:sp>
        <p:nvSpPr>
          <p:cNvPr id="39941" name="Θέση κειμένου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i="1" smtClean="0"/>
              <a:t>Obelia</a:t>
            </a:r>
            <a:r>
              <a:rPr lang="en-US" altLang="en-US" smtClean="0"/>
              <a:t>: </a:t>
            </a:r>
            <a:r>
              <a:rPr lang="el-GR" altLang="en-US" smtClean="0"/>
              <a:t>αποικιακό Υδρόζωο</a:t>
            </a:r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D7DCD2-3852-44AF-BC26-98409B208EA9}" type="slidenum">
              <a:rPr lang="en-GB" altLang="en-US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9" name="Ορθογώνιο 8"/>
          <p:cNvSpPr/>
          <p:nvPr/>
        </p:nvSpPr>
        <p:spPr>
          <a:xfrm>
            <a:off x="4178356" y="551180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23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27" y="2723356"/>
            <a:ext cx="3897631" cy="3248025"/>
          </a:xfrm>
        </p:spPr>
      </p:pic>
      <p:sp>
        <p:nvSpPr>
          <p:cNvPr id="10" name="Ορθογώνιο 9"/>
          <p:cNvSpPr/>
          <p:nvPr/>
        </p:nvSpPr>
        <p:spPr>
          <a:xfrm>
            <a:off x="8173491" y="5373302"/>
            <a:ext cx="341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24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71475"/>
            <a:ext cx="7772400" cy="1143000"/>
          </a:xfrm>
        </p:spPr>
        <p:txBody>
          <a:bodyPr/>
          <a:lstStyle/>
          <a:p>
            <a:r>
              <a:rPr lang="el-GR" altLang="en-US" smtClean="0"/>
              <a:t>Αναπαραγωγή ύδρας </a:t>
            </a:r>
            <a:endParaRPr lang="en-GB" altLang="en-US" smtClean="0"/>
          </a:p>
        </p:txBody>
      </p:sp>
      <p:pic>
        <p:nvPicPr>
          <p:cNvPr id="41987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844675"/>
            <a:ext cx="3876675" cy="2395538"/>
          </a:xfrm>
        </p:spPr>
      </p:pic>
      <p:pic>
        <p:nvPicPr>
          <p:cNvPr id="41988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163" y="2265363"/>
            <a:ext cx="3114675" cy="330993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2EFA0-5236-40D2-A300-D8B8F0A0C1CC}" type="slidenum">
              <a:rPr lang="en-GB" altLang="en-US"/>
              <a:pPr>
                <a:defRPr/>
              </a:pPr>
              <a:t>19</a:t>
            </a:fld>
            <a:endParaRPr lang="en-GB" altLang="en-US" dirty="0"/>
          </a:p>
        </p:txBody>
      </p:sp>
      <p:sp>
        <p:nvSpPr>
          <p:cNvPr id="7" name="Ορθογώνιο 6"/>
          <p:cNvSpPr/>
          <p:nvPr/>
        </p:nvSpPr>
        <p:spPr>
          <a:xfrm>
            <a:off x="4139952" y="390966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701274" y="527213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26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n-US" sz="4000" dirty="0" err="1" smtClean="0">
                <a:solidFill>
                  <a:schemeClr val="accent5"/>
                </a:solidFill>
              </a:rPr>
              <a:t>Ποροφόρα</a:t>
            </a:r>
            <a:r>
              <a:rPr lang="el-GR" altLang="en-US" sz="4000" dirty="0" smtClean="0">
                <a:solidFill>
                  <a:schemeClr val="accent5"/>
                </a:solidFill>
              </a:rPr>
              <a:t> ή Σπόγγοι</a:t>
            </a:r>
            <a:br>
              <a:rPr lang="el-GR" altLang="en-US" sz="4000" dirty="0" smtClean="0">
                <a:solidFill>
                  <a:schemeClr val="accent5"/>
                </a:solidFill>
              </a:rPr>
            </a:br>
            <a:r>
              <a:rPr lang="el-GR" altLang="en-US" sz="4000" dirty="0" smtClean="0">
                <a:solidFill>
                  <a:schemeClr val="accent5"/>
                </a:solidFill>
              </a:rPr>
              <a:t>Σφουγγάρια</a:t>
            </a:r>
            <a:endParaRPr lang="en-GB" altLang="en-US" sz="4000" dirty="0" smtClean="0">
              <a:solidFill>
                <a:schemeClr val="accent5"/>
              </a:solidFill>
            </a:endParaRPr>
          </a:p>
        </p:txBody>
      </p:sp>
      <p:sp>
        <p:nvSpPr>
          <p:cNvPr id="18435" name="Θέση κειμένου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133465-BDAA-4904-9A77-450B1AA8855E}" type="slidenum">
              <a:rPr lang="en-GB" altLang="en-US"/>
              <a:pPr>
                <a:defRPr/>
              </a:pPr>
              <a:t>2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l-GR" altLang="en-US" smtClean="0"/>
              <a:t>Εγκάρσια και επιμήκης 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l-GR" altLang="en-US" smtClean="0"/>
              <a:t>τομή Ύδρας</a:t>
            </a:r>
            <a:endParaRPr lang="en-GB" altLang="en-US" smtClean="0"/>
          </a:p>
        </p:txBody>
      </p:sp>
      <p:pic>
        <p:nvPicPr>
          <p:cNvPr id="40965" name="Θέση εικόνα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"/>
          <a:stretch/>
        </p:blipFill>
        <p:spPr>
          <a:xfrm>
            <a:off x="1556268" y="1690688"/>
            <a:ext cx="6218502" cy="4486275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4182C7-3922-4881-B6BB-30931256EC45}" type="slidenum">
              <a:rPr lang="en-GB" altLang="en-US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7" name="Ορθογώνιο 6"/>
          <p:cNvSpPr/>
          <p:nvPr/>
        </p:nvSpPr>
        <p:spPr>
          <a:xfrm>
            <a:off x="7419678" y="583607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27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Δομή Αποικιακού Υδροζώου</a:t>
            </a:r>
            <a:endParaRPr lang="en-GB" altLang="en-US" smtClean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10" y="1395295"/>
            <a:ext cx="6536832" cy="4965042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FCF8195-F5D3-4080-80DB-BF8290FA529E}" type="slidenum">
              <a:rPr lang="en-GB" altLang="en-US"/>
              <a:pPr>
                <a:defRPr/>
              </a:pPr>
              <a:t>21</a:t>
            </a:fld>
            <a:endParaRPr lang="en-GB" altLang="en-US" dirty="0"/>
          </a:p>
        </p:txBody>
      </p:sp>
      <p:sp>
        <p:nvSpPr>
          <p:cNvPr id="10" name="Ορθογώνιο 9"/>
          <p:cNvSpPr/>
          <p:nvPr/>
        </p:nvSpPr>
        <p:spPr>
          <a:xfrm>
            <a:off x="4690919" y="608333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28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Δομή Υδρομέδουσας</a:t>
            </a:r>
            <a:endParaRPr lang="en-GB" altLang="el-GR" dirty="0" smtClean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8616" y="1846219"/>
            <a:ext cx="6346767" cy="431014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6172200" y="17526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 sz="1800"/>
          </a:p>
        </p:txBody>
      </p:sp>
      <p:sp>
        <p:nvSpPr>
          <p:cNvPr id="22532" name="Rectangle 1028"/>
          <p:cNvSpPr>
            <a:spLocks noChangeArrowheads="1"/>
          </p:cNvSpPr>
          <p:nvPr/>
        </p:nvSpPr>
        <p:spPr bwMode="auto">
          <a:xfrm>
            <a:off x="8001000" y="685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2533" name="Text Box 1035"/>
          <p:cNvSpPr txBox="1">
            <a:spLocks noChangeArrowheads="1"/>
          </p:cNvSpPr>
          <p:nvPr/>
        </p:nvSpPr>
        <p:spPr bwMode="auto">
          <a:xfrm>
            <a:off x="6400800" y="55626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 sz="1800"/>
          </a:p>
        </p:txBody>
      </p:sp>
      <p:sp>
        <p:nvSpPr>
          <p:cNvPr id="22534" name="Oval 1040"/>
          <p:cNvSpPr>
            <a:spLocks noChangeArrowheads="1"/>
          </p:cNvSpPr>
          <p:nvPr/>
        </p:nvSpPr>
        <p:spPr bwMode="auto">
          <a:xfrm>
            <a:off x="2286000" y="34290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2535" name="Text Box 1045"/>
          <p:cNvSpPr txBox="1">
            <a:spLocks noChangeArrowheads="1"/>
          </p:cNvSpPr>
          <p:nvPr/>
        </p:nvSpPr>
        <p:spPr bwMode="auto">
          <a:xfrm>
            <a:off x="2514600" y="39624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 sz="4400"/>
          </a:p>
        </p:txBody>
      </p:sp>
      <p:sp>
        <p:nvSpPr>
          <p:cNvPr id="22536" name="Text Box 1046"/>
          <p:cNvSpPr txBox="1">
            <a:spLocks noChangeArrowheads="1"/>
          </p:cNvSpPr>
          <p:nvPr/>
        </p:nvSpPr>
        <p:spPr bwMode="auto">
          <a:xfrm>
            <a:off x="609600" y="2538413"/>
            <a:ext cx="2301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 sz="4400"/>
          </a:p>
        </p:txBody>
      </p:sp>
      <p:sp>
        <p:nvSpPr>
          <p:cNvPr id="16" name="TextBox 15"/>
          <p:cNvSpPr txBox="1"/>
          <p:nvPr/>
        </p:nvSpPr>
        <p:spPr>
          <a:xfrm>
            <a:off x="6984371" y="5688542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29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Δομή Υδρομέδουσας</a:t>
            </a:r>
            <a:r>
              <a:rPr lang="en-US" altLang="en-US" sz="4000" smtClean="0"/>
              <a:t> </a:t>
            </a:r>
            <a:br>
              <a:rPr lang="en-US" altLang="en-US" sz="4000" smtClean="0"/>
            </a:br>
            <a:r>
              <a:rPr lang="en-US" altLang="en-US" sz="4000" smtClean="0"/>
              <a:t>(</a:t>
            </a:r>
            <a:r>
              <a:rPr lang="el-GR" altLang="en-US" sz="4000" smtClean="0"/>
              <a:t>κάτοψη)</a:t>
            </a:r>
            <a:endParaRPr lang="en-GB" altLang="en-US" sz="400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A298AA-AFB5-41AF-8321-255AEA4DB822}" type="slidenum">
              <a:rPr lang="en-GB" altLang="en-US"/>
              <a:pPr>
                <a:defRPr/>
              </a:pPr>
              <a:t>23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7740352" y="5589240"/>
            <a:ext cx="3574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30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0"/>
          <a:stretch/>
        </p:blipFill>
        <p:spPr>
          <a:xfrm>
            <a:off x="1874199" y="1690688"/>
            <a:ext cx="5395601" cy="4387961"/>
          </a:xfrm>
        </p:spPr>
      </p:pic>
    </p:spTree>
    <p:extLst>
      <p:ext uri="{BB962C8B-B14F-4D97-AF65-F5344CB8AC3E}">
        <p14:creationId xmlns:p14="http://schemas.microsoft.com/office/powerpoint/2010/main" val="16336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3600" smtClean="0"/>
              <a:t>Αναπαραγωγικός Κύκλος </a:t>
            </a:r>
            <a:r>
              <a:rPr lang="en-US" altLang="en-US" sz="3600" i="1" smtClean="0"/>
              <a:t>Obelia</a:t>
            </a:r>
            <a:endParaRPr lang="en-GB" altLang="en-US" sz="3600" i="1" smtClean="0"/>
          </a:p>
        </p:txBody>
      </p:sp>
      <p:pic>
        <p:nvPicPr>
          <p:cNvPr id="46083" name="Picture 4" descr="Schematic Obelia reproduc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7663" y="1340768"/>
            <a:ext cx="6346825" cy="4778870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0957D6-BF96-43DB-95DA-0B35AB2FF0D0}" type="slidenum">
              <a:rPr lang="en-GB" altLang="en-US"/>
              <a:pPr>
                <a:defRPr/>
              </a:pPr>
              <a:t>24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7622728" y="5807415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31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Σκυφόζωα</a:t>
            </a:r>
          </a:p>
        </p:txBody>
      </p:sp>
      <p:sp>
        <p:nvSpPr>
          <p:cNvPr id="47107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91E911-6427-4533-BCC4-A21EB6EEC55C}" type="slidenum">
              <a:rPr lang="en-GB" altLang="en-US"/>
              <a:pPr>
                <a:defRPr/>
              </a:pPr>
              <a:t>25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Τίτλος 6"/>
          <p:cNvSpPr>
            <a:spLocks noGrp="1"/>
          </p:cNvSpPr>
          <p:nvPr>
            <p:ph type="title"/>
          </p:nvPr>
        </p:nvSpPr>
        <p:spPr>
          <a:xfrm>
            <a:off x="784225" y="447675"/>
            <a:ext cx="2949575" cy="1600200"/>
          </a:xfrm>
        </p:spPr>
        <p:txBody>
          <a:bodyPr/>
          <a:lstStyle/>
          <a:p>
            <a:r>
              <a:rPr lang="el-GR" altLang="en-US" dirty="0" err="1" smtClean="0"/>
              <a:t>Σκυφομέδουσα</a:t>
            </a:r>
            <a:endParaRPr lang="en-US" altLang="en-US" dirty="0" smtClean="0"/>
          </a:p>
        </p:txBody>
      </p:sp>
      <p:pic>
        <p:nvPicPr>
          <p:cNvPr id="48131" name="Θέση εικόνας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8" t="2412" r="-10268" b="2412"/>
          <a:stretch>
            <a:fillRect/>
          </a:stretch>
        </p:blipFill>
        <p:spPr>
          <a:xfrm>
            <a:off x="3733800" y="690562"/>
            <a:ext cx="4908550" cy="5402733"/>
          </a:xfrm>
        </p:spPr>
      </p:pic>
      <p:sp>
        <p:nvSpPr>
          <p:cNvPr id="48132" name="Θέση κειμένου 8"/>
          <p:cNvSpPr>
            <a:spLocks noGrp="1"/>
          </p:cNvSpPr>
          <p:nvPr>
            <p:ph type="body" sz="half" idx="2"/>
          </p:nvPr>
        </p:nvSpPr>
        <p:spPr>
          <a:xfrm>
            <a:off x="784225" y="2047875"/>
            <a:ext cx="2949575" cy="3811588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19245E-7204-4A98-A106-99A90ADF11B6}" type="slidenum">
              <a:rPr lang="en-GB" altLang="en-US"/>
              <a:pPr>
                <a:defRPr/>
              </a:pPr>
              <a:t>26</a:t>
            </a:fld>
            <a:endParaRPr lang="en-GB" altLang="en-US" dirty="0"/>
          </a:p>
        </p:txBody>
      </p:sp>
      <p:sp>
        <p:nvSpPr>
          <p:cNvPr id="7" name="Ορθογώνιο 6"/>
          <p:cNvSpPr/>
          <p:nvPr/>
        </p:nvSpPr>
        <p:spPr>
          <a:xfrm>
            <a:off x="7701274" y="567732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Aurelia </a:t>
            </a:r>
            <a:r>
              <a:rPr lang="en-US" altLang="en-US" i="1" dirty="0" err="1" smtClean="0"/>
              <a:t>aurita</a:t>
            </a:r>
            <a:endParaRPr lang="en-US" altLang="en-US" i="1" dirty="0" smtClean="0"/>
          </a:p>
        </p:txBody>
      </p:sp>
      <p:pic>
        <p:nvPicPr>
          <p:cNvPr id="49155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8550" y="1484313"/>
            <a:ext cx="6999288" cy="476408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093747-EFE2-4E88-9D01-7A10A5E7C30D}" type="slidenum">
              <a:rPr lang="en-GB" altLang="en-US"/>
              <a:pPr>
                <a:defRPr/>
              </a:pPr>
              <a:t>27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7524328" y="587179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Δομή Σκυφομέδουσας</a:t>
            </a:r>
            <a:br>
              <a:rPr lang="el-GR" altLang="el-GR" smtClean="0"/>
            </a:br>
            <a:r>
              <a:rPr lang="el-GR" altLang="el-GR" smtClean="0"/>
              <a:t>Κοιλιακή όψη</a:t>
            </a:r>
            <a:endParaRPr lang="en-GB" altLang="el-GR" smtClean="0"/>
          </a:p>
        </p:txBody>
      </p:sp>
      <p:pic>
        <p:nvPicPr>
          <p:cNvPr id="50179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"/>
          <a:stretch/>
        </p:blipFill>
        <p:spPr>
          <a:xfrm>
            <a:off x="1744514" y="1690688"/>
            <a:ext cx="5654971" cy="4292097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90125-813E-4857-B71D-BE7B4987E2EE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Ορθογώνιο 6"/>
          <p:cNvSpPr/>
          <p:nvPr/>
        </p:nvSpPr>
        <p:spPr>
          <a:xfrm>
            <a:off x="6948264" y="5589240"/>
            <a:ext cx="341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sk-SK" sz="1200" dirty="0" smtClean="0">
                <a:solidFill>
                  <a:schemeClr val="tx1"/>
                </a:solidFill>
                <a:latin typeface="+mn-lt"/>
              </a:rPr>
              <a:t>4</a:t>
            </a:r>
            <a:endParaRPr lang="en-US" sz="1200" dirty="0" smtClean="0">
              <a:solidFill>
                <a:schemeClr val="tx1"/>
              </a:solidFill>
              <a:latin typeface="+mn-lt"/>
            </a:endParaRPr>
          </a:p>
          <a:p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2" y="1825625"/>
            <a:ext cx="7504995" cy="4351338"/>
          </a:xfrm>
        </p:spPr>
      </p:pic>
      <p:sp>
        <p:nvSpPr>
          <p:cNvPr id="52226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Δομή </a:t>
            </a:r>
            <a:r>
              <a:rPr lang="el-GR" altLang="en-US" dirty="0" err="1" smtClean="0"/>
              <a:t>εφύρας</a:t>
            </a:r>
            <a:r>
              <a:rPr lang="el-GR" altLang="en-US" dirty="0" smtClean="0"/>
              <a:t> </a:t>
            </a:r>
            <a:br>
              <a:rPr lang="el-GR" altLang="en-US" dirty="0" smtClean="0"/>
            </a:br>
            <a:r>
              <a:rPr lang="el-GR" altLang="en-US" dirty="0" err="1" smtClean="0"/>
              <a:t>Σκυφομέδουσας</a:t>
            </a:r>
            <a:endParaRPr lang="en-US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1FA37F-5096-48C1-ABCF-B78D8747CDA7}" type="slidenum">
              <a:rPr lang="en-GB" altLang="en-US"/>
              <a:pPr>
                <a:defRPr/>
              </a:pPr>
              <a:t>29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7020272" y="5589240"/>
            <a:ext cx="4689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sk-SK" sz="1200" dirty="0" smtClean="0">
                <a:solidFill>
                  <a:schemeClr val="tx1"/>
                </a:solidFill>
                <a:latin typeface="+mn-lt"/>
              </a:rPr>
              <a:t>5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n-US" dirty="0" smtClean="0"/>
              <a:t>Σπόγγοι</a:t>
            </a:r>
            <a:endParaRPr lang="en-GB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D7D842-89F6-4631-963D-80C795BD01DC}" type="slidenum">
              <a:rPr lang="en-GB" altLang="en-US"/>
              <a:pPr>
                <a:defRPr/>
              </a:pPr>
              <a:t>3</a:t>
            </a:fld>
            <a:endParaRPr lang="en-GB" altLang="en-US" dirty="0"/>
          </a:p>
        </p:txBody>
      </p:sp>
      <p:pic>
        <p:nvPicPr>
          <p:cNvPr id="10" name="Θέση εικόνας 9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-1176" r="-749" b="-1176"/>
          <a:stretch/>
        </p:blipFill>
        <p:spPr>
          <a:xfrm>
            <a:off x="880809" y="1652610"/>
            <a:ext cx="3907141" cy="2134865"/>
          </a:xfrm>
        </p:spPr>
      </p:pic>
      <p:pic>
        <p:nvPicPr>
          <p:cNvPr id="12" name="Θέση εικόνας 1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4" t="-102" r="-11884" b="-102"/>
          <a:stretch/>
        </p:blipFill>
        <p:spPr>
          <a:xfrm>
            <a:off x="5220072" y="1754828"/>
            <a:ext cx="3508375" cy="4214813"/>
          </a:xfrm>
        </p:spPr>
      </p:pic>
      <p:pic>
        <p:nvPicPr>
          <p:cNvPr id="11" name="Θέση εικόνας 1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 t="-1062" r="-920" b="-1062"/>
          <a:stretch/>
        </p:blipFill>
        <p:spPr>
          <a:xfrm>
            <a:off x="955998" y="3965749"/>
            <a:ext cx="3831952" cy="2088188"/>
          </a:xfrm>
        </p:spPr>
      </p:pic>
      <p:sp>
        <p:nvSpPr>
          <p:cNvPr id="13" name="Ορθογώνιο 12"/>
          <p:cNvSpPr/>
          <p:nvPr/>
        </p:nvSpPr>
        <p:spPr>
          <a:xfrm>
            <a:off x="4296061" y="3290500"/>
            <a:ext cx="263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4308786" y="5543666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8043380" y="5405167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n-US" sz="4000" dirty="0" smtClean="0">
                <a:latin typeface="Calibri Light" panose="020F0302020204030204" pitchFamily="34" charset="0"/>
              </a:rPr>
              <a:t>Αναπαραγωγικός Κύκλος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/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l-GR" altLang="en-US" sz="4000" dirty="0" err="1" smtClean="0">
                <a:latin typeface="Calibri Light" panose="020F0302020204030204" pitchFamily="34" charset="0"/>
              </a:rPr>
              <a:t>Σκυφοζώου</a:t>
            </a:r>
            <a:endParaRPr lang="en-GB" alt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8" y="1690689"/>
            <a:ext cx="7450450" cy="451216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6B3201-2980-46AF-9ABB-C57FA14D937A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8142" y="5710078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3</a:t>
            </a:r>
            <a:r>
              <a:rPr lang="sk-SK" sz="1200" b="1" dirty="0" smtClean="0">
                <a:latin typeface="+mn-lt"/>
              </a:rPr>
              <a:t>6</a:t>
            </a:r>
            <a:endParaRPr lang="en-US" sz="12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n-US" sz="4000" dirty="0" smtClean="0">
                <a:latin typeface="Calibri Light" panose="020F0302020204030204" pitchFamily="34" charset="0"/>
              </a:rPr>
              <a:t>Αναπαραγωγικός Κύκλος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/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l-GR" altLang="en-US" sz="4000" dirty="0" smtClean="0">
                <a:latin typeface="Calibri Light" panose="020F0302020204030204" pitchFamily="34" charset="0"/>
              </a:rPr>
              <a:t> </a:t>
            </a:r>
            <a:r>
              <a:rPr lang="el-GR" altLang="en-US" sz="4000" dirty="0" err="1" smtClean="0">
                <a:latin typeface="Calibri Light" panose="020F0302020204030204" pitchFamily="34" charset="0"/>
              </a:rPr>
              <a:t>Σκυφοζώου</a:t>
            </a:r>
            <a:endParaRPr lang="en-GB" altLang="en-US" sz="4000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98" y="1690689"/>
            <a:ext cx="7450450" cy="4512165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>
          <a:xfrm>
            <a:off x="8097078" y="6325416"/>
            <a:ext cx="418272" cy="280919"/>
          </a:xfrm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19" y="4207523"/>
            <a:ext cx="1277698" cy="165492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7" y="1690689"/>
            <a:ext cx="1921834" cy="141774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1690689"/>
            <a:ext cx="1307880" cy="204356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43" y="4083955"/>
            <a:ext cx="1251435" cy="1337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3619" y="5600836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3</a:t>
            </a:r>
            <a:r>
              <a:rPr lang="sk-SK" sz="1200" b="1" dirty="0" smtClean="0">
                <a:latin typeface="+mn-lt"/>
              </a:rPr>
              <a:t>7</a:t>
            </a:r>
            <a:endParaRPr lang="en-US" sz="12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8167" y="346249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39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68973" y="5162850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40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0177" y="2845483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8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3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55299" name="Θέση εικόνας 1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81" t="-282" r="-13281" b="-282"/>
          <a:stretch>
            <a:fillRect/>
          </a:stretch>
        </p:blipFill>
        <p:spPr>
          <a:xfrm>
            <a:off x="3379788" y="257175"/>
            <a:ext cx="5738812" cy="6040438"/>
          </a:xfrm>
        </p:spPr>
      </p:pic>
      <p:sp>
        <p:nvSpPr>
          <p:cNvPr id="55300" name="Θέση κειμένου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 err="1"/>
              <a:t>ie</a:t>
            </a:r>
            <a:r>
              <a:rPr lang="en-US" altLang="en-US" dirty="0"/>
              <a:t> </a:t>
            </a:r>
            <a:r>
              <a:rPr lang="en-US" altLang="en-US" dirty="0" err="1"/>
              <a:t>Entwickelung</a:t>
            </a:r>
            <a:r>
              <a:rPr lang="en-US" altLang="en-US" dirty="0"/>
              <a:t> der </a:t>
            </a:r>
            <a:r>
              <a:rPr lang="en-US" altLang="en-US" dirty="0" err="1"/>
              <a:t>Meduse</a:t>
            </a:r>
            <a:r>
              <a:rPr lang="en-US" altLang="en-US" dirty="0"/>
              <a:t> ("The Development of the </a:t>
            </a:r>
            <a:r>
              <a:rPr lang="en-US" altLang="en-US" dirty="0" err="1"/>
              <a:t>Medusæ</a:t>
            </a:r>
            <a:r>
              <a:rPr lang="en-US" altLang="en-US" dirty="0"/>
              <a:t>"), in </a:t>
            </a:r>
            <a:r>
              <a:rPr lang="en-US" altLang="en-US" dirty="0" err="1"/>
              <a:t>Schleiden's</a:t>
            </a:r>
            <a:r>
              <a:rPr lang="en-US" altLang="en-US" dirty="0"/>
              <a:t> Das Meer</a:t>
            </a:r>
            <a:endParaRPr lang="en-US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15EFE2-CF3A-4912-8BFE-4F742A78B15B}" type="slidenum">
              <a:rPr lang="en-GB" altLang="en-US"/>
              <a:pPr>
                <a:defRPr/>
              </a:pPr>
              <a:t>32</a:t>
            </a:fld>
            <a:endParaRPr lang="en-GB" altLang="en-US"/>
          </a:p>
        </p:txBody>
      </p:sp>
      <p:sp>
        <p:nvSpPr>
          <p:cNvPr id="7" name="Ορθογώνιο 6"/>
          <p:cNvSpPr/>
          <p:nvPr/>
        </p:nvSpPr>
        <p:spPr>
          <a:xfrm>
            <a:off x="8097838" y="586898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Σταυρόζωα</a:t>
            </a:r>
          </a:p>
        </p:txBody>
      </p:sp>
      <p:sp>
        <p:nvSpPr>
          <p:cNvPr id="56323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5F8B59-7F43-413D-9F6D-DA613BBD96BB}" type="slidenum">
              <a:rPr lang="en-GB" altLang="en-US"/>
              <a:pPr>
                <a:defRPr/>
              </a:pPr>
              <a:t>33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02" y="2574246"/>
            <a:ext cx="3886200" cy="2916231"/>
          </a:xfrm>
        </p:spPr>
      </p:pic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/>
                </a:solidFill>
                <a:latin typeface="+mj-lt"/>
              </a:rPr>
              <a:t>Μορφές </a:t>
            </a:r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Σταυροζώων</a:t>
            </a:r>
            <a:endParaRPr lang="el-GR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33860"/>
            <a:ext cx="3886200" cy="3134867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37317" y="5094816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43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8679" y="5066266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4</a:t>
            </a:r>
            <a:r>
              <a:rPr lang="sk-SK" sz="1200" b="1" dirty="0" smtClean="0">
                <a:latin typeface="+mn-lt"/>
              </a:rPr>
              <a:t>2</a:t>
            </a:r>
            <a:endParaRPr lang="en-US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Κυβόζωα</a:t>
            </a:r>
          </a:p>
        </p:txBody>
      </p:sp>
      <p:sp>
        <p:nvSpPr>
          <p:cNvPr id="59395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B4BABB-CDE9-49DE-9816-8516865C59C7}" type="slidenum">
              <a:rPr lang="en-GB" altLang="en-US"/>
              <a:pPr>
                <a:defRPr/>
              </a:pPr>
              <a:t>35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1"/>
                </a:solidFill>
                <a:latin typeface="+mj-lt"/>
              </a:rPr>
              <a:t>Μορφές </a:t>
            </a:r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Κυβομεδουσών</a:t>
            </a:r>
            <a:endParaRPr lang="el-GR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Θέση περιεχομένου 6" descr="Φωτογραφία της δηλητηριώδους κυβομέδουσας.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69" y="1805037"/>
            <a:ext cx="2831649" cy="4351338"/>
          </a:xfrm>
        </p:spPr>
      </p:pic>
      <p:pic>
        <p:nvPicPr>
          <p:cNvPr id="8" name="Θέση περιεχομένου 7" descr="Φωτογραφία της δηλητηριώδους κυβομέδουσας.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38" y="1842617"/>
            <a:ext cx="3488070" cy="4351338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3064" y="5784723"/>
            <a:ext cx="3385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44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5825783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chemeClr val="bg1"/>
                </a:solidFill>
                <a:latin typeface="+mn-lt"/>
              </a:rPr>
              <a:t>45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  </a:t>
            </a:r>
            <a:r>
              <a:rPr lang="el-GR" altLang="el-GR" dirty="0" smtClean="0">
                <a:solidFill>
                  <a:schemeClr val="accent1"/>
                </a:solidFill>
                <a:latin typeface="+mj-lt"/>
              </a:rPr>
              <a:t>Δομή </a:t>
            </a:r>
            <a:r>
              <a:rPr lang="el-GR" altLang="el-GR" dirty="0" err="1" smtClean="0">
                <a:solidFill>
                  <a:schemeClr val="accent1"/>
                </a:solidFill>
                <a:latin typeface="+mj-lt"/>
              </a:rPr>
              <a:t>Κυβομέδουσας</a:t>
            </a:r>
            <a:endParaRPr lang="en-GB" altLang="el-GR" dirty="0" smtClean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Θέση περιεχομένου 7" descr="Σχεδιαστική απεικόνιση δομής Κυβομέδουσας Carybdea marsupialis. Εμφανίζονται η εγκάρσια τομή στο επίπεδο του στοματικού κώνου και η επιμήκης τομή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9" y="1627060"/>
            <a:ext cx="521326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sp>
        <p:nvSpPr>
          <p:cNvPr id="48131" name="Rectangle 9"/>
          <p:cNvSpPr>
            <a:spLocks noChangeArrowheads="1"/>
          </p:cNvSpPr>
          <p:nvPr/>
        </p:nvSpPr>
        <p:spPr bwMode="auto">
          <a:xfrm>
            <a:off x="6400800" y="22860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000">
                <a:solidFill>
                  <a:srgbClr val="FFCC66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" name="TextBox 6"/>
          <p:cNvSpPr txBox="1"/>
          <p:nvPr/>
        </p:nvSpPr>
        <p:spPr>
          <a:xfrm>
            <a:off x="6660232" y="5589240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46</a:t>
            </a:r>
            <a:endParaRPr lang="en-US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Ανθόζωα</a:t>
            </a:r>
          </a:p>
        </p:txBody>
      </p:sp>
      <p:sp>
        <p:nvSpPr>
          <p:cNvPr id="63491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F70D91-1A18-4B17-A677-CD2B2C32F1EE}" type="slidenum">
              <a:rPr lang="en-GB" altLang="en-US"/>
              <a:pPr>
                <a:defRPr/>
              </a:pPr>
              <a:t>38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err="1" smtClean="0"/>
              <a:t>Ανθόζωα</a:t>
            </a:r>
            <a:r>
              <a:rPr lang="el-GR" altLang="en-US" dirty="0" smtClean="0"/>
              <a:t> 1/2</a:t>
            </a:r>
            <a:endParaRPr lang="en-US" altLang="en-US" dirty="0" smtClean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5D086E-49A6-4D2B-8F11-C8DB4CB842A0}" type="slidenum">
              <a:rPr lang="en-GB" altLang="en-US"/>
              <a:pPr>
                <a:defRPr/>
              </a:pPr>
              <a:t>39</a:t>
            </a:fld>
            <a:endParaRPr lang="en-GB" altLang="en-US" dirty="0"/>
          </a:p>
        </p:txBody>
      </p:sp>
      <p:pic>
        <p:nvPicPr>
          <p:cNvPr id="64515" name="Θέση εικόνας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5" b="-605"/>
          <a:stretch/>
        </p:blipFill>
        <p:spPr>
          <a:xfrm>
            <a:off x="623590" y="1609416"/>
            <a:ext cx="3507730" cy="2696210"/>
          </a:xfrm>
        </p:spPr>
      </p:pic>
      <p:pic>
        <p:nvPicPr>
          <p:cNvPr id="64516" name="Θέση εικόνας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0" t="6430" r="-14970" b="6430"/>
          <a:stretch/>
        </p:blipFill>
        <p:spPr>
          <a:xfrm>
            <a:off x="4569164" y="1673278"/>
            <a:ext cx="3508341" cy="2101834"/>
          </a:xfrm>
        </p:spPr>
      </p:pic>
      <p:pic>
        <p:nvPicPr>
          <p:cNvPr id="64519" name="Θέση περιεχομένου 1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3" t="-1217" r="-9423" b="-1217"/>
          <a:stretch/>
        </p:blipFill>
        <p:spPr>
          <a:xfrm>
            <a:off x="4131320" y="3984110"/>
            <a:ext cx="3508341" cy="2212566"/>
          </a:xfrm>
        </p:spPr>
      </p:pic>
      <p:sp>
        <p:nvSpPr>
          <p:cNvPr id="11" name="Ορθογώνιο 10"/>
          <p:cNvSpPr/>
          <p:nvPr/>
        </p:nvSpPr>
        <p:spPr>
          <a:xfrm>
            <a:off x="3789560" y="386993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7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259034" y="338006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8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Ορθογώνιο 12"/>
          <p:cNvSpPr/>
          <p:nvPr/>
        </p:nvSpPr>
        <p:spPr>
          <a:xfrm>
            <a:off x="6948264" y="583631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l-GR" sz="1200" dirty="0" smtClean="0">
                <a:solidFill>
                  <a:schemeClr val="bg1"/>
                </a:solidFill>
                <a:latin typeface="+mn-lt"/>
              </a:rPr>
              <a:t>9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 smtClean="0">
                <a:solidFill>
                  <a:schemeClr val="accent5"/>
                </a:solidFill>
              </a:rPr>
              <a:t>Διάφορες μορφές </a:t>
            </a:r>
            <a:r>
              <a:rPr lang="el-GR" altLang="en-US" sz="4000" dirty="0" smtClean="0">
                <a:solidFill>
                  <a:schemeClr val="accent5"/>
                </a:solidFill>
              </a:rPr>
              <a:t>Σπόγγων</a:t>
            </a:r>
            <a:endParaRPr lang="el-GR" altLang="en-US" sz="4000" dirty="0" smtClean="0">
              <a:solidFill>
                <a:schemeClr val="accent5"/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0729A-0DF0-4A34-8246-48763759064F}" type="slidenum">
              <a:rPr lang="en-GB" altLang="en-US"/>
              <a:pPr>
                <a:defRPr/>
              </a:pPr>
              <a:t>4</a:t>
            </a:fld>
            <a:endParaRPr lang="en-GB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69363"/>
            <a:ext cx="2631648" cy="1973736"/>
          </a:xfrm>
        </p:spPr>
      </p:pic>
      <p:sp>
        <p:nvSpPr>
          <p:cNvPr id="9" name="Ορθογώνιο 8"/>
          <p:cNvSpPr/>
          <p:nvPr/>
        </p:nvSpPr>
        <p:spPr>
          <a:xfrm>
            <a:off x="4114989" y="3466100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46" y="1685768"/>
            <a:ext cx="2804617" cy="2103463"/>
          </a:xfrm>
        </p:spPr>
      </p:pic>
      <p:sp>
        <p:nvSpPr>
          <p:cNvPr id="10" name="Ορθογώνιο 9"/>
          <p:cNvSpPr/>
          <p:nvPr/>
        </p:nvSpPr>
        <p:spPr>
          <a:xfrm>
            <a:off x="7189981" y="3495340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6" y="3912446"/>
            <a:ext cx="2641600" cy="1981200"/>
          </a:xfrm>
        </p:spPr>
      </p:pic>
      <p:sp>
        <p:nvSpPr>
          <p:cNvPr id="19" name="Ορθογώνιο 10"/>
          <p:cNvSpPr/>
          <p:nvPr/>
        </p:nvSpPr>
        <p:spPr>
          <a:xfrm>
            <a:off x="4387572" y="5612828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+mn-lt"/>
              </a:rPr>
              <a:t>6</a:t>
            </a:r>
            <a:endParaRPr lang="el-GR" sz="1200" dirty="0">
              <a:latin typeface="+mn-lt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54" y="3815871"/>
            <a:ext cx="1538800" cy="2277425"/>
          </a:xfrm>
        </p:spPr>
      </p:pic>
      <p:sp>
        <p:nvSpPr>
          <p:cNvPr id="12" name="Ορθογώνιο 11"/>
          <p:cNvSpPr/>
          <p:nvPr/>
        </p:nvSpPr>
        <p:spPr>
          <a:xfrm>
            <a:off x="6589740" y="5751327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7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err="1" smtClean="0"/>
              <a:t>Ανθόζωα</a:t>
            </a:r>
            <a:r>
              <a:rPr lang="el-GR" altLang="en-US" dirty="0" smtClean="0"/>
              <a:t> 2/2</a:t>
            </a:r>
            <a:endParaRPr lang="en-US" altLang="en-US" dirty="0" smtClean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272329-9AB0-4B9B-AFE9-AF84DB894134}" type="slidenum">
              <a:rPr lang="en-GB" altLang="en-US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0" y="2083093"/>
            <a:ext cx="3634699" cy="2610247"/>
          </a:xfrm>
        </p:spPr>
      </p:pic>
      <p:sp>
        <p:nvSpPr>
          <p:cNvPr id="11" name="Ορθογώνιο 8"/>
          <p:cNvSpPr/>
          <p:nvPr/>
        </p:nvSpPr>
        <p:spPr>
          <a:xfrm>
            <a:off x="4181759" y="438218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50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56" y="2492896"/>
            <a:ext cx="3446927" cy="2832943"/>
          </a:xfrm>
        </p:spPr>
      </p:pic>
      <p:sp>
        <p:nvSpPr>
          <p:cNvPr id="14" name="Ορθογώνιο 9"/>
          <p:cNvSpPr/>
          <p:nvPr/>
        </p:nvSpPr>
        <p:spPr>
          <a:xfrm>
            <a:off x="7880023" y="504884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51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>
                <a:latin typeface="Calibri Light" panose="020F0302020204030204" pitchFamily="34" charset="0"/>
              </a:rPr>
              <a:t>Εσωτερική Δομή </a:t>
            </a:r>
            <a:br>
              <a:rPr lang="el-GR" altLang="el-GR" dirty="0" smtClean="0">
                <a:latin typeface="Calibri Light" panose="020F0302020204030204" pitchFamily="34" charset="0"/>
              </a:rPr>
            </a:br>
            <a:r>
              <a:rPr lang="el-GR" altLang="el-GR" dirty="0" smtClean="0">
                <a:latin typeface="Calibri Light" panose="020F0302020204030204" pitchFamily="34" charset="0"/>
              </a:rPr>
              <a:t>Θαλάσσιας </a:t>
            </a:r>
            <a:r>
              <a:rPr lang="el-GR" altLang="el-GR" dirty="0" err="1" smtClean="0">
                <a:latin typeface="Calibri Light" panose="020F0302020204030204" pitchFamily="34" charset="0"/>
              </a:rPr>
              <a:t>Ανεμώνας</a:t>
            </a:r>
            <a:endParaRPr lang="en-GB" altLang="el-GR" dirty="0" smtClean="0">
              <a:latin typeface="Calibri Light" panose="020F0302020204030204" pitchFamily="34" charset="0"/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5"/>
          <a:stretch/>
        </p:blipFill>
        <p:spPr>
          <a:xfrm>
            <a:off x="670248" y="1690689"/>
            <a:ext cx="7757949" cy="4338544"/>
          </a:xfrm>
          <a:ln>
            <a:solidFill>
              <a:schemeClr val="accent1"/>
            </a:solidFill>
          </a:ln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6B3201-2980-46AF-9ABB-C57FA14D937A}" type="slidenum">
              <a:rPr lang="en-GB" altLang="en-US" smtClean="0"/>
              <a:pPr>
                <a:defRPr/>
              </a:pPr>
              <a:t>41</a:t>
            </a:fld>
            <a:endParaRPr lang="en-GB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77278" y="5767623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52</a:t>
            </a:r>
            <a:endParaRPr lang="en-US" sz="1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n-US" smtClean="0"/>
              <a:t>Εγκάρσια τομή </a:t>
            </a:r>
            <a:br>
              <a:rPr lang="el-GR" altLang="en-US" smtClean="0"/>
            </a:br>
            <a:r>
              <a:rPr lang="el-GR" altLang="en-US" smtClean="0"/>
              <a:t>στον πολύποδα Ανθοζώου</a:t>
            </a:r>
            <a:endParaRPr lang="en-GB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093B6-3B88-4B32-AF3C-5FADD8787ADA}" type="slidenum">
              <a:rPr lang="en-GB" altLang="en-US"/>
              <a:pPr>
                <a:defRPr/>
              </a:pPr>
              <a:t>42</a:t>
            </a:fld>
            <a:endParaRPr lang="en-GB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48" y="1497819"/>
            <a:ext cx="6258704" cy="4828369"/>
          </a:xfrm>
        </p:spPr>
      </p:pic>
      <p:sp>
        <p:nvSpPr>
          <p:cNvPr id="6" name="Ορθογώνιο 5"/>
          <p:cNvSpPr/>
          <p:nvPr/>
        </p:nvSpPr>
        <p:spPr>
          <a:xfrm>
            <a:off x="6660232" y="548284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53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Τίτλος 7"/>
          <p:cNvSpPr>
            <a:spLocks noGrp="1"/>
          </p:cNvSpPr>
          <p:nvPr>
            <p:ph type="title"/>
          </p:nvPr>
        </p:nvSpPr>
        <p:spPr>
          <a:xfrm>
            <a:off x="839788" y="479425"/>
            <a:ext cx="2949575" cy="1600200"/>
          </a:xfrm>
        </p:spPr>
        <p:txBody>
          <a:bodyPr/>
          <a:lstStyle/>
          <a:p>
            <a:r>
              <a:rPr lang="el-GR" altLang="en-US" dirty="0" smtClean="0"/>
              <a:t>Ανατομή πολύποδα</a:t>
            </a:r>
            <a:endParaRPr lang="en-US" altLang="en-US" dirty="0" smtClean="0"/>
          </a:p>
        </p:txBody>
      </p:sp>
      <p:pic>
        <p:nvPicPr>
          <p:cNvPr id="68611" name="Θέση εικόνας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-1248" r="1850" b="-1248"/>
          <a:stretch/>
        </p:blipFill>
        <p:spPr>
          <a:xfrm>
            <a:off x="4299539" y="0"/>
            <a:ext cx="3816424" cy="6326188"/>
          </a:xfrm>
        </p:spPr>
      </p:pic>
      <p:sp>
        <p:nvSpPr>
          <p:cNvPr id="68612" name="Θέση κειμένου 8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2949575" cy="3811588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3E2A6F-5BDD-419E-806A-992CE9278AB2}" type="slidenum">
              <a:rPr lang="en-GB" altLang="en-US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7" name="Ορθογώνιο 6"/>
          <p:cNvSpPr/>
          <p:nvPr/>
        </p:nvSpPr>
        <p:spPr>
          <a:xfrm>
            <a:off x="7673134" y="5820589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Οι Υφομοταξίες των Ανθοζώων</a:t>
            </a:r>
          </a:p>
        </p:txBody>
      </p:sp>
      <p:sp>
        <p:nvSpPr>
          <p:cNvPr id="6963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b="1" dirty="0" err="1" smtClean="0"/>
              <a:t>Ζωανθάρια</a:t>
            </a:r>
            <a:r>
              <a:rPr lang="el-GR" altLang="en-US" dirty="0" smtClean="0"/>
              <a:t> ή </a:t>
            </a:r>
            <a:r>
              <a:rPr lang="el-GR" altLang="en-US" b="1" dirty="0" err="1" smtClean="0"/>
              <a:t>Εξακοράλλια</a:t>
            </a:r>
            <a:r>
              <a:rPr lang="el-GR" altLang="en-US" dirty="0" smtClean="0"/>
              <a:t> (θαλάσσιες ανεμώνες, σκληρά κοράλλια).</a:t>
            </a:r>
          </a:p>
          <a:p>
            <a:r>
              <a:rPr lang="el-GR" altLang="en-US" b="1" dirty="0" err="1" smtClean="0"/>
              <a:t>Κηριαντιπαθάρια</a:t>
            </a:r>
            <a:r>
              <a:rPr lang="el-GR" altLang="en-US" dirty="0" smtClean="0"/>
              <a:t> (ανεμώνες με σωλήνες, αγκαθωτά κοράλλια).</a:t>
            </a:r>
          </a:p>
          <a:p>
            <a:r>
              <a:rPr lang="el-GR" altLang="en-US" b="1" dirty="0" err="1" smtClean="0"/>
              <a:t>Αλκυονάρια</a:t>
            </a:r>
            <a:r>
              <a:rPr lang="el-GR" altLang="en-US" dirty="0" smtClean="0"/>
              <a:t> ή </a:t>
            </a:r>
            <a:r>
              <a:rPr lang="el-GR" altLang="en-US" b="1" dirty="0" err="1" smtClean="0"/>
              <a:t>Οκτωκοράλλια</a:t>
            </a:r>
            <a:r>
              <a:rPr lang="el-GR" altLang="en-US" dirty="0" smtClean="0"/>
              <a:t> (μαλακά και κεράτινα κοράλλια).</a:t>
            </a:r>
            <a:endParaRPr lang="en-GB" altLang="en-US" dirty="0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2C1E396-1D36-4DA2-8551-A42AFB01B2ED}" type="slidenum">
              <a:rPr lang="en-GB" altLang="en-US"/>
              <a:pPr>
                <a:defRPr/>
              </a:pPr>
              <a:t>44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Θέση εικόνας 21" descr="Φωτογραφία Ζωανθάριου Anthopleura sola. 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176" r="90" b="788"/>
          <a:stretch/>
        </p:blipFill>
        <p:spPr>
          <a:xfrm>
            <a:off x="1745671" y="3956578"/>
            <a:ext cx="3274029" cy="2147339"/>
          </a:xfrm>
        </p:spPr>
      </p:pic>
      <p:pic>
        <p:nvPicPr>
          <p:cNvPr id="20" name="Θέση εικόνας 19" descr="Φωτογραφία του Ζωανθάριου Parazoanthus axinellae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" t="437" r="157" b="823"/>
          <a:stretch/>
        </p:blipFill>
        <p:spPr>
          <a:xfrm>
            <a:off x="5606904" y="1396754"/>
            <a:ext cx="2625189" cy="4030269"/>
          </a:xfrm>
        </p:spPr>
      </p:pic>
      <p:pic>
        <p:nvPicPr>
          <p:cNvPr id="18" name="Θέση εικόνας 17" descr="Φωτογραφία ενός σκληρού κοραλλιού, του Acropora latistella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7" t="862" r="-11687" b="862"/>
          <a:stretch/>
        </p:blipFill>
        <p:spPr>
          <a:xfrm>
            <a:off x="481087" y="1473771"/>
            <a:ext cx="4353186" cy="2377815"/>
          </a:xfrm>
        </p:spPr>
      </p:pic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Ζωανθάρια</a:t>
            </a:r>
            <a:r>
              <a:rPr lang="el-GR" dirty="0" smtClean="0">
                <a:solidFill>
                  <a:schemeClr val="accent1"/>
                </a:solidFill>
                <a:latin typeface="+mj-lt"/>
              </a:rPr>
              <a:t> ή </a:t>
            </a:r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Εξακοράλλια</a:t>
            </a:r>
            <a:endParaRPr lang="el-GR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2849" y="3518075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55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0333" y="5069410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56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7940" y="5777356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57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Οκτωκοράλλια</a:t>
            </a:r>
            <a:r>
              <a:rPr lang="el-GR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1"/>
                </a:solidFill>
                <a:latin typeface="+mj-lt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+mj-lt"/>
              </a:rPr>
            </a:br>
            <a:r>
              <a:rPr lang="el-GR" dirty="0" smtClean="0">
                <a:solidFill>
                  <a:schemeClr val="accent1"/>
                </a:solidFill>
                <a:latin typeface="+mj-lt"/>
              </a:rPr>
              <a:t>ή </a:t>
            </a:r>
            <a:r>
              <a:rPr lang="el-GR" dirty="0" err="1" smtClean="0">
                <a:solidFill>
                  <a:schemeClr val="accent1"/>
                </a:solidFill>
                <a:latin typeface="+mj-lt"/>
              </a:rPr>
              <a:t>Αλκυονάρια</a:t>
            </a:r>
            <a:endParaRPr lang="el-GR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  <p:pic>
        <p:nvPicPr>
          <p:cNvPr id="3" name="Θέση περιεχομένου 2" descr="Φωτογραφία Οκτωκοράλλιου Iciligorgia schrammi. 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" t="110" r="130" b="110"/>
          <a:stretch/>
        </p:blipFill>
        <p:spPr>
          <a:xfrm>
            <a:off x="1230283" y="1733402"/>
            <a:ext cx="2976949" cy="3098784"/>
          </a:xfrm>
        </p:spPr>
      </p:pic>
      <p:pic>
        <p:nvPicPr>
          <p:cNvPr id="10" name="Θέση περιεχομένου 9" descr="Φωτογραφία Οκτωκοραλλίου Swiftia polyp. με οκτώ ακανθώδη  πλοκάμια, ενώ τα Σκληρακτίνια κοράλλια έχουν έξι μη ακανθώδη πλοκάμια. 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" t="732" r="-2" b="364"/>
          <a:stretch/>
        </p:blipFill>
        <p:spPr>
          <a:xfrm>
            <a:off x="4439349" y="1733402"/>
            <a:ext cx="3525208" cy="2429567"/>
          </a:xfrm>
        </p:spPr>
      </p:pic>
      <p:pic>
        <p:nvPicPr>
          <p:cNvPr id="12" name="Θέση περιεχομένου 11" descr="Φωτογραφία Θαλάσσιας Πένας .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" t="215" r="1043" b="215"/>
          <a:stretch/>
        </p:blipFill>
        <p:spPr>
          <a:xfrm>
            <a:off x="4536373" y="4227742"/>
            <a:ext cx="1793175" cy="1912004"/>
          </a:xfrm>
        </p:spPr>
      </p:pic>
      <p:sp>
        <p:nvSpPr>
          <p:cNvPr id="13" name="TextBox 12"/>
          <p:cNvSpPr txBox="1"/>
          <p:nvPr/>
        </p:nvSpPr>
        <p:spPr>
          <a:xfrm>
            <a:off x="3865472" y="4555187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latin typeface="+mn-lt"/>
              </a:rPr>
              <a:t>58</a:t>
            </a:r>
            <a:endParaRPr lang="en-US" sz="12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2797" y="3885970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59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7788" y="5817083"/>
            <a:ext cx="341760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60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Τίτλο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   </a:t>
            </a:r>
            <a:r>
              <a:rPr lang="el-GR" altLang="en-US" dirty="0" err="1" smtClean="0"/>
              <a:t>Οκτωκοράλλια</a:t>
            </a:r>
            <a:r>
              <a:rPr lang="el-GR" altLang="en-US" dirty="0" smtClean="0"/>
              <a:t> ή </a:t>
            </a:r>
            <a:r>
              <a:rPr lang="el-GR" altLang="en-US" dirty="0" err="1" smtClean="0"/>
              <a:t>Αλκυονάρια</a:t>
            </a:r>
            <a:r>
              <a:rPr lang="el-GR" altLang="en-US" dirty="0" smtClean="0"/>
              <a:t> </a:t>
            </a:r>
            <a:endParaRPr lang="en-US" altLang="en-US" dirty="0" smtClean="0"/>
          </a:p>
        </p:txBody>
      </p:sp>
      <p:pic>
        <p:nvPicPr>
          <p:cNvPr id="72707" name="Θέση περιεχομένου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944688"/>
            <a:ext cx="2492375" cy="3914775"/>
          </a:xfrm>
        </p:spPr>
      </p:pic>
      <p:pic>
        <p:nvPicPr>
          <p:cNvPr id="72708" name="Θέση περιεχομένου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738313"/>
            <a:ext cx="2949575" cy="442753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991E4A-3CFB-46A7-BEDB-F90F3CAE0203}" type="slidenum">
              <a:rPr lang="en-GB" altLang="en-US"/>
              <a:pPr>
                <a:defRPr/>
              </a:pPr>
              <a:t>47</a:t>
            </a:fld>
            <a:endParaRPr lang="en-GB" altLang="en-US" dirty="0"/>
          </a:p>
        </p:txBody>
      </p:sp>
      <p:sp>
        <p:nvSpPr>
          <p:cNvPr id="7" name="Ορθογώνιο 6"/>
          <p:cNvSpPr/>
          <p:nvPr/>
        </p:nvSpPr>
        <p:spPr>
          <a:xfrm>
            <a:off x="3985765" y="555352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61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308304" y="5830521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62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Κηριαντιπαθάρια</a:t>
            </a:r>
            <a:endParaRPr lang="en-US" altLang="en-US" smtClean="0"/>
          </a:p>
        </p:txBody>
      </p:sp>
      <p:pic>
        <p:nvPicPr>
          <p:cNvPr id="73731" name="Θέση περιεχομένου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1760538"/>
            <a:ext cx="3886200" cy="4006850"/>
          </a:xfrm>
        </p:spPr>
      </p:pic>
      <p:pic>
        <p:nvPicPr>
          <p:cNvPr id="73732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75" y="1998663"/>
            <a:ext cx="3886200" cy="384968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BE63E9-60EB-4042-9A7F-CCEF9D3A90F4}" type="slidenum">
              <a:rPr lang="en-GB" altLang="en-US"/>
              <a:pPr>
                <a:defRPr/>
              </a:pPr>
              <a:t>48</a:t>
            </a:fld>
            <a:endParaRPr lang="en-GB" altLang="en-US" dirty="0"/>
          </a:p>
        </p:txBody>
      </p:sp>
      <p:sp>
        <p:nvSpPr>
          <p:cNvPr id="7" name="Ορθογώνιο 6"/>
          <p:cNvSpPr/>
          <p:nvPr/>
        </p:nvSpPr>
        <p:spPr>
          <a:xfrm>
            <a:off x="4160142" y="540844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63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8097838" y="5546943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  <a:latin typeface="+mn-lt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4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 Παρασκευάσματα</a:t>
            </a:r>
            <a:endParaRPr lang="en-GB" altLang="en-US" smtClean="0"/>
          </a:p>
        </p:txBody>
      </p:sp>
      <p:sp>
        <p:nvSpPr>
          <p:cNvPr id="74755" name="Θέση κειμένου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55CEBF-A955-4BEB-9DC6-0EC891EB5B12}" type="slidenum">
              <a:rPr lang="en-GB" altLang="en-US"/>
              <a:pPr>
                <a:defRPr/>
              </a:pPr>
              <a:t>49</a:t>
            </a:fld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05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4000" dirty="0">
                <a:solidFill>
                  <a:schemeClr val="accent5"/>
                </a:solidFill>
              </a:rPr>
              <a:t>Σπόγγοι που σχηματίζουν επιστρώματα</a:t>
            </a:r>
            <a:endParaRPr lang="en-GB" altLang="el-GR" sz="4000" dirty="0" smtClean="0">
              <a:solidFill>
                <a:schemeClr val="accent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7" y="1825625"/>
            <a:ext cx="7570665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6B3201-2980-46AF-9ABB-C57FA14D937A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8043380" y="5824741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8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/>
              <a:t>Βελόνες</a:t>
            </a:r>
            <a:r>
              <a:rPr lang="en-US" altLang="en-US" dirty="0" smtClean="0"/>
              <a:t> σπ</a:t>
            </a:r>
            <a:r>
              <a:rPr lang="en-US" altLang="en-US" dirty="0" err="1" smtClean="0"/>
              <a:t>όγγου</a:t>
            </a:r>
            <a:r>
              <a:rPr lang="el-GR" altLang="en-US" dirty="0" smtClean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-</a:t>
            </a:r>
            <a:r>
              <a:rPr lang="el-GR" altLang="en-US" dirty="0" smtClean="0"/>
              <a:t> </a:t>
            </a:r>
            <a:r>
              <a:rPr lang="en-US" altLang="en-US" dirty="0" err="1" smtClean="0"/>
              <a:t>Ίνες</a:t>
            </a:r>
            <a:r>
              <a:rPr lang="en-US" altLang="en-US" dirty="0" smtClean="0"/>
              <a:t> σπ</a:t>
            </a:r>
            <a:r>
              <a:rPr lang="en-US" altLang="en-US" dirty="0" err="1" smtClean="0"/>
              <a:t>ογγίνης</a:t>
            </a:r>
            <a:endParaRPr lang="en-US" altLang="en-US" dirty="0" smtClean="0"/>
          </a:p>
        </p:txBody>
      </p:sp>
      <p:pic>
        <p:nvPicPr>
          <p:cNvPr id="75779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52613"/>
            <a:ext cx="4191000" cy="3152775"/>
          </a:xfrm>
        </p:spPr>
      </p:pic>
      <p:pic>
        <p:nvPicPr>
          <p:cNvPr id="75780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40272"/>
            <a:ext cx="3886200" cy="292204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58801F-7906-49DC-AE07-6A84AF8FDEC0}" type="slidenum">
              <a:rPr lang="en-GB" altLang="en-US"/>
              <a:pPr>
                <a:defRPr/>
              </a:pPr>
              <a:t>50</a:t>
            </a:fld>
            <a:endParaRPr lang="en-GB" altLang="en-US"/>
          </a:p>
        </p:txBody>
      </p:sp>
      <p:sp>
        <p:nvSpPr>
          <p:cNvPr id="7" name="Ορθογώνιο 6"/>
          <p:cNvSpPr/>
          <p:nvPr/>
        </p:nvSpPr>
        <p:spPr>
          <a:xfrm>
            <a:off x="3995936" y="443711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5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7926958" y="502032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6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6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Ηydra</a:t>
            </a:r>
            <a:r>
              <a:rPr lang="el-GR" altLang="en-US" i="1" smtClean="0"/>
              <a:t> </a:t>
            </a:r>
            <a:r>
              <a:rPr lang="en-US" altLang="en-US" sz="3200" smtClean="0"/>
              <a:t>(</a:t>
            </a:r>
            <a:r>
              <a:rPr lang="el-GR" altLang="en-US" sz="3200" smtClean="0"/>
              <a:t>ολόκληρη)</a:t>
            </a:r>
            <a:endParaRPr lang="en-US" altLang="en-US" smtClean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63431"/>
            <a:ext cx="7886700" cy="367572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B340FE-EF64-43A0-8BDA-8E29CDF03132}" type="slidenum">
              <a:rPr lang="en-GB" altLang="en-US"/>
              <a:pPr>
                <a:defRPr/>
              </a:pPr>
              <a:t>51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5148064" y="544522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67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Hydra</a:t>
            </a:r>
            <a:r>
              <a:rPr lang="el-GR" altLang="en-US" i="1" smtClean="0"/>
              <a:t> </a:t>
            </a:r>
            <a:r>
              <a:rPr lang="en-US" altLang="en-US" sz="3200" smtClean="0"/>
              <a:t>(</a:t>
            </a:r>
            <a:r>
              <a:rPr lang="el-GR" altLang="en-US" sz="3200" smtClean="0"/>
              <a:t>εγκάρσια τομή)</a:t>
            </a:r>
            <a:endParaRPr lang="en-US" altLang="en-US" i="1" u="sng" smtClean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40928"/>
            <a:ext cx="7886700" cy="4120732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F0B3F1-80DA-441F-80B2-58E80A12F1B9}" type="slidenum">
              <a:rPr lang="en-GB" altLang="en-US"/>
              <a:pPr>
                <a:defRPr/>
              </a:pPr>
              <a:t>52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4572000" y="5661248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68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n-US" i="1" dirty="0" smtClean="0"/>
              <a:t>  </a:t>
            </a:r>
            <a:r>
              <a:rPr lang="en-US" altLang="en-US" i="1" dirty="0" smtClean="0"/>
              <a:t>Hydra:</a:t>
            </a:r>
            <a:r>
              <a:rPr lang="el-GR" altLang="en-US" i="1" dirty="0" smtClean="0"/>
              <a:t> </a:t>
            </a:r>
            <a:r>
              <a:rPr lang="el-GR" altLang="en-US" dirty="0" err="1" smtClean="0"/>
              <a:t>γονάδα</a:t>
            </a:r>
            <a:r>
              <a:rPr lang="el-GR" altLang="en-US" dirty="0" smtClean="0"/>
              <a:t> σε λεπτομέρεια </a:t>
            </a:r>
            <a:endParaRPr lang="en-US" altLang="en-US" i="1" dirty="0" smtClean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88313"/>
            <a:ext cx="7886700" cy="4025961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32A4C1-FB81-46DE-9B61-DC3DEBB15B43}" type="slidenum">
              <a:rPr lang="en-GB" altLang="en-US"/>
              <a:pPr>
                <a:defRPr/>
              </a:pPr>
              <a:t>53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4278609" y="5517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69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Obelia-</a:t>
            </a:r>
            <a:r>
              <a:rPr lang="el-GR" altLang="en-US" smtClean="0"/>
              <a:t>αποικία</a:t>
            </a:r>
            <a:endParaRPr lang="en-US" altLang="en-US" i="1" smtClean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1" y="1825625"/>
            <a:ext cx="7779017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4A84D6-D563-423A-8400-5E9E5F785E0B}" type="slidenum">
              <a:rPr lang="en-GB" altLang="en-US"/>
              <a:pPr>
                <a:defRPr/>
              </a:pPr>
              <a:t>54</a:t>
            </a:fld>
            <a:endParaRPr lang="en-GB" altLang="en-US" dirty="0"/>
          </a:p>
        </p:txBody>
      </p:sp>
      <p:sp>
        <p:nvSpPr>
          <p:cNvPr id="79878" name="Rectangle 13"/>
          <p:cNvSpPr>
            <a:spLocks noChangeArrowheads="1"/>
          </p:cNvSpPr>
          <p:nvPr/>
        </p:nvSpPr>
        <p:spPr bwMode="auto">
          <a:xfrm>
            <a:off x="8901113" y="5175250"/>
            <a:ext cx="184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l-GR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716016" y="536733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70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Obelia</a:t>
            </a:r>
            <a:r>
              <a:rPr lang="el-GR" altLang="en-US" i="1" smtClean="0"/>
              <a:t> </a:t>
            </a:r>
            <a:r>
              <a:rPr lang="el-GR" altLang="en-US" smtClean="0"/>
              <a:t>μέδουσα</a:t>
            </a:r>
            <a:endParaRPr lang="en-US" altLang="en-US" i="1" smtClean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48441"/>
            <a:ext cx="7886700" cy="410570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23B231-437E-46DC-98E8-915812E19F44}" type="slidenum">
              <a:rPr lang="en-GB" altLang="en-US"/>
              <a:pPr>
                <a:defRPr/>
              </a:pPr>
              <a:t>55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4285767" y="558924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Aurelia aurita</a:t>
            </a:r>
            <a:r>
              <a:rPr lang="el-GR" altLang="en-US" i="1" smtClean="0"/>
              <a:t> (1)</a:t>
            </a:r>
            <a:endParaRPr lang="en-US" altLang="en-US" i="1" smtClean="0"/>
          </a:p>
        </p:txBody>
      </p:sp>
      <p:pic>
        <p:nvPicPr>
          <p:cNvPr id="81923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58280"/>
            <a:ext cx="7886700" cy="408602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588A20-26D4-4D75-B29F-A28B14AC2C59}" type="slidenum">
              <a:rPr lang="en-GB" altLang="en-US"/>
              <a:pPr>
                <a:defRPr/>
              </a:pPr>
              <a:t>56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4548981" y="558924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200" dirty="0">
                <a:latin typeface="+mn-lt"/>
              </a:rPr>
              <a:t>2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Aurelia aurita</a:t>
            </a:r>
            <a:r>
              <a:rPr lang="el-GR" altLang="en-US" i="1" smtClean="0"/>
              <a:t> (2)</a:t>
            </a:r>
            <a:endParaRPr lang="en-US" altLang="en-US" i="1" smtClean="0"/>
          </a:p>
        </p:txBody>
      </p:sp>
      <p:pic>
        <p:nvPicPr>
          <p:cNvPr id="82947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59411"/>
            <a:ext cx="7886700" cy="408376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7FBBC7-B49C-4835-B801-001DCF7D6C16}" type="slidenum">
              <a:rPr lang="en-GB" altLang="en-US"/>
              <a:pPr>
                <a:defRPr/>
              </a:pPr>
              <a:t>57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4605853" y="558924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3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Aurelia aurita</a:t>
            </a:r>
            <a:r>
              <a:rPr lang="el-GR" altLang="en-US" i="1" smtClean="0"/>
              <a:t> (3)</a:t>
            </a:r>
            <a:endParaRPr lang="en-US" altLang="en-US" i="1" smtClean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85102"/>
            <a:ext cx="7886700" cy="383238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0460D3-AF04-4F08-81D4-2BF9ED7CBB82}" type="slidenum">
              <a:rPr lang="en-GB" altLang="en-US"/>
              <a:pPr>
                <a:defRPr/>
              </a:pPr>
              <a:t>58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4548981" y="5517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7</a:t>
            </a:r>
            <a:r>
              <a:rPr lang="en-US" sz="1200" dirty="0" smtClean="0">
                <a:solidFill>
                  <a:schemeClr val="tx1"/>
                </a:solidFill>
                <a:latin typeface="+mn-lt"/>
              </a:rPr>
              <a:t>4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 Παρουσίασης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>
                <a:latin typeface="+mn-lt"/>
              </a:rPr>
              <a:t>Ενότητα 9. Εργαστηριακή Άσκηση Σπόγγοι - Κνιδόζωα</a:t>
            </a:r>
            <a:endParaRPr lang="en-GB" dirty="0"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EC364CF6-A335-4C5A-99E3-2B6E9B4CEA31}" type="slidenum">
              <a:rPr lang="en-GB" altLang="el-GR" smtClean="0"/>
              <a:pPr>
                <a:defRPr/>
              </a:pPr>
              <a:t>59</a:t>
            </a:fld>
            <a:endParaRPr lang="en-GB" alt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en-US" sz="4000" i="1" dirty="0" smtClean="0">
                <a:solidFill>
                  <a:schemeClr val="accent5"/>
                </a:solidFill>
              </a:rPr>
              <a:t>Ap</a:t>
            </a:r>
            <a:r>
              <a:rPr lang="en-US" altLang="en-US" sz="4000" i="1" dirty="0" err="1" smtClean="0">
                <a:solidFill>
                  <a:schemeClr val="accent5"/>
                </a:solidFill>
              </a:rPr>
              <a:t>lysina</a:t>
            </a:r>
            <a:r>
              <a:rPr lang="en-US" altLang="en-US" sz="4000" i="1" dirty="0" smtClean="0">
                <a:solidFill>
                  <a:schemeClr val="accent5"/>
                </a:solidFill>
              </a:rPr>
              <a:t> </a:t>
            </a:r>
            <a:r>
              <a:rPr lang="en-US" altLang="en-US" sz="4000" i="1" dirty="0" err="1" smtClean="0">
                <a:solidFill>
                  <a:schemeClr val="accent5"/>
                </a:solidFill>
              </a:rPr>
              <a:t>fistularis</a:t>
            </a:r>
            <a:endParaRPr lang="en-US" altLang="en-US" sz="4000" i="1" dirty="0" smtClean="0">
              <a:solidFill>
                <a:schemeClr val="accent5"/>
              </a:solidFill>
            </a:endParaRPr>
          </a:p>
        </p:txBody>
      </p:sp>
      <p:pic>
        <p:nvPicPr>
          <p:cNvPr id="25604" name="Θέση περιεχομένου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7428" y="630102"/>
            <a:ext cx="4110410" cy="546748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C40E39-BE69-4323-9019-0696B6E836EA}" type="slidenum">
              <a:rPr lang="en-GB" altLang="en-US"/>
              <a:pPr>
                <a:defRPr/>
              </a:pPr>
              <a:t>6</a:t>
            </a:fld>
            <a:endParaRPr lang="en-GB" alt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7701274" y="5605135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9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1"/>
                </a:solidFill>
              </a:rPr>
              <a:t>Σημειώματα</a:t>
            </a:r>
            <a:endParaRPr lang="el-GR" sz="4400" dirty="0">
              <a:solidFill>
                <a:schemeClr val="accent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Ιστορικού Εκδόσεων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l-GR" b="1" dirty="0" smtClean="0">
                <a:solidFill>
                  <a:schemeClr val="accent1"/>
                </a:solidFill>
              </a:rPr>
              <a:t>Έργου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 smtClean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  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</a:rPr>
              <a:t>Σημείωμα </a:t>
            </a:r>
            <a:r>
              <a:rPr lang="el-GR" dirty="0" smtClean="0">
                <a:solidFill>
                  <a:schemeClr val="accent1"/>
                </a:solidFill>
              </a:rPr>
              <a:t>Αναφοράς</a:t>
            </a:r>
            <a:endParaRPr lang="el-GR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err="1" smtClean="0"/>
              <a:t>Νικολαίδου</a:t>
            </a:r>
            <a:r>
              <a:rPr lang="el-GR" sz="2000" dirty="0" smtClean="0"/>
              <a:t> Άρτεμις. «Ζωολογία Ι. Μαλάκια».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</a:t>
            </a:r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>Αδειοδότησης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9550" y="1394272"/>
            <a:ext cx="8305800" cy="2111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endParaRPr lang="el-GR" dirty="0">
              <a:latin typeface="+mn-lt"/>
            </a:endParaRPr>
          </a:p>
          <a:p>
            <a:r>
              <a:rPr lang="el-GR" dirty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latin typeface="+mn-lt"/>
              </a:rPr>
              <a:t>αδειοδόχο</a:t>
            </a:r>
            <a:endParaRPr lang="el-GR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 err="1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>
              <a:latin typeface="+mn-lt"/>
            </a:endParaRPr>
          </a:p>
          <a:p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</a:t>
            </a:r>
            <a:r>
              <a:rPr lang="el-GR" dirty="0" err="1">
                <a:latin typeface="+mn-lt"/>
              </a:rPr>
              <a:t>αδειοδόχο</a:t>
            </a:r>
            <a:r>
              <a:rPr lang="el-GR" dirty="0">
                <a:latin typeface="+mn-lt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Διατήρηση </a:t>
            </a:r>
            <a:r>
              <a:rPr lang="el-GR" b="1" dirty="0" smtClean="0">
                <a:solidFill>
                  <a:schemeClr val="accent1"/>
                </a:solidFill>
              </a:rPr>
              <a:t>Σημειωμάτων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dirty="0" smtClean="0"/>
              <a:t>Το </a:t>
            </a:r>
            <a:r>
              <a:rPr lang="el-GR" sz="16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1. </a:t>
            </a:r>
            <a:r>
              <a:rPr lang="en-US" sz="1600" dirty="0"/>
              <a:t>Phylum &amp; Class. </a:t>
            </a:r>
            <a:r>
              <a:rPr lang="el-GR" sz="1600" dirty="0"/>
              <a:t>Σύνδεσμος: </a:t>
            </a:r>
            <a:r>
              <a:rPr lang="en-US" sz="1600" dirty="0"/>
              <a:t>http://cueflash.com/decks/invertebrate_biology_oregon_state_university. </a:t>
            </a:r>
            <a:r>
              <a:rPr lang="el-GR" sz="1600" dirty="0"/>
              <a:t>Πηγή: </a:t>
            </a:r>
            <a:r>
              <a:rPr lang="en-US" sz="1600" dirty="0"/>
              <a:t>http://cueflash.com.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l-GR" sz="1600" dirty="0"/>
              <a:t>Ελληνικό Κέντρο Θαλασσίων Ερευνών. Σύνδεσμος: </a:t>
            </a:r>
            <a:r>
              <a:rPr lang="en-US" sz="1600" dirty="0"/>
              <a:t>http://www.hcmr.gr/gr/listview2_el.php?id=926. </a:t>
            </a:r>
            <a:r>
              <a:rPr lang="el-GR" sz="1600" dirty="0"/>
              <a:t>Πηγή: </a:t>
            </a:r>
            <a:r>
              <a:rPr lang="en-US" sz="1600" dirty="0"/>
              <a:t>www.hcmr.gr.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 err="1"/>
              <a:t>Fotosearch</a:t>
            </a:r>
            <a:r>
              <a:rPr lang="en-US" sz="1600" dirty="0"/>
              <a:t> and </a:t>
            </a:r>
            <a:r>
              <a:rPr lang="en-US" sz="1600" dirty="0" err="1"/>
              <a:t>Photosearch</a:t>
            </a:r>
            <a:r>
              <a:rPr lang="en-US" sz="1600" dirty="0"/>
              <a:t> are trademarks of </a:t>
            </a:r>
            <a:r>
              <a:rPr lang="en-US" sz="1600" dirty="0" err="1"/>
              <a:t>Fotosearch</a:t>
            </a:r>
            <a:r>
              <a:rPr lang="en-US" sz="1600" dirty="0"/>
              <a:t>, </a:t>
            </a:r>
            <a:r>
              <a:rPr lang="en-US" sz="1600" dirty="0" err="1"/>
              <a:t>LLCAll</a:t>
            </a:r>
            <a:r>
              <a:rPr lang="en-US" sz="1600" dirty="0"/>
              <a:t> rights reserved © 05/05/2015. </a:t>
            </a:r>
            <a:r>
              <a:rPr lang="el-GR" sz="1600" dirty="0"/>
              <a:t>Σύνδεσμος: </a:t>
            </a:r>
            <a:r>
              <a:rPr lang="en-US" sz="1600" dirty="0"/>
              <a:t>http://www.fotosearch.com/GLW371/gwn102014/. </a:t>
            </a:r>
            <a:r>
              <a:rPr lang="el-GR" sz="1600" dirty="0"/>
              <a:t>Πηγή: </a:t>
            </a:r>
            <a:r>
              <a:rPr lang="en-US" sz="1600" dirty="0"/>
              <a:t>http://www.fotosearch.com.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n-US" sz="1600" dirty="0" err="1"/>
              <a:t>Leucetta</a:t>
            </a:r>
            <a:r>
              <a:rPr lang="en-US" sz="1600" dirty="0"/>
              <a:t> </a:t>
            </a:r>
            <a:r>
              <a:rPr lang="en-US" sz="1600" dirty="0" err="1"/>
              <a:t>floridana</a:t>
            </a:r>
            <a:r>
              <a:rPr lang="en-US" sz="1600" dirty="0"/>
              <a:t>. Copyright Photographer: Sven </a:t>
            </a:r>
            <a:r>
              <a:rPr lang="en-US" sz="1600" dirty="0" err="1"/>
              <a:t>Zea</a:t>
            </a:r>
            <a:r>
              <a:rPr lang="en-US" sz="1600" dirty="0"/>
              <a:t>. </a:t>
            </a:r>
            <a:r>
              <a:rPr lang="en-US" sz="1600" dirty="0" err="1"/>
              <a:t>Zea</a:t>
            </a:r>
            <a:r>
              <a:rPr lang="en-US" sz="1600" dirty="0"/>
              <a:t>, S., Henkel, T.P., and </a:t>
            </a:r>
            <a:r>
              <a:rPr lang="en-US" sz="1600" dirty="0" err="1"/>
              <a:t>Pawlik</a:t>
            </a:r>
            <a:r>
              <a:rPr lang="en-US" sz="1600" dirty="0"/>
              <a:t>, J.R. 2014.  The Sponge Guide: a picture guide to Caribbean sponges.  3rd Edition. Available online at www.spongeguide.org.  Accessed on: 2015-05-07. </a:t>
            </a:r>
            <a:r>
              <a:rPr lang="el-GR" sz="1600" dirty="0"/>
              <a:t>Σύνδεσμος: </a:t>
            </a:r>
            <a:r>
              <a:rPr lang="en-US" sz="1600" dirty="0"/>
              <a:t>http://www.spongeguide.org/imageinfo.php?img=2460. </a:t>
            </a:r>
            <a:r>
              <a:rPr lang="el-GR" sz="1600" dirty="0"/>
              <a:t>Πηγή: </a:t>
            </a:r>
            <a:r>
              <a:rPr lang="en-US" sz="1600" dirty="0"/>
              <a:t>www.spongeguide.org.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5. </a:t>
            </a:r>
            <a:r>
              <a:rPr lang="en-US" sz="1600" dirty="0" err="1"/>
              <a:t>Agelas</a:t>
            </a:r>
            <a:r>
              <a:rPr lang="en-US" sz="1600" dirty="0"/>
              <a:t> </a:t>
            </a:r>
            <a:r>
              <a:rPr lang="en-US" sz="1600" dirty="0" err="1"/>
              <a:t>citrina</a:t>
            </a:r>
            <a:r>
              <a:rPr lang="en-US" sz="1600" dirty="0"/>
              <a:t>. Copyright Photographer: Sven </a:t>
            </a:r>
            <a:r>
              <a:rPr lang="en-US" sz="1600" dirty="0" err="1"/>
              <a:t>Zea</a:t>
            </a:r>
            <a:r>
              <a:rPr lang="en-US" sz="1600" dirty="0"/>
              <a:t>. </a:t>
            </a:r>
            <a:r>
              <a:rPr lang="en-US" sz="1600" dirty="0" err="1"/>
              <a:t>Zea</a:t>
            </a:r>
            <a:r>
              <a:rPr lang="en-US" sz="1600" dirty="0"/>
              <a:t>, S., Henkel, T.P., and </a:t>
            </a:r>
            <a:r>
              <a:rPr lang="en-US" sz="1600" dirty="0" err="1"/>
              <a:t>Pawlik</a:t>
            </a:r>
            <a:r>
              <a:rPr lang="en-US" sz="1600" dirty="0"/>
              <a:t>, J.R. 2014.  The Sponge Guide: a picture guide to Caribbean sponges.  3rd Edition. Available online at www.spongeguide.org.  Accessed on: 2015-05-07. </a:t>
            </a:r>
            <a:r>
              <a:rPr lang="el-GR" sz="1600" dirty="0"/>
              <a:t>Σύνδεσμος: </a:t>
            </a:r>
            <a:r>
              <a:rPr lang="en-US" sz="1600" dirty="0"/>
              <a:t>http://www.spongeguide.org/imageinfo.php?img=544. </a:t>
            </a:r>
            <a:r>
              <a:rPr lang="el-GR" sz="1600" dirty="0"/>
              <a:t>Πηγή: </a:t>
            </a:r>
            <a:r>
              <a:rPr lang="en-US" sz="1600" dirty="0"/>
              <a:t>www.spongeguide.org.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2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6. </a:t>
            </a:r>
            <a:r>
              <a:rPr lang="en-US" sz="1600" dirty="0" err="1"/>
              <a:t>Plakortis</a:t>
            </a:r>
            <a:r>
              <a:rPr lang="en-US" sz="1600" dirty="0"/>
              <a:t> </a:t>
            </a:r>
            <a:r>
              <a:rPr lang="en-US" sz="1600" dirty="0" err="1"/>
              <a:t>halichondrioides</a:t>
            </a:r>
            <a:r>
              <a:rPr lang="en-US" sz="1600" dirty="0"/>
              <a:t> -"dark </a:t>
            </a:r>
            <a:r>
              <a:rPr lang="en-US" sz="1600" dirty="0" err="1"/>
              <a:t>morphotype</a:t>
            </a:r>
            <a:r>
              <a:rPr lang="en-US" sz="1600" dirty="0"/>
              <a:t>«. Copyright Photographer: Sven </a:t>
            </a:r>
            <a:r>
              <a:rPr lang="en-US" sz="1600" dirty="0" err="1"/>
              <a:t>Zea</a:t>
            </a:r>
            <a:r>
              <a:rPr lang="en-US" sz="1600" dirty="0"/>
              <a:t>. </a:t>
            </a:r>
            <a:r>
              <a:rPr lang="en-US" sz="1600" dirty="0" err="1"/>
              <a:t>Zea</a:t>
            </a:r>
            <a:r>
              <a:rPr lang="en-US" sz="1600" dirty="0"/>
              <a:t>, S., Henkel, T.P., and </a:t>
            </a:r>
            <a:r>
              <a:rPr lang="en-US" sz="1600" dirty="0" err="1"/>
              <a:t>Pawlik</a:t>
            </a:r>
            <a:r>
              <a:rPr lang="en-US" sz="1600" dirty="0"/>
              <a:t>, J.R. 2014.  The Sponge Guide: a picture guide to Caribbean sponges.  3rd Edition. Available online at www.spongeguide.org.  Accessed on: 2015-05-07. </a:t>
            </a:r>
            <a:r>
              <a:rPr lang="el-GR" sz="1600" dirty="0"/>
              <a:t>Σύνδεσμος: </a:t>
            </a:r>
            <a:r>
              <a:rPr lang="en-US" sz="1600" dirty="0"/>
              <a:t>http://www.spongeguide.org/speciesinfo.php?searchtype=0&amp;species=91. </a:t>
            </a:r>
            <a:r>
              <a:rPr lang="el-GR" sz="1600" dirty="0"/>
              <a:t>Πηγή: </a:t>
            </a:r>
            <a:r>
              <a:rPr lang="en-US" sz="1600" dirty="0"/>
              <a:t>www.spongeguide.org.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Β</a:t>
            </a:r>
            <a:r>
              <a:rPr lang="en-US" sz="1600" dirty="0" err="1"/>
              <a:t>arrel</a:t>
            </a:r>
            <a:r>
              <a:rPr lang="en-US" sz="1600" dirty="0"/>
              <a:t> sponge spawning. Copyright 2003 by Jonathan Bird. All images on these pages for non-profit educational use only. </a:t>
            </a:r>
            <a:r>
              <a:rPr lang="el-GR" sz="1600" dirty="0"/>
              <a:t>Σύνδεσμος: </a:t>
            </a:r>
            <a:r>
              <a:rPr lang="en-US" sz="1600" dirty="0"/>
              <a:t>http://www.oceanicresearch.org/education/wonders/sponges.html. </a:t>
            </a:r>
            <a:r>
              <a:rPr lang="el-GR" sz="1600" dirty="0"/>
              <a:t>Πηγή: </a:t>
            </a:r>
            <a:r>
              <a:rPr lang="en-US" sz="1600" dirty="0"/>
              <a:t>http://www.oceanicresearch.org.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8. </a:t>
            </a:r>
            <a:r>
              <a:rPr lang="en-US" sz="1600" dirty="0"/>
              <a:t>Copyright A. </a:t>
            </a:r>
            <a:r>
              <a:rPr lang="el-GR" sz="1600" dirty="0" err="1"/>
              <a:t>Νικολαίδου</a:t>
            </a:r>
            <a:r>
              <a:rPr lang="el-GR" sz="1600" dirty="0"/>
              <a:t>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 err="1"/>
              <a:t>Aplysina</a:t>
            </a:r>
            <a:r>
              <a:rPr lang="en-US" sz="1600" dirty="0"/>
              <a:t> </a:t>
            </a:r>
            <a:r>
              <a:rPr lang="en-US" sz="1600" dirty="0" err="1"/>
              <a:t>fistularis</a:t>
            </a:r>
            <a:r>
              <a:rPr lang="en-US" sz="1600" dirty="0"/>
              <a:t>. Creative Commons Attribution/Share-Alike License; additional terms may apply. By using this site, you agree to the Terms of Use and Privacy Policy. http://commons.wikimedia.org/wiki/File:Aplysina_fistularis_(Yellow_tube_sponge).jpg. http://commons.wikimedia.org.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5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3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10. </a:t>
            </a:r>
            <a:r>
              <a:rPr lang="en-US" sz="1600" dirty="0"/>
              <a:t>Copyright © The McGraw – Hill Companies, Inc. </a:t>
            </a:r>
            <a:r>
              <a:rPr lang="el-GR" sz="1600" dirty="0"/>
              <a:t>Σύνδεσμος: </a:t>
            </a:r>
            <a:r>
              <a:rPr lang="en-US" sz="1600" dirty="0"/>
              <a:t>http://insectanatomy.com/tag/sponge-diagram. </a:t>
            </a:r>
            <a:r>
              <a:rPr lang="el-GR" sz="1600" dirty="0"/>
              <a:t>Πηγή: </a:t>
            </a:r>
            <a:r>
              <a:rPr lang="en-US" sz="1600" dirty="0"/>
              <a:t>http://insectanatomy.com.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11. </a:t>
            </a:r>
            <a:r>
              <a:rPr lang="en-US" sz="1600" dirty="0"/>
              <a:t>Copyright 2010 E</a:t>
            </a:r>
            <a:r>
              <a:rPr lang="el-GR" sz="1600" dirty="0" err="1"/>
              <a:t>κδόσεις</a:t>
            </a:r>
            <a:r>
              <a:rPr lang="el-GR" sz="1600" dirty="0"/>
              <a:t> </a:t>
            </a:r>
            <a:r>
              <a:rPr lang="en-US" sz="1600" dirty="0"/>
              <a:t>Utopia E.</a:t>
            </a:r>
            <a:r>
              <a:rPr lang="el-GR" sz="1600" dirty="0"/>
              <a:t>Π.Ε. Πηγή: Ζωολογία: Ολοκληρωμένες Αρχές,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, ISBN: 978-960-99280-3-8.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n-US" sz="1600" dirty="0"/>
              <a:t>Copyright 2010 E</a:t>
            </a:r>
            <a:r>
              <a:rPr lang="el-GR" sz="1600" dirty="0" err="1"/>
              <a:t>κδόσεις</a:t>
            </a:r>
            <a:r>
              <a:rPr lang="el-GR" sz="1600" dirty="0"/>
              <a:t> </a:t>
            </a:r>
            <a:r>
              <a:rPr lang="en-US" sz="1600" dirty="0"/>
              <a:t>Utopia E.</a:t>
            </a:r>
            <a:r>
              <a:rPr lang="el-GR" sz="1600" dirty="0"/>
              <a:t>Π.Ε. Πηγή: Ζωολογία: Ολοκληρωμένες Αρχές,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, ISBN: 978-960-99280-3-8.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az-Cyrl-AZ" sz="1600" dirty="0"/>
              <a:t>Ово дело је лиценцирано под условима лиценце</a:t>
            </a:r>
            <a:r>
              <a:rPr lang="en-US" sz="1600" dirty="0"/>
              <a:t>Creative Commons </a:t>
            </a:r>
            <a:r>
              <a:rPr lang="az-Cyrl-AZ" sz="1600" dirty="0"/>
              <a:t>Ауторство-Некомерцијално 3.0 Србија </a:t>
            </a:r>
            <a:r>
              <a:rPr lang="en-US" sz="1600" dirty="0"/>
              <a:t>http://www.bionet-skola.com/w/Datoteka:Calcarea_186.jpg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n-US" sz="1600" dirty="0" err="1"/>
              <a:t>Deepsea</a:t>
            </a:r>
            <a:r>
              <a:rPr lang="en-US" sz="1600" dirty="0"/>
              <a:t> glass sponge 2 View full </a:t>
            </a:r>
            <a:r>
              <a:rPr lang="en-US" sz="1600" dirty="0" err="1"/>
              <a:t>size.Photographer</a:t>
            </a:r>
            <a:r>
              <a:rPr lang="en-US" sz="1600" dirty="0"/>
              <a:t>: C Bento © Australian Museum. </a:t>
            </a:r>
            <a:r>
              <a:rPr lang="el-GR" sz="1600" dirty="0"/>
              <a:t>Σύνδεσμος: </a:t>
            </a:r>
            <a:r>
              <a:rPr lang="en-US" sz="1600" dirty="0"/>
              <a:t>http://australianmuseum.net.au/invertebrates-collection-deepsea-glass-sponge. </a:t>
            </a:r>
            <a:r>
              <a:rPr lang="el-GR" sz="1600" dirty="0"/>
              <a:t>Πηγή: </a:t>
            </a:r>
            <a:r>
              <a:rPr lang="en-US" sz="1600" dirty="0"/>
              <a:t>http://australianmuseum.net.au.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n-US" sz="1600" dirty="0" err="1"/>
              <a:t>Deepsea</a:t>
            </a:r>
            <a:r>
              <a:rPr lang="en-US" sz="1600" dirty="0"/>
              <a:t> glass sponge 2 View full </a:t>
            </a:r>
            <a:r>
              <a:rPr lang="en-US" sz="1600" dirty="0" err="1"/>
              <a:t>size.Photographer</a:t>
            </a:r>
            <a:r>
              <a:rPr lang="en-US" sz="1600" dirty="0"/>
              <a:t>: C Bento © Australian Museum. </a:t>
            </a:r>
            <a:r>
              <a:rPr lang="el-GR" sz="1600" dirty="0"/>
              <a:t>Σύνδεσμος: </a:t>
            </a:r>
            <a:r>
              <a:rPr lang="en-US" sz="1600" dirty="0"/>
              <a:t>http://australianmuseum.net.au/invertebrates-collection-deepsea-glass-sponge. </a:t>
            </a:r>
            <a:r>
              <a:rPr lang="el-GR" sz="1600" dirty="0"/>
              <a:t>Πηγή: </a:t>
            </a:r>
            <a:r>
              <a:rPr lang="en-US" sz="1600" dirty="0"/>
              <a:t>http://australianmuseum.net.au.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4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16. </a:t>
            </a:r>
            <a:r>
              <a:rPr lang="en-US" sz="1600" dirty="0" err="1"/>
              <a:t>Spongia</a:t>
            </a:r>
            <a:r>
              <a:rPr lang="en-US" sz="1600" dirty="0"/>
              <a:t> </a:t>
            </a:r>
            <a:r>
              <a:rPr lang="en-US" sz="1600" dirty="0" err="1"/>
              <a:t>officinalis</a:t>
            </a:r>
            <a:r>
              <a:rPr lang="en-US" sz="1600" dirty="0"/>
              <a:t> </a:t>
            </a:r>
            <a:r>
              <a:rPr lang="az-Cyrl-AZ" sz="1600" dirty="0"/>
              <a:t>Ово дело је лиценцирано под условима лиценце</a:t>
            </a:r>
            <a:r>
              <a:rPr lang="en-US" sz="1600" dirty="0"/>
              <a:t>Creative Commons </a:t>
            </a:r>
            <a:r>
              <a:rPr lang="az-Cyrl-AZ" sz="1600" dirty="0"/>
              <a:t>Ауторство-Некомерцијално 3.0 Србија</a:t>
            </a:r>
            <a:r>
              <a:rPr lang="en-US" sz="1600" dirty="0"/>
              <a:t>http://www.bionet-skola.com/w/Porifera.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17. </a:t>
            </a:r>
            <a:r>
              <a:rPr lang="en-US" sz="1600" dirty="0" err="1"/>
              <a:t>Cotylorhiza</a:t>
            </a:r>
            <a:r>
              <a:rPr lang="en-US" sz="1600" dirty="0"/>
              <a:t> </a:t>
            </a:r>
            <a:r>
              <a:rPr lang="en-US" sz="1600" dirty="0" err="1"/>
              <a:t>tuberculata</a:t>
            </a:r>
            <a:r>
              <a:rPr lang="en-US" sz="1600" dirty="0"/>
              <a:t>. </a:t>
            </a:r>
            <a:r>
              <a:rPr lang="en-US" sz="1600" dirty="0" err="1"/>
              <a:t>Flicr</a:t>
            </a:r>
            <a:r>
              <a:rPr lang="en-US" sz="1600" dirty="0"/>
              <a:t>. </a:t>
            </a:r>
            <a:r>
              <a:rPr lang="el-GR" sz="1600" dirty="0"/>
              <a:t>Σύνδεση: </a:t>
            </a:r>
            <a:r>
              <a:rPr lang="en-US" sz="1600" dirty="0"/>
              <a:t>https://www.flickr.com/photos/42726874@N06/7326003834/in/photolist-canFGW-canF79-canCdq-canBxw-canASh-canGhE-canAfS-dsxNfE-dswFFf-6AJHCZ-6Ahfxw-5DHY1c-5DHXZX-6LScK6-6LSbCn-4JbqBx-5DHY12-ae17hw-9c1L1k-9c1KQX-9r7Xrx-dsySrk-7UrxAK-5DHY18-PHSCX-PHSvK-PHSm2-PHhW5-PHhLJ-PHRW6-PHRQ4-PHhnh-PHhdU-PHRoV-PHgWb-PHgM1-PHQYV-PHQPi-PHgmd-PHQBR-PHgcf-PHQtr-PHQpg-PHQjX-PHQce-PHfFf-bxd95n-bxd8Rg-bxd8CV-dsy3Sr. </a:t>
            </a:r>
            <a:r>
              <a:rPr lang="el-GR" sz="1600" dirty="0"/>
              <a:t>Πηγή: </a:t>
            </a:r>
            <a:r>
              <a:rPr lang="en-US" sz="1600" dirty="0"/>
              <a:t>https://www.flickr.com/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n-US" sz="1600" dirty="0"/>
              <a:t>Green giant anemone. Wikipedia The Free Encyclopedia. </a:t>
            </a:r>
            <a:r>
              <a:rPr lang="el-GR" sz="1600" dirty="0"/>
              <a:t>Σύνδεση: </a:t>
            </a:r>
            <a:r>
              <a:rPr lang="en-US" sz="1600" dirty="0"/>
              <a:t>http://en.wikipedia.org/wiki/Anthozoa Green giant anemone. </a:t>
            </a:r>
            <a:r>
              <a:rPr lang="el-GR" sz="1600" dirty="0"/>
              <a:t>Πηγή: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19. </a:t>
            </a:r>
            <a:r>
              <a:rPr lang="en-US" sz="1600" dirty="0" err="1"/>
              <a:t>Cladocara</a:t>
            </a:r>
            <a:r>
              <a:rPr lang="en-US" sz="1600" dirty="0"/>
              <a:t> </a:t>
            </a:r>
            <a:r>
              <a:rPr lang="en-US" sz="1600" dirty="0" err="1"/>
              <a:t>caespitosa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Σύνδεση: </a:t>
            </a:r>
            <a:r>
              <a:rPr lang="en-US" sz="1600" dirty="0"/>
              <a:t>http://it.wikipedia.org/wiki/Cladocora_caespitosa. </a:t>
            </a:r>
            <a:r>
              <a:rPr lang="el-GR" sz="1600" dirty="0" err="1"/>
              <a:t>Πηγή:Πηγή</a:t>
            </a:r>
            <a:r>
              <a:rPr lang="el-GR" sz="1600" dirty="0"/>
              <a:t>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n-US" sz="1600" dirty="0"/>
              <a:t>Gorgonian soft corals. ©1997-2012 Jeffrey N. Jeffords. </a:t>
            </a:r>
            <a:r>
              <a:rPr lang="el-GR" sz="1600" dirty="0"/>
              <a:t>Σύνδεση: </a:t>
            </a:r>
            <a:r>
              <a:rPr lang="en-US" sz="1600" dirty="0"/>
              <a:t>http://www.divegallery.com/seafan.htm. </a:t>
            </a:r>
            <a:r>
              <a:rPr lang="el-GR" sz="1600" dirty="0"/>
              <a:t>Πηγή: </a:t>
            </a:r>
            <a:r>
              <a:rPr lang="en-US" sz="1600" dirty="0"/>
              <a:t>http://www.divegallery.com.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5"/>
                </a:solidFill>
              </a:rPr>
              <a:t>Ανατομία απλούστερης</a:t>
            </a:r>
            <a:br>
              <a:rPr lang="el-GR" dirty="0" smtClean="0">
                <a:solidFill>
                  <a:schemeClr val="accent5"/>
                </a:solidFill>
              </a:rPr>
            </a:br>
            <a:r>
              <a:rPr lang="el-GR" dirty="0" smtClean="0">
                <a:solidFill>
                  <a:schemeClr val="accent5"/>
                </a:solidFill>
              </a:rPr>
              <a:t> μορφής  Σπόγγων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/>
        </p:blipFill>
        <p:spPr>
          <a:xfrm>
            <a:off x="1292417" y="1842369"/>
            <a:ext cx="6444498" cy="43321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90CE49A6-3628-42C4-9256-7A029C426C32}" type="slidenum">
              <a:rPr lang="en-GB" altLang="el-GR" smtClean="0"/>
              <a:pPr/>
              <a:t>7</a:t>
            </a:fld>
            <a:endParaRPr lang="en-GB" altLang="el-GR"/>
          </a:p>
        </p:txBody>
      </p:sp>
      <p:sp>
        <p:nvSpPr>
          <p:cNvPr id="10" name="Ορθογώνιο 8"/>
          <p:cNvSpPr/>
          <p:nvPr/>
        </p:nvSpPr>
        <p:spPr>
          <a:xfrm>
            <a:off x="7597289" y="551723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</a:rPr>
              <a:t>1</a:t>
            </a:r>
            <a:r>
              <a:rPr lang="el-GR" sz="1200" dirty="0" smtClean="0">
                <a:solidFill>
                  <a:schemeClr val="tx1"/>
                </a:solidFill>
                <a:latin typeface="+mn-lt"/>
              </a:rPr>
              <a:t>0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9604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5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21. </a:t>
            </a:r>
            <a:r>
              <a:rPr lang="en-US" sz="1600" dirty="0"/>
              <a:t>Copyright © 2015 - HD Walls. All Rights Reserved. Proudly powered by WordPress. http://www.hdwalls.xyz/images/cnidaria-cnidarian-have-radial-symmetry-and-two-body-forms-medusa-.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n-US" sz="1600" dirty="0"/>
              <a:t>Creative Commons.© CK-12 Foundation 2015. http://www.ck12.org/book/CK-12-Biology-Concepts/r12/section/11.5/.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23. </a:t>
            </a:r>
            <a:r>
              <a:rPr lang="en-US" sz="1600" dirty="0"/>
              <a:t>Copyright 2015, Microbus, All rights reserved. http://www.microscope-microscope.org/microscope-images.htm.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24. </a:t>
            </a:r>
            <a:r>
              <a:rPr lang="en-US" sz="1600" dirty="0"/>
              <a:t>Images and text © </a:t>
            </a:r>
            <a:r>
              <a:rPr lang="en-US" sz="1600" dirty="0" err="1"/>
              <a:t>Udo</a:t>
            </a:r>
            <a:r>
              <a:rPr lang="en-US" sz="1600" dirty="0"/>
              <a:t> M. </a:t>
            </a:r>
            <a:r>
              <a:rPr lang="en-US" sz="1600" dirty="0" err="1"/>
              <a:t>Savalli</a:t>
            </a:r>
            <a:r>
              <a:rPr lang="en-US" sz="1600" dirty="0"/>
              <a:t>. All rights reserved. http://www.savalli.us/BIO385/Diversity/03.Cnidaria.html.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25</a:t>
            </a:r>
            <a:r>
              <a:rPr lang="el-GR" sz="1600" dirty="0"/>
              <a:t>. </a:t>
            </a:r>
            <a:r>
              <a:rPr lang="en-US" sz="1600" dirty="0"/>
              <a:t>Copyright 2010 E</a:t>
            </a:r>
            <a:r>
              <a:rPr lang="el-GR" sz="1600" dirty="0" err="1"/>
              <a:t>κδόσεις</a:t>
            </a:r>
            <a:r>
              <a:rPr lang="el-GR" sz="1600" dirty="0"/>
              <a:t> </a:t>
            </a:r>
            <a:r>
              <a:rPr lang="en-US" sz="1600" dirty="0"/>
              <a:t>Utopia E.</a:t>
            </a:r>
            <a:r>
              <a:rPr lang="el-GR" sz="1600" dirty="0"/>
              <a:t>Π.Ε. Πηγή: Ζωολογία: Ολοκληρωμένες Αρχές,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, ISBN: 978-960-99280-3-8.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26</a:t>
            </a:r>
            <a:r>
              <a:rPr lang="el-GR" sz="1600" dirty="0"/>
              <a:t>. </a:t>
            </a:r>
            <a:r>
              <a:rPr lang="en-US" sz="1600" dirty="0"/>
              <a:t>Barnes Invertebrate Zoology Fifth Edition Barnes, R D. Published by Saunders College Publishing/Harcourt Brace, 1987. ISBN 10: 0030229073 / ISBN 13: 9780030229077.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6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27. </a:t>
            </a:r>
            <a:r>
              <a:rPr lang="en-US" sz="1600" dirty="0"/>
              <a:t>http://www2.estrellamountain.edu/faculty/farabee/BIOBK/hydra.jpg   http://www2.estrellamountain.edu/.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l-GR" sz="1600" dirty="0"/>
              <a:t>Δομή Αποικιακού Υδρόζωου. </a:t>
            </a:r>
            <a:r>
              <a:rPr lang="en-US" sz="1600" dirty="0"/>
              <a:t>Copyright the University of Chicago Press Books. </a:t>
            </a:r>
            <a:r>
              <a:rPr lang="el-GR" sz="1600" dirty="0"/>
              <a:t>Πηγή: </a:t>
            </a:r>
            <a:r>
              <a:rPr lang="en-US" sz="1600" dirty="0"/>
              <a:t>Ralph </a:t>
            </a:r>
            <a:r>
              <a:rPr lang="en-US" sz="1600" dirty="0" err="1"/>
              <a:t>Buchsbaum</a:t>
            </a:r>
            <a:r>
              <a:rPr lang="en-US" sz="1600" dirty="0"/>
              <a:t>, Mildred </a:t>
            </a:r>
            <a:r>
              <a:rPr lang="en-US" sz="1600" dirty="0" err="1"/>
              <a:t>Buchsbaum</a:t>
            </a:r>
            <a:r>
              <a:rPr lang="en-US" sz="1600" dirty="0"/>
              <a:t>, John </a:t>
            </a:r>
            <a:r>
              <a:rPr lang="en-US" sz="1600" dirty="0" err="1"/>
              <a:t>Pearse</a:t>
            </a:r>
            <a:r>
              <a:rPr lang="en-US" sz="1600" dirty="0"/>
              <a:t>, and Vicki </a:t>
            </a:r>
            <a:r>
              <a:rPr lang="en-US" sz="1600" dirty="0" err="1"/>
              <a:t>Pearse</a:t>
            </a:r>
            <a:r>
              <a:rPr lang="en-US" sz="1600" dirty="0"/>
              <a:t>, Animals Without Backbones. An Introduction to the Invertebrates. ISBN 0-226-07874-4.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l-GR" sz="1600" dirty="0"/>
              <a:t>Δομή Υδρομέδουσας.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30. </a:t>
            </a:r>
            <a:r>
              <a:rPr lang="el-GR" sz="1600" dirty="0"/>
              <a:t>© </a:t>
            </a:r>
            <a:r>
              <a:rPr lang="en-US" sz="1600" dirty="0"/>
              <a:t>Royal Society of Chemistry 2015. http://pubs.rsc.org/en/content/articlelanding/2011/pp/c1pp05068k#!divAbstract. </a:t>
            </a:r>
            <a:br>
              <a:rPr lang="en-US" sz="1600" dirty="0"/>
            </a:br>
            <a:r>
              <a:rPr lang="en-US" sz="1600" dirty="0"/>
              <a:t>Galina V. </a:t>
            </a:r>
            <a:r>
              <a:rPr lang="en-US" sz="1600" dirty="0" err="1"/>
              <a:t>Aglyamova</a:t>
            </a:r>
            <a:r>
              <a:rPr lang="en-US" sz="1600" dirty="0"/>
              <a:t> et al. ,Multi-colored homologs of the green fluorescent protein from hydromedusa </a:t>
            </a:r>
            <a:r>
              <a:rPr lang="en-US" sz="1600" dirty="0" err="1"/>
              <a:t>Obelia</a:t>
            </a:r>
            <a:r>
              <a:rPr lang="en-US" sz="1600" dirty="0"/>
              <a:t> sp. </a:t>
            </a:r>
            <a:r>
              <a:rPr lang="en-US" sz="1600" dirty="0" err="1"/>
              <a:t>Photochem</a:t>
            </a:r>
            <a:r>
              <a:rPr lang="en-US" sz="1600" dirty="0"/>
              <a:t>. </a:t>
            </a:r>
            <a:r>
              <a:rPr lang="en-US" sz="1600" dirty="0" err="1"/>
              <a:t>Photobiol</a:t>
            </a:r>
            <a:r>
              <a:rPr lang="en-US" sz="1600" dirty="0"/>
              <a:t>. Sci., 2011,10, 1303-1309.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31. </a:t>
            </a:r>
            <a:r>
              <a:rPr lang="en-US" sz="1600" dirty="0"/>
              <a:t>Barnes Invertebrate Zoology Fifth Edition Barnes, R D. Published by Saunders College Publishing/Harcourt Brace, 1987. ISBN 10: 0030229073 / ISBN 13: 9780030229077.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7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n-US" sz="1600" b="1" dirty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32. </a:t>
            </a:r>
            <a:r>
              <a:rPr lang="el-GR" sz="1600" dirty="0"/>
              <a:t>© </a:t>
            </a:r>
            <a:r>
              <a:rPr lang="en-US" sz="1600" dirty="0"/>
              <a:t>Tumblr, Inc. </a:t>
            </a:r>
            <a:r>
              <a:rPr lang="el-GR" sz="1600" dirty="0"/>
              <a:t>Σύνδεσμος: </a:t>
            </a:r>
            <a:r>
              <a:rPr lang="en-US" sz="1600" dirty="0"/>
              <a:t>https://www.tumblr.com/search/beautiful%20jellyfish. </a:t>
            </a:r>
            <a:r>
              <a:rPr lang="el-GR" sz="1600" dirty="0"/>
              <a:t>Πηγή: </a:t>
            </a:r>
            <a:r>
              <a:rPr lang="en-US" sz="1600" dirty="0"/>
              <a:t>https://www.tumblr.com.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33. </a:t>
            </a:r>
            <a:r>
              <a:rPr lang="en-US" sz="1600" dirty="0" err="1"/>
              <a:t>Turritopsis</a:t>
            </a:r>
            <a:r>
              <a:rPr lang="en-US" sz="1600" dirty="0"/>
              <a:t> </a:t>
            </a:r>
            <a:r>
              <a:rPr lang="en-US" sz="1600" dirty="0" err="1"/>
              <a:t>nutricula</a:t>
            </a:r>
            <a:r>
              <a:rPr lang="en-US" sz="1600" dirty="0"/>
              <a:t>. © 2015 All Right Reserved. "E-RADIO" is a registered trademark - Approved by AEPI - Weather data by The Weather Channel. </a:t>
            </a:r>
            <a:r>
              <a:rPr lang="el-GR" sz="1600" dirty="0"/>
              <a:t>Σύνδεσμος: </a:t>
            </a:r>
            <a:r>
              <a:rPr lang="en-US" sz="1600" dirty="0"/>
              <a:t>E-Radio.gr Daily http://www.e-radio.gr/blog/post.asp?uid=14182.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34</a:t>
            </a:r>
            <a:r>
              <a:rPr lang="el-GR" sz="1600" dirty="0"/>
              <a:t>. </a:t>
            </a:r>
            <a:r>
              <a:rPr lang="en-US" sz="1600" dirty="0"/>
              <a:t>Barnes Invertebrate Zoology Fifth Edition Barnes, R D. Published by Saunders College Publishing/Harcourt Brace, 1987. ISBN 10: 0030229073 / ISBN 13: 9780030229077.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35. </a:t>
            </a:r>
            <a:r>
              <a:rPr lang="en-US" sz="1600" dirty="0"/>
              <a:t>All materials on this site can be used for non-commercial purposes, so long as their source or </a:t>
            </a:r>
            <a:r>
              <a:rPr lang="en-US" sz="1600" dirty="0" smtClean="0"/>
              <a:t>sources(usually </a:t>
            </a:r>
            <a:r>
              <a:rPr lang="en-US" sz="1600" dirty="0"/>
              <a:t>www.cronodon.com or the specific page URL) are acknowledged. </a:t>
            </a:r>
            <a:r>
              <a:rPr lang="el-GR" sz="1600" dirty="0"/>
              <a:t>Σύνδεσμος: </a:t>
            </a:r>
            <a:r>
              <a:rPr lang="en-US" sz="1600" dirty="0"/>
              <a:t>Building Bodies of Jelly – </a:t>
            </a:r>
            <a:r>
              <a:rPr lang="en-US" sz="1600" dirty="0" err="1" smtClean="0"/>
              <a:t>Jellyfish.http</a:t>
            </a:r>
            <a:r>
              <a:rPr lang="en-US" sz="1600" dirty="0"/>
              <a:t>://cronodon.com/BioTech/Jellyfish.html  </a:t>
            </a:r>
            <a:r>
              <a:rPr lang="el-GR" sz="1600" dirty="0"/>
              <a:t>Πηγή: </a:t>
            </a:r>
            <a:r>
              <a:rPr lang="en-US" sz="1600" dirty="0"/>
              <a:t>www.cronodon.com.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l-GR" sz="1600" dirty="0"/>
              <a:t>Αναπαραγωγή </a:t>
            </a:r>
            <a:r>
              <a:rPr lang="el-GR" sz="1600" dirty="0" err="1"/>
              <a:t>Σκυφόζωου</a:t>
            </a:r>
            <a:r>
              <a:rPr lang="el-GR" sz="1600" dirty="0"/>
              <a:t>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8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37. </a:t>
            </a:r>
            <a:r>
              <a:rPr lang="el-GR" sz="1600" dirty="0" err="1"/>
              <a:t>Σκυφίστομα</a:t>
            </a:r>
            <a:r>
              <a:rPr lang="el-GR" sz="1600" dirty="0"/>
              <a:t> της </a:t>
            </a:r>
            <a:r>
              <a:rPr lang="en-US" sz="1600" dirty="0"/>
              <a:t>Aurelia. Public Domain, Pixsgood.com. </a:t>
            </a:r>
            <a:r>
              <a:rPr lang="el-GR" sz="1600" dirty="0"/>
              <a:t>Σύνδεσμος: </a:t>
            </a:r>
            <a:r>
              <a:rPr lang="en-US" sz="1600" dirty="0"/>
              <a:t>http://pixgood.com/aurelia-scyphistoma.html. </a:t>
            </a:r>
            <a:r>
              <a:rPr lang="el-GR" sz="1600" dirty="0"/>
              <a:t>Πηγή: </a:t>
            </a:r>
            <a:r>
              <a:rPr lang="en-US" sz="1600" dirty="0"/>
              <a:t>Pixgood.com. </a:t>
            </a:r>
            <a:r>
              <a:rPr lang="el-GR" sz="1600" dirty="0" err="1"/>
              <a:t>Σκυφίστομα</a:t>
            </a:r>
            <a:r>
              <a:rPr lang="el-GR" sz="1600" dirty="0"/>
              <a:t> της </a:t>
            </a:r>
            <a:r>
              <a:rPr lang="en-US" sz="1600" dirty="0"/>
              <a:t>Aurelia. Public Domain, Pixsgood.com. </a:t>
            </a:r>
            <a:r>
              <a:rPr lang="el-GR" sz="1600" dirty="0"/>
              <a:t>Σύνδεσμος: </a:t>
            </a:r>
            <a:r>
              <a:rPr lang="en-US" sz="1600" dirty="0"/>
              <a:t>http://pixgood.com/aurelia-scyphistoma.html. </a:t>
            </a:r>
            <a:r>
              <a:rPr lang="el-GR" sz="1600" dirty="0"/>
              <a:t>Πηγή: </a:t>
            </a:r>
            <a:r>
              <a:rPr lang="en-US" sz="1600" dirty="0"/>
              <a:t>Pixgood.com.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l-GR" sz="1600" dirty="0" err="1"/>
              <a:t>Στροβίλωση</a:t>
            </a:r>
            <a:r>
              <a:rPr lang="el-GR" sz="1600" dirty="0"/>
              <a:t> της </a:t>
            </a:r>
            <a:r>
              <a:rPr lang="en-US" sz="1600" dirty="0"/>
              <a:t>Aurelia. Public Domain, Pixsgood.com. </a:t>
            </a:r>
            <a:r>
              <a:rPr lang="el-GR" sz="1600" dirty="0"/>
              <a:t>Σύνδεσμος: </a:t>
            </a:r>
            <a:r>
              <a:rPr lang="en-US" sz="1600" dirty="0"/>
              <a:t>http://pixgood.com/aurelia-strobila-slide.html. </a:t>
            </a:r>
            <a:r>
              <a:rPr lang="el-GR" sz="1600" dirty="0"/>
              <a:t>Πηγή: </a:t>
            </a:r>
            <a:r>
              <a:rPr lang="en-US" sz="1600" dirty="0"/>
              <a:t>Pixgood.com.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39. </a:t>
            </a:r>
            <a:r>
              <a:rPr lang="el-GR" sz="1600" dirty="0"/>
              <a:t>Εφύρα της </a:t>
            </a:r>
            <a:r>
              <a:rPr lang="en-US" sz="1600" dirty="0"/>
              <a:t>Aurelia. Public Domain, Pixsgood.com. </a:t>
            </a:r>
            <a:r>
              <a:rPr lang="el-GR" sz="1600" dirty="0"/>
              <a:t>Σύνδεσμος: </a:t>
            </a:r>
            <a:r>
              <a:rPr lang="en-US" sz="1600" dirty="0"/>
              <a:t>http://pixgood.com/aurelia-strobila-slide.html. </a:t>
            </a:r>
            <a:r>
              <a:rPr lang="el-GR" sz="1600" dirty="0"/>
              <a:t>Πηγή: </a:t>
            </a:r>
            <a:r>
              <a:rPr lang="en-US" sz="1600" dirty="0"/>
              <a:t>Pixgood.com.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40. </a:t>
            </a:r>
            <a:r>
              <a:rPr lang="el-GR" sz="1600" dirty="0" err="1"/>
              <a:t>Πλάνουλα</a:t>
            </a:r>
            <a:r>
              <a:rPr lang="el-GR" sz="1600" dirty="0"/>
              <a:t> της </a:t>
            </a:r>
            <a:r>
              <a:rPr lang="en-US" sz="1600" dirty="0"/>
              <a:t>Aurelia. Public Domain, Pixsgood.com. </a:t>
            </a:r>
            <a:r>
              <a:rPr lang="el-GR" sz="1600" dirty="0"/>
              <a:t>Σύνδεσμος: </a:t>
            </a:r>
            <a:r>
              <a:rPr lang="en-US" sz="1600" dirty="0"/>
              <a:t>http://pixshark.com/aurelia-planula.htm. </a:t>
            </a:r>
            <a:r>
              <a:rPr lang="el-GR" sz="1600" dirty="0"/>
              <a:t>Πηγή: </a:t>
            </a:r>
            <a:r>
              <a:rPr lang="en-US" sz="1600" dirty="0"/>
              <a:t>Pixshark.com.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41. </a:t>
            </a:r>
            <a:r>
              <a:rPr lang="en-US" sz="1600" dirty="0"/>
              <a:t>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License; additional terms may apply. By using this site, you agree to the Terms of Use and Privacy Policy. Wikipedia® is a registered trademark of the Wikimedia Foundation, Inc., a non-profit organization. </a:t>
            </a:r>
            <a:r>
              <a:rPr lang="en-US" sz="1600" dirty="0" smtClean="0"/>
              <a:t>http</a:t>
            </a:r>
            <a:r>
              <a:rPr lang="en-US" sz="1600" dirty="0"/>
              <a:t>://en.wikipedia.org/wiki/Matthias_Jakob_Schleiden.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9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42. </a:t>
            </a:r>
            <a:r>
              <a:rPr lang="el-GR" sz="1600" dirty="0" err="1"/>
              <a:t>Σταυρόζωα</a:t>
            </a:r>
            <a:r>
              <a:rPr lang="el-GR" sz="1600" dirty="0"/>
              <a:t>. </a:t>
            </a:r>
            <a:r>
              <a:rPr lang="en-US" sz="1600" dirty="0"/>
              <a:t>Copyright C.E. Mills. </a:t>
            </a:r>
            <a:r>
              <a:rPr lang="el-GR" sz="1600" dirty="0"/>
              <a:t>Σύνδεσμος: </a:t>
            </a:r>
            <a:r>
              <a:rPr lang="en-US" sz="1600" dirty="0"/>
              <a:t>http://faculty.washington.edu/cemills/Staurolist.html. </a:t>
            </a:r>
            <a:r>
              <a:rPr lang="el-GR" sz="1600" dirty="0"/>
              <a:t>Πηγή: </a:t>
            </a:r>
            <a:r>
              <a:rPr lang="en-US" sz="1600" dirty="0"/>
              <a:t>http://faculty.washington.edu.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43. </a:t>
            </a:r>
            <a:r>
              <a:rPr lang="el-GR" sz="1600" dirty="0" err="1"/>
              <a:t>Σταυρόζωο</a:t>
            </a:r>
            <a:r>
              <a:rPr lang="el-GR" sz="1600" dirty="0"/>
              <a:t>. </a:t>
            </a:r>
            <a:r>
              <a:rPr lang="en-US" sz="1600" dirty="0"/>
              <a:t>Copyright C.E. Mills. </a:t>
            </a:r>
            <a:r>
              <a:rPr lang="el-GR" sz="1600" dirty="0"/>
              <a:t>Σύνδεσμος: </a:t>
            </a:r>
            <a:r>
              <a:rPr lang="en-US" sz="1600" dirty="0"/>
              <a:t>http://faculty.washington.edu/cemills/Staurolist.html. </a:t>
            </a:r>
            <a:r>
              <a:rPr lang="el-GR" sz="1600" dirty="0"/>
              <a:t>Πηγή: </a:t>
            </a:r>
            <a:r>
              <a:rPr lang="en-US" sz="1600" dirty="0"/>
              <a:t>http://faculty.washington.edu.</a:t>
            </a:r>
          </a:p>
          <a:p>
            <a:pPr marL="0" indent="0">
              <a:buNone/>
            </a:pPr>
            <a:r>
              <a:rPr lang="en-US" sz="1600" b="1" dirty="0" smtClean="0"/>
              <a:t>E</a:t>
            </a:r>
            <a:r>
              <a:rPr lang="el-GR" sz="1600" b="1" dirty="0" err="1"/>
              <a:t>ικόνα</a:t>
            </a:r>
            <a:r>
              <a:rPr lang="el-GR" sz="1600" b="1" dirty="0"/>
              <a:t> 44. </a:t>
            </a:r>
            <a:r>
              <a:rPr lang="en-US" sz="1600" dirty="0" err="1"/>
              <a:t>Jellyfish_or_sea_wasp</a:t>
            </a:r>
            <a:r>
              <a:rPr lang="en-US" sz="1600" dirty="0"/>
              <a:t> poisonous. Copyright 2010-2014. ZME Science. </a:t>
            </a:r>
            <a:r>
              <a:rPr lang="el-GR" sz="1600" dirty="0"/>
              <a:t>Σύνδεσμος: </a:t>
            </a:r>
            <a:r>
              <a:rPr lang="en-US" sz="1600" dirty="0"/>
              <a:t>http://www.zmescience.com/science/oceanography/the-deadliest-creature-in-the-world-000030/. </a:t>
            </a:r>
            <a:r>
              <a:rPr lang="el-GR" sz="1600" dirty="0"/>
              <a:t>Πηγή: </a:t>
            </a:r>
            <a:r>
              <a:rPr lang="en-US" sz="1600" dirty="0"/>
              <a:t>http://www.zmescience.com.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45. </a:t>
            </a:r>
            <a:r>
              <a:rPr lang="en-US" sz="1600" dirty="0" err="1"/>
              <a:t>Jellyfish_or_sea_wasp</a:t>
            </a:r>
            <a:r>
              <a:rPr lang="en-US" sz="1600" dirty="0"/>
              <a:t> poisonous. Copyright 2010-2014. ZME Science. </a:t>
            </a:r>
            <a:r>
              <a:rPr lang="el-GR" sz="1600" dirty="0"/>
              <a:t>Σύνδεσμος: </a:t>
            </a:r>
            <a:r>
              <a:rPr lang="en-US" sz="1600" dirty="0"/>
              <a:t>http://www.zmescience.com/science/oceanography/the-deadliest-creature-in-the-world-000030/. </a:t>
            </a:r>
            <a:r>
              <a:rPr lang="el-GR" sz="1600" dirty="0"/>
              <a:t>Πηγή: </a:t>
            </a:r>
            <a:r>
              <a:rPr lang="en-US" sz="1600" dirty="0"/>
              <a:t>http://www.zmescience.com.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46. </a:t>
            </a:r>
            <a:r>
              <a:rPr lang="en-US" sz="1600" dirty="0"/>
              <a:t>H </a:t>
            </a:r>
            <a:r>
              <a:rPr lang="en-US" sz="1600" dirty="0" err="1"/>
              <a:t>Carybdea</a:t>
            </a:r>
            <a:r>
              <a:rPr lang="en-US" sz="1600" dirty="0"/>
              <a:t>, </a:t>
            </a:r>
            <a:r>
              <a:rPr lang="el-GR" sz="1600" dirty="0"/>
              <a:t>μέδουσα </a:t>
            </a:r>
            <a:r>
              <a:rPr lang="el-GR" sz="1600" dirty="0" err="1"/>
              <a:t>Κυβοζώου</a:t>
            </a:r>
            <a:r>
              <a:rPr lang="el-GR" sz="1600" dirty="0"/>
              <a:t>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0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47. </a:t>
            </a:r>
            <a:r>
              <a:rPr lang="el-GR" sz="1600" dirty="0"/>
              <a:t>© </a:t>
            </a:r>
            <a:r>
              <a:rPr lang="en-US" sz="1600" dirty="0"/>
              <a:t>Shutterstock.com/K. </a:t>
            </a:r>
            <a:r>
              <a:rPr lang="en-US" sz="1600" dirty="0" err="1"/>
              <a:t>Werry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http://www.scilogs.fr/best-of-bestioles/les-animaux-nexistent-plus/. </a:t>
            </a:r>
            <a:r>
              <a:rPr lang="el-GR" sz="1600" dirty="0"/>
              <a:t>Πηγή: </a:t>
            </a:r>
            <a:r>
              <a:rPr lang="en-US" sz="1600" dirty="0"/>
              <a:t>http://www.scilogs.fr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48. </a:t>
            </a:r>
            <a:r>
              <a:rPr lang="el-GR" sz="1600" dirty="0"/>
              <a:t>Σύνδεσμος: </a:t>
            </a:r>
            <a:r>
              <a:rPr lang="en-US" sz="1600" dirty="0"/>
              <a:t>http://pixshark.com/jellyfish-budding-polyp.htm. </a:t>
            </a:r>
            <a:r>
              <a:rPr lang="el-GR" sz="1600" dirty="0"/>
              <a:t>Πηγή: </a:t>
            </a:r>
            <a:r>
              <a:rPr lang="en-US" sz="1600" dirty="0"/>
              <a:t>http://pixshark.com/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49. </a:t>
            </a:r>
            <a:r>
              <a:rPr lang="en-US" sz="1600" dirty="0"/>
              <a:t>Copyright Reef Club. </a:t>
            </a:r>
            <a:r>
              <a:rPr lang="el-GR" sz="1600" dirty="0"/>
              <a:t>Σύνδεσμος: </a:t>
            </a:r>
            <a:r>
              <a:rPr lang="en-US" sz="1600" dirty="0"/>
              <a:t>http://www.reefclub.cz/lps.html. </a:t>
            </a:r>
            <a:r>
              <a:rPr lang="el-GR" sz="1600" dirty="0"/>
              <a:t>Πηγή: </a:t>
            </a:r>
            <a:r>
              <a:rPr lang="en-US" sz="1600" dirty="0"/>
              <a:t>http://www.reefclub.cz.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50. </a:t>
            </a:r>
            <a:r>
              <a:rPr lang="en-US" sz="1600" dirty="0" err="1"/>
              <a:t>Artigo</a:t>
            </a:r>
            <a:r>
              <a:rPr lang="en-US" sz="1600" dirty="0"/>
              <a:t> </a:t>
            </a:r>
            <a:r>
              <a:rPr lang="en-US" sz="1600" dirty="0" err="1"/>
              <a:t>redigido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14/11/13 e </a:t>
            </a:r>
            <a:r>
              <a:rPr lang="en-US" sz="1600" dirty="0" err="1"/>
              <a:t>revisado</a:t>
            </a:r>
            <a:r>
              <a:rPr lang="en-US" sz="1600" dirty="0"/>
              <a:t> </a:t>
            </a:r>
            <a:r>
              <a:rPr lang="en-US" sz="1600" dirty="0" err="1"/>
              <a:t>em</a:t>
            </a:r>
            <a:r>
              <a:rPr lang="en-US" sz="1600" dirty="0"/>
              <a:t> 06/05/14</a:t>
            </a:r>
            <a:r>
              <a:rPr lang="en-US" sz="1600" dirty="0" smtClean="0"/>
              <a:t>.© </a:t>
            </a:r>
            <a:r>
              <a:rPr lang="en-US" sz="1600" dirty="0"/>
              <a:t>2011 - 2015 7Graus - Toda </a:t>
            </a:r>
            <a:r>
              <a:rPr lang="en-US" sz="1600" dirty="0" err="1"/>
              <a:t>Matéria</a:t>
            </a:r>
            <a:r>
              <a:rPr lang="en-US" sz="1600" dirty="0"/>
              <a:t>: </a:t>
            </a:r>
            <a:r>
              <a:rPr lang="en-US" sz="1600" dirty="0" err="1"/>
              <a:t>conteúdos</a:t>
            </a:r>
            <a:r>
              <a:rPr lang="en-US" sz="1600" dirty="0"/>
              <a:t> </a:t>
            </a:r>
            <a:r>
              <a:rPr lang="en-US" sz="1600" dirty="0" err="1"/>
              <a:t>escolares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http://www.todamateria.com.br/cnidarios/. </a:t>
            </a:r>
            <a:r>
              <a:rPr lang="el-GR" sz="1600" dirty="0"/>
              <a:t>Πηγή: </a:t>
            </a:r>
            <a:r>
              <a:rPr lang="en-US" sz="1600" dirty="0"/>
              <a:t>http://www.todamateria.com.br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51. </a:t>
            </a:r>
            <a:r>
              <a:rPr lang="en-US" sz="1600" dirty="0"/>
              <a:t>Copyright </a:t>
            </a:r>
            <a:r>
              <a:rPr lang="en-US" sz="1600" dirty="0" err="1"/>
              <a:t>Miquel</a:t>
            </a:r>
            <a:r>
              <a:rPr lang="en-US" sz="1600" dirty="0"/>
              <a:t> Pontes  </a:t>
            </a:r>
            <a:r>
              <a:rPr lang="en-US" sz="1600" dirty="0" err="1"/>
              <a:t>M@re</a:t>
            </a:r>
            <a:r>
              <a:rPr lang="en-US" sz="1600" dirty="0"/>
              <a:t> Nostrum. © 2011 - 2015 7Graus - Toda </a:t>
            </a:r>
            <a:r>
              <a:rPr lang="en-US" sz="1600" dirty="0" err="1"/>
              <a:t>Matéria</a:t>
            </a:r>
            <a:r>
              <a:rPr lang="en-US" sz="1600" dirty="0"/>
              <a:t>: </a:t>
            </a:r>
            <a:r>
              <a:rPr lang="en-US" sz="1600" dirty="0" err="1"/>
              <a:t>conteúdos</a:t>
            </a:r>
            <a:r>
              <a:rPr lang="en-US" sz="1600" dirty="0"/>
              <a:t> </a:t>
            </a:r>
            <a:r>
              <a:rPr lang="en-US" sz="1600" dirty="0" err="1"/>
              <a:t>escolares</a:t>
            </a:r>
            <a:r>
              <a:rPr lang="en-US" sz="1600" dirty="0"/>
              <a:t>.  </a:t>
            </a:r>
            <a:r>
              <a:rPr lang="el-GR" sz="1600" dirty="0"/>
              <a:t>Σύνδεσμος:</a:t>
            </a:r>
            <a:r>
              <a:rPr lang="en-US" sz="1600" dirty="0"/>
              <a:t>http://laury-vidamarina.blogspot.gr/2009/07/anemonas.html. </a:t>
            </a:r>
            <a:r>
              <a:rPr lang="el-GR" sz="1600" dirty="0"/>
              <a:t>Πηγή: </a:t>
            </a:r>
            <a:r>
              <a:rPr lang="en-US" sz="1600" dirty="0"/>
              <a:t>http://www.todamateria.com.br/.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52. </a:t>
            </a:r>
            <a:r>
              <a:rPr lang="el-GR" sz="1600" dirty="0"/>
              <a:t>Δομή θαλάσσιας ανεμώνης. </a:t>
            </a:r>
            <a:r>
              <a:rPr lang="en-US" sz="1600" dirty="0"/>
              <a:t>Copyright 2010, </a:t>
            </a:r>
            <a:r>
              <a:rPr lang="el-GR" sz="1600" dirty="0"/>
              <a:t>Εκδόσεις </a:t>
            </a:r>
            <a:r>
              <a:rPr lang="en-US" sz="1600" dirty="0"/>
              <a:t>Utopia </a:t>
            </a:r>
            <a:r>
              <a:rPr lang="el-GR" sz="1600" dirty="0"/>
              <a:t>Ε.Π.Ε.  Πηγή: </a:t>
            </a:r>
            <a:r>
              <a:rPr lang="en-US" sz="1600" dirty="0" err="1"/>
              <a:t>C.P.Hickman</a:t>
            </a:r>
            <a:r>
              <a:rPr lang="en-US" sz="1600" dirty="0"/>
              <a:t> Jr, </a:t>
            </a:r>
            <a:r>
              <a:rPr lang="en-US" sz="1600" dirty="0" err="1"/>
              <a:t>L.S.Roberts</a:t>
            </a:r>
            <a:r>
              <a:rPr lang="en-US" sz="1600" dirty="0"/>
              <a:t>, </a:t>
            </a:r>
            <a:r>
              <a:rPr lang="en-US" sz="1600" dirty="0" err="1"/>
              <a:t>S.L.Keen</a:t>
            </a:r>
            <a:r>
              <a:rPr lang="en-US" sz="1600" dirty="0"/>
              <a:t>, </a:t>
            </a:r>
            <a:r>
              <a:rPr lang="en-US" sz="1600" dirty="0" err="1"/>
              <a:t>A.Larson</a:t>
            </a:r>
            <a:r>
              <a:rPr lang="en-US" sz="1600" dirty="0"/>
              <a:t>, </a:t>
            </a:r>
            <a:r>
              <a:rPr lang="en-US" sz="1600" dirty="0" err="1"/>
              <a:t>H.L’Anson</a:t>
            </a:r>
            <a:r>
              <a:rPr lang="en-US" sz="1600" dirty="0"/>
              <a:t>, </a:t>
            </a:r>
            <a:r>
              <a:rPr lang="en-US" sz="1600" dirty="0" err="1"/>
              <a:t>D.J.Eisenhour</a:t>
            </a:r>
            <a:r>
              <a:rPr lang="en-US" sz="1600" dirty="0"/>
              <a:t>, </a:t>
            </a:r>
            <a:r>
              <a:rPr lang="el-GR" sz="1600" dirty="0"/>
              <a:t>Ζωολογία: Ολοκληρωμένες Αρχές, Εκδόσεις </a:t>
            </a:r>
            <a:r>
              <a:rPr lang="en-US" sz="1600" dirty="0"/>
              <a:t>Utopia </a:t>
            </a:r>
            <a:r>
              <a:rPr lang="el-GR" sz="1600" dirty="0"/>
              <a:t>Ε.Π.Ε.  </a:t>
            </a:r>
            <a:r>
              <a:rPr lang="en-US" sz="1600" dirty="0"/>
              <a:t>ISBN: 978-960-99280-2-1.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</a:t>
            </a:r>
            <a:r>
              <a:rPr lang="el-GR" b="1" dirty="0" smtClean="0">
                <a:solidFill>
                  <a:schemeClr val="accent1"/>
                </a:solidFill>
              </a:rPr>
              <a:t>11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53. </a:t>
            </a:r>
            <a:r>
              <a:rPr lang="en-US" sz="1600" dirty="0" err="1"/>
              <a:t>Amsel</a:t>
            </a:r>
            <a:r>
              <a:rPr lang="en-US" sz="1600" dirty="0"/>
              <a:t>, Sheri. “</a:t>
            </a:r>
            <a:r>
              <a:rPr lang="en-US" sz="1600" dirty="0" err="1"/>
              <a:t>Anthozoa</a:t>
            </a:r>
            <a:r>
              <a:rPr lang="en-US" sz="1600" dirty="0"/>
              <a:t>.” Sea Anemone. Exploring Nature Educational Resource. © 2005 - 2015. </a:t>
            </a:r>
            <a:r>
              <a:rPr lang="el-GR" sz="1600" dirty="0"/>
              <a:t>Σύνδεσμος: </a:t>
            </a:r>
            <a:r>
              <a:rPr lang="en-US" sz="1600" dirty="0"/>
              <a:t>http://pixgood.com/scyphozoa-anatomy.html. </a:t>
            </a:r>
            <a:r>
              <a:rPr lang="el-GR" sz="1600" dirty="0"/>
              <a:t>Πηγή: </a:t>
            </a:r>
            <a:r>
              <a:rPr lang="en-US" sz="1600" dirty="0"/>
              <a:t>http://pixgood.com/.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54</a:t>
            </a:r>
            <a:r>
              <a:rPr lang="el-GR" sz="1600" b="1" dirty="0" smtClean="0"/>
              <a:t>. </a:t>
            </a:r>
            <a:r>
              <a:rPr lang="en-US" sz="1600" dirty="0" smtClean="0"/>
              <a:t>The </a:t>
            </a:r>
            <a:r>
              <a:rPr lang="en-US" sz="1600" dirty="0"/>
              <a:t>virtual fossil museum. </a:t>
            </a:r>
            <a:r>
              <a:rPr lang="el-GR" sz="1600" dirty="0"/>
              <a:t>Σύνδεση: </a:t>
            </a:r>
            <a:r>
              <a:rPr lang="en-US" sz="1600" dirty="0"/>
              <a:t>http://www.fossilmuseum.net/Tree_of_Life/PhylumCnidaria/classanthozoa.htm  http://www.fossilmuseum.net/index.htm. </a:t>
            </a:r>
            <a:r>
              <a:rPr lang="el-GR" sz="1600" dirty="0"/>
              <a:t>Πηγή: </a:t>
            </a:r>
            <a:r>
              <a:rPr lang="en-US" sz="1600" dirty="0"/>
              <a:t>http://www.fossilmuseum.net.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55. </a:t>
            </a:r>
            <a:r>
              <a:rPr lang="el-GR" sz="1600" dirty="0"/>
              <a:t> </a:t>
            </a:r>
            <a:r>
              <a:rPr lang="en-US" sz="1600" dirty="0" err="1"/>
              <a:t>Acropora</a:t>
            </a:r>
            <a:r>
              <a:rPr lang="en-US" sz="1600" dirty="0"/>
              <a:t> </a:t>
            </a:r>
            <a:r>
              <a:rPr lang="en-US" sz="1600" dirty="0" err="1"/>
              <a:t>latistella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http://en.wikipedia.org/wiki/Hexacorallia . </a:t>
            </a:r>
            <a:r>
              <a:rPr lang="el-GR" sz="1600" dirty="0"/>
              <a:t>Πηγή: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56. </a:t>
            </a:r>
            <a:r>
              <a:rPr lang="en-US" sz="1600" dirty="0" err="1"/>
              <a:t>Parazoanthus</a:t>
            </a:r>
            <a:r>
              <a:rPr lang="en-US" sz="1600" dirty="0"/>
              <a:t> </a:t>
            </a:r>
            <a:r>
              <a:rPr lang="en-US" sz="1600" dirty="0" err="1"/>
              <a:t>axinellae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http://en.wikipedia.org/wiki/Zoantharia. </a:t>
            </a:r>
            <a:r>
              <a:rPr lang="el-GR" sz="1600" dirty="0"/>
              <a:t>Πηγή: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57. </a:t>
            </a:r>
            <a:r>
              <a:rPr lang="en-US" sz="1600" dirty="0" err="1"/>
              <a:t>Anthopleura</a:t>
            </a:r>
            <a:r>
              <a:rPr lang="en-US" sz="1600" dirty="0"/>
              <a:t> sola.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http://en.wikipedia.org/wiki/Starburst_Anemone. </a:t>
            </a:r>
            <a:r>
              <a:rPr lang="el-GR" sz="1600" dirty="0"/>
              <a:t>Πηγή: </a:t>
            </a:r>
            <a:r>
              <a:rPr lang="en-US" sz="1600" dirty="0"/>
              <a:t>http://en.wikipedia.org. 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58. </a:t>
            </a:r>
            <a:r>
              <a:rPr lang="en-US" sz="1600" dirty="0" err="1"/>
              <a:t>Iciligorgia</a:t>
            </a:r>
            <a:r>
              <a:rPr lang="en-US" sz="1600" dirty="0"/>
              <a:t> </a:t>
            </a:r>
            <a:r>
              <a:rPr lang="en-US" sz="1600" dirty="0" err="1"/>
              <a:t>schrammi</a:t>
            </a:r>
            <a:r>
              <a:rPr lang="en-US" sz="1600" dirty="0"/>
              <a:t>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http://en.wikipedia.org/wiki/Iciligorgia_schrammi. </a:t>
            </a:r>
            <a:r>
              <a:rPr lang="el-GR" sz="1600" dirty="0"/>
              <a:t>Πηγή: </a:t>
            </a:r>
            <a:r>
              <a:rPr lang="en-US" sz="1600" dirty="0"/>
              <a:t>http://en.wikipedia.org.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Σημείωμα </a:t>
            </a:r>
            <a:r>
              <a:rPr lang="el-GR" b="1" dirty="0" smtClean="0">
                <a:solidFill>
                  <a:schemeClr val="accent1"/>
                </a:solidFill>
              </a:rPr>
              <a:t/>
            </a:r>
            <a:br>
              <a:rPr lang="el-GR" b="1" dirty="0" smtClean="0">
                <a:solidFill>
                  <a:schemeClr val="accent1"/>
                </a:solidFill>
              </a:rPr>
            </a:br>
            <a:r>
              <a:rPr lang="el-GR" b="1" dirty="0" smtClean="0">
                <a:solidFill>
                  <a:schemeClr val="accent1"/>
                </a:solidFill>
              </a:rPr>
              <a:t>Χρήσης </a:t>
            </a:r>
            <a:r>
              <a:rPr lang="el-GR" b="1" dirty="0">
                <a:solidFill>
                  <a:schemeClr val="accent1"/>
                </a:solidFill>
              </a:rPr>
              <a:t>Έργων </a:t>
            </a:r>
            <a:r>
              <a:rPr lang="el-GR" b="1" dirty="0" smtClean="0">
                <a:solidFill>
                  <a:schemeClr val="accent1"/>
                </a:solidFill>
              </a:rPr>
              <a:t>Τρίτων</a:t>
            </a:r>
            <a:r>
              <a:rPr lang="en-US" b="1" dirty="0" smtClean="0">
                <a:solidFill>
                  <a:schemeClr val="accent1"/>
                </a:solidFill>
              </a:rPr>
              <a:t> (1</a:t>
            </a:r>
            <a:r>
              <a:rPr lang="el-GR" b="1" dirty="0" smtClean="0">
                <a:solidFill>
                  <a:schemeClr val="accent1"/>
                </a:solidFill>
              </a:rPr>
              <a:t>2</a:t>
            </a:r>
            <a:r>
              <a:rPr lang="en-US" b="1" dirty="0" smtClean="0">
                <a:solidFill>
                  <a:schemeClr val="accent1"/>
                </a:solidFill>
              </a:rPr>
              <a:t>/</a:t>
            </a:r>
            <a:r>
              <a:rPr lang="el-GR" b="1" dirty="0" smtClean="0">
                <a:solidFill>
                  <a:schemeClr val="accent1"/>
                </a:solidFill>
              </a:rPr>
              <a:t>12</a:t>
            </a:r>
            <a:r>
              <a:rPr lang="en-US" b="1" dirty="0" smtClean="0">
                <a:solidFill>
                  <a:schemeClr val="accent1"/>
                </a:solidFill>
              </a:rPr>
              <a:t>)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32757"/>
            <a:ext cx="87129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600" b="1" dirty="0" smtClean="0"/>
              <a:t>Εικόνες</a:t>
            </a:r>
          </a:p>
          <a:p>
            <a:pPr marL="0" indent="0">
              <a:buNone/>
            </a:pPr>
            <a:r>
              <a:rPr lang="el-GR" sz="1600" b="1" dirty="0"/>
              <a:t>Εικόνα 59. </a:t>
            </a:r>
            <a:r>
              <a:rPr lang="el-GR" sz="1600" dirty="0"/>
              <a:t> </a:t>
            </a:r>
            <a:r>
              <a:rPr lang="en-US" sz="1600" dirty="0" err="1"/>
              <a:t>Swiftia</a:t>
            </a:r>
            <a:r>
              <a:rPr lang="en-US" sz="1600" dirty="0"/>
              <a:t> polyp. Ocean Explorer. </a:t>
            </a:r>
            <a:r>
              <a:rPr lang="el-GR" sz="1600" dirty="0"/>
              <a:t>Σύνδεσμος: </a:t>
            </a:r>
            <a:r>
              <a:rPr lang="en-US" sz="1600" dirty="0"/>
              <a:t>http://oceanexplorer.noaa.gov/explorations/04alaska/media/bamboo_polyp.html. </a:t>
            </a:r>
            <a:r>
              <a:rPr lang="el-GR" sz="1600" dirty="0"/>
              <a:t>Πηγή: </a:t>
            </a:r>
            <a:r>
              <a:rPr lang="en-US" sz="1600" dirty="0"/>
              <a:t>http://oceanexplorer.noaa.gov.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60. </a:t>
            </a:r>
            <a:r>
              <a:rPr lang="en-US" sz="1600" dirty="0"/>
              <a:t>Sea pen. Copyright © 2014 ‌ Metropolitan Oceanic Institute &amp; Aquarium. </a:t>
            </a:r>
            <a:r>
              <a:rPr lang="el-GR" sz="1600" dirty="0"/>
              <a:t>Σύνδεσμος: </a:t>
            </a:r>
            <a:r>
              <a:rPr lang="en-US" sz="1600" dirty="0"/>
              <a:t>http://www.svsu.edu/~tkschult/moia/sea-pen.html. </a:t>
            </a:r>
            <a:r>
              <a:rPr lang="el-GR" sz="1600" dirty="0"/>
              <a:t>Πηγή: </a:t>
            </a:r>
            <a:r>
              <a:rPr lang="en-US" sz="1600" dirty="0"/>
              <a:t>http://www.svsu.edu.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61. </a:t>
            </a:r>
            <a:r>
              <a:rPr lang="en-US" sz="1600" dirty="0" err="1"/>
              <a:t>Reefkeeping</a:t>
            </a:r>
            <a:r>
              <a:rPr lang="en-US" sz="1600" dirty="0"/>
              <a:t> Magazine™ Reef Central, LLC-Copyright © 2008. http://reefkeeping.com/issues/2005-08/rs/feature/index.php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62. </a:t>
            </a:r>
            <a:r>
              <a:rPr lang="el-GR" sz="1600" dirty="0"/>
              <a:t>Σύνδεσμος: </a:t>
            </a:r>
            <a:r>
              <a:rPr lang="en-US" sz="1600" dirty="0"/>
              <a:t>http://pixshark.com/orange-sea-pen.htm. </a:t>
            </a:r>
            <a:r>
              <a:rPr lang="el-GR" sz="1600" dirty="0"/>
              <a:t>Πηγή: </a:t>
            </a:r>
            <a:r>
              <a:rPr lang="en-US" sz="1600" dirty="0"/>
              <a:t>http://pixshark.com/.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63. </a:t>
            </a:r>
            <a:r>
              <a:rPr lang="en-US" sz="1600" dirty="0" err="1"/>
              <a:t>Cerianthus</a:t>
            </a:r>
            <a:r>
              <a:rPr lang="en-US" sz="1600" dirty="0"/>
              <a:t> </a:t>
            </a:r>
            <a:r>
              <a:rPr lang="en-US" sz="1600" dirty="0" err="1"/>
              <a:t>membranaceus</a:t>
            </a:r>
            <a:r>
              <a:rPr lang="en-US" sz="1600" dirty="0"/>
              <a:t>.  </a:t>
            </a:r>
            <a:r>
              <a:rPr lang="el-GR" sz="1600" dirty="0"/>
              <a:t>Σύνδεσμος: </a:t>
            </a:r>
            <a:r>
              <a:rPr lang="en-US" sz="1600" dirty="0"/>
              <a:t>http://www.forobuceo.com/phpBB3/viewtopic.php?t=5900. </a:t>
            </a:r>
            <a:r>
              <a:rPr lang="el-GR" sz="1600" dirty="0"/>
              <a:t>Πηγή: </a:t>
            </a:r>
            <a:r>
              <a:rPr lang="en-US" sz="1600" dirty="0"/>
              <a:t>http://www.forobuceo.com/phpBB3/</a:t>
            </a:r>
          </a:p>
          <a:p>
            <a:pPr marL="0" indent="0">
              <a:buNone/>
            </a:pPr>
            <a:r>
              <a:rPr lang="el-GR" sz="1600" b="1" dirty="0" smtClean="0"/>
              <a:t>Εικόνα </a:t>
            </a:r>
            <a:r>
              <a:rPr lang="el-GR" sz="1600" b="1" dirty="0"/>
              <a:t>64. </a:t>
            </a:r>
            <a:r>
              <a:rPr lang="en-US" sz="1600" dirty="0"/>
              <a:t>Copyrighted.</a:t>
            </a:r>
          </a:p>
          <a:p>
            <a:pPr marL="0" indent="0">
              <a:buNone/>
            </a:pPr>
            <a:r>
              <a:rPr lang="el-GR" sz="1600" b="1" dirty="0" smtClean="0"/>
              <a:t>Εικόνες </a:t>
            </a:r>
            <a:r>
              <a:rPr lang="el-GR" sz="1600" b="1" dirty="0"/>
              <a:t>65 -74. </a:t>
            </a:r>
            <a:r>
              <a:rPr lang="el-GR" sz="1600" dirty="0"/>
              <a:t>Παρασκευάσματα Εργαστηρίου Ζωολογίας.</a:t>
            </a:r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l-GR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9. Εργαστηριακή Άσκηση Σπόγγοι - Κνιδόζωα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4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chemeClr val="accent5"/>
                </a:solidFill>
              </a:rPr>
              <a:t>Βελόνες  Σπόγγου</a:t>
            </a:r>
            <a:endParaRPr lang="en-GB" altLang="en-US" dirty="0" smtClean="0">
              <a:solidFill>
                <a:schemeClr val="accent5"/>
              </a:solidFill>
            </a:endParaRPr>
          </a:p>
        </p:txBody>
      </p:sp>
      <p:pic>
        <p:nvPicPr>
          <p:cNvPr id="2867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060848"/>
            <a:ext cx="7886700" cy="3535362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C4CBED-0A23-496F-980A-2AF53BD8AC22}" type="slidenum">
              <a:rPr lang="en-GB" altLang="en-US"/>
              <a:pPr>
                <a:defRPr/>
              </a:pPr>
              <a:t>8</a:t>
            </a:fld>
            <a:endParaRPr lang="en-GB" alt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8173590" y="545771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11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chemeClr val="accent5"/>
                </a:solidFill>
              </a:rPr>
              <a:t>Σκελετός Σπόγγου από ίνες </a:t>
            </a:r>
            <a:r>
              <a:rPr lang="el-GR" altLang="en-US" dirty="0" err="1" smtClean="0">
                <a:solidFill>
                  <a:schemeClr val="accent5"/>
                </a:solidFill>
              </a:rPr>
              <a:t>σπογγίνης</a:t>
            </a:r>
            <a:r>
              <a:rPr lang="el-GR" altLang="en-US" dirty="0" smtClean="0">
                <a:solidFill>
                  <a:schemeClr val="accent5"/>
                </a:solidFill>
              </a:rPr>
              <a:t> </a:t>
            </a:r>
            <a:endParaRPr lang="en-US" altLang="en-US" dirty="0" smtClean="0">
              <a:solidFill>
                <a:schemeClr val="accent5"/>
              </a:solidFill>
            </a:endParaRPr>
          </a:p>
        </p:txBody>
      </p:sp>
      <p:pic>
        <p:nvPicPr>
          <p:cNvPr id="29699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8" y="1974850"/>
            <a:ext cx="6397564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9. Εργαστηριακή Άσκηση Σπόγγοι - Κνιδόζωα</a:t>
            </a:r>
            <a:endParaRPr lang="en-GB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EA1620-D80C-440E-A80F-AA7E7F7713D6}" type="slidenum">
              <a:rPr lang="en-GB" altLang="en-US"/>
              <a:pPr>
                <a:defRPr/>
              </a:pPr>
              <a:t>9</a:t>
            </a:fld>
            <a:endParaRPr lang="en-GB" altLang="en-US" dirty="0"/>
          </a:p>
        </p:txBody>
      </p:sp>
      <p:sp>
        <p:nvSpPr>
          <p:cNvPr id="7" name="Ορθογώνιο 6"/>
          <p:cNvSpPr/>
          <p:nvPr/>
        </p:nvSpPr>
        <p:spPr>
          <a:xfrm>
            <a:off x="7507567" y="5903526"/>
            <a:ext cx="360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schemeClr val="tx1"/>
                </a:solidFill>
                <a:latin typeface="+mn-lt"/>
              </a:rPr>
              <a:t>12</a:t>
            </a:r>
            <a:endParaRPr lang="el-GR" sz="12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ngesLab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ngesLab" id="{46DA27A8-49B2-470B-8B21-36C5FE8C0CD8}" vid="{08AB29FD-E078-4951-8128-11EC82D2EE92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SpongesLab</Template>
  <TotalTime>1739</TotalTime>
  <Words>3005</Words>
  <Application>Microsoft Office PowerPoint</Application>
  <PresentationFormat>Προβολή στην οθόνη (4:3)</PresentationFormat>
  <Paragraphs>509</Paragraphs>
  <Slides>77</Slides>
  <Notes>65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77</vt:i4>
      </vt:variant>
    </vt:vector>
  </HeadingPairs>
  <TitlesOfParts>
    <vt:vector size="85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SpongesLab</vt:lpstr>
      <vt:lpstr> Zωολογία Ι</vt:lpstr>
      <vt:lpstr> Ποροφόρα ή Σπόγγοι Σφουγγάρια</vt:lpstr>
      <vt:lpstr> Σπόγγοι</vt:lpstr>
      <vt:lpstr>Διάφορες μορφές Σπόγγων</vt:lpstr>
      <vt:lpstr>Σπόγγοι που σχηματίζουν επιστρώματα</vt:lpstr>
      <vt:lpstr>Aplysina fistularis</vt:lpstr>
      <vt:lpstr>Ανατομία απλούστερης  μορφής  Σπόγγων</vt:lpstr>
      <vt:lpstr>Βελόνες  Σπόγγου</vt:lpstr>
      <vt:lpstr>Σκελετός Σπόγγου από ίνες σπογγίνης </vt:lpstr>
      <vt:lpstr>Ομοταξίες των Σπόγγων 1/2</vt:lpstr>
      <vt:lpstr>Ομοταξίες των Σπόγγων 2/2</vt:lpstr>
      <vt:lpstr> Κνιδόζωα</vt:lpstr>
      <vt:lpstr>Φύλο: ΚΝΙΔΟΖΩA</vt:lpstr>
      <vt:lpstr>Ομοταξίες των Κνιδοζώων</vt:lpstr>
      <vt:lpstr>Τυπικές Μορφές Κνιδοζώων Πολύποδας - Μέδουσα</vt:lpstr>
      <vt:lpstr>Τυπικές Μορφές Κνιδοζώων Πολύποδας</vt:lpstr>
      <vt:lpstr>Υδρόζωα</vt:lpstr>
      <vt:lpstr>Υδρόζωα</vt:lpstr>
      <vt:lpstr>Αναπαραγωγή ύδρας </vt:lpstr>
      <vt:lpstr>Εγκάρσια και επιμήκης  τομή Ύδρας</vt:lpstr>
      <vt:lpstr>Δομή Αποικιακού Υδροζώου</vt:lpstr>
      <vt:lpstr>Δομή Υδρομέδουσας</vt:lpstr>
      <vt:lpstr>Δομή Υδρομέδουσας  (κάτοψη)</vt:lpstr>
      <vt:lpstr>Αναπαραγωγικός Κύκλος Obelia</vt:lpstr>
      <vt:lpstr>Σκυφόζωα</vt:lpstr>
      <vt:lpstr>Σκυφομέδουσα</vt:lpstr>
      <vt:lpstr>Aurelia aurita</vt:lpstr>
      <vt:lpstr>Δομή Σκυφομέδουσας Κοιλιακή όψη</vt:lpstr>
      <vt:lpstr>Δομή εφύρας  Σκυφομέδουσας</vt:lpstr>
      <vt:lpstr>Αναπαραγωγικός Κύκλος  Σκυφοζώου</vt:lpstr>
      <vt:lpstr>Αναπαραγωγικός Κύκλος  Σκυφοζώου</vt:lpstr>
      <vt:lpstr>Παρουσίαση του PowerPoint</vt:lpstr>
      <vt:lpstr>Σταυρόζωα</vt:lpstr>
      <vt:lpstr>Μορφές Σταυροζώων</vt:lpstr>
      <vt:lpstr>Κυβόζωα</vt:lpstr>
      <vt:lpstr>Μορφές Κυβομεδουσών</vt:lpstr>
      <vt:lpstr>  Δομή Κυβομέδουσας</vt:lpstr>
      <vt:lpstr>Ανθόζωα</vt:lpstr>
      <vt:lpstr>Ανθόζωα 1/2</vt:lpstr>
      <vt:lpstr>Ανθόζωα 2/2</vt:lpstr>
      <vt:lpstr>Εσωτερική Δομή  Θαλάσσιας Ανεμώνας</vt:lpstr>
      <vt:lpstr> Εγκάρσια τομή  στον πολύποδα Ανθοζώου</vt:lpstr>
      <vt:lpstr>Ανατομή πολύποδα</vt:lpstr>
      <vt:lpstr>Οι Υφομοταξίες των Ανθοζώων</vt:lpstr>
      <vt:lpstr>Ζωανθάρια ή Εξακοράλλια</vt:lpstr>
      <vt:lpstr>Οκτωκοράλλια  ή Αλκυονάρια</vt:lpstr>
      <vt:lpstr>   Οκτωκοράλλια ή Αλκυονάρια </vt:lpstr>
      <vt:lpstr>Κηριαντιπαθάρια</vt:lpstr>
      <vt:lpstr> Παρασκευάσματα</vt:lpstr>
      <vt:lpstr>Βελόνες σπόγγου  - Ίνες σπογγίνης</vt:lpstr>
      <vt:lpstr>Ηydra (ολόκληρη)</vt:lpstr>
      <vt:lpstr>Hydra (εγκάρσια τομή)</vt:lpstr>
      <vt:lpstr>  Hydra: γονάδα σε λεπτομέρεια </vt:lpstr>
      <vt:lpstr>Obelia-αποικία</vt:lpstr>
      <vt:lpstr>Obelia μέδουσα</vt:lpstr>
      <vt:lpstr>Aurelia aurita (1)</vt:lpstr>
      <vt:lpstr>Aurelia aurita (2)</vt:lpstr>
      <vt:lpstr>Aurelia aurita (3)</vt:lpstr>
      <vt:lpstr>Τέλος  Παρουσίασης</vt:lpstr>
      <vt:lpstr>Χρηματοδότηση</vt:lpstr>
      <vt:lpstr>Σημειώματα</vt:lpstr>
      <vt:lpstr>Σημείωμα 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(1/12)</vt:lpstr>
      <vt:lpstr>Σημείωμα  Χρήσης Έργων Τρίτων (2/12)</vt:lpstr>
      <vt:lpstr>Σημείωμα  Χρήσης Έργων Τρίτων (3/12)</vt:lpstr>
      <vt:lpstr>Σημείωμα  Χρήσης Έργων Τρίτων (4/12)</vt:lpstr>
      <vt:lpstr>Σημείωμα  Χρήσης Έργων Τρίτων (5/12)</vt:lpstr>
      <vt:lpstr>Σημείωμα  Χρήσης Έργων Τρίτων (6/12)</vt:lpstr>
      <vt:lpstr>Σημείωμα  Χρήσης Έργων Τρίτων (7/12)</vt:lpstr>
      <vt:lpstr>Σημείωμα  Χρήσης Έργων Τρίτων (8/12)</vt:lpstr>
      <vt:lpstr>Σημείωμα  Χρήσης Έργων Τρίτων (9/12)</vt:lpstr>
      <vt:lpstr>Σημείωμα  Χρήσης Έργων Τρίτων (10/12)</vt:lpstr>
      <vt:lpstr>Σημείωμα  Χρήσης Έργων Τρίτων (11/12)</vt:lpstr>
      <vt:lpstr>Σημείωμα  Χρήσης Έργων Τρίτων (12/12)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NIKOLAIDOU</dc:creator>
  <cp:lastModifiedBy>Guest</cp:lastModifiedBy>
  <cp:revision>126</cp:revision>
  <dcterms:created xsi:type="dcterms:W3CDTF">2003-11-24T19:46:47Z</dcterms:created>
  <dcterms:modified xsi:type="dcterms:W3CDTF">2015-05-08T12:33:36Z</dcterms:modified>
</cp:coreProperties>
</file>