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01" r:id="rId3"/>
    <p:sldId id="302" r:id="rId4"/>
    <p:sldId id="303" r:id="rId5"/>
    <p:sldId id="261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7" r:id="rId19"/>
    <p:sldId id="316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290" r:id="rId36"/>
    <p:sldId id="295" r:id="rId37"/>
    <p:sldId id="299" r:id="rId38"/>
    <p:sldId id="292" r:id="rId39"/>
    <p:sldId id="291" r:id="rId40"/>
    <p:sldId id="294" r:id="rId41"/>
    <p:sldId id="334" r:id="rId42"/>
    <p:sldId id="333" r:id="rId43"/>
    <p:sldId id="335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2"/>
            <p14:sldId id="303"/>
            <p14:sldId id="261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316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334"/>
            <p14:sldId id="333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4" d="100"/>
          <a:sy n="84" d="100"/>
        </p:scale>
        <p:origin x="3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2DA32-A184-408C-A6DA-2202BEF3056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B4F1DFA-38FB-4331-885A-5C21907278B9}">
      <dgm:prSet phldrT="[Κείμενο]" custT="1"/>
      <dgm:spPr/>
      <dgm:t>
        <a:bodyPr/>
        <a:lstStyle/>
        <a:p>
          <a:r>
            <a:rPr lang="el-GR" sz="2000" dirty="0" smtClean="0"/>
            <a:t>Γεωχημεία</a:t>
          </a:r>
          <a:endParaRPr lang="el-GR" sz="2000" dirty="0"/>
        </a:p>
      </dgm:t>
    </dgm:pt>
    <dgm:pt modelId="{7D0EB4F5-CB01-4EA8-9FA1-4560080B07AA}" type="parTrans" cxnId="{2ED404BF-C90E-4B5E-BD67-89F60476111F}">
      <dgm:prSet/>
      <dgm:spPr/>
      <dgm:t>
        <a:bodyPr/>
        <a:lstStyle/>
        <a:p>
          <a:endParaRPr lang="el-GR" sz="2000"/>
        </a:p>
      </dgm:t>
    </dgm:pt>
    <dgm:pt modelId="{D7E1B81E-03E7-478B-B7CF-E48FFD23BD63}" type="sibTrans" cxnId="{2ED404BF-C90E-4B5E-BD67-89F60476111F}">
      <dgm:prSet/>
      <dgm:spPr/>
      <dgm:t>
        <a:bodyPr/>
        <a:lstStyle/>
        <a:p>
          <a:endParaRPr lang="el-GR" sz="2000"/>
        </a:p>
      </dgm:t>
    </dgm:pt>
    <dgm:pt modelId="{BABE5068-33EA-469F-9365-1E58AF20AD84}">
      <dgm:prSet phldrT="[Κείμενο]" custT="1"/>
      <dgm:spPr/>
      <dgm:t>
        <a:bodyPr/>
        <a:lstStyle/>
        <a:p>
          <a:r>
            <a:rPr lang="el-GR" sz="2000" dirty="0" smtClean="0"/>
            <a:t>Πετρολογία</a:t>
          </a:r>
          <a:endParaRPr lang="el-GR" sz="2000" dirty="0"/>
        </a:p>
      </dgm:t>
    </dgm:pt>
    <dgm:pt modelId="{32DE21A3-61AC-410D-899B-037E1D0C3140}" type="parTrans" cxnId="{874F9186-730C-4801-83D2-94656A5EFCE0}">
      <dgm:prSet/>
      <dgm:spPr/>
      <dgm:t>
        <a:bodyPr/>
        <a:lstStyle/>
        <a:p>
          <a:endParaRPr lang="el-GR" sz="2000"/>
        </a:p>
      </dgm:t>
    </dgm:pt>
    <dgm:pt modelId="{5CE13E22-B2AC-463B-A9C8-EBD18EB571B7}" type="sibTrans" cxnId="{874F9186-730C-4801-83D2-94656A5EFCE0}">
      <dgm:prSet/>
      <dgm:spPr/>
      <dgm:t>
        <a:bodyPr/>
        <a:lstStyle/>
        <a:p>
          <a:endParaRPr lang="el-GR" sz="2000"/>
        </a:p>
      </dgm:t>
    </dgm:pt>
    <dgm:pt modelId="{D6D6491D-D4AC-4A3B-8866-3DFA310ED1E8}">
      <dgm:prSet phldrT="[Κείμενο]" custT="1"/>
      <dgm:spPr/>
      <dgm:t>
        <a:bodyPr/>
        <a:lstStyle/>
        <a:p>
          <a:r>
            <a:rPr lang="el-GR" sz="2000" dirty="0" smtClean="0"/>
            <a:t>Τεκτονική</a:t>
          </a:r>
          <a:endParaRPr lang="el-GR" sz="2000" dirty="0"/>
        </a:p>
      </dgm:t>
    </dgm:pt>
    <dgm:pt modelId="{7C63F575-F4A3-4828-9CFB-579BB5CBA337}" type="parTrans" cxnId="{E08D7964-6D31-4606-BFFE-CB8F6C76F89F}">
      <dgm:prSet/>
      <dgm:spPr/>
      <dgm:t>
        <a:bodyPr/>
        <a:lstStyle/>
        <a:p>
          <a:endParaRPr lang="el-GR" sz="2000"/>
        </a:p>
      </dgm:t>
    </dgm:pt>
    <dgm:pt modelId="{788EF424-068E-4D04-9702-704DC65E0020}" type="sibTrans" cxnId="{E08D7964-6D31-4606-BFFE-CB8F6C76F89F}">
      <dgm:prSet/>
      <dgm:spPr/>
      <dgm:t>
        <a:bodyPr/>
        <a:lstStyle/>
        <a:p>
          <a:endParaRPr lang="el-GR" sz="2000"/>
        </a:p>
      </dgm:t>
    </dgm:pt>
    <dgm:pt modelId="{2DE4D945-912E-4E7E-8533-FCE212F2C0D3}">
      <dgm:prSet phldrT="[Κείμενο]" custT="1"/>
      <dgm:spPr/>
      <dgm:t>
        <a:bodyPr/>
        <a:lstStyle/>
        <a:p>
          <a:r>
            <a:rPr lang="el-GR" sz="2000" dirty="0" smtClean="0"/>
            <a:t>Ορυκτολογία</a:t>
          </a:r>
          <a:endParaRPr lang="el-GR" sz="2000" dirty="0"/>
        </a:p>
      </dgm:t>
    </dgm:pt>
    <dgm:pt modelId="{23052379-5BC5-46AE-8147-F55C649EFEFB}" type="parTrans" cxnId="{33154A05-B0BC-46CC-A5C8-5194FF694F43}">
      <dgm:prSet/>
      <dgm:spPr/>
      <dgm:t>
        <a:bodyPr/>
        <a:lstStyle/>
        <a:p>
          <a:endParaRPr lang="el-GR" sz="2000"/>
        </a:p>
      </dgm:t>
    </dgm:pt>
    <dgm:pt modelId="{A4927016-EC75-4CDD-9422-F8709840DA95}" type="sibTrans" cxnId="{33154A05-B0BC-46CC-A5C8-5194FF694F43}">
      <dgm:prSet/>
      <dgm:spPr/>
      <dgm:t>
        <a:bodyPr/>
        <a:lstStyle/>
        <a:p>
          <a:endParaRPr lang="el-GR" sz="2000"/>
        </a:p>
      </dgm:t>
    </dgm:pt>
    <dgm:pt modelId="{B35B24CC-3C12-43DE-B4CD-EED82F316AFA}">
      <dgm:prSet phldrT="[Κείμενο]" custT="1"/>
      <dgm:spPr/>
      <dgm:t>
        <a:bodyPr/>
        <a:lstStyle/>
        <a:p>
          <a:r>
            <a:rPr lang="el-GR" sz="2000" dirty="0" smtClean="0"/>
            <a:t>Φυσική</a:t>
          </a:r>
          <a:endParaRPr lang="el-GR" sz="2000" dirty="0"/>
        </a:p>
      </dgm:t>
    </dgm:pt>
    <dgm:pt modelId="{59AD7A0E-CA0F-46A0-B034-C24B4907831D}" type="parTrans" cxnId="{2BC43EB6-55BF-4CB6-8934-DA9BD9C28C47}">
      <dgm:prSet/>
      <dgm:spPr/>
      <dgm:t>
        <a:bodyPr/>
        <a:lstStyle/>
        <a:p>
          <a:endParaRPr lang="el-GR" sz="2000"/>
        </a:p>
      </dgm:t>
    </dgm:pt>
    <dgm:pt modelId="{0A03CA0E-AFB3-41B8-91A5-95D4E8C58A71}" type="sibTrans" cxnId="{2BC43EB6-55BF-4CB6-8934-DA9BD9C28C47}">
      <dgm:prSet/>
      <dgm:spPr/>
      <dgm:t>
        <a:bodyPr/>
        <a:lstStyle/>
        <a:p>
          <a:endParaRPr lang="el-GR" sz="2000"/>
        </a:p>
      </dgm:t>
    </dgm:pt>
    <dgm:pt modelId="{79D885B1-773E-4C06-A414-6F708EE03D03}">
      <dgm:prSet phldrT="[Κείμενο]" custT="1"/>
      <dgm:spPr/>
      <dgm:t>
        <a:bodyPr/>
        <a:lstStyle/>
        <a:p>
          <a:r>
            <a:rPr lang="el-GR" sz="2000" dirty="0" smtClean="0"/>
            <a:t>Χημεία</a:t>
          </a:r>
          <a:endParaRPr lang="el-GR" sz="2000" dirty="0"/>
        </a:p>
      </dgm:t>
    </dgm:pt>
    <dgm:pt modelId="{7F04A72B-1765-4354-B34E-F8ACD93A671E}" type="parTrans" cxnId="{E8F3D4B0-401E-4F2B-980D-B11E8868E4AE}">
      <dgm:prSet/>
      <dgm:spPr/>
      <dgm:t>
        <a:bodyPr/>
        <a:lstStyle/>
        <a:p>
          <a:endParaRPr lang="el-GR" sz="2000"/>
        </a:p>
      </dgm:t>
    </dgm:pt>
    <dgm:pt modelId="{88BE9880-AC90-4E7D-B310-B56B8C363709}" type="sibTrans" cxnId="{E8F3D4B0-401E-4F2B-980D-B11E8868E4AE}">
      <dgm:prSet/>
      <dgm:spPr/>
      <dgm:t>
        <a:bodyPr/>
        <a:lstStyle/>
        <a:p>
          <a:endParaRPr lang="el-GR" sz="2000"/>
        </a:p>
      </dgm:t>
    </dgm:pt>
    <dgm:pt modelId="{2D930AA3-3F7F-4B0F-83CA-19061987B255}">
      <dgm:prSet phldrT="[Κείμενο]" custT="1"/>
      <dgm:spPr/>
      <dgm:t>
        <a:bodyPr/>
        <a:lstStyle/>
        <a:p>
          <a:r>
            <a:rPr lang="el-GR" sz="2000" dirty="0" smtClean="0"/>
            <a:t>Μαθηματικά/ Στατιστική</a:t>
          </a:r>
          <a:endParaRPr lang="el-GR" sz="2000" dirty="0"/>
        </a:p>
      </dgm:t>
    </dgm:pt>
    <dgm:pt modelId="{EEE8B2C0-1016-4A2D-A01C-EA1AB48AC7D8}" type="parTrans" cxnId="{15AF9BE9-7917-4400-B03B-2E3058D33301}">
      <dgm:prSet/>
      <dgm:spPr/>
      <dgm:t>
        <a:bodyPr/>
        <a:lstStyle/>
        <a:p>
          <a:endParaRPr lang="el-GR" sz="2000"/>
        </a:p>
      </dgm:t>
    </dgm:pt>
    <dgm:pt modelId="{FC92A138-113D-4BB5-BC32-CAF708C474DA}" type="sibTrans" cxnId="{15AF9BE9-7917-4400-B03B-2E3058D33301}">
      <dgm:prSet/>
      <dgm:spPr/>
      <dgm:t>
        <a:bodyPr/>
        <a:lstStyle/>
        <a:p>
          <a:endParaRPr lang="el-GR" sz="2000"/>
        </a:p>
      </dgm:t>
    </dgm:pt>
    <dgm:pt modelId="{10BC3CE9-1C00-451E-AB59-B86CDAD4067E}">
      <dgm:prSet phldrT="[Κείμενο]" custT="1"/>
      <dgm:spPr/>
      <dgm:t>
        <a:bodyPr/>
        <a:lstStyle/>
        <a:p>
          <a:r>
            <a:rPr lang="el-GR" sz="2000" dirty="0" smtClean="0"/>
            <a:t>Στρωματογραφία/ Παλαιοντολογία</a:t>
          </a:r>
          <a:endParaRPr lang="el-GR" sz="2000" dirty="0"/>
        </a:p>
      </dgm:t>
    </dgm:pt>
    <dgm:pt modelId="{4C9E28E7-B36F-4368-9558-8D154F4430F8}" type="parTrans" cxnId="{4B087B56-6F80-42BE-A593-D373A3344BB4}">
      <dgm:prSet/>
      <dgm:spPr/>
      <dgm:t>
        <a:bodyPr/>
        <a:lstStyle/>
        <a:p>
          <a:endParaRPr lang="el-GR" sz="2000"/>
        </a:p>
      </dgm:t>
    </dgm:pt>
    <dgm:pt modelId="{B136A2DE-51D0-4E4D-9F0A-48AA3D95E8D5}" type="sibTrans" cxnId="{4B087B56-6F80-42BE-A593-D373A3344BB4}">
      <dgm:prSet/>
      <dgm:spPr/>
      <dgm:t>
        <a:bodyPr/>
        <a:lstStyle/>
        <a:p>
          <a:endParaRPr lang="el-GR" sz="2000"/>
        </a:p>
      </dgm:t>
    </dgm:pt>
    <dgm:pt modelId="{3A582079-299E-4F02-9F9C-C06228813302}">
      <dgm:prSet phldrT="[Κείμενο]" custT="1"/>
      <dgm:spPr/>
      <dgm:t>
        <a:bodyPr/>
        <a:lstStyle/>
        <a:p>
          <a:r>
            <a:rPr lang="el-GR" sz="2000" dirty="0" smtClean="0"/>
            <a:t>Γεωμορφολογία</a:t>
          </a:r>
          <a:endParaRPr lang="el-GR" sz="2000" dirty="0"/>
        </a:p>
      </dgm:t>
    </dgm:pt>
    <dgm:pt modelId="{A483FE44-29D2-4836-8B1E-55FB0BE1E6D0}" type="parTrans" cxnId="{E9FF21C1-43FD-474D-AD26-CA86ACA0633E}">
      <dgm:prSet/>
      <dgm:spPr/>
      <dgm:t>
        <a:bodyPr/>
        <a:lstStyle/>
        <a:p>
          <a:endParaRPr lang="el-GR"/>
        </a:p>
      </dgm:t>
    </dgm:pt>
    <dgm:pt modelId="{EBA6CBE1-E575-44D5-8857-FF085DA73CBA}" type="sibTrans" cxnId="{E9FF21C1-43FD-474D-AD26-CA86ACA0633E}">
      <dgm:prSet/>
      <dgm:spPr/>
      <dgm:t>
        <a:bodyPr/>
        <a:lstStyle/>
        <a:p>
          <a:endParaRPr lang="el-GR"/>
        </a:p>
      </dgm:t>
    </dgm:pt>
    <dgm:pt modelId="{6DEE6D1E-0DF6-4BE8-89E0-581876AFE8AE}" type="pres">
      <dgm:prSet presAssocID="{7062DA32-A184-408C-A6DA-2202BEF305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07FBF6A-09C3-4BE0-8678-1F81FEE30A45}" type="pres">
      <dgm:prSet presAssocID="{1B4F1DFA-38FB-4331-885A-5C21907278B9}" presName="node" presStyleLbl="node1" presStyleIdx="0" presStyleCnt="9" custScaleX="204465" custScaleY="58304" custRadScaleRad="94859" custRadScaleInc="60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FAAE2B-A77F-44E7-88D6-AA7263623B5B}" type="pres">
      <dgm:prSet presAssocID="{1B4F1DFA-38FB-4331-885A-5C21907278B9}" presName="spNode" presStyleCnt="0"/>
      <dgm:spPr/>
    </dgm:pt>
    <dgm:pt modelId="{FC2A406F-B856-4365-A445-845024E3860D}" type="pres">
      <dgm:prSet presAssocID="{D7E1B81E-03E7-478B-B7CF-E48FFD23BD63}" presName="sibTrans" presStyleLbl="sibTrans1D1" presStyleIdx="0" presStyleCnt="9"/>
      <dgm:spPr/>
      <dgm:t>
        <a:bodyPr/>
        <a:lstStyle/>
        <a:p>
          <a:endParaRPr lang="el-GR"/>
        </a:p>
      </dgm:t>
    </dgm:pt>
    <dgm:pt modelId="{53D14C98-1979-4576-B2D2-8CB4B0B59D12}" type="pres">
      <dgm:prSet presAssocID="{BABE5068-33EA-469F-9365-1E58AF20AD84}" presName="node" presStyleLbl="node1" presStyleIdx="1" presStyleCnt="9" custScaleX="179952" custScaleY="91190" custRadScaleRad="96006" custRadScaleInc="450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872DF3-D03A-42FE-A6D2-F8E6E2483E80}" type="pres">
      <dgm:prSet presAssocID="{BABE5068-33EA-469F-9365-1E58AF20AD84}" presName="spNode" presStyleCnt="0"/>
      <dgm:spPr/>
    </dgm:pt>
    <dgm:pt modelId="{D9E99B76-6F02-4557-8DB8-624368686AAD}" type="pres">
      <dgm:prSet presAssocID="{5CE13E22-B2AC-463B-A9C8-EBD18EB571B7}" presName="sibTrans" presStyleLbl="sibTrans1D1" presStyleIdx="1" presStyleCnt="9"/>
      <dgm:spPr/>
      <dgm:t>
        <a:bodyPr/>
        <a:lstStyle/>
        <a:p>
          <a:endParaRPr lang="el-GR"/>
        </a:p>
      </dgm:t>
    </dgm:pt>
    <dgm:pt modelId="{B7AE0787-F773-4E2B-925E-76249A0A730A}" type="pres">
      <dgm:prSet presAssocID="{D6D6491D-D4AC-4A3B-8866-3DFA310ED1E8}" presName="node" presStyleLbl="node1" presStyleIdx="2" presStyleCnt="9" custScaleX="165333" custScaleY="91942" custRadScaleRad="98738" custRadScaleInc="-74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0A3AF1-E6D4-43A2-B364-72F23356B0EF}" type="pres">
      <dgm:prSet presAssocID="{D6D6491D-D4AC-4A3B-8866-3DFA310ED1E8}" presName="spNode" presStyleCnt="0"/>
      <dgm:spPr/>
    </dgm:pt>
    <dgm:pt modelId="{FEB14B30-8607-414B-A972-AAF011FA04D2}" type="pres">
      <dgm:prSet presAssocID="{788EF424-068E-4D04-9702-704DC65E0020}" presName="sibTrans" presStyleLbl="sibTrans1D1" presStyleIdx="2" presStyleCnt="9"/>
      <dgm:spPr/>
      <dgm:t>
        <a:bodyPr/>
        <a:lstStyle/>
        <a:p>
          <a:endParaRPr lang="el-GR"/>
        </a:p>
      </dgm:t>
    </dgm:pt>
    <dgm:pt modelId="{85E7E83A-A16C-43B2-94D7-74325F0E45CE}" type="pres">
      <dgm:prSet presAssocID="{2DE4D945-912E-4E7E-8533-FCE212F2C0D3}" presName="node" presStyleLbl="node1" presStyleIdx="3" presStyleCnt="9" custScaleX="212015" custScaleY="78211" custRadScaleRad="97714" custRadScaleInc="-747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232A08-1CE0-4163-8789-0073CC75C021}" type="pres">
      <dgm:prSet presAssocID="{2DE4D945-912E-4E7E-8533-FCE212F2C0D3}" presName="spNode" presStyleCnt="0"/>
      <dgm:spPr/>
    </dgm:pt>
    <dgm:pt modelId="{690236C1-714A-4D5B-BC9E-FF125438D43F}" type="pres">
      <dgm:prSet presAssocID="{A4927016-EC75-4CDD-9422-F8709840DA95}" presName="sibTrans" presStyleLbl="sibTrans1D1" presStyleIdx="3" presStyleCnt="9"/>
      <dgm:spPr/>
      <dgm:t>
        <a:bodyPr/>
        <a:lstStyle/>
        <a:p>
          <a:endParaRPr lang="el-GR"/>
        </a:p>
      </dgm:t>
    </dgm:pt>
    <dgm:pt modelId="{3E20AAC8-59B2-4C0A-9AB5-1FC5946BC919}" type="pres">
      <dgm:prSet presAssocID="{B35B24CC-3C12-43DE-B4CD-EED82F316AFA}" presName="node" presStyleLbl="node1" presStyleIdx="4" presStyleCnt="9" custScaleX="176732" custScaleY="87266" custRadScaleRad="102708" custRadScaleInc="-925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DFE57-3761-4213-8EA2-73D4B4E6EF77}" type="pres">
      <dgm:prSet presAssocID="{B35B24CC-3C12-43DE-B4CD-EED82F316AFA}" presName="spNode" presStyleCnt="0"/>
      <dgm:spPr/>
    </dgm:pt>
    <dgm:pt modelId="{40D30DBE-5F7A-4848-BDA7-1DB18C1BDC96}" type="pres">
      <dgm:prSet presAssocID="{0A03CA0E-AFB3-41B8-91A5-95D4E8C58A71}" presName="sibTrans" presStyleLbl="sibTrans1D1" presStyleIdx="4" presStyleCnt="9"/>
      <dgm:spPr/>
      <dgm:t>
        <a:bodyPr/>
        <a:lstStyle/>
        <a:p>
          <a:endParaRPr lang="el-GR"/>
        </a:p>
      </dgm:t>
    </dgm:pt>
    <dgm:pt modelId="{13F7FA1F-CA5E-4275-B894-F94B39BA9A84}" type="pres">
      <dgm:prSet presAssocID="{79D885B1-773E-4C06-A414-6F708EE03D03}" presName="node" presStyleLbl="node1" presStyleIdx="5" presStyleCnt="9" custScaleX="191088" custScaleY="98818" custRadScaleRad="101852" custRadScaleInc="528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FA175C-5110-44B7-8D99-0D873564665B}" type="pres">
      <dgm:prSet presAssocID="{79D885B1-773E-4C06-A414-6F708EE03D03}" presName="spNode" presStyleCnt="0"/>
      <dgm:spPr/>
    </dgm:pt>
    <dgm:pt modelId="{90064956-31E1-4092-9423-C876107181DC}" type="pres">
      <dgm:prSet presAssocID="{88BE9880-AC90-4E7D-B310-B56B8C363709}" presName="sibTrans" presStyleLbl="sibTrans1D1" presStyleIdx="5" presStyleCnt="9"/>
      <dgm:spPr/>
      <dgm:t>
        <a:bodyPr/>
        <a:lstStyle/>
        <a:p>
          <a:endParaRPr lang="el-GR"/>
        </a:p>
      </dgm:t>
    </dgm:pt>
    <dgm:pt modelId="{0540FBF6-68DD-48A0-8468-0673BC2ED71B}" type="pres">
      <dgm:prSet presAssocID="{2D930AA3-3F7F-4B0F-83CA-19061987B255}" presName="node" presStyleLbl="node1" presStyleIdx="6" presStyleCnt="9" custScaleX="186262" custScaleY="1221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42A557-6481-4371-95DE-6663846D33FB}" type="pres">
      <dgm:prSet presAssocID="{2D930AA3-3F7F-4B0F-83CA-19061987B255}" presName="spNode" presStyleCnt="0"/>
      <dgm:spPr/>
    </dgm:pt>
    <dgm:pt modelId="{B1AFC35D-BDF0-404C-87F9-B24B787D3E79}" type="pres">
      <dgm:prSet presAssocID="{FC92A138-113D-4BB5-BC32-CAF708C474DA}" presName="sibTrans" presStyleLbl="sibTrans1D1" presStyleIdx="6" presStyleCnt="9"/>
      <dgm:spPr/>
      <dgm:t>
        <a:bodyPr/>
        <a:lstStyle/>
        <a:p>
          <a:endParaRPr lang="el-GR"/>
        </a:p>
      </dgm:t>
    </dgm:pt>
    <dgm:pt modelId="{1BFD8871-AAB0-4477-B4D3-D8770A51C7C5}" type="pres">
      <dgm:prSet presAssocID="{10BC3CE9-1C00-451E-AB59-B86CDAD4067E}" presName="node" presStyleLbl="node1" presStyleIdx="7" presStyleCnt="9" custScaleX="220352" custScaleY="111429" custRadScaleRad="97149" custRadScaleInc="-551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FAA9EA-9FA2-4BA3-BBA2-D91D5C5B5264}" type="pres">
      <dgm:prSet presAssocID="{10BC3CE9-1C00-451E-AB59-B86CDAD4067E}" presName="spNode" presStyleCnt="0"/>
      <dgm:spPr/>
    </dgm:pt>
    <dgm:pt modelId="{0818EC21-4910-467C-B051-A600A0A8F7DF}" type="pres">
      <dgm:prSet presAssocID="{B136A2DE-51D0-4E4D-9F0A-48AA3D95E8D5}" presName="sibTrans" presStyleLbl="sibTrans1D1" presStyleIdx="7" presStyleCnt="9"/>
      <dgm:spPr/>
      <dgm:t>
        <a:bodyPr/>
        <a:lstStyle/>
        <a:p>
          <a:endParaRPr lang="el-GR"/>
        </a:p>
      </dgm:t>
    </dgm:pt>
    <dgm:pt modelId="{926BBDE9-44CE-465A-ADA6-B22219943900}" type="pres">
      <dgm:prSet presAssocID="{3A582079-299E-4F02-9F9C-C06228813302}" presName="node" presStyleLbl="node1" presStyleIdx="8" presStyleCnt="9" custScaleX="212505" custScaleY="79950" custRadScaleRad="98318" custRadScaleInc="-834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72CCDB-FFE4-4FB9-961B-1DB768087373}" type="pres">
      <dgm:prSet presAssocID="{3A582079-299E-4F02-9F9C-C06228813302}" presName="spNode" presStyleCnt="0"/>
      <dgm:spPr/>
    </dgm:pt>
    <dgm:pt modelId="{8AA655DF-BAC8-47F3-9EB5-697EF78D0952}" type="pres">
      <dgm:prSet presAssocID="{EBA6CBE1-E575-44D5-8857-FF085DA73CBA}" presName="sibTrans" presStyleLbl="sibTrans1D1" presStyleIdx="8" presStyleCnt="9"/>
      <dgm:spPr/>
      <dgm:t>
        <a:bodyPr/>
        <a:lstStyle/>
        <a:p>
          <a:endParaRPr lang="el-GR"/>
        </a:p>
      </dgm:t>
    </dgm:pt>
  </dgm:ptLst>
  <dgm:cxnLst>
    <dgm:cxn modelId="{31197441-B596-4FB4-B4DC-CB791E0D86BE}" type="presOf" srcId="{3A582079-299E-4F02-9F9C-C06228813302}" destId="{926BBDE9-44CE-465A-ADA6-B22219943900}" srcOrd="0" destOrd="0" presId="urn:microsoft.com/office/officeart/2005/8/layout/cycle6"/>
    <dgm:cxn modelId="{03FFDEB8-59ED-4F36-BABB-1C53B24C2D34}" type="presOf" srcId="{5CE13E22-B2AC-463B-A9C8-EBD18EB571B7}" destId="{D9E99B76-6F02-4557-8DB8-624368686AAD}" srcOrd="0" destOrd="0" presId="urn:microsoft.com/office/officeart/2005/8/layout/cycle6"/>
    <dgm:cxn modelId="{A1121F10-C538-4AA8-80C6-A6E565D56E6C}" type="presOf" srcId="{2DE4D945-912E-4E7E-8533-FCE212F2C0D3}" destId="{85E7E83A-A16C-43B2-94D7-74325F0E45CE}" srcOrd="0" destOrd="0" presId="urn:microsoft.com/office/officeart/2005/8/layout/cycle6"/>
    <dgm:cxn modelId="{4B087B56-6F80-42BE-A593-D373A3344BB4}" srcId="{7062DA32-A184-408C-A6DA-2202BEF30563}" destId="{10BC3CE9-1C00-451E-AB59-B86CDAD4067E}" srcOrd="7" destOrd="0" parTransId="{4C9E28E7-B36F-4368-9558-8D154F4430F8}" sibTransId="{B136A2DE-51D0-4E4D-9F0A-48AA3D95E8D5}"/>
    <dgm:cxn modelId="{D2208A3B-836D-4B7C-9914-B10B4BF4FDBD}" type="presOf" srcId="{88BE9880-AC90-4E7D-B310-B56B8C363709}" destId="{90064956-31E1-4092-9423-C876107181DC}" srcOrd="0" destOrd="0" presId="urn:microsoft.com/office/officeart/2005/8/layout/cycle6"/>
    <dgm:cxn modelId="{874F9186-730C-4801-83D2-94656A5EFCE0}" srcId="{7062DA32-A184-408C-A6DA-2202BEF30563}" destId="{BABE5068-33EA-469F-9365-1E58AF20AD84}" srcOrd="1" destOrd="0" parTransId="{32DE21A3-61AC-410D-899B-037E1D0C3140}" sibTransId="{5CE13E22-B2AC-463B-A9C8-EBD18EB571B7}"/>
    <dgm:cxn modelId="{E2026F1D-ECC0-4102-A005-DA341DC4AE0F}" type="presOf" srcId="{D6D6491D-D4AC-4A3B-8866-3DFA310ED1E8}" destId="{B7AE0787-F773-4E2B-925E-76249A0A730A}" srcOrd="0" destOrd="0" presId="urn:microsoft.com/office/officeart/2005/8/layout/cycle6"/>
    <dgm:cxn modelId="{D2C95F36-7743-4705-ACC3-6C74DC068457}" type="presOf" srcId="{B136A2DE-51D0-4E4D-9F0A-48AA3D95E8D5}" destId="{0818EC21-4910-467C-B051-A600A0A8F7DF}" srcOrd="0" destOrd="0" presId="urn:microsoft.com/office/officeart/2005/8/layout/cycle6"/>
    <dgm:cxn modelId="{861E944A-428F-4BD7-853E-6E27A1ADE0C1}" type="presOf" srcId="{1B4F1DFA-38FB-4331-885A-5C21907278B9}" destId="{407FBF6A-09C3-4BE0-8678-1F81FEE30A45}" srcOrd="0" destOrd="0" presId="urn:microsoft.com/office/officeart/2005/8/layout/cycle6"/>
    <dgm:cxn modelId="{33154A05-B0BC-46CC-A5C8-5194FF694F43}" srcId="{7062DA32-A184-408C-A6DA-2202BEF30563}" destId="{2DE4D945-912E-4E7E-8533-FCE212F2C0D3}" srcOrd="3" destOrd="0" parTransId="{23052379-5BC5-46AE-8147-F55C649EFEFB}" sibTransId="{A4927016-EC75-4CDD-9422-F8709840DA95}"/>
    <dgm:cxn modelId="{2BC43EB6-55BF-4CB6-8934-DA9BD9C28C47}" srcId="{7062DA32-A184-408C-A6DA-2202BEF30563}" destId="{B35B24CC-3C12-43DE-B4CD-EED82F316AFA}" srcOrd="4" destOrd="0" parTransId="{59AD7A0E-CA0F-46A0-B034-C24B4907831D}" sibTransId="{0A03CA0E-AFB3-41B8-91A5-95D4E8C58A71}"/>
    <dgm:cxn modelId="{F20AB582-E657-4822-8DCF-134023FC7EE7}" type="presOf" srcId="{7062DA32-A184-408C-A6DA-2202BEF30563}" destId="{6DEE6D1E-0DF6-4BE8-89E0-581876AFE8AE}" srcOrd="0" destOrd="0" presId="urn:microsoft.com/office/officeart/2005/8/layout/cycle6"/>
    <dgm:cxn modelId="{EC97AE49-3CDC-4A98-BFFF-676B2697E2B9}" type="presOf" srcId="{BABE5068-33EA-469F-9365-1E58AF20AD84}" destId="{53D14C98-1979-4576-B2D2-8CB4B0B59D12}" srcOrd="0" destOrd="0" presId="urn:microsoft.com/office/officeart/2005/8/layout/cycle6"/>
    <dgm:cxn modelId="{E08D7964-6D31-4606-BFFE-CB8F6C76F89F}" srcId="{7062DA32-A184-408C-A6DA-2202BEF30563}" destId="{D6D6491D-D4AC-4A3B-8866-3DFA310ED1E8}" srcOrd="2" destOrd="0" parTransId="{7C63F575-F4A3-4828-9CFB-579BB5CBA337}" sibTransId="{788EF424-068E-4D04-9702-704DC65E0020}"/>
    <dgm:cxn modelId="{1065E2AC-03BB-486A-8BC6-E8E913714BCA}" type="presOf" srcId="{79D885B1-773E-4C06-A414-6F708EE03D03}" destId="{13F7FA1F-CA5E-4275-B894-F94B39BA9A84}" srcOrd="0" destOrd="0" presId="urn:microsoft.com/office/officeart/2005/8/layout/cycle6"/>
    <dgm:cxn modelId="{2ED404BF-C90E-4B5E-BD67-89F60476111F}" srcId="{7062DA32-A184-408C-A6DA-2202BEF30563}" destId="{1B4F1DFA-38FB-4331-885A-5C21907278B9}" srcOrd="0" destOrd="0" parTransId="{7D0EB4F5-CB01-4EA8-9FA1-4560080B07AA}" sibTransId="{D7E1B81E-03E7-478B-B7CF-E48FFD23BD63}"/>
    <dgm:cxn modelId="{E8F3D4B0-401E-4F2B-980D-B11E8868E4AE}" srcId="{7062DA32-A184-408C-A6DA-2202BEF30563}" destId="{79D885B1-773E-4C06-A414-6F708EE03D03}" srcOrd="5" destOrd="0" parTransId="{7F04A72B-1765-4354-B34E-F8ACD93A671E}" sibTransId="{88BE9880-AC90-4E7D-B310-B56B8C363709}"/>
    <dgm:cxn modelId="{C1C5C8FD-8E53-481D-8E5A-7DCF9FFCD9E5}" type="presOf" srcId="{FC92A138-113D-4BB5-BC32-CAF708C474DA}" destId="{B1AFC35D-BDF0-404C-87F9-B24B787D3E79}" srcOrd="0" destOrd="0" presId="urn:microsoft.com/office/officeart/2005/8/layout/cycle6"/>
    <dgm:cxn modelId="{5731F628-D6AF-452A-87AC-7A71B8715536}" type="presOf" srcId="{2D930AA3-3F7F-4B0F-83CA-19061987B255}" destId="{0540FBF6-68DD-48A0-8468-0673BC2ED71B}" srcOrd="0" destOrd="0" presId="urn:microsoft.com/office/officeart/2005/8/layout/cycle6"/>
    <dgm:cxn modelId="{BA40004B-B395-4465-8456-A0B59303E626}" type="presOf" srcId="{D7E1B81E-03E7-478B-B7CF-E48FFD23BD63}" destId="{FC2A406F-B856-4365-A445-845024E3860D}" srcOrd="0" destOrd="0" presId="urn:microsoft.com/office/officeart/2005/8/layout/cycle6"/>
    <dgm:cxn modelId="{15AF9BE9-7917-4400-B03B-2E3058D33301}" srcId="{7062DA32-A184-408C-A6DA-2202BEF30563}" destId="{2D930AA3-3F7F-4B0F-83CA-19061987B255}" srcOrd="6" destOrd="0" parTransId="{EEE8B2C0-1016-4A2D-A01C-EA1AB48AC7D8}" sibTransId="{FC92A138-113D-4BB5-BC32-CAF708C474DA}"/>
    <dgm:cxn modelId="{FCEE08D3-49BE-47DF-BFEE-63F0B08672A2}" type="presOf" srcId="{A4927016-EC75-4CDD-9422-F8709840DA95}" destId="{690236C1-714A-4D5B-BC9E-FF125438D43F}" srcOrd="0" destOrd="0" presId="urn:microsoft.com/office/officeart/2005/8/layout/cycle6"/>
    <dgm:cxn modelId="{F54CD29C-AA1C-4D50-B13D-57846A3FFDEA}" type="presOf" srcId="{0A03CA0E-AFB3-41B8-91A5-95D4E8C58A71}" destId="{40D30DBE-5F7A-4848-BDA7-1DB18C1BDC96}" srcOrd="0" destOrd="0" presId="urn:microsoft.com/office/officeart/2005/8/layout/cycle6"/>
    <dgm:cxn modelId="{8DCD9199-3DAB-42A6-8529-885AFCB34970}" type="presOf" srcId="{10BC3CE9-1C00-451E-AB59-B86CDAD4067E}" destId="{1BFD8871-AAB0-4477-B4D3-D8770A51C7C5}" srcOrd="0" destOrd="0" presId="urn:microsoft.com/office/officeart/2005/8/layout/cycle6"/>
    <dgm:cxn modelId="{E9FF21C1-43FD-474D-AD26-CA86ACA0633E}" srcId="{7062DA32-A184-408C-A6DA-2202BEF30563}" destId="{3A582079-299E-4F02-9F9C-C06228813302}" srcOrd="8" destOrd="0" parTransId="{A483FE44-29D2-4836-8B1E-55FB0BE1E6D0}" sibTransId="{EBA6CBE1-E575-44D5-8857-FF085DA73CBA}"/>
    <dgm:cxn modelId="{4D29AE3E-711B-464F-B034-6B73A073E033}" type="presOf" srcId="{B35B24CC-3C12-43DE-B4CD-EED82F316AFA}" destId="{3E20AAC8-59B2-4C0A-9AB5-1FC5946BC919}" srcOrd="0" destOrd="0" presId="urn:microsoft.com/office/officeart/2005/8/layout/cycle6"/>
    <dgm:cxn modelId="{A3C6AFAE-D6A3-41C2-99DA-BD0390A215DC}" type="presOf" srcId="{788EF424-068E-4D04-9702-704DC65E0020}" destId="{FEB14B30-8607-414B-A972-AAF011FA04D2}" srcOrd="0" destOrd="0" presId="urn:microsoft.com/office/officeart/2005/8/layout/cycle6"/>
    <dgm:cxn modelId="{85D2580B-2E9F-4BDD-A5F6-10A82282F41D}" type="presOf" srcId="{EBA6CBE1-E575-44D5-8857-FF085DA73CBA}" destId="{8AA655DF-BAC8-47F3-9EB5-697EF78D0952}" srcOrd="0" destOrd="0" presId="urn:microsoft.com/office/officeart/2005/8/layout/cycle6"/>
    <dgm:cxn modelId="{7C6E3133-7DCC-4339-A101-1136DED12BB1}" type="presParOf" srcId="{6DEE6D1E-0DF6-4BE8-89E0-581876AFE8AE}" destId="{407FBF6A-09C3-4BE0-8678-1F81FEE30A45}" srcOrd="0" destOrd="0" presId="urn:microsoft.com/office/officeart/2005/8/layout/cycle6"/>
    <dgm:cxn modelId="{ABB3AD14-9991-45BA-818A-4B4D71C8B4FD}" type="presParOf" srcId="{6DEE6D1E-0DF6-4BE8-89E0-581876AFE8AE}" destId="{12FAAE2B-A77F-44E7-88D6-AA7263623B5B}" srcOrd="1" destOrd="0" presId="urn:microsoft.com/office/officeart/2005/8/layout/cycle6"/>
    <dgm:cxn modelId="{3AA2E3B5-6482-41D4-9905-3A22A74B1F16}" type="presParOf" srcId="{6DEE6D1E-0DF6-4BE8-89E0-581876AFE8AE}" destId="{FC2A406F-B856-4365-A445-845024E3860D}" srcOrd="2" destOrd="0" presId="urn:microsoft.com/office/officeart/2005/8/layout/cycle6"/>
    <dgm:cxn modelId="{BAF2F770-B69B-4A79-9E95-D8D4989BB07E}" type="presParOf" srcId="{6DEE6D1E-0DF6-4BE8-89E0-581876AFE8AE}" destId="{53D14C98-1979-4576-B2D2-8CB4B0B59D12}" srcOrd="3" destOrd="0" presId="urn:microsoft.com/office/officeart/2005/8/layout/cycle6"/>
    <dgm:cxn modelId="{05484D04-C8E9-45DA-8D4E-79CDBED49D1E}" type="presParOf" srcId="{6DEE6D1E-0DF6-4BE8-89E0-581876AFE8AE}" destId="{F1872DF3-D03A-42FE-A6D2-F8E6E2483E80}" srcOrd="4" destOrd="0" presId="urn:microsoft.com/office/officeart/2005/8/layout/cycle6"/>
    <dgm:cxn modelId="{2180F19F-F70C-4C62-8884-2A0797172669}" type="presParOf" srcId="{6DEE6D1E-0DF6-4BE8-89E0-581876AFE8AE}" destId="{D9E99B76-6F02-4557-8DB8-624368686AAD}" srcOrd="5" destOrd="0" presId="urn:microsoft.com/office/officeart/2005/8/layout/cycle6"/>
    <dgm:cxn modelId="{43E1493B-F20A-4FFE-B901-2F1624B47156}" type="presParOf" srcId="{6DEE6D1E-0DF6-4BE8-89E0-581876AFE8AE}" destId="{B7AE0787-F773-4E2B-925E-76249A0A730A}" srcOrd="6" destOrd="0" presId="urn:microsoft.com/office/officeart/2005/8/layout/cycle6"/>
    <dgm:cxn modelId="{83D7B106-63E1-4900-A59A-80AFB57059F2}" type="presParOf" srcId="{6DEE6D1E-0DF6-4BE8-89E0-581876AFE8AE}" destId="{430A3AF1-E6D4-43A2-B364-72F23356B0EF}" srcOrd="7" destOrd="0" presId="urn:microsoft.com/office/officeart/2005/8/layout/cycle6"/>
    <dgm:cxn modelId="{EFEE9411-87AC-493B-936D-53970D1BF8CD}" type="presParOf" srcId="{6DEE6D1E-0DF6-4BE8-89E0-581876AFE8AE}" destId="{FEB14B30-8607-414B-A972-AAF011FA04D2}" srcOrd="8" destOrd="0" presId="urn:microsoft.com/office/officeart/2005/8/layout/cycle6"/>
    <dgm:cxn modelId="{13F51244-7A44-4CC2-9D5E-D3EE2F9AE873}" type="presParOf" srcId="{6DEE6D1E-0DF6-4BE8-89E0-581876AFE8AE}" destId="{85E7E83A-A16C-43B2-94D7-74325F0E45CE}" srcOrd="9" destOrd="0" presId="urn:microsoft.com/office/officeart/2005/8/layout/cycle6"/>
    <dgm:cxn modelId="{631BD0D9-9A79-4211-8EB5-4D2F68DECE5E}" type="presParOf" srcId="{6DEE6D1E-0DF6-4BE8-89E0-581876AFE8AE}" destId="{97232A08-1CE0-4163-8789-0073CC75C021}" srcOrd="10" destOrd="0" presId="urn:microsoft.com/office/officeart/2005/8/layout/cycle6"/>
    <dgm:cxn modelId="{7EB994EC-F93D-4B91-BD70-2EE8124FA27F}" type="presParOf" srcId="{6DEE6D1E-0DF6-4BE8-89E0-581876AFE8AE}" destId="{690236C1-714A-4D5B-BC9E-FF125438D43F}" srcOrd="11" destOrd="0" presId="urn:microsoft.com/office/officeart/2005/8/layout/cycle6"/>
    <dgm:cxn modelId="{75C8837D-0CF3-4BB9-86E9-0F0DCA68D195}" type="presParOf" srcId="{6DEE6D1E-0DF6-4BE8-89E0-581876AFE8AE}" destId="{3E20AAC8-59B2-4C0A-9AB5-1FC5946BC919}" srcOrd="12" destOrd="0" presId="urn:microsoft.com/office/officeart/2005/8/layout/cycle6"/>
    <dgm:cxn modelId="{4E47F5F0-5913-4D85-9C64-FED95E00F018}" type="presParOf" srcId="{6DEE6D1E-0DF6-4BE8-89E0-581876AFE8AE}" destId="{5E0DFE57-3761-4213-8EA2-73D4B4E6EF77}" srcOrd="13" destOrd="0" presId="urn:microsoft.com/office/officeart/2005/8/layout/cycle6"/>
    <dgm:cxn modelId="{93276AB4-0B59-4923-9189-2E8BA1672C50}" type="presParOf" srcId="{6DEE6D1E-0DF6-4BE8-89E0-581876AFE8AE}" destId="{40D30DBE-5F7A-4848-BDA7-1DB18C1BDC96}" srcOrd="14" destOrd="0" presId="urn:microsoft.com/office/officeart/2005/8/layout/cycle6"/>
    <dgm:cxn modelId="{40F9FDB4-0633-4B2E-8A26-E412A97DD2CA}" type="presParOf" srcId="{6DEE6D1E-0DF6-4BE8-89E0-581876AFE8AE}" destId="{13F7FA1F-CA5E-4275-B894-F94B39BA9A84}" srcOrd="15" destOrd="0" presId="urn:microsoft.com/office/officeart/2005/8/layout/cycle6"/>
    <dgm:cxn modelId="{8BF9751C-2D23-4E9B-BF32-FA5310D53F34}" type="presParOf" srcId="{6DEE6D1E-0DF6-4BE8-89E0-581876AFE8AE}" destId="{A7FA175C-5110-44B7-8D99-0D873564665B}" srcOrd="16" destOrd="0" presId="urn:microsoft.com/office/officeart/2005/8/layout/cycle6"/>
    <dgm:cxn modelId="{87E691DF-7E6F-4CED-8675-BB68334C67FE}" type="presParOf" srcId="{6DEE6D1E-0DF6-4BE8-89E0-581876AFE8AE}" destId="{90064956-31E1-4092-9423-C876107181DC}" srcOrd="17" destOrd="0" presId="urn:microsoft.com/office/officeart/2005/8/layout/cycle6"/>
    <dgm:cxn modelId="{D2F932FA-4891-4A3D-88A6-99E45DD398E3}" type="presParOf" srcId="{6DEE6D1E-0DF6-4BE8-89E0-581876AFE8AE}" destId="{0540FBF6-68DD-48A0-8468-0673BC2ED71B}" srcOrd="18" destOrd="0" presId="urn:microsoft.com/office/officeart/2005/8/layout/cycle6"/>
    <dgm:cxn modelId="{135B2270-ABD3-436B-A300-79431652B2E4}" type="presParOf" srcId="{6DEE6D1E-0DF6-4BE8-89E0-581876AFE8AE}" destId="{1242A557-6481-4371-95DE-6663846D33FB}" srcOrd="19" destOrd="0" presId="urn:microsoft.com/office/officeart/2005/8/layout/cycle6"/>
    <dgm:cxn modelId="{21597D81-DFC6-40EF-A0C3-1429D815ABDD}" type="presParOf" srcId="{6DEE6D1E-0DF6-4BE8-89E0-581876AFE8AE}" destId="{B1AFC35D-BDF0-404C-87F9-B24B787D3E79}" srcOrd="20" destOrd="0" presId="urn:microsoft.com/office/officeart/2005/8/layout/cycle6"/>
    <dgm:cxn modelId="{F6C009AB-ACD1-468A-83F7-2CD863F092DF}" type="presParOf" srcId="{6DEE6D1E-0DF6-4BE8-89E0-581876AFE8AE}" destId="{1BFD8871-AAB0-4477-B4D3-D8770A51C7C5}" srcOrd="21" destOrd="0" presId="urn:microsoft.com/office/officeart/2005/8/layout/cycle6"/>
    <dgm:cxn modelId="{C9D993EF-4014-43E1-A601-3AA46738EBC5}" type="presParOf" srcId="{6DEE6D1E-0DF6-4BE8-89E0-581876AFE8AE}" destId="{5DFAA9EA-9FA2-4BA3-BBA2-D91D5C5B5264}" srcOrd="22" destOrd="0" presId="urn:microsoft.com/office/officeart/2005/8/layout/cycle6"/>
    <dgm:cxn modelId="{64EF13DC-3673-4966-9A9B-AF17569D50C9}" type="presParOf" srcId="{6DEE6D1E-0DF6-4BE8-89E0-581876AFE8AE}" destId="{0818EC21-4910-467C-B051-A600A0A8F7DF}" srcOrd="23" destOrd="0" presId="urn:microsoft.com/office/officeart/2005/8/layout/cycle6"/>
    <dgm:cxn modelId="{C2E04EBF-E590-4B85-B663-22D8E220A803}" type="presParOf" srcId="{6DEE6D1E-0DF6-4BE8-89E0-581876AFE8AE}" destId="{926BBDE9-44CE-465A-ADA6-B22219943900}" srcOrd="24" destOrd="0" presId="urn:microsoft.com/office/officeart/2005/8/layout/cycle6"/>
    <dgm:cxn modelId="{AFA1B88D-CD28-466F-B4DE-51A5802166F7}" type="presParOf" srcId="{6DEE6D1E-0DF6-4BE8-89E0-581876AFE8AE}" destId="{C472CCDB-FFE4-4FB9-961B-1DB768087373}" srcOrd="25" destOrd="0" presId="urn:microsoft.com/office/officeart/2005/8/layout/cycle6"/>
    <dgm:cxn modelId="{E3B71668-59C8-408F-9766-687FED86C77E}" type="presParOf" srcId="{6DEE6D1E-0DF6-4BE8-89E0-581876AFE8AE}" destId="{8AA655DF-BAC8-47F3-9EB5-697EF78D0952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E1DF6-3A56-4DD0-A685-D8C5DC7C2F4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9F4A12-BB38-4FA9-9D76-D5EFABD1EC12}">
      <dgm:prSet phldrT="[Text]" custT="1"/>
      <dgm:spPr/>
      <dgm:t>
        <a:bodyPr/>
        <a:lstStyle/>
        <a:p>
          <a:r>
            <a:rPr lang="el-GR" sz="3200" dirty="0" smtClean="0">
              <a:solidFill>
                <a:schemeClr val="tx1"/>
              </a:solidFill>
            </a:rPr>
            <a:t>Χημεία</a:t>
          </a:r>
          <a:endParaRPr lang="en-GB" sz="3200" dirty="0">
            <a:solidFill>
              <a:schemeClr val="tx1"/>
            </a:solidFill>
          </a:endParaRPr>
        </a:p>
      </dgm:t>
    </dgm:pt>
    <dgm:pt modelId="{A3F6BA28-1049-4B8E-A4C6-3DB26890CCDE}" type="parTrans" cxnId="{7EB5DCF5-3E60-4EC3-A811-574FFE7C316C}">
      <dgm:prSet/>
      <dgm:spPr/>
      <dgm:t>
        <a:bodyPr/>
        <a:lstStyle/>
        <a:p>
          <a:endParaRPr lang="en-GB"/>
        </a:p>
      </dgm:t>
    </dgm:pt>
    <dgm:pt modelId="{C67541EA-DADD-434C-BC11-5E162CECD53C}" type="sibTrans" cxnId="{7EB5DCF5-3E60-4EC3-A811-574FFE7C316C}">
      <dgm:prSet/>
      <dgm:spPr/>
      <dgm:t>
        <a:bodyPr/>
        <a:lstStyle/>
        <a:p>
          <a:endParaRPr lang="en-GB"/>
        </a:p>
      </dgm:t>
    </dgm:pt>
    <dgm:pt modelId="{DF4F4A39-0D98-4714-AC29-1C63A744FC9A}">
      <dgm:prSet phldrT="[Text]" custT="1"/>
      <dgm:spPr>
        <a:solidFill>
          <a:srgbClr val="FFC000"/>
        </a:solidFill>
      </dgm:spPr>
      <dgm:t>
        <a:bodyPr/>
        <a:lstStyle/>
        <a:p>
          <a:r>
            <a:rPr lang="el-GR" sz="1800" dirty="0" err="1" smtClean="0">
              <a:solidFill>
                <a:schemeClr val="tx1"/>
              </a:solidFill>
            </a:rPr>
            <a:t>Ορυκτο</a:t>
          </a:r>
          <a:r>
            <a:rPr lang="el-GR" sz="1800" dirty="0" smtClean="0">
              <a:solidFill>
                <a:schemeClr val="tx1"/>
              </a:solidFill>
            </a:rPr>
            <a:t>-λογία</a:t>
          </a:r>
          <a:endParaRPr lang="en-GB" sz="1800" dirty="0">
            <a:solidFill>
              <a:schemeClr val="tx1"/>
            </a:solidFill>
          </a:endParaRPr>
        </a:p>
      </dgm:t>
    </dgm:pt>
    <dgm:pt modelId="{6257637C-02E6-4578-826D-0917982AE4BA}" type="parTrans" cxnId="{ED11C7E1-5A32-42DD-A3CD-C72832F42015}">
      <dgm:prSet/>
      <dgm:spPr/>
      <dgm:t>
        <a:bodyPr/>
        <a:lstStyle/>
        <a:p>
          <a:endParaRPr lang="en-GB"/>
        </a:p>
      </dgm:t>
    </dgm:pt>
    <dgm:pt modelId="{9FB732EA-7796-4D62-8B56-061056EB3A4B}" type="sibTrans" cxnId="{ED11C7E1-5A32-42DD-A3CD-C72832F42015}">
      <dgm:prSet/>
      <dgm:spPr/>
      <dgm:t>
        <a:bodyPr/>
        <a:lstStyle/>
        <a:p>
          <a:endParaRPr lang="en-GB"/>
        </a:p>
      </dgm:t>
    </dgm:pt>
    <dgm:pt modelId="{CE99A950-E291-4954-9655-A2BB9F6EB09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Γεωχημεία</a:t>
          </a:r>
          <a:endParaRPr lang="en-GB" sz="1800" dirty="0">
            <a:solidFill>
              <a:schemeClr val="tx1"/>
            </a:solidFill>
          </a:endParaRPr>
        </a:p>
      </dgm:t>
    </dgm:pt>
    <dgm:pt modelId="{A8E4D9B3-63DF-4C27-B459-39CBD5CE784D}" type="parTrans" cxnId="{D89D3A42-4702-499D-BC8A-D687DDF8E768}">
      <dgm:prSet/>
      <dgm:spPr/>
      <dgm:t>
        <a:bodyPr/>
        <a:lstStyle/>
        <a:p>
          <a:endParaRPr lang="en-GB"/>
        </a:p>
      </dgm:t>
    </dgm:pt>
    <dgm:pt modelId="{EDD27D58-DB8A-48BB-8D12-39B7DFA5CBE5}" type="sibTrans" cxnId="{D89D3A42-4702-499D-BC8A-D687DDF8E768}">
      <dgm:prSet/>
      <dgm:spPr/>
      <dgm:t>
        <a:bodyPr/>
        <a:lstStyle/>
        <a:p>
          <a:endParaRPr lang="en-GB"/>
        </a:p>
      </dgm:t>
    </dgm:pt>
    <dgm:pt modelId="{03D5AE37-7BB2-42B5-81B3-9C62F53C18C7}" type="pres">
      <dgm:prSet presAssocID="{D94E1DF6-3A56-4DD0-A685-D8C5DC7C2F4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EF3F2E-9B04-44E0-862A-88A2637CE41F}" type="pres">
      <dgm:prSet presAssocID="{6A9F4A12-BB38-4FA9-9D76-D5EFABD1EC1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2DDB9F-C278-41B5-A838-3FE0B5F02EDF}" type="pres">
      <dgm:prSet presAssocID="{6A9F4A12-BB38-4FA9-9D76-D5EFABD1EC12}" presName="gear1srcNode" presStyleLbl="node1" presStyleIdx="0" presStyleCnt="3"/>
      <dgm:spPr/>
      <dgm:t>
        <a:bodyPr/>
        <a:lstStyle/>
        <a:p>
          <a:endParaRPr lang="en-GB"/>
        </a:p>
      </dgm:t>
    </dgm:pt>
    <dgm:pt modelId="{32EE033D-4A51-403F-AFE7-F68CD5838F60}" type="pres">
      <dgm:prSet presAssocID="{6A9F4A12-BB38-4FA9-9D76-D5EFABD1EC12}" presName="gear1dstNode" presStyleLbl="node1" presStyleIdx="0" presStyleCnt="3"/>
      <dgm:spPr/>
      <dgm:t>
        <a:bodyPr/>
        <a:lstStyle/>
        <a:p>
          <a:endParaRPr lang="en-GB"/>
        </a:p>
      </dgm:t>
    </dgm:pt>
    <dgm:pt modelId="{2AA62FD4-2E0A-4D0B-A215-331CF740A47F}" type="pres">
      <dgm:prSet presAssocID="{DF4F4A39-0D98-4714-AC29-1C63A744FC9A}" presName="gear2" presStyleLbl="node1" presStyleIdx="1" presStyleCnt="3" custScaleX="104516" custScaleY="1029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51D72D-94D7-43A0-9599-524D6FC6D812}" type="pres">
      <dgm:prSet presAssocID="{DF4F4A39-0D98-4714-AC29-1C63A744FC9A}" presName="gear2srcNode" presStyleLbl="node1" presStyleIdx="1" presStyleCnt="3"/>
      <dgm:spPr/>
      <dgm:t>
        <a:bodyPr/>
        <a:lstStyle/>
        <a:p>
          <a:endParaRPr lang="en-GB"/>
        </a:p>
      </dgm:t>
    </dgm:pt>
    <dgm:pt modelId="{7F82CDC8-DEBF-4CC4-8896-FC34A2E54E26}" type="pres">
      <dgm:prSet presAssocID="{DF4F4A39-0D98-4714-AC29-1C63A744FC9A}" presName="gear2dstNode" presStyleLbl="node1" presStyleIdx="1" presStyleCnt="3"/>
      <dgm:spPr/>
      <dgm:t>
        <a:bodyPr/>
        <a:lstStyle/>
        <a:p>
          <a:endParaRPr lang="en-GB"/>
        </a:p>
      </dgm:t>
    </dgm:pt>
    <dgm:pt modelId="{7A3B6DBB-D696-4CB7-88FB-C9F694EAEE17}" type="pres">
      <dgm:prSet presAssocID="{CE99A950-E291-4954-9655-A2BB9F6EB09A}" presName="gear3" presStyleLbl="node1" presStyleIdx="2" presStyleCnt="3" custLinFactNeighborX="1457" custLinFactNeighborY="0"/>
      <dgm:spPr/>
      <dgm:t>
        <a:bodyPr/>
        <a:lstStyle/>
        <a:p>
          <a:endParaRPr lang="en-GB"/>
        </a:p>
      </dgm:t>
    </dgm:pt>
    <dgm:pt modelId="{1E5BD4B8-A0A0-4C41-9E7C-F1FA1EAF0BCF}" type="pres">
      <dgm:prSet presAssocID="{CE99A950-E291-4954-9655-A2BB9F6EB09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0B668D-EB42-44D3-839D-035811BDA8C5}" type="pres">
      <dgm:prSet presAssocID="{CE99A950-E291-4954-9655-A2BB9F6EB09A}" presName="gear3srcNode" presStyleLbl="node1" presStyleIdx="2" presStyleCnt="3"/>
      <dgm:spPr/>
      <dgm:t>
        <a:bodyPr/>
        <a:lstStyle/>
        <a:p>
          <a:endParaRPr lang="en-GB"/>
        </a:p>
      </dgm:t>
    </dgm:pt>
    <dgm:pt modelId="{D379B0E7-82AB-4978-8BEF-037B880BD3D9}" type="pres">
      <dgm:prSet presAssocID="{CE99A950-E291-4954-9655-A2BB9F6EB09A}" presName="gear3dstNode" presStyleLbl="node1" presStyleIdx="2" presStyleCnt="3"/>
      <dgm:spPr/>
      <dgm:t>
        <a:bodyPr/>
        <a:lstStyle/>
        <a:p>
          <a:endParaRPr lang="en-GB"/>
        </a:p>
      </dgm:t>
    </dgm:pt>
    <dgm:pt modelId="{AD6DD659-233B-4F12-A4CD-7999CFF52FD2}" type="pres">
      <dgm:prSet presAssocID="{C67541EA-DADD-434C-BC11-5E162CECD53C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DCF6093A-FC49-4844-B0C8-99FF7A09FE82}" type="pres">
      <dgm:prSet presAssocID="{9FB732EA-7796-4D62-8B56-061056EB3A4B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BD986D96-C21B-489A-BBAD-53368B4C1DD5}" type="pres">
      <dgm:prSet presAssocID="{EDD27D58-DB8A-48BB-8D12-39B7DFA5CBE5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47F681BB-0C09-48D0-B328-3FC6AD917A96}" type="presOf" srcId="{DF4F4A39-0D98-4714-AC29-1C63A744FC9A}" destId="{7F82CDC8-DEBF-4CC4-8896-FC34A2E54E26}" srcOrd="2" destOrd="0" presId="urn:microsoft.com/office/officeart/2005/8/layout/gear1"/>
    <dgm:cxn modelId="{97E7FDBE-5093-4FC7-9842-5551A05C0C85}" type="presOf" srcId="{CE99A950-E291-4954-9655-A2BB9F6EB09A}" destId="{D90B668D-EB42-44D3-839D-035811BDA8C5}" srcOrd="2" destOrd="0" presId="urn:microsoft.com/office/officeart/2005/8/layout/gear1"/>
    <dgm:cxn modelId="{3516C786-295E-455C-B5B1-DEE08F571323}" type="presOf" srcId="{D94E1DF6-3A56-4DD0-A685-D8C5DC7C2F4D}" destId="{03D5AE37-7BB2-42B5-81B3-9C62F53C18C7}" srcOrd="0" destOrd="0" presId="urn:microsoft.com/office/officeart/2005/8/layout/gear1"/>
    <dgm:cxn modelId="{F3F23B6E-D6AE-4233-A165-D7C60CD44337}" type="presOf" srcId="{EDD27D58-DB8A-48BB-8D12-39B7DFA5CBE5}" destId="{BD986D96-C21B-489A-BBAD-53368B4C1DD5}" srcOrd="0" destOrd="0" presId="urn:microsoft.com/office/officeart/2005/8/layout/gear1"/>
    <dgm:cxn modelId="{B3CD32CC-E396-46B2-8AE9-CBEC986377A7}" type="presOf" srcId="{CE99A950-E291-4954-9655-A2BB9F6EB09A}" destId="{1E5BD4B8-A0A0-4C41-9E7C-F1FA1EAF0BCF}" srcOrd="1" destOrd="0" presId="urn:microsoft.com/office/officeart/2005/8/layout/gear1"/>
    <dgm:cxn modelId="{E0F621EE-71F1-4528-80A5-7F051F95BC4D}" type="presOf" srcId="{CE99A950-E291-4954-9655-A2BB9F6EB09A}" destId="{7A3B6DBB-D696-4CB7-88FB-C9F694EAEE17}" srcOrd="0" destOrd="0" presId="urn:microsoft.com/office/officeart/2005/8/layout/gear1"/>
    <dgm:cxn modelId="{D89D3A42-4702-499D-BC8A-D687DDF8E768}" srcId="{D94E1DF6-3A56-4DD0-A685-D8C5DC7C2F4D}" destId="{CE99A950-E291-4954-9655-A2BB9F6EB09A}" srcOrd="2" destOrd="0" parTransId="{A8E4D9B3-63DF-4C27-B459-39CBD5CE784D}" sibTransId="{EDD27D58-DB8A-48BB-8D12-39B7DFA5CBE5}"/>
    <dgm:cxn modelId="{ED11C7E1-5A32-42DD-A3CD-C72832F42015}" srcId="{D94E1DF6-3A56-4DD0-A685-D8C5DC7C2F4D}" destId="{DF4F4A39-0D98-4714-AC29-1C63A744FC9A}" srcOrd="1" destOrd="0" parTransId="{6257637C-02E6-4578-826D-0917982AE4BA}" sibTransId="{9FB732EA-7796-4D62-8B56-061056EB3A4B}"/>
    <dgm:cxn modelId="{DE4EB5AA-70C8-4207-99AE-E8BD5755D8F5}" type="presOf" srcId="{6A9F4A12-BB38-4FA9-9D76-D5EFABD1EC12}" destId="{6BEF3F2E-9B04-44E0-862A-88A2637CE41F}" srcOrd="0" destOrd="0" presId="urn:microsoft.com/office/officeart/2005/8/layout/gear1"/>
    <dgm:cxn modelId="{ADDBEA63-876F-495D-B40D-78FF98F77D50}" type="presOf" srcId="{9FB732EA-7796-4D62-8B56-061056EB3A4B}" destId="{DCF6093A-FC49-4844-B0C8-99FF7A09FE82}" srcOrd="0" destOrd="0" presId="urn:microsoft.com/office/officeart/2005/8/layout/gear1"/>
    <dgm:cxn modelId="{525C7F60-580A-4E8C-ADB6-CFA4CE0E5E9C}" type="presOf" srcId="{DF4F4A39-0D98-4714-AC29-1C63A744FC9A}" destId="{2AA62FD4-2E0A-4D0B-A215-331CF740A47F}" srcOrd="0" destOrd="0" presId="urn:microsoft.com/office/officeart/2005/8/layout/gear1"/>
    <dgm:cxn modelId="{7BD42E55-AD59-4434-8080-0B41D97632EC}" type="presOf" srcId="{C67541EA-DADD-434C-BC11-5E162CECD53C}" destId="{AD6DD659-233B-4F12-A4CD-7999CFF52FD2}" srcOrd="0" destOrd="0" presId="urn:microsoft.com/office/officeart/2005/8/layout/gear1"/>
    <dgm:cxn modelId="{313816A0-FE7D-40D0-9E32-8FB6FE3574A7}" type="presOf" srcId="{CE99A950-E291-4954-9655-A2BB9F6EB09A}" destId="{D379B0E7-82AB-4978-8BEF-037B880BD3D9}" srcOrd="3" destOrd="0" presId="urn:microsoft.com/office/officeart/2005/8/layout/gear1"/>
    <dgm:cxn modelId="{9054ACA4-C795-4B89-9E6B-23BA5992B023}" type="presOf" srcId="{6A9F4A12-BB38-4FA9-9D76-D5EFABD1EC12}" destId="{32EE033D-4A51-403F-AFE7-F68CD5838F60}" srcOrd="2" destOrd="0" presId="urn:microsoft.com/office/officeart/2005/8/layout/gear1"/>
    <dgm:cxn modelId="{7EB5DCF5-3E60-4EC3-A811-574FFE7C316C}" srcId="{D94E1DF6-3A56-4DD0-A685-D8C5DC7C2F4D}" destId="{6A9F4A12-BB38-4FA9-9D76-D5EFABD1EC12}" srcOrd="0" destOrd="0" parTransId="{A3F6BA28-1049-4B8E-A4C6-3DB26890CCDE}" sibTransId="{C67541EA-DADD-434C-BC11-5E162CECD53C}"/>
    <dgm:cxn modelId="{12710C39-84B5-4F1D-8F61-8177C17FF010}" type="presOf" srcId="{DF4F4A39-0D98-4714-AC29-1C63A744FC9A}" destId="{ED51D72D-94D7-43A0-9599-524D6FC6D812}" srcOrd="1" destOrd="0" presId="urn:microsoft.com/office/officeart/2005/8/layout/gear1"/>
    <dgm:cxn modelId="{365746DF-61F6-4F7F-81B5-2488E8FF92C3}" type="presOf" srcId="{6A9F4A12-BB38-4FA9-9D76-D5EFABD1EC12}" destId="{CB2DDB9F-C278-41B5-A838-3FE0B5F02EDF}" srcOrd="1" destOrd="0" presId="urn:microsoft.com/office/officeart/2005/8/layout/gear1"/>
    <dgm:cxn modelId="{923CF860-0D18-4603-BEFC-69212A325D05}" type="presParOf" srcId="{03D5AE37-7BB2-42B5-81B3-9C62F53C18C7}" destId="{6BEF3F2E-9B04-44E0-862A-88A2637CE41F}" srcOrd="0" destOrd="0" presId="urn:microsoft.com/office/officeart/2005/8/layout/gear1"/>
    <dgm:cxn modelId="{7CFF49A0-B86A-460C-9392-5F56E60DCF32}" type="presParOf" srcId="{03D5AE37-7BB2-42B5-81B3-9C62F53C18C7}" destId="{CB2DDB9F-C278-41B5-A838-3FE0B5F02EDF}" srcOrd="1" destOrd="0" presId="urn:microsoft.com/office/officeart/2005/8/layout/gear1"/>
    <dgm:cxn modelId="{971998B3-B434-4C31-AE86-59E3F305983B}" type="presParOf" srcId="{03D5AE37-7BB2-42B5-81B3-9C62F53C18C7}" destId="{32EE033D-4A51-403F-AFE7-F68CD5838F60}" srcOrd="2" destOrd="0" presId="urn:microsoft.com/office/officeart/2005/8/layout/gear1"/>
    <dgm:cxn modelId="{62FB60C9-0EF7-4F33-A30A-68EE0188CA0E}" type="presParOf" srcId="{03D5AE37-7BB2-42B5-81B3-9C62F53C18C7}" destId="{2AA62FD4-2E0A-4D0B-A215-331CF740A47F}" srcOrd="3" destOrd="0" presId="urn:microsoft.com/office/officeart/2005/8/layout/gear1"/>
    <dgm:cxn modelId="{E3DA22CF-2F8C-40FE-92F8-BD71D8575A14}" type="presParOf" srcId="{03D5AE37-7BB2-42B5-81B3-9C62F53C18C7}" destId="{ED51D72D-94D7-43A0-9599-524D6FC6D812}" srcOrd="4" destOrd="0" presId="urn:microsoft.com/office/officeart/2005/8/layout/gear1"/>
    <dgm:cxn modelId="{6F5A15A6-BDBC-47E4-8C93-C2606BC24611}" type="presParOf" srcId="{03D5AE37-7BB2-42B5-81B3-9C62F53C18C7}" destId="{7F82CDC8-DEBF-4CC4-8896-FC34A2E54E26}" srcOrd="5" destOrd="0" presId="urn:microsoft.com/office/officeart/2005/8/layout/gear1"/>
    <dgm:cxn modelId="{FE03902B-172F-492A-BF57-702919DC6482}" type="presParOf" srcId="{03D5AE37-7BB2-42B5-81B3-9C62F53C18C7}" destId="{7A3B6DBB-D696-4CB7-88FB-C9F694EAEE17}" srcOrd="6" destOrd="0" presId="urn:microsoft.com/office/officeart/2005/8/layout/gear1"/>
    <dgm:cxn modelId="{F8AA515F-9E73-4BBB-B9F4-A2F2584E36E8}" type="presParOf" srcId="{03D5AE37-7BB2-42B5-81B3-9C62F53C18C7}" destId="{1E5BD4B8-A0A0-4C41-9E7C-F1FA1EAF0BCF}" srcOrd="7" destOrd="0" presId="urn:microsoft.com/office/officeart/2005/8/layout/gear1"/>
    <dgm:cxn modelId="{4BBCA48B-D17A-4969-8A6E-2266D39384D7}" type="presParOf" srcId="{03D5AE37-7BB2-42B5-81B3-9C62F53C18C7}" destId="{D90B668D-EB42-44D3-839D-035811BDA8C5}" srcOrd="8" destOrd="0" presId="urn:microsoft.com/office/officeart/2005/8/layout/gear1"/>
    <dgm:cxn modelId="{FE986E69-30A0-47C1-A1DE-E224706A9FF6}" type="presParOf" srcId="{03D5AE37-7BB2-42B5-81B3-9C62F53C18C7}" destId="{D379B0E7-82AB-4978-8BEF-037B880BD3D9}" srcOrd="9" destOrd="0" presId="urn:microsoft.com/office/officeart/2005/8/layout/gear1"/>
    <dgm:cxn modelId="{C026E8A0-AA2A-461E-9F33-9FA8E1CF8BEF}" type="presParOf" srcId="{03D5AE37-7BB2-42B5-81B3-9C62F53C18C7}" destId="{AD6DD659-233B-4F12-A4CD-7999CFF52FD2}" srcOrd="10" destOrd="0" presId="urn:microsoft.com/office/officeart/2005/8/layout/gear1"/>
    <dgm:cxn modelId="{118011A7-3540-4013-8748-127396E306C4}" type="presParOf" srcId="{03D5AE37-7BB2-42B5-81B3-9C62F53C18C7}" destId="{DCF6093A-FC49-4844-B0C8-99FF7A09FE82}" srcOrd="11" destOrd="0" presId="urn:microsoft.com/office/officeart/2005/8/layout/gear1"/>
    <dgm:cxn modelId="{631D8ED8-DD34-4E2F-8792-FD31735E0856}" type="presParOf" srcId="{03D5AE37-7BB2-42B5-81B3-9C62F53C18C7}" destId="{BD986D96-C21B-489A-BBAD-53368B4C1DD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FBF6A-09C3-4BE0-8678-1F81FEE30A45}">
      <dsp:nvSpPr>
        <dsp:cNvPr id="0" name=""/>
        <dsp:cNvSpPr/>
      </dsp:nvSpPr>
      <dsp:spPr>
        <a:xfrm>
          <a:off x="3016802" y="187635"/>
          <a:ext cx="1920331" cy="355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Γεωχημεία</a:t>
          </a:r>
          <a:endParaRPr lang="el-GR" sz="2000" kern="1200" dirty="0"/>
        </a:p>
      </dsp:txBody>
      <dsp:txXfrm>
        <a:off x="3034177" y="205010"/>
        <a:ext cx="1885581" cy="321183"/>
      </dsp:txXfrm>
    </dsp:sp>
    <dsp:sp modelId="{FC2A406F-B856-4365-A445-845024E3860D}">
      <dsp:nvSpPr>
        <dsp:cNvPr id="0" name=""/>
        <dsp:cNvSpPr/>
      </dsp:nvSpPr>
      <dsp:spPr>
        <a:xfrm>
          <a:off x="1413413" y="451868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2996531" y="93175"/>
              </a:moveTo>
              <a:arcTo wR="2342440" hR="2342440" stAng="17172873" swAng="7642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14C98-1979-4576-B2D2-8CB4B0B59D12}">
      <dsp:nvSpPr>
        <dsp:cNvPr id="0" name=""/>
        <dsp:cNvSpPr/>
      </dsp:nvSpPr>
      <dsp:spPr>
        <a:xfrm>
          <a:off x="4718608" y="747197"/>
          <a:ext cx="1690105" cy="556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Πετρολογία</a:t>
          </a:r>
          <a:endParaRPr lang="el-GR" sz="2000" kern="1200" dirty="0"/>
        </a:p>
      </dsp:txBody>
      <dsp:txXfrm>
        <a:off x="4745784" y="774373"/>
        <a:ext cx="1635753" cy="502343"/>
      </dsp:txXfrm>
    </dsp:sp>
    <dsp:sp modelId="{D9E99B76-6F02-4557-8DB8-624368686AAD}">
      <dsp:nvSpPr>
        <dsp:cNvPr id="0" name=""/>
        <dsp:cNvSpPr/>
      </dsp:nvSpPr>
      <dsp:spPr>
        <a:xfrm>
          <a:off x="1658181" y="470454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4138329" y="838509"/>
              </a:moveTo>
              <a:arcTo wR="2342440" hR="2342440" stAng="19203372" swAng="9557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E0787-F773-4E2B-925E-76249A0A730A}">
      <dsp:nvSpPr>
        <dsp:cNvPr id="0" name=""/>
        <dsp:cNvSpPr/>
      </dsp:nvSpPr>
      <dsp:spPr>
        <a:xfrm>
          <a:off x="5439628" y="1865631"/>
          <a:ext cx="1552804" cy="561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Τεκτονική</a:t>
          </a:r>
          <a:endParaRPr lang="el-GR" sz="2000" kern="1200" dirty="0"/>
        </a:p>
      </dsp:txBody>
      <dsp:txXfrm>
        <a:off x="5467028" y="1893031"/>
        <a:ext cx="1498004" cy="506486"/>
      </dsp:txXfrm>
    </dsp:sp>
    <dsp:sp modelId="{FEB14B30-8607-414B-A972-AAF011FA04D2}">
      <dsp:nvSpPr>
        <dsp:cNvPr id="0" name=""/>
        <dsp:cNvSpPr/>
      </dsp:nvSpPr>
      <dsp:spPr>
        <a:xfrm>
          <a:off x="1569339" y="162728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4683800" y="2271294"/>
              </a:moveTo>
              <a:arcTo wR="2342440" hR="2342440" stAng="21495571" swAng="10264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7E83A-A16C-43B2-94D7-74325F0E45CE}">
      <dsp:nvSpPr>
        <dsp:cNvPr id="0" name=""/>
        <dsp:cNvSpPr/>
      </dsp:nvSpPr>
      <dsp:spPr>
        <a:xfrm>
          <a:off x="5100374" y="3132799"/>
          <a:ext cx="1991240" cy="477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Ορυκτολογία</a:t>
          </a:r>
          <a:endParaRPr lang="el-GR" sz="2000" kern="1200" dirty="0"/>
        </a:p>
      </dsp:txBody>
      <dsp:txXfrm>
        <a:off x="5123682" y="3156107"/>
        <a:ext cx="1944624" cy="430845"/>
      </dsp:txXfrm>
    </dsp:sp>
    <dsp:sp modelId="{690236C1-714A-4D5B-BC9E-FF125438D43F}">
      <dsp:nvSpPr>
        <dsp:cNvPr id="0" name=""/>
        <dsp:cNvSpPr/>
      </dsp:nvSpPr>
      <dsp:spPr>
        <a:xfrm>
          <a:off x="1431369" y="518703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4559130" y="3099614"/>
              </a:moveTo>
              <a:arcTo wR="2342440" hR="2342440" stAng="1131544" swAng="12306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0AAC8-59B2-4C0A-9AB5-1FC5946BC919}">
      <dsp:nvSpPr>
        <dsp:cNvPr id="0" name=""/>
        <dsp:cNvSpPr/>
      </dsp:nvSpPr>
      <dsp:spPr>
        <a:xfrm>
          <a:off x="4402907" y="4353578"/>
          <a:ext cx="1659863" cy="53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Φυσική</a:t>
          </a:r>
          <a:endParaRPr lang="el-GR" sz="2000" kern="1200" dirty="0"/>
        </a:p>
      </dsp:txBody>
      <dsp:txXfrm>
        <a:off x="4428913" y="4379584"/>
        <a:ext cx="1607851" cy="480728"/>
      </dsp:txXfrm>
    </dsp:sp>
    <dsp:sp modelId="{40D30DBE-5F7A-4848-BDA7-1DB18C1BDC96}">
      <dsp:nvSpPr>
        <dsp:cNvPr id="0" name=""/>
        <dsp:cNvSpPr/>
      </dsp:nvSpPr>
      <dsp:spPr>
        <a:xfrm>
          <a:off x="1661062" y="293850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2985248" y="4594955"/>
              </a:moveTo>
              <a:arcTo wR="2342440" hR="2342440" stAng="4444359" swAng="1303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7FA1F-CA5E-4275-B894-F94B39BA9A84}">
      <dsp:nvSpPr>
        <dsp:cNvPr id="0" name=""/>
        <dsp:cNvSpPr/>
      </dsp:nvSpPr>
      <dsp:spPr>
        <a:xfrm>
          <a:off x="1963339" y="4410640"/>
          <a:ext cx="1794694" cy="603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Χημεία</a:t>
          </a:r>
          <a:endParaRPr lang="el-GR" sz="2000" kern="1200" dirty="0"/>
        </a:p>
      </dsp:txBody>
      <dsp:txXfrm>
        <a:off x="1992788" y="4440089"/>
        <a:ext cx="1735796" cy="544364"/>
      </dsp:txXfrm>
    </dsp:sp>
    <dsp:sp modelId="{90064956-31E1-4092-9423-C876107181DC}">
      <dsp:nvSpPr>
        <dsp:cNvPr id="0" name=""/>
        <dsp:cNvSpPr/>
      </dsp:nvSpPr>
      <dsp:spPr>
        <a:xfrm>
          <a:off x="1778796" y="472038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625570" y="3935985"/>
              </a:moveTo>
              <a:arcTo wR="2342440" hR="2342440" stAng="8228010" swAng="5143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0FBF6-68DD-48A0-8468-0673BC2ED71B}">
      <dsp:nvSpPr>
        <dsp:cNvPr id="0" name=""/>
        <dsp:cNvSpPr/>
      </dsp:nvSpPr>
      <dsp:spPr>
        <a:xfrm>
          <a:off x="1042310" y="3385910"/>
          <a:ext cx="1749369" cy="745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Μαθηματικά/ Στατιστική</a:t>
          </a:r>
          <a:endParaRPr lang="el-GR" sz="2000" kern="1200" dirty="0"/>
        </a:p>
      </dsp:txBody>
      <dsp:txXfrm>
        <a:off x="1078698" y="3422298"/>
        <a:ext cx="1676593" cy="672636"/>
      </dsp:txXfrm>
    </dsp:sp>
    <dsp:sp modelId="{B1AFC35D-BDF0-404C-87F9-B24B787D3E79}">
      <dsp:nvSpPr>
        <dsp:cNvPr id="0" name=""/>
        <dsp:cNvSpPr/>
      </dsp:nvSpPr>
      <dsp:spPr>
        <a:xfrm>
          <a:off x="1681906" y="509956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60280" y="2870431"/>
              </a:moveTo>
              <a:arcTo wR="2342440" hR="2342440" stAng="10018408" swAng="8175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8871-AAB0-4477-B4D3-D8770A51C7C5}">
      <dsp:nvSpPr>
        <dsp:cNvPr id="0" name=""/>
        <dsp:cNvSpPr/>
      </dsp:nvSpPr>
      <dsp:spPr>
        <a:xfrm>
          <a:off x="637616" y="2141988"/>
          <a:ext cx="2069541" cy="6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Στρωματογραφία/ Παλαιοντολογία</a:t>
          </a:r>
          <a:endParaRPr lang="el-GR" sz="2000" kern="1200" dirty="0"/>
        </a:p>
      </dsp:txBody>
      <dsp:txXfrm>
        <a:off x="670823" y="2175195"/>
        <a:ext cx="2003127" cy="613836"/>
      </dsp:txXfrm>
    </dsp:sp>
    <dsp:sp modelId="{0818EC21-4910-467C-B051-A600A0A8F7DF}">
      <dsp:nvSpPr>
        <dsp:cNvPr id="0" name=""/>
        <dsp:cNvSpPr/>
      </dsp:nvSpPr>
      <dsp:spPr>
        <a:xfrm>
          <a:off x="1681268" y="189564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34044" y="1944523"/>
              </a:moveTo>
              <a:arcTo wR="2342440" hR="2342440" stAng="11386825" swAng="11584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BBDE9-44CE-465A-ADA6-B22219943900}">
      <dsp:nvSpPr>
        <dsp:cNvPr id="0" name=""/>
        <dsp:cNvSpPr/>
      </dsp:nvSpPr>
      <dsp:spPr>
        <a:xfrm>
          <a:off x="1154547" y="898143"/>
          <a:ext cx="1995842" cy="488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Γεωμορφολογία</a:t>
          </a:r>
          <a:endParaRPr lang="el-GR" sz="2000" kern="1200" dirty="0"/>
        </a:p>
      </dsp:txBody>
      <dsp:txXfrm>
        <a:off x="1178373" y="921969"/>
        <a:ext cx="1948190" cy="440425"/>
      </dsp:txXfrm>
    </dsp:sp>
    <dsp:sp modelId="{8AA655DF-BAC8-47F3-9EB5-697EF78D0952}">
      <dsp:nvSpPr>
        <dsp:cNvPr id="0" name=""/>
        <dsp:cNvSpPr/>
      </dsp:nvSpPr>
      <dsp:spPr>
        <a:xfrm>
          <a:off x="1699991" y="493110"/>
          <a:ext cx="4684880" cy="4684880"/>
        </a:xfrm>
        <a:custGeom>
          <a:avLst/>
          <a:gdLst/>
          <a:ahLst/>
          <a:cxnLst/>
          <a:rect l="0" t="0" r="0" b="0"/>
          <a:pathLst>
            <a:path>
              <a:moveTo>
                <a:pt x="1033321" y="399958"/>
              </a:moveTo>
              <a:arcTo wR="2342440" hR="2342440" stAng="14161341" swAng="1310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F3F2E-9B04-44E0-862A-88A2637CE41F}">
      <dsp:nvSpPr>
        <dsp:cNvPr id="0" name=""/>
        <dsp:cNvSpPr/>
      </dsp:nvSpPr>
      <dsp:spPr>
        <a:xfrm>
          <a:off x="3247803" y="2201256"/>
          <a:ext cx="2690425" cy="269042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solidFill>
                <a:schemeClr val="tx1"/>
              </a:solidFill>
            </a:rPr>
            <a:t>Χημεία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3788698" y="2831475"/>
        <a:ext cx="1608635" cy="1382934"/>
      </dsp:txXfrm>
    </dsp:sp>
    <dsp:sp modelId="{2AA62FD4-2E0A-4D0B-A215-331CF740A47F}">
      <dsp:nvSpPr>
        <dsp:cNvPr id="0" name=""/>
        <dsp:cNvSpPr/>
      </dsp:nvSpPr>
      <dsp:spPr>
        <a:xfrm>
          <a:off x="1638283" y="1536937"/>
          <a:ext cx="2045036" cy="2013475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>
              <a:solidFill>
                <a:schemeClr val="tx1"/>
              </a:solidFill>
            </a:rPr>
            <a:t>Ορυκτο</a:t>
          </a:r>
          <a:r>
            <a:rPr lang="el-GR" sz="1800" kern="1200" dirty="0" smtClean="0">
              <a:solidFill>
                <a:schemeClr val="tx1"/>
              </a:solidFill>
            </a:rPr>
            <a:t>-λογία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149769" y="2046899"/>
        <a:ext cx="1022064" cy="993551"/>
      </dsp:txXfrm>
    </dsp:sp>
    <dsp:sp modelId="{7A3B6DBB-D696-4CB7-88FB-C9F694EAEE17}">
      <dsp:nvSpPr>
        <dsp:cNvPr id="0" name=""/>
        <dsp:cNvSpPr/>
      </dsp:nvSpPr>
      <dsp:spPr>
        <a:xfrm rot="20700000">
          <a:off x="2812612" y="215433"/>
          <a:ext cx="1917139" cy="1917139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Γεωχημεία</a:t>
          </a:r>
          <a:endParaRPr lang="en-GB" sz="1800" kern="1200" dirty="0">
            <a:solidFill>
              <a:schemeClr val="tx1"/>
            </a:solidFill>
          </a:endParaRPr>
        </a:p>
      </dsp:txBody>
      <dsp:txXfrm rot="-20700000">
        <a:off x="3233097" y="635918"/>
        <a:ext cx="1076170" cy="1076170"/>
      </dsp:txXfrm>
    </dsp:sp>
    <dsp:sp modelId="{AD6DD659-233B-4F12-A4CD-7999CFF52FD2}">
      <dsp:nvSpPr>
        <dsp:cNvPr id="0" name=""/>
        <dsp:cNvSpPr/>
      </dsp:nvSpPr>
      <dsp:spPr>
        <a:xfrm>
          <a:off x="3048658" y="1790866"/>
          <a:ext cx="3443744" cy="3443744"/>
        </a:xfrm>
        <a:prstGeom prst="circularArrow">
          <a:avLst>
            <a:gd name="adj1" fmla="val 4687"/>
            <a:gd name="adj2" fmla="val 299029"/>
            <a:gd name="adj3" fmla="val 2530630"/>
            <a:gd name="adj4" fmla="val 1583046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6093A-FC49-4844-B0C8-99FF7A09FE82}">
      <dsp:nvSpPr>
        <dsp:cNvPr id="0" name=""/>
        <dsp:cNvSpPr/>
      </dsp:nvSpPr>
      <dsp:spPr>
        <a:xfrm>
          <a:off x="1335942" y="1129407"/>
          <a:ext cx="2502095" cy="25020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86D96-C21B-489A-BBAD-53368B4C1DD5}">
      <dsp:nvSpPr>
        <dsp:cNvPr id="0" name=""/>
        <dsp:cNvSpPr/>
      </dsp:nvSpPr>
      <dsp:spPr>
        <a:xfrm>
          <a:off x="2334947" y="-207484"/>
          <a:ext cx="2697762" cy="2697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28/5/2015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297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687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716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02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176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774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243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7625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395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9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20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965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405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816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012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752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99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653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325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33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64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577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356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632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634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539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899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246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5483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677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4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611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2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47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60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Εισαγωγή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Εισαγωγή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Εισαγωγή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Εισαγωγή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Εισαγωγή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Εισαγωγή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Εισαγωγή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415008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Εισαγωγή, Περιεχόμενα Μαθήματος</a:t>
            </a:r>
            <a:endParaRPr lang="el-GR" sz="2800" dirty="0" smtClean="0"/>
          </a:p>
          <a:p>
            <a:endParaRPr lang="en-US" sz="4000" dirty="0" smtClean="0"/>
          </a:p>
          <a:p>
            <a:pPr>
              <a:defRPr/>
            </a:pPr>
            <a:r>
              <a:rPr lang="el-GR" sz="2800" dirty="0" smtClean="0"/>
              <a:t>Αριάδνη </a:t>
            </a:r>
            <a:r>
              <a:rPr lang="el-GR" sz="2800" dirty="0"/>
              <a:t>Αργυράκη, Χριστίνα </a:t>
            </a:r>
            <a:r>
              <a:rPr lang="el-GR" sz="2800" dirty="0" err="1"/>
              <a:t>Στουραϊτη</a:t>
            </a:r>
            <a:endParaRPr lang="el-GR" sz="2800" dirty="0"/>
          </a:p>
          <a:p>
            <a:pPr>
              <a:defRPr/>
            </a:pPr>
            <a:r>
              <a:rPr lang="el-GR" sz="2800" dirty="0" smtClean="0"/>
              <a:t>Σχολή </a:t>
            </a:r>
            <a:r>
              <a:rPr lang="el-GR" sz="2800" dirty="0"/>
              <a:t>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</a:t>
            </a:r>
            <a:r>
              <a:rPr lang="el-GR" sz="2800" dirty="0" smtClean="0"/>
              <a:t>Γεωπεριβάλλοντος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Συγγράμματα</a:t>
            </a:r>
          </a:p>
        </p:txBody>
      </p:sp>
      <p:pic>
        <p:nvPicPr>
          <p:cNvPr id="3" name="Picture 2" descr="covergeoc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3024336" cy="426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35730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GB" sz="2800" dirty="0"/>
          </a:p>
        </p:txBody>
      </p:sp>
      <p:sp>
        <p:nvSpPr>
          <p:cNvPr id="5" name="7 - TextBox"/>
          <p:cNvSpPr txBox="1"/>
          <p:nvPr/>
        </p:nvSpPr>
        <p:spPr>
          <a:xfrm>
            <a:off x="5220072" y="2276872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Υλικό στη σελίδα του μαθήματος στο </a:t>
            </a:r>
            <a:r>
              <a:rPr lang="en-US" sz="3200" dirty="0" err="1" smtClean="0"/>
              <a:t>eclass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</a:t>
            </a:r>
          </a:p>
          <a:p>
            <a:r>
              <a:rPr lang="el-GR" sz="3200" dirty="0" smtClean="0">
                <a:sym typeface="Wingdings" pitchFamily="2" charset="2"/>
              </a:rPr>
              <a:t>&lt;Βιβλιογραφία&gt;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759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–τρόπος εξέτασης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l-G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Νέο πρόγραμμα</a:t>
            </a:r>
            <a:endParaRPr lang="el-G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l-GR" sz="20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η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 Πρόοδος		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20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%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l-GR" sz="20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η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 Πρόοδος		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20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%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Εργαστηριακές Ασκήσεις 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&amp; Άσκηση 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υπαίθρου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30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%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Τελική εξέταση		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30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%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None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Σύνολο			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100%</a:t>
            </a:r>
            <a:endParaRPr lang="el-G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l-G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Παλαιό πρόγραμμα</a:t>
            </a:r>
            <a:endParaRPr lang="el-G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l-GR" sz="20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η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 Πρόοδος		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25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%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l-GR" sz="20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η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 Πρόοδος		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25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%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Εργαστηριακές Ασκήσεις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	-</a:t>
            </a:r>
            <a:endParaRPr lang="el-G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Τελική εξέταση			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50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%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r>
              <a:rPr 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	Σύνολο				</a:t>
            </a:r>
            <a:r>
              <a:rPr 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100%</a:t>
            </a:r>
            <a:endParaRPr lang="en-GB" sz="22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090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Σύγχρονη Γεωχημεία</a:t>
            </a:r>
            <a:r>
              <a:rPr lang="en-US" dirty="0"/>
              <a:t>- </a:t>
            </a:r>
            <a:r>
              <a:rPr lang="el-GR" dirty="0"/>
              <a:t>Αντικείμενο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75856" y="1988840"/>
            <a:ext cx="5616624" cy="40324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Μελέτη των συγκεντρώσεων και της κατανομής των χημικών στοιχείων στα ορυκτά, πετρώματα, μεταλλεύματα, εδάφη, νερό, ατμόσφαιρα. 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Μελέτη των νόμων που καθορίζουν την κατανομή αυτή- μελέτη και ερμηνεία των γεωχημικών κύκλων.</a:t>
            </a:r>
          </a:p>
          <a:p>
            <a:pPr>
              <a:buFont typeface="Arial" pitchFamily="34" charset="0"/>
              <a:buNone/>
            </a:pPr>
            <a:r>
              <a:rPr lang="en-US" sz="2400" i="1" dirty="0" smtClean="0"/>
              <a:t>				</a:t>
            </a:r>
          </a:p>
          <a:p>
            <a:pPr>
              <a:buFont typeface="Arial" pitchFamily="34" charset="0"/>
              <a:buNone/>
            </a:pPr>
            <a:r>
              <a:rPr lang="en-US" sz="2400" i="1" dirty="0" smtClean="0"/>
              <a:t>			</a:t>
            </a:r>
            <a:r>
              <a:rPr lang="en-US" sz="2000" i="1" dirty="0" smtClean="0"/>
              <a:t>(Goldschmidt, 1954)</a:t>
            </a:r>
            <a:endParaRPr lang="en-GB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366845"/>
            <a:ext cx="2657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Victor Moritz Goldschmidt</a:t>
            </a:r>
            <a:br>
              <a:rPr lang="en-GB" dirty="0" smtClean="0"/>
            </a:br>
            <a:r>
              <a:rPr lang="en-GB" dirty="0" smtClean="0"/>
              <a:t>(1888-1947)</a:t>
            </a:r>
            <a:endParaRPr lang="en-GB" dirty="0"/>
          </a:p>
        </p:txBody>
      </p:sp>
      <p:sp>
        <p:nvSpPr>
          <p:cNvPr id="5" name="AutoShape 2" descr="http://www.google.gr/url?sa=i&amp;source=images&amp;cd=&amp;docid=22SGHy80ooXRyM&amp;tbnid=POaWfMmkaesL1M:&amp;ved=0CAUQjBwwAA&amp;url=http%3A%2F%2Ftodayinsci.com%2FG%2FGoldschmidt_Victor%2FGoldschmidtVictorThm.jpg&amp;ei=MQspUba7M4HXtQbAp4GIDg&amp;psig=AFQjCNEUjSLWiVjbq7iQHkof7Qk7DlEw5A&amp;ust=1361730737899203"/>
          <p:cNvSpPr>
            <a:spLocks noChangeAspect="1" noChangeArrowheads="1"/>
          </p:cNvSpPr>
          <p:nvPr/>
        </p:nvSpPr>
        <p:spPr bwMode="auto">
          <a:xfrm>
            <a:off x="279524" y="-424557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://www.google.gr/url?sa=i&amp;source=images&amp;cd=&amp;docid=22SGHy80ooXRyM&amp;tbnid=POaWfMmkaesL1M:&amp;ved=0CAUQjBwwAA&amp;url=http%3A%2F%2Ftodayinsci.com%2FG%2FGoldschmidt_Victor%2FGoldschmidtVictorThm.jpg&amp;ei=MQspUba7M4HXtQbAp4GIDg&amp;psig=AFQjCNEUjSLWiVjbq7iQHkof7Qk7DlEw5A&amp;ust=1361730737899203"/>
          <p:cNvSpPr>
            <a:spLocks noChangeAspect="1" noChangeArrowheads="1"/>
          </p:cNvSpPr>
          <p:nvPr/>
        </p:nvSpPr>
        <p:spPr bwMode="auto">
          <a:xfrm>
            <a:off x="279524" y="-424557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GoldschmidtVictorT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1800200" cy="225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76394" y="3978132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63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Περιοδικός Πίνακας- Γεωχημική θεώρηση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082" y="1268760"/>
            <a:ext cx="8875836" cy="476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55051" y="5733256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315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Γεωχημεία-Ερευνητική δραστηριότητα</a:t>
            </a:r>
            <a:r>
              <a:rPr lang="en-US" sz="3600" dirty="0" smtClean="0"/>
              <a:t> </a:t>
            </a:r>
            <a:r>
              <a:rPr lang="el-GR" sz="3600" dirty="0" smtClean="0"/>
              <a:t>στο </a:t>
            </a:r>
            <a:r>
              <a:rPr lang="el-GR" sz="3600" dirty="0"/>
              <a:t>Τμήμα Γεωλογίας </a:t>
            </a:r>
            <a:r>
              <a:rPr lang="el-GR" sz="3600" dirty="0" smtClean="0"/>
              <a:t>και</a:t>
            </a:r>
            <a:r>
              <a:rPr lang="en-US" sz="3600" dirty="0" smtClean="0"/>
              <a:t> </a:t>
            </a:r>
            <a:r>
              <a:rPr lang="el-GR" sz="3600" dirty="0" smtClean="0"/>
              <a:t>Γεωπεριβάλλοντος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800" dirty="0"/>
              <a:t>Διερεύνηση της χρήσης Ορυκτών Πρώτων Υλών σε συμβατικές και καινοτόμες εφαρμογές. </a:t>
            </a:r>
          </a:p>
          <a:p>
            <a:r>
              <a:rPr lang="el-GR" sz="1800" dirty="0"/>
              <a:t>Διερεύνηση της χρήσης παραπροϊόντων επεξεργασίας ΟΠΥ σε συμβατικές βιομηχανικές και περιβαλλοντικές εφαρμογές, δημιουργία καινοτόμων υλικών. </a:t>
            </a:r>
          </a:p>
          <a:p>
            <a:r>
              <a:rPr lang="el-GR" sz="1800" dirty="0"/>
              <a:t>Δειγματοληψία και ανάλυση δειγμάτων νερού, εδάφους, ιζημάτων, πετρωμάτων, μεταλλευμάτων και φυτών, γεωχημική χαρτογράφηση. </a:t>
            </a:r>
          </a:p>
          <a:p>
            <a:r>
              <a:rPr lang="el-GR" sz="1800" dirty="0"/>
              <a:t>Γεωχημικές έρευνες εντοπισμού ΟΠΥ.</a:t>
            </a:r>
          </a:p>
          <a:p>
            <a:r>
              <a:rPr lang="el-GR" sz="1800" dirty="0"/>
              <a:t>Γεωχημικές έρευνες για τη μελέτη της γένεσης πετρολογικών σχηματισμών. </a:t>
            </a:r>
          </a:p>
          <a:p>
            <a:r>
              <a:rPr lang="el-GR" sz="1800" dirty="0"/>
              <a:t>Διερεύνηση περιβαλλοντικών επιπτώσεων από την εκμετάλλευση ΟΠΥ και ανάπτυξη μεθόδων αντιμετώπισής τους. </a:t>
            </a:r>
          </a:p>
          <a:p>
            <a:r>
              <a:rPr lang="el-GR" sz="1800" dirty="0"/>
              <a:t>Μετρήσεις στα πλαίσια αρχαιομετρικών ερευνών. </a:t>
            </a:r>
            <a:endParaRPr lang="en-GB" sz="1600" dirty="0"/>
          </a:p>
          <a:p>
            <a:pPr marL="0" lvl="0" indent="0">
              <a:spcBef>
                <a:spcPts val="0"/>
              </a:spcBef>
              <a:buNone/>
            </a:pP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Δείτε </a:t>
            </a:r>
            <a:r>
              <a:rPr lang="el-GR" sz="1600" dirty="0">
                <a:solidFill>
                  <a:prstClr val="black"/>
                </a:solidFill>
                <a:latin typeface="Calibri" panose="020F0502020204030204" pitchFamily="34" charset="0"/>
              </a:rPr>
              <a:t>επίσης την ιστοσελίδα του Εργαστηρίου Οικον. Γεωλ. Και Γεωχημείας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600" dirty="0">
                <a:solidFill>
                  <a:prstClr val="black"/>
                </a:solidFill>
                <a:latin typeface="Tw Cen MT"/>
              </a:rPr>
              <a:t>http://</a:t>
            </a:r>
            <a:r>
              <a:rPr lang="en-GB" sz="1600" dirty="0" smtClean="0">
                <a:solidFill>
                  <a:prstClr val="black"/>
                </a:solidFill>
                <a:latin typeface="Tw Cen MT"/>
              </a:rPr>
              <a:t>geochem.geol.uoa.gr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587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Περιβαλλοντική Γεωχημεία – Εργασίες υπαίθρου</a:t>
            </a:r>
          </a:p>
        </p:txBody>
      </p:sp>
      <p:pic>
        <p:nvPicPr>
          <p:cNvPr id="3" name="Picture 3" descr="AMDstoa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kipossampl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90" y="1598480"/>
            <a:ext cx="2919635" cy="219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pHme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0284" y="4471807"/>
            <a:ext cx="2211732" cy="165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sphotos-a.ak.fbcdn.net/hphotos-ak-ash4/296605_10150366068649242_170490970_n.jpg"/>
          <p:cNvPicPr>
            <a:picLocks noChangeAspect="1" noChangeArrowheads="1"/>
          </p:cNvPicPr>
          <p:nvPr/>
        </p:nvPicPr>
        <p:blipFill>
          <a:blip r:embed="rId6" cstate="print"/>
          <a:srcRect t="18898" b="4797"/>
          <a:stretch>
            <a:fillRect/>
          </a:stretch>
        </p:blipFill>
        <p:spPr bwMode="auto">
          <a:xfrm>
            <a:off x="3503248" y="2659650"/>
            <a:ext cx="1932847" cy="264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sphotos-d.ak.fbcdn.net/hphotos-ak-snc6/228342_11586789241_8076_n.jpg"/>
          <p:cNvPicPr>
            <a:picLocks noChangeAspect="1" noChangeArrowheads="1"/>
          </p:cNvPicPr>
          <p:nvPr/>
        </p:nvPicPr>
        <p:blipFill>
          <a:blip r:embed="rId7" cstate="print"/>
          <a:srcRect t="14876" r="14000" b="15791"/>
          <a:stretch>
            <a:fillRect/>
          </a:stretch>
        </p:blipFill>
        <p:spPr bwMode="auto">
          <a:xfrm>
            <a:off x="289418" y="4490170"/>
            <a:ext cx="2770413" cy="167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86959" y="3399220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3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411185" y="3831268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4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59831" y="5949279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5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16353" y="5111712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6</a:t>
            </a: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411185" y="5949279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112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Εργαστηριακοί χειρισμοί- πειραματικές διατάξεις και χημικές αναλύσεις</a:t>
            </a:r>
          </a:p>
        </p:txBody>
      </p:sp>
      <p:pic>
        <p:nvPicPr>
          <p:cNvPr id="3" name="Picture 2" descr="http://sphotos-g.ak.fbcdn.net/hphotos-ak-ash4/603204_10151286992224242_1846833123_n.jpg"/>
          <p:cNvPicPr>
            <a:picLocks noChangeAspect="1" noChangeArrowheads="1"/>
          </p:cNvPicPr>
          <p:nvPr/>
        </p:nvPicPr>
        <p:blipFill>
          <a:blip r:embed="rId3" cstate="print"/>
          <a:srcRect r="19149"/>
          <a:stretch>
            <a:fillRect/>
          </a:stretch>
        </p:blipFill>
        <p:spPr bwMode="auto">
          <a:xfrm>
            <a:off x="251520" y="1484784"/>
            <a:ext cx="2473907" cy="203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photos-c.ak.fbcdn.net/hphotos-ak-ash4/386117_10151286993934242_152300853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9742" y="1605818"/>
            <a:ext cx="2734318" cy="182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Arian\Pictures\sha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624" y="4266392"/>
            <a:ext cx="2408804" cy="1784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030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1688" y="3913798"/>
            <a:ext cx="2690512" cy="201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DSC030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5836" y="2848016"/>
            <a:ext cx="2002312" cy="266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80848" y="3527709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8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414060" y="3324452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9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25426" y="5853804"/>
            <a:ext cx="500409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10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53536" y="5517232"/>
            <a:ext cx="500409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11</a:t>
            </a: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273691" y="5889772"/>
            <a:ext cx="500409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162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/>
              <a:t>Ερμηνεία- </a:t>
            </a:r>
            <a:r>
              <a:rPr lang="el-GR" sz="3800" dirty="0" smtClean="0"/>
              <a:t>Παρουσίαση αποτελεσμάτων</a:t>
            </a:r>
            <a:endParaRPr lang="el-GR" sz="3800" dirty="0"/>
          </a:p>
        </p:txBody>
      </p:sp>
      <p:pic>
        <p:nvPicPr>
          <p:cNvPr id="18" name="Picture 5" descr="C:\Users\Arian\Pictures\sem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50" y="4153121"/>
            <a:ext cx="2304256" cy="172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786" y="3583596"/>
            <a:ext cx="2704397" cy="213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Chart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61" y="1389978"/>
            <a:ext cx="338437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" descr="Pb_Zn_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0913" y="1196752"/>
            <a:ext cx="33647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932215" y="1552631"/>
            <a:ext cx="16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err="1" smtClean="0"/>
              <a:t>Υδρογεωχημεία</a:t>
            </a:r>
            <a:endParaRPr lang="en-GB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52120" y="1552631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Γεωχημική χαρτογράφηση</a:t>
            </a:r>
            <a:endParaRPr lang="en-GB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68630" y="5875404"/>
            <a:ext cx="263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Χαρακτηρισμός ρύπανσης</a:t>
            </a:r>
            <a:endParaRPr lang="en-GB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21098" y="3118170"/>
            <a:ext cx="47889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</a:t>
            </a:r>
            <a:r>
              <a:rPr lang="en-US" sz="1600" dirty="0" smtClean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9148" y="5949280"/>
            <a:ext cx="493637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</a:t>
            </a:r>
            <a:r>
              <a:rPr lang="en-US" sz="1600" dirty="0" smtClean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1950" y="5722760"/>
            <a:ext cx="442177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</a:t>
            </a:r>
            <a:r>
              <a:rPr lang="en-US" sz="1600" dirty="0" smtClean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7447" y="5868249"/>
            <a:ext cx="395229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</a:t>
            </a:r>
            <a:r>
              <a:rPr lang="en-US" sz="16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37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βάθους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Περιεχόμενα</a:t>
            </a:r>
          </a:p>
          <a:p>
            <a:pPr marL="0" indent="0">
              <a:buNone/>
            </a:pPr>
            <a:r>
              <a:rPr lang="el-GR" sz="2800" dirty="0"/>
              <a:t>Δομή του ατόμου  </a:t>
            </a:r>
            <a:r>
              <a:rPr lang="el-GR" sz="2800" dirty="0">
                <a:sym typeface="Wingdings" panose="05000000000000000000" pitchFamily="2" charset="2"/>
              </a:rPr>
              <a:t> ιδιότητες χημικών στοιχείων   ορυκτά (είδη δεσμών – υποκαταστάσεις – θερμοδυναμική σταθερότητα )  σχηματισμός μαγμάτων, μαγματικές σειρές &amp; τεκτονικό </a:t>
            </a:r>
            <a:r>
              <a:rPr lang="el-GR" sz="2800" dirty="0" smtClean="0">
                <a:sym typeface="Wingdings" panose="05000000000000000000" pitchFamily="2" charset="2"/>
              </a:rPr>
              <a:t>περιβάλλον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997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βάθους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1800" u="sng" dirty="0"/>
              <a:t>Θεωρία</a:t>
            </a:r>
          </a:p>
          <a:p>
            <a:r>
              <a:rPr lang="el-GR" sz="1800" b="1" dirty="0"/>
              <a:t>Στοιχεία Χημείας</a:t>
            </a:r>
            <a:r>
              <a:rPr lang="el-GR" sz="1800" dirty="0"/>
              <a:t>: δομή του ατόμου, ιδιότητες στοιχείων &amp; περιοδικός πίνακας</a:t>
            </a:r>
          </a:p>
          <a:p>
            <a:r>
              <a:rPr lang="el-GR" sz="1800" b="1" dirty="0"/>
              <a:t>Στοιχεία κρυσταλλοχημείας</a:t>
            </a:r>
            <a:r>
              <a:rPr lang="el-GR" sz="1800" dirty="0"/>
              <a:t>: είδη δεσμών, σταθερότητα ορυκτών</a:t>
            </a:r>
          </a:p>
          <a:p>
            <a:r>
              <a:rPr lang="el-GR" sz="1800" b="1" dirty="0"/>
              <a:t>Γεωχημεία κυρίων στοιχείων &amp; ιχνοστοιχείων</a:t>
            </a:r>
            <a:r>
              <a:rPr lang="el-GR" sz="1800" dirty="0"/>
              <a:t> – μαγματικές διεργασίες</a:t>
            </a:r>
          </a:p>
          <a:p>
            <a:r>
              <a:rPr lang="el-GR" sz="1800" b="1" dirty="0"/>
              <a:t>Γεωχημεία ισοτόπων</a:t>
            </a:r>
            <a:r>
              <a:rPr lang="el-GR" sz="1800" dirty="0"/>
              <a:t>: </a:t>
            </a:r>
          </a:p>
          <a:p>
            <a:pPr marL="319088" indent="42863">
              <a:buNone/>
            </a:pPr>
            <a:r>
              <a:rPr lang="el-GR" sz="1800" dirty="0"/>
              <a:t>- γεωχρονολόγηση, </a:t>
            </a:r>
          </a:p>
          <a:p>
            <a:pPr marL="319088" indent="42863">
              <a:buNone/>
            </a:pPr>
            <a:r>
              <a:rPr lang="el-GR" sz="1800" dirty="0"/>
              <a:t>-ραδιενεργά ισότοπα – μαγματικές διεργασίες</a:t>
            </a:r>
          </a:p>
          <a:p>
            <a:pPr marL="319088" indent="42863">
              <a:buNone/>
            </a:pPr>
            <a:r>
              <a:rPr lang="el-GR" sz="1800" dirty="0"/>
              <a:t>-σταθερά ισότοπα – μαγματικές &amp; υδροθερμικές διεργασίες</a:t>
            </a:r>
          </a:p>
          <a:p>
            <a:r>
              <a:rPr lang="el-GR" sz="1800" b="1" dirty="0"/>
              <a:t>Χημική θερμοδυναμική</a:t>
            </a:r>
          </a:p>
          <a:p>
            <a:r>
              <a:rPr lang="el-GR" sz="1800" b="1" dirty="0"/>
              <a:t>Παραδείγματα &amp; Εφαρμογές</a:t>
            </a:r>
            <a:r>
              <a:rPr lang="el-GR" sz="1800" dirty="0"/>
              <a:t> της γεωχημείας ιχνοστοιχείων &amp; ισοτόπων: στην γένεση μαγματικών πετρωμάτων</a:t>
            </a:r>
            <a:r>
              <a:rPr lang="en-US" sz="1800" dirty="0"/>
              <a:t>, </a:t>
            </a:r>
            <a:r>
              <a:rPr lang="el-GR" sz="1800" dirty="0"/>
              <a:t>προσδιορισμό γεωτεκτονικού περιβάλλοντος</a:t>
            </a:r>
            <a:r>
              <a:rPr lang="en-US" sz="1800" dirty="0"/>
              <a:t>, </a:t>
            </a:r>
            <a:r>
              <a:rPr lang="el-GR" sz="1800" dirty="0"/>
              <a:t>γεωχρονολόγηση πετρωμάτων, περιβαλλοντικά </a:t>
            </a:r>
            <a:r>
              <a:rPr lang="el-GR" sz="1800" dirty="0" smtClean="0"/>
              <a:t>προβλήματα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2006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Γεωχημεία στο Πρόγραμμα Σπουδών σας</a:t>
            </a:r>
          </a:p>
        </p:txBody>
      </p:sp>
      <p:pic>
        <p:nvPicPr>
          <p:cNvPr id="3" name="Picture 2" descr="C:\Users\Argyraki\AppData\Local\Microsoft\Windows\Temporary Internet Files\Content.IE5\IR70XJ4K\MM900315769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898280"/>
            <a:ext cx="1680627" cy="1602197"/>
          </a:xfrm>
          <a:prstGeom prst="rect">
            <a:avLst/>
          </a:prstGeom>
          <a:noFill/>
        </p:spPr>
      </p:pic>
      <p:graphicFrame>
        <p:nvGraphicFramePr>
          <p:cNvPr id="4" name="4 - Διάγραμμα"/>
          <p:cNvGraphicFramePr/>
          <p:nvPr>
            <p:extLst>
              <p:ext uri="{D42A27DB-BD31-4B8C-83A1-F6EECF244321}">
                <p14:modId xmlns:p14="http://schemas.microsoft.com/office/powerpoint/2010/main" val="2683988493"/>
              </p:ext>
            </p:extLst>
          </p:nvPr>
        </p:nvGraphicFramePr>
        <p:xfrm>
          <a:off x="755576" y="1196752"/>
          <a:ext cx="7632848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0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Γεωχημεία και Τεκτονική Λιθοσφαιρικών Πλακών</a:t>
            </a:r>
          </a:p>
        </p:txBody>
      </p:sp>
      <p:pic>
        <p:nvPicPr>
          <p:cNvPr id="3" name="Content Placeholder 4" descr="AGALM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42033" y="1417638"/>
            <a:ext cx="7659933" cy="485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401966" y="5875871"/>
            <a:ext cx="464853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</a:t>
            </a:r>
            <a:r>
              <a:rPr lang="en-US" sz="16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580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Τεκτονική των πλακών </a:t>
            </a:r>
            <a:r>
              <a:rPr lang="en-US" dirty="0"/>
              <a:t>– </a:t>
            </a:r>
            <a:r>
              <a:rPr lang="el-GR" dirty="0"/>
              <a:t>περιβάλλοντα δημουργίας μαγμάτων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700808"/>
            <a:ext cx="3581400" cy="2514600"/>
          </a:xfrm>
          <a:prstGeom prst="rect">
            <a:avLst/>
          </a:prstGeom>
          <a:noFill/>
        </p:spPr>
        <p:txBody>
          <a:bodyPr lIns="92075" tIns="46038" rIns="92075" bIns="46038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38188">
              <a:buFontTx/>
              <a:buNone/>
            </a:pPr>
            <a:r>
              <a:rPr lang="en-US" sz="2800" dirty="0" smtClean="0"/>
              <a:t>1. </a:t>
            </a:r>
            <a:r>
              <a:rPr lang="en-US" sz="2800" dirty="0" smtClean="0">
                <a:solidFill>
                  <a:srgbClr val="FF3300"/>
                </a:solidFill>
              </a:rPr>
              <a:t>Mid-ocean Ridges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defTabSz="738188">
              <a:buFontTx/>
              <a:buNone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</a:rPr>
              <a:t>Intracontinental</a:t>
            </a:r>
            <a:r>
              <a:rPr lang="en-US" sz="2800" dirty="0" smtClean="0">
                <a:solidFill>
                  <a:srgbClr val="FF3300"/>
                </a:solidFill>
              </a:rPr>
              <a:t> Rifts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defTabSz="738188">
              <a:buFontTx/>
              <a:buNone/>
            </a:pPr>
            <a:r>
              <a:rPr lang="en-US" sz="2800" dirty="0" smtClean="0"/>
              <a:t>3</a:t>
            </a:r>
            <a:r>
              <a:rPr lang="en-US" sz="2800" dirty="0"/>
              <a:t>.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3300"/>
                </a:solidFill>
              </a:rPr>
              <a:t>Island Arcs</a:t>
            </a:r>
          </a:p>
          <a:p>
            <a:pPr defTabSz="738188">
              <a:buFontTx/>
              <a:buNone/>
            </a:pPr>
            <a:r>
              <a:rPr lang="en-US" sz="2800" dirty="0" smtClean="0"/>
              <a:t>4. </a:t>
            </a:r>
            <a:r>
              <a:rPr lang="en-US" sz="2800" dirty="0" smtClean="0">
                <a:solidFill>
                  <a:srgbClr val="FF3300"/>
                </a:solidFill>
              </a:rPr>
              <a:t>Active Continental</a:t>
            </a:r>
          </a:p>
          <a:p>
            <a:pPr defTabSz="738188">
              <a:buFontTx/>
              <a:buNone/>
            </a:pPr>
            <a:r>
              <a:rPr lang="en-US" sz="2800" dirty="0" smtClean="0">
                <a:solidFill>
                  <a:srgbClr val="FF3300"/>
                </a:solidFill>
              </a:rPr>
              <a:t>		Margins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32040" y="1700808"/>
            <a:ext cx="38036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defTabSz="690563" eaLnBrk="0" hangingPunct="0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Back-arc Basins</a:t>
            </a:r>
          </a:p>
          <a:p>
            <a:pPr marL="342900" indent="-342900" defTabSz="690563" eaLnBrk="0" hangingPunct="0"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</a:rPr>
              <a:t>6.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Ocean Island Basalts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 defTabSz="690563" eaLnBrk="0" hangingPunct="0"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</a:rPr>
              <a:t>7.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Miscellaneous Intra-		Continental Activity</a:t>
            </a:r>
          </a:p>
          <a:p>
            <a:pPr marL="742950" lvl="1" indent="-285750" defTabSz="69056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000" dirty="0" err="1">
                <a:solidFill>
                  <a:srgbClr val="FF9933"/>
                </a:solidFill>
                <a:latin typeface="+mj-lt"/>
              </a:rPr>
              <a:t>kimberlites</a:t>
            </a:r>
            <a:r>
              <a:rPr lang="en-US" sz="2000" dirty="0">
                <a:solidFill>
                  <a:srgbClr val="FF9933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FF9933"/>
                </a:solidFill>
                <a:latin typeface="+mj-lt"/>
              </a:rPr>
              <a:t>carbonatites</a:t>
            </a:r>
            <a:r>
              <a:rPr lang="en-US" sz="2000" dirty="0">
                <a:solidFill>
                  <a:srgbClr val="FF9933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FF9933"/>
                </a:solidFill>
                <a:latin typeface="+mj-lt"/>
              </a:rPr>
              <a:t>anorthosites</a:t>
            </a:r>
            <a:r>
              <a:rPr lang="en-US" sz="2000" dirty="0">
                <a:solidFill>
                  <a:srgbClr val="FF9933"/>
                </a:solidFill>
                <a:latin typeface="+mj-lt"/>
              </a:rPr>
              <a:t>...</a:t>
            </a:r>
          </a:p>
        </p:txBody>
      </p:sp>
      <p:pic>
        <p:nvPicPr>
          <p:cNvPr id="6" name="Picture 85" descr="npo00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328" y="4321770"/>
            <a:ext cx="7956376" cy="206092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extBox 6"/>
          <p:cNvSpPr txBox="1"/>
          <p:nvPr/>
        </p:nvSpPr>
        <p:spPr>
          <a:xfrm>
            <a:off x="8494173" y="5950644"/>
            <a:ext cx="432049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1</a:t>
            </a:r>
            <a:r>
              <a:rPr lang="en-US" sz="1600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025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Μόνο Τίτλος</a:t>
            </a:r>
            <a:endParaRPr lang="el-GR" dirty="0"/>
          </a:p>
        </p:txBody>
      </p:sp>
      <p:pic>
        <p:nvPicPr>
          <p:cNvPr id="3" name="Picture 2" descr="typesvolcanis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16632"/>
            <a:ext cx="7357649" cy="619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7241" y="5877272"/>
            <a:ext cx="44239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</a:t>
            </a:r>
            <a:r>
              <a:rPr lang="en-US" sz="1600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39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γεωθερμική βαθμίδα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58408" y="1700808"/>
            <a:ext cx="3528392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cs typeface="Times New Roman" pitchFamily="18" charset="0"/>
              </a:rPr>
              <a:t>Pattern of global heat flux variations compiled from observations at over 20,000 sites and modeled on a spherical harmonic expansion to degree 12. From Pollack, Hurter and Johnson. (1993) Rev. </a:t>
            </a:r>
            <a:r>
              <a:rPr lang="en-US" sz="2000" dirty="0" err="1">
                <a:cs typeface="Times New Roman" pitchFamily="18" charset="0"/>
              </a:rPr>
              <a:t>Geophys</a:t>
            </a:r>
            <a:r>
              <a:rPr lang="en-US" sz="2000" dirty="0">
                <a:cs typeface="Times New Roman" pitchFamily="18" charset="0"/>
              </a:rPr>
              <a:t>. 31, 267-280.  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37674" y="1700808"/>
            <a:ext cx="4330824" cy="3439853"/>
            <a:chOff x="2197" y="0"/>
            <a:chExt cx="3563" cy="2726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197" y="0"/>
              <a:ext cx="3563" cy="2726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9" name="Picture 7" descr="npo00002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8" y="60"/>
              <a:ext cx="3502" cy="2602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4924382" y="4843877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r>
              <a:rPr lang="en-US" sz="16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964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γεωθερμική βαθμίδα</a:t>
            </a:r>
          </a:p>
        </p:txBody>
      </p:sp>
      <p:pic>
        <p:nvPicPr>
          <p:cNvPr id="5" name="Picture 6" descr="npo0000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79066"/>
            <a:ext cx="3816424" cy="383108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7984" y="1445875"/>
            <a:ext cx="4267944" cy="40934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cs typeface="Times New Roman" pitchFamily="18" charset="0"/>
              </a:rPr>
              <a:t>Cross-section of the mantle based on a seismic tomography model. Arrows represent plate motions and large-scale mantle flow and </a:t>
            </a:r>
            <a:r>
              <a:rPr lang="en-US" sz="2000" dirty="0" err="1">
                <a:cs typeface="Times New Roman" pitchFamily="18" charset="0"/>
              </a:rPr>
              <a:t>subduction</a:t>
            </a:r>
            <a:r>
              <a:rPr lang="en-US" sz="2000" dirty="0">
                <a:cs typeface="Times New Roman" pitchFamily="18" charset="0"/>
              </a:rPr>
              <a:t> zones represented by dipping line segments. EPR =- East pacific Rise, MAR = Mid-Atlantic Ridge, CBR = Carlsberg Ridge. Plates: EA = Eurasian, IN = Indian, PA = Pacific, NA = North American, SA = South American, AF = African, CO = </a:t>
            </a:r>
            <a:r>
              <a:rPr lang="en-US" sz="2000" dirty="0" err="1">
                <a:cs typeface="Times New Roman" pitchFamily="18" charset="0"/>
              </a:rPr>
              <a:t>Cocos</a:t>
            </a:r>
            <a:r>
              <a:rPr lang="en-US" sz="2000" dirty="0">
                <a:cs typeface="Times New Roman" pitchFamily="18" charset="0"/>
              </a:rPr>
              <a:t>. From Li and </a:t>
            </a:r>
            <a:r>
              <a:rPr lang="en-US" sz="2000" dirty="0" err="1">
                <a:cs typeface="Times New Roman" pitchFamily="18" charset="0"/>
              </a:rPr>
              <a:t>Romanowicz</a:t>
            </a:r>
            <a:r>
              <a:rPr lang="en-US" sz="2000" dirty="0">
                <a:cs typeface="Times New Roman" pitchFamily="18" charset="0"/>
              </a:rPr>
              <a:t> (1996). J. </a:t>
            </a:r>
            <a:r>
              <a:rPr lang="en-US" sz="2000" dirty="0" err="1">
                <a:cs typeface="Times New Roman" pitchFamily="18" charset="0"/>
              </a:rPr>
              <a:t>Geophys</a:t>
            </a:r>
            <a:r>
              <a:rPr lang="en-US" sz="2000" dirty="0">
                <a:cs typeface="Times New Roman" pitchFamily="18" charset="0"/>
              </a:rPr>
              <a:t>. Research, 101, 22,245-72.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5094125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9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γεωθερμική βαθμίδα</a:t>
            </a:r>
          </a:p>
        </p:txBody>
      </p:sp>
      <p:sp>
        <p:nvSpPr>
          <p:cNvPr id="6" name="Text Box 111"/>
          <p:cNvSpPr txBox="1">
            <a:spLocks noChangeArrowheads="1"/>
          </p:cNvSpPr>
          <p:nvPr/>
        </p:nvSpPr>
        <p:spPr bwMode="auto">
          <a:xfrm>
            <a:off x="512986" y="4245888"/>
            <a:ext cx="4635078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cs typeface="Times New Roman" pitchFamily="18" charset="0"/>
              </a:rPr>
              <a:t>Figure 1-11</a:t>
            </a:r>
            <a:r>
              <a:rPr lang="en-US" sz="2000" dirty="0">
                <a:cs typeface="Times New Roman" pitchFamily="18" charset="0"/>
              </a:rPr>
              <a:t>. Winter, from Green and </a:t>
            </a:r>
            <a:r>
              <a:rPr lang="en-US" sz="2000" dirty="0" err="1">
                <a:cs typeface="Times New Roman" panose="02020603050405020304" pitchFamily="18" charset="0"/>
              </a:rPr>
              <a:t>Falloon</a:t>
            </a:r>
            <a:r>
              <a:rPr lang="en-US" sz="2000" dirty="0">
                <a:cs typeface="Times New Roman" panose="02020603050405020304" pitchFamily="18" charset="0"/>
              </a:rPr>
              <a:t> ((1998), Green &amp; Ringwood (1963), </a:t>
            </a:r>
            <a:r>
              <a:rPr lang="en-US" sz="2000" dirty="0" err="1">
                <a:cs typeface="Times New Roman" panose="02020603050405020304" pitchFamily="18" charset="0"/>
              </a:rPr>
              <a:t>Jaupart</a:t>
            </a:r>
            <a:r>
              <a:rPr lang="en-US" sz="2000" dirty="0"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cs typeface="Times New Roman" panose="02020603050405020304" pitchFamily="18" charset="0"/>
              </a:rPr>
              <a:t>Mareschal</a:t>
            </a:r>
            <a:r>
              <a:rPr lang="en-US" sz="2000" dirty="0">
                <a:cs typeface="Times New Roman" panose="02020603050405020304" pitchFamily="18" charset="0"/>
              </a:rPr>
              <a:t> (1999), McKenzie </a:t>
            </a:r>
            <a:r>
              <a:rPr lang="en-US" sz="2000" i="1" dirty="0">
                <a:cs typeface="Times New Roman" panose="02020603050405020304" pitchFamily="18" charset="0"/>
              </a:rPr>
              <a:t>et al</a:t>
            </a:r>
            <a:r>
              <a:rPr lang="en-US" sz="2000" dirty="0">
                <a:cs typeface="Times New Roman" panose="02020603050405020304" pitchFamily="18" charset="0"/>
              </a:rPr>
              <a:t>. (2005 and personal communication), Ringwood (1966), Rudnick and </a:t>
            </a:r>
            <a:r>
              <a:rPr lang="en-US" sz="2000" dirty="0" err="1">
                <a:cs typeface="Times New Roman" panose="02020603050405020304" pitchFamily="18" charset="0"/>
              </a:rPr>
              <a:t>Nyblade</a:t>
            </a:r>
            <a:r>
              <a:rPr lang="en-US" sz="2000" dirty="0">
                <a:cs typeface="Times New Roman" panose="02020603050405020304" pitchFamily="18" charset="0"/>
              </a:rPr>
              <a:t> (1999), </a:t>
            </a:r>
            <a:r>
              <a:rPr lang="en-US" sz="2000" dirty="0" err="1">
                <a:cs typeface="Times New Roman" panose="02020603050405020304" pitchFamily="18" charset="0"/>
              </a:rPr>
              <a:t>Turcotte</a:t>
            </a:r>
            <a:r>
              <a:rPr lang="en-US" sz="2000" dirty="0">
                <a:cs typeface="Times New Roman" panose="02020603050405020304" pitchFamily="18" charset="0"/>
              </a:rPr>
              <a:t> and Schubert (2002).  </a:t>
            </a:r>
          </a:p>
        </p:txBody>
      </p:sp>
      <p:pic>
        <p:nvPicPr>
          <p:cNvPr id="7" name="Picture 118" descr="npo00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606" y="1268761"/>
            <a:ext cx="4075434" cy="424847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119" descr="npo000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86" y="1268760"/>
            <a:ext cx="3859213" cy="3003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TextBox 9"/>
          <p:cNvSpPr txBox="1"/>
          <p:nvPr/>
        </p:nvSpPr>
        <p:spPr>
          <a:xfrm>
            <a:off x="4242850" y="3834274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r>
              <a:rPr lang="en-US" sz="1600" dirty="0" smtClean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8748" y="5537666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r>
              <a:rPr lang="en-US" sz="16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82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της γης</a:t>
            </a:r>
          </a:p>
        </p:txBody>
      </p:sp>
      <p:pic>
        <p:nvPicPr>
          <p:cNvPr id="10" name="Object 2" descr="npo00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52644"/>
            <a:ext cx="5200142" cy="44958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27826" y="5516396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2</a:t>
            </a:r>
            <a:r>
              <a:rPr lang="en-US" sz="16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33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Σύσταση της γης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5926" y="1495055"/>
            <a:ext cx="50936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/>
              <a:t>Κύρια στοιχεία</a:t>
            </a:r>
            <a:r>
              <a:rPr lang="el-GR" sz="2400" dirty="0"/>
              <a:t> </a:t>
            </a:r>
            <a:r>
              <a:rPr lang="en-US" sz="2400" dirty="0" smtClean="0"/>
              <a:t>&gt;</a:t>
            </a:r>
            <a:r>
              <a:rPr lang="el-GR" sz="2400" dirty="0" smtClean="0"/>
              <a:t> </a:t>
            </a:r>
            <a:r>
              <a:rPr lang="en-US" sz="2400" dirty="0" smtClean="0"/>
              <a:t>1 </a:t>
            </a:r>
            <a:r>
              <a:rPr lang="en-US" sz="2400" dirty="0"/>
              <a:t>wt. </a:t>
            </a:r>
            <a:r>
              <a:rPr lang="en-US" sz="2400" dirty="0" smtClean="0"/>
              <a:t>%</a:t>
            </a:r>
            <a:endParaRPr lang="el-GR" sz="2400" dirty="0" smtClean="0"/>
          </a:p>
          <a:p>
            <a:endParaRPr lang="en-US" sz="2400" dirty="0"/>
          </a:p>
          <a:p>
            <a:r>
              <a:rPr lang="el-GR" sz="2400" dirty="0" smtClean="0"/>
              <a:t>Δευτερεύοντα στοιχεία  </a:t>
            </a:r>
            <a:r>
              <a:rPr lang="en-US" sz="2400" dirty="0" smtClean="0"/>
              <a:t>~</a:t>
            </a:r>
            <a:r>
              <a:rPr lang="en-US" sz="2400" dirty="0"/>
              <a:t>0.1 to 1 wt. </a:t>
            </a:r>
            <a:r>
              <a:rPr lang="en-US" sz="2400" dirty="0" smtClean="0"/>
              <a:t>%</a:t>
            </a:r>
            <a:endParaRPr lang="en-US" sz="2400" dirty="0"/>
          </a:p>
          <a:p>
            <a:endParaRPr lang="el-GR" sz="2400" dirty="0" smtClean="0"/>
          </a:p>
          <a:p>
            <a:r>
              <a:rPr lang="el-GR" sz="2400" dirty="0" smtClean="0"/>
              <a:t>Ιχνοστοιχεία</a:t>
            </a:r>
            <a:r>
              <a:rPr lang="en-US" sz="2400" dirty="0"/>
              <a:t>	100 </a:t>
            </a:r>
            <a:r>
              <a:rPr lang="en-US" sz="2400" dirty="0" err="1"/>
              <a:t>ppm</a:t>
            </a:r>
            <a:r>
              <a:rPr lang="en-US" sz="2400" dirty="0"/>
              <a:t> </a:t>
            </a:r>
            <a:r>
              <a:rPr lang="el-GR" sz="2400" dirty="0" smtClean="0"/>
              <a:t>ή</a:t>
            </a:r>
            <a:r>
              <a:rPr lang="en-US" sz="2400" dirty="0" smtClean="0"/>
              <a:t> </a:t>
            </a:r>
            <a:r>
              <a:rPr lang="el-GR" sz="2400" dirty="0" smtClean="0"/>
              <a:t>λιγότερο</a:t>
            </a:r>
            <a:endParaRPr lang="en-US" sz="24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267744" y="3436733"/>
            <a:ext cx="3528392" cy="2880320"/>
            <a:chOff x="900" y="1491"/>
            <a:chExt cx="2292" cy="1857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076" y="2352"/>
              <a:ext cx="978" cy="9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8" y="210"/>
                </a:cxn>
                <a:cxn ang="0">
                  <a:pos x="966" y="744"/>
                </a:cxn>
                <a:cxn ang="0">
                  <a:pos x="786" y="858"/>
                </a:cxn>
                <a:cxn ang="0">
                  <a:pos x="540" y="948"/>
                </a:cxn>
                <a:cxn ang="0">
                  <a:pos x="84" y="990"/>
                </a:cxn>
                <a:cxn ang="0">
                  <a:pos x="96" y="462"/>
                </a:cxn>
                <a:cxn ang="0">
                  <a:pos x="0" y="12"/>
                </a:cxn>
              </a:cxnLst>
              <a:rect l="0" t="0" r="r" b="b"/>
              <a:pathLst>
                <a:path w="978" h="990">
                  <a:moveTo>
                    <a:pt x="0" y="0"/>
                  </a:moveTo>
                  <a:lnTo>
                    <a:pt x="978" y="210"/>
                  </a:lnTo>
                  <a:lnTo>
                    <a:pt x="966" y="744"/>
                  </a:lnTo>
                  <a:lnTo>
                    <a:pt x="786" y="858"/>
                  </a:lnTo>
                  <a:lnTo>
                    <a:pt x="540" y="948"/>
                  </a:lnTo>
                  <a:lnTo>
                    <a:pt x="84" y="990"/>
                  </a:lnTo>
                  <a:lnTo>
                    <a:pt x="96" y="462"/>
                  </a:lnTo>
                  <a:lnTo>
                    <a:pt x="0" y="12"/>
                  </a:lnTo>
                </a:path>
              </a:pathLst>
            </a:custGeom>
            <a:solidFill>
              <a:srgbClr val="00CC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052" y="1854"/>
              <a:ext cx="1140" cy="124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18" y="24"/>
                </a:cxn>
                <a:cxn ang="0">
                  <a:pos x="648" y="90"/>
                </a:cxn>
                <a:cxn ang="0">
                  <a:pos x="954" y="222"/>
                </a:cxn>
                <a:cxn ang="0">
                  <a:pos x="1104" y="360"/>
                </a:cxn>
                <a:cxn ang="0">
                  <a:pos x="1140" y="552"/>
                </a:cxn>
                <a:cxn ang="0">
                  <a:pos x="1134" y="1062"/>
                </a:cxn>
                <a:cxn ang="0">
                  <a:pos x="996" y="1248"/>
                </a:cxn>
                <a:cxn ang="0">
                  <a:pos x="1002" y="708"/>
                </a:cxn>
                <a:cxn ang="0">
                  <a:pos x="24" y="498"/>
                </a:cxn>
                <a:cxn ang="0">
                  <a:pos x="0" y="0"/>
                </a:cxn>
              </a:cxnLst>
              <a:rect l="0" t="0" r="r" b="b"/>
              <a:pathLst>
                <a:path w="1140" h="1248">
                  <a:moveTo>
                    <a:pt x="0" y="6"/>
                  </a:moveTo>
                  <a:lnTo>
                    <a:pt x="318" y="24"/>
                  </a:lnTo>
                  <a:lnTo>
                    <a:pt x="648" y="90"/>
                  </a:lnTo>
                  <a:lnTo>
                    <a:pt x="954" y="222"/>
                  </a:lnTo>
                  <a:lnTo>
                    <a:pt x="1104" y="360"/>
                  </a:lnTo>
                  <a:lnTo>
                    <a:pt x="1140" y="552"/>
                  </a:lnTo>
                  <a:lnTo>
                    <a:pt x="1134" y="1062"/>
                  </a:lnTo>
                  <a:lnTo>
                    <a:pt x="996" y="1248"/>
                  </a:lnTo>
                  <a:lnTo>
                    <a:pt x="1002" y="708"/>
                  </a:lnTo>
                  <a:lnTo>
                    <a:pt x="24" y="498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980" y="1866"/>
              <a:ext cx="90" cy="48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0" y="6"/>
                </a:cxn>
                <a:cxn ang="0">
                  <a:pos x="90" y="486"/>
                </a:cxn>
                <a:cxn ang="0">
                  <a:pos x="0" y="6"/>
                </a:cxn>
              </a:cxnLst>
              <a:rect l="0" t="0" r="r" b="b"/>
              <a:pathLst>
                <a:path w="90" h="486">
                  <a:moveTo>
                    <a:pt x="12" y="0"/>
                  </a:moveTo>
                  <a:lnTo>
                    <a:pt x="90" y="6"/>
                  </a:lnTo>
                  <a:lnTo>
                    <a:pt x="90" y="486"/>
                  </a:lnTo>
                  <a:lnTo>
                    <a:pt x="0" y="6"/>
                  </a:lnTo>
                </a:path>
              </a:pathLst>
            </a:custGeom>
            <a:solidFill>
              <a:srgbClr val="FF99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836" y="1866"/>
              <a:ext cx="234" cy="48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44" y="0"/>
                </a:cxn>
                <a:cxn ang="0">
                  <a:pos x="234" y="480"/>
                </a:cxn>
                <a:cxn ang="0">
                  <a:pos x="6" y="18"/>
                </a:cxn>
              </a:cxnLst>
              <a:rect l="0" t="0" r="r" b="b"/>
              <a:pathLst>
                <a:path w="234" h="480">
                  <a:moveTo>
                    <a:pt x="0" y="18"/>
                  </a:moveTo>
                  <a:lnTo>
                    <a:pt x="144" y="0"/>
                  </a:lnTo>
                  <a:lnTo>
                    <a:pt x="234" y="480"/>
                  </a:lnTo>
                  <a:lnTo>
                    <a:pt x="6" y="18"/>
                  </a:lnTo>
                </a:path>
              </a:pathLst>
            </a:custGeom>
            <a:solidFill>
              <a:srgbClr val="333333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698" y="1872"/>
              <a:ext cx="366" cy="47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44" y="0"/>
                </a:cxn>
                <a:cxn ang="0">
                  <a:pos x="366" y="474"/>
                </a:cxn>
                <a:cxn ang="0">
                  <a:pos x="6" y="18"/>
                </a:cxn>
              </a:cxnLst>
              <a:rect l="0" t="0" r="r" b="b"/>
              <a:pathLst>
                <a:path w="366" h="474">
                  <a:moveTo>
                    <a:pt x="0" y="18"/>
                  </a:moveTo>
                  <a:lnTo>
                    <a:pt x="144" y="0"/>
                  </a:lnTo>
                  <a:lnTo>
                    <a:pt x="366" y="474"/>
                  </a:lnTo>
                  <a:lnTo>
                    <a:pt x="6" y="18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560" y="1896"/>
              <a:ext cx="516" cy="45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44" y="0"/>
                </a:cxn>
                <a:cxn ang="0">
                  <a:pos x="516" y="456"/>
                </a:cxn>
                <a:cxn ang="0">
                  <a:pos x="6" y="18"/>
                </a:cxn>
              </a:cxnLst>
              <a:rect l="0" t="0" r="r" b="b"/>
              <a:pathLst>
                <a:path w="516" h="456">
                  <a:moveTo>
                    <a:pt x="0" y="18"/>
                  </a:moveTo>
                  <a:lnTo>
                    <a:pt x="144" y="0"/>
                  </a:lnTo>
                  <a:lnTo>
                    <a:pt x="516" y="456"/>
                  </a:lnTo>
                  <a:lnTo>
                    <a:pt x="6" y="18"/>
                  </a:lnTo>
                </a:path>
              </a:pathLst>
            </a:custGeom>
            <a:solidFill>
              <a:srgbClr val="80008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00" y="1914"/>
              <a:ext cx="1152" cy="1290"/>
            </a:xfrm>
            <a:custGeom>
              <a:avLst/>
              <a:gdLst/>
              <a:ahLst/>
              <a:cxnLst>
                <a:cxn ang="0">
                  <a:pos x="6" y="438"/>
                </a:cxn>
                <a:cxn ang="0">
                  <a:pos x="54" y="324"/>
                </a:cxn>
                <a:cxn ang="0">
                  <a:pos x="120" y="222"/>
                </a:cxn>
                <a:cxn ang="0">
                  <a:pos x="366" y="78"/>
                </a:cxn>
                <a:cxn ang="0">
                  <a:pos x="654" y="0"/>
                </a:cxn>
                <a:cxn ang="0">
                  <a:pos x="1152" y="432"/>
                </a:cxn>
                <a:cxn ang="0">
                  <a:pos x="342" y="762"/>
                </a:cxn>
                <a:cxn ang="0">
                  <a:pos x="354" y="1290"/>
                </a:cxn>
                <a:cxn ang="0">
                  <a:pos x="234" y="1236"/>
                </a:cxn>
                <a:cxn ang="0">
                  <a:pos x="102" y="1146"/>
                </a:cxn>
                <a:cxn ang="0">
                  <a:pos x="12" y="978"/>
                </a:cxn>
                <a:cxn ang="0">
                  <a:pos x="0" y="432"/>
                </a:cxn>
              </a:cxnLst>
              <a:rect l="0" t="0" r="r" b="b"/>
              <a:pathLst>
                <a:path w="1152" h="1290">
                  <a:moveTo>
                    <a:pt x="6" y="438"/>
                  </a:moveTo>
                  <a:lnTo>
                    <a:pt x="54" y="324"/>
                  </a:lnTo>
                  <a:lnTo>
                    <a:pt x="120" y="222"/>
                  </a:lnTo>
                  <a:lnTo>
                    <a:pt x="366" y="78"/>
                  </a:lnTo>
                  <a:lnTo>
                    <a:pt x="654" y="0"/>
                  </a:lnTo>
                  <a:lnTo>
                    <a:pt x="1152" y="432"/>
                  </a:lnTo>
                  <a:lnTo>
                    <a:pt x="342" y="762"/>
                  </a:lnTo>
                  <a:lnTo>
                    <a:pt x="354" y="1290"/>
                  </a:lnTo>
                  <a:lnTo>
                    <a:pt x="234" y="1236"/>
                  </a:lnTo>
                  <a:lnTo>
                    <a:pt x="102" y="1146"/>
                  </a:lnTo>
                  <a:lnTo>
                    <a:pt x="12" y="978"/>
                  </a:lnTo>
                  <a:lnTo>
                    <a:pt x="0" y="432"/>
                  </a:lnTo>
                </a:path>
              </a:pathLst>
            </a:custGeom>
            <a:solidFill>
              <a:srgbClr val="CCFF99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912" y="1866"/>
              <a:ext cx="2280" cy="9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548" y="1914"/>
              <a:ext cx="510" cy="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1248" y="2346"/>
              <a:ext cx="822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076" y="2346"/>
              <a:ext cx="9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064" y="2340"/>
              <a:ext cx="990" cy="2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058" y="1860"/>
              <a:ext cx="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950" y="1860"/>
              <a:ext cx="114" cy="4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854" y="1872"/>
              <a:ext cx="216" cy="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912" y="2346"/>
              <a:ext cx="6" cy="5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48" y="2670"/>
              <a:ext cx="0" cy="5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166" y="2808"/>
              <a:ext cx="0" cy="5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054" y="2556"/>
              <a:ext cx="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912" y="2874"/>
              <a:ext cx="2274" cy="4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96"/>
                </a:cxn>
                <a:cxn ang="0">
                  <a:pos x="78" y="168"/>
                </a:cxn>
                <a:cxn ang="0">
                  <a:pos x="144" y="228"/>
                </a:cxn>
                <a:cxn ang="0">
                  <a:pos x="198" y="264"/>
                </a:cxn>
                <a:cxn ang="0">
                  <a:pos x="336" y="336"/>
                </a:cxn>
                <a:cxn ang="0">
                  <a:pos x="432" y="372"/>
                </a:cxn>
                <a:cxn ang="0">
                  <a:pos x="720" y="438"/>
                </a:cxn>
                <a:cxn ang="0">
                  <a:pos x="924" y="462"/>
                </a:cxn>
                <a:cxn ang="0">
                  <a:pos x="1140" y="474"/>
                </a:cxn>
                <a:cxn ang="0">
                  <a:pos x="1326" y="468"/>
                </a:cxn>
                <a:cxn ang="0">
                  <a:pos x="1500" y="456"/>
                </a:cxn>
                <a:cxn ang="0">
                  <a:pos x="1656" y="432"/>
                </a:cxn>
                <a:cxn ang="0">
                  <a:pos x="1890" y="360"/>
                </a:cxn>
                <a:cxn ang="0">
                  <a:pos x="2070" y="276"/>
                </a:cxn>
                <a:cxn ang="0">
                  <a:pos x="2148" y="216"/>
                </a:cxn>
                <a:cxn ang="0">
                  <a:pos x="2226" y="132"/>
                </a:cxn>
                <a:cxn ang="0">
                  <a:pos x="2274" y="24"/>
                </a:cxn>
              </a:cxnLst>
              <a:rect l="0" t="0" r="r" b="b"/>
              <a:pathLst>
                <a:path w="2274" h="474">
                  <a:moveTo>
                    <a:pt x="0" y="0"/>
                  </a:moveTo>
                  <a:lnTo>
                    <a:pt x="30" y="96"/>
                  </a:lnTo>
                  <a:lnTo>
                    <a:pt x="78" y="168"/>
                  </a:lnTo>
                  <a:lnTo>
                    <a:pt x="144" y="228"/>
                  </a:lnTo>
                  <a:lnTo>
                    <a:pt x="198" y="264"/>
                  </a:lnTo>
                  <a:lnTo>
                    <a:pt x="336" y="336"/>
                  </a:lnTo>
                  <a:lnTo>
                    <a:pt x="432" y="372"/>
                  </a:lnTo>
                  <a:lnTo>
                    <a:pt x="720" y="438"/>
                  </a:lnTo>
                  <a:lnTo>
                    <a:pt x="924" y="462"/>
                  </a:lnTo>
                  <a:lnTo>
                    <a:pt x="1140" y="474"/>
                  </a:lnTo>
                  <a:lnTo>
                    <a:pt x="1326" y="468"/>
                  </a:lnTo>
                  <a:lnTo>
                    <a:pt x="1500" y="456"/>
                  </a:lnTo>
                  <a:lnTo>
                    <a:pt x="1656" y="432"/>
                  </a:lnTo>
                  <a:lnTo>
                    <a:pt x="1890" y="360"/>
                  </a:lnTo>
                  <a:lnTo>
                    <a:pt x="2070" y="276"/>
                  </a:lnTo>
                  <a:lnTo>
                    <a:pt x="2148" y="216"/>
                  </a:lnTo>
                  <a:lnTo>
                    <a:pt x="2226" y="132"/>
                  </a:lnTo>
                  <a:lnTo>
                    <a:pt x="2274" y="2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1238" y="2121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/>
                <a:t>O</a:t>
              </a:r>
            </a:p>
            <a:p>
              <a:pPr algn="ctr" eaLnBrk="0" hangingPunct="0"/>
              <a:r>
                <a:rPr lang="en-US" sz="1200"/>
                <a:t>30.1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1736" y="2487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/>
                <a:t>Mg</a:t>
              </a:r>
            </a:p>
            <a:p>
              <a:pPr algn="ctr" eaLnBrk="0" hangingPunct="0"/>
              <a:r>
                <a:rPr lang="en-US" sz="1200" dirty="0"/>
                <a:t>13.9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2252" y="2463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/>
                <a:t>Si</a:t>
              </a:r>
            </a:p>
            <a:p>
              <a:pPr algn="ctr" eaLnBrk="0" hangingPunct="0"/>
              <a:r>
                <a:rPr lang="en-US" sz="1200" dirty="0"/>
                <a:t>15.1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2546" y="2061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/>
                <a:t>Fe</a:t>
              </a:r>
            </a:p>
            <a:p>
              <a:pPr algn="ctr" eaLnBrk="0" hangingPunct="0"/>
              <a:r>
                <a:rPr lang="en-US" sz="1200" dirty="0"/>
                <a:t>32.1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2018" y="1497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/>
                <a:t>Ca</a:t>
              </a:r>
            </a:p>
            <a:p>
              <a:pPr algn="ctr" eaLnBrk="0" hangingPunct="0"/>
              <a:r>
                <a:rPr lang="en-US" sz="1200"/>
                <a:t>1.54</a:t>
              </a: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748" y="1491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/>
                <a:t>Al</a:t>
              </a:r>
            </a:p>
            <a:p>
              <a:pPr algn="ctr" eaLnBrk="0" hangingPunct="0"/>
              <a:r>
                <a:rPr lang="en-US" sz="1200"/>
                <a:t>1.41</a:t>
              </a: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1698" y="1896"/>
              <a:ext cx="366" cy="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1556" y="1509"/>
              <a:ext cx="2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/>
                <a:t>S</a:t>
              </a:r>
            </a:p>
            <a:p>
              <a:pPr algn="ctr" eaLnBrk="0" hangingPunct="0"/>
              <a:r>
                <a:rPr lang="en-US" sz="1200"/>
                <a:t>2.9</a:t>
              </a: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1328" y="1551"/>
              <a:ext cx="2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/>
                <a:t>Ni</a:t>
              </a:r>
            </a:p>
            <a:p>
              <a:pPr algn="ctr" eaLnBrk="0" hangingPunct="0"/>
              <a:r>
                <a:rPr lang="en-US" sz="1200"/>
                <a:t>1.8</a:t>
              </a: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3186" y="2322"/>
              <a:ext cx="0" cy="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H="1">
              <a:off x="2010" y="1758"/>
              <a:ext cx="12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890" y="1734"/>
              <a:ext cx="1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1704" y="1758"/>
              <a:ext cx="6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1512" y="1800"/>
              <a:ext cx="102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6047003" y="4757924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BULK EARTH</a:t>
            </a:r>
          </a:p>
        </p:txBody>
      </p:sp>
    </p:spTree>
    <p:extLst>
      <p:ext uri="{BB962C8B-B14F-4D97-AF65-F5344CB8AC3E}">
        <p14:creationId xmlns:p14="http://schemas.microsoft.com/office/powerpoint/2010/main" val="42136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31" y="116632"/>
            <a:ext cx="7758596" cy="59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70156" y="5805264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r>
              <a:rPr lang="en-US" sz="16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11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Σύγχρονες Αναλυτικές τεχνικές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l-GR" sz="2400" dirty="0"/>
              <a:t>Φθορισμομετρία ακτίνων-Χ (</a:t>
            </a:r>
            <a:r>
              <a:rPr lang="en-US" sz="2400" b="1" dirty="0"/>
              <a:t>X-ray </a:t>
            </a:r>
            <a:r>
              <a:rPr lang="en-US" sz="2400" b="1" dirty="0" err="1"/>
              <a:t>flouresence</a:t>
            </a:r>
            <a:r>
              <a:rPr lang="el-GR" sz="2400" b="1" dirty="0"/>
              <a:t> - </a:t>
            </a:r>
            <a:r>
              <a:rPr lang="en-US" sz="2400" b="1" dirty="0"/>
              <a:t>XRF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/>
            <a:r>
              <a:rPr lang="el-GR" sz="2400" dirty="0"/>
              <a:t> Φασματογραφία μάζας με διαλυτοποίηση ισοτόπων </a:t>
            </a:r>
            <a:r>
              <a:rPr lang="en-US" sz="2400" dirty="0"/>
              <a:t>(</a:t>
            </a:r>
            <a:r>
              <a:rPr lang="en-US" sz="2400" b="1" dirty="0"/>
              <a:t>isotope dilution mass spectrometry</a:t>
            </a:r>
            <a:r>
              <a:rPr lang="el-GR" sz="2400" dirty="0" smtClean="0"/>
              <a:t>)</a:t>
            </a:r>
            <a:endParaRPr lang="el-GR" sz="2400" dirty="0"/>
          </a:p>
          <a:p>
            <a:pPr marL="0" indent="0"/>
            <a:r>
              <a:rPr lang="el-GR" sz="2400" dirty="0"/>
              <a:t> Φασματομετρία ατομικών μαζών επαγωγικά συζευγμένου πλάσματος (</a:t>
            </a:r>
            <a:r>
              <a:rPr lang="en-US" sz="2400" b="1" dirty="0"/>
              <a:t>ICP-MS</a:t>
            </a:r>
            <a:r>
              <a:rPr lang="en-US" sz="2400" dirty="0"/>
              <a:t> </a:t>
            </a:r>
            <a:r>
              <a:rPr lang="el-GR" sz="2400" dirty="0"/>
              <a:t>-</a:t>
            </a:r>
            <a:r>
              <a:rPr lang="en-US" sz="2400" dirty="0"/>
              <a:t> Inductively Coupled Plasma Mass </a:t>
            </a:r>
            <a:r>
              <a:rPr lang="en-US" sz="2400" dirty="0" smtClean="0"/>
              <a:t>Spectroscopy</a:t>
            </a:r>
            <a:r>
              <a:rPr lang="el-GR" sz="2400" dirty="0" smtClean="0"/>
              <a:t>)</a:t>
            </a:r>
          </a:p>
          <a:p>
            <a:pPr marL="80963" indent="42863"/>
            <a:r>
              <a:rPr lang="el-GR" sz="2400" dirty="0" smtClean="0"/>
              <a:t> </a:t>
            </a:r>
            <a:r>
              <a:rPr lang="el-GR" sz="2400" dirty="0"/>
              <a:t>Σημειακή χημική ανάλυση ιχνοστοιχείων σε ορυκτά (ανάλυση σημείου μεγέθους  έως 10μ</a:t>
            </a:r>
            <a:r>
              <a:rPr lang="en-US" sz="2400" dirty="0"/>
              <a:t>m) </a:t>
            </a:r>
            <a:r>
              <a:rPr lang="el-GR" sz="2400" dirty="0"/>
              <a:t>με τη χρήση εστιασμένης δέσμης ιόντων ή </a:t>
            </a:r>
            <a:r>
              <a:rPr lang="en-US" sz="2400" dirty="0"/>
              <a:t>lasers (</a:t>
            </a:r>
            <a:r>
              <a:rPr lang="en-US" sz="2400" b="1" dirty="0"/>
              <a:t>ion</a:t>
            </a:r>
            <a:r>
              <a:rPr lang="en-US" sz="2400" dirty="0"/>
              <a:t> or </a:t>
            </a:r>
            <a:r>
              <a:rPr lang="en-US" sz="2400" b="1" dirty="0"/>
              <a:t>laser</a:t>
            </a:r>
            <a:r>
              <a:rPr lang="en-US" sz="2400" dirty="0"/>
              <a:t> </a:t>
            </a:r>
            <a:r>
              <a:rPr lang="en-US" sz="2400" b="1" dirty="0"/>
              <a:t>Microprobe analysis</a:t>
            </a:r>
            <a:r>
              <a:rPr lang="en-US" sz="2400" dirty="0" smtClean="0"/>
              <a:t>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374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Προαπαιτούμενες  γνώσεις για το μάθημα Γεωχημείας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0230959"/>
              </p:ext>
            </p:extLst>
          </p:nvPr>
        </p:nvGraphicFramePr>
        <p:xfrm>
          <a:off x="1043608" y="1417638"/>
          <a:ext cx="6984776" cy="489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93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Lab - Chemical Preparation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95" y="1600200"/>
            <a:ext cx="685235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5654" y="5840525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2</a:t>
            </a:r>
            <a:r>
              <a:rPr lang="el-GR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397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Thermal Ionization Mass Spectrometer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1772816"/>
            <a:ext cx="64674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5229200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2</a:t>
            </a:r>
            <a:r>
              <a:rPr lang="el-GR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991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Γενικό κανονικοποιημένο διάγραμμα διάκρισης γεωτεκτονικού καθεστώτος γένεσης βασαλτών</a:t>
            </a:r>
          </a:p>
        </p:txBody>
      </p:sp>
      <p:pic>
        <p:nvPicPr>
          <p:cNvPr id="3" name="Picture 2" descr="sp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92667"/>
            <a:ext cx="6879638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55172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(</a:t>
            </a:r>
            <a:r>
              <a:rPr lang="en-GB" i="1" dirty="0" err="1" smtClean="0"/>
              <a:t>Albarede</a:t>
            </a:r>
            <a:r>
              <a:rPr lang="en-GB" i="1" dirty="0" smtClean="0"/>
              <a:t>, 2003)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30117" y="5269850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28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76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Γενικό μοντέλο μαγματισμού σε περιβάλλον νησωτικού τόξου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76" y="1443334"/>
            <a:ext cx="4358824" cy="48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700808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Τα κύρια στοιχεία, ιχνοστοιχεία και οι λόγοι  ισοτόπων δείχνουν ότι το υποβυθιζόμενο ίζημα ηπειρωτικής προέλευσης συμμετέχει σε μικρό ποσοστό στην επί τις </a:t>
            </a:r>
            <a:r>
              <a:rPr lang="en-US" sz="2000" dirty="0" smtClean="0"/>
              <a:t>% </a:t>
            </a:r>
            <a:r>
              <a:rPr lang="el-GR" sz="2000" dirty="0" smtClean="0"/>
              <a:t> κατά βάρος σύσταση (</a:t>
            </a:r>
            <a:r>
              <a:rPr lang="en-US" sz="2000" dirty="0" smtClean="0"/>
              <a:t>weight %</a:t>
            </a:r>
            <a:r>
              <a:rPr lang="el-GR" sz="2000" dirty="0" smtClean="0"/>
              <a:t>) του μάγματος ενός νησιωτικού τόξου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l-GR" sz="2000" dirty="0" smtClean="0"/>
              <a:t>Το μεγαλύτερο τμήμα του υποβυθιζόμενου φλοιού προσπερνά το τόξο και κατέρχεται στον βαθύτερο μανδύα.  </a:t>
            </a:r>
            <a:endParaRPr lang="en-US" sz="2000" dirty="0"/>
          </a:p>
          <a:p>
            <a:r>
              <a:rPr lang="el-GR" sz="2000" dirty="0" smtClean="0"/>
              <a:t>(παράδειγμα: </a:t>
            </a:r>
            <a:r>
              <a:rPr lang="en-US" sz="2000" dirty="0" err="1" smtClean="0"/>
              <a:t>Farallon</a:t>
            </a:r>
            <a:r>
              <a:rPr lang="el-GR" sz="2000" dirty="0" smtClean="0"/>
              <a:t> </a:t>
            </a:r>
            <a:r>
              <a:rPr lang="en-US" sz="2000" dirty="0" smtClean="0"/>
              <a:t>plate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20617" y="5362188"/>
            <a:ext cx="4680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29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027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του μαθήματος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2541" y="1220269"/>
            <a:ext cx="79978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 smtClean="0"/>
              <a:t>Σκοπός του μαθήματος της γεωχημείας είναι η μελέτη των φυσικών/χημικών διεργασιών (βάθους και επιφανείας) που έχουν ως αποτέλεσμα τη διαφοροποίηση των διαφόρων  τμημάτων (</a:t>
            </a:r>
            <a:r>
              <a:rPr lang="en-US" dirty="0" smtClean="0"/>
              <a:t>“reservoirs”</a:t>
            </a:r>
            <a:r>
              <a:rPr lang="el-GR" dirty="0" smtClean="0"/>
              <a:t>) της γης.</a:t>
            </a:r>
            <a:endParaRPr lang="en-US" dirty="0"/>
          </a:p>
          <a:p>
            <a:endParaRPr lang="en-US" dirty="0"/>
          </a:p>
          <a:p>
            <a:r>
              <a:rPr lang="el-GR" dirty="0" smtClean="0"/>
              <a:t>- Η μελέτη των ιχνοστοιχείων μας βοηθάει στην ιχνηλάτηση του τρόπου με τον οποίο γίνεται η διαφοροποίηση.</a:t>
            </a:r>
            <a:endParaRPr lang="en-US" dirty="0"/>
          </a:p>
          <a:p>
            <a:endParaRPr lang="en-US" dirty="0"/>
          </a:p>
          <a:p>
            <a:r>
              <a:rPr lang="el-GR" dirty="0" smtClean="0"/>
              <a:t>- Τα ισότοπα (ραδιενεργά) μπορούν να χρησιμοποιηθούν για τον προσδιορισμό της ταχύτητας και του χρόνου στον οποίο λαμβάνουν χώρα οι διεργασίες της διαφοροποίησης. 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771800" y="3892187"/>
            <a:ext cx="5040560" cy="2272070"/>
            <a:chOff x="376" y="1546"/>
            <a:chExt cx="3647" cy="220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19" y="1546"/>
              <a:ext cx="932" cy="259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73" y="1586"/>
              <a:ext cx="89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Atmosphere</a:t>
              </a:r>
              <a:endParaRPr lang="en-US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99" y="2131"/>
              <a:ext cx="538" cy="259"/>
            </a:xfrm>
            <a:prstGeom prst="rect">
              <a:avLst/>
            </a:prstGeom>
            <a:solidFill>
              <a:srgbClr val="99CCFF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52" y="2171"/>
              <a:ext cx="46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Ocean</a:t>
              </a:r>
              <a:endParaRPr lang="en-US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97" y="2347"/>
              <a:ext cx="660" cy="461"/>
            </a:xfrm>
            <a:prstGeom prst="rect">
              <a:avLst/>
            </a:prstGeom>
            <a:solidFill>
              <a:srgbClr val="0000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51" y="2387"/>
              <a:ext cx="57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bg1"/>
                  </a:solidFill>
                </a:rPr>
                <a:t>Oceanic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44" y="2589"/>
              <a:ext cx="37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bg1"/>
                  </a:solidFill>
                </a:rPr>
                <a:t>Crust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988" y="2890"/>
              <a:ext cx="585" cy="259"/>
            </a:xfrm>
            <a:prstGeom prst="rect">
              <a:avLst/>
            </a:prstGeom>
            <a:solidFill>
              <a:srgbClr val="6699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75" y="2930"/>
              <a:ext cx="52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Mantle</a:t>
              </a:r>
              <a:endParaRPr lang="en-US" dirty="0"/>
            </a:p>
          </p:txBody>
        </p:sp>
        <p:sp>
          <p:nvSpPr>
            <p:cNvPr id="15" name="Rectangle 14" descr="Divot"/>
            <p:cNvSpPr>
              <a:spLocks noChangeArrowheads="1"/>
            </p:cNvSpPr>
            <p:nvPr/>
          </p:nvSpPr>
          <p:spPr bwMode="auto">
            <a:xfrm>
              <a:off x="3119" y="2351"/>
              <a:ext cx="893" cy="461"/>
            </a:xfrm>
            <a:prstGeom prst="rect">
              <a:avLst/>
            </a:prstGeom>
            <a:pattFill prst="divot">
              <a:fgClr>
                <a:srgbClr val="CC9900"/>
              </a:fgClr>
              <a:bgClr>
                <a:schemeClr val="bg1"/>
              </a:bgClr>
            </a:patt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173" y="2390"/>
              <a:ext cx="85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Continental</a:t>
              </a:r>
              <a:endParaRPr lang="en-US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383" y="2593"/>
              <a:ext cx="37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Crust</a:t>
              </a:r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059" y="3480"/>
              <a:ext cx="436" cy="259"/>
            </a:xfrm>
            <a:prstGeom prst="rect">
              <a:avLst/>
            </a:prstGeom>
            <a:solidFill>
              <a:srgbClr val="FF00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113" y="3520"/>
              <a:ext cx="33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Core</a:t>
              </a:r>
              <a:endParaRPr lang="en-US" dirty="0"/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2236" y="1884"/>
              <a:ext cx="95" cy="210"/>
              <a:chOff x="2236" y="1884"/>
              <a:chExt cx="95" cy="210"/>
            </a:xfrm>
          </p:grpSpPr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2273" y="1976"/>
                <a:ext cx="21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2236" y="2000"/>
                <a:ext cx="9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188"/>
                  </a:cxn>
                  <a:cxn ang="0">
                    <a:pos x="188" y="0"/>
                  </a:cxn>
                  <a:cxn ang="0">
                    <a:pos x="0" y="0"/>
                  </a:cxn>
                </a:cxnLst>
                <a:rect l="0" t="0" r="r" b="b"/>
                <a:pathLst>
                  <a:path w="188" h="188">
                    <a:moveTo>
                      <a:pt x="0" y="0"/>
                    </a:moveTo>
                    <a:lnTo>
                      <a:pt x="94" y="188"/>
                    </a:lnTo>
                    <a:lnTo>
                      <a:pt x="1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2237" y="1884"/>
                <a:ext cx="94" cy="94"/>
              </a:xfrm>
              <a:custGeom>
                <a:avLst/>
                <a:gdLst/>
                <a:ahLst/>
                <a:cxnLst>
                  <a:cxn ang="0">
                    <a:pos x="188" y="188"/>
                  </a:cxn>
                  <a:cxn ang="0">
                    <a:pos x="93" y="0"/>
                  </a:cxn>
                  <a:cxn ang="0">
                    <a:pos x="0" y="188"/>
                  </a:cxn>
                  <a:cxn ang="0">
                    <a:pos x="188" y="188"/>
                  </a:cxn>
                </a:cxnLst>
                <a:rect l="0" t="0" r="r" b="b"/>
                <a:pathLst>
                  <a:path w="188" h="188">
                    <a:moveTo>
                      <a:pt x="188" y="188"/>
                    </a:moveTo>
                    <a:lnTo>
                      <a:pt x="93" y="0"/>
                    </a:lnTo>
                    <a:lnTo>
                      <a:pt x="0" y="188"/>
                    </a:lnTo>
                    <a:lnTo>
                      <a:pt x="188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236" y="2474"/>
              <a:ext cx="95" cy="337"/>
              <a:chOff x="2236" y="2474"/>
              <a:chExt cx="95" cy="337"/>
            </a:xfrm>
          </p:grpSpPr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2273" y="2566"/>
                <a:ext cx="21" cy="15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2236" y="2717"/>
                <a:ext cx="9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188"/>
                  </a:cxn>
                  <a:cxn ang="0">
                    <a:pos x="188" y="0"/>
                  </a:cxn>
                  <a:cxn ang="0">
                    <a:pos x="0" y="0"/>
                  </a:cxn>
                </a:cxnLst>
                <a:rect l="0" t="0" r="r" b="b"/>
                <a:pathLst>
                  <a:path w="188" h="188">
                    <a:moveTo>
                      <a:pt x="0" y="0"/>
                    </a:moveTo>
                    <a:lnTo>
                      <a:pt x="94" y="188"/>
                    </a:lnTo>
                    <a:lnTo>
                      <a:pt x="1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2237" y="2474"/>
                <a:ext cx="94" cy="94"/>
              </a:xfrm>
              <a:custGeom>
                <a:avLst/>
                <a:gdLst/>
                <a:ahLst/>
                <a:cxnLst>
                  <a:cxn ang="0">
                    <a:pos x="188" y="188"/>
                  </a:cxn>
                  <a:cxn ang="0">
                    <a:pos x="93" y="0"/>
                  </a:cxn>
                  <a:cxn ang="0">
                    <a:pos x="0" y="188"/>
                  </a:cxn>
                  <a:cxn ang="0">
                    <a:pos x="188" y="188"/>
                  </a:cxn>
                </a:cxnLst>
                <a:rect l="0" t="0" r="r" b="b"/>
                <a:pathLst>
                  <a:path w="188" h="188">
                    <a:moveTo>
                      <a:pt x="188" y="188"/>
                    </a:moveTo>
                    <a:lnTo>
                      <a:pt x="93" y="0"/>
                    </a:lnTo>
                    <a:lnTo>
                      <a:pt x="0" y="188"/>
                    </a:lnTo>
                    <a:lnTo>
                      <a:pt x="188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1400" y="2263"/>
              <a:ext cx="547" cy="304"/>
              <a:chOff x="1400" y="2263"/>
              <a:chExt cx="547" cy="304"/>
            </a:xfrm>
          </p:grpSpPr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1475" y="2298"/>
                <a:ext cx="397" cy="235"/>
              </a:xfrm>
              <a:custGeom>
                <a:avLst/>
                <a:gdLst/>
                <a:ahLst/>
                <a:cxnLst>
                  <a:cxn ang="0">
                    <a:pos x="0" y="433"/>
                  </a:cxn>
                  <a:cxn ang="0">
                    <a:pos x="21" y="469"/>
                  </a:cxn>
                  <a:cxn ang="0">
                    <a:pos x="794" y="37"/>
                  </a:cxn>
                  <a:cxn ang="0">
                    <a:pos x="773" y="0"/>
                  </a:cxn>
                  <a:cxn ang="0">
                    <a:pos x="0" y="433"/>
                  </a:cxn>
                </a:cxnLst>
                <a:rect l="0" t="0" r="r" b="b"/>
                <a:pathLst>
                  <a:path w="794" h="469">
                    <a:moveTo>
                      <a:pt x="0" y="433"/>
                    </a:moveTo>
                    <a:lnTo>
                      <a:pt x="21" y="469"/>
                    </a:lnTo>
                    <a:lnTo>
                      <a:pt x="794" y="37"/>
                    </a:lnTo>
                    <a:lnTo>
                      <a:pt x="773" y="0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1400" y="2480"/>
                <a:ext cx="104" cy="8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74"/>
                  </a:cxn>
                  <a:cxn ang="0">
                    <a:pos x="209" y="165"/>
                  </a:cxn>
                  <a:cxn ang="0">
                    <a:pos x="118" y="0"/>
                  </a:cxn>
                </a:cxnLst>
                <a:rect l="0" t="0" r="r" b="b"/>
                <a:pathLst>
                  <a:path w="209" h="174">
                    <a:moveTo>
                      <a:pt x="118" y="0"/>
                    </a:moveTo>
                    <a:lnTo>
                      <a:pt x="0" y="174"/>
                    </a:lnTo>
                    <a:lnTo>
                      <a:pt x="209" y="16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1842" y="2263"/>
                <a:ext cx="105" cy="87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209" y="0"/>
                  </a:cxn>
                  <a:cxn ang="0">
                    <a:pos x="0" y="11"/>
                  </a:cxn>
                  <a:cxn ang="0">
                    <a:pos x="91" y="174"/>
                  </a:cxn>
                </a:cxnLst>
                <a:rect l="0" t="0" r="r" b="b"/>
                <a:pathLst>
                  <a:path w="209" h="174">
                    <a:moveTo>
                      <a:pt x="91" y="174"/>
                    </a:moveTo>
                    <a:lnTo>
                      <a:pt x="209" y="0"/>
                    </a:lnTo>
                    <a:lnTo>
                      <a:pt x="0" y="11"/>
                    </a:lnTo>
                    <a:lnTo>
                      <a:pt x="9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2579" y="2263"/>
              <a:ext cx="460" cy="318"/>
              <a:chOff x="2579" y="2263"/>
              <a:chExt cx="460" cy="318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649" y="2307"/>
                <a:ext cx="320" cy="231"/>
              </a:xfrm>
              <a:custGeom>
                <a:avLst/>
                <a:gdLst/>
                <a:ahLst/>
                <a:cxnLst>
                  <a:cxn ang="0">
                    <a:pos x="617" y="462"/>
                  </a:cxn>
                  <a:cxn ang="0">
                    <a:pos x="641" y="429"/>
                  </a:cxn>
                  <a:cxn ang="0">
                    <a:pos x="25" y="0"/>
                  </a:cxn>
                  <a:cxn ang="0">
                    <a:pos x="0" y="33"/>
                  </a:cxn>
                  <a:cxn ang="0">
                    <a:pos x="617" y="462"/>
                  </a:cxn>
                </a:cxnLst>
                <a:rect l="0" t="0" r="r" b="b"/>
                <a:pathLst>
                  <a:path w="641" h="462">
                    <a:moveTo>
                      <a:pt x="617" y="462"/>
                    </a:moveTo>
                    <a:lnTo>
                      <a:pt x="641" y="429"/>
                    </a:lnTo>
                    <a:lnTo>
                      <a:pt x="25" y="0"/>
                    </a:lnTo>
                    <a:lnTo>
                      <a:pt x="0" y="33"/>
                    </a:lnTo>
                    <a:lnTo>
                      <a:pt x="617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>
                <a:off x="2934" y="2489"/>
                <a:ext cx="105" cy="92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209" y="184"/>
                  </a:cxn>
                  <a:cxn ang="0">
                    <a:pos x="107" y="0"/>
                  </a:cxn>
                  <a:cxn ang="0">
                    <a:pos x="0" y="154"/>
                  </a:cxn>
                </a:cxnLst>
                <a:rect l="0" t="0" r="r" b="b"/>
                <a:pathLst>
                  <a:path w="209" h="184">
                    <a:moveTo>
                      <a:pt x="0" y="154"/>
                    </a:moveTo>
                    <a:lnTo>
                      <a:pt x="209" y="184"/>
                    </a:lnTo>
                    <a:lnTo>
                      <a:pt x="10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2579" y="2263"/>
                <a:ext cx="105" cy="92"/>
              </a:xfrm>
              <a:custGeom>
                <a:avLst/>
                <a:gdLst/>
                <a:ahLst/>
                <a:cxnLst>
                  <a:cxn ang="0">
                    <a:pos x="209" y="30"/>
                  </a:cxn>
                  <a:cxn ang="0">
                    <a:pos x="0" y="0"/>
                  </a:cxn>
                  <a:cxn ang="0">
                    <a:pos x="102" y="185"/>
                  </a:cxn>
                  <a:cxn ang="0">
                    <a:pos x="209" y="30"/>
                  </a:cxn>
                </a:cxnLst>
                <a:rect l="0" t="0" r="r" b="b"/>
                <a:pathLst>
                  <a:path w="209" h="185">
                    <a:moveTo>
                      <a:pt x="209" y="30"/>
                    </a:moveTo>
                    <a:lnTo>
                      <a:pt x="0" y="0"/>
                    </a:lnTo>
                    <a:lnTo>
                      <a:pt x="102" y="185"/>
                    </a:lnTo>
                    <a:lnTo>
                      <a:pt x="20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" name="Group 36"/>
            <p:cNvGrpSpPr>
              <a:grpSpLocks/>
            </p:cNvGrpSpPr>
            <p:nvPr/>
          </p:nvGrpSpPr>
          <p:grpSpPr bwMode="auto">
            <a:xfrm>
              <a:off x="2236" y="3233"/>
              <a:ext cx="95" cy="211"/>
              <a:chOff x="2236" y="3233"/>
              <a:chExt cx="95" cy="211"/>
            </a:xfrm>
          </p:grpSpPr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2273" y="3325"/>
                <a:ext cx="21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2236" y="3350"/>
                <a:ext cx="9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188"/>
                  </a:cxn>
                  <a:cxn ang="0">
                    <a:pos x="188" y="0"/>
                  </a:cxn>
                  <a:cxn ang="0">
                    <a:pos x="0" y="0"/>
                  </a:cxn>
                </a:cxnLst>
                <a:rect l="0" t="0" r="r" b="b"/>
                <a:pathLst>
                  <a:path w="188" h="188">
                    <a:moveTo>
                      <a:pt x="0" y="0"/>
                    </a:moveTo>
                    <a:lnTo>
                      <a:pt x="94" y="188"/>
                    </a:lnTo>
                    <a:lnTo>
                      <a:pt x="1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2237" y="3233"/>
                <a:ext cx="94" cy="94"/>
              </a:xfrm>
              <a:custGeom>
                <a:avLst/>
                <a:gdLst/>
                <a:ahLst/>
                <a:cxnLst>
                  <a:cxn ang="0">
                    <a:pos x="188" y="188"/>
                  </a:cxn>
                  <a:cxn ang="0">
                    <a:pos x="93" y="0"/>
                  </a:cxn>
                  <a:cxn ang="0">
                    <a:pos x="0" y="188"/>
                  </a:cxn>
                  <a:cxn ang="0">
                    <a:pos x="188" y="188"/>
                  </a:cxn>
                </a:cxnLst>
                <a:rect l="0" t="0" r="r" b="b"/>
                <a:pathLst>
                  <a:path w="188" h="188">
                    <a:moveTo>
                      <a:pt x="188" y="188"/>
                    </a:moveTo>
                    <a:lnTo>
                      <a:pt x="93" y="0"/>
                    </a:lnTo>
                    <a:lnTo>
                      <a:pt x="0" y="188"/>
                    </a:lnTo>
                    <a:lnTo>
                      <a:pt x="188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5" name="Group 40"/>
            <p:cNvGrpSpPr>
              <a:grpSpLocks/>
            </p:cNvGrpSpPr>
            <p:nvPr/>
          </p:nvGrpSpPr>
          <p:grpSpPr bwMode="auto">
            <a:xfrm>
              <a:off x="1429" y="2668"/>
              <a:ext cx="505" cy="375"/>
              <a:chOff x="1429" y="2668"/>
              <a:chExt cx="505" cy="375"/>
            </a:xfrm>
          </p:grpSpPr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1496" y="2715"/>
                <a:ext cx="370" cy="282"/>
              </a:xfrm>
              <a:custGeom>
                <a:avLst/>
                <a:gdLst/>
                <a:ahLst/>
                <a:cxnLst>
                  <a:cxn ang="0">
                    <a:pos x="714" y="566"/>
                  </a:cxn>
                  <a:cxn ang="0">
                    <a:pos x="739" y="532"/>
                  </a:cxn>
                  <a:cxn ang="0">
                    <a:pos x="24" y="0"/>
                  </a:cxn>
                  <a:cxn ang="0">
                    <a:pos x="0" y="33"/>
                  </a:cxn>
                  <a:cxn ang="0">
                    <a:pos x="714" y="566"/>
                  </a:cxn>
                </a:cxnLst>
                <a:rect l="0" t="0" r="r" b="b"/>
                <a:pathLst>
                  <a:path w="739" h="566">
                    <a:moveTo>
                      <a:pt x="714" y="566"/>
                    </a:moveTo>
                    <a:lnTo>
                      <a:pt x="739" y="532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714" y="5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1830" y="2950"/>
                <a:ext cx="104" cy="93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207" y="186"/>
                  </a:cxn>
                  <a:cxn ang="0">
                    <a:pos x="112" y="0"/>
                  </a:cxn>
                  <a:cxn ang="0">
                    <a:pos x="0" y="149"/>
                  </a:cxn>
                </a:cxnLst>
                <a:rect l="0" t="0" r="r" b="b"/>
                <a:pathLst>
                  <a:path w="207" h="186">
                    <a:moveTo>
                      <a:pt x="0" y="149"/>
                    </a:moveTo>
                    <a:lnTo>
                      <a:pt x="207" y="186"/>
                    </a:lnTo>
                    <a:lnTo>
                      <a:pt x="112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1429" y="2668"/>
                <a:ext cx="103" cy="93"/>
              </a:xfrm>
              <a:custGeom>
                <a:avLst/>
                <a:gdLst/>
                <a:ahLst/>
                <a:cxnLst>
                  <a:cxn ang="0">
                    <a:pos x="208" y="37"/>
                  </a:cxn>
                  <a:cxn ang="0">
                    <a:pos x="0" y="0"/>
                  </a:cxn>
                  <a:cxn ang="0">
                    <a:pos x="95" y="186"/>
                  </a:cxn>
                  <a:cxn ang="0">
                    <a:pos x="208" y="37"/>
                  </a:cxn>
                </a:cxnLst>
                <a:rect l="0" t="0" r="r" b="b"/>
                <a:pathLst>
                  <a:path w="208" h="186">
                    <a:moveTo>
                      <a:pt x="208" y="37"/>
                    </a:moveTo>
                    <a:lnTo>
                      <a:pt x="0" y="0"/>
                    </a:lnTo>
                    <a:lnTo>
                      <a:pt x="95" y="186"/>
                    </a:lnTo>
                    <a:lnTo>
                      <a:pt x="20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2627" y="2675"/>
              <a:ext cx="390" cy="368"/>
              <a:chOff x="2627" y="2675"/>
              <a:chExt cx="390" cy="368"/>
            </a:xfrm>
          </p:grpSpPr>
          <p:sp>
            <p:nvSpPr>
              <p:cNvPr id="34" name="Freeform 45"/>
              <p:cNvSpPr>
                <a:spLocks/>
              </p:cNvSpPr>
              <p:nvPr/>
            </p:nvSpPr>
            <p:spPr bwMode="auto">
              <a:xfrm>
                <a:off x="2686" y="2731"/>
                <a:ext cx="271" cy="258"/>
              </a:xfrm>
              <a:custGeom>
                <a:avLst/>
                <a:gdLst/>
                <a:ahLst/>
                <a:cxnLst>
                  <a:cxn ang="0">
                    <a:pos x="0" y="485"/>
                  </a:cxn>
                  <a:cxn ang="0">
                    <a:pos x="28" y="515"/>
                  </a:cxn>
                  <a:cxn ang="0">
                    <a:pos x="541" y="30"/>
                  </a:cxn>
                  <a:cxn ang="0">
                    <a:pos x="513" y="0"/>
                  </a:cxn>
                  <a:cxn ang="0">
                    <a:pos x="0" y="485"/>
                  </a:cxn>
                </a:cxnLst>
                <a:rect l="0" t="0" r="r" b="b"/>
                <a:pathLst>
                  <a:path w="541" h="515">
                    <a:moveTo>
                      <a:pt x="0" y="485"/>
                    </a:moveTo>
                    <a:lnTo>
                      <a:pt x="28" y="515"/>
                    </a:lnTo>
                    <a:lnTo>
                      <a:pt x="541" y="30"/>
                    </a:lnTo>
                    <a:lnTo>
                      <a:pt x="513" y="0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" name="Freeform 46"/>
              <p:cNvSpPr>
                <a:spLocks/>
              </p:cNvSpPr>
              <p:nvPr/>
            </p:nvSpPr>
            <p:spPr bwMode="auto">
              <a:xfrm>
                <a:off x="2627" y="2944"/>
                <a:ext cx="100" cy="99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198"/>
                  </a:cxn>
                  <a:cxn ang="0">
                    <a:pos x="200" y="138"/>
                  </a:cxn>
                  <a:cxn ang="0">
                    <a:pos x="72" y="0"/>
                  </a:cxn>
                </a:cxnLst>
                <a:rect l="0" t="0" r="r" b="b"/>
                <a:pathLst>
                  <a:path w="200" h="198">
                    <a:moveTo>
                      <a:pt x="72" y="0"/>
                    </a:moveTo>
                    <a:lnTo>
                      <a:pt x="0" y="198"/>
                    </a:lnTo>
                    <a:lnTo>
                      <a:pt x="200" y="13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7"/>
              <p:cNvSpPr>
                <a:spLocks/>
              </p:cNvSpPr>
              <p:nvPr/>
            </p:nvSpPr>
            <p:spPr bwMode="auto">
              <a:xfrm>
                <a:off x="2916" y="2675"/>
                <a:ext cx="101" cy="99"/>
              </a:xfrm>
              <a:custGeom>
                <a:avLst/>
                <a:gdLst/>
                <a:ahLst/>
                <a:cxnLst>
                  <a:cxn ang="0">
                    <a:pos x="130" y="198"/>
                  </a:cxn>
                  <a:cxn ang="0">
                    <a:pos x="200" y="0"/>
                  </a:cxn>
                  <a:cxn ang="0">
                    <a:pos x="0" y="61"/>
                  </a:cxn>
                  <a:cxn ang="0">
                    <a:pos x="130" y="198"/>
                  </a:cxn>
                </a:cxnLst>
                <a:rect l="0" t="0" r="r" b="b"/>
                <a:pathLst>
                  <a:path w="200" h="198">
                    <a:moveTo>
                      <a:pt x="130" y="198"/>
                    </a:moveTo>
                    <a:lnTo>
                      <a:pt x="200" y="0"/>
                    </a:lnTo>
                    <a:lnTo>
                      <a:pt x="0" y="61"/>
                    </a:lnTo>
                    <a:lnTo>
                      <a:pt x="130" y="1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376" y="1626"/>
              <a:ext cx="1476" cy="1449"/>
              <a:chOff x="376" y="1626"/>
              <a:chExt cx="1476" cy="1449"/>
            </a:xfrm>
          </p:grpSpPr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76" y="1662"/>
                <a:ext cx="1476" cy="1413"/>
              </a:xfrm>
              <a:custGeom>
                <a:avLst/>
                <a:gdLst/>
                <a:ahLst/>
                <a:cxnLst>
                  <a:cxn ang="0">
                    <a:pos x="2953" y="2821"/>
                  </a:cxn>
                  <a:cxn ang="0">
                    <a:pos x="2953" y="2779"/>
                  </a:cxn>
                  <a:cxn ang="0">
                    <a:pos x="21" y="2782"/>
                  </a:cxn>
                  <a:cxn ang="0">
                    <a:pos x="21" y="2803"/>
                  </a:cxn>
                  <a:cxn ang="0">
                    <a:pos x="42" y="2803"/>
                  </a:cxn>
                  <a:cxn ang="0">
                    <a:pos x="41" y="2794"/>
                  </a:cxn>
                  <a:cxn ang="0">
                    <a:pos x="35" y="2789"/>
                  </a:cxn>
                  <a:cxn ang="0">
                    <a:pos x="30" y="2784"/>
                  </a:cxn>
                  <a:cxn ang="0">
                    <a:pos x="21" y="2782"/>
                  </a:cxn>
                  <a:cxn ang="0">
                    <a:pos x="42" y="2803"/>
                  </a:cxn>
                  <a:cxn ang="0">
                    <a:pos x="42" y="21"/>
                  </a:cxn>
                  <a:cxn ang="0">
                    <a:pos x="21" y="21"/>
                  </a:cxn>
                  <a:cxn ang="0">
                    <a:pos x="21" y="42"/>
                  </a:cxn>
                  <a:cxn ang="0">
                    <a:pos x="30" y="40"/>
                  </a:cxn>
                  <a:cxn ang="0">
                    <a:pos x="35" y="35"/>
                  </a:cxn>
                  <a:cxn ang="0">
                    <a:pos x="41" y="30"/>
                  </a:cxn>
                  <a:cxn ang="0">
                    <a:pos x="21" y="42"/>
                  </a:cxn>
                  <a:cxn ang="0">
                    <a:pos x="2509" y="42"/>
                  </a:cxn>
                  <a:cxn ang="0">
                    <a:pos x="250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7" y="7"/>
                  </a:cxn>
                  <a:cxn ang="0">
                    <a:pos x="2" y="12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803"/>
                  </a:cxn>
                  <a:cxn ang="0">
                    <a:pos x="0" y="2803"/>
                  </a:cxn>
                  <a:cxn ang="0">
                    <a:pos x="2" y="2812"/>
                  </a:cxn>
                  <a:cxn ang="0">
                    <a:pos x="7" y="2817"/>
                  </a:cxn>
                  <a:cxn ang="0">
                    <a:pos x="13" y="2822"/>
                  </a:cxn>
                  <a:cxn ang="0">
                    <a:pos x="21" y="2824"/>
                  </a:cxn>
                  <a:cxn ang="0">
                    <a:pos x="21" y="2824"/>
                  </a:cxn>
                  <a:cxn ang="0">
                    <a:pos x="2953" y="2821"/>
                  </a:cxn>
                </a:cxnLst>
                <a:rect l="0" t="0" r="r" b="b"/>
                <a:pathLst>
                  <a:path w="2953" h="2824">
                    <a:moveTo>
                      <a:pt x="2953" y="2821"/>
                    </a:moveTo>
                    <a:lnTo>
                      <a:pt x="2953" y="2779"/>
                    </a:lnTo>
                    <a:lnTo>
                      <a:pt x="21" y="2782"/>
                    </a:lnTo>
                    <a:lnTo>
                      <a:pt x="21" y="2803"/>
                    </a:lnTo>
                    <a:lnTo>
                      <a:pt x="42" y="2803"/>
                    </a:lnTo>
                    <a:lnTo>
                      <a:pt x="41" y="2794"/>
                    </a:lnTo>
                    <a:lnTo>
                      <a:pt x="35" y="2789"/>
                    </a:lnTo>
                    <a:lnTo>
                      <a:pt x="30" y="2784"/>
                    </a:lnTo>
                    <a:lnTo>
                      <a:pt x="21" y="2782"/>
                    </a:lnTo>
                    <a:lnTo>
                      <a:pt x="42" y="2803"/>
                    </a:lnTo>
                    <a:lnTo>
                      <a:pt x="42" y="21"/>
                    </a:lnTo>
                    <a:lnTo>
                      <a:pt x="21" y="21"/>
                    </a:lnTo>
                    <a:lnTo>
                      <a:pt x="21" y="42"/>
                    </a:lnTo>
                    <a:lnTo>
                      <a:pt x="30" y="40"/>
                    </a:lnTo>
                    <a:lnTo>
                      <a:pt x="35" y="35"/>
                    </a:lnTo>
                    <a:lnTo>
                      <a:pt x="41" y="30"/>
                    </a:lnTo>
                    <a:lnTo>
                      <a:pt x="21" y="42"/>
                    </a:lnTo>
                    <a:lnTo>
                      <a:pt x="2509" y="42"/>
                    </a:lnTo>
                    <a:lnTo>
                      <a:pt x="250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7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803"/>
                    </a:lnTo>
                    <a:lnTo>
                      <a:pt x="0" y="2803"/>
                    </a:lnTo>
                    <a:lnTo>
                      <a:pt x="2" y="2812"/>
                    </a:lnTo>
                    <a:lnTo>
                      <a:pt x="7" y="2817"/>
                    </a:lnTo>
                    <a:lnTo>
                      <a:pt x="13" y="2822"/>
                    </a:lnTo>
                    <a:lnTo>
                      <a:pt x="21" y="2824"/>
                    </a:lnTo>
                    <a:lnTo>
                      <a:pt x="21" y="2824"/>
                    </a:lnTo>
                    <a:lnTo>
                      <a:pt x="2953" y="28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1628" y="1626"/>
                <a:ext cx="94" cy="94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188" y="93"/>
                  </a:cxn>
                  <a:cxn ang="0">
                    <a:pos x="0" y="0"/>
                  </a:cxn>
                  <a:cxn ang="0">
                    <a:pos x="0" y="188"/>
                  </a:cxn>
                </a:cxnLst>
                <a:rect l="0" t="0" r="r" b="b"/>
                <a:pathLst>
                  <a:path w="188" h="188">
                    <a:moveTo>
                      <a:pt x="0" y="188"/>
                    </a:moveTo>
                    <a:lnTo>
                      <a:pt x="188" y="93"/>
                    </a:lnTo>
                    <a:lnTo>
                      <a:pt x="0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" name="Group 51"/>
            <p:cNvGrpSpPr>
              <a:grpSpLocks/>
            </p:cNvGrpSpPr>
            <p:nvPr/>
          </p:nvGrpSpPr>
          <p:grpSpPr bwMode="auto">
            <a:xfrm>
              <a:off x="2789" y="1841"/>
              <a:ext cx="295" cy="422"/>
              <a:chOff x="2789" y="1841"/>
              <a:chExt cx="295" cy="422"/>
            </a:xfrm>
          </p:grpSpPr>
          <p:sp>
            <p:nvSpPr>
              <p:cNvPr id="29" name="Freeform 52"/>
              <p:cNvSpPr>
                <a:spLocks/>
              </p:cNvSpPr>
              <p:nvPr/>
            </p:nvSpPr>
            <p:spPr bwMode="auto">
              <a:xfrm>
                <a:off x="2834" y="1911"/>
                <a:ext cx="207" cy="283"/>
              </a:xfrm>
              <a:custGeom>
                <a:avLst/>
                <a:gdLst/>
                <a:ahLst/>
                <a:cxnLst>
                  <a:cxn ang="0">
                    <a:pos x="381" y="565"/>
                  </a:cxn>
                  <a:cxn ang="0">
                    <a:pos x="414" y="541"/>
                  </a:cxn>
                  <a:cxn ang="0">
                    <a:pos x="33" y="0"/>
                  </a:cxn>
                  <a:cxn ang="0">
                    <a:pos x="0" y="24"/>
                  </a:cxn>
                  <a:cxn ang="0">
                    <a:pos x="381" y="565"/>
                  </a:cxn>
                </a:cxnLst>
                <a:rect l="0" t="0" r="r" b="b"/>
                <a:pathLst>
                  <a:path w="414" h="565">
                    <a:moveTo>
                      <a:pt x="381" y="565"/>
                    </a:moveTo>
                    <a:lnTo>
                      <a:pt x="414" y="541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381" y="5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" name="Freeform 53"/>
              <p:cNvSpPr>
                <a:spLocks/>
              </p:cNvSpPr>
              <p:nvPr/>
            </p:nvSpPr>
            <p:spPr bwMode="auto">
              <a:xfrm>
                <a:off x="2992" y="2159"/>
                <a:ext cx="92" cy="104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184" y="207"/>
                  </a:cxn>
                  <a:cxn ang="0">
                    <a:pos x="154" y="0"/>
                  </a:cxn>
                  <a:cxn ang="0">
                    <a:pos x="0" y="107"/>
                  </a:cxn>
                </a:cxnLst>
                <a:rect l="0" t="0" r="r" b="b"/>
                <a:pathLst>
                  <a:path w="184" h="207">
                    <a:moveTo>
                      <a:pt x="0" y="107"/>
                    </a:moveTo>
                    <a:lnTo>
                      <a:pt x="184" y="207"/>
                    </a:lnTo>
                    <a:lnTo>
                      <a:pt x="154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" name="Freeform 54"/>
              <p:cNvSpPr>
                <a:spLocks/>
              </p:cNvSpPr>
              <p:nvPr/>
            </p:nvSpPr>
            <p:spPr bwMode="auto">
              <a:xfrm>
                <a:off x="2789" y="1841"/>
                <a:ext cx="93" cy="104"/>
              </a:xfrm>
              <a:custGeom>
                <a:avLst/>
                <a:gdLst/>
                <a:ahLst/>
                <a:cxnLst>
                  <a:cxn ang="0">
                    <a:pos x="186" y="98"/>
                  </a:cxn>
                  <a:cxn ang="0">
                    <a:pos x="0" y="0"/>
                  </a:cxn>
                  <a:cxn ang="0">
                    <a:pos x="32" y="207"/>
                  </a:cxn>
                  <a:cxn ang="0">
                    <a:pos x="186" y="98"/>
                  </a:cxn>
                </a:cxnLst>
                <a:rect l="0" t="0" r="r" b="b"/>
                <a:pathLst>
                  <a:path w="186" h="207">
                    <a:moveTo>
                      <a:pt x="186" y="98"/>
                    </a:moveTo>
                    <a:lnTo>
                      <a:pt x="0" y="0"/>
                    </a:lnTo>
                    <a:lnTo>
                      <a:pt x="32" y="207"/>
                    </a:lnTo>
                    <a:lnTo>
                      <a:pt x="186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42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1.0. 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Αργυράκη, Χριστίνα </a:t>
            </a:r>
            <a:r>
              <a:rPr lang="el-GR" sz="2000" dirty="0" smtClean="0"/>
              <a:t>Στουραΐτη 2015. «Γεωχημεία. Εισαγωγή» </a:t>
            </a:r>
            <a:r>
              <a:rPr lang="el-GR" sz="2000" dirty="0"/>
              <a:t>Έκδοση: 1.0.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US" sz="2000" dirty="0"/>
              <a:t>http://</a:t>
            </a:r>
            <a:r>
              <a:rPr lang="en-US" sz="2000" dirty="0" smtClean="0"/>
              <a:t>opencourses.uoa.gr/courses/GEOL</a:t>
            </a:r>
            <a:r>
              <a:rPr lang="el-GR" sz="2000" dirty="0" smtClean="0"/>
              <a:t>2</a:t>
            </a:r>
            <a:r>
              <a:rPr lang="en-US" sz="2000" dirty="0" smtClean="0"/>
              <a:t>/</a:t>
            </a:r>
            <a:r>
              <a:rPr lang="el-GR" sz="2000" dirty="0"/>
              <a:t>.</a:t>
            </a:r>
          </a:p>
          <a:p>
            <a:pPr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Αλληλουχία γνώσεων</a:t>
            </a:r>
          </a:p>
        </p:txBody>
      </p:sp>
      <p:pic>
        <p:nvPicPr>
          <p:cNvPr id="4" name="Picture 1" descr="C:\Users\Arian\AppData\Local\Microsoft\Windows\Temporary Internet Files\Content.IE5\NCNJQ2DA\MM900336837[2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730" y="1433843"/>
            <a:ext cx="1224136" cy="1180932"/>
          </a:xfrm>
          <a:prstGeom prst="rect">
            <a:avLst/>
          </a:prstGeom>
          <a:noFill/>
        </p:spPr>
      </p:pic>
      <p:pic>
        <p:nvPicPr>
          <p:cNvPr id="5" name="Picture 1" descr="C:\Users\Arian\AppData\Local\Microsoft\Windows\Temporary Internet Files\Content.IE5\NCNJQ2DA\MM900336837[2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730" y="2585971"/>
            <a:ext cx="1224136" cy="1180932"/>
          </a:xfrm>
          <a:prstGeom prst="rect">
            <a:avLst/>
          </a:prstGeom>
          <a:noFill/>
        </p:spPr>
      </p:pic>
      <p:pic>
        <p:nvPicPr>
          <p:cNvPr id="6" name="Picture 1" descr="C:\Users\Arian\AppData\Local\Microsoft\Windows\Temporary Internet Files\Content.IE5\NCNJQ2DA\MM900336837[2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730" y="3738099"/>
            <a:ext cx="1224136" cy="1180932"/>
          </a:xfrm>
          <a:prstGeom prst="rect">
            <a:avLst/>
          </a:prstGeom>
          <a:noFill/>
        </p:spPr>
      </p:pic>
      <p:pic>
        <p:nvPicPr>
          <p:cNvPr id="7" name="Picture 1" descr="C:\Users\Arian\AppData\Local\Microsoft\Windows\Temporary Internet Files\Content.IE5\NCNJQ2DA\MM900336837[2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730" y="4890227"/>
            <a:ext cx="1224136" cy="1180932"/>
          </a:xfrm>
          <a:prstGeom prst="rect">
            <a:avLst/>
          </a:prstGeom>
          <a:noFill/>
        </p:spPr>
      </p:pic>
      <p:pic>
        <p:nvPicPr>
          <p:cNvPr id="9" name="Picture 2" descr="C:\Users\Arian\AppData\Local\Microsoft\Windows\Temporary Internet Files\Content.IE5\MYL4T9UA\MM900286736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94458" y="2874003"/>
            <a:ext cx="1370134" cy="1716605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637874" y="1577859"/>
            <a:ext cx="7056784" cy="4320480"/>
            <a:chOff x="1763688" y="1844824"/>
            <a:chExt cx="7056784" cy="4320480"/>
          </a:xfrm>
        </p:grpSpPr>
        <p:grpSp>
          <p:nvGrpSpPr>
            <p:cNvPr id="11" name="Group 10"/>
            <p:cNvGrpSpPr/>
            <p:nvPr/>
          </p:nvGrpSpPr>
          <p:grpSpPr>
            <a:xfrm>
              <a:off x="1763688" y="1844824"/>
              <a:ext cx="7056784" cy="4320480"/>
              <a:chOff x="1763688" y="1844824"/>
              <a:chExt cx="7056784" cy="432048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1844824"/>
                <a:ext cx="3672408" cy="6480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dirty="0" smtClean="0"/>
                  <a:t>Χημεία (Α’ Εξάμηνο)</a:t>
                </a:r>
                <a:endParaRPr lang="en-GB" sz="2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63688" y="2924944"/>
                <a:ext cx="3672408" cy="86409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dirty="0" smtClean="0"/>
                  <a:t>Ορυκτολογία </a:t>
                </a:r>
              </a:p>
              <a:p>
                <a:pPr algn="ctr"/>
                <a:r>
                  <a:rPr lang="el-GR" sz="2800" dirty="0" smtClean="0"/>
                  <a:t>(Α’ Εξάμηνο)</a:t>
                </a:r>
                <a:endParaRPr lang="en-GB" sz="28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763688" y="4077072"/>
                <a:ext cx="3744416" cy="9361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 smtClean="0">
                    <a:solidFill>
                      <a:srgbClr val="FFFF00"/>
                    </a:solidFill>
                  </a:rPr>
                  <a:t>Γεωχημεία 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FF00"/>
                    </a:solidFill>
                  </a:rPr>
                  <a:t>(Δ’ Εξάμηνο)</a:t>
                </a:r>
                <a:endParaRPr lang="en-GB" sz="2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763688" y="5229200"/>
                <a:ext cx="3744416" cy="9361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dirty="0" err="1" smtClean="0"/>
                  <a:t>Κοιτασματολογία</a:t>
                </a:r>
                <a:r>
                  <a:rPr lang="el-GR" sz="2800" dirty="0" smtClean="0"/>
                  <a:t> </a:t>
                </a:r>
              </a:p>
              <a:p>
                <a:pPr algn="ctr"/>
                <a:r>
                  <a:rPr lang="el-GR" sz="2800" dirty="0" smtClean="0"/>
                  <a:t>(Ε’ Εξάμηνο)</a:t>
                </a:r>
                <a:endParaRPr lang="en-GB" sz="2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32240" y="2348880"/>
                <a:ext cx="2088232" cy="352839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dirty="0" smtClean="0"/>
                  <a:t>Μαθήματα </a:t>
                </a:r>
              </a:p>
              <a:p>
                <a:pPr algn="ctr"/>
                <a:r>
                  <a:rPr lang="el-GR" sz="2400" dirty="0" smtClean="0"/>
                  <a:t>Επιλογής </a:t>
                </a:r>
                <a:r>
                  <a:rPr lang="el-GR" dirty="0" smtClean="0"/>
                  <a:t>(Πετρολογίας, Γεωχημείας, </a:t>
                </a:r>
                <a:r>
                  <a:rPr lang="el-GR" dirty="0" err="1" smtClean="0"/>
                  <a:t>Κοιτασματολογίας</a:t>
                </a:r>
                <a:r>
                  <a:rPr lang="el-GR" dirty="0" smtClean="0"/>
                  <a:t>)</a:t>
                </a:r>
                <a:endParaRPr lang="en-GB" dirty="0"/>
              </a:p>
            </p:txBody>
          </p:sp>
          <p:sp>
            <p:nvSpPr>
              <p:cNvPr id="18" name="Right Brace 17"/>
              <p:cNvSpPr/>
              <p:nvPr/>
            </p:nvSpPr>
            <p:spPr>
              <a:xfrm>
                <a:off x="5436096" y="2132856"/>
                <a:ext cx="432048" cy="3888432"/>
              </a:xfrm>
              <a:prstGeom prst="rightBrac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" name="Picture 1" descr="C:\Users\Arian\AppData\Local\Microsoft\Windows\Temporary Internet Files\Content.IE5\NCNJQ2DA\MM900336837[2].gif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200000">
              <a:off x="5706338" y="3518799"/>
              <a:ext cx="1008112" cy="9725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355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</a:t>
            </a:r>
            <a:r>
              <a:rPr lang="el-GR" sz="2000" dirty="0" smtClean="0"/>
              <a:t>: </a:t>
            </a:r>
            <a:r>
              <a:rPr lang="en-GB" sz="2000" dirty="0" smtClean="0"/>
              <a:t>Victor </a:t>
            </a:r>
            <a:r>
              <a:rPr lang="en-GB" sz="2000" dirty="0"/>
              <a:t>Moritz </a:t>
            </a:r>
            <a:r>
              <a:rPr lang="en-GB" sz="2000" dirty="0" smtClean="0"/>
              <a:t>Goldschmidt.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n-GB" sz="2000" dirty="0"/>
              <a:t>Goldschmidt </a:t>
            </a:r>
            <a:r>
              <a:rPr lang="en-GB" sz="2000" dirty="0" smtClean="0"/>
              <a:t>classification in the periodic table. </a:t>
            </a:r>
            <a:r>
              <a:rPr lang="en-US" sz="2000" dirty="0" smtClean="0"/>
              <a:t>Copyrighted.</a:t>
            </a:r>
          </a:p>
          <a:p>
            <a:pPr marL="0" indent="0">
              <a:buNone/>
            </a:pPr>
            <a:r>
              <a:rPr lang="el-GR" sz="2000" dirty="0" smtClean="0"/>
              <a:t>Εικόνες </a:t>
            </a:r>
            <a:r>
              <a:rPr lang="en-US" sz="2000" dirty="0" smtClean="0"/>
              <a:t>3-1</a:t>
            </a:r>
            <a:r>
              <a:rPr lang="el-GR" sz="2000" dirty="0" smtClean="0"/>
              <a:t>2: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1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n-US" sz="2000" dirty="0" smtClean="0"/>
              <a:t>Copyrighted.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Εικόνα 1</a:t>
            </a:r>
            <a:r>
              <a:rPr lang="en-US" sz="2000" dirty="0" smtClean="0"/>
              <a:t>4</a:t>
            </a:r>
            <a:r>
              <a:rPr lang="el-GR" sz="2000" dirty="0" smtClean="0"/>
              <a:t>: </a:t>
            </a:r>
            <a:r>
              <a:rPr lang="en-US" sz="2000" dirty="0" smtClean="0"/>
              <a:t>Copyrighted.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Εικόνα 15: </a:t>
            </a:r>
            <a:r>
              <a:rPr lang="en-US" sz="2000" dirty="0" smtClean="0"/>
              <a:t>Copyrighted.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Εικόνα 1</a:t>
            </a:r>
            <a:r>
              <a:rPr lang="en-US" sz="2000" dirty="0" smtClean="0"/>
              <a:t>6</a:t>
            </a:r>
            <a:r>
              <a:rPr lang="el-GR" sz="2000" dirty="0" smtClean="0"/>
              <a:t>: Γεωχημική </a:t>
            </a:r>
            <a:r>
              <a:rPr lang="el-GR" sz="2000" dirty="0" smtClean="0"/>
              <a:t>χαρτογράφ</a:t>
            </a:r>
            <a:r>
              <a:rPr lang="el-GR" sz="2000" dirty="0"/>
              <a:t>η</a:t>
            </a:r>
            <a:r>
              <a:rPr lang="el-GR" sz="2000" dirty="0" smtClean="0"/>
              <a:t>ση</a:t>
            </a:r>
            <a:r>
              <a:rPr lang="el-GR" sz="2000" dirty="0" smtClean="0"/>
              <a:t>. </a:t>
            </a:r>
            <a:r>
              <a:rPr lang="en-US" sz="2000" dirty="0" smtClean="0"/>
              <a:t>Copyrighted.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Εικόνα 17</a:t>
            </a:r>
            <a:r>
              <a:rPr lang="el-GR" sz="2000" dirty="0" smtClean="0"/>
              <a:t>:</a:t>
            </a:r>
            <a:r>
              <a:rPr lang="en-US" sz="2000" dirty="0"/>
              <a:t> </a:t>
            </a:r>
            <a:r>
              <a:rPr lang="en-US" sz="2000" dirty="0" smtClean="0"/>
              <a:t>Volcanic </a:t>
            </a:r>
            <a:r>
              <a:rPr lang="en-US" sz="2000" dirty="0"/>
              <a:t>areas of the modern world. </a:t>
            </a:r>
            <a:r>
              <a:rPr lang="en-US" sz="2000" dirty="0" smtClean="0"/>
              <a:t>Copyrighted. </a:t>
            </a:r>
            <a:r>
              <a:rPr lang="el-GR" sz="2000" dirty="0" smtClean="0"/>
              <a:t>Πηγή: </a:t>
            </a:r>
            <a:r>
              <a:rPr lang="en-US" sz="2000" dirty="0" smtClean="0"/>
              <a:t>http</a:t>
            </a:r>
            <a:r>
              <a:rPr lang="en-US" sz="2000" dirty="0"/>
              <a:t>://www.mallonart.com/drawings/techillustrations/techillustrations/geology.html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302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95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1</a:t>
            </a:r>
            <a:r>
              <a:rPr lang="en-US" sz="2000" dirty="0" smtClean="0"/>
              <a:t>8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 smtClean="0"/>
              <a:t>9</a:t>
            </a:r>
            <a:r>
              <a:rPr lang="el-GR" sz="2000" dirty="0" smtClean="0"/>
              <a:t>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r>
              <a:rPr lang="el-GR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2</a:t>
            </a:r>
            <a:r>
              <a:rPr lang="en-US" sz="2000" dirty="0" smtClean="0"/>
              <a:t>0</a:t>
            </a:r>
            <a:r>
              <a:rPr lang="el-GR" sz="2000" dirty="0"/>
              <a:t>: </a:t>
            </a:r>
            <a:r>
              <a:rPr lang="en-US" sz="2000" dirty="0">
                <a:cs typeface="Times New Roman" pitchFamily="18" charset="0"/>
              </a:rPr>
              <a:t>Pattern of global heat flux variations compiled from observations at over 20,000 sites and modeled on a spherical harmonic expansion to degree 12. </a:t>
            </a:r>
            <a:r>
              <a:rPr lang="en-US" sz="2000" dirty="0" smtClean="0"/>
              <a:t>Copyrighted.</a:t>
            </a:r>
            <a:r>
              <a:rPr lang="el-GR" sz="2000" dirty="0" smtClean="0">
                <a:latin typeface="Calibri" panose="020F0502020204030204" pitchFamily="34" charset="0"/>
              </a:rPr>
              <a:t> Πηγή: </a:t>
            </a:r>
            <a:r>
              <a:rPr lang="en-US" sz="2000" dirty="0" smtClean="0">
                <a:cs typeface="Times New Roman" pitchFamily="18" charset="0"/>
              </a:rPr>
              <a:t>Pollack</a:t>
            </a:r>
            <a:r>
              <a:rPr lang="en-US" sz="2000" dirty="0">
                <a:cs typeface="Times New Roman" pitchFamily="18" charset="0"/>
              </a:rPr>
              <a:t>, Hurter and Johnson. (1993) Rev. </a:t>
            </a:r>
            <a:r>
              <a:rPr lang="en-US" sz="2000" dirty="0" err="1">
                <a:cs typeface="Times New Roman" pitchFamily="18" charset="0"/>
              </a:rPr>
              <a:t>Geophys</a:t>
            </a:r>
            <a:r>
              <a:rPr lang="en-US" sz="2000" dirty="0">
                <a:cs typeface="Times New Roman" pitchFamily="18" charset="0"/>
              </a:rPr>
              <a:t>. 31, 267-280.  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2</a:t>
            </a:r>
            <a:r>
              <a:rPr lang="en-US" sz="2000" dirty="0" smtClean="0"/>
              <a:t>1</a:t>
            </a:r>
            <a:r>
              <a:rPr lang="el-GR" sz="2000" dirty="0" smtClean="0"/>
              <a:t>: </a:t>
            </a:r>
            <a:r>
              <a:rPr lang="en-US" sz="2000" dirty="0">
                <a:cs typeface="Times New Roman" pitchFamily="18" charset="0"/>
              </a:rPr>
              <a:t>Cross-section of the mantle based on a seismic tomography model. </a:t>
            </a:r>
            <a:r>
              <a:rPr lang="en-US" sz="2000" dirty="0" smtClean="0"/>
              <a:t>Copyrighted.</a:t>
            </a:r>
            <a:r>
              <a:rPr lang="el-GR" sz="2000" dirty="0" smtClean="0"/>
              <a:t> Πηγή: </a:t>
            </a:r>
            <a:r>
              <a:rPr lang="en-US" sz="2000" dirty="0" smtClean="0">
                <a:cs typeface="Times New Roman" pitchFamily="18" charset="0"/>
              </a:rPr>
              <a:t>Li </a:t>
            </a:r>
            <a:r>
              <a:rPr lang="en-US" sz="2000" dirty="0">
                <a:cs typeface="Times New Roman" pitchFamily="18" charset="0"/>
              </a:rPr>
              <a:t>and </a:t>
            </a:r>
            <a:r>
              <a:rPr lang="en-US" sz="2000" dirty="0" err="1">
                <a:cs typeface="Times New Roman" pitchFamily="18" charset="0"/>
              </a:rPr>
              <a:t>Romanowicz</a:t>
            </a:r>
            <a:r>
              <a:rPr lang="en-US" sz="2000" dirty="0">
                <a:cs typeface="Times New Roman" pitchFamily="18" charset="0"/>
              </a:rPr>
              <a:t> (1996). J. </a:t>
            </a:r>
            <a:r>
              <a:rPr lang="en-US" sz="2000" dirty="0" err="1">
                <a:cs typeface="Times New Roman" pitchFamily="18" charset="0"/>
              </a:rPr>
              <a:t>Geophys</a:t>
            </a:r>
            <a:r>
              <a:rPr lang="en-US" sz="2000" dirty="0">
                <a:cs typeface="Times New Roman" pitchFamily="18" charset="0"/>
              </a:rPr>
              <a:t>. Research, 101, 22,245-72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2</a:t>
            </a:r>
            <a:r>
              <a:rPr lang="en-US" sz="2000" dirty="0" smtClean="0"/>
              <a:t>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 </a:t>
            </a:r>
            <a:r>
              <a:rPr lang="en-US" sz="2000" dirty="0" smtClean="0"/>
              <a:t>Copyrighted.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latin typeface="Calibri" panose="020F0502020204030204" pitchFamily="34" charset="0"/>
              </a:rPr>
              <a:t>Πηγή: </a:t>
            </a:r>
            <a:r>
              <a:rPr lang="en-US" sz="2000" dirty="0" smtClean="0">
                <a:cs typeface="Times New Roman" pitchFamily="18" charset="0"/>
              </a:rPr>
              <a:t>from </a:t>
            </a:r>
            <a:r>
              <a:rPr lang="en-US" sz="2000" dirty="0">
                <a:cs typeface="Times New Roman" pitchFamily="18" charset="0"/>
              </a:rPr>
              <a:t>Green and </a:t>
            </a:r>
            <a:r>
              <a:rPr lang="en-US" sz="2000" dirty="0" err="1">
                <a:cs typeface="Times New Roman" pitchFamily="18" charset="0"/>
              </a:rPr>
              <a:t>Falloon</a:t>
            </a:r>
            <a:r>
              <a:rPr lang="en-US" sz="2000" dirty="0">
                <a:cs typeface="Times New Roman" pitchFamily="18" charset="0"/>
              </a:rPr>
              <a:t> ((1998), Green &amp; Ringwood (1963), </a:t>
            </a:r>
            <a:r>
              <a:rPr lang="en-US" sz="2000" dirty="0" err="1">
                <a:cs typeface="Times New Roman" pitchFamily="18" charset="0"/>
              </a:rPr>
              <a:t>Jaupart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dirty="0" err="1">
                <a:cs typeface="Times New Roman" pitchFamily="18" charset="0"/>
              </a:rPr>
              <a:t>Mareschal</a:t>
            </a:r>
            <a:r>
              <a:rPr lang="en-US" sz="2000" dirty="0">
                <a:cs typeface="Times New Roman" pitchFamily="18" charset="0"/>
              </a:rPr>
              <a:t> (1999), McKenzie </a:t>
            </a:r>
            <a:r>
              <a:rPr lang="en-US" sz="2000" i="1" dirty="0">
                <a:cs typeface="Times New Roman" panose="02020603050405020304" pitchFamily="18" charset="0"/>
              </a:rPr>
              <a:t>et al</a:t>
            </a:r>
            <a:r>
              <a:rPr lang="en-US" sz="2000" dirty="0">
                <a:cs typeface="Times New Roman" panose="02020603050405020304" pitchFamily="18" charset="0"/>
              </a:rPr>
              <a:t>. (2005 and personal communication), Ringwood (1966), Rudnick and </a:t>
            </a:r>
            <a:r>
              <a:rPr lang="en-US" sz="2000" dirty="0" err="1">
                <a:cs typeface="Times New Roman" panose="02020603050405020304" pitchFamily="18" charset="0"/>
              </a:rPr>
              <a:t>Nyblade</a:t>
            </a:r>
            <a:r>
              <a:rPr lang="en-US" sz="2000" dirty="0">
                <a:cs typeface="Times New Roman" panose="02020603050405020304" pitchFamily="18" charset="0"/>
              </a:rPr>
              <a:t> (1999), </a:t>
            </a:r>
            <a:r>
              <a:rPr lang="en-US" sz="2000" dirty="0" err="1">
                <a:cs typeface="Times New Roman" panose="02020603050405020304" pitchFamily="18" charset="0"/>
              </a:rPr>
              <a:t>Turcotte</a:t>
            </a:r>
            <a:r>
              <a:rPr lang="en-US" sz="2000" dirty="0">
                <a:cs typeface="Times New Roman" panose="02020603050405020304" pitchFamily="18" charset="0"/>
              </a:rPr>
              <a:t> and </a:t>
            </a:r>
            <a:r>
              <a:rPr lang="en-US" sz="2000" dirty="0" smtClean="0">
                <a:cs typeface="Times New Roman" panose="02020603050405020304" pitchFamily="18" charset="0"/>
              </a:rPr>
              <a:t>Schubert (2002).  </a:t>
            </a:r>
            <a:endParaRPr lang="el-GR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/>
              <a:t>Εικόνα 2</a:t>
            </a:r>
            <a:r>
              <a:rPr lang="en-US" sz="2000" dirty="0"/>
              <a:t>3</a:t>
            </a:r>
            <a:r>
              <a:rPr lang="el-GR" sz="2000" dirty="0"/>
              <a:t>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smtClean="0"/>
              <a:t>3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2</a:t>
            </a:r>
            <a:r>
              <a:rPr lang="en-US" sz="2000" dirty="0" smtClean="0"/>
              <a:t>4</a:t>
            </a:r>
            <a:r>
              <a:rPr lang="el-GR" sz="2000" dirty="0" smtClean="0"/>
              <a:t>: </a:t>
            </a:r>
            <a:r>
              <a:rPr lang="el-GR" sz="2000" dirty="0"/>
              <a:t>Δομή της </a:t>
            </a:r>
            <a:r>
              <a:rPr lang="el-GR" sz="2000" dirty="0" smtClean="0"/>
              <a:t>γης. </a:t>
            </a:r>
            <a:r>
              <a:rPr lang="en-US" sz="2000" dirty="0" smtClean="0"/>
              <a:t>Copyright</a:t>
            </a:r>
            <a:r>
              <a:rPr lang="el-GR" sz="2000" dirty="0" smtClean="0"/>
              <a:t> 1999 </a:t>
            </a:r>
            <a:r>
              <a:rPr lang="en-US" sz="2000" dirty="0" smtClean="0"/>
              <a:t>John Wiley and Sons, Inc.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2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n-US" sz="2000" dirty="0" smtClean="0"/>
              <a:t>Periodic table – Atomic properties of the elements. Copyrighted. </a:t>
            </a:r>
            <a:r>
              <a:rPr lang="el-GR" sz="2000" dirty="0" smtClean="0"/>
              <a:t>Πηγή: </a:t>
            </a:r>
            <a:r>
              <a:rPr lang="en-US" sz="2000" dirty="0" smtClean="0"/>
              <a:t>NIST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28: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/>
              <a:t>Πηγή: </a:t>
            </a:r>
            <a:r>
              <a:rPr lang="en-GB" sz="2000" dirty="0" err="1"/>
              <a:t>Albarede</a:t>
            </a:r>
            <a:r>
              <a:rPr lang="en-GB" sz="2000" dirty="0"/>
              <a:t>, 2003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29: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&amp; Στόχοι του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/>
              <a:t>Σκοπός:</a:t>
            </a:r>
            <a:r>
              <a:rPr lang="el-GR" dirty="0"/>
              <a:t> Να αποκτήσουν οι φοιτητές γνώσεις και ικανότητες εφαρμογής των αρχών της χημείας για την κατανόηση και ερμηνεία γεωλογικών διεργασιών.</a:t>
            </a:r>
          </a:p>
          <a:p>
            <a:r>
              <a:rPr lang="el-GR" b="1" dirty="0"/>
              <a:t>Στόχοι:</a:t>
            </a:r>
            <a:r>
              <a:rPr lang="el-GR" dirty="0"/>
              <a:t> </a:t>
            </a:r>
            <a:endParaRPr lang="en-GB" dirty="0"/>
          </a:p>
          <a:p>
            <a:pPr lvl="1"/>
            <a:r>
              <a:rPr lang="el-GR" dirty="0"/>
              <a:t>Εξοικείωση με θέματα που εξετάζει η γεωχημεία. </a:t>
            </a:r>
            <a:endParaRPr lang="en-GB" dirty="0"/>
          </a:p>
          <a:p>
            <a:pPr lvl="1"/>
            <a:r>
              <a:rPr lang="el-GR" dirty="0"/>
              <a:t>Κατανόηση βασικών εννοιών που θα επιτρέπει την παρακολούθηση πιο εξειδικευμένων γεωλογικών αντικειμένων (π.χ. γένεση κοιτασμάτων, περιβαλλοντική γεωχημεία). </a:t>
            </a:r>
            <a:endParaRPr lang="en-GB" dirty="0"/>
          </a:p>
          <a:p>
            <a:pPr lvl="1"/>
            <a:r>
              <a:rPr lang="el-GR" dirty="0"/>
              <a:t>Εξάσκηση στη χρήση υπολογιστικών μεθόδων για την επίλυση γεωχημικών προβλημάτων. </a:t>
            </a:r>
            <a:endParaRPr lang="en-US" dirty="0"/>
          </a:p>
          <a:p>
            <a:pPr lvl="1"/>
            <a:r>
              <a:rPr lang="el-GR" dirty="0"/>
              <a:t>Εξοικείωση με τους χειρισμούς εργαστηριακών δειγμάτων στο χημείο. 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ΠΡΟΓΡΑΜΜΑ ΜΑΘΗΜΑΤΩΝ ΓΕΩΧΗΜΕΙΑΣ Δ’ </a:t>
            </a:r>
            <a:r>
              <a:rPr lang="el-GR" sz="3600" dirty="0" smtClean="0"/>
              <a:t>ΕΞΑΜΗΝΟ–ΑΚΑΔΗΜΑΪΚΟ </a:t>
            </a:r>
            <a:r>
              <a:rPr lang="el-GR" sz="3600" dirty="0"/>
              <a:t>ΕΤΟΣ </a:t>
            </a:r>
            <a:r>
              <a:rPr lang="el-GR" sz="3600" dirty="0" smtClean="0"/>
              <a:t>2013-14</a:t>
            </a:r>
            <a:endParaRPr lang="el-GR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03180"/>
              </p:ext>
            </p:extLst>
          </p:nvPr>
        </p:nvGraphicFramePr>
        <p:xfrm>
          <a:off x="611560" y="1427581"/>
          <a:ext cx="7776864" cy="4944592"/>
        </p:xfrm>
        <a:graphic>
          <a:graphicData uri="http://schemas.openxmlformats.org/drawingml/2006/table">
            <a:tbl>
              <a:tblPr firstRow="1" firstCol="1" bandRow="1"/>
              <a:tblGrid>
                <a:gridCol w="1082053"/>
                <a:gridCol w="1218873"/>
                <a:gridCol w="4088190"/>
                <a:gridCol w="1387748"/>
              </a:tblGrid>
              <a:tr h="345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ΕΒΔΟΜΑΔΑ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ΗΜ/ΝΙΑ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ΠΕΡΙΕΧΟΜΕΝΟ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ΔΙΔΑΣΚΟΥΣΑ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3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l-GR" sz="1100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1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Εισαγωγή- Επεξηγήσεις, κανονισμοί και τρόπος αξιολόγησης. Η γεωχημεία στο πρόγραμμα σπουδών. Αντικείμενο της Γεωχημείας. Περιεχόμενα μαθήματος.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/1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Δομή του ατόμου. Χημικά στοιχεία &amp; γεωχημική θεώρηση του περιοδικού πίνακα των στοιχείων. Ταξινόμηση στοιχείων κατά </a:t>
                      </a: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Goldschmidt 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12/5/14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Στοιχεία κρυσταλλοχημείας. Είδη δεσμών. Ιοντικές υποκαταστάσεις. Συντελεστής κατανομής δευτερευόντων στοιχείων &amp; ιχνοστοιχείων.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16/5/14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Στοιχεία Κοσμοχημείας. Χαρακτηριστικά μετεωριτών 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l-GR" sz="1100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1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/1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Γεωχημικές διεργασίες στο εσωτερικό της γης. Γεωχημεία μαγμάτων και γεωτεκτονικό καθεστώς.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</a:t>
                      </a:r>
                      <a:r>
                        <a:rPr lang="el-GR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Στουραϊτη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/1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Εισαγωγή στη Θερμοδυναμική. 1</a:t>
                      </a:r>
                      <a:r>
                        <a:rPr lang="el-GR" sz="1000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ος</a:t>
                      </a: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&amp; 2</a:t>
                      </a:r>
                      <a:r>
                        <a:rPr lang="el-GR" sz="1000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ος</a:t>
                      </a: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Νόμος Θερμοδυναμικής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/1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Εφαρμογή των νόμων της θερμοδυναμικής σε γεωχημικές διεργασίες βάθους Ι. (</a:t>
                      </a: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ΑΡΓΙΑ ΕΚΛΟΓΕΣ?)</a:t>
                      </a: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*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30/5/14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Εφαρμογή των νόμων της θερμοδυναμικής σε γεωχημικές διεργασίες βάθους ΙΙ.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2/6/14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Γεωχημεία ισοτόπων. Θεωρία των ισοτόπων. Μέθοδοι ραδιοχρονολόγησης. Συστήματα 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Rb</a:t>
                      </a: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</a:t>
                      </a: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</a:t>
                      </a: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U-Pb.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6/6/14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Σταθερά ισότοπα (Η, Ο, </a:t>
                      </a: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). Θεωρία &amp; εφαρμογές στη γεωλογία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9/6/14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ΑΡΓΙΑ ΑΓ. ΠΝΕΥΜΑΤΟΣ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3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13/6/14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Εφαρμογές της γεωχημείας των ιχνοστοιχείων και ισοτόπων  στη μελέτη γεωχημικών διεργασιών. Σύνοψη διεργασιών βάθους.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84877"/>
              </p:ext>
            </p:extLst>
          </p:nvPr>
        </p:nvGraphicFramePr>
        <p:xfrm>
          <a:off x="683568" y="836712"/>
          <a:ext cx="7776864" cy="5383291"/>
        </p:xfrm>
        <a:graphic>
          <a:graphicData uri="http://schemas.openxmlformats.org/drawingml/2006/table">
            <a:tbl>
              <a:tblPr firstRow="1" firstCol="1" bandRow="1"/>
              <a:tblGrid>
                <a:gridCol w="1082053"/>
                <a:gridCol w="1218873"/>
                <a:gridCol w="4088190"/>
                <a:gridCol w="1387748"/>
              </a:tblGrid>
              <a:tr h="345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ΕΒΔΟΜΑΔΑ</a:t>
                      </a: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47" marR="57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ΗΜ/ΝΙΑ</a:t>
                      </a: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47" marR="57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ΠΕΡΙΕΧΟΜΕΝΟ</a:t>
                      </a: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47" marR="57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ΔΙΔΑΣΚΟΥΣΑ</a:t>
                      </a: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47" marR="57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3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l-GR" sz="1100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16/6/14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l-GR" sz="1000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ΠΡΟΟΔΟΣ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l-GR" sz="1100" baseline="30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20/6/14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Διεργασίες χημικής αποσάθρωσης- Παράγοντες, χημικές αντιδράσεις, προϊόντα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23/6/14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Διεργασίες στην ‘κρίσιμη ζώνη’- Γεωχημεία εδαφών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 (Σ. Κελεπερτζής)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27/6/14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Γεωχημικές διεργασίες κατά τη διαγένεση 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 (Ε. Σταθοπούλου)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30/6/14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Γεωχημεία υδατικών διαλυμάτων- Χημική σύσταση φυσικών υδάτων 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4/7/14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Οξειδοαναγωγικές γεωχημικές διεργασίες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7/7/14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Θαλάσσια Γεωχημεία- Γεωχημεία ιζημάτων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11/7/14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Στοιχεία οργανικής γεωχημείας- Γεωχημεία Ορυκτών Καυσίμων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14/7/14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Γεωχημεία υδροθερμικών διαλυμάτων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18/7/14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Σύνοψη διεργασιών κοντά στην επιφάνεια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Δευ 21/7/14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ΠΡΟΟΔΟΣ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Παρ 25/7/14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Προετοιμασία για την άσκηση υπαίθρου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l-GR" sz="11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ΑΣΚΗΣΕΙΣ ΥΠΑΙΘΡΟΥ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Α. Αργυράκη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Χ. Στουραϊτη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4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Ωρολόγιο πρόγραμμα εργαστηρίων</a:t>
            </a:r>
          </a:p>
        </p:txBody>
      </p:sp>
      <p:graphicFrame>
        <p:nvGraphicFramePr>
          <p:cNvPr id="4" name="3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0667"/>
              </p:ext>
            </p:extLst>
          </p:nvPr>
        </p:nvGraphicFramePr>
        <p:xfrm>
          <a:off x="755576" y="1340768"/>
          <a:ext cx="7560842" cy="4752522"/>
        </p:xfrm>
        <a:graphic>
          <a:graphicData uri="http://schemas.openxmlformats.org/drawingml/2006/table">
            <a:tbl>
              <a:tblPr/>
              <a:tblGrid>
                <a:gridCol w="1716796"/>
                <a:gridCol w="1526042"/>
                <a:gridCol w="1526042"/>
                <a:gridCol w="1456676"/>
                <a:gridCol w="1335286"/>
              </a:tblGrid>
              <a:tr h="264029">
                <a:tc>
                  <a:txBody>
                    <a:bodyPr/>
                    <a:lstStyle/>
                    <a:p>
                      <a:pPr algn="l" fontAlgn="b"/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Δευτέρα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Τρίτη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Τετάρτη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Πέμπτη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12.00-13.00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Ωκεανογραφία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13.00-14.00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14.00-15.00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Μεταμορφωμένα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Γεωχημεία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Γεωφυσική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15.00-16.00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16.00-17.00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12.00-13.00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Μεταμορφωμένα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13.00-14.00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14.00-15.00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Γεωχημεία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Γεωφυσική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15.00-16.00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Ωκεανογραφία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16.00-17.00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12.00-13.00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Γεωχημεία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13.00-14.00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Ωκεανογραφία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14.00-15.00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Μεταμορφωμένα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Γεωφυσική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15.00-16.00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16.00-17.00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0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Διδακτικό προσωπικό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/>
              <a:t>Διδάσκουσες</a:t>
            </a:r>
            <a:r>
              <a:rPr lang="en-US" sz="2400" dirty="0"/>
              <a:t>: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Αριάδνη Αργυράκη, Επικ. Καθηγ. – Υπεύθυνη Μαθήματος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Χριστίνα Στουραϊτη, Επικ. Καθηγ.</a:t>
            </a:r>
          </a:p>
          <a:p>
            <a:endParaRPr lang="el-GR" sz="2400" dirty="0"/>
          </a:p>
          <a:p>
            <a:r>
              <a:rPr lang="el-GR" sz="2400" dirty="0"/>
              <a:t>Επικουρικό προσωπικό</a:t>
            </a:r>
            <a:r>
              <a:rPr lang="en-US" sz="2400" dirty="0"/>
              <a:t>:</a:t>
            </a:r>
          </a:p>
          <a:p>
            <a:pPr lvl="1"/>
            <a:r>
              <a:rPr lang="el-GR" sz="2100" dirty="0"/>
              <a:t>Δρ. Ευστράτιος Κελεπερτζής (ΙΔΑΧ)</a:t>
            </a:r>
          </a:p>
          <a:p>
            <a:pPr lvl="1"/>
            <a:r>
              <a:rPr lang="el-GR" sz="2100" dirty="0"/>
              <a:t>Δρ. Χάρης Βασιλάτος (ΙΔΑΧ</a:t>
            </a:r>
            <a:r>
              <a:rPr lang="el-GR" sz="2100" dirty="0" smtClean="0"/>
              <a:t>)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0534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2160</Words>
  <Application>Microsoft Office PowerPoint</Application>
  <PresentationFormat>On-screen Show (4:3)</PresentationFormat>
  <Paragraphs>486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Monotype Sorts</vt:lpstr>
      <vt:lpstr>Times New Roman</vt:lpstr>
      <vt:lpstr>Tw Cen MT</vt:lpstr>
      <vt:lpstr>Wingdings</vt:lpstr>
      <vt:lpstr>Wingdings 2</vt:lpstr>
      <vt:lpstr>Θέμα του Office</vt:lpstr>
      <vt:lpstr>Γεωχημεία</vt:lpstr>
      <vt:lpstr>Γεωχημεία στο Πρόγραμμα Σπουδών σας</vt:lpstr>
      <vt:lpstr>Προαπαιτούμενες  γνώσεις για το μάθημα Γεωχημείας </vt:lpstr>
      <vt:lpstr>Αλληλουχία γνώσεων</vt:lpstr>
      <vt:lpstr>Σκοπός &amp; Στόχοι του μαθήματος</vt:lpstr>
      <vt:lpstr>ΠΡΟΓΡΑΜΜΑ ΜΑΘΗΜΑΤΩΝ ΓΕΩΧΗΜΕΙΑΣ Δ’ ΕΞΑΜΗΝΟ–ΑΚΑΔΗΜΑΪΚΟ ΕΤΟΣ 2013-14</vt:lpstr>
      <vt:lpstr>PowerPoint Presentation</vt:lpstr>
      <vt:lpstr>Ωρολόγιο πρόγραμμα εργαστηρίων</vt:lpstr>
      <vt:lpstr>Διδακτικό προσωπικό</vt:lpstr>
      <vt:lpstr>Συγγράμματα</vt:lpstr>
      <vt:lpstr>Αξιολόγηση –τρόπος εξέτασης</vt:lpstr>
      <vt:lpstr>Σύγχρονη Γεωχημεία- Αντικείμενο</vt:lpstr>
      <vt:lpstr>Περιοδικός Πίνακας- Γεωχημική θεώρηση</vt:lpstr>
      <vt:lpstr>Γεωχημεία-Ερευνητική δραστηριότητα στο Τμήμα Γεωλογίας και Γεωπεριβάλλοντος</vt:lpstr>
      <vt:lpstr>Περιβαλλοντική Γεωχημεία – Εργασίες υπαίθρου</vt:lpstr>
      <vt:lpstr>Εργαστηριακοί χειρισμοί- πειραματικές διατάξεις και χημικές αναλύσεις</vt:lpstr>
      <vt:lpstr>Ερμηνεία- Παρουσίαση αποτελεσμάτων</vt:lpstr>
      <vt:lpstr>Διεργασίες βάθους</vt:lpstr>
      <vt:lpstr>Διεργασίες βάθους</vt:lpstr>
      <vt:lpstr>Γεωχημεία και Τεκτονική Λιθοσφαιρικών Πλακών</vt:lpstr>
      <vt:lpstr>Τεκτονική των πλακών – περιβάλλοντα δημουργίας μαγμάτων</vt:lpstr>
      <vt:lpstr>Μόνο Τίτλος</vt:lpstr>
      <vt:lpstr>Η γεωθερμική βαθμίδα</vt:lpstr>
      <vt:lpstr>Η γεωθερμική βαθμίδα</vt:lpstr>
      <vt:lpstr>Η γεωθερμική βαθμίδα</vt:lpstr>
      <vt:lpstr>Δομή της γης</vt:lpstr>
      <vt:lpstr>Σύσταση της γης</vt:lpstr>
      <vt:lpstr>PowerPoint Presentation</vt:lpstr>
      <vt:lpstr>Σύγχρονες Αναλυτικές τεχνικές</vt:lpstr>
      <vt:lpstr>Clean Lab - Chemical Preparation</vt:lpstr>
      <vt:lpstr>Thermal Ionization Mass Spectrometer</vt:lpstr>
      <vt:lpstr>Γενικό κανονικοποιημένο διάγραμμα διάκρισης γεωτεκτονικού καθεστώτος γένεσης βασαλτών</vt:lpstr>
      <vt:lpstr>Γενικό μοντέλο μαγματισμού σε περιβάλλον νησωτικού τόξου</vt:lpstr>
      <vt:lpstr>Σκοπός του μαθήματος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227</cp:revision>
  <dcterms:created xsi:type="dcterms:W3CDTF">2012-09-06T09:03:05Z</dcterms:created>
  <dcterms:modified xsi:type="dcterms:W3CDTF">2015-05-28T11:03:37Z</dcterms:modified>
</cp:coreProperties>
</file>