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301" r:id="rId2"/>
    <p:sldId id="261" r:id="rId3"/>
    <p:sldId id="302" r:id="rId4"/>
    <p:sldId id="360" r:id="rId5"/>
    <p:sldId id="303" r:id="rId6"/>
    <p:sldId id="361" r:id="rId7"/>
    <p:sldId id="304" r:id="rId8"/>
    <p:sldId id="374" r:id="rId9"/>
    <p:sldId id="305" r:id="rId10"/>
    <p:sldId id="306" r:id="rId11"/>
    <p:sldId id="307" r:id="rId12"/>
    <p:sldId id="375" r:id="rId13"/>
    <p:sldId id="308" r:id="rId14"/>
    <p:sldId id="370" r:id="rId15"/>
    <p:sldId id="309" r:id="rId16"/>
    <p:sldId id="310" r:id="rId17"/>
    <p:sldId id="311" r:id="rId18"/>
    <p:sldId id="358" r:id="rId19"/>
    <p:sldId id="312" r:id="rId20"/>
    <p:sldId id="371" r:id="rId21"/>
    <p:sldId id="313" r:id="rId22"/>
    <p:sldId id="372" r:id="rId23"/>
    <p:sldId id="314" r:id="rId24"/>
    <p:sldId id="373" r:id="rId25"/>
    <p:sldId id="315" r:id="rId26"/>
    <p:sldId id="316" r:id="rId27"/>
    <p:sldId id="362" r:id="rId28"/>
    <p:sldId id="317" r:id="rId29"/>
    <p:sldId id="376" r:id="rId30"/>
    <p:sldId id="318" r:id="rId31"/>
    <p:sldId id="377" r:id="rId32"/>
    <p:sldId id="319" r:id="rId33"/>
    <p:sldId id="378" r:id="rId34"/>
    <p:sldId id="320" r:id="rId35"/>
    <p:sldId id="321" r:id="rId36"/>
    <p:sldId id="322" r:id="rId37"/>
    <p:sldId id="323" r:id="rId38"/>
    <p:sldId id="379" r:id="rId39"/>
    <p:sldId id="324" r:id="rId40"/>
    <p:sldId id="325" r:id="rId41"/>
    <p:sldId id="326" r:id="rId42"/>
    <p:sldId id="354" r:id="rId43"/>
    <p:sldId id="355" r:id="rId44"/>
    <p:sldId id="327" r:id="rId45"/>
    <p:sldId id="380" r:id="rId46"/>
    <p:sldId id="328" r:id="rId47"/>
    <p:sldId id="329" r:id="rId48"/>
    <p:sldId id="330" r:id="rId49"/>
    <p:sldId id="331" r:id="rId50"/>
    <p:sldId id="332" r:id="rId51"/>
    <p:sldId id="333" r:id="rId52"/>
    <p:sldId id="334" r:id="rId53"/>
    <p:sldId id="381" r:id="rId54"/>
    <p:sldId id="335" r:id="rId55"/>
    <p:sldId id="336" r:id="rId56"/>
    <p:sldId id="382" r:id="rId57"/>
    <p:sldId id="337" r:id="rId58"/>
    <p:sldId id="383" r:id="rId59"/>
    <p:sldId id="338" r:id="rId60"/>
    <p:sldId id="384" r:id="rId61"/>
    <p:sldId id="339" r:id="rId62"/>
    <p:sldId id="385" r:id="rId63"/>
    <p:sldId id="340" r:id="rId64"/>
    <p:sldId id="341" r:id="rId65"/>
    <p:sldId id="386" r:id="rId66"/>
    <p:sldId id="342" r:id="rId67"/>
    <p:sldId id="343" r:id="rId68"/>
    <p:sldId id="344" r:id="rId69"/>
    <p:sldId id="387" r:id="rId70"/>
    <p:sldId id="345" r:id="rId71"/>
    <p:sldId id="346" r:id="rId72"/>
    <p:sldId id="347" r:id="rId73"/>
    <p:sldId id="388" r:id="rId74"/>
    <p:sldId id="348" r:id="rId75"/>
    <p:sldId id="389" r:id="rId76"/>
    <p:sldId id="349" r:id="rId77"/>
    <p:sldId id="359" r:id="rId78"/>
    <p:sldId id="350" r:id="rId79"/>
    <p:sldId id="390" r:id="rId80"/>
    <p:sldId id="351" r:id="rId81"/>
    <p:sldId id="391" r:id="rId82"/>
    <p:sldId id="352" r:id="rId83"/>
    <p:sldId id="392" r:id="rId84"/>
    <p:sldId id="353" r:id="rId85"/>
    <p:sldId id="356" r:id="rId86"/>
    <p:sldId id="357" r:id="rId87"/>
    <p:sldId id="393" r:id="rId88"/>
    <p:sldId id="406" r:id="rId89"/>
    <p:sldId id="290" r:id="rId90"/>
    <p:sldId id="363" r:id="rId91"/>
    <p:sldId id="407" r:id="rId92"/>
    <p:sldId id="408" r:id="rId93"/>
    <p:sldId id="394" r:id="rId94"/>
    <p:sldId id="395" r:id="rId95"/>
    <p:sldId id="396" r:id="rId96"/>
    <p:sldId id="397" r:id="rId97"/>
    <p:sldId id="399" r:id="rId98"/>
    <p:sldId id="400" r:id="rId99"/>
    <p:sldId id="401" r:id="rId100"/>
    <p:sldId id="403" r:id="rId101"/>
    <p:sldId id="405" r:id="rId10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301"/>
            <p14:sldId id="261"/>
            <p14:sldId id="302"/>
            <p14:sldId id="360"/>
            <p14:sldId id="303"/>
            <p14:sldId id="361"/>
            <p14:sldId id="304"/>
            <p14:sldId id="374"/>
            <p14:sldId id="305"/>
            <p14:sldId id="306"/>
            <p14:sldId id="307"/>
            <p14:sldId id="375"/>
            <p14:sldId id="308"/>
            <p14:sldId id="370"/>
            <p14:sldId id="309"/>
            <p14:sldId id="310"/>
            <p14:sldId id="311"/>
            <p14:sldId id="358"/>
            <p14:sldId id="312"/>
            <p14:sldId id="371"/>
            <p14:sldId id="313"/>
            <p14:sldId id="372"/>
            <p14:sldId id="314"/>
            <p14:sldId id="373"/>
            <p14:sldId id="315"/>
            <p14:sldId id="316"/>
            <p14:sldId id="362"/>
            <p14:sldId id="317"/>
            <p14:sldId id="376"/>
            <p14:sldId id="318"/>
            <p14:sldId id="377"/>
            <p14:sldId id="319"/>
            <p14:sldId id="378"/>
            <p14:sldId id="320"/>
            <p14:sldId id="321"/>
            <p14:sldId id="322"/>
            <p14:sldId id="323"/>
            <p14:sldId id="379"/>
            <p14:sldId id="324"/>
            <p14:sldId id="325"/>
            <p14:sldId id="326"/>
            <p14:sldId id="354"/>
            <p14:sldId id="355"/>
            <p14:sldId id="327"/>
            <p14:sldId id="380"/>
            <p14:sldId id="328"/>
            <p14:sldId id="329"/>
            <p14:sldId id="330"/>
            <p14:sldId id="331"/>
            <p14:sldId id="332"/>
            <p14:sldId id="333"/>
            <p14:sldId id="334"/>
            <p14:sldId id="381"/>
            <p14:sldId id="335"/>
            <p14:sldId id="336"/>
            <p14:sldId id="382"/>
            <p14:sldId id="337"/>
            <p14:sldId id="383"/>
            <p14:sldId id="338"/>
            <p14:sldId id="384"/>
            <p14:sldId id="339"/>
            <p14:sldId id="385"/>
            <p14:sldId id="340"/>
            <p14:sldId id="341"/>
            <p14:sldId id="386"/>
            <p14:sldId id="342"/>
            <p14:sldId id="343"/>
            <p14:sldId id="344"/>
            <p14:sldId id="387"/>
            <p14:sldId id="345"/>
            <p14:sldId id="346"/>
            <p14:sldId id="347"/>
            <p14:sldId id="388"/>
            <p14:sldId id="348"/>
            <p14:sldId id="389"/>
            <p14:sldId id="349"/>
            <p14:sldId id="359"/>
            <p14:sldId id="350"/>
            <p14:sldId id="390"/>
            <p14:sldId id="351"/>
            <p14:sldId id="391"/>
            <p14:sldId id="352"/>
            <p14:sldId id="392"/>
            <p14:sldId id="353"/>
            <p14:sldId id="356"/>
            <p14:sldId id="357"/>
            <p14:sldId id="393"/>
            <p14:sldId id="406"/>
            <p14:sldId id="290"/>
            <p14:sldId id="363"/>
            <p14:sldId id="407"/>
            <p14:sldId id="408"/>
            <p14:sldId id="394"/>
            <p14:sldId id="395"/>
            <p14:sldId id="396"/>
            <p14:sldId id="397"/>
            <p14:sldId id="399"/>
            <p14:sldId id="400"/>
            <p14:sldId id="401"/>
            <p14:sldId id="403"/>
            <p14:sldId id="405"/>
          </p14:sldIdLst>
        </p14:section>
        <p14:section name="Untitled Section" id="{0F1CB131-A6BD-43D0-B8D4-1F27CEF7A05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38" autoAdjust="0"/>
    <p:restoredTop sz="99309" autoAdjust="0"/>
  </p:normalViewPr>
  <p:slideViewPr>
    <p:cSldViewPr>
      <p:cViewPr varScale="1">
        <p:scale>
          <a:sx n="88" d="100"/>
          <a:sy n="88" d="100"/>
        </p:scale>
        <p:origin x="114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20/1/2015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69383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a:t>
            </a:fld>
            <a:endParaRPr lang="el-GR"/>
          </a:p>
        </p:txBody>
      </p:sp>
    </p:spTree>
    <p:extLst>
      <p:ext uri="{BB962C8B-B14F-4D97-AF65-F5344CB8AC3E}">
        <p14:creationId xmlns:p14="http://schemas.microsoft.com/office/powerpoint/2010/main" val="214735438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100</a:t>
            </a:fld>
            <a:endParaRPr lang="el-GR">
              <a:solidFill>
                <a:prstClr val="black"/>
              </a:solidFill>
            </a:endParaRPr>
          </a:p>
        </p:txBody>
      </p:sp>
    </p:spTree>
    <p:extLst>
      <p:ext uri="{BB962C8B-B14F-4D97-AF65-F5344CB8AC3E}">
        <p14:creationId xmlns:p14="http://schemas.microsoft.com/office/powerpoint/2010/main" val="3443559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101</a:t>
            </a:fld>
            <a:endParaRPr lang="el-GR">
              <a:solidFill>
                <a:prstClr val="black"/>
              </a:solidFill>
            </a:endParaRPr>
          </a:p>
        </p:txBody>
      </p:sp>
    </p:spTree>
    <p:extLst>
      <p:ext uri="{BB962C8B-B14F-4D97-AF65-F5344CB8AC3E}">
        <p14:creationId xmlns:p14="http://schemas.microsoft.com/office/powerpoint/2010/main" val="1273609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a:t>
            </a:fld>
            <a:endParaRPr lang="el-GR"/>
          </a:p>
        </p:txBody>
      </p:sp>
    </p:spTree>
    <p:extLst>
      <p:ext uri="{BB962C8B-B14F-4D97-AF65-F5344CB8AC3E}">
        <p14:creationId xmlns:p14="http://schemas.microsoft.com/office/powerpoint/2010/main" val="2441378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12</a:t>
            </a:fld>
            <a:endParaRPr lang="el-GR"/>
          </a:p>
        </p:txBody>
      </p:sp>
    </p:spTree>
    <p:extLst>
      <p:ext uri="{BB962C8B-B14F-4D97-AF65-F5344CB8AC3E}">
        <p14:creationId xmlns:p14="http://schemas.microsoft.com/office/powerpoint/2010/main" val="2955742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13</a:t>
            </a:fld>
            <a:endParaRPr lang="el-GR"/>
          </a:p>
        </p:txBody>
      </p:sp>
    </p:spTree>
    <p:extLst>
      <p:ext uri="{BB962C8B-B14F-4D97-AF65-F5344CB8AC3E}">
        <p14:creationId xmlns:p14="http://schemas.microsoft.com/office/powerpoint/2010/main" val="2702003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14</a:t>
            </a:fld>
            <a:endParaRPr lang="el-GR"/>
          </a:p>
        </p:txBody>
      </p:sp>
    </p:spTree>
    <p:extLst>
      <p:ext uri="{BB962C8B-B14F-4D97-AF65-F5344CB8AC3E}">
        <p14:creationId xmlns:p14="http://schemas.microsoft.com/office/powerpoint/2010/main" val="2355803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15</a:t>
            </a:fld>
            <a:endParaRPr lang="el-GR"/>
          </a:p>
        </p:txBody>
      </p:sp>
    </p:spTree>
    <p:extLst>
      <p:ext uri="{BB962C8B-B14F-4D97-AF65-F5344CB8AC3E}">
        <p14:creationId xmlns:p14="http://schemas.microsoft.com/office/powerpoint/2010/main" val="3212885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16</a:t>
            </a:fld>
            <a:endParaRPr lang="el-GR"/>
          </a:p>
        </p:txBody>
      </p:sp>
    </p:spTree>
    <p:extLst>
      <p:ext uri="{BB962C8B-B14F-4D97-AF65-F5344CB8AC3E}">
        <p14:creationId xmlns:p14="http://schemas.microsoft.com/office/powerpoint/2010/main" val="4201644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17</a:t>
            </a:fld>
            <a:endParaRPr lang="el-GR"/>
          </a:p>
        </p:txBody>
      </p:sp>
    </p:spTree>
    <p:extLst>
      <p:ext uri="{BB962C8B-B14F-4D97-AF65-F5344CB8AC3E}">
        <p14:creationId xmlns:p14="http://schemas.microsoft.com/office/powerpoint/2010/main" val="4270595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18</a:t>
            </a:fld>
            <a:endParaRPr lang="el-GR">
              <a:solidFill>
                <a:prstClr val="black"/>
              </a:solidFill>
            </a:endParaRPr>
          </a:p>
        </p:txBody>
      </p:sp>
    </p:spTree>
    <p:extLst>
      <p:ext uri="{BB962C8B-B14F-4D97-AF65-F5344CB8AC3E}">
        <p14:creationId xmlns:p14="http://schemas.microsoft.com/office/powerpoint/2010/main" val="1138849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19</a:t>
            </a:fld>
            <a:endParaRPr lang="el-GR"/>
          </a:p>
        </p:txBody>
      </p:sp>
    </p:spTree>
    <p:extLst>
      <p:ext uri="{BB962C8B-B14F-4D97-AF65-F5344CB8AC3E}">
        <p14:creationId xmlns:p14="http://schemas.microsoft.com/office/powerpoint/2010/main" val="16020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20</a:t>
            </a:fld>
            <a:endParaRPr lang="el-GR"/>
          </a:p>
        </p:txBody>
      </p:sp>
    </p:spTree>
    <p:extLst>
      <p:ext uri="{BB962C8B-B14F-4D97-AF65-F5344CB8AC3E}">
        <p14:creationId xmlns:p14="http://schemas.microsoft.com/office/powerpoint/2010/main" val="1552233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21</a:t>
            </a:fld>
            <a:endParaRPr lang="el-GR"/>
          </a:p>
        </p:txBody>
      </p:sp>
    </p:spTree>
    <p:extLst>
      <p:ext uri="{BB962C8B-B14F-4D97-AF65-F5344CB8AC3E}">
        <p14:creationId xmlns:p14="http://schemas.microsoft.com/office/powerpoint/2010/main" val="2765842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22</a:t>
            </a:fld>
            <a:endParaRPr lang="el-GR"/>
          </a:p>
        </p:txBody>
      </p:sp>
    </p:spTree>
    <p:extLst>
      <p:ext uri="{BB962C8B-B14F-4D97-AF65-F5344CB8AC3E}">
        <p14:creationId xmlns:p14="http://schemas.microsoft.com/office/powerpoint/2010/main" val="703812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754438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24</a:t>
            </a:fld>
            <a:endParaRPr lang="el-GR"/>
          </a:p>
        </p:txBody>
      </p:sp>
    </p:spTree>
    <p:extLst>
      <p:ext uri="{BB962C8B-B14F-4D97-AF65-F5344CB8AC3E}">
        <p14:creationId xmlns:p14="http://schemas.microsoft.com/office/powerpoint/2010/main" val="3959308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25</a:t>
            </a:fld>
            <a:endParaRPr lang="el-GR"/>
          </a:p>
        </p:txBody>
      </p:sp>
    </p:spTree>
    <p:extLst>
      <p:ext uri="{BB962C8B-B14F-4D97-AF65-F5344CB8AC3E}">
        <p14:creationId xmlns:p14="http://schemas.microsoft.com/office/powerpoint/2010/main" val="1738026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26</a:t>
            </a:fld>
            <a:endParaRPr lang="el-GR"/>
          </a:p>
        </p:txBody>
      </p:sp>
    </p:spTree>
    <p:extLst>
      <p:ext uri="{BB962C8B-B14F-4D97-AF65-F5344CB8AC3E}">
        <p14:creationId xmlns:p14="http://schemas.microsoft.com/office/powerpoint/2010/main" val="987652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27</a:t>
            </a:fld>
            <a:endParaRPr lang="el-GR">
              <a:solidFill>
                <a:prstClr val="black"/>
              </a:solidFill>
            </a:endParaRPr>
          </a:p>
        </p:txBody>
      </p:sp>
    </p:spTree>
    <p:extLst>
      <p:ext uri="{BB962C8B-B14F-4D97-AF65-F5344CB8AC3E}">
        <p14:creationId xmlns:p14="http://schemas.microsoft.com/office/powerpoint/2010/main" val="3342846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28</a:t>
            </a:fld>
            <a:endParaRPr lang="el-GR"/>
          </a:p>
        </p:txBody>
      </p:sp>
    </p:spTree>
    <p:extLst>
      <p:ext uri="{BB962C8B-B14F-4D97-AF65-F5344CB8AC3E}">
        <p14:creationId xmlns:p14="http://schemas.microsoft.com/office/powerpoint/2010/main" val="877971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29</a:t>
            </a:fld>
            <a:endParaRPr lang="el-GR"/>
          </a:p>
        </p:txBody>
      </p:sp>
    </p:spTree>
    <p:extLst>
      <p:ext uri="{BB962C8B-B14F-4D97-AF65-F5344CB8AC3E}">
        <p14:creationId xmlns:p14="http://schemas.microsoft.com/office/powerpoint/2010/main" val="2982300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a:t>
            </a:fld>
            <a:endParaRPr lang="el-GR"/>
          </a:p>
        </p:txBody>
      </p:sp>
    </p:spTree>
    <p:extLst>
      <p:ext uri="{BB962C8B-B14F-4D97-AF65-F5344CB8AC3E}">
        <p14:creationId xmlns:p14="http://schemas.microsoft.com/office/powerpoint/2010/main" val="1088306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30</a:t>
            </a:fld>
            <a:endParaRPr lang="el-GR"/>
          </a:p>
        </p:txBody>
      </p:sp>
    </p:spTree>
    <p:extLst>
      <p:ext uri="{BB962C8B-B14F-4D97-AF65-F5344CB8AC3E}">
        <p14:creationId xmlns:p14="http://schemas.microsoft.com/office/powerpoint/2010/main" val="1178242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31</a:t>
            </a:fld>
            <a:endParaRPr lang="el-GR"/>
          </a:p>
        </p:txBody>
      </p:sp>
    </p:spTree>
    <p:extLst>
      <p:ext uri="{BB962C8B-B14F-4D97-AF65-F5344CB8AC3E}">
        <p14:creationId xmlns:p14="http://schemas.microsoft.com/office/powerpoint/2010/main" val="609168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32</a:t>
            </a:fld>
            <a:endParaRPr lang="el-GR"/>
          </a:p>
        </p:txBody>
      </p:sp>
    </p:spTree>
    <p:extLst>
      <p:ext uri="{BB962C8B-B14F-4D97-AF65-F5344CB8AC3E}">
        <p14:creationId xmlns:p14="http://schemas.microsoft.com/office/powerpoint/2010/main" val="4029325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33</a:t>
            </a:fld>
            <a:endParaRPr lang="el-GR"/>
          </a:p>
        </p:txBody>
      </p:sp>
    </p:spTree>
    <p:extLst>
      <p:ext uri="{BB962C8B-B14F-4D97-AF65-F5344CB8AC3E}">
        <p14:creationId xmlns:p14="http://schemas.microsoft.com/office/powerpoint/2010/main" val="1509853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34</a:t>
            </a:fld>
            <a:endParaRPr lang="el-GR"/>
          </a:p>
        </p:txBody>
      </p:sp>
    </p:spTree>
    <p:extLst>
      <p:ext uri="{BB962C8B-B14F-4D97-AF65-F5344CB8AC3E}">
        <p14:creationId xmlns:p14="http://schemas.microsoft.com/office/powerpoint/2010/main" val="2959699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35</a:t>
            </a:fld>
            <a:endParaRPr lang="el-GR"/>
          </a:p>
        </p:txBody>
      </p:sp>
    </p:spTree>
    <p:extLst>
      <p:ext uri="{BB962C8B-B14F-4D97-AF65-F5344CB8AC3E}">
        <p14:creationId xmlns:p14="http://schemas.microsoft.com/office/powerpoint/2010/main" val="759397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36</a:t>
            </a:fld>
            <a:endParaRPr lang="el-GR"/>
          </a:p>
        </p:txBody>
      </p:sp>
    </p:spTree>
    <p:extLst>
      <p:ext uri="{BB962C8B-B14F-4D97-AF65-F5344CB8AC3E}">
        <p14:creationId xmlns:p14="http://schemas.microsoft.com/office/powerpoint/2010/main" val="1730042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37</a:t>
            </a:fld>
            <a:endParaRPr lang="el-GR"/>
          </a:p>
        </p:txBody>
      </p:sp>
    </p:spTree>
    <p:extLst>
      <p:ext uri="{BB962C8B-B14F-4D97-AF65-F5344CB8AC3E}">
        <p14:creationId xmlns:p14="http://schemas.microsoft.com/office/powerpoint/2010/main" val="3009206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38</a:t>
            </a:fld>
            <a:endParaRPr lang="el-GR"/>
          </a:p>
        </p:txBody>
      </p:sp>
    </p:spTree>
    <p:extLst>
      <p:ext uri="{BB962C8B-B14F-4D97-AF65-F5344CB8AC3E}">
        <p14:creationId xmlns:p14="http://schemas.microsoft.com/office/powerpoint/2010/main" val="11774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39</a:t>
            </a:fld>
            <a:endParaRPr lang="el-GR"/>
          </a:p>
        </p:txBody>
      </p:sp>
    </p:spTree>
    <p:extLst>
      <p:ext uri="{BB962C8B-B14F-4D97-AF65-F5344CB8AC3E}">
        <p14:creationId xmlns:p14="http://schemas.microsoft.com/office/powerpoint/2010/main" val="212733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a:t>
            </a:fld>
            <a:endParaRPr lang="el-GR">
              <a:solidFill>
                <a:prstClr val="black"/>
              </a:solidFill>
            </a:endParaRPr>
          </a:p>
        </p:txBody>
      </p:sp>
    </p:spTree>
    <p:extLst>
      <p:ext uri="{BB962C8B-B14F-4D97-AF65-F5344CB8AC3E}">
        <p14:creationId xmlns:p14="http://schemas.microsoft.com/office/powerpoint/2010/main" val="2055193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40</a:t>
            </a:fld>
            <a:endParaRPr lang="el-GR"/>
          </a:p>
        </p:txBody>
      </p:sp>
    </p:spTree>
    <p:extLst>
      <p:ext uri="{BB962C8B-B14F-4D97-AF65-F5344CB8AC3E}">
        <p14:creationId xmlns:p14="http://schemas.microsoft.com/office/powerpoint/2010/main" val="1703947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41</a:t>
            </a:fld>
            <a:endParaRPr lang="el-GR"/>
          </a:p>
        </p:txBody>
      </p:sp>
    </p:spTree>
    <p:extLst>
      <p:ext uri="{BB962C8B-B14F-4D97-AF65-F5344CB8AC3E}">
        <p14:creationId xmlns:p14="http://schemas.microsoft.com/office/powerpoint/2010/main" val="32802961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42</a:t>
            </a:fld>
            <a:endParaRPr lang="el-GR"/>
          </a:p>
        </p:txBody>
      </p:sp>
    </p:spTree>
    <p:extLst>
      <p:ext uri="{BB962C8B-B14F-4D97-AF65-F5344CB8AC3E}">
        <p14:creationId xmlns:p14="http://schemas.microsoft.com/office/powerpoint/2010/main" val="1927988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43</a:t>
            </a:fld>
            <a:endParaRPr lang="el-GR"/>
          </a:p>
        </p:txBody>
      </p:sp>
    </p:spTree>
    <p:extLst>
      <p:ext uri="{BB962C8B-B14F-4D97-AF65-F5344CB8AC3E}">
        <p14:creationId xmlns:p14="http://schemas.microsoft.com/office/powerpoint/2010/main" val="1244829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44</a:t>
            </a:fld>
            <a:endParaRPr lang="el-GR"/>
          </a:p>
        </p:txBody>
      </p:sp>
    </p:spTree>
    <p:extLst>
      <p:ext uri="{BB962C8B-B14F-4D97-AF65-F5344CB8AC3E}">
        <p14:creationId xmlns:p14="http://schemas.microsoft.com/office/powerpoint/2010/main" val="1128195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45</a:t>
            </a:fld>
            <a:endParaRPr lang="el-GR"/>
          </a:p>
        </p:txBody>
      </p:sp>
    </p:spTree>
    <p:extLst>
      <p:ext uri="{BB962C8B-B14F-4D97-AF65-F5344CB8AC3E}">
        <p14:creationId xmlns:p14="http://schemas.microsoft.com/office/powerpoint/2010/main" val="17533345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46</a:t>
            </a:fld>
            <a:endParaRPr lang="el-GR"/>
          </a:p>
        </p:txBody>
      </p:sp>
    </p:spTree>
    <p:extLst>
      <p:ext uri="{BB962C8B-B14F-4D97-AF65-F5344CB8AC3E}">
        <p14:creationId xmlns:p14="http://schemas.microsoft.com/office/powerpoint/2010/main" val="6837002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47</a:t>
            </a:fld>
            <a:endParaRPr lang="el-GR"/>
          </a:p>
        </p:txBody>
      </p:sp>
    </p:spTree>
    <p:extLst>
      <p:ext uri="{BB962C8B-B14F-4D97-AF65-F5344CB8AC3E}">
        <p14:creationId xmlns:p14="http://schemas.microsoft.com/office/powerpoint/2010/main" val="2730828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48</a:t>
            </a:fld>
            <a:endParaRPr lang="el-GR"/>
          </a:p>
        </p:txBody>
      </p:sp>
    </p:spTree>
    <p:extLst>
      <p:ext uri="{BB962C8B-B14F-4D97-AF65-F5344CB8AC3E}">
        <p14:creationId xmlns:p14="http://schemas.microsoft.com/office/powerpoint/2010/main" val="15236422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49</a:t>
            </a:fld>
            <a:endParaRPr lang="el-GR"/>
          </a:p>
        </p:txBody>
      </p:sp>
    </p:spTree>
    <p:extLst>
      <p:ext uri="{BB962C8B-B14F-4D97-AF65-F5344CB8AC3E}">
        <p14:creationId xmlns:p14="http://schemas.microsoft.com/office/powerpoint/2010/main" val="2545441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a:t>
            </a:fld>
            <a:endParaRPr lang="el-GR"/>
          </a:p>
        </p:txBody>
      </p:sp>
    </p:spTree>
    <p:extLst>
      <p:ext uri="{BB962C8B-B14F-4D97-AF65-F5344CB8AC3E}">
        <p14:creationId xmlns:p14="http://schemas.microsoft.com/office/powerpoint/2010/main" val="41262479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50</a:t>
            </a:fld>
            <a:endParaRPr lang="el-GR"/>
          </a:p>
        </p:txBody>
      </p:sp>
    </p:spTree>
    <p:extLst>
      <p:ext uri="{BB962C8B-B14F-4D97-AF65-F5344CB8AC3E}">
        <p14:creationId xmlns:p14="http://schemas.microsoft.com/office/powerpoint/2010/main" val="305725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51</a:t>
            </a:fld>
            <a:endParaRPr lang="el-GR"/>
          </a:p>
        </p:txBody>
      </p:sp>
    </p:spTree>
    <p:extLst>
      <p:ext uri="{BB962C8B-B14F-4D97-AF65-F5344CB8AC3E}">
        <p14:creationId xmlns:p14="http://schemas.microsoft.com/office/powerpoint/2010/main" val="4252651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52</a:t>
            </a:fld>
            <a:endParaRPr lang="el-GR"/>
          </a:p>
        </p:txBody>
      </p:sp>
    </p:spTree>
    <p:extLst>
      <p:ext uri="{BB962C8B-B14F-4D97-AF65-F5344CB8AC3E}">
        <p14:creationId xmlns:p14="http://schemas.microsoft.com/office/powerpoint/2010/main" val="11965812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53</a:t>
            </a:fld>
            <a:endParaRPr lang="el-GR"/>
          </a:p>
        </p:txBody>
      </p:sp>
    </p:spTree>
    <p:extLst>
      <p:ext uri="{BB962C8B-B14F-4D97-AF65-F5344CB8AC3E}">
        <p14:creationId xmlns:p14="http://schemas.microsoft.com/office/powerpoint/2010/main" val="34210817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54</a:t>
            </a:fld>
            <a:endParaRPr lang="el-GR"/>
          </a:p>
        </p:txBody>
      </p:sp>
    </p:spTree>
    <p:extLst>
      <p:ext uri="{BB962C8B-B14F-4D97-AF65-F5344CB8AC3E}">
        <p14:creationId xmlns:p14="http://schemas.microsoft.com/office/powerpoint/2010/main" val="40800957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55</a:t>
            </a:fld>
            <a:endParaRPr lang="el-GR"/>
          </a:p>
        </p:txBody>
      </p:sp>
    </p:spTree>
    <p:extLst>
      <p:ext uri="{BB962C8B-B14F-4D97-AF65-F5344CB8AC3E}">
        <p14:creationId xmlns:p14="http://schemas.microsoft.com/office/powerpoint/2010/main" val="467566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56</a:t>
            </a:fld>
            <a:endParaRPr lang="el-GR"/>
          </a:p>
        </p:txBody>
      </p:sp>
    </p:spTree>
    <p:extLst>
      <p:ext uri="{BB962C8B-B14F-4D97-AF65-F5344CB8AC3E}">
        <p14:creationId xmlns:p14="http://schemas.microsoft.com/office/powerpoint/2010/main" val="32006336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57</a:t>
            </a:fld>
            <a:endParaRPr lang="el-GR"/>
          </a:p>
        </p:txBody>
      </p:sp>
    </p:spTree>
    <p:extLst>
      <p:ext uri="{BB962C8B-B14F-4D97-AF65-F5344CB8AC3E}">
        <p14:creationId xmlns:p14="http://schemas.microsoft.com/office/powerpoint/2010/main" val="2231818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58</a:t>
            </a:fld>
            <a:endParaRPr lang="el-GR"/>
          </a:p>
        </p:txBody>
      </p:sp>
    </p:spTree>
    <p:extLst>
      <p:ext uri="{BB962C8B-B14F-4D97-AF65-F5344CB8AC3E}">
        <p14:creationId xmlns:p14="http://schemas.microsoft.com/office/powerpoint/2010/main" val="36411548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59</a:t>
            </a:fld>
            <a:endParaRPr lang="el-GR"/>
          </a:p>
        </p:txBody>
      </p:sp>
    </p:spTree>
    <p:extLst>
      <p:ext uri="{BB962C8B-B14F-4D97-AF65-F5344CB8AC3E}">
        <p14:creationId xmlns:p14="http://schemas.microsoft.com/office/powerpoint/2010/main" val="4011086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6</a:t>
            </a:fld>
            <a:endParaRPr lang="el-GR">
              <a:solidFill>
                <a:prstClr val="black"/>
              </a:solidFill>
            </a:endParaRPr>
          </a:p>
        </p:txBody>
      </p:sp>
    </p:spTree>
    <p:extLst>
      <p:ext uri="{BB962C8B-B14F-4D97-AF65-F5344CB8AC3E}">
        <p14:creationId xmlns:p14="http://schemas.microsoft.com/office/powerpoint/2010/main" val="5305908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60</a:t>
            </a:fld>
            <a:endParaRPr lang="el-GR"/>
          </a:p>
        </p:txBody>
      </p:sp>
    </p:spTree>
    <p:extLst>
      <p:ext uri="{BB962C8B-B14F-4D97-AF65-F5344CB8AC3E}">
        <p14:creationId xmlns:p14="http://schemas.microsoft.com/office/powerpoint/2010/main" val="14906658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61</a:t>
            </a:fld>
            <a:endParaRPr lang="el-GR"/>
          </a:p>
        </p:txBody>
      </p:sp>
    </p:spTree>
    <p:extLst>
      <p:ext uri="{BB962C8B-B14F-4D97-AF65-F5344CB8AC3E}">
        <p14:creationId xmlns:p14="http://schemas.microsoft.com/office/powerpoint/2010/main" val="1473067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62</a:t>
            </a:fld>
            <a:endParaRPr lang="el-GR"/>
          </a:p>
        </p:txBody>
      </p:sp>
    </p:spTree>
    <p:extLst>
      <p:ext uri="{BB962C8B-B14F-4D97-AF65-F5344CB8AC3E}">
        <p14:creationId xmlns:p14="http://schemas.microsoft.com/office/powerpoint/2010/main" val="26722900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63</a:t>
            </a:fld>
            <a:endParaRPr lang="el-GR"/>
          </a:p>
        </p:txBody>
      </p:sp>
    </p:spTree>
    <p:extLst>
      <p:ext uri="{BB962C8B-B14F-4D97-AF65-F5344CB8AC3E}">
        <p14:creationId xmlns:p14="http://schemas.microsoft.com/office/powerpoint/2010/main" val="9334310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64</a:t>
            </a:fld>
            <a:endParaRPr lang="el-GR"/>
          </a:p>
        </p:txBody>
      </p:sp>
    </p:spTree>
    <p:extLst>
      <p:ext uri="{BB962C8B-B14F-4D97-AF65-F5344CB8AC3E}">
        <p14:creationId xmlns:p14="http://schemas.microsoft.com/office/powerpoint/2010/main" val="11297548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65</a:t>
            </a:fld>
            <a:endParaRPr lang="el-GR"/>
          </a:p>
        </p:txBody>
      </p:sp>
    </p:spTree>
    <p:extLst>
      <p:ext uri="{BB962C8B-B14F-4D97-AF65-F5344CB8AC3E}">
        <p14:creationId xmlns:p14="http://schemas.microsoft.com/office/powerpoint/2010/main" val="39445942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66</a:t>
            </a:fld>
            <a:endParaRPr lang="el-GR"/>
          </a:p>
        </p:txBody>
      </p:sp>
    </p:spTree>
    <p:extLst>
      <p:ext uri="{BB962C8B-B14F-4D97-AF65-F5344CB8AC3E}">
        <p14:creationId xmlns:p14="http://schemas.microsoft.com/office/powerpoint/2010/main" val="33731355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67</a:t>
            </a:fld>
            <a:endParaRPr lang="el-GR"/>
          </a:p>
        </p:txBody>
      </p:sp>
    </p:spTree>
    <p:extLst>
      <p:ext uri="{BB962C8B-B14F-4D97-AF65-F5344CB8AC3E}">
        <p14:creationId xmlns:p14="http://schemas.microsoft.com/office/powerpoint/2010/main" val="4955197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68</a:t>
            </a:fld>
            <a:endParaRPr lang="el-GR"/>
          </a:p>
        </p:txBody>
      </p:sp>
    </p:spTree>
    <p:extLst>
      <p:ext uri="{BB962C8B-B14F-4D97-AF65-F5344CB8AC3E}">
        <p14:creationId xmlns:p14="http://schemas.microsoft.com/office/powerpoint/2010/main" val="18342211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69</a:t>
            </a:fld>
            <a:endParaRPr lang="el-GR"/>
          </a:p>
        </p:txBody>
      </p:sp>
    </p:spTree>
    <p:extLst>
      <p:ext uri="{BB962C8B-B14F-4D97-AF65-F5344CB8AC3E}">
        <p14:creationId xmlns:p14="http://schemas.microsoft.com/office/powerpoint/2010/main" val="1364828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a:t>
            </a:fld>
            <a:endParaRPr lang="el-GR"/>
          </a:p>
        </p:txBody>
      </p:sp>
    </p:spTree>
    <p:extLst>
      <p:ext uri="{BB962C8B-B14F-4D97-AF65-F5344CB8AC3E}">
        <p14:creationId xmlns:p14="http://schemas.microsoft.com/office/powerpoint/2010/main" val="19855912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70</a:t>
            </a:fld>
            <a:endParaRPr lang="el-GR"/>
          </a:p>
        </p:txBody>
      </p:sp>
    </p:spTree>
    <p:extLst>
      <p:ext uri="{BB962C8B-B14F-4D97-AF65-F5344CB8AC3E}">
        <p14:creationId xmlns:p14="http://schemas.microsoft.com/office/powerpoint/2010/main" val="25837407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71</a:t>
            </a:fld>
            <a:endParaRPr lang="el-GR"/>
          </a:p>
        </p:txBody>
      </p:sp>
    </p:spTree>
    <p:extLst>
      <p:ext uri="{BB962C8B-B14F-4D97-AF65-F5344CB8AC3E}">
        <p14:creationId xmlns:p14="http://schemas.microsoft.com/office/powerpoint/2010/main" val="10796177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72</a:t>
            </a:fld>
            <a:endParaRPr lang="el-GR"/>
          </a:p>
        </p:txBody>
      </p:sp>
    </p:spTree>
    <p:extLst>
      <p:ext uri="{BB962C8B-B14F-4D97-AF65-F5344CB8AC3E}">
        <p14:creationId xmlns:p14="http://schemas.microsoft.com/office/powerpoint/2010/main" val="39747131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73</a:t>
            </a:fld>
            <a:endParaRPr lang="el-GR"/>
          </a:p>
        </p:txBody>
      </p:sp>
    </p:spTree>
    <p:extLst>
      <p:ext uri="{BB962C8B-B14F-4D97-AF65-F5344CB8AC3E}">
        <p14:creationId xmlns:p14="http://schemas.microsoft.com/office/powerpoint/2010/main" val="12457617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74</a:t>
            </a:fld>
            <a:endParaRPr lang="el-GR"/>
          </a:p>
        </p:txBody>
      </p:sp>
    </p:spTree>
    <p:extLst>
      <p:ext uri="{BB962C8B-B14F-4D97-AF65-F5344CB8AC3E}">
        <p14:creationId xmlns:p14="http://schemas.microsoft.com/office/powerpoint/2010/main" val="4786327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75</a:t>
            </a:fld>
            <a:endParaRPr lang="el-GR"/>
          </a:p>
        </p:txBody>
      </p:sp>
    </p:spTree>
    <p:extLst>
      <p:ext uri="{BB962C8B-B14F-4D97-AF65-F5344CB8AC3E}">
        <p14:creationId xmlns:p14="http://schemas.microsoft.com/office/powerpoint/2010/main" val="20219159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76</a:t>
            </a:fld>
            <a:endParaRPr lang="el-GR"/>
          </a:p>
        </p:txBody>
      </p:sp>
    </p:spTree>
    <p:extLst>
      <p:ext uri="{BB962C8B-B14F-4D97-AF65-F5344CB8AC3E}">
        <p14:creationId xmlns:p14="http://schemas.microsoft.com/office/powerpoint/2010/main" val="37446428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77</a:t>
            </a:fld>
            <a:endParaRPr lang="el-GR">
              <a:solidFill>
                <a:prstClr val="black"/>
              </a:solidFill>
            </a:endParaRPr>
          </a:p>
        </p:txBody>
      </p:sp>
    </p:spTree>
    <p:extLst>
      <p:ext uri="{BB962C8B-B14F-4D97-AF65-F5344CB8AC3E}">
        <p14:creationId xmlns:p14="http://schemas.microsoft.com/office/powerpoint/2010/main" val="37577406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78</a:t>
            </a:fld>
            <a:endParaRPr lang="el-GR"/>
          </a:p>
        </p:txBody>
      </p:sp>
    </p:spTree>
    <p:extLst>
      <p:ext uri="{BB962C8B-B14F-4D97-AF65-F5344CB8AC3E}">
        <p14:creationId xmlns:p14="http://schemas.microsoft.com/office/powerpoint/2010/main" val="37027345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79</a:t>
            </a:fld>
            <a:endParaRPr lang="el-GR"/>
          </a:p>
        </p:txBody>
      </p:sp>
    </p:spTree>
    <p:extLst>
      <p:ext uri="{BB962C8B-B14F-4D97-AF65-F5344CB8AC3E}">
        <p14:creationId xmlns:p14="http://schemas.microsoft.com/office/powerpoint/2010/main" val="74487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a:t>
            </a:fld>
            <a:endParaRPr lang="el-GR"/>
          </a:p>
        </p:txBody>
      </p:sp>
    </p:spTree>
    <p:extLst>
      <p:ext uri="{BB962C8B-B14F-4D97-AF65-F5344CB8AC3E}">
        <p14:creationId xmlns:p14="http://schemas.microsoft.com/office/powerpoint/2010/main" val="2570783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80</a:t>
            </a:fld>
            <a:endParaRPr lang="el-GR"/>
          </a:p>
        </p:txBody>
      </p:sp>
    </p:spTree>
    <p:extLst>
      <p:ext uri="{BB962C8B-B14F-4D97-AF65-F5344CB8AC3E}">
        <p14:creationId xmlns:p14="http://schemas.microsoft.com/office/powerpoint/2010/main" val="31959329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81</a:t>
            </a:fld>
            <a:endParaRPr lang="el-GR"/>
          </a:p>
        </p:txBody>
      </p:sp>
    </p:spTree>
    <p:extLst>
      <p:ext uri="{BB962C8B-B14F-4D97-AF65-F5344CB8AC3E}">
        <p14:creationId xmlns:p14="http://schemas.microsoft.com/office/powerpoint/2010/main" val="26629848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82</a:t>
            </a:fld>
            <a:endParaRPr lang="el-GR"/>
          </a:p>
        </p:txBody>
      </p:sp>
    </p:spTree>
    <p:extLst>
      <p:ext uri="{BB962C8B-B14F-4D97-AF65-F5344CB8AC3E}">
        <p14:creationId xmlns:p14="http://schemas.microsoft.com/office/powerpoint/2010/main" val="11525281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83</a:t>
            </a:fld>
            <a:endParaRPr lang="el-GR"/>
          </a:p>
        </p:txBody>
      </p:sp>
    </p:spTree>
    <p:extLst>
      <p:ext uri="{BB962C8B-B14F-4D97-AF65-F5344CB8AC3E}">
        <p14:creationId xmlns:p14="http://schemas.microsoft.com/office/powerpoint/2010/main" val="35788905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84</a:t>
            </a:fld>
            <a:endParaRPr lang="el-GR"/>
          </a:p>
        </p:txBody>
      </p:sp>
    </p:spTree>
    <p:extLst>
      <p:ext uri="{BB962C8B-B14F-4D97-AF65-F5344CB8AC3E}">
        <p14:creationId xmlns:p14="http://schemas.microsoft.com/office/powerpoint/2010/main" val="26229147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85</a:t>
            </a:fld>
            <a:endParaRPr lang="el-GR"/>
          </a:p>
        </p:txBody>
      </p:sp>
    </p:spTree>
    <p:extLst>
      <p:ext uri="{BB962C8B-B14F-4D97-AF65-F5344CB8AC3E}">
        <p14:creationId xmlns:p14="http://schemas.microsoft.com/office/powerpoint/2010/main" val="10540659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86</a:t>
            </a:fld>
            <a:endParaRPr lang="el-GR"/>
          </a:p>
        </p:txBody>
      </p:sp>
    </p:spTree>
    <p:extLst>
      <p:ext uri="{BB962C8B-B14F-4D97-AF65-F5344CB8AC3E}">
        <p14:creationId xmlns:p14="http://schemas.microsoft.com/office/powerpoint/2010/main" val="19805670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87</a:t>
            </a:fld>
            <a:endParaRPr lang="el-GR"/>
          </a:p>
        </p:txBody>
      </p:sp>
    </p:spTree>
    <p:extLst>
      <p:ext uri="{BB962C8B-B14F-4D97-AF65-F5344CB8AC3E}">
        <p14:creationId xmlns:p14="http://schemas.microsoft.com/office/powerpoint/2010/main" val="33959396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88</a:t>
            </a:fld>
            <a:endParaRPr lang="el-GR"/>
          </a:p>
        </p:txBody>
      </p:sp>
    </p:spTree>
    <p:extLst>
      <p:ext uri="{BB962C8B-B14F-4D97-AF65-F5344CB8AC3E}">
        <p14:creationId xmlns:p14="http://schemas.microsoft.com/office/powerpoint/2010/main" val="5029696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89</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a:t>
            </a:fld>
            <a:endParaRPr lang="el-GR"/>
          </a:p>
        </p:txBody>
      </p:sp>
    </p:spTree>
    <p:extLst>
      <p:ext uri="{BB962C8B-B14F-4D97-AF65-F5344CB8AC3E}">
        <p14:creationId xmlns:p14="http://schemas.microsoft.com/office/powerpoint/2010/main" val="1054483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90</a:t>
            </a:fld>
            <a:endParaRPr lang="el-GR">
              <a:solidFill>
                <a:prstClr val="black"/>
              </a:solidFill>
            </a:endParaRPr>
          </a:p>
        </p:txBody>
      </p:sp>
    </p:spTree>
    <p:extLst>
      <p:ext uri="{BB962C8B-B14F-4D97-AF65-F5344CB8AC3E}">
        <p14:creationId xmlns:p14="http://schemas.microsoft.com/office/powerpoint/2010/main" val="51453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91</a:t>
            </a:fld>
            <a:endParaRPr lang="el-GR">
              <a:solidFill>
                <a:prstClr val="black"/>
              </a:solidFill>
            </a:endParaRPr>
          </a:p>
        </p:txBody>
      </p:sp>
    </p:spTree>
    <p:extLst>
      <p:ext uri="{BB962C8B-B14F-4D97-AF65-F5344CB8AC3E}">
        <p14:creationId xmlns:p14="http://schemas.microsoft.com/office/powerpoint/2010/main" val="33039333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92</a:t>
            </a:fld>
            <a:endParaRPr lang="el-GR">
              <a:solidFill>
                <a:prstClr val="black"/>
              </a:solidFill>
            </a:endParaRPr>
          </a:p>
        </p:txBody>
      </p:sp>
    </p:spTree>
    <p:extLst>
      <p:ext uri="{BB962C8B-B14F-4D97-AF65-F5344CB8AC3E}">
        <p14:creationId xmlns:p14="http://schemas.microsoft.com/office/powerpoint/2010/main" val="18796810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93</a:t>
            </a:fld>
            <a:endParaRPr lang="el-GR">
              <a:solidFill>
                <a:prstClr val="black"/>
              </a:solidFill>
            </a:endParaRPr>
          </a:p>
        </p:txBody>
      </p:sp>
    </p:spTree>
    <p:extLst>
      <p:ext uri="{BB962C8B-B14F-4D97-AF65-F5344CB8AC3E}">
        <p14:creationId xmlns:p14="http://schemas.microsoft.com/office/powerpoint/2010/main" val="42035375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94</a:t>
            </a:fld>
            <a:endParaRPr lang="el-GR">
              <a:solidFill>
                <a:prstClr val="black"/>
              </a:solidFill>
            </a:endParaRPr>
          </a:p>
        </p:txBody>
      </p:sp>
    </p:spTree>
    <p:extLst>
      <p:ext uri="{BB962C8B-B14F-4D97-AF65-F5344CB8AC3E}">
        <p14:creationId xmlns:p14="http://schemas.microsoft.com/office/powerpoint/2010/main" val="25950809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95</a:t>
            </a:fld>
            <a:endParaRPr lang="el-GR">
              <a:solidFill>
                <a:prstClr val="black"/>
              </a:solidFill>
            </a:endParaRPr>
          </a:p>
        </p:txBody>
      </p:sp>
    </p:spTree>
    <p:extLst>
      <p:ext uri="{BB962C8B-B14F-4D97-AF65-F5344CB8AC3E}">
        <p14:creationId xmlns:p14="http://schemas.microsoft.com/office/powerpoint/2010/main" val="31809995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96</a:t>
            </a:fld>
            <a:endParaRPr lang="el-GR">
              <a:solidFill>
                <a:prstClr val="black"/>
              </a:solidFill>
            </a:endParaRPr>
          </a:p>
        </p:txBody>
      </p:sp>
    </p:spTree>
    <p:extLst>
      <p:ext uri="{BB962C8B-B14F-4D97-AF65-F5344CB8AC3E}">
        <p14:creationId xmlns:p14="http://schemas.microsoft.com/office/powerpoint/2010/main" val="26929655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97</a:t>
            </a:fld>
            <a:endParaRPr lang="el-GR">
              <a:solidFill>
                <a:prstClr val="black"/>
              </a:solidFill>
            </a:endParaRPr>
          </a:p>
        </p:txBody>
      </p:sp>
    </p:spTree>
    <p:extLst>
      <p:ext uri="{BB962C8B-B14F-4D97-AF65-F5344CB8AC3E}">
        <p14:creationId xmlns:p14="http://schemas.microsoft.com/office/powerpoint/2010/main" val="33834967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98</a:t>
            </a:fld>
            <a:endParaRPr lang="el-GR">
              <a:solidFill>
                <a:prstClr val="black"/>
              </a:solidFill>
            </a:endParaRPr>
          </a:p>
        </p:txBody>
      </p:sp>
    </p:spTree>
    <p:extLst>
      <p:ext uri="{BB962C8B-B14F-4D97-AF65-F5344CB8AC3E}">
        <p14:creationId xmlns:p14="http://schemas.microsoft.com/office/powerpoint/2010/main" val="27053250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99</a:t>
            </a:fld>
            <a:endParaRPr lang="el-GR">
              <a:solidFill>
                <a:prstClr val="black"/>
              </a:solidFill>
            </a:endParaRPr>
          </a:p>
        </p:txBody>
      </p:sp>
    </p:spTree>
    <p:extLst>
      <p:ext uri="{BB962C8B-B14F-4D97-AF65-F5344CB8AC3E}">
        <p14:creationId xmlns:p14="http://schemas.microsoft.com/office/powerpoint/2010/main" val="2074252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Το τελετουργικό σύμπαν στη δυτική πρώιμη </a:t>
            </a:r>
            <a:r>
              <a:rPr lang="el-GR" sz="1000" dirty="0" err="1" smtClean="0">
                <a:solidFill>
                  <a:srgbClr val="5075BC"/>
                </a:solidFill>
              </a:rPr>
              <a:t>νεωτερικότητα</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Το τελετουργικό σύμπαν στη δυτική πρώιμη </a:t>
            </a:r>
            <a:r>
              <a:rPr lang="el-GR" sz="1000" dirty="0" err="1" smtClean="0">
                <a:solidFill>
                  <a:srgbClr val="5075BC"/>
                </a:solidFill>
              </a:rPr>
              <a:t>νεωτερικότητα</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Το τελετουργικό σύμπαν στη δυτική πρώιμη </a:t>
            </a:r>
            <a:r>
              <a:rPr lang="el-GR" sz="1000" dirty="0" err="1" smtClean="0">
                <a:solidFill>
                  <a:srgbClr val="5075BC"/>
                </a:solidFill>
              </a:rPr>
              <a:t>νεωτερικότητα</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Το τελετουργικό σύμπαν στη δυτική πρώιμη </a:t>
            </a:r>
            <a:r>
              <a:rPr lang="el-GR" sz="1000" dirty="0" err="1" smtClean="0">
                <a:solidFill>
                  <a:srgbClr val="5075BC"/>
                </a:solidFill>
              </a:rPr>
              <a:t>νεωτερικότητα</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Το τελετουργικό σύμπαν στη δυτική πρώιμη </a:t>
            </a:r>
            <a:r>
              <a:rPr lang="el-GR" sz="1000" dirty="0" err="1" smtClean="0">
                <a:solidFill>
                  <a:srgbClr val="5075BC"/>
                </a:solidFill>
              </a:rPr>
              <a:t>νεωτερικότητα</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Το τελετουργικό σύμπαν στη δυτική πρώιμη </a:t>
            </a:r>
            <a:r>
              <a:rPr lang="el-GR" sz="1000" dirty="0" err="1" smtClean="0">
                <a:solidFill>
                  <a:srgbClr val="5075BC"/>
                </a:solidFill>
              </a:rPr>
              <a:t>νεωτερικότητα</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Το τελετουργικό σύμπαν στη δυτική πρώιμη </a:t>
            </a:r>
            <a:r>
              <a:rPr lang="el-GR" sz="1000" dirty="0" err="1" smtClean="0">
                <a:solidFill>
                  <a:srgbClr val="5075BC"/>
                </a:solidFill>
              </a:rPr>
              <a:t>νεωτερικότητα</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lib-art.com/tag/consequences.html"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hyperlink" Target="http://www.transapex.com/ancient-feats-engineering/brunelleschi-dome-florence/" TargetMode="External"/><Relationship Id="rId5" Type="http://schemas.openxmlformats.org/officeDocument/2006/relationships/hyperlink" Target="http://www.amazon.com/o/ASIN/1931112282" TargetMode="External"/><Relationship Id="rId4" Type="http://schemas.openxmlformats.org/officeDocument/2006/relationships/hyperlink" Target="http://www.executedtoday.com/tag/1560s/"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hyperlink" Target="http://eclass.uoa.gr/courses/ARCH100"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opencourses.uoa.gr/courses/ARCH7"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hyperlink" Target="http://en.wikipedia.org/wiki/Liber_feudorum_maior" TargetMode="External"/><Relationship Id="rId3" Type="http://schemas.openxmlformats.org/officeDocument/2006/relationships/hyperlink" Target="http://www.stminveropc.fsworld.co.uk/Par_Reg_Maclean.htm" TargetMode="External"/><Relationship Id="rId7" Type="http://schemas.openxmlformats.org/officeDocument/2006/relationships/hyperlink" Target="http://en.wikipedia.org/wiki/Ermengol_II_of_Urgell"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hyperlink" Target="http://commons.wikimedia.org/wiki/File:Miniature_F&#234;te_des_Fous.jpg" TargetMode="External"/><Relationship Id="rId5" Type="http://schemas.openxmlformats.org/officeDocument/2006/relationships/hyperlink" Target="http://commons.wikimedia.org/wiki/File:Firenze_011130_06.jpg" TargetMode="External"/><Relationship Id="rId4" Type="http://schemas.openxmlformats.org/officeDocument/2006/relationships/hyperlink" Target="http://commons.wikimedia.org/wiki/Santa_Maria_del_Fiore_(Florence)" TargetMode="External"/><Relationship Id="rId9" Type="http://schemas.openxmlformats.org/officeDocument/2006/relationships/hyperlink" Target="http://en.wikipedia.org/wiki/Arnau_Mir_de_Tost"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commons.wikimedia.org/wiki/File:Pieter_Bruegel_d._&#196;._072.jpg" TargetMode="External"/><Relationship Id="rId3" Type="http://schemas.openxmlformats.org/officeDocument/2006/relationships/hyperlink" Target="http://en.wikipedia.org/wiki/Jan_van_Eyck" TargetMode="External"/><Relationship Id="rId7" Type="http://schemas.openxmlformats.org/officeDocument/2006/relationships/hyperlink" Target="http://emilypothast.wordpress.com/2009/01/05/eyes-all-around/"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hyperlink" Target="http://en.wikipedia.org/wiki/Art_of_the_Low_Countries" TargetMode="External"/><Relationship Id="rId5" Type="http://schemas.openxmlformats.org/officeDocument/2006/relationships/hyperlink" Target="http://en.wikipedia.org/wiki/National_Gallery,_London" TargetMode="External"/><Relationship Id="rId10" Type="http://schemas.openxmlformats.org/officeDocument/2006/relationships/hyperlink" Target="http://commons.wikimedia.org/wiki/File:Artwork_by_unknown_artist_-_Ars_Moriendi_(The_Art_of_Dying)_-_WGA23795.jpg" TargetMode="External"/><Relationship Id="rId4" Type="http://schemas.openxmlformats.org/officeDocument/2006/relationships/hyperlink" Target="http://en.wikipedia.org/wiki/Arnolfini_Portrait" TargetMode="External"/><Relationship Id="rId9" Type="http://schemas.openxmlformats.org/officeDocument/2006/relationships/hyperlink" Target="http://www.richardharrisartcollection.com/painting-collection-richard-harris-art-collection-2/"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www.artlex.com/ArtLex/c/color.html" TargetMode="External"/><Relationship Id="rId3" Type="http://schemas.openxmlformats.org/officeDocument/2006/relationships/hyperlink" Target="http://literat.ug.edu.pl/grafika/ars2.htm" TargetMode="External"/><Relationship Id="rId7" Type="http://schemas.openxmlformats.org/officeDocument/2006/relationships/hyperlink" Target="http://www.artlex.com/ArtLex/ij/images/incunabl_dance.lg.jpg"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hyperlink" Target="http://commons.wikimedia.org/wiki/File:Holbein_Danse_Macabre_9.jpg" TargetMode="External"/><Relationship Id="rId11" Type="http://schemas.openxmlformats.org/officeDocument/2006/relationships/hyperlink" Target="http://www.granger.com/results.asp?image=0126391&amp;inline=true&amp;itemx=33&amp;wwwflag=3&amp;screenwidth=1366" TargetMode="External"/><Relationship Id="rId5" Type="http://schemas.openxmlformats.org/officeDocument/2006/relationships/hyperlink" Target="http://www.atelierleonhardt.de/ArsMoriendi22.jpg" TargetMode="External"/><Relationship Id="rId10" Type="http://schemas.openxmlformats.org/officeDocument/2006/relationships/hyperlink" Target="http://www.artlex.com/ArtLex/ij/incunabulum.html" TargetMode="External"/><Relationship Id="rId4" Type="http://schemas.openxmlformats.org/officeDocument/2006/relationships/hyperlink" Target="http://commons.wikimedia.org/wiki/Ars_moriendi#mediaviewer/File:Weigel_07.JPG" TargetMode="External"/><Relationship Id="rId9" Type="http://schemas.openxmlformats.org/officeDocument/2006/relationships/hyperlink" Target="http://www.artlex.com/ArtLex/wxyz/woodcut.html"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commons.wikimedia.org/wiki/File:Dante_signorelli.jpg" TargetMode="External"/><Relationship Id="rId7" Type="http://schemas.openxmlformats.org/officeDocument/2006/relationships/hyperlink" Target="http://commons.wikimedia.org/wiki/File:Der_Kampf_zwischen_Karneval_und_Fasten_(1559).jpg"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hyperlink" Target="http://de.wikipedia.org/wiki/Der_Kampf_zwischen_Karneval_und_Fasten" TargetMode="External"/><Relationship Id="rId5" Type="http://schemas.openxmlformats.org/officeDocument/2006/relationships/hyperlink" Target="http://homepages.wmich.edu/~tasende/EspanabajolosHabsburgos.html" TargetMode="External"/><Relationship Id="rId4" Type="http://schemas.openxmlformats.org/officeDocument/2006/relationships/hyperlink" Target="http://www.friendsofart.net/en/collections/546138403/rzezba-wochy"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www.trystancraft.com/costume/2010/02/05/an-introduction-to-masks-in-16th-century-venice-italy/"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hyperlink" Target="http://amanaimages.com/info/infoRM.aspx?SearchKey=22040049615" TargetMode="External"/><Relationship Id="rId4" Type="http://schemas.openxmlformats.org/officeDocument/2006/relationships/hyperlink" Target="http://www.alamy.com/image-details-popup.asp?imageid=%7b28348A87-3B00-4754-A49F-563953D6C8BB%7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467544" y="2006575"/>
            <a:ext cx="8278688" cy="1470025"/>
          </a:xfrm>
        </p:spPr>
        <p:txBody>
          <a:bodyPr/>
          <a:lstStyle/>
          <a:p>
            <a:r>
              <a:rPr lang="en-US" dirty="0" smtClean="0">
                <a:solidFill>
                  <a:srgbClr val="5075BC"/>
                </a:solidFill>
              </a:rPr>
              <a:t>II19</a:t>
            </a:r>
            <a:r>
              <a:rPr lang="fr-FR" dirty="0" smtClean="0">
                <a:solidFill>
                  <a:srgbClr val="5075BC"/>
                </a:solidFill>
              </a:rPr>
              <a:t> </a:t>
            </a:r>
            <a:r>
              <a:rPr lang="el-GR" dirty="0" smtClean="0">
                <a:solidFill>
                  <a:srgbClr val="5075BC"/>
                </a:solidFill>
              </a:rPr>
              <a:t>Νεότερη Ευρωπαϊκή Ιστορία Β΄</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r>
              <a:rPr lang="el-GR" sz="2800" dirty="0">
                <a:solidFill>
                  <a:srgbClr val="5075BC"/>
                </a:solidFill>
                <a:latin typeface="+mj-lt"/>
                <a:ea typeface="+mj-ea"/>
                <a:cs typeface="+mj-cs"/>
              </a:rPr>
              <a:t>Ενότητα </a:t>
            </a:r>
            <a:r>
              <a:rPr lang="el-GR" sz="2800" dirty="0" smtClean="0">
                <a:solidFill>
                  <a:srgbClr val="5075BC"/>
                </a:solidFill>
                <a:latin typeface="+mj-lt"/>
                <a:ea typeface="+mj-ea"/>
                <a:cs typeface="+mj-cs"/>
              </a:rPr>
              <a:t>6:</a:t>
            </a:r>
            <a:r>
              <a:rPr lang="en-US" sz="2800" dirty="0" smtClean="0">
                <a:solidFill>
                  <a:srgbClr val="5075BC"/>
                </a:solidFill>
                <a:latin typeface="+mj-lt"/>
                <a:ea typeface="+mj-ea"/>
                <a:cs typeface="+mj-cs"/>
              </a:rPr>
              <a:t> </a:t>
            </a:r>
            <a:r>
              <a:rPr lang="el-GR" sz="2800" dirty="0" smtClean="0"/>
              <a:t>Το </a:t>
            </a:r>
            <a:r>
              <a:rPr lang="el-GR" sz="2800" dirty="0"/>
              <a:t>τελετουργικό σύμπαν στη δυτική πρώιμη </a:t>
            </a:r>
            <a:r>
              <a:rPr lang="el-GR" sz="2800" dirty="0" err="1"/>
              <a:t>νεωτερικότητα</a:t>
            </a:r>
            <a:endParaRPr lang="el-GR" sz="2800" dirty="0"/>
          </a:p>
          <a:p>
            <a:endParaRPr lang="el-GR" sz="2800" dirty="0"/>
          </a:p>
          <a:p>
            <a:r>
              <a:rPr lang="el-GR" sz="2800" dirty="0"/>
              <a:t>Κώστας </a:t>
            </a:r>
            <a:r>
              <a:rPr lang="el-GR" sz="2800" dirty="0" err="1" smtClean="0"/>
              <a:t>Γαγανάκης</a:t>
            </a:r>
            <a:endParaRPr lang="el-GR" sz="2800" dirty="0" smtClean="0"/>
          </a:p>
          <a:p>
            <a:r>
              <a:rPr lang="el-GR" sz="2800" dirty="0" smtClean="0"/>
              <a:t>Φιλοσοφική Σχολή</a:t>
            </a:r>
          </a:p>
          <a:p>
            <a:r>
              <a:rPr lang="el-GR" sz="2800" dirty="0" smtClean="0"/>
              <a:t>Τμήμα Ιστορίας - Αρχαιολογίας</a:t>
            </a:r>
            <a:endParaRPr lang="en-US" sz="2800" dirty="0" smtClean="0"/>
          </a:p>
          <a:p>
            <a:endParaRPr lang="el-GR" sz="2800" dirty="0" smtClean="0"/>
          </a:p>
        </p:txBody>
      </p:sp>
    </p:spTree>
    <p:extLst>
      <p:ext uri="{BB962C8B-B14F-4D97-AF65-F5344CB8AC3E}">
        <p14:creationId xmlns:p14="http://schemas.microsoft.com/office/powerpoint/2010/main" val="3639888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143000"/>
          </a:xfrm>
        </p:spPr>
        <p:txBody>
          <a:bodyPr>
            <a:normAutofit fontScale="90000"/>
          </a:bodyPr>
          <a:lstStyle/>
          <a:p>
            <a:r>
              <a:rPr lang="el-GR" dirty="0"/>
              <a:t>Σπουδαιότητα οριακών φάσεων στον έλεγχο της κοινωνικής ζωής:</a:t>
            </a:r>
            <a:br>
              <a:rPr lang="el-GR" dirty="0"/>
            </a:br>
            <a:endParaRPr lang="el-GR" dirty="0"/>
          </a:p>
        </p:txBody>
      </p:sp>
      <p:sp>
        <p:nvSpPr>
          <p:cNvPr id="3" name="Content Placeholder 2"/>
          <p:cNvSpPr>
            <a:spLocks noGrp="1"/>
          </p:cNvSpPr>
          <p:nvPr>
            <p:ph idx="1"/>
          </p:nvPr>
        </p:nvSpPr>
        <p:spPr>
          <a:xfrm>
            <a:off x="457200" y="1988840"/>
            <a:ext cx="8229600" cy="4525963"/>
          </a:xfrm>
        </p:spPr>
        <p:txBody>
          <a:bodyPr>
            <a:normAutofit/>
          </a:bodyPr>
          <a:lstStyle/>
          <a:p>
            <a:r>
              <a:rPr lang="el-GR" sz="2400" dirty="0" err="1"/>
              <a:t>Victor</a:t>
            </a:r>
            <a:r>
              <a:rPr lang="el-GR" sz="2400" dirty="0"/>
              <a:t> </a:t>
            </a:r>
            <a:r>
              <a:rPr lang="el-GR" sz="2400" dirty="0" err="1"/>
              <a:t>Turner</a:t>
            </a:r>
            <a:r>
              <a:rPr lang="el-GR" sz="2400" dirty="0"/>
              <a:t>, The </a:t>
            </a:r>
            <a:r>
              <a:rPr lang="el-GR" sz="2400" dirty="0" err="1"/>
              <a:t>ritual</a:t>
            </a:r>
            <a:r>
              <a:rPr lang="el-GR" sz="2400" dirty="0"/>
              <a:t> </a:t>
            </a:r>
            <a:r>
              <a:rPr lang="el-GR" sz="2400" dirty="0" err="1"/>
              <a:t>process</a:t>
            </a:r>
            <a:r>
              <a:rPr lang="el-GR" sz="2400" dirty="0"/>
              <a:t>: </a:t>
            </a:r>
            <a:r>
              <a:rPr lang="el-GR" sz="2400" dirty="0" err="1"/>
              <a:t>structure</a:t>
            </a:r>
            <a:r>
              <a:rPr lang="el-GR" sz="2400" dirty="0"/>
              <a:t> and </a:t>
            </a:r>
            <a:r>
              <a:rPr lang="el-GR" sz="2400" dirty="0" err="1"/>
              <a:t>anti-structure</a:t>
            </a:r>
            <a:endParaRPr lang="el-GR" sz="2400" dirty="0"/>
          </a:p>
          <a:p>
            <a:r>
              <a:rPr lang="el-GR" sz="2400" dirty="0" err="1"/>
              <a:t>Mikhail</a:t>
            </a:r>
            <a:r>
              <a:rPr lang="el-GR" sz="2400" dirty="0"/>
              <a:t> </a:t>
            </a:r>
            <a:r>
              <a:rPr lang="el-GR" sz="2400" dirty="0" err="1"/>
              <a:t>Bakhtin</a:t>
            </a:r>
            <a:r>
              <a:rPr lang="el-GR" sz="2400" dirty="0"/>
              <a:t>, </a:t>
            </a:r>
            <a:r>
              <a:rPr lang="el-GR" sz="2400" dirty="0" err="1"/>
              <a:t>Rabelais</a:t>
            </a:r>
            <a:r>
              <a:rPr lang="el-GR" sz="2400" dirty="0"/>
              <a:t> and </a:t>
            </a:r>
            <a:r>
              <a:rPr lang="el-GR" sz="2400" dirty="0" err="1"/>
              <a:t>his</a:t>
            </a:r>
            <a:r>
              <a:rPr lang="el-GR" sz="2400" dirty="0"/>
              <a:t> </a:t>
            </a:r>
            <a:r>
              <a:rPr lang="el-GR" sz="2400" dirty="0" err="1" smtClean="0"/>
              <a:t>world</a:t>
            </a:r>
            <a:r>
              <a:rPr lang="el-GR" sz="2400" dirty="0" smtClean="0"/>
              <a:t>.</a:t>
            </a:r>
            <a:endParaRPr lang="el-GR" sz="2400" dirty="0"/>
          </a:p>
          <a:p>
            <a:r>
              <a:rPr lang="el-GR" sz="2400" dirty="0" smtClean="0"/>
              <a:t>Οριακές </a:t>
            </a:r>
            <a:r>
              <a:rPr lang="el-GR" sz="2400" dirty="0"/>
              <a:t>εμπειρίες: αναρχικές στιγμές, κατάρρευση ηθικών φραγμών, άναρχος κόσμος δίχως καταστολές, ΑΝΤΙΣΤΡΑΜΜΕΝΟΣ ΚΟΣΜΟΣ (ξεγύμνωμα βασιλιά, καταστροφή επισκοπικού παλατιού</a:t>
            </a:r>
            <a:r>
              <a:rPr lang="el-GR" sz="2400" dirty="0" smtClean="0"/>
              <a:t>).</a:t>
            </a:r>
            <a:endParaRPr lang="el-GR" sz="2400" dirty="0"/>
          </a:p>
          <a:p>
            <a:r>
              <a:rPr lang="el-GR" sz="2400" dirty="0"/>
              <a:t>Βαλβίδες ασφαλείας του συστήματος, όμως και δυνάμει εναλλακτικές προτάσεις συγκρότησης της </a:t>
            </a:r>
            <a:r>
              <a:rPr lang="el-GR" sz="2400" dirty="0" smtClean="0"/>
              <a:t>πραγματικότητας.</a:t>
            </a:r>
            <a:endParaRPr lang="el-GR" sz="2400" dirty="0"/>
          </a:p>
          <a:p>
            <a:pPr marL="0" indent="0">
              <a:buNone/>
            </a:pPr>
            <a:endParaRPr lang="el-GR" dirty="0"/>
          </a:p>
        </p:txBody>
      </p:sp>
    </p:spTree>
    <p:extLst>
      <p:ext uri="{BB962C8B-B14F-4D97-AF65-F5344CB8AC3E}">
        <p14:creationId xmlns:p14="http://schemas.microsoft.com/office/powerpoint/2010/main" val="12822923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(6/7)</a:t>
            </a:r>
            <a:endParaRPr lang="el-GR" dirty="0"/>
          </a:p>
        </p:txBody>
      </p:sp>
      <p:sp>
        <p:nvSpPr>
          <p:cNvPr id="3" name="Content Placeholder 2"/>
          <p:cNvSpPr>
            <a:spLocks noGrp="1"/>
          </p:cNvSpPr>
          <p:nvPr>
            <p:ph idx="1"/>
          </p:nvPr>
        </p:nvSpPr>
        <p:spPr>
          <a:xfrm>
            <a:off x="143508" y="1124744"/>
            <a:ext cx="8856984" cy="5472608"/>
          </a:xfrm>
        </p:spPr>
        <p:txBody>
          <a:bodyPr>
            <a:noAutofit/>
          </a:bodyPr>
          <a:lstStyle/>
          <a:p>
            <a:pPr marL="0" indent="0">
              <a:buNone/>
            </a:pPr>
            <a:r>
              <a:rPr lang="el-GR" sz="2000" b="1" dirty="0" smtClean="0"/>
              <a:t>Εικόνα </a:t>
            </a:r>
            <a:r>
              <a:rPr lang="en-US" sz="2000" b="1" dirty="0" smtClean="0"/>
              <a:t>29</a:t>
            </a:r>
            <a:r>
              <a:rPr lang="el-GR" sz="2000" b="1" dirty="0" smtClean="0"/>
              <a:t>: </a:t>
            </a:r>
            <a:r>
              <a:rPr lang="en-US" sz="2000" dirty="0" smtClean="0"/>
              <a:t>The </a:t>
            </a:r>
            <a:r>
              <a:rPr lang="en-US" sz="2000" dirty="0"/>
              <a:t>Calvinist Iconoclastic Riot of August 20, 1566 by HOGENBERG, </a:t>
            </a:r>
            <a:r>
              <a:rPr lang="en-US" sz="2000" dirty="0" err="1" smtClean="0"/>
              <a:t>Frans</a:t>
            </a:r>
            <a:r>
              <a:rPr lang="en-US" sz="2000" dirty="0" smtClean="0"/>
              <a:t>. </a:t>
            </a:r>
            <a:r>
              <a:rPr lang="fr-FR" sz="2000" dirty="0" smtClean="0">
                <a:solidFill>
                  <a:srgbClr val="FF0000"/>
                </a:solidFill>
                <a:hlinkClick r:id="rId3"/>
              </a:rPr>
              <a:t>http</a:t>
            </a:r>
            <a:r>
              <a:rPr lang="fr-FR" sz="2000" dirty="0">
                <a:solidFill>
                  <a:srgbClr val="FF0000"/>
                </a:solidFill>
                <a:hlinkClick r:id="rId3"/>
              </a:rPr>
              <a:t>://</a:t>
            </a:r>
            <a:r>
              <a:rPr lang="fr-FR" sz="2000" dirty="0" smtClean="0">
                <a:solidFill>
                  <a:srgbClr val="FF0000"/>
                </a:solidFill>
                <a:hlinkClick r:id="rId3"/>
              </a:rPr>
              <a:t>www.lib-art.com/tag/consequences.html</a:t>
            </a:r>
            <a:endParaRPr lang="el-GR" sz="2000" dirty="0" smtClean="0"/>
          </a:p>
          <a:p>
            <a:pPr marL="0" indent="0">
              <a:buNone/>
            </a:pPr>
            <a:r>
              <a:rPr lang="el-GR" sz="2000" b="1" dirty="0"/>
              <a:t>Εικόνα </a:t>
            </a:r>
            <a:r>
              <a:rPr lang="en-US" sz="2000" b="1" dirty="0" smtClean="0"/>
              <a:t>30</a:t>
            </a:r>
            <a:r>
              <a:rPr lang="el-GR" sz="2000" b="1" dirty="0" smtClean="0"/>
              <a:t>: </a:t>
            </a:r>
            <a:r>
              <a:rPr lang="en-US" sz="2000" dirty="0" smtClean="0"/>
              <a:t>The </a:t>
            </a:r>
            <a:r>
              <a:rPr lang="en-US" sz="2000" dirty="0"/>
              <a:t>state of the discourse: Catholic anti-Huguenot propaganda (click for larger image) from 1562 shows the heretics mounting a Catholic priest on the cross and shooting </a:t>
            </a:r>
            <a:r>
              <a:rPr lang="en-US" sz="2000" dirty="0" smtClean="0"/>
              <a:t>him. </a:t>
            </a:r>
            <a:r>
              <a:rPr lang="fr-FR" sz="2000" dirty="0" smtClean="0">
                <a:solidFill>
                  <a:srgbClr val="FF0000"/>
                </a:solidFill>
                <a:hlinkClick r:id="rId4"/>
              </a:rPr>
              <a:t>http</a:t>
            </a:r>
            <a:r>
              <a:rPr lang="fr-FR" sz="2000" dirty="0">
                <a:solidFill>
                  <a:srgbClr val="FF0000"/>
                </a:solidFill>
                <a:hlinkClick r:id="rId4"/>
              </a:rPr>
              <a:t>://</a:t>
            </a:r>
            <a:r>
              <a:rPr lang="fr-FR" sz="2000" dirty="0" smtClean="0">
                <a:solidFill>
                  <a:srgbClr val="FF0000"/>
                </a:solidFill>
                <a:hlinkClick r:id="rId4"/>
              </a:rPr>
              <a:t>www.executedtoday.com/tag/1560s</a:t>
            </a:r>
            <a:r>
              <a:rPr lang="fr-FR" sz="2000" dirty="0" smtClean="0">
                <a:solidFill>
                  <a:srgbClr val="FF0000"/>
                </a:solidFill>
                <a:hlinkClick r:id="rId4"/>
              </a:rPr>
              <a:t>/</a:t>
            </a:r>
            <a:endParaRPr lang="el-GR" sz="2000" dirty="0"/>
          </a:p>
          <a:p>
            <a:pPr marL="0" indent="0">
              <a:buNone/>
            </a:pPr>
            <a:r>
              <a:rPr lang="el-GR" sz="2000" b="1" dirty="0"/>
              <a:t>Εικόνα </a:t>
            </a:r>
            <a:r>
              <a:rPr lang="el-GR" sz="2000" b="1" dirty="0" smtClean="0"/>
              <a:t>3</a:t>
            </a:r>
            <a:r>
              <a:rPr lang="en-US" sz="2000" b="1" dirty="0" smtClean="0"/>
              <a:t>1</a:t>
            </a:r>
            <a:r>
              <a:rPr lang="el-GR" sz="2000" b="1" dirty="0" smtClean="0"/>
              <a:t>:</a:t>
            </a:r>
            <a:r>
              <a:rPr lang="el-GR" sz="2000" dirty="0" smtClean="0"/>
              <a:t> </a:t>
            </a:r>
            <a:r>
              <a:rPr lang="en-US" sz="2000" dirty="0" smtClean="0"/>
              <a:t>Reforming </a:t>
            </a:r>
            <a:r>
              <a:rPr lang="en-US" sz="2000" dirty="0"/>
              <a:t>French Protestantism: The Development of Huguenot Ecclesiastical Institutions, 1557-1572 (Sixteenth Century Essays and Studies, V.66</a:t>
            </a:r>
            <a:r>
              <a:rPr lang="en-US" sz="2000" dirty="0" smtClean="0"/>
              <a:t>). Copyrighted. </a:t>
            </a:r>
            <a:r>
              <a:rPr lang="fr-FR" sz="2000" dirty="0" smtClean="0">
                <a:solidFill>
                  <a:srgbClr val="FF0000"/>
                </a:solidFill>
                <a:hlinkClick r:id="rId5"/>
              </a:rPr>
              <a:t>http</a:t>
            </a:r>
            <a:r>
              <a:rPr lang="fr-FR" sz="2000" dirty="0">
                <a:solidFill>
                  <a:srgbClr val="FF0000"/>
                </a:solidFill>
                <a:hlinkClick r:id="rId5"/>
              </a:rPr>
              <a:t>://</a:t>
            </a:r>
            <a:r>
              <a:rPr lang="fr-FR" sz="2000" dirty="0" smtClean="0">
                <a:solidFill>
                  <a:srgbClr val="FF0000"/>
                </a:solidFill>
                <a:hlinkClick r:id="rId5"/>
              </a:rPr>
              <a:t>www.amazon.com/o/ASIN/1931112282</a:t>
            </a:r>
            <a:endParaRPr lang="el-GR" sz="2000" dirty="0"/>
          </a:p>
          <a:p>
            <a:pPr marL="0" indent="0">
              <a:buNone/>
            </a:pPr>
            <a:r>
              <a:rPr lang="el-GR" sz="2000" b="1" dirty="0"/>
              <a:t>Εικόνα </a:t>
            </a:r>
            <a:r>
              <a:rPr lang="en-US" sz="2000" b="1" dirty="0" smtClean="0"/>
              <a:t>32</a:t>
            </a:r>
            <a:r>
              <a:rPr lang="el-GR" sz="2000" b="1" dirty="0" smtClean="0"/>
              <a:t>: </a:t>
            </a:r>
            <a:r>
              <a:rPr lang="en-US" sz="2000" dirty="0"/>
              <a:t>Copyrighted.</a:t>
            </a:r>
          </a:p>
          <a:p>
            <a:pPr marL="0" indent="0">
              <a:buNone/>
            </a:pPr>
            <a:r>
              <a:rPr lang="el-GR" sz="2000" b="1" dirty="0"/>
              <a:t>Εικόνα </a:t>
            </a:r>
            <a:r>
              <a:rPr lang="en-US" sz="2000" b="1" dirty="0"/>
              <a:t>33</a:t>
            </a:r>
            <a:r>
              <a:rPr lang="el-GR" sz="2000" b="1" dirty="0"/>
              <a:t>: </a:t>
            </a:r>
            <a:r>
              <a:rPr lang="fr-FR" sz="2000" dirty="0" err="1" smtClean="0"/>
              <a:t>Frescos</a:t>
            </a:r>
            <a:r>
              <a:rPr lang="fr-FR" sz="2000" dirty="0" smtClean="0"/>
              <a:t> </a:t>
            </a:r>
            <a:r>
              <a:rPr lang="fr-FR" sz="2000" dirty="0" err="1"/>
              <a:t>inside</a:t>
            </a:r>
            <a:r>
              <a:rPr lang="fr-FR" sz="2000" dirty="0"/>
              <a:t> </a:t>
            </a:r>
            <a:r>
              <a:rPr lang="fr-FR" sz="2000" dirty="0" err="1"/>
              <a:t>Brunelleschi’s</a:t>
            </a:r>
            <a:r>
              <a:rPr lang="fr-FR" sz="2000" dirty="0"/>
              <a:t> </a:t>
            </a:r>
            <a:r>
              <a:rPr lang="fr-FR" sz="2000" dirty="0" err="1" smtClean="0"/>
              <a:t>Dome</a:t>
            </a:r>
            <a:r>
              <a:rPr lang="fr-FR" sz="2000" dirty="0" smtClean="0"/>
              <a:t>. </a:t>
            </a:r>
            <a:r>
              <a:rPr lang="en-US" sz="2000" dirty="0"/>
              <a:t>C</a:t>
            </a:r>
            <a:r>
              <a:rPr lang="en-US" sz="2000" dirty="0" smtClean="0"/>
              <a:t>opyright </a:t>
            </a:r>
            <a:r>
              <a:rPr lang="en-US" sz="2000" dirty="0" err="1" smtClean="0"/>
              <a:t>Transapex</a:t>
            </a:r>
            <a:r>
              <a:rPr lang="en-US" sz="2000" dirty="0" smtClean="0"/>
              <a:t> </a:t>
            </a:r>
            <a:r>
              <a:rPr lang="en-US" sz="2000" dirty="0"/>
              <a:t>Technology &amp; </a:t>
            </a:r>
            <a:r>
              <a:rPr lang="en-US" sz="2000" dirty="0" smtClean="0"/>
              <a:t>Engineering. </a:t>
            </a:r>
            <a:r>
              <a:rPr lang="fr-FR" sz="2000" dirty="0" smtClean="0">
                <a:solidFill>
                  <a:srgbClr val="FF0000"/>
                </a:solidFill>
                <a:hlinkClick r:id="rId6"/>
              </a:rPr>
              <a:t>http</a:t>
            </a:r>
            <a:r>
              <a:rPr lang="fr-FR" sz="2000" dirty="0">
                <a:solidFill>
                  <a:srgbClr val="FF0000"/>
                </a:solidFill>
                <a:hlinkClick r:id="rId6"/>
              </a:rPr>
              <a:t>://www.transapex.com/ancient-feats-engineering/brunelleschi-dome-florence</a:t>
            </a:r>
            <a:r>
              <a:rPr lang="fr-FR" sz="2000" dirty="0" smtClean="0">
                <a:solidFill>
                  <a:srgbClr val="FF0000"/>
                </a:solidFill>
                <a:hlinkClick r:id="rId6"/>
              </a:rPr>
              <a:t>/</a:t>
            </a:r>
            <a:endParaRPr lang="el-GR" sz="2000" dirty="0"/>
          </a:p>
          <a:p>
            <a:pPr marL="0" indent="0">
              <a:buNone/>
            </a:pPr>
            <a:endParaRPr lang="el-GR" sz="2000" dirty="0">
              <a:solidFill>
                <a:srgbClr val="FF0000"/>
              </a:solidFill>
            </a:endParaRPr>
          </a:p>
        </p:txBody>
      </p:sp>
    </p:spTree>
    <p:extLst>
      <p:ext uri="{BB962C8B-B14F-4D97-AF65-F5344CB8AC3E}">
        <p14:creationId xmlns:p14="http://schemas.microsoft.com/office/powerpoint/2010/main" val="5325736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856984" cy="1143000"/>
          </a:xfrm>
        </p:spPr>
        <p:txBody>
          <a:bodyPr>
            <a:noAutofit/>
          </a:bodyPr>
          <a:lstStyle/>
          <a:p>
            <a:r>
              <a:rPr lang="el-GR" dirty="0"/>
              <a:t>Σημείωμα Χρήσης Έργων </a:t>
            </a:r>
            <a:r>
              <a:rPr lang="el-GR" dirty="0" smtClean="0"/>
              <a:t>Τρίτων</a:t>
            </a:r>
            <a:r>
              <a:rPr lang="en-US" dirty="0" smtClean="0"/>
              <a:t> </a:t>
            </a:r>
            <a:r>
              <a:rPr lang="en-US" smtClean="0"/>
              <a:t>(8/7)</a:t>
            </a:r>
            <a:r>
              <a:rPr lang="el-GR" dirty="0" smtClean="0"/>
              <a:t> </a:t>
            </a:r>
            <a:endParaRPr lang="el-GR" dirty="0"/>
          </a:p>
        </p:txBody>
      </p:sp>
      <p:sp>
        <p:nvSpPr>
          <p:cNvPr id="3" name="Content Placeholder 2"/>
          <p:cNvSpPr>
            <a:spLocks noGrp="1"/>
          </p:cNvSpPr>
          <p:nvPr>
            <p:ph idx="1"/>
          </p:nvPr>
        </p:nvSpPr>
        <p:spPr>
          <a:xfrm>
            <a:off x="179512" y="1556792"/>
            <a:ext cx="8712968" cy="4525963"/>
          </a:xfrm>
        </p:spPr>
        <p:txBody>
          <a:bodyPr>
            <a:norm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Πίνακες</a:t>
            </a:r>
            <a:endParaRPr lang="el-GR" sz="2000" b="1" dirty="0" smtClean="0"/>
          </a:p>
        </p:txBody>
      </p:sp>
    </p:spTree>
    <p:extLst>
      <p:ext uri="{BB962C8B-B14F-4D97-AF65-F5344CB8AC3E}">
        <p14:creationId xmlns:p14="http://schemas.microsoft.com/office/powerpoint/2010/main" val="29458491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Γέννηση και </a:t>
            </a:r>
            <a:r>
              <a:rPr lang="el-GR" dirty="0" smtClean="0"/>
              <a:t>βάπτιση 1</a:t>
            </a:r>
            <a:endParaRPr lang="el-GR" dirty="0"/>
          </a:p>
        </p:txBody>
      </p:sp>
      <p:sp>
        <p:nvSpPr>
          <p:cNvPr id="3" name="Content Placeholder 2"/>
          <p:cNvSpPr>
            <a:spLocks noGrp="1"/>
          </p:cNvSpPr>
          <p:nvPr>
            <p:ph idx="1"/>
          </p:nvPr>
        </p:nvSpPr>
        <p:spPr>
          <a:xfrm>
            <a:off x="464156" y="1556792"/>
            <a:ext cx="8229600" cy="4392488"/>
          </a:xfrm>
        </p:spPr>
        <p:txBody>
          <a:bodyPr>
            <a:normAutofit fontScale="77500" lnSpcReduction="20000"/>
          </a:bodyPr>
          <a:lstStyle/>
          <a:p>
            <a:pPr marL="0" indent="0">
              <a:lnSpc>
                <a:spcPct val="120000"/>
              </a:lnSpc>
              <a:buNone/>
            </a:pPr>
            <a:r>
              <a:rPr lang="el-GR" sz="3100" dirty="0"/>
              <a:t>Τελετή βάπτισης κεντρικό μυστήριο, διατηρείται και από Προτεστάντες (</a:t>
            </a:r>
            <a:r>
              <a:rPr lang="el-GR" sz="3100" dirty="0" err="1"/>
              <a:t>Αναβαπτιστές</a:t>
            </a:r>
            <a:r>
              <a:rPr lang="el-GR" sz="3100" dirty="0"/>
              <a:t>)</a:t>
            </a:r>
          </a:p>
          <a:p>
            <a:pPr marL="0" indent="0">
              <a:lnSpc>
                <a:spcPct val="120000"/>
              </a:lnSpc>
              <a:buNone/>
            </a:pPr>
            <a:r>
              <a:rPr lang="el-GR" sz="3100" dirty="0"/>
              <a:t>Τελετές εξαγνισμού Ιωάννη Βαπτιστή στα νερά του Ιορδάνη, τελετουργία πνευματικής ελίτ (Παύλος), 4ος αιώνας: εδραίωση </a:t>
            </a:r>
            <a:r>
              <a:rPr lang="el-GR" sz="3100" dirty="0" err="1"/>
              <a:t>νηπιοβάπτισης</a:t>
            </a:r>
            <a:r>
              <a:rPr lang="el-GR" sz="3100" dirty="0"/>
              <a:t>.</a:t>
            </a:r>
          </a:p>
          <a:p>
            <a:pPr marL="0" indent="0">
              <a:lnSpc>
                <a:spcPct val="120000"/>
              </a:lnSpc>
              <a:buNone/>
            </a:pPr>
            <a:r>
              <a:rPr lang="el-GR" sz="3100" dirty="0"/>
              <a:t>Μεσαίωνας: η βάπτιση μορφοποιείται σε τελετή μετάβασης</a:t>
            </a:r>
          </a:p>
          <a:p>
            <a:pPr>
              <a:lnSpc>
                <a:spcPct val="120000"/>
              </a:lnSpc>
            </a:pPr>
            <a:r>
              <a:rPr lang="el-GR" sz="3100" dirty="0"/>
              <a:t>Φάση αποχωρισμού, δραματικός εξορκισμός βρέφους στο κατώφλι της εκκλησίας (νήπιο=φορέας προπατορικού αμαρτήματος, προϊόν σαρκικής επαφής, αβάπτιστα νήπια=δαιμονικές παρουσίες</a:t>
            </a:r>
            <a:r>
              <a:rPr lang="el-GR" sz="3100" dirty="0" smtClean="0"/>
              <a:t>).</a:t>
            </a:r>
            <a:endParaRPr lang="el-GR" sz="3100" dirty="0"/>
          </a:p>
          <a:p>
            <a:pPr marL="0" indent="0">
              <a:buNone/>
            </a:pPr>
            <a:endParaRPr lang="el-GR" dirty="0"/>
          </a:p>
        </p:txBody>
      </p:sp>
    </p:spTree>
    <p:extLst>
      <p:ext uri="{BB962C8B-B14F-4D97-AF65-F5344CB8AC3E}">
        <p14:creationId xmlns:p14="http://schemas.microsoft.com/office/powerpoint/2010/main" val="5717109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722" y="1916832"/>
            <a:ext cx="8229600" cy="2448272"/>
          </a:xfrm>
        </p:spPr>
        <p:txBody>
          <a:bodyPr>
            <a:normAutofit/>
          </a:bodyPr>
          <a:lstStyle/>
          <a:p>
            <a:pPr>
              <a:lnSpc>
                <a:spcPct val="120000"/>
              </a:lnSpc>
              <a:spcBef>
                <a:spcPts val="0"/>
              </a:spcBef>
            </a:pPr>
            <a:r>
              <a:rPr lang="el-GR" sz="2400" dirty="0" smtClean="0"/>
              <a:t>Φάση </a:t>
            </a:r>
            <a:r>
              <a:rPr lang="el-GR" sz="2400" dirty="0"/>
              <a:t>μετάβασης, βάπτιση βρέφους από </a:t>
            </a:r>
            <a:r>
              <a:rPr lang="el-GR" sz="2400" dirty="0" smtClean="0"/>
              <a:t>ιερέα.</a:t>
            </a:r>
            <a:endParaRPr lang="el-GR" sz="2400" dirty="0"/>
          </a:p>
          <a:p>
            <a:pPr>
              <a:lnSpc>
                <a:spcPct val="120000"/>
              </a:lnSpc>
              <a:spcBef>
                <a:spcPts val="0"/>
              </a:spcBef>
            </a:pPr>
            <a:r>
              <a:rPr lang="el-GR" sz="2400" dirty="0"/>
              <a:t>Φάση ενσωμάτωσης στην οικογένεια της Εκκλησίας του Χριστού: το βρέφος παραδίδεται στους πνευματικούς του γονείς (πνευματικοί κηδεμόνες, αλλά και δίκτυο πνευματικής συγγένειας με οικογένεια του βρέφους</a:t>
            </a:r>
            <a:r>
              <a:rPr lang="el-GR" sz="2400" dirty="0" smtClean="0"/>
              <a:t>).</a:t>
            </a:r>
            <a:endParaRPr lang="el-GR" sz="24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lstStyle/>
          <a:p>
            <a:r>
              <a:rPr lang="el-GR" dirty="0"/>
              <a:t>Γέννηση και </a:t>
            </a:r>
            <a:r>
              <a:rPr lang="el-GR" dirty="0" smtClean="0"/>
              <a:t>βάπτιση 2</a:t>
            </a:r>
            <a:endParaRPr lang="el-GR" dirty="0"/>
          </a:p>
        </p:txBody>
      </p:sp>
    </p:spTree>
    <p:extLst>
      <p:ext uri="{BB962C8B-B14F-4D97-AF65-F5344CB8AC3E}">
        <p14:creationId xmlns:p14="http://schemas.microsoft.com/office/powerpoint/2010/main" val="586627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700808"/>
            <a:ext cx="5115956" cy="3096344"/>
          </a:xfrm>
        </p:spPr>
        <p:txBody>
          <a:bodyPr>
            <a:normAutofit/>
          </a:bodyPr>
          <a:lstStyle/>
          <a:p>
            <a:r>
              <a:rPr lang="el-GR" sz="2400" dirty="0"/>
              <a:t>Πνευματικός πατέρας: στο Βορρά, από το ίδιο κοινωνικό στρώμα. Στο Νότο &amp; τα Βαλκάνια, ο θεσμός, τμήμα σύνθετων δικτύων </a:t>
            </a:r>
            <a:r>
              <a:rPr lang="el-GR" sz="2400" dirty="0" smtClean="0"/>
              <a:t>πατρωνίας </a:t>
            </a:r>
            <a:r>
              <a:rPr lang="el-GR" sz="2400" dirty="0"/>
              <a:t>και </a:t>
            </a:r>
            <a:r>
              <a:rPr lang="el-GR" sz="2400" dirty="0" smtClean="0"/>
              <a:t>προστασίας.</a:t>
            </a:r>
          </a:p>
          <a:p>
            <a:r>
              <a:rPr lang="el-GR" sz="2400" dirty="0"/>
              <a:t>Βενετία, έως και 150 ανάδοχοι σε βαπτίσεις </a:t>
            </a:r>
            <a:r>
              <a:rPr lang="el-GR" sz="2400" dirty="0" smtClean="0"/>
              <a:t>αριστοκρατίας.</a:t>
            </a:r>
            <a:endParaRPr lang="el-GR" sz="2400" dirty="0"/>
          </a:p>
          <a:p>
            <a:pPr marL="0" indent="0">
              <a:buNone/>
            </a:pPr>
            <a:endParaRPr lang="el-GR" dirty="0"/>
          </a:p>
        </p:txBody>
      </p:sp>
      <p:pic>
        <p:nvPicPr>
          <p:cNvPr id="5" name="Εικόνα 4"/>
          <p:cNvPicPr>
            <a:picLocks noChangeAspect="1"/>
          </p:cNvPicPr>
          <p:nvPr/>
        </p:nvPicPr>
        <p:blipFill>
          <a:blip r:embed="rId3"/>
          <a:stretch>
            <a:fillRect/>
          </a:stretch>
        </p:blipFill>
        <p:spPr>
          <a:xfrm>
            <a:off x="5602460" y="1713688"/>
            <a:ext cx="3212870" cy="4523624"/>
          </a:xfrm>
          <a:prstGeom prst="rect">
            <a:avLst/>
          </a:prstGeom>
          <a:ln>
            <a:solidFill>
              <a:schemeClr val="tx1"/>
            </a:solidFill>
          </a:ln>
        </p:spPr>
      </p:pic>
      <p:sp>
        <p:nvSpPr>
          <p:cNvPr id="4" name="Θέση κειμένου 1"/>
          <p:cNvSpPr txBox="1">
            <a:spLocks/>
          </p:cNvSpPr>
          <p:nvPr/>
        </p:nvSpPr>
        <p:spPr>
          <a:xfrm>
            <a:off x="6428439" y="1153641"/>
            <a:ext cx="1560911"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a:t>
            </a:r>
            <a:r>
              <a:rPr lang="en-US" sz="2800" dirty="0" smtClean="0"/>
              <a:t>.</a:t>
            </a:r>
            <a:endParaRPr lang="el-GR" sz="2800" dirty="0"/>
          </a:p>
          <a:p>
            <a:pPr marL="0" indent="0">
              <a:buNone/>
            </a:pPr>
            <a:endParaRPr lang="el-GR" sz="2800" dirty="0"/>
          </a:p>
        </p:txBody>
      </p:sp>
      <p:sp>
        <p:nvSpPr>
          <p:cNvPr id="6" name="Title 1"/>
          <p:cNvSpPr>
            <a:spLocks noGrp="1"/>
          </p:cNvSpPr>
          <p:nvPr>
            <p:ph type="title"/>
          </p:nvPr>
        </p:nvSpPr>
        <p:spPr>
          <a:xfrm>
            <a:off x="457200" y="274638"/>
            <a:ext cx="8229600" cy="1143000"/>
          </a:xfrm>
        </p:spPr>
        <p:txBody>
          <a:bodyPr/>
          <a:lstStyle/>
          <a:p>
            <a:r>
              <a:rPr lang="el-GR" dirty="0"/>
              <a:t>Γέννηση και </a:t>
            </a:r>
            <a:r>
              <a:rPr lang="el-GR" dirty="0" smtClean="0"/>
              <a:t>βάπτιση 3</a:t>
            </a:r>
            <a:endParaRPr lang="el-GR" dirty="0"/>
          </a:p>
        </p:txBody>
      </p:sp>
    </p:spTree>
    <p:extLst>
      <p:ext uri="{BB962C8B-B14F-4D97-AF65-F5344CB8AC3E}">
        <p14:creationId xmlns:p14="http://schemas.microsoft.com/office/powerpoint/2010/main" val="2187306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994" y="2060848"/>
            <a:ext cx="8140291" cy="2952328"/>
          </a:xfrm>
        </p:spPr>
        <p:txBody>
          <a:bodyPr>
            <a:normAutofit/>
          </a:bodyPr>
          <a:lstStyle/>
          <a:p>
            <a:r>
              <a:rPr lang="el-GR" sz="2400" dirty="0" smtClean="0"/>
              <a:t>Ονοματολογία</a:t>
            </a:r>
            <a:r>
              <a:rPr lang="el-GR" sz="2400" dirty="0"/>
              <a:t>: Βορράς, συνήθως όνομα ανάδοχου, μέριμνα διατήρησης ισορροπίας ονομάτων. Νότος, πατριαρχική δομή, ονόματα από την πλευρά του πατέρα. </a:t>
            </a:r>
          </a:p>
          <a:p>
            <a:r>
              <a:rPr lang="el-GR" sz="2400" dirty="0"/>
              <a:t>Φλωρεντία </a:t>
            </a:r>
            <a:r>
              <a:rPr lang="el-GR" sz="2400" dirty="0" smtClean="0"/>
              <a:t>15</a:t>
            </a:r>
            <a:r>
              <a:rPr lang="el-GR" sz="2400" baseline="30000" dirty="0" smtClean="0"/>
              <a:t>ος</a:t>
            </a:r>
            <a:r>
              <a:rPr lang="el-GR" sz="2400" dirty="0" smtClean="0"/>
              <a:t> αιώνας</a:t>
            </a:r>
            <a:r>
              <a:rPr lang="el-GR" sz="2400" dirty="0"/>
              <a:t>: χρήση ονομάτων νεκρών συγγενών, συμβολικές </a:t>
            </a:r>
            <a:r>
              <a:rPr lang="el-GR" sz="2400" dirty="0" err="1" smtClean="0"/>
              <a:t>επανενσαρκώσεις</a:t>
            </a:r>
            <a:r>
              <a:rPr lang="el-GR" sz="2400" dirty="0" smtClean="0"/>
              <a:t>.</a:t>
            </a:r>
            <a:endParaRPr lang="el-GR" sz="24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lstStyle/>
          <a:p>
            <a:r>
              <a:rPr lang="el-GR" dirty="0"/>
              <a:t>Γέννηση και </a:t>
            </a:r>
            <a:r>
              <a:rPr lang="el-GR" dirty="0" smtClean="0"/>
              <a:t>βάπτιση 4</a:t>
            </a:r>
            <a:endParaRPr lang="el-GR" dirty="0"/>
          </a:p>
        </p:txBody>
      </p:sp>
    </p:spTree>
    <p:extLst>
      <p:ext uri="{BB962C8B-B14F-4D97-AF65-F5344CB8AC3E}">
        <p14:creationId xmlns:p14="http://schemas.microsoft.com/office/powerpoint/2010/main" val="3577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189" y="1559400"/>
            <a:ext cx="5043948" cy="3024336"/>
          </a:xfrm>
        </p:spPr>
        <p:txBody>
          <a:bodyPr>
            <a:normAutofit fontScale="92500"/>
          </a:bodyPr>
          <a:lstStyle/>
          <a:p>
            <a:pPr>
              <a:spcBef>
                <a:spcPts val="0"/>
              </a:spcBef>
            </a:pPr>
            <a:r>
              <a:rPr lang="el-GR" sz="2800" dirty="0" err="1"/>
              <a:t>Xώρος</a:t>
            </a:r>
            <a:r>
              <a:rPr lang="el-GR" sz="2800" dirty="0"/>
              <a:t> τέλεσης μυστηρίου, ιδιαίτερα σημαντικός στο Νότο.</a:t>
            </a:r>
          </a:p>
          <a:p>
            <a:pPr>
              <a:spcBef>
                <a:spcPts val="0"/>
              </a:spcBef>
            </a:pPr>
            <a:r>
              <a:rPr lang="el-GR" sz="2800" dirty="0" smtClean="0"/>
              <a:t>Ιταλικές </a:t>
            </a:r>
            <a:r>
              <a:rPr lang="el-GR" sz="2800" dirty="0"/>
              <a:t>πόλεις: </a:t>
            </a:r>
            <a:r>
              <a:rPr lang="el-GR" sz="2800" dirty="0" err="1"/>
              <a:t>βαπτιστήρια</a:t>
            </a:r>
            <a:r>
              <a:rPr lang="el-GR" sz="2800" dirty="0"/>
              <a:t>, τόποι συνεδριάσεων αστικού συμβουλίου, μαυσωλεία επιφανών κληρικών και κοσμικών μελών </a:t>
            </a:r>
            <a:r>
              <a:rPr lang="el-GR" sz="2800" dirty="0" smtClean="0"/>
              <a:t>κοινότητας.</a:t>
            </a:r>
            <a:endParaRPr lang="el-GR" sz="2800" dirty="0"/>
          </a:p>
          <a:p>
            <a:pPr marL="0" indent="0">
              <a:buNone/>
            </a:pPr>
            <a:endParaRPr lang="el-GR" dirty="0"/>
          </a:p>
        </p:txBody>
      </p:sp>
      <p:pic>
        <p:nvPicPr>
          <p:cNvPr id="5" name="Εικόνα 4"/>
          <p:cNvPicPr>
            <a:picLocks noChangeAspect="1"/>
          </p:cNvPicPr>
          <p:nvPr/>
        </p:nvPicPr>
        <p:blipFill>
          <a:blip r:embed="rId3"/>
          <a:stretch>
            <a:fillRect/>
          </a:stretch>
        </p:blipFill>
        <p:spPr>
          <a:xfrm>
            <a:off x="5322218" y="1569777"/>
            <a:ext cx="2876932" cy="4077944"/>
          </a:xfrm>
          <a:prstGeom prst="rect">
            <a:avLst/>
          </a:prstGeom>
          <a:ln>
            <a:solidFill>
              <a:schemeClr val="tx1"/>
            </a:solidFill>
          </a:ln>
        </p:spPr>
      </p:pic>
      <p:sp>
        <p:nvSpPr>
          <p:cNvPr id="6" name="Ορθογώνιο 5"/>
          <p:cNvSpPr/>
          <p:nvPr/>
        </p:nvSpPr>
        <p:spPr>
          <a:xfrm>
            <a:off x="5076056" y="5647721"/>
            <a:ext cx="3369256" cy="830997"/>
          </a:xfrm>
          <a:prstGeom prst="rect">
            <a:avLst/>
          </a:prstGeom>
        </p:spPr>
        <p:txBody>
          <a:bodyPr wrap="none">
            <a:spAutoFit/>
          </a:bodyPr>
          <a:lstStyle/>
          <a:p>
            <a:r>
              <a:rPr lang="el-GR" sz="2400" dirty="0"/>
              <a:t>Φλωρεντία, </a:t>
            </a:r>
            <a:r>
              <a:rPr lang="el-GR" sz="2400" dirty="0" err="1"/>
              <a:t>Βαπτιστήριο</a:t>
            </a:r>
            <a:r>
              <a:rPr lang="el-GR" sz="2400" dirty="0"/>
              <a:t> </a:t>
            </a:r>
            <a:endParaRPr lang="el-GR" sz="2400" dirty="0" smtClean="0"/>
          </a:p>
          <a:p>
            <a:r>
              <a:rPr lang="el-GR" sz="2400" dirty="0" smtClean="0"/>
              <a:t>Αγίου </a:t>
            </a:r>
            <a:r>
              <a:rPr lang="el-GR" sz="2400" dirty="0"/>
              <a:t>Ιωάννη</a:t>
            </a:r>
            <a:r>
              <a:rPr lang="el-GR" sz="2000" dirty="0"/>
              <a:t>.</a:t>
            </a:r>
          </a:p>
        </p:txBody>
      </p:sp>
      <p:sp>
        <p:nvSpPr>
          <p:cNvPr id="7" name="Θέση κειμένου 1"/>
          <p:cNvSpPr txBox="1">
            <a:spLocks/>
          </p:cNvSpPr>
          <p:nvPr/>
        </p:nvSpPr>
        <p:spPr>
          <a:xfrm>
            <a:off x="5980865" y="1022610"/>
            <a:ext cx="1560911"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2</a:t>
            </a:r>
            <a:r>
              <a:rPr lang="en-US" sz="2800" dirty="0" smtClean="0"/>
              <a:t>.</a:t>
            </a:r>
            <a:endParaRPr lang="el-GR" sz="2800" dirty="0"/>
          </a:p>
          <a:p>
            <a:pPr marL="0" indent="0">
              <a:buNone/>
            </a:pPr>
            <a:endParaRPr lang="el-GR" sz="2800" dirty="0"/>
          </a:p>
        </p:txBody>
      </p:sp>
      <p:sp>
        <p:nvSpPr>
          <p:cNvPr id="8" name="Title 1"/>
          <p:cNvSpPr>
            <a:spLocks noGrp="1"/>
          </p:cNvSpPr>
          <p:nvPr>
            <p:ph type="title"/>
          </p:nvPr>
        </p:nvSpPr>
        <p:spPr>
          <a:xfrm>
            <a:off x="395536" y="142817"/>
            <a:ext cx="8229600" cy="1143000"/>
          </a:xfrm>
        </p:spPr>
        <p:txBody>
          <a:bodyPr/>
          <a:lstStyle/>
          <a:p>
            <a:r>
              <a:rPr lang="el-GR" dirty="0"/>
              <a:t>Γέννηση και </a:t>
            </a:r>
            <a:r>
              <a:rPr lang="el-GR" dirty="0" smtClean="0"/>
              <a:t>βάπτιση 5</a:t>
            </a:r>
            <a:endParaRPr lang="el-GR" dirty="0"/>
          </a:p>
        </p:txBody>
      </p:sp>
    </p:spTree>
    <p:extLst>
      <p:ext uri="{BB962C8B-B14F-4D97-AF65-F5344CB8AC3E}">
        <p14:creationId xmlns:p14="http://schemas.microsoft.com/office/powerpoint/2010/main" val="224141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57808"/>
            <a:ext cx="8856984" cy="1143000"/>
          </a:xfrm>
        </p:spPr>
        <p:txBody>
          <a:bodyPr>
            <a:normAutofit fontScale="90000"/>
          </a:bodyPr>
          <a:lstStyle/>
          <a:p>
            <a:r>
              <a:rPr lang="el-GR" sz="4000" dirty="0" err="1"/>
              <a:t>Mεγιστοποίηση</a:t>
            </a:r>
            <a:r>
              <a:rPr lang="el-GR" sz="4000" dirty="0"/>
              <a:t> τελετουργικής ισχύος βάπτισης εξαιτίας δραματικών επιπέδων βρεφικής θνησιμότητας</a:t>
            </a:r>
            <a:r>
              <a:rPr lang="el-GR" dirty="0"/>
              <a:t/>
            </a:r>
            <a:br>
              <a:rPr lang="el-GR" dirty="0"/>
            </a:br>
            <a:endParaRPr lang="el-GR" dirty="0"/>
          </a:p>
        </p:txBody>
      </p:sp>
      <p:sp>
        <p:nvSpPr>
          <p:cNvPr id="3" name="Content Placeholder 2"/>
          <p:cNvSpPr>
            <a:spLocks noGrp="1"/>
          </p:cNvSpPr>
          <p:nvPr>
            <p:ph idx="1"/>
          </p:nvPr>
        </p:nvSpPr>
        <p:spPr>
          <a:xfrm>
            <a:off x="464156" y="2060848"/>
            <a:ext cx="8229600" cy="4021907"/>
          </a:xfrm>
        </p:spPr>
        <p:txBody>
          <a:bodyPr>
            <a:normAutofit fontScale="92500" lnSpcReduction="20000"/>
          </a:bodyPr>
          <a:lstStyle/>
          <a:p>
            <a:pPr>
              <a:lnSpc>
                <a:spcPct val="110000"/>
              </a:lnSpc>
            </a:pPr>
            <a:r>
              <a:rPr lang="el-GR" sz="2600" dirty="0"/>
              <a:t>Φόβος αιφνίδιου θανάτου = δικαίωμα </a:t>
            </a:r>
            <a:r>
              <a:rPr lang="el-GR" sz="2600" dirty="0" err="1"/>
              <a:t>αεροβάπτισης</a:t>
            </a:r>
            <a:r>
              <a:rPr lang="el-GR" sz="2600" dirty="0"/>
              <a:t> βρέφους. Αβάπτιστα παιδιά, «διαβολικά ομοιώματα»</a:t>
            </a:r>
          </a:p>
          <a:p>
            <a:pPr>
              <a:lnSpc>
                <a:spcPct val="110000"/>
              </a:lnSpc>
            </a:pPr>
            <a:r>
              <a:rPr lang="el-GR" sz="2600" dirty="0"/>
              <a:t>1681, Ιεροεξεταστής </a:t>
            </a:r>
            <a:r>
              <a:rPr lang="el-GR" sz="2600" dirty="0" err="1"/>
              <a:t>Udine</a:t>
            </a:r>
            <a:r>
              <a:rPr lang="el-GR" sz="2600" dirty="0"/>
              <a:t>: Καταγγελία βάπτισης νεκρών παιδιών από επιτήδειες γυναίκες (πρόσκαιρη ανάστασή τους</a:t>
            </a:r>
            <a:r>
              <a:rPr lang="el-GR" sz="2600" dirty="0" smtClean="0"/>
              <a:t>).</a:t>
            </a:r>
            <a:endParaRPr lang="el-GR" sz="2600" dirty="0"/>
          </a:p>
          <a:p>
            <a:pPr>
              <a:lnSpc>
                <a:spcPct val="110000"/>
              </a:lnSpc>
            </a:pPr>
            <a:r>
              <a:rPr lang="el-GR" sz="2600" dirty="0"/>
              <a:t>Γαλλία: Διαφύλαξη σωματικής και ψυχικής ακεραιότητας βρεφών και παιδιών, Άγιος </a:t>
            </a:r>
            <a:r>
              <a:rPr lang="el-GR" sz="2600" dirty="0" err="1"/>
              <a:t>Guinefort</a:t>
            </a:r>
            <a:r>
              <a:rPr lang="el-GR" sz="2600" dirty="0"/>
              <a:t>, σκύλος-προστάτης των παιδιών.</a:t>
            </a:r>
          </a:p>
          <a:p>
            <a:pPr>
              <a:lnSpc>
                <a:spcPct val="110000"/>
              </a:lnSpc>
            </a:pPr>
            <a:r>
              <a:rPr lang="el-GR" sz="2600" dirty="0" smtClean="0"/>
              <a:t>Τελετή </a:t>
            </a:r>
            <a:r>
              <a:rPr lang="el-GR" sz="2600" dirty="0"/>
              <a:t>βάπτισης, κορυφαία τελετουργία μετάβασης της χριστιανικής </a:t>
            </a:r>
            <a:r>
              <a:rPr lang="el-GR" sz="2600" dirty="0" smtClean="0"/>
              <a:t>θρησκείας.</a:t>
            </a:r>
            <a:endParaRPr lang="el-GR" sz="2600" dirty="0"/>
          </a:p>
          <a:p>
            <a:pPr marL="0" indent="0">
              <a:buNone/>
            </a:pPr>
            <a:endParaRPr lang="el-GR" dirty="0"/>
          </a:p>
        </p:txBody>
      </p:sp>
    </p:spTree>
    <p:extLst>
      <p:ext uri="{BB962C8B-B14F-4D97-AF65-F5344CB8AC3E}">
        <p14:creationId xmlns:p14="http://schemas.microsoft.com/office/powerpoint/2010/main" val="1490809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l-GR" dirty="0"/>
              <a:t>Τελετές κοινωνικής </a:t>
            </a:r>
            <a:r>
              <a:rPr lang="el-GR" dirty="0" smtClean="0"/>
              <a:t>μετάβασης 1</a:t>
            </a:r>
            <a:endParaRPr lang="el-GR" dirty="0"/>
          </a:p>
        </p:txBody>
      </p:sp>
      <p:sp>
        <p:nvSpPr>
          <p:cNvPr id="3" name="Content Placeholder 2"/>
          <p:cNvSpPr>
            <a:spLocks noGrp="1"/>
          </p:cNvSpPr>
          <p:nvPr>
            <p:ph idx="1"/>
          </p:nvPr>
        </p:nvSpPr>
        <p:spPr>
          <a:xfrm>
            <a:off x="107502" y="1551754"/>
            <a:ext cx="5400600" cy="4325517"/>
          </a:xfrm>
        </p:spPr>
        <p:txBody>
          <a:bodyPr>
            <a:noAutofit/>
          </a:bodyPr>
          <a:lstStyle/>
          <a:p>
            <a:r>
              <a:rPr lang="el-GR" sz="2400" dirty="0"/>
              <a:t>Γυναίκες: οι αλλαγές στην κοινωνική υπόσταση, με μεταβίβαση κηδεμονίας γυναίκας (πατέρας/σύζυγος</a:t>
            </a:r>
            <a:r>
              <a:rPr lang="el-GR" sz="2400" dirty="0" smtClean="0"/>
              <a:t>).</a:t>
            </a:r>
            <a:endParaRPr lang="el-GR" sz="2400" dirty="0"/>
          </a:p>
          <a:p>
            <a:r>
              <a:rPr lang="el-GR" sz="2400" dirty="0"/>
              <a:t>Εκτός του κόσμου των παντρεμένων γυναικών: καλόγριες, ειδικές τελετές μετάβασης. Πόρνες, τελετές δημόσιας </a:t>
            </a:r>
            <a:r>
              <a:rPr lang="el-GR" sz="2400" dirty="0" smtClean="0"/>
              <a:t>διαπόμπευσης.</a:t>
            </a:r>
            <a:endParaRPr lang="el-GR" sz="2400" dirty="0"/>
          </a:p>
          <a:p>
            <a:r>
              <a:rPr lang="el-GR" sz="2400" dirty="0"/>
              <a:t>Άνδρες: Μεγάλη γκάμα δημόσιων ρόλων, πληθώρα τελετών κοινωνικής </a:t>
            </a:r>
            <a:r>
              <a:rPr lang="el-GR" sz="2400" dirty="0" smtClean="0"/>
              <a:t>μετάβασης.</a:t>
            </a:r>
            <a:endParaRPr lang="el-GR" sz="2400" dirty="0"/>
          </a:p>
          <a:p>
            <a:pPr marL="0" indent="0">
              <a:buNone/>
            </a:pPr>
            <a:endParaRPr lang="el-GR" sz="2000" dirty="0"/>
          </a:p>
        </p:txBody>
      </p:sp>
      <p:pic>
        <p:nvPicPr>
          <p:cNvPr id="4" name="Εικόνα 3"/>
          <p:cNvPicPr>
            <a:picLocks noChangeAspect="1"/>
          </p:cNvPicPr>
          <p:nvPr/>
        </p:nvPicPr>
        <p:blipFill>
          <a:blip r:embed="rId3"/>
          <a:stretch>
            <a:fillRect/>
          </a:stretch>
        </p:blipFill>
        <p:spPr>
          <a:xfrm>
            <a:off x="5508104" y="1556792"/>
            <a:ext cx="3456213" cy="4768060"/>
          </a:xfrm>
          <a:prstGeom prst="rect">
            <a:avLst/>
          </a:prstGeom>
          <a:ln>
            <a:solidFill>
              <a:schemeClr val="tx1"/>
            </a:solidFill>
          </a:ln>
        </p:spPr>
      </p:pic>
      <p:sp>
        <p:nvSpPr>
          <p:cNvPr id="5" name="Θέση κειμένου 1"/>
          <p:cNvSpPr txBox="1">
            <a:spLocks/>
          </p:cNvSpPr>
          <p:nvPr/>
        </p:nvSpPr>
        <p:spPr>
          <a:xfrm>
            <a:off x="6455754" y="1009625"/>
            <a:ext cx="1560911"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3</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2564511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856" y="1772816"/>
            <a:ext cx="8784976" cy="3888432"/>
          </a:xfrm>
        </p:spPr>
        <p:txBody>
          <a:bodyPr>
            <a:noAutofit/>
          </a:bodyPr>
          <a:lstStyle/>
          <a:p>
            <a:r>
              <a:rPr lang="el-GR" sz="2400" dirty="0" smtClean="0"/>
              <a:t>Κόσμος </a:t>
            </a:r>
            <a:r>
              <a:rPr lang="el-GR" sz="2400" dirty="0"/>
              <a:t>εφήβων σε χωριά και πόλεις: Με την ανοχή των αρχών, σχηματισμός ταραχοποιών ομάδων (</a:t>
            </a:r>
            <a:r>
              <a:rPr lang="el-GR" sz="2400" dirty="0" err="1"/>
              <a:t>αββαεία</a:t>
            </a:r>
            <a:r>
              <a:rPr lang="el-GR" sz="2400" dirty="0"/>
              <a:t>, βασίλεια νέων). Δράση ομάδων συνυφασμένη με καρναβαλικές </a:t>
            </a:r>
            <a:r>
              <a:rPr lang="el-GR" sz="2400" dirty="0" smtClean="0"/>
              <a:t>εκδηλώσεις.</a:t>
            </a:r>
            <a:endParaRPr lang="el-GR" sz="2400" dirty="0"/>
          </a:p>
          <a:p>
            <a:r>
              <a:rPr lang="el-GR" sz="2400" dirty="0"/>
              <a:t>Αμφισημία δραστηριοτήτων νεανικών </a:t>
            </a:r>
            <a:r>
              <a:rPr lang="el-GR" sz="2400" dirty="0" smtClean="0"/>
              <a:t>συμμοριών</a:t>
            </a:r>
            <a:r>
              <a:rPr lang="el-GR" sz="2400" dirty="0"/>
              <a:t>: </a:t>
            </a:r>
          </a:p>
          <a:p>
            <a:pPr lvl="1"/>
            <a:r>
              <a:rPr lang="el-GR" sz="2400" dirty="0"/>
              <a:t>τελετές μετάβασης από τα «επικίνδυνα χρόνια» της εφηβείας στην πλήρη ένταξη στην κοινότητα</a:t>
            </a:r>
          </a:p>
          <a:p>
            <a:pPr lvl="1"/>
            <a:r>
              <a:rPr lang="el-GR" sz="2400" dirty="0"/>
              <a:t>Ομάδες ηθικής αστυνόμευσης κοινοτήτων</a:t>
            </a:r>
          </a:p>
          <a:p>
            <a:pPr marL="0" indent="0">
              <a:buNone/>
            </a:pPr>
            <a:endParaRPr lang="el-GR" sz="2000" dirty="0"/>
          </a:p>
        </p:txBody>
      </p:sp>
      <p:sp>
        <p:nvSpPr>
          <p:cNvPr id="4" name="Title 1"/>
          <p:cNvSpPr>
            <a:spLocks noGrp="1"/>
          </p:cNvSpPr>
          <p:nvPr>
            <p:ph type="title"/>
          </p:nvPr>
        </p:nvSpPr>
        <p:spPr>
          <a:xfrm>
            <a:off x="467544" y="0"/>
            <a:ext cx="8229600" cy="1143000"/>
          </a:xfrm>
        </p:spPr>
        <p:txBody>
          <a:bodyPr/>
          <a:lstStyle/>
          <a:p>
            <a:r>
              <a:rPr lang="el-GR" dirty="0"/>
              <a:t>Τελετές κοινωνικής </a:t>
            </a:r>
            <a:r>
              <a:rPr lang="el-GR" dirty="0" smtClean="0"/>
              <a:t>μετάβασης 2</a:t>
            </a:r>
            <a:endParaRPr lang="el-GR" dirty="0"/>
          </a:p>
        </p:txBody>
      </p:sp>
    </p:spTree>
    <p:extLst>
      <p:ext uri="{BB962C8B-B14F-4D97-AF65-F5344CB8AC3E}">
        <p14:creationId xmlns:p14="http://schemas.microsoft.com/office/powerpoint/2010/main" val="597828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083" y="1484784"/>
            <a:ext cx="8229600" cy="3744416"/>
          </a:xfrm>
        </p:spPr>
        <p:txBody>
          <a:bodyPr>
            <a:normAutofit/>
          </a:bodyPr>
          <a:lstStyle/>
          <a:p>
            <a:pPr>
              <a:lnSpc>
                <a:spcPct val="120000"/>
              </a:lnSpc>
            </a:pPr>
            <a:r>
              <a:rPr lang="el-GR" sz="2400" dirty="0"/>
              <a:t>Αστικές κοινότητες Ιταλίας: εμπλοκή νεανικών συμμοριών σε οδομαχίες διεκδίκησης χώρου και σε βεντέτες, νεανικές ομάδες = προθάλαμοι των πολιτικών </a:t>
            </a:r>
            <a:r>
              <a:rPr lang="el-GR" sz="2400" dirty="0" smtClean="0"/>
              <a:t>φατριών.</a:t>
            </a:r>
            <a:endParaRPr lang="el-GR" sz="2400" dirty="0"/>
          </a:p>
          <a:p>
            <a:pPr>
              <a:lnSpc>
                <a:spcPct val="120000"/>
              </a:lnSpc>
            </a:pPr>
            <a:r>
              <a:rPr lang="el-GR" sz="2400" dirty="0" err="1"/>
              <a:t>Νοτιο</a:t>
            </a:r>
            <a:r>
              <a:rPr lang="el-GR" sz="2400" dirty="0"/>
              <a:t>-ανατολική Γαλλία: ομαδικός βιασμός. Γιοί τεχνιτών και μαθητευόμενοι, προσοχή στην κοινωνική θέση του </a:t>
            </a:r>
            <a:r>
              <a:rPr lang="el-GR" sz="2400" dirty="0" smtClean="0"/>
              <a:t>θύματος.</a:t>
            </a:r>
            <a:endParaRPr lang="el-GR" sz="2400" dirty="0"/>
          </a:p>
          <a:p>
            <a:pPr>
              <a:lnSpc>
                <a:spcPct val="120000"/>
              </a:lnSpc>
            </a:pPr>
            <a:r>
              <a:rPr lang="el-GR" sz="2400" dirty="0" smtClean="0"/>
              <a:t>Αγόρια /</a:t>
            </a:r>
            <a:r>
              <a:rPr lang="el-GR" sz="2400" dirty="0"/>
              <a:t>βιαστές: πανηγυρική επιβεβαίωση ανδρισμού, πέρασμα στην κοινωνία των σεξουαλικά </a:t>
            </a:r>
            <a:r>
              <a:rPr lang="el-GR" sz="2400" dirty="0" smtClean="0"/>
              <a:t>ολοκληρωμένων.</a:t>
            </a:r>
            <a:endParaRPr lang="el-GR" sz="2400" dirty="0"/>
          </a:p>
          <a:p>
            <a:pPr marL="0" indent="0">
              <a:buNone/>
            </a:pPr>
            <a:endParaRPr lang="el-GR" sz="2400" dirty="0"/>
          </a:p>
        </p:txBody>
      </p:sp>
      <p:sp>
        <p:nvSpPr>
          <p:cNvPr id="4" name="Title 1"/>
          <p:cNvSpPr>
            <a:spLocks noGrp="1"/>
          </p:cNvSpPr>
          <p:nvPr>
            <p:ph type="title"/>
          </p:nvPr>
        </p:nvSpPr>
        <p:spPr>
          <a:xfrm>
            <a:off x="467544" y="0"/>
            <a:ext cx="8229600" cy="1143000"/>
          </a:xfrm>
        </p:spPr>
        <p:txBody>
          <a:bodyPr/>
          <a:lstStyle/>
          <a:p>
            <a:r>
              <a:rPr lang="el-GR" dirty="0"/>
              <a:t>Τελετές κοινωνικής </a:t>
            </a:r>
            <a:r>
              <a:rPr lang="el-GR" dirty="0" smtClean="0"/>
              <a:t>μετάβασης 3</a:t>
            </a:r>
            <a:endParaRPr lang="el-GR" dirty="0"/>
          </a:p>
        </p:txBody>
      </p:sp>
    </p:spTree>
    <p:extLst>
      <p:ext uri="{BB962C8B-B14F-4D97-AF65-F5344CB8AC3E}">
        <p14:creationId xmlns:p14="http://schemas.microsoft.com/office/powerpoint/2010/main" val="2339590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Θέση και λειτουργία στις πρώιμες νεότερες δυτικές </a:t>
            </a:r>
            <a:r>
              <a:rPr lang="el-GR" dirty="0" smtClean="0"/>
              <a:t>κοινωνίες 1</a:t>
            </a:r>
            <a:endParaRPr lang="el-GR" dirty="0"/>
          </a:p>
        </p:txBody>
      </p:sp>
      <p:sp>
        <p:nvSpPr>
          <p:cNvPr id="3" name="Content Placeholder 2"/>
          <p:cNvSpPr>
            <a:spLocks noGrp="1"/>
          </p:cNvSpPr>
          <p:nvPr>
            <p:ph idx="1"/>
          </p:nvPr>
        </p:nvSpPr>
        <p:spPr>
          <a:xfrm>
            <a:off x="463034" y="1916832"/>
            <a:ext cx="8229600" cy="3816424"/>
          </a:xfrm>
        </p:spPr>
        <p:txBody>
          <a:bodyPr>
            <a:normAutofit fontScale="77500" lnSpcReduction="20000"/>
          </a:bodyPr>
          <a:lstStyle/>
          <a:p>
            <a:pPr>
              <a:lnSpc>
                <a:spcPct val="110000"/>
              </a:lnSpc>
            </a:pPr>
            <a:r>
              <a:rPr lang="el-GR" sz="3100" dirty="0"/>
              <a:t>Επανάληψη καθημερινών χειρονομιών στα αυστηρά προσδιορισμένα πλαίσια ενός χώρου και χρόνου. Η συμμετοχή σε τελετουργική διαδικασία, συμμετοχή σε έναν κόσμο συναισθημάτων, όχι </a:t>
            </a:r>
            <a:r>
              <a:rPr lang="el-GR" sz="3100" dirty="0" smtClean="0"/>
              <a:t>σκέψεων.</a:t>
            </a:r>
            <a:endParaRPr lang="el-GR" sz="3100" dirty="0"/>
          </a:p>
          <a:p>
            <a:pPr>
              <a:lnSpc>
                <a:spcPct val="110000"/>
              </a:lnSpc>
            </a:pPr>
            <a:r>
              <a:rPr lang="el-GR" sz="3100" dirty="0"/>
              <a:t>Οι τελετουργίες είναι εφήμερες, εξαρτούν το περιεχόμενο και την τελεστική διαδικασία τους από τη </a:t>
            </a:r>
            <a:r>
              <a:rPr lang="el-GR" sz="3100" dirty="0" smtClean="0"/>
              <a:t>συγκυρία.</a:t>
            </a:r>
            <a:endParaRPr lang="el-GR" sz="3100" dirty="0"/>
          </a:p>
          <a:p>
            <a:pPr>
              <a:lnSpc>
                <a:spcPct val="110000"/>
              </a:lnSpc>
            </a:pPr>
            <a:r>
              <a:rPr lang="el-GR" sz="3100" dirty="0"/>
              <a:t>Συνεχής παρέμβαση μηχανισμών εξουσίας, όμως ημιτελής έλεγχος, «οι τελετουργίες πολιτισμικό σενάριο με ανοιχτό τέλος</a:t>
            </a:r>
            <a:r>
              <a:rPr lang="el-GR" sz="3100" dirty="0" smtClean="0"/>
              <a:t>».</a:t>
            </a:r>
            <a:endParaRPr lang="el-GR" sz="3100" dirty="0"/>
          </a:p>
          <a:p>
            <a:pPr marL="0" indent="0">
              <a:buNone/>
            </a:pPr>
            <a:endParaRPr lang="el-GR" dirty="0"/>
          </a:p>
        </p:txBody>
      </p:sp>
    </p:spTree>
    <p:extLst>
      <p:ext uri="{BB962C8B-B14F-4D97-AF65-F5344CB8AC3E}">
        <p14:creationId xmlns:p14="http://schemas.microsoft.com/office/powerpoint/2010/main" val="2061497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28800"/>
            <a:ext cx="8424936" cy="3456383"/>
          </a:xfrm>
        </p:spPr>
        <p:txBody>
          <a:bodyPr>
            <a:normAutofit fontScale="92500" lnSpcReduction="20000"/>
          </a:bodyPr>
          <a:lstStyle/>
          <a:p>
            <a:pPr>
              <a:lnSpc>
                <a:spcPct val="120000"/>
              </a:lnSpc>
            </a:pPr>
            <a:r>
              <a:rPr lang="el-GR" sz="2600" dirty="0" smtClean="0"/>
              <a:t>Θύματα </a:t>
            </a:r>
            <a:r>
              <a:rPr lang="el-GR" sz="2600" dirty="0"/>
              <a:t>βιασμού: ενοχοποίηση, περιθωριοποίηση στον κόσμο των επαιτών, εγκλεισμός σε </a:t>
            </a:r>
            <a:r>
              <a:rPr lang="el-GR" sz="2600" dirty="0" smtClean="0"/>
              <a:t>πορνείο.</a:t>
            </a:r>
            <a:endParaRPr lang="el-GR" sz="2600" dirty="0"/>
          </a:p>
          <a:p>
            <a:pPr>
              <a:lnSpc>
                <a:spcPct val="120000"/>
              </a:lnSpc>
            </a:pPr>
            <a:r>
              <a:rPr lang="el-GR" sz="2600" dirty="0"/>
              <a:t>Νεαρά μέλη συμμοριών: κοινωνική ολοκλήρωση και επαγγελματική αποκατάσταση (απόκτηση ειδικότητας, είσοδος στη συντεχνία, γάμος</a:t>
            </a:r>
            <a:r>
              <a:rPr lang="el-GR" sz="2600" dirty="0" smtClean="0"/>
              <a:t>).</a:t>
            </a:r>
            <a:endParaRPr lang="el-GR" sz="2600" dirty="0"/>
          </a:p>
          <a:p>
            <a:pPr>
              <a:lnSpc>
                <a:spcPct val="120000"/>
              </a:lnSpc>
            </a:pPr>
            <a:r>
              <a:rPr lang="el-GR" sz="2600" dirty="0"/>
              <a:t>Σε καιρούς κοινωνικής σκλήρυνσης και παράτασης της προγαμιαίας ζωής, η σεξουαλική βία των συμμοριών λειτουργούσε και σαν έκφραση διαμαρτυρίας των </a:t>
            </a:r>
            <a:r>
              <a:rPr lang="el-GR" sz="2600" dirty="0" smtClean="0"/>
              <a:t>νέων.</a:t>
            </a:r>
            <a:endParaRPr lang="el-GR" sz="2600" dirty="0"/>
          </a:p>
          <a:p>
            <a:pPr marL="0" indent="0">
              <a:buNone/>
            </a:pPr>
            <a:endParaRPr lang="el-GR" dirty="0"/>
          </a:p>
        </p:txBody>
      </p:sp>
      <p:sp>
        <p:nvSpPr>
          <p:cNvPr id="4" name="Title 1"/>
          <p:cNvSpPr>
            <a:spLocks noGrp="1"/>
          </p:cNvSpPr>
          <p:nvPr>
            <p:ph type="title"/>
          </p:nvPr>
        </p:nvSpPr>
        <p:spPr>
          <a:xfrm>
            <a:off x="467544" y="0"/>
            <a:ext cx="8229600" cy="1143000"/>
          </a:xfrm>
        </p:spPr>
        <p:txBody>
          <a:bodyPr/>
          <a:lstStyle/>
          <a:p>
            <a:r>
              <a:rPr lang="el-GR" dirty="0"/>
              <a:t>Τελετές κοινωνικής </a:t>
            </a:r>
            <a:r>
              <a:rPr lang="el-GR" dirty="0" smtClean="0"/>
              <a:t>μετάβασης 4</a:t>
            </a:r>
            <a:endParaRPr lang="el-GR" dirty="0"/>
          </a:p>
        </p:txBody>
      </p:sp>
    </p:spTree>
    <p:extLst>
      <p:ext uri="{BB962C8B-B14F-4D97-AF65-F5344CB8AC3E}">
        <p14:creationId xmlns:p14="http://schemas.microsoft.com/office/powerpoint/2010/main" val="20450370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579296" cy="1143000"/>
          </a:xfrm>
        </p:spPr>
        <p:txBody>
          <a:bodyPr>
            <a:normAutofit fontScale="90000"/>
          </a:bodyPr>
          <a:lstStyle/>
          <a:p>
            <a:r>
              <a:rPr lang="el-GR" dirty="0"/>
              <a:t>Φεουδαλική αριστοκρατία, τελετουργία φεουδαλικής υποτέλειας (</a:t>
            </a:r>
            <a:r>
              <a:rPr lang="el-GR" dirty="0" err="1"/>
              <a:t>vassalage</a:t>
            </a:r>
            <a:r>
              <a:rPr lang="el-GR" dirty="0" smtClean="0"/>
              <a:t>) 1</a:t>
            </a:r>
            <a:endParaRPr lang="el-GR" dirty="0"/>
          </a:p>
        </p:txBody>
      </p:sp>
      <p:sp>
        <p:nvSpPr>
          <p:cNvPr id="3" name="Content Placeholder 2"/>
          <p:cNvSpPr>
            <a:spLocks noGrp="1"/>
          </p:cNvSpPr>
          <p:nvPr>
            <p:ph idx="1"/>
          </p:nvPr>
        </p:nvSpPr>
        <p:spPr>
          <a:xfrm>
            <a:off x="486937" y="2103959"/>
            <a:ext cx="4395876" cy="2592288"/>
          </a:xfrm>
        </p:spPr>
        <p:txBody>
          <a:bodyPr>
            <a:normAutofit/>
          </a:bodyPr>
          <a:lstStyle/>
          <a:p>
            <a:pPr>
              <a:lnSpc>
                <a:spcPct val="120000"/>
              </a:lnSpc>
              <a:spcBef>
                <a:spcPts val="0"/>
              </a:spcBef>
            </a:pPr>
            <a:r>
              <a:rPr lang="el-GR" sz="2400" dirty="0" err="1"/>
              <a:t>Hommage</a:t>
            </a:r>
            <a:r>
              <a:rPr lang="el-GR" sz="2400" dirty="0"/>
              <a:t>: φόρος τιμής. Ο νεαρός </a:t>
            </a:r>
            <a:r>
              <a:rPr lang="el-GR" sz="2400" dirty="0" err="1"/>
              <a:t>βασσάλος</a:t>
            </a:r>
            <a:r>
              <a:rPr lang="el-GR" sz="2400" dirty="0"/>
              <a:t> διατρανώνει τη βούλησή του να γίνει «ο άνθρωπος του άρχοντα». Νομιμοποίηση </a:t>
            </a:r>
            <a:r>
              <a:rPr lang="el-GR" sz="2400" dirty="0" smtClean="0"/>
              <a:t>ιεραρχίας.</a:t>
            </a:r>
            <a:endParaRPr lang="el-GR" sz="2400" dirty="0"/>
          </a:p>
          <a:p>
            <a:pPr marL="0" indent="0">
              <a:buNone/>
            </a:pPr>
            <a:endParaRPr lang="el-GR" dirty="0"/>
          </a:p>
        </p:txBody>
      </p:sp>
      <p:pic>
        <p:nvPicPr>
          <p:cNvPr id="4" name="Εικόνα 3"/>
          <p:cNvPicPr>
            <a:picLocks noChangeAspect="1"/>
          </p:cNvPicPr>
          <p:nvPr/>
        </p:nvPicPr>
        <p:blipFill>
          <a:blip r:embed="rId3"/>
          <a:stretch>
            <a:fillRect/>
          </a:stretch>
        </p:blipFill>
        <p:spPr>
          <a:xfrm>
            <a:off x="5724128" y="2108390"/>
            <a:ext cx="2470389" cy="3992682"/>
          </a:xfrm>
          <a:prstGeom prst="rect">
            <a:avLst/>
          </a:prstGeom>
          <a:ln>
            <a:solidFill>
              <a:schemeClr val="tx1"/>
            </a:solidFill>
          </a:ln>
        </p:spPr>
      </p:pic>
      <p:sp>
        <p:nvSpPr>
          <p:cNvPr id="5" name="Θέση κειμένου 1"/>
          <p:cNvSpPr txBox="1">
            <a:spLocks/>
          </p:cNvSpPr>
          <p:nvPr/>
        </p:nvSpPr>
        <p:spPr>
          <a:xfrm>
            <a:off x="6178866" y="1556792"/>
            <a:ext cx="1560911"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0190131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694" y="2564904"/>
            <a:ext cx="8284308" cy="2520280"/>
          </a:xfrm>
        </p:spPr>
        <p:txBody>
          <a:bodyPr>
            <a:normAutofit fontScale="85000" lnSpcReduction="20000"/>
          </a:bodyPr>
          <a:lstStyle/>
          <a:p>
            <a:pPr>
              <a:lnSpc>
                <a:spcPct val="120000"/>
              </a:lnSpc>
            </a:pPr>
            <a:r>
              <a:rPr lang="el-GR" sz="2800" dirty="0"/>
              <a:t>Όρκος υποτέλειας: ο άρχοντας πιάνει τα σταυρωμένα χέρια του </a:t>
            </a:r>
            <a:r>
              <a:rPr lang="el-GR" sz="2800" dirty="0" err="1"/>
              <a:t>βασσάλου</a:t>
            </a:r>
            <a:r>
              <a:rPr lang="el-GR" sz="2800" dirty="0"/>
              <a:t>, ανταλλαγή όρκων αμοιβαίου σεβασμού, φιλί (σωματοποίηση ένωσης).</a:t>
            </a:r>
          </a:p>
          <a:p>
            <a:pPr>
              <a:lnSpc>
                <a:spcPct val="120000"/>
              </a:lnSpc>
            </a:pPr>
            <a:r>
              <a:rPr lang="el-GR" sz="2800" dirty="0" smtClean="0"/>
              <a:t>Απόδοση </a:t>
            </a:r>
            <a:r>
              <a:rPr lang="el-GR" sz="2800" dirty="0"/>
              <a:t>φέουδου: ο άρχοντας παραχωρεί στον </a:t>
            </a:r>
            <a:r>
              <a:rPr lang="el-GR" sz="2800" dirty="0" err="1"/>
              <a:t>βασσάλο</a:t>
            </a:r>
            <a:r>
              <a:rPr lang="el-GR" sz="2800" dirty="0"/>
              <a:t> μια εδαφική έκταση, </a:t>
            </a:r>
            <a:r>
              <a:rPr lang="el-GR" sz="2800" dirty="0" err="1"/>
              <a:t>συμβολιζόμενη</a:t>
            </a:r>
            <a:r>
              <a:rPr lang="el-GR" sz="2800" dirty="0"/>
              <a:t> από λίγο χώμα, ένα κλαδί, ένα ξίφος, ένα κύπελο ή </a:t>
            </a:r>
            <a:r>
              <a:rPr lang="el-GR" sz="2800" dirty="0" err="1" smtClean="0"/>
              <a:t>κέρας</a:t>
            </a:r>
            <a:r>
              <a:rPr lang="el-GR" sz="2800" dirty="0" smtClean="0"/>
              <a:t>.</a:t>
            </a:r>
            <a:endParaRPr lang="el-GR" sz="2800" dirty="0"/>
          </a:p>
          <a:p>
            <a:pPr marL="0" indent="0">
              <a:buNone/>
            </a:pPr>
            <a:endParaRPr lang="el-GR" dirty="0"/>
          </a:p>
        </p:txBody>
      </p:sp>
      <p:sp>
        <p:nvSpPr>
          <p:cNvPr id="4" name="Title 1"/>
          <p:cNvSpPr>
            <a:spLocks noGrp="1"/>
          </p:cNvSpPr>
          <p:nvPr>
            <p:ph type="title"/>
          </p:nvPr>
        </p:nvSpPr>
        <p:spPr>
          <a:xfrm>
            <a:off x="457200" y="692696"/>
            <a:ext cx="8579296" cy="1143000"/>
          </a:xfrm>
        </p:spPr>
        <p:txBody>
          <a:bodyPr>
            <a:normAutofit fontScale="90000"/>
          </a:bodyPr>
          <a:lstStyle/>
          <a:p>
            <a:r>
              <a:rPr lang="el-GR" dirty="0"/>
              <a:t>Φεουδαλική αριστοκρατία, τελετουργία φεουδαλικής υποτέλειας (</a:t>
            </a:r>
            <a:r>
              <a:rPr lang="el-GR" dirty="0" err="1"/>
              <a:t>vassalage</a:t>
            </a:r>
            <a:r>
              <a:rPr lang="el-GR" dirty="0" smtClean="0"/>
              <a:t>) 2</a:t>
            </a:r>
            <a:endParaRPr lang="el-GR" dirty="0"/>
          </a:p>
        </p:txBody>
      </p:sp>
    </p:spTree>
    <p:extLst>
      <p:ext uri="{BB962C8B-B14F-4D97-AF65-F5344CB8AC3E}">
        <p14:creationId xmlns:p14="http://schemas.microsoft.com/office/powerpoint/2010/main" val="22925842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Γάμος και σεξουαλική </a:t>
            </a:r>
            <a:r>
              <a:rPr lang="el-GR" dirty="0" smtClean="0"/>
              <a:t>ζωή 1</a:t>
            </a:r>
            <a:endParaRPr lang="el-GR" dirty="0"/>
          </a:p>
        </p:txBody>
      </p:sp>
      <p:sp>
        <p:nvSpPr>
          <p:cNvPr id="3" name="Content Placeholder 2"/>
          <p:cNvSpPr>
            <a:spLocks noGrp="1"/>
          </p:cNvSpPr>
          <p:nvPr>
            <p:ph idx="1"/>
          </p:nvPr>
        </p:nvSpPr>
        <p:spPr>
          <a:xfrm>
            <a:off x="457200" y="1988840"/>
            <a:ext cx="8229600" cy="3456383"/>
          </a:xfrm>
        </p:spPr>
        <p:txBody>
          <a:bodyPr>
            <a:normAutofit fontScale="85000" lnSpcReduction="10000"/>
          </a:bodyPr>
          <a:lstStyle/>
          <a:p>
            <a:pPr marL="0" indent="0">
              <a:buNone/>
            </a:pPr>
            <a:r>
              <a:rPr lang="el-GR" sz="2800" dirty="0"/>
              <a:t>Πρώιμες νεότερες δυτικές κοινωνίες: </a:t>
            </a:r>
          </a:p>
          <a:p>
            <a:pPr>
              <a:lnSpc>
                <a:spcPct val="120000"/>
              </a:lnSpc>
            </a:pPr>
            <a:r>
              <a:rPr lang="el-GR" sz="2800" dirty="0"/>
              <a:t>Γάμος = δεσμός ανάμεσα σε οικογένειες, όχι μυστήριο. Παρεμβολή κλήρου περιττή και </a:t>
            </a:r>
            <a:r>
              <a:rPr lang="el-GR" sz="2800" dirty="0" err="1"/>
              <a:t>συσκοτιστική</a:t>
            </a:r>
            <a:r>
              <a:rPr lang="el-GR" sz="2800" dirty="0"/>
              <a:t> της πραγματικής λειτουργίας του γάμου. Η γαμήλια τελετή εδραιώθηκε ως μυστήριο το 1439. Ο γάμος στις καθολικές κοινωνίες δεν απαιτούσε την παρουσία ιερέα πριν το </a:t>
            </a:r>
            <a:r>
              <a:rPr lang="el-GR" sz="2800" dirty="0" smtClean="0"/>
              <a:t>1563.</a:t>
            </a:r>
            <a:endParaRPr lang="el-GR" sz="2800" dirty="0"/>
          </a:p>
          <a:p>
            <a:pPr>
              <a:lnSpc>
                <a:spcPct val="120000"/>
              </a:lnSpc>
            </a:pPr>
            <a:r>
              <a:rPr lang="el-GR" sz="2800" dirty="0" smtClean="0"/>
              <a:t>Η </a:t>
            </a:r>
            <a:r>
              <a:rPr lang="el-GR" sz="2800" dirty="0"/>
              <a:t>Εκκλησία ανέχεται πληθώρα γαμήλιων </a:t>
            </a:r>
            <a:r>
              <a:rPr lang="el-GR" sz="2800" dirty="0" smtClean="0"/>
              <a:t>τελετουργιών.</a:t>
            </a:r>
            <a:endParaRPr lang="el-GR" sz="2800" dirty="0"/>
          </a:p>
          <a:p>
            <a:pPr marL="0" indent="0">
              <a:buNone/>
            </a:pPr>
            <a:endParaRPr lang="el-GR" dirty="0"/>
          </a:p>
        </p:txBody>
      </p:sp>
    </p:spTree>
    <p:extLst>
      <p:ext uri="{BB962C8B-B14F-4D97-AF65-F5344CB8AC3E}">
        <p14:creationId xmlns:p14="http://schemas.microsoft.com/office/powerpoint/2010/main" val="29246176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3168352"/>
          </a:xfrm>
        </p:spPr>
        <p:txBody>
          <a:bodyPr>
            <a:normAutofit fontScale="92500" lnSpcReduction="20000"/>
          </a:bodyPr>
          <a:lstStyle/>
          <a:p>
            <a:pPr>
              <a:lnSpc>
                <a:spcPct val="120000"/>
              </a:lnSpc>
            </a:pPr>
            <a:r>
              <a:rPr lang="el-GR" sz="2600" dirty="0" smtClean="0"/>
              <a:t>Λαϊκά </a:t>
            </a:r>
            <a:r>
              <a:rPr lang="el-GR" sz="2600" dirty="0"/>
              <a:t>στρώματα: ανεπίσημος χαρακτήρας γαμήλιας τελετής (Ουαλία: το νέο ζευγάρι έπρεπε να υπερπηδήσει ένα εμπόδιο στο κατώφλι του σπιτιού τους</a:t>
            </a:r>
            <a:r>
              <a:rPr lang="el-GR" sz="2600" dirty="0" smtClean="0"/>
              <a:t>).</a:t>
            </a:r>
          </a:p>
          <a:p>
            <a:pPr>
              <a:lnSpc>
                <a:spcPct val="120000"/>
              </a:lnSpc>
            </a:pPr>
            <a:r>
              <a:rPr lang="el-GR" sz="2600" dirty="0" smtClean="0"/>
              <a:t>Με εξαίρεση την Ισπανία, η μεγάλη πλειοψηφία των γάμων στη Δύση του 16</a:t>
            </a:r>
            <a:r>
              <a:rPr lang="el-GR" sz="2600" baseline="30000" dirty="0" smtClean="0"/>
              <a:t>ου</a:t>
            </a:r>
            <a:r>
              <a:rPr lang="el-GR" sz="2600" dirty="0" smtClean="0"/>
              <a:t> αιώνα τελούνταν εκτός του ναού.</a:t>
            </a:r>
          </a:p>
          <a:p>
            <a:pPr>
              <a:lnSpc>
                <a:spcPct val="120000"/>
              </a:lnSpc>
            </a:pPr>
            <a:r>
              <a:rPr lang="el-GR" sz="2600" dirty="0" smtClean="0"/>
              <a:t>Φλωρεντία</a:t>
            </a:r>
            <a:r>
              <a:rPr lang="el-GR" sz="2600" dirty="0"/>
              <a:t>: Υπόθεση διγαμίας, καταγγελία χήρας </a:t>
            </a:r>
            <a:r>
              <a:rPr lang="el-GR" sz="2600" dirty="0" err="1"/>
              <a:t>Σουζάννας</a:t>
            </a:r>
            <a:r>
              <a:rPr lang="el-GR" sz="2600" dirty="0"/>
              <a:t> («πέρασμα του δαχτυλιδιού</a:t>
            </a:r>
            <a:r>
              <a:rPr lang="el-GR" sz="2600" dirty="0" smtClean="0"/>
              <a:t>»).</a:t>
            </a:r>
            <a:endParaRPr lang="el-GR" sz="26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lstStyle/>
          <a:p>
            <a:r>
              <a:rPr lang="el-GR" dirty="0"/>
              <a:t>Γάμος και σεξουαλική </a:t>
            </a:r>
            <a:r>
              <a:rPr lang="el-GR" dirty="0" smtClean="0"/>
              <a:t>ζωή 2</a:t>
            </a:r>
            <a:endParaRPr lang="el-GR" dirty="0"/>
          </a:p>
        </p:txBody>
      </p:sp>
    </p:spTree>
    <p:extLst>
      <p:ext uri="{BB962C8B-B14F-4D97-AF65-F5344CB8AC3E}">
        <p14:creationId xmlns:p14="http://schemas.microsoft.com/office/powerpoint/2010/main" val="32058492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9359"/>
            <a:ext cx="8229600" cy="1143000"/>
          </a:xfrm>
        </p:spPr>
        <p:txBody>
          <a:bodyPr/>
          <a:lstStyle/>
          <a:p>
            <a:r>
              <a:rPr lang="el-GR" dirty="0"/>
              <a:t>Ο γάμος των </a:t>
            </a:r>
            <a:r>
              <a:rPr lang="fr-FR" dirty="0" err="1"/>
              <a:t>Arnolfini</a:t>
            </a:r>
            <a:endParaRPr lang="el-GR" dirty="0"/>
          </a:p>
        </p:txBody>
      </p:sp>
      <p:pic>
        <p:nvPicPr>
          <p:cNvPr id="4" name="Θέση περιεχομένου 3"/>
          <p:cNvPicPr>
            <a:picLocks noGrp="1" noChangeAspect="1"/>
          </p:cNvPicPr>
          <p:nvPr>
            <p:ph idx="1"/>
          </p:nvPr>
        </p:nvPicPr>
        <p:blipFill>
          <a:blip r:embed="rId3"/>
          <a:stretch>
            <a:fillRect/>
          </a:stretch>
        </p:blipFill>
        <p:spPr>
          <a:xfrm>
            <a:off x="1403648" y="1895740"/>
            <a:ext cx="3048286" cy="4047860"/>
          </a:xfrm>
          <a:prstGeom prst="rect">
            <a:avLst/>
          </a:prstGeom>
        </p:spPr>
      </p:pic>
      <p:pic>
        <p:nvPicPr>
          <p:cNvPr id="5" name="Εικόνα 4"/>
          <p:cNvPicPr>
            <a:picLocks noChangeAspect="1"/>
          </p:cNvPicPr>
          <p:nvPr/>
        </p:nvPicPr>
        <p:blipFill>
          <a:blip r:embed="rId4"/>
          <a:stretch>
            <a:fillRect/>
          </a:stretch>
        </p:blipFill>
        <p:spPr>
          <a:xfrm>
            <a:off x="4427984" y="1887691"/>
            <a:ext cx="3528392" cy="4055909"/>
          </a:xfrm>
          <a:prstGeom prst="rect">
            <a:avLst/>
          </a:prstGeom>
        </p:spPr>
      </p:pic>
      <p:sp>
        <p:nvSpPr>
          <p:cNvPr id="6" name="Θέση κειμένου 1"/>
          <p:cNvSpPr txBox="1">
            <a:spLocks/>
          </p:cNvSpPr>
          <p:nvPr/>
        </p:nvSpPr>
        <p:spPr>
          <a:xfrm>
            <a:off x="3791544" y="1375293"/>
            <a:ext cx="1560911"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5</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5621703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Φλωρεντινός γάμος</a:t>
            </a:r>
          </a:p>
        </p:txBody>
      </p:sp>
      <p:sp>
        <p:nvSpPr>
          <p:cNvPr id="3" name="Content Placeholder 2"/>
          <p:cNvSpPr>
            <a:spLocks noGrp="1"/>
          </p:cNvSpPr>
          <p:nvPr>
            <p:ph idx="1"/>
          </p:nvPr>
        </p:nvSpPr>
        <p:spPr>
          <a:xfrm>
            <a:off x="455989" y="2060848"/>
            <a:ext cx="8229600" cy="3600400"/>
          </a:xfrm>
        </p:spPr>
        <p:txBody>
          <a:bodyPr>
            <a:normAutofit fontScale="77500" lnSpcReduction="20000"/>
          </a:bodyPr>
          <a:lstStyle/>
          <a:p>
            <a:pPr>
              <a:lnSpc>
                <a:spcPct val="120000"/>
              </a:lnSpc>
            </a:pPr>
            <a:r>
              <a:rPr lang="el-GR" sz="3100" dirty="0"/>
              <a:t>Διαφορά ηλικίας (γαμπρός, 30+-,νύφη 18</a:t>
            </a:r>
            <a:r>
              <a:rPr lang="el-GR" sz="3100" dirty="0" smtClean="0"/>
              <a:t>+-).</a:t>
            </a:r>
            <a:endParaRPr lang="el-GR" sz="3100" dirty="0"/>
          </a:p>
          <a:p>
            <a:pPr>
              <a:lnSpc>
                <a:spcPct val="120000"/>
              </a:lnSpc>
            </a:pPr>
            <a:r>
              <a:rPr lang="el-GR" sz="3100" dirty="0"/>
              <a:t>Κάθε μια από τις τρεις βασικές φάσεις της γαμήλιας τελετής διαδραματιζόταν σε διαφορετικό </a:t>
            </a:r>
            <a:r>
              <a:rPr lang="el-GR" sz="3100" dirty="0" smtClean="0"/>
              <a:t>τόπο.</a:t>
            </a:r>
            <a:endParaRPr lang="el-GR" sz="3100" dirty="0"/>
          </a:p>
          <a:p>
            <a:pPr>
              <a:lnSpc>
                <a:spcPct val="120000"/>
              </a:lnSpc>
            </a:pPr>
            <a:r>
              <a:rPr lang="el-GR" sz="3100" dirty="0"/>
              <a:t>Εισαγωγική φάση: διαπραγμάτευση του γάμου ανάμεσα στα </a:t>
            </a:r>
            <a:r>
              <a:rPr lang="el-GR" sz="3100" dirty="0" err="1"/>
              <a:t>γηραιότερα</a:t>
            </a:r>
            <a:r>
              <a:rPr lang="el-GR" sz="3100" dirty="0"/>
              <a:t> αρσενικά μέλη των δύο </a:t>
            </a:r>
            <a:r>
              <a:rPr lang="el-GR" sz="3100" dirty="0" smtClean="0"/>
              <a:t>οικογενειών.</a:t>
            </a:r>
            <a:endParaRPr lang="el-GR" sz="3100" dirty="0"/>
          </a:p>
          <a:p>
            <a:pPr>
              <a:lnSpc>
                <a:spcPct val="120000"/>
              </a:lnSpc>
            </a:pPr>
            <a:r>
              <a:rPr lang="el-GR" sz="3100" dirty="0"/>
              <a:t>Πρώτη φάση γαμήλιας τελετής: γιορτή αμοιβαίας δέσμευσης, αποκλειστικά ανδρική. Επικύρωση συμφωνίας από </a:t>
            </a:r>
            <a:r>
              <a:rPr lang="el-GR" sz="3100" dirty="0" smtClean="0"/>
              <a:t>γραμματικό.</a:t>
            </a:r>
            <a:endParaRPr lang="el-GR" sz="3100" dirty="0"/>
          </a:p>
          <a:p>
            <a:pPr marL="0" indent="0">
              <a:buNone/>
            </a:pPr>
            <a:endParaRPr lang="el-GR" dirty="0"/>
          </a:p>
        </p:txBody>
      </p:sp>
    </p:spTree>
    <p:extLst>
      <p:ext uri="{BB962C8B-B14F-4D97-AF65-F5344CB8AC3E}">
        <p14:creationId xmlns:p14="http://schemas.microsoft.com/office/powerpoint/2010/main" val="18005114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Φλωρεντινός γάμος</a:t>
            </a:r>
          </a:p>
        </p:txBody>
      </p:sp>
      <p:sp>
        <p:nvSpPr>
          <p:cNvPr id="3" name="Content Placeholder 2"/>
          <p:cNvSpPr>
            <a:spLocks noGrp="1"/>
          </p:cNvSpPr>
          <p:nvPr>
            <p:ph idx="1"/>
          </p:nvPr>
        </p:nvSpPr>
        <p:spPr>
          <a:xfrm>
            <a:off x="457200" y="1772816"/>
            <a:ext cx="8229600" cy="3600400"/>
          </a:xfrm>
        </p:spPr>
        <p:txBody>
          <a:bodyPr>
            <a:normAutofit fontScale="70000" lnSpcReduction="20000"/>
          </a:bodyPr>
          <a:lstStyle/>
          <a:p>
            <a:pPr>
              <a:lnSpc>
                <a:spcPct val="120000"/>
              </a:lnSpc>
            </a:pPr>
            <a:r>
              <a:rPr lang="el-GR" sz="3400" dirty="0" smtClean="0"/>
              <a:t>Ημέρα </a:t>
            </a:r>
            <a:r>
              <a:rPr lang="el-GR" sz="3400" dirty="0"/>
              <a:t>του δακτυλιδιού: τελετάρχης, πατέρας νύφης. Συμβολαιογράφος κάνει την τελετή, ανταλλάσσει τα γαμήλια δακτυλίδια, κάνει τη συμβολαιογραφική πράξη. Ανταλλαγή δώρων, γαμήλιο τραπέζι από οικογένεια νύφης.</a:t>
            </a:r>
          </a:p>
          <a:p>
            <a:pPr>
              <a:lnSpc>
                <a:spcPct val="120000"/>
              </a:lnSpc>
            </a:pPr>
            <a:r>
              <a:rPr lang="el-GR" sz="3400" dirty="0"/>
              <a:t>Γαμήλια τελετή: πολλές φορές, μέρες μετά. Πομπή νύφης στο σπίτι του γαμπρού, συμπόσιο. </a:t>
            </a:r>
          </a:p>
          <a:p>
            <a:pPr>
              <a:lnSpc>
                <a:spcPct val="120000"/>
              </a:lnSpc>
            </a:pPr>
            <a:r>
              <a:rPr lang="el-GR" sz="3400" dirty="0"/>
              <a:t>Το ζευγάρι δεν έμπαινε σε εκκλησία, ούτε ζητούσε την ευλογία </a:t>
            </a:r>
            <a:r>
              <a:rPr lang="el-GR" sz="3400" dirty="0" smtClean="0"/>
              <a:t>ιερέα.</a:t>
            </a:r>
            <a:endParaRPr lang="el-GR" sz="3400" dirty="0"/>
          </a:p>
          <a:p>
            <a:pPr marL="0" indent="0">
              <a:buNone/>
            </a:pPr>
            <a:endParaRPr lang="el-GR" dirty="0"/>
          </a:p>
        </p:txBody>
      </p:sp>
    </p:spTree>
    <p:extLst>
      <p:ext uri="{BB962C8B-B14F-4D97-AF65-F5344CB8AC3E}">
        <p14:creationId xmlns:p14="http://schemas.microsoft.com/office/powerpoint/2010/main" val="11968593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8229600" cy="1143000"/>
          </a:xfrm>
        </p:spPr>
        <p:txBody>
          <a:bodyPr>
            <a:normAutofit/>
          </a:bodyPr>
          <a:lstStyle/>
          <a:p>
            <a:r>
              <a:rPr lang="el-GR" dirty="0"/>
              <a:t>Γάμος, Εκκλησία και </a:t>
            </a:r>
            <a:r>
              <a:rPr lang="el-GR" dirty="0" smtClean="0"/>
              <a:t>κοινότητες 1</a:t>
            </a:r>
            <a:endParaRPr lang="el-GR" dirty="0"/>
          </a:p>
        </p:txBody>
      </p:sp>
      <p:sp>
        <p:nvSpPr>
          <p:cNvPr id="3" name="Content Placeholder 2"/>
          <p:cNvSpPr>
            <a:spLocks noGrp="1"/>
          </p:cNvSpPr>
          <p:nvPr>
            <p:ph idx="1"/>
          </p:nvPr>
        </p:nvSpPr>
        <p:spPr>
          <a:xfrm>
            <a:off x="323528" y="2132856"/>
            <a:ext cx="8229600" cy="2952327"/>
          </a:xfrm>
        </p:spPr>
        <p:txBody>
          <a:bodyPr>
            <a:normAutofit fontScale="92500" lnSpcReduction="10000"/>
          </a:bodyPr>
          <a:lstStyle/>
          <a:p>
            <a:pPr>
              <a:lnSpc>
                <a:spcPct val="120000"/>
              </a:lnSpc>
              <a:spcBef>
                <a:spcPts val="0"/>
              </a:spcBef>
            </a:pPr>
            <a:r>
              <a:rPr lang="el-GR" sz="2600" dirty="0"/>
              <a:t>Εκκλησία: Νομιμοποίηση κάθε ένωσης που στηριζόταν στην ειλικρινή δέσμευση των </a:t>
            </a:r>
            <a:r>
              <a:rPr lang="el-GR" sz="2600" dirty="0" smtClean="0"/>
              <a:t>δύο </a:t>
            </a:r>
            <a:r>
              <a:rPr lang="el-GR" sz="2600" dirty="0"/>
              <a:t>πλευρών. Μετατροπή προγαμιαίων σχέσεων σε επίσημους δεσμούς δίχως τη γονική συγκατάθεση (Ρωμαίος και </a:t>
            </a:r>
            <a:r>
              <a:rPr lang="el-GR" sz="2600" dirty="0" err="1"/>
              <a:t>Ιουλιέττα</a:t>
            </a:r>
            <a:r>
              <a:rPr lang="el-GR" sz="2600" dirty="0" smtClean="0"/>
              <a:t>).</a:t>
            </a:r>
            <a:endParaRPr lang="el-GR" sz="2600" dirty="0"/>
          </a:p>
          <a:p>
            <a:pPr>
              <a:lnSpc>
                <a:spcPct val="120000"/>
              </a:lnSpc>
              <a:spcBef>
                <a:spcPts val="0"/>
              </a:spcBef>
            </a:pPr>
            <a:r>
              <a:rPr lang="el-GR" sz="2600" dirty="0"/>
              <a:t>Προτεστάντες: Η μετατροπή του γάμου σε αστικό συμβόλαιο διασφαλίζει την παρεμβολή των κοσμικών αρχών στην επικύρωση </a:t>
            </a:r>
            <a:r>
              <a:rPr lang="el-GR" sz="2600" dirty="0" smtClean="0"/>
              <a:t>γάμων.</a:t>
            </a:r>
            <a:endParaRPr lang="el-GR" sz="2600" dirty="0"/>
          </a:p>
          <a:p>
            <a:pPr marL="0" indent="0">
              <a:buNone/>
            </a:pPr>
            <a:endParaRPr lang="el-GR" dirty="0"/>
          </a:p>
        </p:txBody>
      </p:sp>
    </p:spTree>
    <p:extLst>
      <p:ext uri="{BB962C8B-B14F-4D97-AF65-F5344CB8AC3E}">
        <p14:creationId xmlns:p14="http://schemas.microsoft.com/office/powerpoint/2010/main" val="6551368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988840"/>
            <a:ext cx="8229600" cy="3744416"/>
          </a:xfrm>
        </p:spPr>
        <p:txBody>
          <a:bodyPr>
            <a:normAutofit fontScale="85000" lnSpcReduction="20000"/>
          </a:bodyPr>
          <a:lstStyle/>
          <a:p>
            <a:pPr>
              <a:lnSpc>
                <a:spcPct val="120000"/>
              </a:lnSpc>
            </a:pPr>
            <a:r>
              <a:rPr lang="el-GR" sz="2800" dirty="0" smtClean="0"/>
              <a:t>Σύνοδος </a:t>
            </a:r>
            <a:r>
              <a:rPr lang="el-GR" sz="2800" dirty="0" err="1"/>
              <a:t>Τριδέντου</a:t>
            </a:r>
            <a:r>
              <a:rPr lang="el-GR" sz="2800" dirty="0"/>
              <a:t>, 1563: Οριστικοποίηση γαμήλιας ένωσης, απαιτεί τρεις δημοσιοποιήσεις στα αρχεία της ενορίας. </a:t>
            </a:r>
          </a:p>
          <a:p>
            <a:pPr>
              <a:lnSpc>
                <a:spcPct val="120000"/>
              </a:lnSpc>
            </a:pPr>
            <a:r>
              <a:rPr lang="el-GR" sz="2800" dirty="0"/>
              <a:t>Γάμος, μυστήριο, δημόσιο γεγονός, αντικατάσταση συμβολαιογράφου από ιερέα, τέλεση γάμου μπροστά στην αγία </a:t>
            </a:r>
            <a:r>
              <a:rPr lang="el-GR" sz="2800" dirty="0" smtClean="0"/>
              <a:t>τράπεζα.</a:t>
            </a:r>
            <a:endParaRPr lang="el-GR" sz="2800" dirty="0"/>
          </a:p>
          <a:p>
            <a:pPr>
              <a:lnSpc>
                <a:spcPct val="120000"/>
              </a:lnSpc>
            </a:pPr>
            <a:r>
              <a:rPr lang="el-GR" sz="2800" dirty="0"/>
              <a:t>Υπεροχή εκκλησιαστικής γαμήλιας τελετής στην προστασία κατά της γυναικείας στειρότητας &amp; της ανδρικής ανικανότητας (γάμοι εκτός εκκλησίας, εκτεθειμένοι στη μαύρη μαγεία</a:t>
            </a:r>
            <a:r>
              <a:rPr lang="el-GR" sz="2800" dirty="0" smtClean="0"/>
              <a:t>).</a:t>
            </a:r>
            <a:endParaRPr lang="el-GR" sz="2800" dirty="0"/>
          </a:p>
          <a:p>
            <a:pPr marL="0" indent="0">
              <a:buNone/>
            </a:pPr>
            <a:endParaRPr lang="el-GR" dirty="0"/>
          </a:p>
        </p:txBody>
      </p:sp>
      <p:sp>
        <p:nvSpPr>
          <p:cNvPr id="4" name="Title 1"/>
          <p:cNvSpPr>
            <a:spLocks noGrp="1"/>
          </p:cNvSpPr>
          <p:nvPr>
            <p:ph type="title"/>
          </p:nvPr>
        </p:nvSpPr>
        <p:spPr>
          <a:xfrm>
            <a:off x="323528" y="404664"/>
            <a:ext cx="8229600" cy="1143000"/>
          </a:xfrm>
        </p:spPr>
        <p:txBody>
          <a:bodyPr>
            <a:normAutofit/>
          </a:bodyPr>
          <a:lstStyle/>
          <a:p>
            <a:r>
              <a:rPr lang="el-GR" dirty="0"/>
              <a:t>Γάμος, Εκκλησία και </a:t>
            </a:r>
            <a:r>
              <a:rPr lang="el-GR" dirty="0" smtClean="0"/>
              <a:t>κοινότητες 2</a:t>
            </a:r>
            <a:endParaRPr lang="el-GR" dirty="0"/>
          </a:p>
        </p:txBody>
      </p:sp>
    </p:spTree>
    <p:extLst>
      <p:ext uri="{BB962C8B-B14F-4D97-AF65-F5344CB8AC3E}">
        <p14:creationId xmlns:p14="http://schemas.microsoft.com/office/powerpoint/2010/main" val="241317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267" y="1628800"/>
            <a:ext cx="8229600" cy="4752527"/>
          </a:xfrm>
        </p:spPr>
        <p:txBody>
          <a:bodyPr>
            <a:normAutofit fontScale="92500" lnSpcReduction="20000"/>
          </a:bodyPr>
          <a:lstStyle/>
          <a:p>
            <a:r>
              <a:rPr lang="el-GR" sz="2600" dirty="0"/>
              <a:t>Τελετουργίες = διαδικασίες κοινωνικής </a:t>
            </a:r>
            <a:r>
              <a:rPr lang="el-GR" sz="2600" dirty="0" smtClean="0"/>
              <a:t>συνοχής.</a:t>
            </a:r>
            <a:endParaRPr lang="el-GR" sz="2600" dirty="0"/>
          </a:p>
          <a:p>
            <a:r>
              <a:rPr lang="el-GR" sz="2600" dirty="0"/>
              <a:t>Οι τελετουργίες δεν γεφυρώνουν όλες τις κοινωνικές διασπάσεις όμως δημιουργούν την αίσθηση της αλληλεγγύης, απέναντι στην απουσία της συναίνεσης (</a:t>
            </a:r>
            <a:r>
              <a:rPr lang="el-GR" sz="2600" dirty="0" err="1"/>
              <a:t>Victor</a:t>
            </a:r>
            <a:r>
              <a:rPr lang="el-GR" sz="2600" dirty="0"/>
              <a:t> </a:t>
            </a:r>
            <a:r>
              <a:rPr lang="el-GR" sz="2600" dirty="0" err="1"/>
              <a:t>Turner</a:t>
            </a:r>
            <a:r>
              <a:rPr lang="el-GR" sz="2600" dirty="0" smtClean="0"/>
              <a:t>).</a:t>
            </a:r>
            <a:endParaRPr lang="el-GR" sz="2600" dirty="0"/>
          </a:p>
          <a:p>
            <a:r>
              <a:rPr lang="el-GR" sz="2600" dirty="0" err="1"/>
              <a:t>Oι</a:t>
            </a:r>
            <a:r>
              <a:rPr lang="el-GR" sz="2600" dirty="0"/>
              <a:t> τελετουργίες παρέχουν  δραματοποιημένες αφηγήσεις οι οποίες επιτρέπουν στους ανθρώπους να ερμηνεύσουν την ιδιαίτερή τους εμπειρία. Οι τελετουργίες προσφέρουν μια ιστορία την οποία οι άνθρωποι λένε για τους εαυτούς τους (</a:t>
            </a:r>
            <a:r>
              <a:rPr lang="el-GR" sz="2600" dirty="0" err="1"/>
              <a:t>Clifford</a:t>
            </a:r>
            <a:r>
              <a:rPr lang="el-GR" sz="2600" dirty="0"/>
              <a:t> </a:t>
            </a:r>
            <a:r>
              <a:rPr lang="el-GR" sz="2600" dirty="0" err="1"/>
              <a:t>Geertz</a:t>
            </a:r>
            <a:r>
              <a:rPr lang="el-GR" sz="2600" dirty="0" smtClean="0"/>
              <a:t>).</a:t>
            </a:r>
            <a:endParaRPr lang="el-GR" sz="2600" dirty="0"/>
          </a:p>
          <a:p>
            <a:r>
              <a:rPr lang="el-GR" sz="2600" dirty="0" err="1"/>
              <a:t>Tελετουργίες</a:t>
            </a:r>
            <a:r>
              <a:rPr lang="el-GR" sz="2600" dirty="0"/>
              <a:t>, «μοντέλα», κώδικες συμπεριφοράς, «μινιατούρες» της κοινωνίας (χειραψία εκκλησιάσματος, αργός βηματισμός αξιωματούχων</a:t>
            </a:r>
            <a:r>
              <a:rPr lang="el-GR" sz="2600" dirty="0" smtClean="0"/>
              <a:t>).</a:t>
            </a:r>
            <a:endParaRPr lang="el-GR" sz="26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Θέση και λειτουργία στις πρώιμες νεότερες δυτικές </a:t>
            </a:r>
            <a:r>
              <a:rPr lang="el-GR" dirty="0" smtClean="0"/>
              <a:t>κοινωνίες 2</a:t>
            </a:r>
            <a:endParaRPr lang="el-GR" dirty="0"/>
          </a:p>
        </p:txBody>
      </p:sp>
    </p:spTree>
    <p:extLst>
      <p:ext uri="{BB962C8B-B14F-4D97-AF65-F5344CB8AC3E}">
        <p14:creationId xmlns:p14="http://schemas.microsoft.com/office/powerpoint/2010/main" val="42732074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762" y="1577359"/>
            <a:ext cx="8229600" cy="4968551"/>
          </a:xfrm>
        </p:spPr>
        <p:txBody>
          <a:bodyPr>
            <a:normAutofit fontScale="85000" lnSpcReduction="10000"/>
          </a:bodyPr>
          <a:lstStyle/>
          <a:p>
            <a:pPr marL="0" indent="0">
              <a:buNone/>
            </a:pPr>
            <a:r>
              <a:rPr lang="el-GR" sz="2800" dirty="0"/>
              <a:t>Γονιμότητα γυναίκας, προϊόν και τελετουργικών παρεμβάσεων πριν από τη σύλληψη και κατά τη διάρκεια της εγκυμοσύνης</a:t>
            </a:r>
          </a:p>
          <a:p>
            <a:pPr>
              <a:lnSpc>
                <a:spcPct val="120000"/>
              </a:lnSpc>
            </a:pPr>
            <a:r>
              <a:rPr lang="el-GR" sz="2800" dirty="0" err="1"/>
              <a:t>Έγκυες</a:t>
            </a:r>
            <a:r>
              <a:rPr lang="el-GR" sz="2800" dirty="0"/>
              <a:t> γυναίκες: τελετουργικές πρακτικές διαφύλαξης της </a:t>
            </a:r>
            <a:r>
              <a:rPr lang="el-GR" sz="2800" dirty="0" smtClean="0"/>
              <a:t>εγκυμοσύνης.</a:t>
            </a:r>
            <a:endParaRPr lang="el-GR" sz="2800" dirty="0"/>
          </a:p>
          <a:p>
            <a:pPr>
              <a:lnSpc>
                <a:spcPct val="120000"/>
              </a:lnSpc>
            </a:pPr>
            <a:r>
              <a:rPr lang="el-GR" sz="2800" dirty="0"/>
              <a:t>Άτεκνες γυναίκες: αναγνώσματα («Οι δέκα ηδονές της μητρότητας»), καθοδήγηση από σεξουαλικά ολοκληρωμένες γυναίκες με σκοπό τη </a:t>
            </a:r>
            <a:r>
              <a:rPr lang="el-GR" sz="2800" dirty="0" smtClean="0"/>
              <a:t>σύλληψη.</a:t>
            </a:r>
            <a:endParaRPr lang="el-GR" sz="2800" dirty="0"/>
          </a:p>
          <a:p>
            <a:pPr>
              <a:lnSpc>
                <a:spcPct val="120000"/>
              </a:lnSpc>
            </a:pPr>
            <a:r>
              <a:rPr lang="el-GR" sz="2800" dirty="0"/>
              <a:t>Χρήση αφροδισιακών παρασκευασμάτων, φυλαχτών, προσευχών, τελετουργίες γονιμότητας (πανσέληνος), προστασία απέναντι στο ενδεχόμενο της αποβολής (μαγικά προστατευτικά περιδέραια</a:t>
            </a:r>
            <a:r>
              <a:rPr lang="el-GR" sz="2800" dirty="0" smtClean="0"/>
              <a:t>).</a:t>
            </a:r>
            <a:endParaRPr lang="el-GR" sz="2800" dirty="0"/>
          </a:p>
          <a:p>
            <a:pPr marL="0" indent="0">
              <a:buNone/>
            </a:pPr>
            <a:endParaRPr lang="el-GR" dirty="0"/>
          </a:p>
        </p:txBody>
      </p:sp>
      <p:sp>
        <p:nvSpPr>
          <p:cNvPr id="4" name="Title 1"/>
          <p:cNvSpPr>
            <a:spLocks noGrp="1"/>
          </p:cNvSpPr>
          <p:nvPr>
            <p:ph type="title"/>
          </p:nvPr>
        </p:nvSpPr>
        <p:spPr>
          <a:xfrm>
            <a:off x="323528" y="404664"/>
            <a:ext cx="8229600" cy="1143000"/>
          </a:xfrm>
        </p:spPr>
        <p:txBody>
          <a:bodyPr>
            <a:normAutofit/>
          </a:bodyPr>
          <a:lstStyle/>
          <a:p>
            <a:r>
              <a:rPr lang="el-GR" dirty="0"/>
              <a:t>Γάμος, Εκκλησία και </a:t>
            </a:r>
            <a:r>
              <a:rPr lang="el-GR" dirty="0" smtClean="0"/>
              <a:t>κοινότητες 3</a:t>
            </a:r>
            <a:endParaRPr lang="el-GR" dirty="0"/>
          </a:p>
        </p:txBody>
      </p:sp>
    </p:spTree>
    <p:extLst>
      <p:ext uri="{BB962C8B-B14F-4D97-AF65-F5344CB8AC3E}">
        <p14:creationId xmlns:p14="http://schemas.microsoft.com/office/powerpoint/2010/main" val="14552717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844824"/>
            <a:ext cx="8229600" cy="3456384"/>
          </a:xfrm>
        </p:spPr>
        <p:txBody>
          <a:bodyPr>
            <a:normAutofit/>
          </a:bodyPr>
          <a:lstStyle/>
          <a:p>
            <a:pPr marL="0" indent="0">
              <a:buNone/>
            </a:pPr>
            <a:r>
              <a:rPr lang="el-GR" sz="2400" dirty="0" smtClean="0"/>
              <a:t>Φόβος </a:t>
            </a:r>
            <a:r>
              <a:rPr lang="el-GR" sz="2400" dirty="0"/>
              <a:t>ανδρικής ανικανότητας, μαγικός ευνουχισμός:</a:t>
            </a:r>
          </a:p>
          <a:p>
            <a:pPr>
              <a:lnSpc>
                <a:spcPct val="120000"/>
              </a:lnSpc>
              <a:spcBef>
                <a:spcPts val="0"/>
              </a:spcBef>
            </a:pPr>
            <a:r>
              <a:rPr lang="el-GR" sz="2400" dirty="0" err="1"/>
              <a:t>Albertus</a:t>
            </a:r>
            <a:r>
              <a:rPr lang="el-GR" sz="2400" dirty="0"/>
              <a:t> </a:t>
            </a:r>
            <a:r>
              <a:rPr lang="el-GR" sz="2400" dirty="0" err="1"/>
              <a:t>Magnus</a:t>
            </a:r>
            <a:r>
              <a:rPr lang="el-GR" sz="2400" dirty="0"/>
              <a:t> (</a:t>
            </a:r>
            <a:r>
              <a:rPr lang="el-GR" sz="2400" dirty="0" smtClean="0"/>
              <a:t>13</a:t>
            </a:r>
            <a:r>
              <a:rPr lang="el-GR" sz="2400" baseline="30000" dirty="0" smtClean="0"/>
              <a:t>ος</a:t>
            </a:r>
            <a:r>
              <a:rPr lang="el-GR" sz="2400" dirty="0" smtClean="0"/>
              <a:t> αι</a:t>
            </a:r>
            <a:r>
              <a:rPr lang="el-GR" sz="2400" dirty="0"/>
              <a:t>.) Μαγική τελετή περίσφιξης ανδρικού μορίου (αγροτικές πρακτικές</a:t>
            </a:r>
            <a:r>
              <a:rPr lang="el-GR" sz="2400" dirty="0" smtClean="0"/>
              <a:t>).</a:t>
            </a:r>
            <a:endParaRPr lang="el-GR" sz="2400" dirty="0"/>
          </a:p>
          <a:p>
            <a:pPr>
              <a:lnSpc>
                <a:spcPct val="120000"/>
              </a:lnSpc>
              <a:spcBef>
                <a:spcPts val="0"/>
              </a:spcBef>
            </a:pPr>
            <a:r>
              <a:rPr lang="el-GR" sz="2400" dirty="0"/>
              <a:t>Γαλλία, </a:t>
            </a:r>
            <a:r>
              <a:rPr lang="el-GR" sz="2400" dirty="0" err="1"/>
              <a:t>Jean</a:t>
            </a:r>
            <a:r>
              <a:rPr lang="el-GR" sz="2400" dirty="0"/>
              <a:t> </a:t>
            </a:r>
            <a:r>
              <a:rPr lang="el-GR" sz="2400" dirty="0" err="1"/>
              <a:t>Bodin</a:t>
            </a:r>
            <a:r>
              <a:rPr lang="el-GR" sz="2400" dirty="0"/>
              <a:t>, μαγικός ευνουχισμός από απόσταση (</a:t>
            </a:r>
            <a:r>
              <a:rPr lang="el-GR" sz="2400" dirty="0" err="1"/>
              <a:t>aiguillette</a:t>
            </a:r>
            <a:r>
              <a:rPr lang="el-GR" sz="2400" dirty="0"/>
              <a:t>) </a:t>
            </a:r>
            <a:r>
              <a:rPr lang="el-GR" sz="2400" dirty="0" err="1"/>
              <a:t>Languedoc</a:t>
            </a:r>
            <a:r>
              <a:rPr lang="el-GR" sz="2400" dirty="0"/>
              <a:t>, μαγική υπονόμευση γάμου στη διάρκεια της τελετής στην εκκλησία Δαιμονική απειλή στην ανθρώπινη </a:t>
            </a:r>
            <a:r>
              <a:rPr lang="el-GR" sz="2400" dirty="0" smtClean="0"/>
              <a:t>γονιμότητα.</a:t>
            </a:r>
            <a:endParaRPr lang="el-GR" sz="2400" dirty="0"/>
          </a:p>
          <a:p>
            <a:pPr marL="0" indent="0">
              <a:buNone/>
            </a:pPr>
            <a:endParaRPr lang="el-GR" dirty="0"/>
          </a:p>
        </p:txBody>
      </p:sp>
      <p:sp>
        <p:nvSpPr>
          <p:cNvPr id="4" name="Title 1"/>
          <p:cNvSpPr>
            <a:spLocks noGrp="1"/>
          </p:cNvSpPr>
          <p:nvPr>
            <p:ph type="title"/>
          </p:nvPr>
        </p:nvSpPr>
        <p:spPr>
          <a:xfrm>
            <a:off x="323528" y="404664"/>
            <a:ext cx="8229600" cy="1143000"/>
          </a:xfrm>
        </p:spPr>
        <p:txBody>
          <a:bodyPr>
            <a:normAutofit/>
          </a:bodyPr>
          <a:lstStyle/>
          <a:p>
            <a:r>
              <a:rPr lang="el-GR" dirty="0"/>
              <a:t>Γάμος, Εκκλησία και </a:t>
            </a:r>
            <a:r>
              <a:rPr lang="el-GR" dirty="0" smtClean="0"/>
              <a:t>κοινότητες 4</a:t>
            </a:r>
            <a:endParaRPr lang="el-GR" dirty="0"/>
          </a:p>
        </p:txBody>
      </p:sp>
    </p:spTree>
    <p:extLst>
      <p:ext uri="{BB962C8B-B14F-4D97-AF65-F5344CB8AC3E}">
        <p14:creationId xmlns:p14="http://schemas.microsoft.com/office/powerpoint/2010/main" val="38074455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156" y="188640"/>
            <a:ext cx="8229600" cy="1143000"/>
          </a:xfrm>
        </p:spPr>
        <p:txBody>
          <a:bodyPr/>
          <a:lstStyle/>
          <a:p>
            <a:r>
              <a:rPr lang="el-GR" dirty="0"/>
              <a:t>Λύση του γάμου</a:t>
            </a:r>
            <a:r>
              <a:rPr lang="el-GR" dirty="0" smtClean="0"/>
              <a:t>: 1</a:t>
            </a:r>
            <a:endParaRPr lang="el-GR" dirty="0"/>
          </a:p>
        </p:txBody>
      </p:sp>
      <p:sp>
        <p:nvSpPr>
          <p:cNvPr id="3" name="Content Placeholder 2"/>
          <p:cNvSpPr>
            <a:spLocks noGrp="1"/>
          </p:cNvSpPr>
          <p:nvPr>
            <p:ph idx="1"/>
          </p:nvPr>
        </p:nvSpPr>
        <p:spPr>
          <a:xfrm>
            <a:off x="464156" y="1700808"/>
            <a:ext cx="8229600" cy="3681536"/>
          </a:xfrm>
        </p:spPr>
        <p:txBody>
          <a:bodyPr>
            <a:normAutofit/>
          </a:bodyPr>
          <a:lstStyle/>
          <a:p>
            <a:pPr>
              <a:lnSpc>
                <a:spcPct val="120000"/>
              </a:lnSpc>
            </a:pPr>
            <a:r>
              <a:rPr lang="el-GR" sz="2400" dirty="0"/>
              <a:t>Ανεπίσημη λύση έγγαμης σχέσης στα προβληματικά ζευγάρια. </a:t>
            </a:r>
          </a:p>
          <a:p>
            <a:pPr>
              <a:lnSpc>
                <a:spcPct val="120000"/>
              </a:lnSpc>
            </a:pPr>
            <a:r>
              <a:rPr lang="el-GR" sz="2400" dirty="0"/>
              <a:t>Ουαλία: αντιστροφή γαμήλιας </a:t>
            </a:r>
            <a:r>
              <a:rPr lang="el-GR" sz="2400" dirty="0" smtClean="0"/>
              <a:t>τελετουργίας.</a:t>
            </a:r>
            <a:endParaRPr lang="el-GR" sz="2400" dirty="0"/>
          </a:p>
          <a:p>
            <a:pPr>
              <a:lnSpc>
                <a:spcPct val="120000"/>
              </a:lnSpc>
            </a:pPr>
            <a:r>
              <a:rPr lang="el-GR" sz="2400" dirty="0" err="1"/>
              <a:t>Skye</a:t>
            </a:r>
            <a:r>
              <a:rPr lang="el-GR" sz="2400" dirty="0"/>
              <a:t>, </a:t>
            </a:r>
            <a:r>
              <a:rPr lang="el-GR" sz="2400" dirty="0" smtClean="0"/>
              <a:t>17</a:t>
            </a:r>
            <a:r>
              <a:rPr lang="el-GR" sz="2400" baseline="30000" dirty="0" smtClean="0"/>
              <a:t>ος</a:t>
            </a:r>
            <a:r>
              <a:rPr lang="el-GR" sz="2400" dirty="0" smtClean="0"/>
              <a:t> αι</a:t>
            </a:r>
            <a:r>
              <a:rPr lang="el-GR" sz="2400" dirty="0"/>
              <a:t>.: «δοκιμαστικοί γάμοι», διάρκειας 1 </a:t>
            </a:r>
            <a:r>
              <a:rPr lang="el-GR" sz="2400" dirty="0" smtClean="0"/>
              <a:t>έτους.</a:t>
            </a:r>
            <a:endParaRPr lang="el-GR" sz="2400" dirty="0"/>
          </a:p>
          <a:p>
            <a:pPr>
              <a:lnSpc>
                <a:spcPct val="120000"/>
              </a:lnSpc>
            </a:pPr>
            <a:r>
              <a:rPr lang="el-GR" sz="2400" dirty="0"/>
              <a:t>Αφαίρεση γαμήλιου δακτυλιδιού, επταετής χωρισμός από κλίνης, λύση </a:t>
            </a:r>
            <a:r>
              <a:rPr lang="el-GR" sz="2400" dirty="0" smtClean="0"/>
              <a:t>γάμου.</a:t>
            </a:r>
            <a:endParaRPr lang="el-GR" sz="2400" dirty="0"/>
          </a:p>
          <a:p>
            <a:pPr marL="0" indent="0">
              <a:buNone/>
            </a:pPr>
            <a:endParaRPr lang="el-GR" dirty="0"/>
          </a:p>
        </p:txBody>
      </p:sp>
    </p:spTree>
    <p:extLst>
      <p:ext uri="{BB962C8B-B14F-4D97-AF65-F5344CB8AC3E}">
        <p14:creationId xmlns:p14="http://schemas.microsoft.com/office/powerpoint/2010/main" val="19371783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550" y="1700808"/>
            <a:ext cx="8229600" cy="2961456"/>
          </a:xfrm>
        </p:spPr>
        <p:txBody>
          <a:bodyPr>
            <a:normAutofit/>
          </a:bodyPr>
          <a:lstStyle/>
          <a:p>
            <a:pPr>
              <a:lnSpc>
                <a:spcPct val="120000"/>
              </a:lnSpc>
            </a:pPr>
            <a:r>
              <a:rPr lang="el-GR" sz="2400" dirty="0" smtClean="0"/>
              <a:t>Διαζύγιο </a:t>
            </a:r>
            <a:r>
              <a:rPr lang="el-GR" sz="2400" dirty="0"/>
              <a:t>στις προτεσταντικές κοινωνίες (16ος αι.) Δικαιώματα γυναικών, διασφάλιση μεταβίβασης περιουσιακών στοιχείων, αντισταθμιστικά μέτρα κατοχύρωσης </a:t>
            </a:r>
            <a:r>
              <a:rPr lang="el-GR" sz="2400" dirty="0" smtClean="0"/>
              <a:t>ανδρών.</a:t>
            </a:r>
            <a:endParaRPr lang="el-GR" sz="2400" dirty="0"/>
          </a:p>
          <a:p>
            <a:pPr>
              <a:lnSpc>
                <a:spcPct val="120000"/>
              </a:lnSpc>
            </a:pPr>
            <a:r>
              <a:rPr lang="el-GR" sz="2400" dirty="0"/>
              <a:t>Αγγλία, </a:t>
            </a:r>
            <a:r>
              <a:rPr lang="el-GR" sz="2400" dirty="0" smtClean="0"/>
              <a:t>18</a:t>
            </a:r>
            <a:r>
              <a:rPr lang="el-GR" sz="2400" baseline="30000" dirty="0" smtClean="0"/>
              <a:t>ος</a:t>
            </a:r>
            <a:r>
              <a:rPr lang="el-GR" sz="2400" dirty="0" smtClean="0"/>
              <a:t> αι</a:t>
            </a:r>
            <a:r>
              <a:rPr lang="el-GR" sz="2400" dirty="0"/>
              <a:t>.: «Πώληση των γυναικών στην αγορά» (κυριαρχία αγοράς στη ζωή των τεχνιτών, </a:t>
            </a:r>
            <a:r>
              <a:rPr lang="el-GR" sz="2400" dirty="0" err="1"/>
              <a:t>μισογυνιστικά</a:t>
            </a:r>
            <a:r>
              <a:rPr lang="el-GR" sz="2400" dirty="0"/>
              <a:t> στερεότυπα</a:t>
            </a:r>
            <a:r>
              <a:rPr lang="el-GR" sz="2400" dirty="0" smtClean="0"/>
              <a:t>).</a:t>
            </a:r>
            <a:endParaRPr lang="el-GR" sz="2400" dirty="0"/>
          </a:p>
          <a:p>
            <a:pPr marL="0" indent="0">
              <a:buNone/>
            </a:pPr>
            <a:endParaRPr lang="el-GR" dirty="0"/>
          </a:p>
        </p:txBody>
      </p:sp>
      <p:sp>
        <p:nvSpPr>
          <p:cNvPr id="4" name="Title 1"/>
          <p:cNvSpPr>
            <a:spLocks noGrp="1"/>
          </p:cNvSpPr>
          <p:nvPr>
            <p:ph type="title"/>
          </p:nvPr>
        </p:nvSpPr>
        <p:spPr>
          <a:xfrm>
            <a:off x="464156" y="188640"/>
            <a:ext cx="8229600" cy="1143000"/>
          </a:xfrm>
        </p:spPr>
        <p:txBody>
          <a:bodyPr/>
          <a:lstStyle/>
          <a:p>
            <a:r>
              <a:rPr lang="el-GR" dirty="0"/>
              <a:t>Λύση του γάμου</a:t>
            </a:r>
            <a:r>
              <a:rPr lang="el-GR" dirty="0" smtClean="0"/>
              <a:t>: 2</a:t>
            </a:r>
            <a:endParaRPr lang="el-GR" dirty="0"/>
          </a:p>
        </p:txBody>
      </p:sp>
    </p:spTree>
    <p:extLst>
      <p:ext uri="{BB962C8B-B14F-4D97-AF65-F5344CB8AC3E}">
        <p14:creationId xmlns:p14="http://schemas.microsoft.com/office/powerpoint/2010/main" val="32134187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lstStyle/>
          <a:p>
            <a:r>
              <a:rPr lang="el-GR" dirty="0"/>
              <a:t>Άνθρωπος και θάνατος</a:t>
            </a:r>
          </a:p>
        </p:txBody>
      </p:sp>
      <p:pic>
        <p:nvPicPr>
          <p:cNvPr id="4" name="Θέση περιεχομένου 3"/>
          <p:cNvPicPr>
            <a:picLocks noGrp="1" noChangeAspect="1"/>
          </p:cNvPicPr>
          <p:nvPr>
            <p:ph idx="1"/>
          </p:nvPr>
        </p:nvPicPr>
        <p:blipFill>
          <a:blip r:embed="rId3"/>
          <a:stretch>
            <a:fillRect/>
          </a:stretch>
        </p:blipFill>
        <p:spPr>
          <a:xfrm>
            <a:off x="1675013" y="1916832"/>
            <a:ext cx="5793974" cy="3877890"/>
          </a:xfrm>
          <a:prstGeom prst="rect">
            <a:avLst/>
          </a:prstGeom>
          <a:ln>
            <a:solidFill>
              <a:schemeClr val="tx1"/>
            </a:solidFill>
          </a:ln>
        </p:spPr>
      </p:pic>
      <p:sp>
        <p:nvSpPr>
          <p:cNvPr id="5" name="Θέση κειμένου 1"/>
          <p:cNvSpPr txBox="1">
            <a:spLocks/>
          </p:cNvSpPr>
          <p:nvPr/>
        </p:nvSpPr>
        <p:spPr>
          <a:xfrm>
            <a:off x="3791544" y="1375293"/>
            <a:ext cx="1560911"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0540813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2627784" y="1484784"/>
            <a:ext cx="3765524" cy="4670524"/>
          </a:xfrm>
          <a:prstGeom prst="rect">
            <a:avLst/>
          </a:prstGeom>
        </p:spPr>
      </p:pic>
      <p:sp>
        <p:nvSpPr>
          <p:cNvPr id="3" name="Θέση κειμένου 1"/>
          <p:cNvSpPr txBox="1">
            <a:spLocks/>
          </p:cNvSpPr>
          <p:nvPr/>
        </p:nvSpPr>
        <p:spPr>
          <a:xfrm>
            <a:off x="3730090" y="937617"/>
            <a:ext cx="1560911"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7</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4469510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fr-FR" dirty="0"/>
              <a:t>Danse macabre</a:t>
            </a:r>
            <a:endParaRPr lang="el-GR" dirty="0"/>
          </a:p>
        </p:txBody>
      </p:sp>
      <p:pic>
        <p:nvPicPr>
          <p:cNvPr id="4" name="Θέση περιεχομένου 3"/>
          <p:cNvPicPr>
            <a:picLocks noGrp="1" noChangeAspect="1"/>
          </p:cNvPicPr>
          <p:nvPr>
            <p:ph idx="1"/>
          </p:nvPr>
        </p:nvPicPr>
        <p:blipFill>
          <a:blip r:embed="rId3"/>
          <a:stretch>
            <a:fillRect/>
          </a:stretch>
        </p:blipFill>
        <p:spPr>
          <a:xfrm>
            <a:off x="1868448" y="1628800"/>
            <a:ext cx="5334229" cy="4454500"/>
          </a:xfrm>
          <a:prstGeom prst="rect">
            <a:avLst/>
          </a:prstGeom>
          <a:ln>
            <a:solidFill>
              <a:schemeClr val="tx1"/>
            </a:solidFill>
          </a:ln>
        </p:spPr>
      </p:pic>
      <p:sp>
        <p:nvSpPr>
          <p:cNvPr id="5" name="Θέση κειμένου 1"/>
          <p:cNvSpPr txBox="1">
            <a:spLocks/>
          </p:cNvSpPr>
          <p:nvPr/>
        </p:nvSpPr>
        <p:spPr>
          <a:xfrm>
            <a:off x="3791544" y="1076787"/>
            <a:ext cx="1560911"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8</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3069340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1143000"/>
          </a:xfrm>
        </p:spPr>
        <p:txBody>
          <a:bodyPr/>
          <a:lstStyle/>
          <a:p>
            <a:r>
              <a:rPr lang="el-GR" dirty="0"/>
              <a:t>Ο «καλός θάνατος</a:t>
            </a:r>
            <a:r>
              <a:rPr lang="el-GR" dirty="0" smtClean="0"/>
              <a:t>» 1</a:t>
            </a:r>
            <a:endParaRPr lang="el-GR" dirty="0"/>
          </a:p>
        </p:txBody>
      </p:sp>
      <p:sp>
        <p:nvSpPr>
          <p:cNvPr id="3" name="Content Placeholder 2"/>
          <p:cNvSpPr>
            <a:spLocks noGrp="1"/>
          </p:cNvSpPr>
          <p:nvPr>
            <p:ph idx="1"/>
          </p:nvPr>
        </p:nvSpPr>
        <p:spPr>
          <a:xfrm>
            <a:off x="251520" y="1700808"/>
            <a:ext cx="4482692" cy="3397015"/>
          </a:xfrm>
        </p:spPr>
        <p:txBody>
          <a:bodyPr>
            <a:normAutofit fontScale="92500" lnSpcReduction="20000"/>
          </a:bodyPr>
          <a:lstStyle/>
          <a:p>
            <a:pPr>
              <a:lnSpc>
                <a:spcPct val="120000"/>
              </a:lnSpc>
            </a:pPr>
            <a:r>
              <a:rPr lang="el-GR" sz="2600" dirty="0"/>
              <a:t>Προετοιμασμένος, εξημερωμένος </a:t>
            </a:r>
            <a:r>
              <a:rPr lang="el-GR" sz="2600" dirty="0" smtClean="0"/>
              <a:t>θάνατος.</a:t>
            </a:r>
            <a:endParaRPr lang="el-GR" sz="2600" dirty="0"/>
          </a:p>
          <a:p>
            <a:pPr>
              <a:lnSpc>
                <a:spcPct val="120000"/>
              </a:lnSpc>
            </a:pPr>
            <a:r>
              <a:rPr lang="el-GR" sz="2600" dirty="0"/>
              <a:t>Θάνατος Λούθηρου (18.2.1546</a:t>
            </a:r>
            <a:r>
              <a:rPr lang="el-GR" sz="2600" dirty="0" smtClean="0"/>
              <a:t>).</a:t>
            </a:r>
            <a:endParaRPr lang="el-GR" sz="2600" dirty="0"/>
          </a:p>
          <a:p>
            <a:pPr>
              <a:lnSpc>
                <a:spcPct val="120000"/>
              </a:lnSpc>
            </a:pPr>
            <a:r>
              <a:rPr lang="el-GR" sz="2600" dirty="0"/>
              <a:t>Ήρεμη παραίτηση νεκρού, δημόσια διάσταση (κρεβάτι ετοιμοθάνατου), αντιδράσεις </a:t>
            </a:r>
            <a:r>
              <a:rPr lang="el-GR" sz="2600" dirty="0" smtClean="0"/>
              <a:t>ουμανιστών.</a:t>
            </a:r>
            <a:endParaRPr lang="el-GR" sz="2600" dirty="0"/>
          </a:p>
          <a:p>
            <a:pPr>
              <a:lnSpc>
                <a:spcPct val="120000"/>
              </a:lnSpc>
              <a:spcBef>
                <a:spcPts val="0"/>
              </a:spcBef>
            </a:pPr>
            <a:endParaRPr lang="el-GR" dirty="0"/>
          </a:p>
        </p:txBody>
      </p:sp>
      <p:pic>
        <p:nvPicPr>
          <p:cNvPr id="4" name="Εικόνα 3"/>
          <p:cNvPicPr>
            <a:picLocks noChangeAspect="1"/>
          </p:cNvPicPr>
          <p:nvPr/>
        </p:nvPicPr>
        <p:blipFill>
          <a:blip r:embed="rId3"/>
          <a:stretch>
            <a:fillRect/>
          </a:stretch>
        </p:blipFill>
        <p:spPr>
          <a:xfrm>
            <a:off x="5292080" y="1700808"/>
            <a:ext cx="3140446" cy="4502626"/>
          </a:xfrm>
          <a:prstGeom prst="rect">
            <a:avLst/>
          </a:prstGeom>
        </p:spPr>
      </p:pic>
      <p:sp>
        <p:nvSpPr>
          <p:cNvPr id="5" name="Θέση κειμένου 1"/>
          <p:cNvSpPr txBox="1">
            <a:spLocks/>
          </p:cNvSpPr>
          <p:nvPr/>
        </p:nvSpPr>
        <p:spPr>
          <a:xfrm>
            <a:off x="6081847" y="1163188"/>
            <a:ext cx="1560911"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9</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6418767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484784"/>
            <a:ext cx="8587148" cy="2316895"/>
          </a:xfrm>
        </p:spPr>
        <p:txBody>
          <a:bodyPr>
            <a:normAutofit/>
          </a:bodyPr>
          <a:lstStyle/>
          <a:p>
            <a:pPr>
              <a:lnSpc>
                <a:spcPct val="120000"/>
              </a:lnSpc>
              <a:spcBef>
                <a:spcPts val="0"/>
              </a:spcBef>
            </a:pPr>
            <a:r>
              <a:rPr lang="el-GR" sz="2400" dirty="0" smtClean="0"/>
              <a:t>Τελετές </a:t>
            </a:r>
            <a:r>
              <a:rPr lang="el-GR" sz="2400" dirty="0"/>
              <a:t>θανάτου (</a:t>
            </a:r>
            <a:r>
              <a:rPr lang="el-GR" sz="2400" dirty="0" err="1"/>
              <a:t>ars</a:t>
            </a:r>
            <a:r>
              <a:rPr lang="el-GR" sz="2400" dirty="0"/>
              <a:t> </a:t>
            </a:r>
            <a:r>
              <a:rPr lang="el-GR" sz="2400" dirty="0" err="1"/>
              <a:t>moriendi</a:t>
            </a:r>
            <a:r>
              <a:rPr lang="el-GR" sz="2400" dirty="0" smtClean="0"/>
              <a:t>): α) διευκολύνουν </a:t>
            </a:r>
            <a:r>
              <a:rPr lang="el-GR" sz="2400" dirty="0"/>
              <a:t>τους ετοιμοθάνατους στην τελική τους </a:t>
            </a:r>
            <a:r>
              <a:rPr lang="el-GR" sz="2400" dirty="0" smtClean="0"/>
              <a:t>μετάβαση, β) επιβεβαιώνουν </a:t>
            </a:r>
            <a:r>
              <a:rPr lang="el-GR" sz="2400" dirty="0"/>
              <a:t>τους κοινοτικούς δεσμούς αλληλεγγύης και τις υποχρεώσεις των ζωντανών απέναντι στους </a:t>
            </a:r>
            <a:r>
              <a:rPr lang="el-GR" sz="2400" dirty="0" smtClean="0"/>
              <a:t>νεκρούς και γ) ικανοποιούν </a:t>
            </a:r>
            <a:r>
              <a:rPr lang="el-GR" sz="2400" dirty="0"/>
              <a:t>τις απαιτήσεις των νεκρών απέναντι στον κόσμο των </a:t>
            </a:r>
            <a:r>
              <a:rPr lang="el-GR" sz="2400" dirty="0" smtClean="0"/>
              <a:t>ζωντανών.</a:t>
            </a:r>
            <a:endParaRPr lang="el-GR" sz="2400" dirty="0"/>
          </a:p>
          <a:p>
            <a:pPr marL="0" indent="0">
              <a:buNone/>
            </a:pPr>
            <a:endParaRPr lang="el-GR" dirty="0"/>
          </a:p>
        </p:txBody>
      </p:sp>
      <p:sp>
        <p:nvSpPr>
          <p:cNvPr id="4" name="Title 1"/>
          <p:cNvSpPr>
            <a:spLocks noGrp="1"/>
          </p:cNvSpPr>
          <p:nvPr>
            <p:ph type="title"/>
          </p:nvPr>
        </p:nvSpPr>
        <p:spPr>
          <a:xfrm>
            <a:off x="457199" y="0"/>
            <a:ext cx="8229600" cy="1143000"/>
          </a:xfrm>
        </p:spPr>
        <p:txBody>
          <a:bodyPr/>
          <a:lstStyle/>
          <a:p>
            <a:r>
              <a:rPr lang="el-GR" dirty="0"/>
              <a:t>Ο «καλός θάνατος</a:t>
            </a:r>
            <a:r>
              <a:rPr lang="el-GR" dirty="0" smtClean="0"/>
              <a:t>» 2</a:t>
            </a:r>
            <a:endParaRPr lang="el-GR" dirty="0"/>
          </a:p>
        </p:txBody>
      </p:sp>
    </p:spTree>
    <p:extLst>
      <p:ext uri="{BB962C8B-B14F-4D97-AF65-F5344CB8AC3E}">
        <p14:creationId xmlns:p14="http://schemas.microsoft.com/office/powerpoint/2010/main" val="13892767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691680" y="1340768"/>
            <a:ext cx="5976664" cy="4354486"/>
          </a:xfrm>
          <a:prstGeom prst="rect">
            <a:avLst/>
          </a:prstGeom>
          <a:ln>
            <a:solidFill>
              <a:schemeClr val="tx1"/>
            </a:solidFill>
          </a:ln>
        </p:spPr>
      </p:pic>
      <p:sp>
        <p:nvSpPr>
          <p:cNvPr id="3" name="Θέση κειμένου 1"/>
          <p:cNvSpPr txBox="1">
            <a:spLocks/>
          </p:cNvSpPr>
          <p:nvPr/>
        </p:nvSpPr>
        <p:spPr>
          <a:xfrm>
            <a:off x="3899556" y="793601"/>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10</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920797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4824"/>
            <a:ext cx="8229600" cy="4320480"/>
          </a:xfrm>
        </p:spPr>
        <p:txBody>
          <a:bodyPr>
            <a:normAutofit/>
          </a:bodyPr>
          <a:lstStyle/>
          <a:p>
            <a:r>
              <a:rPr lang="el-GR" sz="2400" dirty="0" smtClean="0"/>
              <a:t>Τελετουργίες</a:t>
            </a:r>
            <a:r>
              <a:rPr lang="el-GR" sz="2400" dirty="0"/>
              <a:t>, «καθρέπτες», αποσαφηνίζουν καταστάσεις, αναπαριστούν μεταβάσεις, ΔΕΝ προσφέρουν εναλλακτική συγκρότηση της </a:t>
            </a:r>
            <a:r>
              <a:rPr lang="el-GR" sz="2400" dirty="0" smtClean="0"/>
              <a:t>κοινωνίας.</a:t>
            </a:r>
            <a:endParaRPr lang="el-GR" sz="2400" dirty="0"/>
          </a:p>
          <a:p>
            <a:r>
              <a:rPr lang="el-GR" sz="2400" dirty="0"/>
              <a:t>Συνύπαρξη δύο λειτουργιών, δημιουργική ένταση </a:t>
            </a:r>
            <a:r>
              <a:rPr lang="el-GR" sz="2400" dirty="0" smtClean="0"/>
              <a:t>τελετουργίας.</a:t>
            </a:r>
            <a:endParaRPr lang="el-GR" sz="2400" dirty="0"/>
          </a:p>
          <a:p>
            <a:r>
              <a:rPr lang="el-GR" sz="2400" dirty="0"/>
              <a:t>Αμφισημία τελετουργιών, ιδιαίτερα επικίνδυνη για τελετές </a:t>
            </a:r>
            <a:r>
              <a:rPr lang="el-GR" sz="2400" dirty="0" smtClean="0"/>
              <a:t>απεικόνισης /</a:t>
            </a:r>
            <a:r>
              <a:rPr lang="el-GR" sz="2400" dirty="0"/>
              <a:t>νομιμοποίησης της εξουσίας (</a:t>
            </a:r>
            <a:r>
              <a:rPr lang="el-GR" sz="2400" dirty="0" err="1"/>
              <a:t>Don</a:t>
            </a:r>
            <a:r>
              <a:rPr lang="el-GR" sz="2400" dirty="0"/>
              <a:t> </a:t>
            </a:r>
            <a:r>
              <a:rPr lang="el-GR" sz="2400" dirty="0" err="1"/>
              <a:t>Handelman</a:t>
            </a:r>
            <a:r>
              <a:rPr lang="el-GR" sz="2400" dirty="0" smtClean="0"/>
              <a:t>).</a:t>
            </a:r>
            <a:endParaRPr lang="el-GR" sz="24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Θέση και λειτουργία στις πρώιμες νεότερες δυτικές </a:t>
            </a:r>
            <a:r>
              <a:rPr lang="el-GR" dirty="0" smtClean="0"/>
              <a:t>κοινωνίες 3</a:t>
            </a:r>
            <a:endParaRPr lang="el-GR" dirty="0"/>
          </a:p>
        </p:txBody>
      </p:sp>
    </p:spTree>
    <p:extLst>
      <p:ext uri="{BB962C8B-B14F-4D97-AF65-F5344CB8AC3E}">
        <p14:creationId xmlns:p14="http://schemas.microsoft.com/office/powerpoint/2010/main" val="35445660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619672" y="1268760"/>
            <a:ext cx="6134339" cy="4598516"/>
          </a:xfrm>
          <a:prstGeom prst="rect">
            <a:avLst/>
          </a:prstGeom>
          <a:ln>
            <a:solidFill>
              <a:schemeClr val="tx1"/>
            </a:solidFill>
          </a:ln>
        </p:spPr>
      </p:pic>
      <p:sp>
        <p:nvSpPr>
          <p:cNvPr id="3" name="Θέση κειμένου 1"/>
          <p:cNvSpPr txBox="1">
            <a:spLocks/>
          </p:cNvSpPr>
          <p:nvPr/>
        </p:nvSpPr>
        <p:spPr>
          <a:xfrm>
            <a:off x="3810559" y="721593"/>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2093685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3"/>
          <a:stretch>
            <a:fillRect/>
          </a:stretch>
        </p:blipFill>
        <p:spPr>
          <a:xfrm>
            <a:off x="2627784" y="980728"/>
            <a:ext cx="4032448" cy="5111817"/>
          </a:xfrm>
          <a:prstGeom prst="rect">
            <a:avLst/>
          </a:prstGeom>
          <a:ln>
            <a:solidFill>
              <a:schemeClr val="tx1"/>
            </a:solidFill>
          </a:ln>
        </p:spPr>
      </p:pic>
      <p:sp>
        <p:nvSpPr>
          <p:cNvPr id="3" name="Θέση κειμένου 1"/>
          <p:cNvSpPr txBox="1">
            <a:spLocks/>
          </p:cNvSpPr>
          <p:nvPr/>
        </p:nvSpPr>
        <p:spPr>
          <a:xfrm>
            <a:off x="3767726" y="433561"/>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12</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7414099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2555776" y="1052736"/>
            <a:ext cx="3816424" cy="5122905"/>
          </a:xfrm>
          <a:prstGeom prst="rect">
            <a:avLst/>
          </a:prstGeom>
          <a:ln>
            <a:solidFill>
              <a:schemeClr val="tx1"/>
            </a:solidFill>
          </a:ln>
        </p:spPr>
      </p:pic>
      <p:sp>
        <p:nvSpPr>
          <p:cNvPr id="3" name="Θέση κειμένου 1"/>
          <p:cNvSpPr txBox="1">
            <a:spLocks/>
          </p:cNvSpPr>
          <p:nvPr/>
        </p:nvSpPr>
        <p:spPr>
          <a:xfrm>
            <a:off x="3587706" y="518033"/>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13</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8568736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1331640" y="1340768"/>
            <a:ext cx="6336704" cy="4682671"/>
          </a:xfrm>
          <a:prstGeom prst="rect">
            <a:avLst/>
          </a:prstGeom>
          <a:ln>
            <a:solidFill>
              <a:schemeClr val="tx1"/>
            </a:solidFill>
          </a:ln>
        </p:spPr>
      </p:pic>
      <p:sp>
        <p:nvSpPr>
          <p:cNvPr id="3" name="Θέση κειμένου 1"/>
          <p:cNvSpPr txBox="1">
            <a:spLocks/>
          </p:cNvSpPr>
          <p:nvPr/>
        </p:nvSpPr>
        <p:spPr>
          <a:xfrm>
            <a:off x="3623710" y="793601"/>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008552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1143000"/>
          </a:xfrm>
        </p:spPr>
        <p:txBody>
          <a:bodyPr>
            <a:normAutofit fontScale="90000"/>
          </a:bodyPr>
          <a:lstStyle/>
          <a:p>
            <a:r>
              <a:rPr lang="el-GR" dirty="0"/>
              <a:t>Φάσεις θανάτου: </a:t>
            </a:r>
            <a:r>
              <a:rPr lang="el-GR" dirty="0" smtClean="0"/>
              <a:t/>
            </a:r>
            <a:br>
              <a:rPr lang="el-GR" dirty="0" smtClean="0"/>
            </a:br>
            <a:r>
              <a:rPr lang="el-GR" dirty="0" smtClean="0"/>
              <a:t>τρόποι </a:t>
            </a:r>
            <a:r>
              <a:rPr lang="el-GR" dirty="0"/>
              <a:t>και χώροι </a:t>
            </a:r>
            <a:r>
              <a:rPr lang="el-GR" dirty="0" smtClean="0"/>
              <a:t>ταφής 1</a:t>
            </a:r>
            <a:endParaRPr lang="el-GR" dirty="0"/>
          </a:p>
        </p:txBody>
      </p:sp>
      <p:sp>
        <p:nvSpPr>
          <p:cNvPr id="3" name="Content Placeholder 2"/>
          <p:cNvSpPr>
            <a:spLocks noGrp="1"/>
          </p:cNvSpPr>
          <p:nvPr>
            <p:ph idx="1"/>
          </p:nvPr>
        </p:nvSpPr>
        <p:spPr>
          <a:xfrm>
            <a:off x="476342" y="2207472"/>
            <a:ext cx="4671722" cy="3423348"/>
          </a:xfrm>
        </p:spPr>
        <p:txBody>
          <a:bodyPr>
            <a:normAutofit fontScale="70000" lnSpcReduction="20000"/>
          </a:bodyPr>
          <a:lstStyle/>
          <a:p>
            <a:pPr>
              <a:lnSpc>
                <a:spcPct val="120000"/>
              </a:lnSpc>
            </a:pPr>
            <a:r>
              <a:rPr lang="el-GR" sz="3400" dirty="0"/>
              <a:t>Προετοιμασία νεκρού από </a:t>
            </a:r>
            <a:r>
              <a:rPr lang="el-GR" sz="3400" dirty="0" smtClean="0"/>
              <a:t>γυναίκες.</a:t>
            </a:r>
            <a:endParaRPr lang="el-GR" sz="3400" dirty="0"/>
          </a:p>
          <a:p>
            <a:pPr>
              <a:lnSpc>
                <a:spcPct val="120000"/>
              </a:lnSpc>
            </a:pPr>
            <a:r>
              <a:rPr lang="el-GR" sz="3400" dirty="0" smtClean="0"/>
              <a:t>Αγρύπνια.</a:t>
            </a:r>
            <a:endParaRPr lang="el-GR" sz="3400" dirty="0"/>
          </a:p>
          <a:p>
            <a:pPr>
              <a:lnSpc>
                <a:spcPct val="120000"/>
              </a:lnSpc>
            </a:pPr>
            <a:r>
              <a:rPr lang="el-GR" sz="3400" dirty="0"/>
              <a:t>Μεταφορά νεκρού (τελετές αριστοκρατίας, φλωρεντινές απαγορεύσεις συμμετοχής γυναικών σε «κρίσιμες» </a:t>
            </a:r>
            <a:r>
              <a:rPr lang="el-GR" sz="3400" dirty="0" smtClean="0"/>
              <a:t>κηδείες.</a:t>
            </a:r>
            <a:endParaRPr lang="el-GR" sz="3400" dirty="0"/>
          </a:p>
          <a:p>
            <a:pPr marL="0" indent="0">
              <a:buNone/>
            </a:pPr>
            <a:endParaRPr lang="el-GR" dirty="0"/>
          </a:p>
        </p:txBody>
      </p:sp>
      <p:pic>
        <p:nvPicPr>
          <p:cNvPr id="4" name="Εικόνα 3"/>
          <p:cNvPicPr>
            <a:picLocks noChangeAspect="1"/>
          </p:cNvPicPr>
          <p:nvPr/>
        </p:nvPicPr>
        <p:blipFill>
          <a:blip r:embed="rId3"/>
          <a:stretch>
            <a:fillRect/>
          </a:stretch>
        </p:blipFill>
        <p:spPr>
          <a:xfrm>
            <a:off x="5508104" y="2207472"/>
            <a:ext cx="2736304" cy="4097781"/>
          </a:xfrm>
          <a:prstGeom prst="rect">
            <a:avLst/>
          </a:prstGeom>
          <a:ln>
            <a:solidFill>
              <a:schemeClr val="tx1"/>
            </a:solidFill>
          </a:ln>
        </p:spPr>
      </p:pic>
      <p:sp>
        <p:nvSpPr>
          <p:cNvPr id="5" name="Θέση κειμένου 1"/>
          <p:cNvSpPr txBox="1">
            <a:spLocks/>
          </p:cNvSpPr>
          <p:nvPr/>
        </p:nvSpPr>
        <p:spPr>
          <a:xfrm>
            <a:off x="5999974" y="1660305"/>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a:t>
            </a:r>
            <a:r>
              <a:rPr lang="en-US" sz="2800" dirty="0" smtClean="0"/>
              <a:t>5.</a:t>
            </a:r>
            <a:endParaRPr lang="el-GR" sz="2800" dirty="0"/>
          </a:p>
          <a:p>
            <a:pPr marL="0" indent="0">
              <a:buNone/>
            </a:pPr>
            <a:endParaRPr lang="el-GR" sz="2800" dirty="0"/>
          </a:p>
        </p:txBody>
      </p:sp>
    </p:spTree>
    <p:extLst>
      <p:ext uri="{BB962C8B-B14F-4D97-AF65-F5344CB8AC3E}">
        <p14:creationId xmlns:p14="http://schemas.microsoft.com/office/powerpoint/2010/main" val="10919907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060848"/>
            <a:ext cx="8356316" cy="2088232"/>
          </a:xfrm>
        </p:spPr>
        <p:txBody>
          <a:bodyPr>
            <a:normAutofit fontScale="92500" lnSpcReduction="20000"/>
          </a:bodyPr>
          <a:lstStyle/>
          <a:p>
            <a:pPr>
              <a:lnSpc>
                <a:spcPct val="120000"/>
              </a:lnSpc>
            </a:pPr>
            <a:r>
              <a:rPr lang="el-GR" sz="2600" dirty="0" smtClean="0"/>
              <a:t>Χώρος </a:t>
            </a:r>
            <a:r>
              <a:rPr lang="el-GR" sz="2600" dirty="0"/>
              <a:t>&amp; τρόπος </a:t>
            </a:r>
            <a:r>
              <a:rPr lang="el-GR" sz="2600" dirty="0" smtClean="0"/>
              <a:t>ταφής.</a:t>
            </a:r>
            <a:endParaRPr lang="el-GR" sz="2600" dirty="0"/>
          </a:p>
          <a:p>
            <a:pPr>
              <a:lnSpc>
                <a:spcPct val="120000"/>
              </a:lnSpc>
            </a:pPr>
            <a:r>
              <a:rPr lang="el-GR" sz="2600" dirty="0"/>
              <a:t>Πριν τη Μεταρρύθμιση, ομαδικοί τάφοι, μη </a:t>
            </a:r>
            <a:r>
              <a:rPr lang="el-GR" sz="2600" dirty="0" err="1"/>
              <a:t>σημασμένοι</a:t>
            </a:r>
            <a:r>
              <a:rPr lang="el-GR" sz="2600" dirty="0"/>
              <a:t>, αποκομιδή έπειτα από 7-8 χρόνια, ταφή στην αυλή της εκκλησίας, στο προαύλιο της θρησκευτικής αδελφότητας, </a:t>
            </a:r>
            <a:r>
              <a:rPr lang="el-GR" sz="2600" dirty="0" err="1"/>
              <a:t>επαιτικά</a:t>
            </a:r>
            <a:r>
              <a:rPr lang="el-GR" sz="2600" dirty="0"/>
              <a:t> τάγματα συνοδεύουν δωρεάν τους </a:t>
            </a:r>
            <a:r>
              <a:rPr lang="el-GR" sz="2600" dirty="0" smtClean="0"/>
              <a:t>απόρους.</a:t>
            </a:r>
            <a:endParaRPr lang="el-GR" sz="2600" dirty="0"/>
          </a:p>
          <a:p>
            <a:pPr marL="0" indent="0">
              <a:buNone/>
            </a:pPr>
            <a:endParaRPr lang="el-GR" dirty="0"/>
          </a:p>
        </p:txBody>
      </p:sp>
      <p:sp>
        <p:nvSpPr>
          <p:cNvPr id="4" name="Title 1"/>
          <p:cNvSpPr>
            <a:spLocks noGrp="1"/>
          </p:cNvSpPr>
          <p:nvPr>
            <p:ph type="title"/>
          </p:nvPr>
        </p:nvSpPr>
        <p:spPr>
          <a:xfrm>
            <a:off x="323528" y="188640"/>
            <a:ext cx="8229600" cy="1143000"/>
          </a:xfrm>
        </p:spPr>
        <p:txBody>
          <a:bodyPr>
            <a:normAutofit fontScale="90000"/>
          </a:bodyPr>
          <a:lstStyle/>
          <a:p>
            <a:r>
              <a:rPr lang="el-GR" dirty="0"/>
              <a:t>Φάσεις θανάτου: </a:t>
            </a:r>
            <a:r>
              <a:rPr lang="el-GR" dirty="0" smtClean="0"/>
              <a:t/>
            </a:r>
            <a:br>
              <a:rPr lang="el-GR" dirty="0" smtClean="0"/>
            </a:br>
            <a:r>
              <a:rPr lang="el-GR" dirty="0" smtClean="0"/>
              <a:t>τρόποι </a:t>
            </a:r>
            <a:r>
              <a:rPr lang="el-GR" dirty="0"/>
              <a:t>και χώροι </a:t>
            </a:r>
            <a:r>
              <a:rPr lang="el-GR" dirty="0" smtClean="0"/>
              <a:t>ταφής 2</a:t>
            </a:r>
            <a:endParaRPr lang="el-GR" dirty="0"/>
          </a:p>
        </p:txBody>
      </p:sp>
    </p:spTree>
    <p:extLst>
      <p:ext uri="{BB962C8B-B14F-4D97-AF65-F5344CB8AC3E}">
        <p14:creationId xmlns:p14="http://schemas.microsoft.com/office/powerpoint/2010/main" val="22876071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907704" y="1628800"/>
            <a:ext cx="5683698" cy="4310484"/>
          </a:xfrm>
          <a:prstGeom prst="rect">
            <a:avLst/>
          </a:prstGeom>
          <a:ln>
            <a:solidFill>
              <a:schemeClr val="tx1"/>
            </a:solidFill>
          </a:ln>
        </p:spPr>
      </p:pic>
      <p:sp>
        <p:nvSpPr>
          <p:cNvPr id="3" name="Θέση κειμένου 1"/>
          <p:cNvSpPr txBox="1">
            <a:spLocks/>
          </p:cNvSpPr>
          <p:nvPr/>
        </p:nvSpPr>
        <p:spPr>
          <a:xfrm>
            <a:off x="3873271" y="1081633"/>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a:t>
            </a:r>
            <a:r>
              <a:rPr lang="en-US" sz="2800" dirty="0"/>
              <a:t>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8203113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835696" y="1772816"/>
            <a:ext cx="5400600" cy="4120666"/>
          </a:xfrm>
          <a:prstGeom prst="rect">
            <a:avLst/>
          </a:prstGeom>
          <a:ln>
            <a:solidFill>
              <a:schemeClr val="tx1"/>
            </a:solidFill>
          </a:ln>
        </p:spPr>
      </p:pic>
      <p:sp>
        <p:nvSpPr>
          <p:cNvPr id="3" name="Θέση κειμένου 1"/>
          <p:cNvSpPr txBox="1">
            <a:spLocks/>
          </p:cNvSpPr>
          <p:nvPr/>
        </p:nvSpPr>
        <p:spPr>
          <a:xfrm>
            <a:off x="3659714" y="1225649"/>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a:t>
            </a:r>
            <a:r>
              <a:rPr lang="en-US" sz="2800" dirty="0"/>
              <a:t>7</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2381889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628799"/>
            <a:ext cx="3816424" cy="2592289"/>
          </a:xfrm>
        </p:spPr>
        <p:txBody>
          <a:bodyPr>
            <a:normAutofit fontScale="77500" lnSpcReduction="20000"/>
          </a:bodyPr>
          <a:lstStyle/>
          <a:p>
            <a:r>
              <a:rPr lang="el-GR" sz="3100" dirty="0"/>
              <a:t>Τελετές για τους νεκρούς στον Καθολικισμό</a:t>
            </a:r>
            <a:r>
              <a:rPr lang="el-GR" sz="3100" dirty="0" smtClean="0"/>
              <a:t>: Συντομεύουν </a:t>
            </a:r>
            <a:r>
              <a:rPr lang="el-GR" sz="3100" dirty="0"/>
              <a:t>την παραμονή των ψυχών στο Καθαρτήριο, λειτουργούν ως προφυλακτική μαγεία απέναντι στο «φθόνο των νεκρών» (φαντάσματα</a:t>
            </a:r>
            <a:r>
              <a:rPr lang="el-GR" sz="3100" dirty="0" smtClean="0"/>
              <a:t>).</a:t>
            </a:r>
            <a:endParaRPr lang="el-GR" sz="3100" dirty="0"/>
          </a:p>
          <a:p>
            <a:pPr marL="0" indent="0">
              <a:buNone/>
            </a:pPr>
            <a:endParaRPr lang="el-GR" dirty="0"/>
          </a:p>
        </p:txBody>
      </p:sp>
      <p:pic>
        <p:nvPicPr>
          <p:cNvPr id="5" name="Εικόνα 4"/>
          <p:cNvPicPr>
            <a:picLocks noChangeAspect="1"/>
          </p:cNvPicPr>
          <p:nvPr/>
        </p:nvPicPr>
        <p:blipFill>
          <a:blip r:embed="rId3"/>
          <a:stretch>
            <a:fillRect/>
          </a:stretch>
        </p:blipFill>
        <p:spPr>
          <a:xfrm>
            <a:off x="4572000" y="1638421"/>
            <a:ext cx="4104456" cy="3982541"/>
          </a:xfrm>
          <a:prstGeom prst="rect">
            <a:avLst/>
          </a:prstGeom>
          <a:ln>
            <a:solidFill>
              <a:schemeClr val="tx1"/>
            </a:solidFill>
          </a:ln>
        </p:spPr>
      </p:pic>
      <p:sp>
        <p:nvSpPr>
          <p:cNvPr id="4" name="Θέση κειμένου 1"/>
          <p:cNvSpPr txBox="1">
            <a:spLocks/>
          </p:cNvSpPr>
          <p:nvPr/>
        </p:nvSpPr>
        <p:spPr>
          <a:xfrm>
            <a:off x="5747946" y="1071557"/>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a:t>
            </a:r>
            <a:r>
              <a:rPr lang="en-US" sz="2800" dirty="0"/>
              <a:t>8</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1569270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2699792" y="1556792"/>
            <a:ext cx="3825088" cy="4310484"/>
          </a:xfrm>
          <a:prstGeom prst="rect">
            <a:avLst/>
          </a:prstGeom>
          <a:ln>
            <a:solidFill>
              <a:schemeClr val="tx1"/>
            </a:solidFill>
          </a:ln>
        </p:spPr>
      </p:pic>
      <p:sp>
        <p:nvSpPr>
          <p:cNvPr id="3" name="Θέση κειμένου 1"/>
          <p:cNvSpPr txBox="1">
            <a:spLocks/>
          </p:cNvSpPr>
          <p:nvPr/>
        </p:nvSpPr>
        <p:spPr>
          <a:xfrm>
            <a:off x="3736054" y="1009625"/>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a:t>
            </a:r>
            <a:r>
              <a:rPr lang="en-US" sz="2800" dirty="0"/>
              <a:t>9</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2501798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196752"/>
            <a:ext cx="8229600" cy="5400600"/>
          </a:xfrm>
        </p:spPr>
        <p:txBody>
          <a:bodyPr>
            <a:normAutofit fontScale="85000" lnSpcReduction="20000"/>
          </a:bodyPr>
          <a:lstStyle/>
          <a:p>
            <a:pPr marL="0" indent="0">
              <a:lnSpc>
                <a:spcPct val="120000"/>
              </a:lnSpc>
              <a:spcBef>
                <a:spcPts val="0"/>
              </a:spcBef>
              <a:buNone/>
            </a:pPr>
            <a:r>
              <a:rPr lang="el-GR" sz="2800" dirty="0" err="1"/>
              <a:t>Pierre</a:t>
            </a:r>
            <a:r>
              <a:rPr lang="el-GR" sz="2800" dirty="0"/>
              <a:t> </a:t>
            </a:r>
            <a:r>
              <a:rPr lang="el-GR" sz="2800" dirty="0" err="1"/>
              <a:t>Bourdieu</a:t>
            </a:r>
            <a:r>
              <a:rPr lang="el-GR" sz="2800" dirty="0"/>
              <a:t>: Η συμμετοχή και η συναισθηματική εμπλοκή στις τελετουργίες οδηγεί στο </a:t>
            </a:r>
            <a:r>
              <a:rPr lang="el-GR" sz="2800" dirty="0" err="1"/>
              <a:t>habitus</a:t>
            </a:r>
            <a:r>
              <a:rPr lang="el-GR" sz="2800" dirty="0"/>
              <a:t>, βαθιά ριζωμένες αντιλήψεις, ενδόμυχες διαθέσεις που ενσωματώνουν εμπειρίες του </a:t>
            </a:r>
            <a:r>
              <a:rPr lang="el-GR" sz="2800" dirty="0" smtClean="0"/>
              <a:t>παρελθόντος.</a:t>
            </a:r>
          </a:p>
          <a:p>
            <a:pPr marL="0" indent="0">
              <a:lnSpc>
                <a:spcPct val="120000"/>
              </a:lnSpc>
              <a:spcBef>
                <a:spcPts val="0"/>
              </a:spcBef>
              <a:buNone/>
            </a:pPr>
            <a:endParaRPr lang="el-GR" sz="2800" dirty="0" smtClean="0"/>
          </a:p>
          <a:p>
            <a:pPr marL="0" indent="0">
              <a:lnSpc>
                <a:spcPct val="120000"/>
              </a:lnSpc>
              <a:spcBef>
                <a:spcPts val="0"/>
              </a:spcBef>
              <a:buNone/>
            </a:pPr>
            <a:r>
              <a:rPr lang="el-GR" sz="2800" dirty="0" smtClean="0"/>
              <a:t>16</a:t>
            </a:r>
            <a:r>
              <a:rPr lang="el-GR" sz="2800" baseline="30000" dirty="0" smtClean="0"/>
              <a:t>ος</a:t>
            </a:r>
            <a:r>
              <a:rPr lang="el-GR" sz="2800" dirty="0" smtClean="0"/>
              <a:t> αιώνας</a:t>
            </a:r>
            <a:r>
              <a:rPr lang="el-GR" sz="2800" dirty="0"/>
              <a:t>: Επινόηση της ιδέας της «τελετουργίας», αρχικά με αρνητική φόρτιση (αληθής θρησκεία </a:t>
            </a:r>
            <a:r>
              <a:rPr lang="el-GR" sz="2800" dirty="0" smtClean="0"/>
              <a:t>/ψευδεπίγραφη</a:t>
            </a:r>
            <a:r>
              <a:rPr lang="el-GR" sz="2800" dirty="0"/>
              <a:t>, δαιμονική «τελετουργία</a:t>
            </a:r>
            <a:r>
              <a:rPr lang="el-GR" sz="2800" dirty="0" smtClean="0"/>
              <a:t>»).</a:t>
            </a:r>
          </a:p>
          <a:p>
            <a:pPr marL="0" indent="0">
              <a:lnSpc>
                <a:spcPct val="120000"/>
              </a:lnSpc>
              <a:spcBef>
                <a:spcPts val="0"/>
              </a:spcBef>
              <a:buNone/>
            </a:pPr>
            <a:endParaRPr lang="el-GR" sz="2800" dirty="0"/>
          </a:p>
          <a:p>
            <a:pPr marL="0" indent="0">
              <a:lnSpc>
                <a:spcPct val="120000"/>
              </a:lnSpc>
              <a:spcBef>
                <a:spcPts val="0"/>
              </a:spcBef>
              <a:buNone/>
            </a:pPr>
            <a:r>
              <a:rPr lang="el-GR" sz="2800" dirty="0"/>
              <a:t>Η Μεταρρύθμιση επικεντρώνεται στη λειτουργία της τελετουργίας:</a:t>
            </a:r>
          </a:p>
          <a:p>
            <a:pPr>
              <a:lnSpc>
                <a:spcPct val="120000"/>
              </a:lnSpc>
              <a:spcBef>
                <a:spcPts val="0"/>
              </a:spcBef>
            </a:pPr>
            <a:r>
              <a:rPr lang="el-GR" sz="2800" dirty="0"/>
              <a:t>Καθολικισμός: δόγμα παρουσίας = Οι τελετουργίες παρέπεμπαν σε κάτι το παρόν (σώμα Ιησού φυσικά παρόν στη Θεία Ευχαριστία</a:t>
            </a:r>
            <a:r>
              <a:rPr lang="el-GR" sz="2800" dirty="0" smtClean="0"/>
              <a:t>).</a:t>
            </a:r>
            <a:endParaRPr lang="el-GR" sz="2800" dirty="0"/>
          </a:p>
          <a:p>
            <a:pPr marL="0" indent="0">
              <a:buNone/>
            </a:pPr>
            <a:endParaRPr lang="el-GR" dirty="0"/>
          </a:p>
        </p:txBody>
      </p:sp>
      <p:sp>
        <p:nvSpPr>
          <p:cNvPr id="4" name="Title 1"/>
          <p:cNvSpPr>
            <a:spLocks noGrp="1"/>
          </p:cNvSpPr>
          <p:nvPr>
            <p:ph type="title"/>
          </p:nvPr>
        </p:nvSpPr>
        <p:spPr>
          <a:xfrm>
            <a:off x="323528" y="69701"/>
            <a:ext cx="8229600" cy="1143000"/>
          </a:xfrm>
        </p:spPr>
        <p:txBody>
          <a:bodyPr>
            <a:normAutofit fontScale="90000"/>
          </a:bodyPr>
          <a:lstStyle/>
          <a:p>
            <a:r>
              <a:rPr lang="el-GR" dirty="0"/>
              <a:t>Θέση και λειτουργία στις πρώιμες νεότερες δυτικές </a:t>
            </a:r>
            <a:r>
              <a:rPr lang="el-GR" dirty="0" smtClean="0"/>
              <a:t>κοινωνίες 4</a:t>
            </a:r>
            <a:endParaRPr lang="el-GR" dirty="0"/>
          </a:p>
        </p:txBody>
      </p:sp>
    </p:spTree>
    <p:extLst>
      <p:ext uri="{BB962C8B-B14F-4D97-AF65-F5344CB8AC3E}">
        <p14:creationId xmlns:p14="http://schemas.microsoft.com/office/powerpoint/2010/main" val="7035971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a:endParaRPr lang="el-GR" dirty="0" smtClean="0"/>
          </a:p>
          <a:p>
            <a:pPr marL="0" indent="0">
              <a:buNone/>
            </a:pPr>
            <a:endParaRPr lang="el-GR" dirty="0"/>
          </a:p>
        </p:txBody>
      </p:sp>
      <p:pic>
        <p:nvPicPr>
          <p:cNvPr id="5" name="Εικόνα 4"/>
          <p:cNvPicPr>
            <a:picLocks noChangeAspect="1"/>
          </p:cNvPicPr>
          <p:nvPr/>
        </p:nvPicPr>
        <p:blipFill>
          <a:blip r:embed="rId3"/>
          <a:stretch>
            <a:fillRect/>
          </a:stretch>
        </p:blipFill>
        <p:spPr>
          <a:xfrm>
            <a:off x="2123728" y="1700808"/>
            <a:ext cx="5354077" cy="4013604"/>
          </a:xfrm>
          <a:prstGeom prst="rect">
            <a:avLst/>
          </a:prstGeom>
          <a:ln>
            <a:solidFill>
              <a:schemeClr val="tx1"/>
            </a:solidFill>
          </a:ln>
        </p:spPr>
      </p:pic>
      <p:sp>
        <p:nvSpPr>
          <p:cNvPr id="4" name="Θέση κειμένου 1"/>
          <p:cNvSpPr txBox="1">
            <a:spLocks/>
          </p:cNvSpPr>
          <p:nvPr/>
        </p:nvSpPr>
        <p:spPr>
          <a:xfrm>
            <a:off x="3924484" y="1153641"/>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20.</a:t>
            </a:r>
            <a:endParaRPr lang="el-GR" sz="2800" dirty="0"/>
          </a:p>
          <a:p>
            <a:pPr marL="0" indent="0">
              <a:buNone/>
            </a:pPr>
            <a:endParaRPr lang="el-GR" sz="2800" dirty="0"/>
          </a:p>
        </p:txBody>
      </p:sp>
    </p:spTree>
    <p:extLst>
      <p:ext uri="{BB962C8B-B14F-4D97-AF65-F5344CB8AC3E}">
        <p14:creationId xmlns:p14="http://schemas.microsoft.com/office/powerpoint/2010/main" val="3073505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Τελετουργίες του σώματος: </a:t>
            </a:r>
            <a:r>
              <a:rPr lang="el-GR" dirty="0" smtClean="0"/>
              <a:t>Καρναβάλι 1</a:t>
            </a:r>
            <a:endParaRPr lang="el-GR" dirty="0"/>
          </a:p>
        </p:txBody>
      </p:sp>
      <p:pic>
        <p:nvPicPr>
          <p:cNvPr id="4" name="Θέση περιεχομένου 3"/>
          <p:cNvPicPr>
            <a:picLocks noGrp="1" noChangeAspect="1"/>
          </p:cNvPicPr>
          <p:nvPr>
            <p:ph idx="1"/>
          </p:nvPr>
        </p:nvPicPr>
        <p:blipFill>
          <a:blip r:embed="rId3"/>
          <a:stretch>
            <a:fillRect/>
          </a:stretch>
        </p:blipFill>
        <p:spPr>
          <a:xfrm>
            <a:off x="1979712" y="2348880"/>
            <a:ext cx="5504410" cy="3884722"/>
          </a:xfrm>
          <a:prstGeom prst="rect">
            <a:avLst/>
          </a:prstGeom>
          <a:ln>
            <a:solidFill>
              <a:schemeClr val="tx1"/>
            </a:solidFill>
          </a:ln>
        </p:spPr>
      </p:pic>
      <p:sp>
        <p:nvSpPr>
          <p:cNvPr id="5" name="Θέση κειμένου 1"/>
          <p:cNvSpPr txBox="1">
            <a:spLocks/>
          </p:cNvSpPr>
          <p:nvPr/>
        </p:nvSpPr>
        <p:spPr>
          <a:xfrm>
            <a:off x="3855635" y="1801713"/>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21.</a:t>
            </a:r>
            <a:endParaRPr lang="el-GR" sz="2800" dirty="0"/>
          </a:p>
          <a:p>
            <a:pPr marL="0" indent="0">
              <a:buNone/>
            </a:pPr>
            <a:endParaRPr lang="el-GR" sz="2800" dirty="0"/>
          </a:p>
        </p:txBody>
      </p:sp>
    </p:spTree>
    <p:extLst>
      <p:ext uri="{BB962C8B-B14F-4D97-AF65-F5344CB8AC3E}">
        <p14:creationId xmlns:p14="http://schemas.microsoft.com/office/powerpoint/2010/main" val="32990341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4824"/>
            <a:ext cx="8229600" cy="3600400"/>
          </a:xfrm>
        </p:spPr>
        <p:txBody>
          <a:bodyPr>
            <a:normAutofit/>
          </a:bodyPr>
          <a:lstStyle/>
          <a:p>
            <a:pPr>
              <a:lnSpc>
                <a:spcPct val="110000"/>
              </a:lnSpc>
            </a:pPr>
            <a:r>
              <a:rPr lang="el-GR" sz="2400" dirty="0"/>
              <a:t>Πριν τη Σαρακοστή, εβδομάδα ασυδοσίας, ικανοποίησης των ορέξεων του σώματος. Κορύφωση την τελευταία ημέρα, «παχιά Τρίτη» (</a:t>
            </a:r>
            <a:r>
              <a:rPr lang="el-GR" sz="2400" dirty="0" err="1"/>
              <a:t>Mardi</a:t>
            </a:r>
            <a:r>
              <a:rPr lang="el-GR" sz="2400" dirty="0"/>
              <a:t> </a:t>
            </a:r>
            <a:r>
              <a:rPr lang="el-GR" sz="2400" dirty="0" err="1"/>
              <a:t>gras</a:t>
            </a:r>
            <a:r>
              <a:rPr lang="el-GR" sz="2400" dirty="0" smtClean="0"/>
              <a:t>).</a:t>
            </a:r>
            <a:endParaRPr lang="el-GR" sz="2400" dirty="0"/>
          </a:p>
          <a:p>
            <a:pPr>
              <a:lnSpc>
                <a:spcPct val="110000"/>
              </a:lnSpc>
            </a:pPr>
            <a:r>
              <a:rPr lang="el-GR" sz="2400" dirty="0"/>
              <a:t>Τροφή, σεξ, παιχνίδι, αλλά και βία. Καρναβάλι, «γιορτή του κάτω σώματος», ακύρωση προσχημάτων, ετικέτας, εξουσίας, ο βασιλιάς Καρνάβαλος, </a:t>
            </a:r>
            <a:r>
              <a:rPr lang="el-GR" sz="2400" dirty="0" err="1"/>
              <a:t>αντιστραμμένος</a:t>
            </a:r>
            <a:r>
              <a:rPr lang="el-GR" sz="2400" dirty="0"/>
              <a:t> μονάρχης. Βίαιες εκδηλώσεις, εκφράζουν διαμαρτυρία «από τα κάτω», δανείζονται τα εκφραστικά τους μέσα από τη </a:t>
            </a:r>
            <a:r>
              <a:rPr lang="el-GR" sz="2400" dirty="0" smtClean="0"/>
              <a:t>γιορτή.</a:t>
            </a:r>
            <a:endParaRPr lang="el-GR" sz="24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Τελετουργίες του σώματος: </a:t>
            </a:r>
            <a:r>
              <a:rPr lang="el-GR" dirty="0" smtClean="0"/>
              <a:t>Καρναβάλι 2</a:t>
            </a:r>
            <a:endParaRPr lang="el-GR" dirty="0"/>
          </a:p>
        </p:txBody>
      </p:sp>
    </p:spTree>
    <p:extLst>
      <p:ext uri="{BB962C8B-B14F-4D97-AF65-F5344CB8AC3E}">
        <p14:creationId xmlns:p14="http://schemas.microsoft.com/office/powerpoint/2010/main" val="28365331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314" y="1916832"/>
            <a:ext cx="8229600" cy="2016224"/>
          </a:xfrm>
        </p:spPr>
        <p:txBody>
          <a:bodyPr>
            <a:normAutofit fontScale="92500"/>
          </a:bodyPr>
          <a:lstStyle/>
          <a:p>
            <a:pPr>
              <a:lnSpc>
                <a:spcPct val="110000"/>
              </a:lnSpc>
              <a:spcBef>
                <a:spcPts val="0"/>
              </a:spcBef>
            </a:pPr>
            <a:r>
              <a:rPr lang="el-GR" sz="2600" dirty="0" smtClean="0"/>
              <a:t>Σαρακοστή</a:t>
            </a:r>
            <a:r>
              <a:rPr lang="el-GR" sz="2600" dirty="0"/>
              <a:t>, αντίποδας του Καρναβαλιού, γιορτή </a:t>
            </a:r>
            <a:r>
              <a:rPr lang="el-GR" sz="2600" dirty="0" smtClean="0"/>
              <a:t>ευσέβειας</a:t>
            </a:r>
            <a:r>
              <a:rPr lang="el-GR" sz="2600" dirty="0"/>
              <a:t>, εγκράτειας, κυριαρχίας του πνεύματος επί των ορέξεων του κάτω σώματος. Ιδεολογικό περιεχόμενο συνδεδεμένο με την εκκλησιαστική ελίτ και με την αυλική </a:t>
            </a:r>
            <a:r>
              <a:rPr lang="el-GR" sz="2600" dirty="0" smtClean="0"/>
              <a:t>κοινωνία.</a:t>
            </a:r>
            <a:endParaRPr lang="el-GR" sz="26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Τελετουργίες του σώματος: </a:t>
            </a:r>
            <a:r>
              <a:rPr lang="el-GR" dirty="0" smtClean="0"/>
              <a:t>Καρναβάλι 3</a:t>
            </a:r>
            <a:endParaRPr lang="el-GR" dirty="0"/>
          </a:p>
        </p:txBody>
      </p:sp>
    </p:spTree>
    <p:extLst>
      <p:ext uri="{BB962C8B-B14F-4D97-AF65-F5344CB8AC3E}">
        <p14:creationId xmlns:p14="http://schemas.microsoft.com/office/powerpoint/2010/main" val="498965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Καρναβάλι του </a:t>
            </a:r>
            <a:r>
              <a:rPr lang="el-GR" dirty="0" err="1"/>
              <a:t>Romans</a:t>
            </a:r>
            <a:r>
              <a:rPr lang="el-GR" dirty="0"/>
              <a:t>, 1580</a:t>
            </a:r>
          </a:p>
        </p:txBody>
      </p:sp>
      <p:sp>
        <p:nvSpPr>
          <p:cNvPr id="3" name="Content Placeholder 2"/>
          <p:cNvSpPr>
            <a:spLocks noGrp="1"/>
          </p:cNvSpPr>
          <p:nvPr>
            <p:ph idx="1"/>
          </p:nvPr>
        </p:nvSpPr>
        <p:spPr/>
        <p:txBody>
          <a:bodyPr>
            <a:normAutofit/>
          </a:bodyPr>
          <a:lstStyle/>
          <a:p>
            <a:r>
              <a:rPr lang="el-GR" sz="2400" dirty="0" err="1"/>
              <a:t>Aστική</a:t>
            </a:r>
            <a:r>
              <a:rPr lang="el-GR" sz="2400" dirty="0"/>
              <a:t> ελίτ εναντίον υφαντουργών πόλης, Προτεστάντες εναντίον </a:t>
            </a:r>
            <a:r>
              <a:rPr lang="el-GR" sz="2400" dirty="0" smtClean="0"/>
              <a:t>Καθολικών.</a:t>
            </a:r>
            <a:endParaRPr lang="el-GR" sz="2400" dirty="0"/>
          </a:p>
          <a:p>
            <a:r>
              <a:rPr lang="el-GR" sz="2400" dirty="0"/>
              <a:t>Το Καρναβάλι ως επικοινωνιακή διαδικασία: τοτεμικά σύμβολα («πέρδικα» - ελίτ, «αρκούδα»-υφαντουργοί, </a:t>
            </a:r>
            <a:r>
              <a:rPr lang="el-GR" sz="2400" dirty="0" err="1"/>
              <a:t>Jean</a:t>
            </a:r>
            <a:r>
              <a:rPr lang="el-GR" sz="2400" dirty="0"/>
              <a:t> de </a:t>
            </a:r>
            <a:r>
              <a:rPr lang="el-GR" sz="2400" dirty="0" err="1"/>
              <a:t>Serve</a:t>
            </a:r>
            <a:r>
              <a:rPr lang="el-GR" sz="2400" dirty="0"/>
              <a:t>, “</a:t>
            </a:r>
            <a:r>
              <a:rPr lang="el-GR" sz="2400" dirty="0" err="1"/>
              <a:t>Paumier</a:t>
            </a:r>
            <a:r>
              <a:rPr lang="el-GR" sz="2400" dirty="0" smtClean="0"/>
              <a:t>”).</a:t>
            </a:r>
            <a:endParaRPr lang="el-GR" sz="2400" dirty="0"/>
          </a:p>
          <a:p>
            <a:r>
              <a:rPr lang="el-GR" sz="2400" dirty="0" err="1"/>
              <a:t>Καννιβαλιστικοί</a:t>
            </a:r>
            <a:r>
              <a:rPr lang="el-GR" sz="2400" dirty="0"/>
              <a:t> συμβολισμοί αντλούν από το λεξιλόγιο του Καρναβαλιού (ορέξεις του κάτω σώματος), συγκροτούν συμβολικά την κοινότητα, παραπέμπουν όμως και στον κατακερματισμό της μέσα από την έκρηξη καταλυτικής βίας («το φάγωμα των πλουσίων</a:t>
            </a:r>
            <a:r>
              <a:rPr lang="el-GR" sz="2400" dirty="0" smtClean="0"/>
              <a:t>»).</a:t>
            </a:r>
            <a:endParaRPr lang="el-GR" sz="2400" dirty="0"/>
          </a:p>
          <a:p>
            <a:pPr marL="0" indent="0">
              <a:buNone/>
            </a:pPr>
            <a:endParaRPr lang="el-GR" dirty="0"/>
          </a:p>
        </p:txBody>
      </p:sp>
    </p:spTree>
    <p:extLst>
      <p:ext uri="{BB962C8B-B14F-4D97-AF65-F5344CB8AC3E}">
        <p14:creationId xmlns:p14="http://schemas.microsoft.com/office/powerpoint/2010/main" val="23251264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662" y="188640"/>
            <a:ext cx="8229600" cy="1143000"/>
          </a:xfrm>
        </p:spPr>
        <p:txBody>
          <a:bodyPr/>
          <a:lstStyle/>
          <a:p>
            <a:r>
              <a:rPr lang="el-GR" dirty="0" smtClean="0"/>
              <a:t>Καρναβάλι 1</a:t>
            </a:r>
            <a:endParaRPr lang="el-GR" dirty="0"/>
          </a:p>
        </p:txBody>
      </p:sp>
      <p:sp>
        <p:nvSpPr>
          <p:cNvPr id="3" name="Content Placeholder 2"/>
          <p:cNvSpPr>
            <a:spLocks noGrp="1"/>
          </p:cNvSpPr>
          <p:nvPr>
            <p:ph idx="1"/>
          </p:nvPr>
        </p:nvSpPr>
        <p:spPr>
          <a:xfrm>
            <a:off x="323528" y="2036530"/>
            <a:ext cx="4395876" cy="3816424"/>
          </a:xfrm>
        </p:spPr>
        <p:txBody>
          <a:bodyPr>
            <a:normAutofit fontScale="92500"/>
          </a:bodyPr>
          <a:lstStyle/>
          <a:p>
            <a:pPr>
              <a:lnSpc>
                <a:spcPct val="120000"/>
              </a:lnSpc>
            </a:pPr>
            <a:r>
              <a:rPr lang="el-GR" sz="2600" dirty="0" err="1"/>
              <a:t>Carne</a:t>
            </a:r>
            <a:r>
              <a:rPr lang="el-GR" sz="2600" dirty="0"/>
              <a:t> </a:t>
            </a:r>
            <a:r>
              <a:rPr lang="el-GR" sz="2600" dirty="0" err="1"/>
              <a:t>levare</a:t>
            </a:r>
            <a:r>
              <a:rPr lang="el-GR" sz="2600" dirty="0"/>
              <a:t>, τελευταία αναλαμπή σωματικών απολαύσεων πριν τη </a:t>
            </a:r>
            <a:r>
              <a:rPr lang="el-GR" sz="2600" dirty="0" smtClean="0"/>
              <a:t>Σαρακοστή.</a:t>
            </a:r>
            <a:endParaRPr lang="el-GR" sz="2600" dirty="0"/>
          </a:p>
          <a:p>
            <a:pPr>
              <a:lnSpc>
                <a:spcPct val="120000"/>
              </a:lnSpc>
            </a:pPr>
            <a:r>
              <a:rPr lang="el-GR" sz="2600" dirty="0"/>
              <a:t>Δοξάζει υλικότητα </a:t>
            </a:r>
            <a:r>
              <a:rPr lang="el-GR" sz="2600" dirty="0" smtClean="0"/>
              <a:t>ζωής.</a:t>
            </a:r>
            <a:endParaRPr lang="el-GR" sz="2600" dirty="0"/>
          </a:p>
          <a:p>
            <a:pPr>
              <a:lnSpc>
                <a:spcPct val="120000"/>
              </a:lnSpc>
            </a:pPr>
            <a:r>
              <a:rPr lang="el-GR" sz="2600" dirty="0"/>
              <a:t>Παράλληλο ιουδαϊκού </a:t>
            </a:r>
            <a:r>
              <a:rPr lang="el-GR" sz="2600" dirty="0" err="1"/>
              <a:t>Purim</a:t>
            </a:r>
            <a:r>
              <a:rPr lang="el-GR" sz="2600" dirty="0"/>
              <a:t> (Ισπανία, Προβηγκία, Ρώμη</a:t>
            </a:r>
            <a:r>
              <a:rPr lang="el-GR" sz="2600" dirty="0" smtClean="0"/>
              <a:t>).</a:t>
            </a:r>
            <a:endParaRPr lang="el-GR" sz="2600" dirty="0"/>
          </a:p>
          <a:p>
            <a:pPr marL="0" indent="0">
              <a:buNone/>
            </a:pPr>
            <a:endParaRPr lang="el-GR" dirty="0"/>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426" y="2036530"/>
            <a:ext cx="3572374" cy="4324954"/>
          </a:xfrm>
          <a:prstGeom prst="rect">
            <a:avLst/>
          </a:prstGeom>
        </p:spPr>
      </p:pic>
      <p:sp>
        <p:nvSpPr>
          <p:cNvPr id="6" name="Θέση κειμένου 1"/>
          <p:cNvSpPr txBox="1">
            <a:spLocks/>
          </p:cNvSpPr>
          <p:nvPr/>
        </p:nvSpPr>
        <p:spPr>
          <a:xfrm>
            <a:off x="6024331" y="1489363"/>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22.</a:t>
            </a:r>
            <a:endParaRPr lang="el-GR" sz="2800" dirty="0"/>
          </a:p>
          <a:p>
            <a:pPr marL="0" indent="0">
              <a:buNone/>
            </a:pPr>
            <a:endParaRPr lang="el-GR" sz="2800" dirty="0"/>
          </a:p>
        </p:txBody>
      </p:sp>
    </p:spTree>
    <p:extLst>
      <p:ext uri="{BB962C8B-B14F-4D97-AF65-F5344CB8AC3E}">
        <p14:creationId xmlns:p14="http://schemas.microsoft.com/office/powerpoint/2010/main" val="2416978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300" y="1844824"/>
            <a:ext cx="8428324" cy="3672408"/>
          </a:xfrm>
        </p:spPr>
        <p:txBody>
          <a:bodyPr>
            <a:normAutofit/>
          </a:bodyPr>
          <a:lstStyle/>
          <a:p>
            <a:pPr>
              <a:lnSpc>
                <a:spcPct val="120000"/>
              </a:lnSpc>
            </a:pPr>
            <a:r>
              <a:rPr lang="el-GR" sz="2400" dirty="0" smtClean="0"/>
              <a:t>Περίοδος </a:t>
            </a:r>
            <a:r>
              <a:rPr lang="el-GR" sz="2400" dirty="0"/>
              <a:t>σεξουαλικής ελευθεριότητας,. Κυριαρχία φαλλικών συμβόλων, σεξουαλική εικονογραφία (ζέψιμο γυναικών, αγώνας δρόμου για πόρνες Βενετίας, γάμοι με άνδρες μασκαρεμένους σε νύφες</a:t>
            </a:r>
            <a:r>
              <a:rPr lang="el-GR" sz="2400" dirty="0" smtClean="0"/>
              <a:t>).</a:t>
            </a:r>
            <a:endParaRPr lang="el-GR" sz="2400" dirty="0"/>
          </a:p>
          <a:p>
            <a:pPr>
              <a:lnSpc>
                <a:spcPct val="120000"/>
              </a:lnSpc>
            </a:pPr>
            <a:r>
              <a:rPr lang="el-GR" sz="2400" dirty="0"/>
              <a:t>Μίμηση αγροτικών τελετών σχετιζόμενων με το θάνατο, τη γονιμότητα και τον ερχομό της </a:t>
            </a:r>
            <a:r>
              <a:rPr lang="el-GR" sz="2400" dirty="0" smtClean="0"/>
              <a:t>άνοιξης.</a:t>
            </a:r>
            <a:endParaRPr lang="el-GR" sz="2400" dirty="0"/>
          </a:p>
          <a:p>
            <a:pPr>
              <a:lnSpc>
                <a:spcPct val="120000"/>
              </a:lnSpc>
            </a:pPr>
            <a:r>
              <a:rPr lang="el-GR" sz="2400" dirty="0"/>
              <a:t>Πρωτίστως, αστικό </a:t>
            </a:r>
            <a:r>
              <a:rPr lang="el-GR" sz="2400" dirty="0" smtClean="0"/>
              <a:t>φαινόμενο.</a:t>
            </a:r>
            <a:endParaRPr lang="el-GR" sz="2400" dirty="0"/>
          </a:p>
          <a:p>
            <a:pPr marL="0" indent="0">
              <a:buNone/>
            </a:pPr>
            <a:endParaRPr lang="el-GR" dirty="0"/>
          </a:p>
        </p:txBody>
      </p:sp>
      <p:sp>
        <p:nvSpPr>
          <p:cNvPr id="4" name="Title 1"/>
          <p:cNvSpPr>
            <a:spLocks noGrp="1"/>
          </p:cNvSpPr>
          <p:nvPr>
            <p:ph type="title"/>
          </p:nvPr>
        </p:nvSpPr>
        <p:spPr>
          <a:xfrm>
            <a:off x="429662" y="188640"/>
            <a:ext cx="8229600" cy="1143000"/>
          </a:xfrm>
        </p:spPr>
        <p:txBody>
          <a:bodyPr/>
          <a:lstStyle/>
          <a:p>
            <a:r>
              <a:rPr lang="el-GR" dirty="0" smtClean="0"/>
              <a:t>Καρναβάλι 2</a:t>
            </a:r>
            <a:endParaRPr lang="el-GR" dirty="0"/>
          </a:p>
        </p:txBody>
      </p:sp>
    </p:spTree>
    <p:extLst>
      <p:ext uri="{BB962C8B-B14F-4D97-AF65-F5344CB8AC3E}">
        <p14:creationId xmlns:p14="http://schemas.microsoft.com/office/powerpoint/2010/main" val="26527207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l-GR" dirty="0"/>
              <a:t>Το βενετσιάνικο </a:t>
            </a:r>
            <a:r>
              <a:rPr lang="el-GR" dirty="0" smtClean="0"/>
              <a:t>Καρναβάλι 1</a:t>
            </a:r>
            <a:endParaRPr lang="el-GR" dirty="0"/>
          </a:p>
        </p:txBody>
      </p:sp>
      <p:sp>
        <p:nvSpPr>
          <p:cNvPr id="3" name="Content Placeholder 2"/>
          <p:cNvSpPr>
            <a:spLocks noGrp="1"/>
          </p:cNvSpPr>
          <p:nvPr>
            <p:ph idx="1"/>
          </p:nvPr>
        </p:nvSpPr>
        <p:spPr>
          <a:xfrm>
            <a:off x="323528" y="1772816"/>
            <a:ext cx="5616624" cy="3321496"/>
          </a:xfrm>
        </p:spPr>
        <p:txBody>
          <a:bodyPr>
            <a:normAutofit fontScale="77500" lnSpcReduction="20000"/>
          </a:bodyPr>
          <a:lstStyle/>
          <a:p>
            <a:pPr>
              <a:lnSpc>
                <a:spcPct val="120000"/>
              </a:lnSpc>
            </a:pPr>
            <a:r>
              <a:rPr lang="el-GR" sz="3100" dirty="0"/>
              <a:t>«Δίκη» και σφαγή 12 χοίρων και ενός ταύρου στην πλατεία του παλατιού των δόγηδων. 12 «σφαγείς», τεχνίτες – αποστασιοποίηση </a:t>
            </a:r>
            <a:r>
              <a:rPr lang="el-GR" sz="3100" dirty="0" smtClean="0"/>
              <a:t>ελίτ.</a:t>
            </a:r>
            <a:endParaRPr lang="el-GR" sz="3100" dirty="0"/>
          </a:p>
          <a:p>
            <a:pPr>
              <a:lnSpc>
                <a:spcPct val="120000"/>
              </a:lnSpc>
            </a:pPr>
            <a:r>
              <a:rPr lang="el-GR" sz="3100" dirty="0"/>
              <a:t>«Γκρέμισμα </a:t>
            </a:r>
            <a:r>
              <a:rPr lang="el-GR" sz="3100" dirty="0" err="1"/>
              <a:t>φριουλάνικων</a:t>
            </a:r>
            <a:r>
              <a:rPr lang="el-GR" sz="3100" dirty="0"/>
              <a:t> κάστρων» (</a:t>
            </a:r>
            <a:r>
              <a:rPr lang="el-GR" sz="3100" dirty="0" smtClean="0"/>
              <a:t>12</a:t>
            </a:r>
            <a:r>
              <a:rPr lang="el-GR" sz="3100" baseline="30000" dirty="0" smtClean="0"/>
              <a:t>ος</a:t>
            </a:r>
            <a:r>
              <a:rPr lang="el-GR" sz="3100" dirty="0" smtClean="0"/>
              <a:t> αι</a:t>
            </a:r>
            <a:r>
              <a:rPr lang="el-GR" sz="3100" dirty="0"/>
              <a:t>.) από τους </a:t>
            </a:r>
            <a:r>
              <a:rPr lang="el-GR" sz="3100" dirty="0" err="1"/>
              <a:t>γηραιότερους</a:t>
            </a:r>
            <a:r>
              <a:rPr lang="el-GR" sz="3100" dirty="0"/>
              <a:t> συγκλητικούς στο μέγαρο της </a:t>
            </a:r>
            <a:r>
              <a:rPr lang="el-GR" sz="3100" dirty="0" smtClean="0"/>
              <a:t>συγκλήτου.</a:t>
            </a:r>
            <a:endParaRPr lang="el-GR" sz="3100" dirty="0"/>
          </a:p>
          <a:p>
            <a:pPr marL="0" indent="0">
              <a:buNone/>
            </a:pPr>
            <a:endParaRPr lang="el-GR" dirty="0"/>
          </a:p>
        </p:txBody>
      </p:sp>
      <p:pic>
        <p:nvPicPr>
          <p:cNvPr id="4" name="Εικόνα 3"/>
          <p:cNvPicPr>
            <a:picLocks noChangeAspect="1"/>
          </p:cNvPicPr>
          <p:nvPr/>
        </p:nvPicPr>
        <p:blipFill>
          <a:blip r:embed="rId3"/>
          <a:stretch>
            <a:fillRect/>
          </a:stretch>
        </p:blipFill>
        <p:spPr>
          <a:xfrm>
            <a:off x="6228184" y="1772816"/>
            <a:ext cx="2152500" cy="4536504"/>
          </a:xfrm>
          <a:prstGeom prst="rect">
            <a:avLst/>
          </a:prstGeom>
          <a:ln>
            <a:solidFill>
              <a:schemeClr val="tx1"/>
            </a:solidFill>
          </a:ln>
        </p:spPr>
      </p:pic>
      <p:sp>
        <p:nvSpPr>
          <p:cNvPr id="5" name="Θέση κειμένου 1"/>
          <p:cNvSpPr txBox="1">
            <a:spLocks/>
          </p:cNvSpPr>
          <p:nvPr/>
        </p:nvSpPr>
        <p:spPr>
          <a:xfrm>
            <a:off x="6428152" y="1225649"/>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23.</a:t>
            </a:r>
            <a:endParaRPr lang="el-GR" sz="2800" dirty="0"/>
          </a:p>
          <a:p>
            <a:pPr marL="0" indent="0">
              <a:buNone/>
            </a:pPr>
            <a:endParaRPr lang="el-GR" sz="2800" dirty="0"/>
          </a:p>
        </p:txBody>
      </p:sp>
    </p:spTree>
    <p:extLst>
      <p:ext uri="{BB962C8B-B14F-4D97-AF65-F5344CB8AC3E}">
        <p14:creationId xmlns:p14="http://schemas.microsoft.com/office/powerpoint/2010/main" val="7329292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124744"/>
            <a:ext cx="8568952" cy="3897560"/>
          </a:xfrm>
        </p:spPr>
        <p:txBody>
          <a:bodyPr>
            <a:normAutofit fontScale="77500" lnSpcReduction="20000"/>
          </a:bodyPr>
          <a:lstStyle/>
          <a:p>
            <a:pPr>
              <a:lnSpc>
                <a:spcPct val="120000"/>
              </a:lnSpc>
            </a:pPr>
            <a:r>
              <a:rPr lang="el-GR" sz="3100" dirty="0" smtClean="0"/>
              <a:t>Λεμβοδρομίες</a:t>
            </a:r>
            <a:r>
              <a:rPr lang="el-GR" sz="3100" dirty="0"/>
              <a:t>, πυροτεχνήματα, ακροβατικά νούμερα, θεματικές μασκαράτες («η πτώση της Τροίας», «μάχη μεταξύ πολιτισμού &amp; αγριότητας</a:t>
            </a:r>
            <a:r>
              <a:rPr lang="el-GR" sz="3100" dirty="0" smtClean="0"/>
              <a:t>»).</a:t>
            </a:r>
            <a:endParaRPr lang="el-GR" sz="3100" dirty="0"/>
          </a:p>
          <a:p>
            <a:pPr>
              <a:lnSpc>
                <a:spcPct val="120000"/>
              </a:lnSpc>
            </a:pPr>
            <a:r>
              <a:rPr lang="el-GR" sz="3100" dirty="0"/>
              <a:t>Νεανικές αριστοκρατικές λέσχες, κωμωδίες Πλαύτου και </a:t>
            </a:r>
            <a:r>
              <a:rPr lang="el-GR" sz="3100" dirty="0" err="1" smtClean="0"/>
              <a:t>Τερέντιου</a:t>
            </a:r>
            <a:r>
              <a:rPr lang="el-GR" sz="3100" dirty="0" smtClean="0"/>
              <a:t>.</a:t>
            </a:r>
            <a:endParaRPr lang="el-GR" sz="3100" dirty="0"/>
          </a:p>
          <a:p>
            <a:pPr>
              <a:lnSpc>
                <a:spcPct val="120000"/>
              </a:lnSpc>
            </a:pPr>
            <a:r>
              <a:rPr lang="el-GR" sz="3100" dirty="0"/>
              <a:t>Κωμωδίες </a:t>
            </a:r>
            <a:r>
              <a:rPr lang="el-GR" sz="3100" dirty="0" err="1"/>
              <a:t>Rozante</a:t>
            </a:r>
            <a:r>
              <a:rPr lang="el-GR" sz="3100" dirty="0"/>
              <a:t>, κοινωνική κριτική, «</a:t>
            </a:r>
            <a:r>
              <a:rPr lang="el-GR" sz="3100" dirty="0" err="1"/>
              <a:t>αντιστραμμένος</a:t>
            </a:r>
            <a:r>
              <a:rPr lang="el-GR" sz="3100" dirty="0"/>
              <a:t> κόσμος</a:t>
            </a:r>
            <a:r>
              <a:rPr lang="el-GR" sz="3100" dirty="0" smtClean="0"/>
              <a:t>».</a:t>
            </a:r>
            <a:endParaRPr lang="el-GR" sz="3100" dirty="0"/>
          </a:p>
          <a:p>
            <a:pPr>
              <a:lnSpc>
                <a:spcPct val="120000"/>
              </a:lnSpc>
            </a:pPr>
            <a:r>
              <a:rPr lang="el-GR" sz="3100" dirty="0" err="1"/>
              <a:t>Comedia</a:t>
            </a:r>
            <a:r>
              <a:rPr lang="el-GR" sz="3100" dirty="0"/>
              <a:t> </a:t>
            </a:r>
            <a:r>
              <a:rPr lang="el-GR" sz="3100" dirty="0" err="1"/>
              <a:t>dell’Arte</a:t>
            </a:r>
            <a:r>
              <a:rPr lang="el-GR" sz="3100" dirty="0"/>
              <a:t> (αλαζόνας στρατιωτικός, Αρλεκίνος-</a:t>
            </a:r>
            <a:r>
              <a:rPr lang="el-GR" sz="3100" dirty="0" err="1"/>
              <a:t>Πουλτσινέλλα</a:t>
            </a:r>
            <a:r>
              <a:rPr lang="el-GR" sz="3100" dirty="0" smtClean="0"/>
              <a:t>).</a:t>
            </a:r>
            <a:endParaRPr lang="el-GR" sz="3100" dirty="0"/>
          </a:p>
          <a:p>
            <a:pPr marL="0" indent="0">
              <a:buNone/>
            </a:pPr>
            <a:endParaRPr lang="el-GR" dirty="0"/>
          </a:p>
        </p:txBody>
      </p:sp>
      <p:sp>
        <p:nvSpPr>
          <p:cNvPr id="4" name="Title 1"/>
          <p:cNvSpPr>
            <a:spLocks noGrp="1"/>
          </p:cNvSpPr>
          <p:nvPr>
            <p:ph type="title"/>
          </p:nvPr>
        </p:nvSpPr>
        <p:spPr>
          <a:xfrm>
            <a:off x="467544" y="0"/>
            <a:ext cx="8229600" cy="1143000"/>
          </a:xfrm>
        </p:spPr>
        <p:txBody>
          <a:bodyPr/>
          <a:lstStyle/>
          <a:p>
            <a:r>
              <a:rPr lang="el-GR" dirty="0"/>
              <a:t>Το βενετσιάνικο </a:t>
            </a:r>
            <a:r>
              <a:rPr lang="el-GR" dirty="0" smtClean="0"/>
              <a:t>Καρναβάλι 2</a:t>
            </a:r>
            <a:endParaRPr lang="el-GR" dirty="0"/>
          </a:p>
        </p:txBody>
      </p:sp>
    </p:spTree>
    <p:extLst>
      <p:ext uri="{BB962C8B-B14F-4D97-AF65-F5344CB8AC3E}">
        <p14:creationId xmlns:p14="http://schemas.microsoft.com/office/powerpoint/2010/main" val="7815780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l-GR" dirty="0"/>
              <a:t>Ο </a:t>
            </a:r>
            <a:r>
              <a:rPr lang="el-GR" dirty="0" err="1"/>
              <a:t>αντιστραμμένος</a:t>
            </a:r>
            <a:r>
              <a:rPr lang="el-GR" dirty="0"/>
              <a:t> </a:t>
            </a:r>
            <a:r>
              <a:rPr lang="el-GR" dirty="0" smtClean="0"/>
              <a:t>κόσμος 1</a:t>
            </a:r>
            <a:endParaRPr lang="el-GR" dirty="0"/>
          </a:p>
        </p:txBody>
      </p:sp>
      <p:sp>
        <p:nvSpPr>
          <p:cNvPr id="3" name="Content Placeholder 2"/>
          <p:cNvSpPr>
            <a:spLocks noGrp="1"/>
          </p:cNvSpPr>
          <p:nvPr>
            <p:ph idx="1"/>
          </p:nvPr>
        </p:nvSpPr>
        <p:spPr>
          <a:xfrm>
            <a:off x="107504" y="2276872"/>
            <a:ext cx="4611900" cy="2784828"/>
          </a:xfrm>
        </p:spPr>
        <p:txBody>
          <a:bodyPr>
            <a:normAutofit/>
          </a:bodyPr>
          <a:lstStyle/>
          <a:p>
            <a:pPr>
              <a:lnSpc>
                <a:spcPct val="120000"/>
              </a:lnSpc>
              <a:spcBef>
                <a:spcPts val="0"/>
              </a:spcBef>
            </a:pPr>
            <a:r>
              <a:rPr lang="el-GR" sz="2400" dirty="0"/>
              <a:t>Πλήρης αντιστροφή ιεραρχιών, ρόλων και αξιών, λόγος στα υπάλληλα στρώματα, προτεσταντική εκμετάλλευση («κυνήγι μοναχών στο </a:t>
            </a:r>
            <a:r>
              <a:rPr lang="el-GR" sz="2400" dirty="0" err="1"/>
              <a:t>Zwickau</a:t>
            </a:r>
            <a:r>
              <a:rPr lang="el-GR" sz="2400" dirty="0"/>
              <a:t>, 1525</a:t>
            </a:r>
            <a:r>
              <a:rPr lang="el-GR" sz="2400" dirty="0" smtClean="0"/>
              <a:t>).</a:t>
            </a:r>
            <a:endParaRPr lang="el-GR" sz="2400" dirty="0"/>
          </a:p>
          <a:p>
            <a:pPr marL="0" indent="0">
              <a:buNone/>
            </a:pPr>
            <a:endParaRPr lang="el-GR" dirty="0"/>
          </a:p>
        </p:txBody>
      </p:sp>
      <p:pic>
        <p:nvPicPr>
          <p:cNvPr id="4" name="Εικόνα 3"/>
          <p:cNvPicPr>
            <a:picLocks noChangeAspect="1"/>
          </p:cNvPicPr>
          <p:nvPr/>
        </p:nvPicPr>
        <p:blipFill>
          <a:blip r:embed="rId3"/>
          <a:stretch>
            <a:fillRect/>
          </a:stretch>
        </p:blipFill>
        <p:spPr>
          <a:xfrm>
            <a:off x="5004048" y="2276872"/>
            <a:ext cx="3898776" cy="2632630"/>
          </a:xfrm>
          <a:prstGeom prst="rect">
            <a:avLst/>
          </a:prstGeom>
          <a:ln>
            <a:solidFill>
              <a:schemeClr val="tx1"/>
            </a:solidFill>
          </a:ln>
        </p:spPr>
      </p:pic>
      <p:sp>
        <p:nvSpPr>
          <p:cNvPr id="5" name="Θέση κειμένου 1"/>
          <p:cNvSpPr txBox="1">
            <a:spLocks/>
          </p:cNvSpPr>
          <p:nvPr/>
        </p:nvSpPr>
        <p:spPr>
          <a:xfrm>
            <a:off x="6077154" y="1729705"/>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24.</a:t>
            </a:r>
            <a:endParaRPr lang="el-GR" sz="2800" dirty="0"/>
          </a:p>
          <a:p>
            <a:pPr marL="0" indent="0">
              <a:buNone/>
            </a:pPr>
            <a:endParaRPr lang="el-GR" sz="2800" dirty="0"/>
          </a:p>
        </p:txBody>
      </p:sp>
    </p:spTree>
    <p:extLst>
      <p:ext uri="{BB962C8B-B14F-4D97-AF65-F5344CB8AC3E}">
        <p14:creationId xmlns:p14="http://schemas.microsoft.com/office/powerpoint/2010/main" val="37378760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8840"/>
            <a:ext cx="8229600" cy="3240360"/>
          </a:xfrm>
        </p:spPr>
        <p:txBody>
          <a:bodyPr>
            <a:normAutofit fontScale="77500" lnSpcReduction="20000"/>
          </a:bodyPr>
          <a:lstStyle/>
          <a:p>
            <a:pPr>
              <a:lnSpc>
                <a:spcPct val="120000"/>
              </a:lnSpc>
            </a:pPr>
            <a:r>
              <a:rPr lang="el-GR" sz="3100" dirty="0" smtClean="0"/>
              <a:t>Προτεσταντισμός</a:t>
            </a:r>
            <a:r>
              <a:rPr lang="el-GR" sz="3100" dirty="0"/>
              <a:t>: δόγμα αναπαράστασης = οι τελετουργίες δεν δημιουργούσαν παρουσίες αλλά ήταν ένα είδος γλώσσας, κοινοποιούσαν κάποιο νόημα (Θεία Ευχαριστία: υπενθυμίζει τη θυσία του Χριστού, Στέψη βασιλιά: αναπαριστά την ανάδειξή του στο θρόνο</a:t>
            </a:r>
            <a:r>
              <a:rPr lang="el-GR" sz="3100" dirty="0" smtClean="0"/>
              <a:t>).</a:t>
            </a:r>
            <a:endParaRPr lang="el-GR" sz="3100" dirty="0"/>
          </a:p>
          <a:p>
            <a:pPr>
              <a:lnSpc>
                <a:spcPct val="120000"/>
              </a:lnSpc>
            </a:pPr>
            <a:r>
              <a:rPr lang="el-GR" sz="3100" dirty="0"/>
              <a:t>Η υιοθέτηση της μιας ή της άλλης πρότασης αποτελούσε έναν τρόπο εμπέδωσης, απόρριψης ή μεταρρύθμισης της </a:t>
            </a:r>
            <a:r>
              <a:rPr lang="el-GR" sz="3100" dirty="0" smtClean="0"/>
              <a:t>εξουσίας.</a:t>
            </a:r>
            <a:endParaRPr lang="el-GR" sz="31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Θέση και λειτουργία στις πρώιμες νεότερες δυτικές </a:t>
            </a:r>
            <a:r>
              <a:rPr lang="el-GR" dirty="0" smtClean="0"/>
              <a:t>κοινωνίες 5</a:t>
            </a:r>
            <a:endParaRPr lang="el-GR" dirty="0"/>
          </a:p>
        </p:txBody>
      </p:sp>
    </p:spTree>
    <p:extLst>
      <p:ext uri="{BB962C8B-B14F-4D97-AF65-F5344CB8AC3E}">
        <p14:creationId xmlns:p14="http://schemas.microsoft.com/office/powerpoint/2010/main" val="29295684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253" y="1556792"/>
            <a:ext cx="8616182" cy="3432900"/>
          </a:xfrm>
        </p:spPr>
        <p:txBody>
          <a:bodyPr>
            <a:normAutofit/>
          </a:bodyPr>
          <a:lstStyle/>
          <a:p>
            <a:pPr>
              <a:lnSpc>
                <a:spcPct val="120000"/>
              </a:lnSpc>
            </a:pPr>
            <a:r>
              <a:rPr lang="el-GR" sz="2400" dirty="0" smtClean="0"/>
              <a:t>Καρναβαλικές </a:t>
            </a:r>
            <a:r>
              <a:rPr lang="el-GR" sz="2400" dirty="0"/>
              <a:t>εκδηλώσεις, σκηνοθετημένες τελετές ανατροπής, νομιμοποιούν την πραγματικότητα, λειτουργικό συμπλήρωμα «κανονικής ζωής» (</a:t>
            </a:r>
            <a:r>
              <a:rPr lang="el-GR" sz="2400" dirty="0" err="1"/>
              <a:t>Victor</a:t>
            </a:r>
            <a:r>
              <a:rPr lang="el-GR" sz="2400" dirty="0"/>
              <a:t> </a:t>
            </a:r>
            <a:r>
              <a:rPr lang="el-GR" sz="2400" dirty="0" err="1"/>
              <a:t>Turner</a:t>
            </a:r>
            <a:r>
              <a:rPr lang="el-GR" sz="2400" dirty="0" smtClean="0"/>
              <a:t>).</a:t>
            </a:r>
            <a:endParaRPr lang="el-GR" sz="2400" dirty="0"/>
          </a:p>
          <a:p>
            <a:pPr>
              <a:lnSpc>
                <a:spcPct val="120000"/>
              </a:lnSpc>
            </a:pPr>
            <a:r>
              <a:rPr lang="el-GR" sz="2400" dirty="0"/>
              <a:t>Καρναβάλι αυθύπαρκτη οντότητα εκτός κοινωνίας, εναλλακτική συγκρότηση πραγματικότητας, άρθρωση ουτοπικού λόγου, </a:t>
            </a:r>
            <a:r>
              <a:rPr lang="el-GR" sz="2400" dirty="0" err="1"/>
              <a:t>γκροτέσκος</a:t>
            </a:r>
            <a:r>
              <a:rPr lang="el-GR" sz="2400" dirty="0"/>
              <a:t> ρεαλισμός, </a:t>
            </a:r>
            <a:r>
              <a:rPr lang="el-GR" sz="2400" dirty="0" err="1"/>
              <a:t>αποδομεί</a:t>
            </a:r>
            <a:r>
              <a:rPr lang="el-GR" sz="2400" dirty="0"/>
              <a:t> σχέσεις εξουσίας (</a:t>
            </a:r>
            <a:r>
              <a:rPr lang="el-GR" sz="2400" dirty="0" err="1"/>
              <a:t>Mikhail</a:t>
            </a:r>
            <a:r>
              <a:rPr lang="el-GR" sz="2400" dirty="0"/>
              <a:t> </a:t>
            </a:r>
            <a:r>
              <a:rPr lang="el-GR" sz="2400" dirty="0" err="1"/>
              <a:t>Bakhtin</a:t>
            </a:r>
            <a:r>
              <a:rPr lang="el-GR" sz="2400" dirty="0" smtClean="0"/>
              <a:t>).</a:t>
            </a:r>
            <a:endParaRPr lang="el-GR" sz="2400" dirty="0"/>
          </a:p>
          <a:p>
            <a:pPr marL="0" indent="0">
              <a:buNone/>
            </a:pPr>
            <a:endParaRPr lang="el-GR" dirty="0"/>
          </a:p>
        </p:txBody>
      </p:sp>
      <p:sp>
        <p:nvSpPr>
          <p:cNvPr id="4" name="Title 1"/>
          <p:cNvSpPr>
            <a:spLocks noGrp="1"/>
          </p:cNvSpPr>
          <p:nvPr>
            <p:ph type="title"/>
          </p:nvPr>
        </p:nvSpPr>
        <p:spPr>
          <a:xfrm>
            <a:off x="467544" y="188640"/>
            <a:ext cx="8229600" cy="1143000"/>
          </a:xfrm>
        </p:spPr>
        <p:txBody>
          <a:bodyPr/>
          <a:lstStyle/>
          <a:p>
            <a:r>
              <a:rPr lang="el-GR" dirty="0"/>
              <a:t>Ο </a:t>
            </a:r>
            <a:r>
              <a:rPr lang="el-GR" dirty="0" err="1"/>
              <a:t>αντιστραμμένος</a:t>
            </a:r>
            <a:r>
              <a:rPr lang="el-GR" dirty="0"/>
              <a:t> </a:t>
            </a:r>
            <a:r>
              <a:rPr lang="el-GR" dirty="0" smtClean="0"/>
              <a:t>κόσμος 2</a:t>
            </a:r>
            <a:endParaRPr lang="el-GR" dirty="0"/>
          </a:p>
        </p:txBody>
      </p:sp>
    </p:spTree>
    <p:extLst>
      <p:ext uri="{BB962C8B-B14F-4D97-AF65-F5344CB8AC3E}">
        <p14:creationId xmlns:p14="http://schemas.microsoft.com/office/powerpoint/2010/main" val="4157174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l-GR" dirty="0"/>
              <a:t>Τα </a:t>
            </a:r>
            <a:r>
              <a:rPr lang="fr-FR" dirty="0" smtClean="0"/>
              <a:t>Charivari</a:t>
            </a:r>
            <a:r>
              <a:rPr lang="el-GR" dirty="0" smtClean="0"/>
              <a:t> 1</a:t>
            </a:r>
            <a:endParaRPr lang="el-GR" dirty="0"/>
          </a:p>
        </p:txBody>
      </p:sp>
      <p:sp>
        <p:nvSpPr>
          <p:cNvPr id="3" name="Content Placeholder 2"/>
          <p:cNvSpPr>
            <a:spLocks noGrp="1"/>
          </p:cNvSpPr>
          <p:nvPr>
            <p:ph idx="1"/>
          </p:nvPr>
        </p:nvSpPr>
        <p:spPr>
          <a:xfrm>
            <a:off x="251520" y="1988840"/>
            <a:ext cx="4683908" cy="3037979"/>
          </a:xfrm>
        </p:spPr>
        <p:txBody>
          <a:bodyPr>
            <a:normAutofit/>
          </a:bodyPr>
          <a:lstStyle/>
          <a:p>
            <a:pPr>
              <a:lnSpc>
                <a:spcPct val="120000"/>
              </a:lnSpc>
              <a:spcBef>
                <a:spcPts val="0"/>
              </a:spcBef>
            </a:pPr>
            <a:r>
              <a:rPr lang="el-GR" sz="2400" dirty="0"/>
              <a:t>Τελετουργίες απονομής λαϊκής δικαιοσύνης, «αστυνόμευσης ηθών» κοινότητας, μηχανισμοί ελεγχόμενης πρόσβασης ανδρών στον ανύπανδρο γυναικείο </a:t>
            </a:r>
            <a:r>
              <a:rPr lang="el-GR" sz="2400" dirty="0" smtClean="0"/>
              <a:t>πληθυσμό.</a:t>
            </a:r>
            <a:endParaRPr lang="el-GR" sz="2400" dirty="0"/>
          </a:p>
          <a:p>
            <a:pPr marL="0" indent="0">
              <a:buNone/>
            </a:pPr>
            <a:endParaRPr lang="el-GR" dirty="0"/>
          </a:p>
        </p:txBody>
      </p:sp>
      <p:pic>
        <p:nvPicPr>
          <p:cNvPr id="4" name="Εικόνα 3"/>
          <p:cNvPicPr>
            <a:picLocks noChangeAspect="1"/>
          </p:cNvPicPr>
          <p:nvPr/>
        </p:nvPicPr>
        <p:blipFill>
          <a:blip r:embed="rId3"/>
          <a:stretch>
            <a:fillRect/>
          </a:stretch>
        </p:blipFill>
        <p:spPr>
          <a:xfrm>
            <a:off x="5580112" y="1988840"/>
            <a:ext cx="2889033" cy="4253546"/>
          </a:xfrm>
          <a:prstGeom prst="rect">
            <a:avLst/>
          </a:prstGeom>
          <a:ln>
            <a:solidFill>
              <a:schemeClr val="tx1"/>
            </a:solidFill>
          </a:ln>
        </p:spPr>
      </p:pic>
      <p:sp>
        <p:nvSpPr>
          <p:cNvPr id="5" name="Θέση κειμένου 1"/>
          <p:cNvSpPr txBox="1">
            <a:spLocks/>
          </p:cNvSpPr>
          <p:nvPr/>
        </p:nvSpPr>
        <p:spPr>
          <a:xfrm>
            <a:off x="6148346" y="1441673"/>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25.</a:t>
            </a:r>
            <a:endParaRPr lang="el-GR" sz="2800" dirty="0"/>
          </a:p>
          <a:p>
            <a:pPr marL="0" indent="0">
              <a:buNone/>
            </a:pPr>
            <a:endParaRPr lang="el-GR" sz="2800" dirty="0"/>
          </a:p>
        </p:txBody>
      </p:sp>
    </p:spTree>
    <p:extLst>
      <p:ext uri="{BB962C8B-B14F-4D97-AF65-F5344CB8AC3E}">
        <p14:creationId xmlns:p14="http://schemas.microsoft.com/office/powerpoint/2010/main" val="26509187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864" y="1331640"/>
            <a:ext cx="8496944" cy="4334123"/>
          </a:xfrm>
        </p:spPr>
        <p:txBody>
          <a:bodyPr>
            <a:normAutofit fontScale="92500"/>
          </a:bodyPr>
          <a:lstStyle/>
          <a:p>
            <a:pPr>
              <a:lnSpc>
                <a:spcPct val="120000"/>
              </a:lnSpc>
            </a:pPr>
            <a:r>
              <a:rPr lang="el-GR" sz="2600" dirty="0" smtClean="0"/>
              <a:t>Δημόσια </a:t>
            </a:r>
            <a:r>
              <a:rPr lang="el-GR" sz="2600" dirty="0"/>
              <a:t>διακωμώδηση, σκωπτικά τραγούδια με «σαματά» </a:t>
            </a:r>
            <a:r>
              <a:rPr lang="el-GR" sz="2600" dirty="0" err="1"/>
              <a:t>κουζινικών</a:t>
            </a:r>
            <a:r>
              <a:rPr lang="el-GR" sz="2600" dirty="0"/>
              <a:t>, διαπόμπευση επάνω σε </a:t>
            </a:r>
            <a:r>
              <a:rPr lang="el-GR" sz="2600" dirty="0" smtClean="0"/>
              <a:t>γάιδαρο</a:t>
            </a:r>
            <a:r>
              <a:rPr lang="el-GR" sz="2600" dirty="0"/>
              <a:t>, «εξαγορά</a:t>
            </a:r>
            <a:r>
              <a:rPr lang="el-GR" sz="2600" dirty="0" smtClean="0"/>
              <a:t>».</a:t>
            </a:r>
            <a:endParaRPr lang="el-GR" sz="2600" dirty="0"/>
          </a:p>
          <a:p>
            <a:pPr>
              <a:lnSpc>
                <a:spcPct val="120000"/>
              </a:lnSpc>
            </a:pPr>
            <a:r>
              <a:rPr lang="el-GR" sz="2600" dirty="0"/>
              <a:t>Στόχοι: όσοι παντρεύονται </a:t>
            </a:r>
            <a:r>
              <a:rPr lang="el-GR" sz="2600" dirty="0" smtClean="0"/>
              <a:t>2</a:t>
            </a:r>
            <a:r>
              <a:rPr lang="el-GR" sz="2600" baseline="30000" dirty="0" smtClean="0"/>
              <a:t>η</a:t>
            </a:r>
            <a:r>
              <a:rPr lang="el-GR" sz="2600" dirty="0" smtClean="0"/>
              <a:t> ή 3</a:t>
            </a:r>
            <a:r>
              <a:rPr lang="el-GR" sz="2600" baseline="30000" dirty="0" smtClean="0"/>
              <a:t>η</a:t>
            </a:r>
            <a:r>
              <a:rPr lang="el-GR" sz="2600" dirty="0" smtClean="0"/>
              <a:t>  </a:t>
            </a:r>
            <a:r>
              <a:rPr lang="el-GR" sz="2600" dirty="0"/>
              <a:t>φορά, όσοι παντρεύονται μικρότερους, άτεκνα ζευγάρια, μοιχοί, «δυναστευόμενοι» </a:t>
            </a:r>
            <a:r>
              <a:rPr lang="el-GR" sz="2600" dirty="0" smtClean="0"/>
              <a:t>άνδρες.</a:t>
            </a:r>
            <a:endParaRPr lang="el-GR" sz="2600" dirty="0"/>
          </a:p>
          <a:p>
            <a:pPr>
              <a:lnSpc>
                <a:spcPct val="120000"/>
              </a:lnSpc>
            </a:pPr>
            <a:r>
              <a:rPr lang="el-GR" sz="2600" dirty="0"/>
              <a:t>Πρωταγωνιστές: νεανικές συμμορίες, «</a:t>
            </a:r>
            <a:r>
              <a:rPr lang="el-GR" sz="2600" dirty="0" err="1"/>
              <a:t>αββαεία</a:t>
            </a:r>
            <a:r>
              <a:rPr lang="el-GR" sz="2600" dirty="0"/>
              <a:t> νέων</a:t>
            </a:r>
            <a:r>
              <a:rPr lang="el-GR" sz="2600" dirty="0" smtClean="0"/>
              <a:t>».</a:t>
            </a:r>
            <a:endParaRPr lang="el-GR" sz="2600" dirty="0"/>
          </a:p>
          <a:p>
            <a:pPr>
              <a:lnSpc>
                <a:spcPct val="120000"/>
              </a:lnSpc>
            </a:pPr>
            <a:r>
              <a:rPr lang="el-GR" sz="2600" dirty="0"/>
              <a:t>Χρήση </a:t>
            </a:r>
            <a:r>
              <a:rPr lang="el-GR" sz="2600" dirty="0" err="1"/>
              <a:t>charivari</a:t>
            </a:r>
            <a:r>
              <a:rPr lang="el-GR" sz="2600" dirty="0"/>
              <a:t> από Μεταρρύθμιση ως έκφραση της θρησκευτικής </a:t>
            </a:r>
            <a:r>
              <a:rPr lang="el-GR" sz="2600" dirty="0" smtClean="0"/>
              <a:t>αντιπαράθεσης.</a:t>
            </a:r>
            <a:endParaRPr lang="el-GR" sz="2600" dirty="0"/>
          </a:p>
          <a:p>
            <a:pPr marL="0" indent="0">
              <a:buNone/>
            </a:pPr>
            <a:endParaRPr lang="el-GR" dirty="0"/>
          </a:p>
        </p:txBody>
      </p:sp>
      <p:sp>
        <p:nvSpPr>
          <p:cNvPr id="4" name="Title 1"/>
          <p:cNvSpPr>
            <a:spLocks noGrp="1"/>
          </p:cNvSpPr>
          <p:nvPr>
            <p:ph type="title"/>
          </p:nvPr>
        </p:nvSpPr>
        <p:spPr>
          <a:xfrm>
            <a:off x="395536" y="188640"/>
            <a:ext cx="8229600" cy="1143000"/>
          </a:xfrm>
        </p:spPr>
        <p:txBody>
          <a:bodyPr/>
          <a:lstStyle/>
          <a:p>
            <a:r>
              <a:rPr lang="el-GR" dirty="0"/>
              <a:t>Τα </a:t>
            </a:r>
            <a:r>
              <a:rPr lang="fr-FR" dirty="0" smtClean="0"/>
              <a:t>Charivari</a:t>
            </a:r>
            <a:r>
              <a:rPr lang="el-GR" dirty="0" smtClean="0"/>
              <a:t> 2</a:t>
            </a:r>
            <a:endParaRPr lang="el-GR" dirty="0"/>
          </a:p>
        </p:txBody>
      </p:sp>
    </p:spTree>
    <p:extLst>
      <p:ext uri="{BB962C8B-B14F-4D97-AF65-F5344CB8AC3E}">
        <p14:creationId xmlns:p14="http://schemas.microsoft.com/office/powerpoint/2010/main" val="26108454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Τελετουργίες βίας</a:t>
            </a:r>
          </a:p>
        </p:txBody>
      </p:sp>
      <p:sp>
        <p:nvSpPr>
          <p:cNvPr id="3" name="Content Placeholder 2"/>
          <p:cNvSpPr>
            <a:spLocks noGrp="1"/>
          </p:cNvSpPr>
          <p:nvPr>
            <p:ph idx="1"/>
          </p:nvPr>
        </p:nvSpPr>
        <p:spPr>
          <a:xfrm>
            <a:off x="457200" y="1916832"/>
            <a:ext cx="8229600" cy="3528392"/>
          </a:xfrm>
        </p:spPr>
        <p:txBody>
          <a:bodyPr>
            <a:normAutofit lnSpcReduction="10000"/>
          </a:bodyPr>
          <a:lstStyle/>
          <a:p>
            <a:r>
              <a:rPr lang="el-GR" sz="2400" dirty="0"/>
              <a:t>Εκφράζουν εγγενείς διασπάσεις </a:t>
            </a:r>
            <a:r>
              <a:rPr lang="el-GR" sz="2400" dirty="0" smtClean="0"/>
              <a:t>κοινότητας.</a:t>
            </a:r>
            <a:endParaRPr lang="el-GR" sz="2400" dirty="0"/>
          </a:p>
          <a:p>
            <a:r>
              <a:rPr lang="el-GR" sz="2400" dirty="0"/>
              <a:t>Χρήση κοινού «λεξιλογίου επιθετικότητας» με τελετές λαϊκής αυτοδικίας ή </a:t>
            </a:r>
            <a:r>
              <a:rPr lang="el-GR" sz="2400" dirty="0" smtClean="0"/>
              <a:t>βεντέτας.</a:t>
            </a:r>
            <a:endParaRPr lang="el-GR" sz="2400" dirty="0"/>
          </a:p>
          <a:p>
            <a:r>
              <a:rPr lang="el-GR" sz="2400" dirty="0"/>
              <a:t>Δράση νεανικών συμμοριών, οδομαχίες, νυχτερινή τρομοκρατία (εξύψωση νεανικού γοήτρου, τονισμός «ανδρισμού»), διαπλοκή με πολιτική (Βενετία, 1494, επίθεση στη συνοδεία του Δούκα του Μιλάνου), έκφραση νεανικών ανταγωνισμών (ποδόσφαιρο Αγγλία, Γαλλία, κυνήγι ταύρων Ισπανία, </a:t>
            </a:r>
            <a:r>
              <a:rPr lang="el-GR" sz="2400" dirty="0" err="1"/>
              <a:t>palio</a:t>
            </a:r>
            <a:r>
              <a:rPr lang="el-GR" sz="2400" dirty="0"/>
              <a:t> </a:t>
            </a:r>
            <a:r>
              <a:rPr lang="el-GR" sz="2400" dirty="0" smtClean="0"/>
              <a:t>Σιένα.</a:t>
            </a:r>
            <a:endParaRPr lang="el-GR" sz="2400" dirty="0"/>
          </a:p>
          <a:p>
            <a:pPr marL="0" indent="0">
              <a:buNone/>
            </a:pPr>
            <a:endParaRPr lang="el-GR" dirty="0"/>
          </a:p>
        </p:txBody>
      </p:sp>
    </p:spTree>
    <p:extLst>
      <p:ext uri="{BB962C8B-B14F-4D97-AF65-F5344CB8AC3E}">
        <p14:creationId xmlns:p14="http://schemas.microsoft.com/office/powerpoint/2010/main" val="18186748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fontScale="90000"/>
          </a:bodyPr>
          <a:lstStyle/>
          <a:p>
            <a:r>
              <a:rPr lang="el-GR" dirty="0"/>
              <a:t>Οι «μάχες των γροθιών» στη </a:t>
            </a:r>
            <a:r>
              <a:rPr lang="el-GR" dirty="0" smtClean="0"/>
              <a:t>Βενετία 1</a:t>
            </a:r>
            <a:endParaRPr lang="el-GR" dirty="0"/>
          </a:p>
        </p:txBody>
      </p:sp>
      <p:sp>
        <p:nvSpPr>
          <p:cNvPr id="3" name="Content Placeholder 2"/>
          <p:cNvSpPr>
            <a:spLocks noGrp="1"/>
          </p:cNvSpPr>
          <p:nvPr>
            <p:ph idx="1"/>
          </p:nvPr>
        </p:nvSpPr>
        <p:spPr>
          <a:xfrm>
            <a:off x="250981" y="1841726"/>
            <a:ext cx="4539892" cy="2448272"/>
          </a:xfrm>
        </p:spPr>
        <p:txBody>
          <a:bodyPr>
            <a:normAutofit/>
          </a:bodyPr>
          <a:lstStyle/>
          <a:p>
            <a:pPr>
              <a:lnSpc>
                <a:spcPct val="120000"/>
              </a:lnSpc>
              <a:spcBef>
                <a:spcPts val="0"/>
              </a:spcBef>
            </a:pPr>
            <a:r>
              <a:rPr lang="el-GR" sz="2400" dirty="0"/>
              <a:t>Πριν από τη μάχη, «μαθητευόμενοι στη βία» προκαλούν αντίπαλες </a:t>
            </a:r>
            <a:r>
              <a:rPr lang="el-GR" sz="2400" dirty="0" smtClean="0"/>
              <a:t>συνοικίες.</a:t>
            </a:r>
            <a:endParaRPr lang="el-GR" sz="2400" dirty="0"/>
          </a:p>
          <a:p>
            <a:pPr marL="0" indent="0">
              <a:buNone/>
            </a:pPr>
            <a:endParaRPr lang="el-GR" dirty="0"/>
          </a:p>
        </p:txBody>
      </p:sp>
      <p:sp>
        <p:nvSpPr>
          <p:cNvPr id="4" name="Ορθογώνιο 3"/>
          <p:cNvSpPr/>
          <p:nvPr/>
        </p:nvSpPr>
        <p:spPr>
          <a:xfrm>
            <a:off x="4772871" y="5666083"/>
            <a:ext cx="3499860" cy="707886"/>
          </a:xfrm>
          <a:prstGeom prst="rect">
            <a:avLst/>
          </a:prstGeom>
        </p:spPr>
        <p:txBody>
          <a:bodyPr wrap="square">
            <a:spAutoFit/>
          </a:bodyPr>
          <a:lstStyle/>
          <a:p>
            <a:r>
              <a:rPr lang="el-GR" sz="2000" dirty="0"/>
              <a:t>Ερρίκος </a:t>
            </a:r>
            <a:r>
              <a:rPr lang="el-GR" sz="2000" dirty="0" smtClean="0"/>
              <a:t>Γ΄: </a:t>
            </a:r>
            <a:r>
              <a:rPr lang="el-GR" sz="2000" dirty="0"/>
              <a:t>«μικρή για πόλεμος, πολύ βίαιη για παιγνίδι</a:t>
            </a:r>
            <a:r>
              <a:rPr lang="el-GR" sz="2000" dirty="0" smtClean="0"/>
              <a:t>».</a:t>
            </a:r>
            <a:endParaRPr lang="el-GR" sz="2000" dirty="0"/>
          </a:p>
        </p:txBody>
      </p:sp>
      <p:pic>
        <p:nvPicPr>
          <p:cNvPr id="5" name="Εικόνα 4"/>
          <p:cNvPicPr>
            <a:picLocks noChangeAspect="1"/>
          </p:cNvPicPr>
          <p:nvPr/>
        </p:nvPicPr>
        <p:blipFill>
          <a:blip r:embed="rId3"/>
          <a:stretch>
            <a:fillRect/>
          </a:stretch>
        </p:blipFill>
        <p:spPr>
          <a:xfrm>
            <a:off x="4808875" y="1841726"/>
            <a:ext cx="3427852" cy="3824357"/>
          </a:xfrm>
          <a:prstGeom prst="rect">
            <a:avLst/>
          </a:prstGeom>
        </p:spPr>
      </p:pic>
      <p:sp>
        <p:nvSpPr>
          <p:cNvPr id="6" name="Θέση κειμένου 1"/>
          <p:cNvSpPr txBox="1">
            <a:spLocks/>
          </p:cNvSpPr>
          <p:nvPr/>
        </p:nvSpPr>
        <p:spPr>
          <a:xfrm>
            <a:off x="5651147" y="1294559"/>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26.</a:t>
            </a:r>
            <a:endParaRPr lang="el-GR" sz="2800" dirty="0"/>
          </a:p>
          <a:p>
            <a:pPr marL="0" indent="0">
              <a:buNone/>
            </a:pPr>
            <a:endParaRPr lang="el-GR" sz="2800" dirty="0"/>
          </a:p>
        </p:txBody>
      </p:sp>
    </p:spTree>
    <p:extLst>
      <p:ext uri="{BB962C8B-B14F-4D97-AF65-F5344CB8AC3E}">
        <p14:creationId xmlns:p14="http://schemas.microsoft.com/office/powerpoint/2010/main" val="32013058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96752"/>
            <a:ext cx="8212300" cy="3600399"/>
          </a:xfrm>
        </p:spPr>
        <p:txBody>
          <a:bodyPr>
            <a:normAutofit fontScale="92500" lnSpcReduction="20000"/>
          </a:bodyPr>
          <a:lstStyle/>
          <a:p>
            <a:pPr>
              <a:lnSpc>
                <a:spcPct val="120000"/>
              </a:lnSpc>
            </a:pPr>
            <a:r>
              <a:rPr lang="el-GR" sz="2600" dirty="0" smtClean="0"/>
              <a:t>Την </a:t>
            </a:r>
            <a:r>
              <a:rPr lang="el-GR" sz="2600" dirty="0"/>
              <a:t>ημέρα της μάχης, πρώτοι συγκρούονταν στις γέφυρες οι «πρωταθλητές» των συνοικιών</a:t>
            </a:r>
          </a:p>
          <a:p>
            <a:pPr>
              <a:lnSpc>
                <a:spcPct val="120000"/>
              </a:lnSpc>
            </a:pPr>
            <a:r>
              <a:rPr lang="el-GR" sz="2600" dirty="0"/>
              <a:t>Ακολουθούσε γενικευμένη σύρραξη με τραυματίες, κάποιες φορές και με </a:t>
            </a:r>
            <a:r>
              <a:rPr lang="el-GR" sz="2600" dirty="0" smtClean="0"/>
              <a:t>νεκρούς.</a:t>
            </a:r>
            <a:endParaRPr lang="el-GR" sz="2600" dirty="0"/>
          </a:p>
          <a:p>
            <a:pPr>
              <a:lnSpc>
                <a:spcPct val="120000"/>
              </a:lnSpc>
            </a:pPr>
            <a:r>
              <a:rPr lang="el-GR" sz="2600" dirty="0" smtClean="0"/>
              <a:t>Μηχανισμός </a:t>
            </a:r>
            <a:r>
              <a:rPr lang="el-GR" sz="2600" dirty="0"/>
              <a:t>λειτουργίας τελετουργιών βίας: εκκίνηση από θεωρητικά οριοθετημένο τελετουργικό πλαίσιο, οδηγούν σε ανεξέλεγκτες καταστάσεις, με εγκατάλειψη των όποιων τελετουργικών </a:t>
            </a:r>
            <a:r>
              <a:rPr lang="el-GR" sz="2600" dirty="0" smtClean="0"/>
              <a:t>κανόνων.</a:t>
            </a:r>
            <a:endParaRPr lang="el-GR" sz="2600" dirty="0"/>
          </a:p>
          <a:p>
            <a:pPr marL="0" indent="0">
              <a:buNone/>
            </a:pPr>
            <a:endParaRPr lang="el-GR" dirty="0"/>
          </a:p>
        </p:txBody>
      </p:sp>
      <p:sp>
        <p:nvSpPr>
          <p:cNvPr id="4" name="Title 1"/>
          <p:cNvSpPr>
            <a:spLocks noGrp="1"/>
          </p:cNvSpPr>
          <p:nvPr>
            <p:ph type="title"/>
          </p:nvPr>
        </p:nvSpPr>
        <p:spPr>
          <a:xfrm>
            <a:off x="467544" y="0"/>
            <a:ext cx="8229600" cy="1143000"/>
          </a:xfrm>
        </p:spPr>
        <p:txBody>
          <a:bodyPr>
            <a:normAutofit fontScale="90000"/>
          </a:bodyPr>
          <a:lstStyle/>
          <a:p>
            <a:r>
              <a:rPr lang="el-GR" dirty="0"/>
              <a:t>Οι «μάχες των γροθιών» στη </a:t>
            </a:r>
            <a:r>
              <a:rPr lang="el-GR" dirty="0" smtClean="0"/>
              <a:t>Βενετία 2</a:t>
            </a:r>
            <a:endParaRPr lang="el-GR" dirty="0"/>
          </a:p>
        </p:txBody>
      </p:sp>
    </p:spTree>
    <p:extLst>
      <p:ext uri="{BB962C8B-B14F-4D97-AF65-F5344CB8AC3E}">
        <p14:creationId xmlns:p14="http://schemas.microsoft.com/office/powerpoint/2010/main" val="1441501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3"/>
          <a:stretch>
            <a:fillRect/>
          </a:stretch>
        </p:blipFill>
        <p:spPr>
          <a:xfrm>
            <a:off x="1835696" y="1476410"/>
            <a:ext cx="5760640" cy="4446735"/>
          </a:xfrm>
          <a:prstGeom prst="rect">
            <a:avLst/>
          </a:prstGeom>
          <a:ln>
            <a:solidFill>
              <a:schemeClr val="tx1"/>
            </a:solidFill>
          </a:ln>
        </p:spPr>
      </p:pic>
      <p:sp>
        <p:nvSpPr>
          <p:cNvPr id="3" name="Θέση κειμένου 1"/>
          <p:cNvSpPr txBox="1">
            <a:spLocks/>
          </p:cNvSpPr>
          <p:nvPr/>
        </p:nvSpPr>
        <p:spPr>
          <a:xfrm>
            <a:off x="3839734" y="929243"/>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27.</a:t>
            </a:r>
            <a:endParaRPr lang="el-GR" sz="2800" dirty="0"/>
          </a:p>
          <a:p>
            <a:pPr marL="0" indent="0">
              <a:buNone/>
            </a:pPr>
            <a:endParaRPr lang="el-GR" sz="2800" dirty="0"/>
          </a:p>
        </p:txBody>
      </p:sp>
    </p:spTree>
    <p:extLst>
      <p:ext uri="{BB962C8B-B14F-4D97-AF65-F5344CB8AC3E}">
        <p14:creationId xmlns:p14="http://schemas.microsoft.com/office/powerpoint/2010/main" val="36342268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413792"/>
            <a:ext cx="8229600" cy="1143000"/>
          </a:xfrm>
        </p:spPr>
        <p:txBody>
          <a:bodyPr>
            <a:normAutofit fontScale="90000"/>
          </a:bodyPr>
          <a:lstStyle/>
          <a:p>
            <a:r>
              <a:rPr lang="el-GR" dirty="0"/>
              <a:t>Τελετουργίες </a:t>
            </a:r>
            <a:r>
              <a:rPr lang="el-GR" dirty="0" smtClean="0"/>
              <a:t>αντεκδίκησης:</a:t>
            </a:r>
            <a:br>
              <a:rPr lang="el-GR" dirty="0" smtClean="0"/>
            </a:br>
            <a:r>
              <a:rPr lang="el-GR" dirty="0" smtClean="0"/>
              <a:t>βεντέτα </a:t>
            </a:r>
            <a:r>
              <a:rPr lang="el-GR" dirty="0"/>
              <a:t>&amp; δημόσιες </a:t>
            </a:r>
            <a:r>
              <a:rPr lang="el-GR" dirty="0" smtClean="0"/>
              <a:t>εκτελέσεις 1</a:t>
            </a:r>
            <a:endParaRPr lang="el-GR" dirty="0"/>
          </a:p>
        </p:txBody>
      </p:sp>
      <p:sp>
        <p:nvSpPr>
          <p:cNvPr id="3" name="Content Placeholder 2"/>
          <p:cNvSpPr>
            <a:spLocks noGrp="1"/>
          </p:cNvSpPr>
          <p:nvPr>
            <p:ph idx="1"/>
          </p:nvPr>
        </p:nvSpPr>
        <p:spPr>
          <a:xfrm>
            <a:off x="464156" y="1988840"/>
            <a:ext cx="8229600" cy="3960440"/>
          </a:xfrm>
        </p:spPr>
        <p:txBody>
          <a:bodyPr>
            <a:normAutofit fontScale="92500"/>
          </a:bodyPr>
          <a:lstStyle/>
          <a:p>
            <a:r>
              <a:rPr lang="el-GR" sz="2600" dirty="0"/>
              <a:t>Τελετουργική γλώσσα προσβολής σώματος, κοινό γνώρισμα καρναβαλικών τελετών, τελετών βίας και βεντέτας (κυρίαρχη στο μεσογειακό χώρο, σε δυσπρόσιτες στην εξουσία και παραμεθόριες περιοχές: Κορσική, </a:t>
            </a:r>
            <a:r>
              <a:rPr lang="el-GR" sz="2600" dirty="0" err="1"/>
              <a:t>Highlands</a:t>
            </a:r>
            <a:r>
              <a:rPr lang="el-GR" sz="2600" dirty="0"/>
              <a:t> Σκωτίας, </a:t>
            </a:r>
            <a:r>
              <a:rPr lang="el-GR" sz="2600" dirty="0" err="1"/>
              <a:t>Λιγουρία-Φρίουλι</a:t>
            </a:r>
            <a:r>
              <a:rPr lang="el-GR" sz="2600" dirty="0"/>
              <a:t>, Μαυροβούνιο</a:t>
            </a:r>
            <a:r>
              <a:rPr lang="el-GR" sz="2600" dirty="0" smtClean="0"/>
              <a:t>).</a:t>
            </a:r>
            <a:endParaRPr lang="el-GR" sz="2600" dirty="0"/>
          </a:p>
          <a:p>
            <a:r>
              <a:rPr lang="el-GR" sz="2600" dirty="0"/>
              <a:t>Αποκρουστικό λεξιλόγιο βεντέτας: </a:t>
            </a:r>
            <a:r>
              <a:rPr lang="el-GR" sz="2600" dirty="0" err="1"/>
              <a:t>καννιβαλιστικές</a:t>
            </a:r>
            <a:r>
              <a:rPr lang="el-GR" sz="2600" dirty="0"/>
              <a:t> πρακτικές, διαμελισμός πτωμάτων, εγκατάλειψή τους στα σκυλιά. Έσχατη ταπείνωση, στέρηση του σώματος. </a:t>
            </a:r>
            <a:r>
              <a:rPr lang="el-GR" sz="2600" dirty="0" err="1"/>
              <a:t>Φριουλάνικη</a:t>
            </a:r>
            <a:r>
              <a:rPr lang="el-GR" sz="2600" dirty="0"/>
              <a:t> βεντέτα </a:t>
            </a:r>
            <a:r>
              <a:rPr lang="el-GR" sz="2600" dirty="0" err="1"/>
              <a:t>Zambarlano</a:t>
            </a:r>
            <a:r>
              <a:rPr lang="el-GR" sz="2600" dirty="0"/>
              <a:t> – </a:t>
            </a:r>
            <a:r>
              <a:rPr lang="el-GR" sz="2600" dirty="0" err="1"/>
              <a:t>Strumiero</a:t>
            </a:r>
            <a:r>
              <a:rPr lang="el-GR" sz="2600" dirty="0"/>
              <a:t>, 200 χρόνια, εμπνέει το “Ρωμαίος &amp; </a:t>
            </a:r>
            <a:r>
              <a:rPr lang="el-GR" sz="2600" dirty="0" err="1"/>
              <a:t>Ιουλιέττα</a:t>
            </a:r>
            <a:r>
              <a:rPr lang="el-GR" sz="2600" dirty="0"/>
              <a:t>» του </a:t>
            </a:r>
            <a:r>
              <a:rPr lang="el-GR" sz="2600" dirty="0" smtClean="0"/>
              <a:t>Σαίξπηρ.</a:t>
            </a:r>
            <a:endParaRPr lang="el-GR" sz="2600" dirty="0"/>
          </a:p>
          <a:p>
            <a:pPr marL="0" indent="0">
              <a:buNone/>
            </a:pPr>
            <a:endParaRPr lang="el-GR" dirty="0"/>
          </a:p>
        </p:txBody>
      </p:sp>
    </p:spTree>
    <p:extLst>
      <p:ext uri="{BB962C8B-B14F-4D97-AF65-F5344CB8AC3E}">
        <p14:creationId xmlns:p14="http://schemas.microsoft.com/office/powerpoint/2010/main" val="17790616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204864"/>
            <a:ext cx="4323868" cy="2736304"/>
          </a:xfrm>
        </p:spPr>
        <p:txBody>
          <a:bodyPr>
            <a:normAutofit/>
          </a:bodyPr>
          <a:lstStyle/>
          <a:p>
            <a:pPr>
              <a:lnSpc>
                <a:spcPct val="110000"/>
              </a:lnSpc>
              <a:spcBef>
                <a:spcPts val="0"/>
              </a:spcBef>
            </a:pPr>
            <a:r>
              <a:rPr lang="el-GR" sz="2400" dirty="0"/>
              <a:t>Διαδικασία άντλησης νομιμοποίησης δικαστικών αποφάσεων εξουσίας &amp; εμπέδωσής τους ως αποκλειστικού συστήματος </a:t>
            </a:r>
            <a:r>
              <a:rPr lang="el-GR" sz="2400" dirty="0" smtClean="0"/>
              <a:t>δικαιοσύνης.</a:t>
            </a:r>
            <a:endParaRPr lang="el-GR" sz="2400" dirty="0"/>
          </a:p>
        </p:txBody>
      </p:sp>
      <p:pic>
        <p:nvPicPr>
          <p:cNvPr id="5" name="Εικόνα 4"/>
          <p:cNvPicPr>
            <a:picLocks noChangeAspect="1"/>
          </p:cNvPicPr>
          <p:nvPr/>
        </p:nvPicPr>
        <p:blipFill>
          <a:blip r:embed="rId3"/>
          <a:stretch>
            <a:fillRect/>
          </a:stretch>
        </p:blipFill>
        <p:spPr>
          <a:xfrm>
            <a:off x="5004048" y="2257138"/>
            <a:ext cx="3436901" cy="3908166"/>
          </a:xfrm>
          <a:prstGeom prst="rect">
            <a:avLst/>
          </a:prstGeom>
          <a:ln>
            <a:solidFill>
              <a:schemeClr val="tx1"/>
            </a:solidFill>
          </a:ln>
        </p:spPr>
      </p:pic>
      <p:sp>
        <p:nvSpPr>
          <p:cNvPr id="4" name="Θέση κειμένου 1"/>
          <p:cNvSpPr txBox="1">
            <a:spLocks/>
          </p:cNvSpPr>
          <p:nvPr/>
        </p:nvSpPr>
        <p:spPr>
          <a:xfrm>
            <a:off x="5846216" y="1729705"/>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28.</a:t>
            </a:r>
            <a:endParaRPr lang="el-GR" sz="2800" dirty="0"/>
          </a:p>
          <a:p>
            <a:pPr marL="0" indent="0">
              <a:buNone/>
            </a:pPr>
            <a:endParaRPr lang="el-GR" sz="2800" dirty="0"/>
          </a:p>
        </p:txBody>
      </p:sp>
      <p:sp>
        <p:nvSpPr>
          <p:cNvPr id="6" name="Title 1"/>
          <p:cNvSpPr>
            <a:spLocks noGrp="1"/>
          </p:cNvSpPr>
          <p:nvPr>
            <p:ph type="title"/>
          </p:nvPr>
        </p:nvSpPr>
        <p:spPr>
          <a:xfrm>
            <a:off x="518864" y="413792"/>
            <a:ext cx="8229600" cy="1143000"/>
          </a:xfrm>
        </p:spPr>
        <p:txBody>
          <a:bodyPr>
            <a:normAutofit fontScale="90000"/>
          </a:bodyPr>
          <a:lstStyle/>
          <a:p>
            <a:r>
              <a:rPr lang="el-GR" dirty="0"/>
              <a:t>Τελετουργίες </a:t>
            </a:r>
            <a:r>
              <a:rPr lang="el-GR" dirty="0" smtClean="0"/>
              <a:t>αντεκδίκησης:</a:t>
            </a:r>
            <a:br>
              <a:rPr lang="el-GR" dirty="0" smtClean="0"/>
            </a:br>
            <a:r>
              <a:rPr lang="el-GR" dirty="0" smtClean="0"/>
              <a:t>βεντέτα </a:t>
            </a:r>
            <a:r>
              <a:rPr lang="el-GR" dirty="0"/>
              <a:t>&amp; δημόσιες </a:t>
            </a:r>
            <a:r>
              <a:rPr lang="el-GR" dirty="0" smtClean="0"/>
              <a:t>εκτελέσεις 2</a:t>
            </a:r>
            <a:endParaRPr lang="el-GR" dirty="0"/>
          </a:p>
        </p:txBody>
      </p:sp>
    </p:spTree>
    <p:extLst>
      <p:ext uri="{BB962C8B-B14F-4D97-AF65-F5344CB8AC3E}">
        <p14:creationId xmlns:p14="http://schemas.microsoft.com/office/powerpoint/2010/main" val="28984857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132856"/>
            <a:ext cx="8284308" cy="3528392"/>
          </a:xfrm>
        </p:spPr>
        <p:txBody>
          <a:bodyPr>
            <a:normAutofit/>
          </a:bodyPr>
          <a:lstStyle/>
          <a:p>
            <a:pPr>
              <a:lnSpc>
                <a:spcPct val="110000"/>
              </a:lnSpc>
            </a:pPr>
            <a:r>
              <a:rPr lang="el-GR" sz="2400" dirty="0" smtClean="0"/>
              <a:t>Μίμηση </a:t>
            </a:r>
            <a:r>
              <a:rPr lang="el-GR" sz="2400" dirty="0"/>
              <a:t>τελετουργιών αντεκδίκησης: μετατροπή ποινών σε «λειτουργικά δράματα» (ταπεινωτική έκθεση καταδικασμένων, μαστίγωμα, σημάδεμα, ακρωτηριασμοί</a:t>
            </a:r>
            <a:r>
              <a:rPr lang="el-GR" sz="2400" dirty="0" smtClean="0"/>
              <a:t>).</a:t>
            </a:r>
            <a:endParaRPr lang="el-GR" sz="2400" dirty="0"/>
          </a:p>
          <a:p>
            <a:pPr>
              <a:lnSpc>
                <a:spcPct val="110000"/>
              </a:lnSpc>
            </a:pPr>
            <a:r>
              <a:rPr lang="el-GR" sz="2400" dirty="0"/>
              <a:t>Θανατικές ποινές, δημόσιο θέαμα: απαγχονισμός, αποκεφαλισμός, </a:t>
            </a:r>
            <a:r>
              <a:rPr lang="el-GR" sz="2400" dirty="0" smtClean="0"/>
              <a:t>στραγγαλισμός, </a:t>
            </a:r>
            <a:r>
              <a:rPr lang="el-GR" sz="2400" dirty="0"/>
              <a:t>διαμελισμός, θάνατος στην πυρά. Μόνιμοι χώροι εκτέλεσης σε </a:t>
            </a:r>
            <a:r>
              <a:rPr lang="el-GR" sz="2400" dirty="0" smtClean="0"/>
              <a:t>πλατείες.</a:t>
            </a:r>
            <a:endParaRPr lang="el-GR" sz="2400" dirty="0"/>
          </a:p>
          <a:p>
            <a:pPr>
              <a:lnSpc>
                <a:spcPct val="110000"/>
              </a:lnSpc>
            </a:pPr>
            <a:r>
              <a:rPr lang="el-GR" sz="2400" dirty="0" smtClean="0"/>
              <a:t>Προειδοποίηση </a:t>
            </a:r>
            <a:r>
              <a:rPr lang="el-GR" sz="2400" dirty="0"/>
              <a:t>προς </a:t>
            </a:r>
            <a:r>
              <a:rPr lang="el-GR" sz="2400" dirty="0" smtClean="0"/>
              <a:t>κοινωνίες.</a:t>
            </a:r>
            <a:endParaRPr lang="el-GR" sz="2400" dirty="0"/>
          </a:p>
          <a:p>
            <a:pPr marL="0" indent="0">
              <a:buNone/>
            </a:pPr>
            <a:endParaRPr lang="el-GR" dirty="0"/>
          </a:p>
        </p:txBody>
      </p:sp>
      <p:sp>
        <p:nvSpPr>
          <p:cNvPr id="4" name="Title 1"/>
          <p:cNvSpPr>
            <a:spLocks noGrp="1"/>
          </p:cNvSpPr>
          <p:nvPr>
            <p:ph type="title"/>
          </p:nvPr>
        </p:nvSpPr>
        <p:spPr>
          <a:xfrm>
            <a:off x="518864" y="413792"/>
            <a:ext cx="8229600" cy="1143000"/>
          </a:xfrm>
        </p:spPr>
        <p:txBody>
          <a:bodyPr>
            <a:normAutofit fontScale="90000"/>
          </a:bodyPr>
          <a:lstStyle/>
          <a:p>
            <a:r>
              <a:rPr lang="el-GR" dirty="0"/>
              <a:t>Τελετουργίες </a:t>
            </a:r>
            <a:r>
              <a:rPr lang="el-GR" dirty="0" smtClean="0"/>
              <a:t>αντεκδίκησης:</a:t>
            </a:r>
            <a:br>
              <a:rPr lang="el-GR" dirty="0" smtClean="0"/>
            </a:br>
            <a:r>
              <a:rPr lang="el-GR" dirty="0" smtClean="0"/>
              <a:t>βεντέτα </a:t>
            </a:r>
            <a:r>
              <a:rPr lang="el-GR" dirty="0"/>
              <a:t>&amp; δημόσιες </a:t>
            </a:r>
            <a:r>
              <a:rPr lang="el-GR" dirty="0" smtClean="0"/>
              <a:t>εκτελέσεις 3</a:t>
            </a:r>
            <a:endParaRPr lang="el-GR" dirty="0"/>
          </a:p>
        </p:txBody>
      </p:sp>
    </p:spTree>
    <p:extLst>
      <p:ext uri="{BB962C8B-B14F-4D97-AF65-F5344CB8AC3E}">
        <p14:creationId xmlns:p14="http://schemas.microsoft.com/office/powerpoint/2010/main" val="32035389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08" y="332656"/>
            <a:ext cx="8856984" cy="1143000"/>
          </a:xfrm>
        </p:spPr>
        <p:txBody>
          <a:bodyPr>
            <a:noAutofit/>
          </a:bodyPr>
          <a:lstStyle/>
          <a:p>
            <a:r>
              <a:rPr lang="el-GR" sz="4000" dirty="0"/>
              <a:t>Τεράστια ισχύς τελετουργιών στην πρώιμη νεότερη </a:t>
            </a:r>
            <a:r>
              <a:rPr lang="el-GR" sz="4000" dirty="0" smtClean="0"/>
              <a:t>περίοδο 1</a:t>
            </a:r>
            <a:r>
              <a:rPr lang="el-GR" sz="2400" dirty="0" smtClean="0"/>
              <a:t/>
            </a:r>
            <a:br>
              <a:rPr lang="el-GR" sz="2400" dirty="0" smtClean="0"/>
            </a:br>
            <a:endParaRPr lang="el-GR" sz="2400" dirty="0"/>
          </a:p>
        </p:txBody>
      </p:sp>
      <p:sp>
        <p:nvSpPr>
          <p:cNvPr id="3" name="Content Placeholder 2"/>
          <p:cNvSpPr>
            <a:spLocks noGrp="1"/>
          </p:cNvSpPr>
          <p:nvPr>
            <p:ph idx="1"/>
          </p:nvPr>
        </p:nvSpPr>
        <p:spPr>
          <a:xfrm>
            <a:off x="457200" y="2060848"/>
            <a:ext cx="8229600" cy="3312367"/>
          </a:xfrm>
        </p:spPr>
        <p:txBody>
          <a:bodyPr>
            <a:noAutofit/>
          </a:bodyPr>
          <a:lstStyle/>
          <a:p>
            <a:pPr marL="0" indent="0">
              <a:buNone/>
            </a:pPr>
            <a:r>
              <a:rPr lang="el-GR" sz="2400" dirty="0" smtClean="0"/>
              <a:t>Φρικτή </a:t>
            </a:r>
            <a:r>
              <a:rPr lang="el-GR" sz="2400" dirty="0"/>
              <a:t>αβεβαιότητα καθημερινότητας, προκαλεί μια αμείωτη ζήτηση για τελετουργίες, ενισχυτικές της γονιμότητας, παρηγορητικές της δυστυχίας, καταπραϋντικές του </a:t>
            </a:r>
            <a:r>
              <a:rPr lang="el-GR" sz="2400" dirty="0" smtClean="0"/>
              <a:t>πόνου. Νόμιμες </a:t>
            </a:r>
            <a:r>
              <a:rPr lang="el-GR" sz="2400" dirty="0"/>
              <a:t>τελετουργίες κλήρου, ανεπίσημες κρυφές τελετές μάγων, ενισχυτικές, </a:t>
            </a:r>
            <a:r>
              <a:rPr lang="el-GR" sz="2400" dirty="0" smtClean="0"/>
              <a:t>προφυλακτικές.</a:t>
            </a:r>
            <a:endParaRPr lang="el-GR" sz="2400" dirty="0"/>
          </a:p>
          <a:p>
            <a:r>
              <a:rPr lang="el-GR" sz="2400" dirty="0"/>
              <a:t>Οι τελετουργίες προετοιμάζουν τους ανθρώπους να διέλθουν κρίσιμα μεταβατικά στάδια, σχετιζόμενα με τη ΖΩΗ και το </a:t>
            </a:r>
            <a:r>
              <a:rPr lang="el-GR" sz="2400" dirty="0" smtClean="0"/>
              <a:t>ΘΑΝΑΤΟ.</a:t>
            </a:r>
            <a:endParaRPr lang="el-GR" sz="2400" dirty="0"/>
          </a:p>
        </p:txBody>
      </p:sp>
    </p:spTree>
    <p:extLst>
      <p:ext uri="{BB962C8B-B14F-4D97-AF65-F5344CB8AC3E}">
        <p14:creationId xmlns:p14="http://schemas.microsoft.com/office/powerpoint/2010/main" val="6278991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Λαϊκές τελετουργίες αντεκδίκησης</a:t>
            </a:r>
          </a:p>
        </p:txBody>
      </p:sp>
      <p:sp>
        <p:nvSpPr>
          <p:cNvPr id="3" name="Content Placeholder 2"/>
          <p:cNvSpPr>
            <a:spLocks noGrp="1"/>
          </p:cNvSpPr>
          <p:nvPr>
            <p:ph idx="1"/>
          </p:nvPr>
        </p:nvSpPr>
        <p:spPr>
          <a:xfrm>
            <a:off x="464156" y="1556792"/>
            <a:ext cx="8229600" cy="4536504"/>
          </a:xfrm>
        </p:spPr>
        <p:txBody>
          <a:bodyPr>
            <a:normAutofit fontScale="77500" lnSpcReduction="20000"/>
          </a:bodyPr>
          <a:lstStyle/>
          <a:p>
            <a:pPr>
              <a:lnSpc>
                <a:spcPct val="120000"/>
              </a:lnSpc>
            </a:pPr>
            <a:r>
              <a:rPr lang="el-GR" sz="3100" dirty="0" err="1"/>
              <a:t>Αντιφορολογικές</a:t>
            </a:r>
            <a:r>
              <a:rPr lang="el-GR" sz="3100" dirty="0"/>
              <a:t> εξεγέρσεις: Νάπολη 1585. Πρακτικές διαμελισμού &amp; τελετουργικού </a:t>
            </a:r>
            <a:r>
              <a:rPr lang="el-GR" sz="3100" dirty="0" err="1"/>
              <a:t>καννιβαλισμού</a:t>
            </a:r>
            <a:r>
              <a:rPr lang="el-GR" sz="3100" dirty="0"/>
              <a:t>, «καταβροχθίζοντας την εξουσία</a:t>
            </a:r>
            <a:r>
              <a:rPr lang="el-GR" sz="3100" dirty="0" smtClean="0"/>
              <a:t>».</a:t>
            </a:r>
            <a:endParaRPr lang="el-GR" sz="3100" dirty="0"/>
          </a:p>
          <a:p>
            <a:pPr>
              <a:lnSpc>
                <a:spcPct val="120000"/>
              </a:lnSpc>
            </a:pPr>
            <a:r>
              <a:rPr lang="el-GR" sz="3100" dirty="0"/>
              <a:t>Κινητοποιήσεις εναντίον των ελίτ: </a:t>
            </a:r>
            <a:r>
              <a:rPr lang="el-GR" sz="3100" dirty="0" err="1"/>
              <a:t>Romans</a:t>
            </a:r>
            <a:r>
              <a:rPr lang="el-GR" sz="3100" dirty="0"/>
              <a:t> 1580, «το κρέας των πλουσίων θα πουλιέται προς έξη δεκάρες» (υφαντουργοί οπαδοί </a:t>
            </a:r>
            <a:r>
              <a:rPr lang="el-GR" sz="3100" dirty="0" err="1"/>
              <a:t>Paumier</a:t>
            </a:r>
            <a:r>
              <a:rPr lang="el-GR" sz="3100" dirty="0" smtClean="0"/>
              <a:t>).</a:t>
            </a:r>
            <a:endParaRPr lang="el-GR" sz="3100" dirty="0"/>
          </a:p>
          <a:p>
            <a:pPr>
              <a:lnSpc>
                <a:spcPct val="120000"/>
              </a:lnSpc>
            </a:pPr>
            <a:r>
              <a:rPr lang="el-GR" sz="3100" dirty="0" err="1" smtClean="0"/>
              <a:t>To</a:t>
            </a:r>
            <a:r>
              <a:rPr lang="el-GR" sz="3100" dirty="0" smtClean="0"/>
              <a:t> </a:t>
            </a:r>
            <a:r>
              <a:rPr lang="el-GR" sz="3100" dirty="0"/>
              <a:t>ρεπερτόριο των καρναβαλικών εορτασμών, των </a:t>
            </a:r>
            <a:r>
              <a:rPr lang="el-GR" sz="3100" dirty="0" err="1"/>
              <a:t>charivari</a:t>
            </a:r>
            <a:r>
              <a:rPr lang="el-GR" sz="3100" dirty="0"/>
              <a:t> και των τελετουργιών βίας παρουσίαζε το ανθρώπινο σώμα ως εικόνα της κοινωνίας, η οποία μπορούσε να τραφεί, να αναπαραχθεί, να ακρωτηριασθεί, να διαμελισθεί ή και να </a:t>
            </a:r>
            <a:r>
              <a:rPr lang="el-GR" sz="3100" dirty="0" smtClean="0"/>
              <a:t>καταβροχθισθεί.</a:t>
            </a:r>
            <a:endParaRPr lang="el-GR" sz="3100" dirty="0"/>
          </a:p>
          <a:p>
            <a:pPr marL="0" indent="0">
              <a:buNone/>
            </a:pPr>
            <a:endParaRPr lang="el-GR" dirty="0"/>
          </a:p>
        </p:txBody>
      </p:sp>
    </p:spTree>
    <p:extLst>
      <p:ext uri="{BB962C8B-B14F-4D97-AF65-F5344CB8AC3E}">
        <p14:creationId xmlns:p14="http://schemas.microsoft.com/office/powerpoint/2010/main" val="24201032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 Μεταρρύθμιση ως τελετουργική </a:t>
            </a:r>
            <a:r>
              <a:rPr lang="el-GR" dirty="0" smtClean="0"/>
              <a:t>διαδικασία 1</a:t>
            </a:r>
            <a:endParaRPr lang="el-GR" dirty="0"/>
          </a:p>
        </p:txBody>
      </p:sp>
      <p:pic>
        <p:nvPicPr>
          <p:cNvPr id="4" name="Θέση περιεχομένου 3"/>
          <p:cNvPicPr>
            <a:picLocks noGrp="1" noChangeAspect="1"/>
          </p:cNvPicPr>
          <p:nvPr>
            <p:ph idx="1"/>
          </p:nvPr>
        </p:nvPicPr>
        <p:blipFill>
          <a:blip r:embed="rId3"/>
          <a:stretch>
            <a:fillRect/>
          </a:stretch>
        </p:blipFill>
        <p:spPr>
          <a:xfrm>
            <a:off x="1907704" y="2420888"/>
            <a:ext cx="5760640" cy="3860365"/>
          </a:xfrm>
          <a:prstGeom prst="rect">
            <a:avLst/>
          </a:prstGeom>
          <a:ln>
            <a:solidFill>
              <a:schemeClr val="tx1"/>
            </a:solidFill>
          </a:ln>
        </p:spPr>
      </p:pic>
      <p:sp>
        <p:nvSpPr>
          <p:cNvPr id="5" name="Θέση κειμένου 1"/>
          <p:cNvSpPr txBox="1">
            <a:spLocks/>
          </p:cNvSpPr>
          <p:nvPr/>
        </p:nvSpPr>
        <p:spPr>
          <a:xfrm>
            <a:off x="3911742" y="1873721"/>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29.</a:t>
            </a:r>
            <a:endParaRPr lang="el-GR" sz="2800" dirty="0"/>
          </a:p>
          <a:p>
            <a:pPr marL="0" indent="0">
              <a:buNone/>
            </a:pPr>
            <a:endParaRPr lang="el-GR" sz="2800" dirty="0"/>
          </a:p>
        </p:txBody>
      </p:sp>
    </p:spTree>
    <p:extLst>
      <p:ext uri="{BB962C8B-B14F-4D97-AF65-F5344CB8AC3E}">
        <p14:creationId xmlns:p14="http://schemas.microsoft.com/office/powerpoint/2010/main" val="25406045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267" y="1916832"/>
            <a:ext cx="8229600" cy="3600399"/>
          </a:xfrm>
        </p:spPr>
        <p:txBody>
          <a:bodyPr>
            <a:normAutofit fontScale="77500" lnSpcReduction="20000"/>
          </a:bodyPr>
          <a:lstStyle/>
          <a:p>
            <a:pPr>
              <a:lnSpc>
                <a:spcPct val="120000"/>
              </a:lnSpc>
            </a:pPr>
            <a:r>
              <a:rPr lang="el-GR" sz="3100" dirty="0" err="1"/>
              <a:t>Βιττεμβέργη</a:t>
            </a:r>
            <a:r>
              <a:rPr lang="el-GR" sz="3100" dirty="0"/>
              <a:t>, 29 Σεπτεμβρίου 1521: Λήψη Θείας Κοινωνίας από Φίλιππο </a:t>
            </a:r>
            <a:r>
              <a:rPr lang="el-GR" sz="3100" dirty="0" err="1"/>
              <a:t>Μελάνχθονα</a:t>
            </a:r>
            <a:r>
              <a:rPr lang="el-GR" sz="3100" dirty="0"/>
              <a:t> και μαθητές του, πρώτη εφαρμογή λουθηρανικής διδασκαλίας για τη Θεία </a:t>
            </a:r>
            <a:r>
              <a:rPr lang="el-GR" sz="3100" dirty="0" smtClean="0"/>
              <a:t>μετάληψη.</a:t>
            </a:r>
            <a:endParaRPr lang="el-GR" sz="3100" dirty="0"/>
          </a:p>
          <a:p>
            <a:pPr>
              <a:lnSpc>
                <a:spcPct val="120000"/>
              </a:lnSpc>
            </a:pPr>
            <a:r>
              <a:rPr lang="el-GR" sz="3100" dirty="0"/>
              <a:t>Τέλος ιδίου χρόνου: εκτεταμένα επεισόδια παρεμπόδισης καθολικής λειτουργίας από φοιτητές και </a:t>
            </a:r>
            <a:r>
              <a:rPr lang="el-GR" sz="3100" dirty="0" smtClean="0"/>
              <a:t>μοναχούς.</a:t>
            </a:r>
            <a:endParaRPr lang="el-GR" sz="3100" dirty="0"/>
          </a:p>
          <a:p>
            <a:pPr>
              <a:lnSpc>
                <a:spcPct val="120000"/>
              </a:lnSpc>
            </a:pPr>
            <a:r>
              <a:rPr lang="el-GR" sz="3100" dirty="0"/>
              <a:t>Τελετουργική συμπεριφορά Προτεσταντών: οι Προτεστάντες δεν κατάργησαν, αλλά μάλλον τροποποίησαν δραματικά το περιεχόμενο των </a:t>
            </a:r>
            <a:r>
              <a:rPr lang="el-GR" sz="3100" dirty="0" smtClean="0"/>
              <a:t>λειτουργιών.</a:t>
            </a:r>
            <a:endParaRPr lang="el-GR" sz="31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Η Μεταρρύθμιση ως τελετουργική </a:t>
            </a:r>
            <a:r>
              <a:rPr lang="el-GR" dirty="0" smtClean="0"/>
              <a:t>διαδικασία 2</a:t>
            </a:r>
            <a:endParaRPr lang="el-GR" dirty="0"/>
          </a:p>
        </p:txBody>
      </p:sp>
    </p:spTree>
    <p:extLst>
      <p:ext uri="{BB962C8B-B14F-4D97-AF65-F5344CB8AC3E}">
        <p14:creationId xmlns:p14="http://schemas.microsoft.com/office/powerpoint/2010/main" val="4061415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916832"/>
            <a:ext cx="8229600" cy="2880320"/>
          </a:xfrm>
        </p:spPr>
        <p:txBody>
          <a:bodyPr>
            <a:normAutofit/>
          </a:bodyPr>
          <a:lstStyle/>
          <a:p>
            <a:pPr>
              <a:lnSpc>
                <a:spcPct val="120000"/>
              </a:lnSpc>
              <a:spcBef>
                <a:spcPts val="0"/>
              </a:spcBef>
            </a:pPr>
            <a:r>
              <a:rPr lang="el-GR" sz="2400" dirty="0" smtClean="0"/>
              <a:t>Η </a:t>
            </a:r>
            <a:r>
              <a:rPr lang="el-GR" sz="2400" dirty="0"/>
              <a:t>προτεσταντική «</a:t>
            </a:r>
            <a:r>
              <a:rPr lang="el-GR" sz="2400" dirty="0" err="1"/>
              <a:t>απομαγοποίηση</a:t>
            </a:r>
            <a:r>
              <a:rPr lang="el-GR" sz="2400" dirty="0"/>
              <a:t> του κόσμου» συνέβαλε στον περιορισμό της πελώριας υλικής παρουσίας του Θεού και των αγίων στον κόσμο, στην ουσία όμως οι Προτεστάντες προσπάθησαν να επαναπροσδιορίσουν και όχι να καταργήσουν τη θέση του ιερού στην εγκόσμια </a:t>
            </a:r>
            <a:r>
              <a:rPr lang="el-GR" sz="2400" dirty="0" smtClean="0"/>
              <a:t>πραγματικότητα. </a:t>
            </a:r>
            <a:endParaRPr lang="el-GR" sz="24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Η Μεταρρύθμιση ως τελετουργική </a:t>
            </a:r>
            <a:r>
              <a:rPr lang="el-GR" dirty="0" smtClean="0"/>
              <a:t>διαδικασία 3</a:t>
            </a:r>
            <a:endParaRPr lang="el-GR" dirty="0"/>
          </a:p>
        </p:txBody>
      </p:sp>
    </p:spTree>
    <p:extLst>
      <p:ext uri="{BB962C8B-B14F-4D97-AF65-F5344CB8AC3E}">
        <p14:creationId xmlns:p14="http://schemas.microsoft.com/office/powerpoint/2010/main" val="37617286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8840"/>
            <a:ext cx="8229600" cy="2376264"/>
          </a:xfrm>
        </p:spPr>
        <p:txBody>
          <a:bodyPr>
            <a:normAutofit fontScale="70000" lnSpcReduction="20000"/>
          </a:bodyPr>
          <a:lstStyle/>
          <a:p>
            <a:pPr>
              <a:lnSpc>
                <a:spcPct val="120000"/>
              </a:lnSpc>
            </a:pPr>
            <a:r>
              <a:rPr lang="el-GR" sz="3400" dirty="0" err="1"/>
              <a:t>Bob</a:t>
            </a:r>
            <a:r>
              <a:rPr lang="el-GR" sz="3400" dirty="0"/>
              <a:t> </a:t>
            </a:r>
            <a:r>
              <a:rPr lang="el-GR" sz="3400" dirty="0" err="1"/>
              <a:t>Scribner</a:t>
            </a:r>
            <a:r>
              <a:rPr lang="el-GR" sz="3400" dirty="0"/>
              <a:t>: Φτωχή θεολογική κατάρτιση ανθρώπων 16ου αι., μεγάλη δεκτικότητά τους στην επιρροή των τελετουργιών, μονοδρόμησε την απόπειρα εδραίωσης της Μεταρρύθμισης στην υιοθέτηση μιας διακριτής τελετουργικής διαδικασίας, εκφρασμένης με διάφορους </a:t>
            </a:r>
            <a:r>
              <a:rPr lang="el-GR" sz="3400" dirty="0" smtClean="0"/>
              <a:t>τρόπους</a:t>
            </a:r>
            <a:r>
              <a:rPr lang="en-US" sz="3400" dirty="0"/>
              <a:t>.</a:t>
            </a:r>
            <a:endParaRPr lang="el-GR" sz="34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Η Μεταρρύθμιση ως τελετουργική </a:t>
            </a:r>
            <a:r>
              <a:rPr lang="el-GR" dirty="0" smtClean="0"/>
              <a:t>διαδικασία 4</a:t>
            </a:r>
            <a:endParaRPr lang="el-GR" dirty="0"/>
          </a:p>
        </p:txBody>
      </p:sp>
    </p:spTree>
    <p:extLst>
      <p:ext uri="{BB962C8B-B14F-4D97-AF65-F5344CB8AC3E}">
        <p14:creationId xmlns:p14="http://schemas.microsoft.com/office/powerpoint/2010/main" val="16477969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916832"/>
            <a:ext cx="8229600" cy="3096344"/>
          </a:xfrm>
        </p:spPr>
        <p:txBody>
          <a:bodyPr>
            <a:normAutofit fontScale="70000" lnSpcReduction="20000"/>
          </a:bodyPr>
          <a:lstStyle/>
          <a:p>
            <a:pPr>
              <a:lnSpc>
                <a:spcPct val="120000"/>
              </a:lnSpc>
            </a:pPr>
            <a:r>
              <a:rPr lang="el-GR" sz="3400" dirty="0" smtClean="0"/>
              <a:t>Προτεσταντικές </a:t>
            </a:r>
            <a:r>
              <a:rPr lang="el-GR" sz="3400" dirty="0"/>
              <a:t>κινητοποιήσεις με βάση το τελετουργικό ημερολόγιο (προσβολή καθολικής λειτουργίας), με την τέλεση </a:t>
            </a:r>
            <a:r>
              <a:rPr lang="el-GR" sz="3400" dirty="0" err="1" smtClean="0"/>
              <a:t>αντι</a:t>
            </a:r>
            <a:r>
              <a:rPr lang="el-GR" sz="3400" dirty="0" smtClean="0"/>
              <a:t>-</a:t>
            </a:r>
            <a:r>
              <a:rPr lang="en-US" sz="3400" dirty="0" smtClean="0"/>
              <a:t> </a:t>
            </a:r>
            <a:r>
              <a:rPr lang="el-GR" sz="3400" dirty="0" smtClean="0"/>
              <a:t>τελετουργικών </a:t>
            </a:r>
            <a:r>
              <a:rPr lang="el-GR" sz="3400" dirty="0"/>
              <a:t>πράξεων που ακύρωναν τη συμβολική σημασία της διαδικασίας, παρωδίες της καθολικής λειτουργίας, μέσα από καρναβαλικές </a:t>
            </a:r>
            <a:r>
              <a:rPr lang="el-GR" sz="3400" dirty="0" err="1" smtClean="0"/>
              <a:t>αντι</a:t>
            </a:r>
            <a:r>
              <a:rPr lang="el-GR" sz="3400" dirty="0" smtClean="0"/>
              <a:t>-</a:t>
            </a:r>
            <a:r>
              <a:rPr lang="en-US" sz="3400" dirty="0" smtClean="0"/>
              <a:t> </a:t>
            </a:r>
            <a:r>
              <a:rPr lang="el-GR" sz="3400" dirty="0" smtClean="0"/>
              <a:t>λειτουργίες</a:t>
            </a:r>
            <a:r>
              <a:rPr lang="el-GR" sz="3400" dirty="0"/>
              <a:t>, εικονοκλαστική βία ενταγμένη σε ένα τελετουργικό πλαίσιο (καταστροφή </a:t>
            </a:r>
            <a:r>
              <a:rPr lang="el-GR" sz="3400" dirty="0" smtClean="0"/>
              <a:t>εικόνας/</a:t>
            </a:r>
            <a:r>
              <a:rPr lang="en-US" sz="3400" dirty="0" smtClean="0"/>
              <a:t> </a:t>
            </a:r>
            <a:r>
              <a:rPr lang="el-GR" sz="3400" dirty="0" smtClean="0"/>
              <a:t> αγάλματος αγίου/</a:t>
            </a:r>
            <a:r>
              <a:rPr lang="en-US" sz="3400" dirty="0" smtClean="0"/>
              <a:t> </a:t>
            </a:r>
            <a:r>
              <a:rPr lang="el-GR" sz="3400" dirty="0" smtClean="0"/>
              <a:t>αγίας </a:t>
            </a:r>
            <a:r>
              <a:rPr lang="el-GR" sz="3400" dirty="0"/>
              <a:t>στην ονομαστική </a:t>
            </a:r>
            <a:r>
              <a:rPr lang="el-GR" sz="3400" dirty="0" smtClean="0"/>
              <a:t>του/</a:t>
            </a:r>
            <a:r>
              <a:rPr lang="en-US" sz="3400" dirty="0" smtClean="0"/>
              <a:t> </a:t>
            </a:r>
            <a:r>
              <a:rPr lang="el-GR" sz="3400" dirty="0" smtClean="0"/>
              <a:t>της </a:t>
            </a:r>
            <a:r>
              <a:rPr lang="el-GR" sz="3400" dirty="0"/>
              <a:t>εορτή</a:t>
            </a:r>
            <a:r>
              <a:rPr lang="el-GR" sz="3400" dirty="0" smtClean="0"/>
              <a:t>).</a:t>
            </a:r>
            <a:endParaRPr lang="el-GR" sz="34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Η Μεταρρύθμιση ως τελετουργική </a:t>
            </a:r>
            <a:r>
              <a:rPr lang="el-GR" dirty="0" smtClean="0"/>
              <a:t>διαδικασία 5</a:t>
            </a:r>
            <a:endParaRPr lang="el-GR" dirty="0"/>
          </a:p>
        </p:txBody>
      </p:sp>
    </p:spTree>
    <p:extLst>
      <p:ext uri="{BB962C8B-B14F-4D97-AF65-F5344CB8AC3E}">
        <p14:creationId xmlns:p14="http://schemas.microsoft.com/office/powerpoint/2010/main" val="35457153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010" y="260648"/>
            <a:ext cx="8229600" cy="1143000"/>
          </a:xfrm>
        </p:spPr>
        <p:txBody>
          <a:bodyPr>
            <a:normAutofit fontScale="90000"/>
          </a:bodyPr>
          <a:lstStyle/>
          <a:p>
            <a:r>
              <a:rPr lang="fr-FR" dirty="0"/>
              <a:t>M</a:t>
            </a:r>
            <a:r>
              <a:rPr lang="el-GR" dirty="0" err="1"/>
              <a:t>εταρρυθμιστικές</a:t>
            </a:r>
            <a:r>
              <a:rPr lang="el-GR" dirty="0"/>
              <a:t> </a:t>
            </a:r>
            <a:r>
              <a:rPr lang="el-GR" dirty="0" err="1"/>
              <a:t>αντι</a:t>
            </a:r>
            <a:r>
              <a:rPr lang="el-GR" dirty="0"/>
              <a:t>-τελετουργίες</a:t>
            </a:r>
          </a:p>
        </p:txBody>
      </p:sp>
      <p:sp>
        <p:nvSpPr>
          <p:cNvPr id="3" name="Content Placeholder 2"/>
          <p:cNvSpPr>
            <a:spLocks noGrp="1"/>
          </p:cNvSpPr>
          <p:nvPr>
            <p:ph idx="1"/>
          </p:nvPr>
        </p:nvSpPr>
        <p:spPr>
          <a:xfrm>
            <a:off x="198015" y="1772816"/>
            <a:ext cx="8712968" cy="3888432"/>
          </a:xfrm>
        </p:spPr>
        <p:txBody>
          <a:bodyPr>
            <a:normAutofit fontScale="55000" lnSpcReduction="20000"/>
          </a:bodyPr>
          <a:lstStyle/>
          <a:p>
            <a:pPr>
              <a:lnSpc>
                <a:spcPct val="120000"/>
              </a:lnSpc>
            </a:pPr>
            <a:r>
              <a:rPr lang="el-GR" sz="4400" dirty="0" err="1"/>
              <a:t>Ulm</a:t>
            </a:r>
            <a:r>
              <a:rPr lang="el-GR" sz="4400" dirty="0"/>
              <a:t>, κάπελας ουρεί στο δισκοπότηρο και το τοποθετεί στην Αγία Τράπεζα στη διάρκεια της </a:t>
            </a:r>
            <a:r>
              <a:rPr lang="el-GR" sz="4400" dirty="0" smtClean="0"/>
              <a:t>λειτουργίας.</a:t>
            </a:r>
            <a:endParaRPr lang="el-GR" sz="4400" dirty="0"/>
          </a:p>
          <a:p>
            <a:pPr>
              <a:lnSpc>
                <a:spcPct val="120000"/>
              </a:lnSpc>
            </a:pPr>
            <a:r>
              <a:rPr lang="el-GR" sz="4400" dirty="0" err="1"/>
              <a:t>Μαγδεβούργο</a:t>
            </a:r>
            <a:r>
              <a:rPr lang="el-GR" sz="4400" dirty="0"/>
              <a:t>, 1524, Εορτασμός Ανάληψης Θεοτόκου: συλλογή χόρτων &amp; λουλουδιών, τοποθέτησή τους στις εκκλησίες, ευλογία ιερέων και κατόπιν τοποθέτηση στα σπίτια για την προστασία ανθρώπων &amp; ζώων. Ευαγγελικός ιεροκήρυκας επιτίθεται στο έθιμο, μέλη του ακροατηρίου του περνούν από τις εκκλησίες, συγκεντρώνουν όλα τα άνθη, τα σκορπίζουν στην πλατεία της αγοράς και τα ποδοπατούν </a:t>
            </a:r>
            <a:r>
              <a:rPr lang="el-GR" sz="4400" dirty="0" smtClean="0"/>
              <a:t>χορεύοντας.</a:t>
            </a:r>
            <a:endParaRPr lang="el-GR" sz="4400" dirty="0"/>
          </a:p>
          <a:p>
            <a:pPr marL="0" indent="0">
              <a:buNone/>
            </a:pPr>
            <a:endParaRPr lang="el-GR" dirty="0"/>
          </a:p>
        </p:txBody>
      </p:sp>
    </p:spTree>
    <p:extLst>
      <p:ext uri="{BB962C8B-B14F-4D97-AF65-F5344CB8AC3E}">
        <p14:creationId xmlns:p14="http://schemas.microsoft.com/office/powerpoint/2010/main" val="28087259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fontScale="90000"/>
          </a:bodyPr>
          <a:lstStyle/>
          <a:p>
            <a:r>
              <a:rPr lang="fr-FR" dirty="0"/>
              <a:t>M</a:t>
            </a:r>
            <a:r>
              <a:rPr lang="el-GR" dirty="0" err="1"/>
              <a:t>εταρρυθμιστικές</a:t>
            </a:r>
            <a:r>
              <a:rPr lang="el-GR" dirty="0"/>
              <a:t> </a:t>
            </a:r>
            <a:r>
              <a:rPr lang="el-GR" dirty="0" err="1"/>
              <a:t>αντι</a:t>
            </a:r>
            <a:r>
              <a:rPr lang="el-GR" dirty="0"/>
              <a:t>-τελετουργίες</a:t>
            </a:r>
          </a:p>
        </p:txBody>
      </p:sp>
      <p:sp>
        <p:nvSpPr>
          <p:cNvPr id="3" name="Content Placeholder 2"/>
          <p:cNvSpPr>
            <a:spLocks noGrp="1"/>
          </p:cNvSpPr>
          <p:nvPr>
            <p:ph idx="1"/>
          </p:nvPr>
        </p:nvSpPr>
        <p:spPr>
          <a:xfrm>
            <a:off x="215516" y="1628800"/>
            <a:ext cx="8712968" cy="4104456"/>
          </a:xfrm>
        </p:spPr>
        <p:txBody>
          <a:bodyPr>
            <a:normAutofit fontScale="70000" lnSpcReduction="20000"/>
          </a:bodyPr>
          <a:lstStyle/>
          <a:p>
            <a:pPr>
              <a:lnSpc>
                <a:spcPct val="120000"/>
              </a:lnSpc>
            </a:pPr>
            <a:r>
              <a:rPr lang="el-GR" sz="3400" dirty="0" err="1" smtClean="0"/>
              <a:t>Ulm</a:t>
            </a:r>
            <a:r>
              <a:rPr lang="el-GR" sz="3400" dirty="0"/>
              <a:t>, 1530, δύο γυναίκες αφαιρούν τον εσταυρωμένο που χρησιμοποιούνταν το Πάσχα, τον περιφέρουν στα κλωστήρια (θεωρούμενα ως άντρα νεανικής ακολασίας) και σε σπίτια, όπου ο εσταυρωμένος υφίσταται σειρά προσβολών και δοκιμασιών που στόχευαν στην εξακρίβωση της αληθινής του υπόστασης. Κατόπιν, ο εσταυρωμένος επιστρέφεται στη θέση του, στον αυλόγυρο της εκκλησίας (τελετή μετάβασης</a:t>
            </a:r>
            <a:r>
              <a:rPr lang="el-GR" sz="3400" dirty="0" smtClean="0"/>
              <a:t>).</a:t>
            </a:r>
            <a:endParaRPr lang="el-GR" sz="3400" dirty="0"/>
          </a:p>
          <a:p>
            <a:pPr>
              <a:lnSpc>
                <a:spcPct val="120000"/>
              </a:lnSpc>
            </a:pPr>
            <a:r>
              <a:rPr lang="el-GR" sz="3400" dirty="0" err="1"/>
              <a:t>Esslingen</a:t>
            </a:r>
            <a:r>
              <a:rPr lang="el-GR" sz="3400" dirty="0"/>
              <a:t>, 1534, γάμος πρώην ιερέα και πρώην μοναχής, φωτιά δείπνου από τις εικόνες της εκκλησίας του (αφαίρεση ιερής υπόστασης, μετατροπή κειμηλίων σε αναλώσιμο υλικό</a:t>
            </a:r>
            <a:r>
              <a:rPr lang="el-GR" sz="3400" dirty="0" smtClean="0"/>
              <a:t>).</a:t>
            </a:r>
            <a:endParaRPr lang="el-GR" sz="3400" dirty="0"/>
          </a:p>
          <a:p>
            <a:pPr marL="0" indent="0">
              <a:buNone/>
            </a:pPr>
            <a:endParaRPr lang="el-GR" dirty="0"/>
          </a:p>
        </p:txBody>
      </p:sp>
    </p:spTree>
    <p:extLst>
      <p:ext uri="{BB962C8B-B14F-4D97-AF65-F5344CB8AC3E}">
        <p14:creationId xmlns:p14="http://schemas.microsoft.com/office/powerpoint/2010/main" val="37493516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Τελετουργικές διαδικασίες απονομής δικαιοσύνης στις </a:t>
            </a:r>
            <a:r>
              <a:rPr lang="el-GR" dirty="0" smtClean="0"/>
              <a:t>εικόνες 1</a:t>
            </a:r>
            <a:endParaRPr lang="el-GR" dirty="0"/>
          </a:p>
        </p:txBody>
      </p:sp>
      <p:sp>
        <p:nvSpPr>
          <p:cNvPr id="3" name="Content Placeholder 2"/>
          <p:cNvSpPr>
            <a:spLocks noGrp="1"/>
          </p:cNvSpPr>
          <p:nvPr>
            <p:ph idx="1"/>
          </p:nvPr>
        </p:nvSpPr>
        <p:spPr>
          <a:xfrm>
            <a:off x="457200" y="2042499"/>
            <a:ext cx="4539892" cy="3888431"/>
          </a:xfrm>
        </p:spPr>
        <p:txBody>
          <a:bodyPr>
            <a:normAutofit fontScale="85000" lnSpcReduction="10000"/>
          </a:bodyPr>
          <a:lstStyle/>
          <a:p>
            <a:pPr>
              <a:lnSpc>
                <a:spcPct val="120000"/>
              </a:lnSpc>
              <a:spcBef>
                <a:spcPts val="0"/>
              </a:spcBef>
            </a:pPr>
            <a:r>
              <a:rPr lang="el-GR" sz="2800" dirty="0"/>
              <a:t>Εικόνες &amp; αγάλματα σύρονται έξω από τις εκκλησίες, υφίστανται «ανακρίσεις», κάθε μορφή τελετουργικού εξευτελισμού όπως και στους μελλοθάνατους, κατόπιν επιβάλλεται η θανατική ποινή (αγχόνη, διαμελισμός, αποκεφαλισμός, πυρά</a:t>
            </a:r>
            <a:r>
              <a:rPr lang="el-GR" sz="2800" dirty="0" smtClean="0"/>
              <a:t>).</a:t>
            </a:r>
            <a:endParaRPr lang="el-GR" sz="2800" dirty="0"/>
          </a:p>
          <a:p>
            <a:pPr marL="0" indent="0">
              <a:buNone/>
            </a:pPr>
            <a:endParaRPr lang="el-GR" dirty="0"/>
          </a:p>
        </p:txBody>
      </p:sp>
      <p:pic>
        <p:nvPicPr>
          <p:cNvPr id="4" name="Εικόνα 3"/>
          <p:cNvPicPr>
            <a:picLocks noChangeAspect="1"/>
          </p:cNvPicPr>
          <p:nvPr/>
        </p:nvPicPr>
        <p:blipFill>
          <a:blip r:embed="rId3"/>
          <a:stretch>
            <a:fillRect/>
          </a:stretch>
        </p:blipFill>
        <p:spPr>
          <a:xfrm>
            <a:off x="5436096" y="2042499"/>
            <a:ext cx="2949277" cy="4299735"/>
          </a:xfrm>
          <a:prstGeom prst="rect">
            <a:avLst/>
          </a:prstGeom>
          <a:ln>
            <a:solidFill>
              <a:schemeClr val="tx1"/>
            </a:solidFill>
          </a:ln>
        </p:spPr>
      </p:pic>
      <p:sp>
        <p:nvSpPr>
          <p:cNvPr id="5" name="Θέση κειμένου 1"/>
          <p:cNvSpPr txBox="1">
            <a:spLocks/>
          </p:cNvSpPr>
          <p:nvPr/>
        </p:nvSpPr>
        <p:spPr>
          <a:xfrm>
            <a:off x="6034452" y="1495332"/>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30.</a:t>
            </a:r>
            <a:endParaRPr lang="el-GR" sz="2800" dirty="0"/>
          </a:p>
          <a:p>
            <a:pPr marL="0" indent="0">
              <a:buNone/>
            </a:pPr>
            <a:endParaRPr lang="el-GR" sz="2800" dirty="0"/>
          </a:p>
        </p:txBody>
      </p:sp>
    </p:spTree>
    <p:extLst>
      <p:ext uri="{BB962C8B-B14F-4D97-AF65-F5344CB8AC3E}">
        <p14:creationId xmlns:p14="http://schemas.microsoft.com/office/powerpoint/2010/main" val="16074088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4864"/>
            <a:ext cx="8212300" cy="1656183"/>
          </a:xfrm>
        </p:spPr>
        <p:txBody>
          <a:bodyPr>
            <a:normAutofit fontScale="92500" lnSpcReduction="20000"/>
          </a:bodyPr>
          <a:lstStyle/>
          <a:p>
            <a:pPr>
              <a:lnSpc>
                <a:spcPct val="120000"/>
              </a:lnSpc>
              <a:spcBef>
                <a:spcPts val="0"/>
              </a:spcBef>
            </a:pPr>
            <a:r>
              <a:rPr lang="el-GR" sz="2600" dirty="0" smtClean="0"/>
              <a:t>Στόχοι </a:t>
            </a:r>
            <a:r>
              <a:rPr lang="el-GR" sz="2600" dirty="0"/>
              <a:t>διαπόμπευσης και οι εκπρόσωποι της παλιάς θρησκείας. Στον Πόλεμο των Χωρικών και στους γαλλικούς Θρησκευτικούς Πολέμους, καθολικοί κληρικοί, στόχοι φονικών </a:t>
            </a:r>
            <a:r>
              <a:rPr lang="el-GR" sz="2600" dirty="0" smtClean="0"/>
              <a:t>επιθέσεων.</a:t>
            </a:r>
            <a:endParaRPr lang="el-GR" sz="26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Τελετουργικές διαδικασίες απονομής δικαιοσύνης στις </a:t>
            </a:r>
            <a:r>
              <a:rPr lang="el-GR" dirty="0" smtClean="0"/>
              <a:t>εικόνες 2</a:t>
            </a:r>
            <a:endParaRPr lang="el-GR" dirty="0"/>
          </a:p>
        </p:txBody>
      </p:sp>
    </p:spTree>
    <p:extLst>
      <p:ext uri="{BB962C8B-B14F-4D97-AF65-F5344CB8AC3E}">
        <p14:creationId xmlns:p14="http://schemas.microsoft.com/office/powerpoint/2010/main" val="20469321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916832"/>
            <a:ext cx="8229600" cy="2232248"/>
          </a:xfrm>
        </p:spPr>
        <p:txBody>
          <a:bodyPr>
            <a:normAutofit/>
          </a:bodyPr>
          <a:lstStyle/>
          <a:p>
            <a:r>
              <a:rPr lang="el-GR" sz="2400" dirty="0" smtClean="0"/>
              <a:t>Σύγχυση ιερού και κοσμικού.</a:t>
            </a:r>
          </a:p>
          <a:p>
            <a:r>
              <a:rPr lang="el-GR" sz="2400" dirty="0" smtClean="0"/>
              <a:t>Οι </a:t>
            </a:r>
            <a:r>
              <a:rPr lang="el-GR" sz="2400" dirty="0"/>
              <a:t>τελετουργίες γίνονταν κατανοητές </a:t>
            </a:r>
            <a:r>
              <a:rPr lang="el-GR" sz="2400" dirty="0" smtClean="0"/>
              <a:t>επειδή </a:t>
            </a:r>
            <a:r>
              <a:rPr lang="el-GR" sz="2400" dirty="0"/>
              <a:t>βασίζονταν σε ένα κοινό λεξιλόγιο χειρονομιών ανάμεσα στην τελετουργική και την πραγματική ζωή (γονάτισμα, σταύρωμα χεριών, χειραψία, </a:t>
            </a:r>
            <a:r>
              <a:rPr lang="el-GR" sz="2400" dirty="0" err="1" smtClean="0"/>
              <a:t>κ.λπ</a:t>
            </a:r>
            <a:r>
              <a:rPr lang="el-GR" sz="2400" dirty="0" smtClean="0"/>
              <a:t>).</a:t>
            </a:r>
            <a:endParaRPr lang="el-GR" sz="2400" dirty="0"/>
          </a:p>
          <a:p>
            <a:pPr marL="0" indent="0">
              <a:buNone/>
            </a:pPr>
            <a:endParaRPr lang="el-GR" sz="2400" dirty="0"/>
          </a:p>
        </p:txBody>
      </p:sp>
      <p:sp>
        <p:nvSpPr>
          <p:cNvPr id="4" name="Title 1"/>
          <p:cNvSpPr>
            <a:spLocks noGrp="1"/>
          </p:cNvSpPr>
          <p:nvPr>
            <p:ph type="title"/>
          </p:nvPr>
        </p:nvSpPr>
        <p:spPr>
          <a:xfrm>
            <a:off x="143508" y="332656"/>
            <a:ext cx="8856984" cy="1143000"/>
          </a:xfrm>
        </p:spPr>
        <p:txBody>
          <a:bodyPr>
            <a:noAutofit/>
          </a:bodyPr>
          <a:lstStyle/>
          <a:p>
            <a:r>
              <a:rPr lang="el-GR" sz="4000" dirty="0"/>
              <a:t>Τεράστια ισχύς τελετουργιών στην πρώιμη νεότερη </a:t>
            </a:r>
            <a:r>
              <a:rPr lang="el-GR" sz="4000" dirty="0" smtClean="0"/>
              <a:t>περίοδο 2</a:t>
            </a:r>
            <a:r>
              <a:rPr lang="el-GR" sz="2400" dirty="0" smtClean="0"/>
              <a:t/>
            </a:r>
            <a:br>
              <a:rPr lang="el-GR" sz="2400" dirty="0" smtClean="0"/>
            </a:br>
            <a:endParaRPr lang="el-GR" sz="2400" dirty="0"/>
          </a:p>
        </p:txBody>
      </p:sp>
    </p:spTree>
    <p:extLst>
      <p:ext uri="{BB962C8B-B14F-4D97-AF65-F5344CB8AC3E}">
        <p14:creationId xmlns:p14="http://schemas.microsoft.com/office/powerpoint/2010/main" val="27023919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628800"/>
            <a:ext cx="8229600" cy="4608512"/>
          </a:xfrm>
        </p:spPr>
        <p:txBody>
          <a:bodyPr>
            <a:normAutofit fontScale="85000" lnSpcReduction="10000"/>
          </a:bodyPr>
          <a:lstStyle/>
          <a:p>
            <a:pPr marL="0" indent="0">
              <a:buNone/>
            </a:pPr>
            <a:r>
              <a:rPr lang="el-GR" sz="2800" dirty="0"/>
              <a:t>Η προτεσταντική εικονοκλαστική βία αμφισβήτησε τη θεϊκή παρουσία σε υλικές μορφές όπως οι εικόνες και έθεσε σε νέα βάση τις εδραιωμένες αντιλήψεις για το ρόλο της όρασης ως πηγής επικοινωνίας με το </a:t>
            </a:r>
            <a:r>
              <a:rPr lang="el-GR" sz="2800" dirty="0" smtClean="0"/>
              <a:t>θείο.</a:t>
            </a:r>
            <a:endParaRPr lang="el-GR" sz="2800" dirty="0"/>
          </a:p>
          <a:p>
            <a:pPr>
              <a:lnSpc>
                <a:spcPct val="120000"/>
              </a:lnSpc>
            </a:pPr>
            <a:r>
              <a:rPr lang="el-GR" sz="2800" b="1" dirty="0"/>
              <a:t>Καθολικισμός:</a:t>
            </a:r>
            <a:r>
              <a:rPr lang="el-GR" sz="2800" dirty="0"/>
              <a:t> διάκριση ανάμεσα σε λατρεία (για Θεό), δουλεία (για εικόνες &amp; φυσικά δημιουργήματα) και </a:t>
            </a:r>
            <a:r>
              <a:rPr lang="el-GR" sz="2800" dirty="0" err="1"/>
              <a:t>υπερ</a:t>
            </a:r>
            <a:r>
              <a:rPr lang="el-GR" sz="2800" dirty="0"/>
              <a:t>-δουλεία (μόνο για Θεοτόκο</a:t>
            </a:r>
            <a:r>
              <a:rPr lang="el-GR" sz="2800" dirty="0" smtClean="0"/>
              <a:t>).</a:t>
            </a:r>
            <a:endParaRPr lang="en-US" sz="2800" dirty="0" smtClean="0"/>
          </a:p>
          <a:p>
            <a:pPr>
              <a:lnSpc>
                <a:spcPct val="120000"/>
              </a:lnSpc>
            </a:pPr>
            <a:r>
              <a:rPr lang="el-GR" sz="2800" b="1" dirty="0"/>
              <a:t>Απλοί πιστοί: </a:t>
            </a:r>
            <a:r>
              <a:rPr lang="el-GR" sz="2800" dirty="0"/>
              <a:t>έντονες πνευματικές εμπειρίες από λατρεία εικόνων. Προσέγγιση στις εικόνες μέσα από τελετουργίες έκφρασης σεβασμού &amp; υποταγής. Οι εικόνες, το ισχυρότερο μέσο πρόσβασης στο υπερφυσικό.</a:t>
            </a:r>
          </a:p>
          <a:p>
            <a:pPr>
              <a:lnSpc>
                <a:spcPct val="120000"/>
              </a:lnSpc>
            </a:pPr>
            <a:endParaRPr lang="el-GR" sz="2600" dirty="0"/>
          </a:p>
          <a:p>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Τελετουργικές διαδικασίες απονομής δικαιοσύνης στις </a:t>
            </a:r>
            <a:r>
              <a:rPr lang="el-GR" dirty="0" smtClean="0"/>
              <a:t>εικόνες 3</a:t>
            </a:r>
            <a:endParaRPr lang="el-GR" dirty="0"/>
          </a:p>
        </p:txBody>
      </p:sp>
    </p:spTree>
    <p:extLst>
      <p:ext uri="{BB962C8B-B14F-4D97-AF65-F5344CB8AC3E}">
        <p14:creationId xmlns:p14="http://schemas.microsoft.com/office/powerpoint/2010/main" val="38169801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48880"/>
            <a:ext cx="8229600" cy="2448272"/>
          </a:xfrm>
        </p:spPr>
        <p:txBody>
          <a:bodyPr>
            <a:normAutofit/>
          </a:bodyPr>
          <a:lstStyle/>
          <a:p>
            <a:pPr>
              <a:lnSpc>
                <a:spcPct val="120000"/>
              </a:lnSpc>
            </a:pPr>
            <a:r>
              <a:rPr lang="el-GR" sz="2400" b="1" dirty="0" smtClean="0"/>
              <a:t>Προτεσταντισμός</a:t>
            </a:r>
            <a:r>
              <a:rPr lang="el-GR" sz="2400" b="1" dirty="0"/>
              <a:t>: </a:t>
            </a:r>
            <a:r>
              <a:rPr lang="el-GR" sz="2400" dirty="0" err="1"/>
              <a:t>επαναπροσανατολισμός</a:t>
            </a:r>
            <a:r>
              <a:rPr lang="el-GR" sz="2400" dirty="0"/>
              <a:t> της προσοχής των πιστών στις Γραφές, αντικατάσταση της όρασης με την ακοή. Οι εικόνες διαθλούν την προσοχή του εκκλησιάσματος, υπονομεύουν το κήρυγμα, παρασέρνοντας τους πιστούς σε </a:t>
            </a:r>
            <a:r>
              <a:rPr lang="el-GR" sz="2400" dirty="0" smtClean="0"/>
              <a:t>βλάσφημες </a:t>
            </a:r>
            <a:r>
              <a:rPr lang="el-GR" sz="2400" dirty="0"/>
              <a:t>αντιλήψεις.</a:t>
            </a:r>
          </a:p>
          <a:p>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Τελετουργικές διαδικασίες απονομής δικαιοσύνης στις </a:t>
            </a:r>
            <a:r>
              <a:rPr lang="el-GR" dirty="0" smtClean="0"/>
              <a:t>εικόνες 4</a:t>
            </a:r>
            <a:endParaRPr lang="el-GR" dirty="0"/>
          </a:p>
        </p:txBody>
      </p:sp>
    </p:spTree>
    <p:extLst>
      <p:ext uri="{BB962C8B-B14F-4D97-AF65-F5344CB8AC3E}">
        <p14:creationId xmlns:p14="http://schemas.microsoft.com/office/powerpoint/2010/main" val="24903772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086" y="2384281"/>
            <a:ext cx="4733230" cy="3384376"/>
          </a:xfrm>
        </p:spPr>
        <p:txBody>
          <a:bodyPr>
            <a:normAutofit fontScale="92500" lnSpcReduction="10000"/>
          </a:bodyPr>
          <a:lstStyle/>
          <a:p>
            <a:pPr>
              <a:lnSpc>
                <a:spcPct val="120000"/>
              </a:lnSpc>
              <a:spcBef>
                <a:spcPts val="0"/>
              </a:spcBef>
            </a:pPr>
            <a:r>
              <a:rPr lang="el-GR" sz="2600" dirty="0" err="1"/>
              <a:t>Ζβίγγλιος</a:t>
            </a:r>
            <a:r>
              <a:rPr lang="el-GR" sz="2600" dirty="0"/>
              <a:t>: Ιερές εικόνες απορροφούν πολύτιμους πόρους που θα μπορούσαν να διατεθούν στους φτωχούς, «την αληθή εικόνα του Θεού». Η φιλανθρωπία εναλλακτική πρόταση στη λατρεία των </a:t>
            </a:r>
            <a:r>
              <a:rPr lang="el-GR" sz="2600" dirty="0" smtClean="0"/>
              <a:t>εικόνων.</a:t>
            </a:r>
            <a:endParaRPr lang="el-GR" sz="2600" dirty="0"/>
          </a:p>
          <a:p>
            <a:pPr marL="0" indent="0">
              <a:buNone/>
            </a:pPr>
            <a:endParaRPr lang="el-GR" dirty="0"/>
          </a:p>
        </p:txBody>
      </p:sp>
      <p:pic>
        <p:nvPicPr>
          <p:cNvPr id="5" name="Εικόνα 4"/>
          <p:cNvPicPr>
            <a:picLocks noChangeAspect="1"/>
          </p:cNvPicPr>
          <p:nvPr/>
        </p:nvPicPr>
        <p:blipFill>
          <a:blip r:embed="rId3"/>
          <a:stretch>
            <a:fillRect/>
          </a:stretch>
        </p:blipFill>
        <p:spPr>
          <a:xfrm>
            <a:off x="5292080" y="2385833"/>
            <a:ext cx="3359623" cy="3707463"/>
          </a:xfrm>
          <a:prstGeom prst="rect">
            <a:avLst/>
          </a:prstGeom>
        </p:spPr>
      </p:pic>
      <p:sp>
        <p:nvSpPr>
          <p:cNvPr id="4" name="Θέση κειμένου 1"/>
          <p:cNvSpPr txBox="1">
            <a:spLocks/>
          </p:cNvSpPr>
          <p:nvPr/>
        </p:nvSpPr>
        <p:spPr>
          <a:xfrm>
            <a:off x="6095609" y="1837114"/>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31.</a:t>
            </a:r>
            <a:endParaRPr lang="el-GR" sz="2800" dirty="0"/>
          </a:p>
          <a:p>
            <a:pPr marL="0" indent="0">
              <a:buNone/>
            </a:pPr>
            <a:endParaRPr lang="el-GR" sz="2800" dirty="0"/>
          </a:p>
        </p:txBody>
      </p:sp>
      <p:sp>
        <p:nvSpPr>
          <p:cNvPr id="6" name="Title 1"/>
          <p:cNvSpPr>
            <a:spLocks noGrp="1"/>
          </p:cNvSpPr>
          <p:nvPr>
            <p:ph type="title"/>
          </p:nvPr>
        </p:nvSpPr>
        <p:spPr>
          <a:xfrm>
            <a:off x="457200" y="274638"/>
            <a:ext cx="8229600" cy="1143000"/>
          </a:xfrm>
        </p:spPr>
        <p:txBody>
          <a:bodyPr>
            <a:normAutofit fontScale="90000"/>
          </a:bodyPr>
          <a:lstStyle/>
          <a:p>
            <a:r>
              <a:rPr lang="el-GR" dirty="0"/>
              <a:t>Τελετουργικές διαδικασίες απονομής δικαιοσύνης στις </a:t>
            </a:r>
            <a:r>
              <a:rPr lang="el-GR" dirty="0" smtClean="0"/>
              <a:t>εικόνες 5</a:t>
            </a:r>
            <a:endParaRPr lang="el-GR" dirty="0"/>
          </a:p>
        </p:txBody>
      </p:sp>
    </p:spTree>
    <p:extLst>
      <p:ext uri="{BB962C8B-B14F-4D97-AF65-F5344CB8AC3E}">
        <p14:creationId xmlns:p14="http://schemas.microsoft.com/office/powerpoint/2010/main" val="14235236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524" y="2132856"/>
            <a:ext cx="8568952" cy="2088232"/>
          </a:xfrm>
        </p:spPr>
        <p:txBody>
          <a:bodyPr>
            <a:normAutofit/>
          </a:bodyPr>
          <a:lstStyle/>
          <a:p>
            <a:pPr>
              <a:lnSpc>
                <a:spcPct val="120000"/>
              </a:lnSpc>
            </a:pPr>
            <a:r>
              <a:rPr lang="el-GR" sz="2400" dirty="0" smtClean="0"/>
              <a:t>Καλβίνος</a:t>
            </a:r>
            <a:r>
              <a:rPr lang="el-GR" sz="2400" dirty="0"/>
              <a:t>: άνθρωπος, ανθρώπινη μορφή, μόνη αληθής απεικόνιση του Θεού. Ευσεβείς χριστιανοί, «ζώσες εικόνες</a:t>
            </a:r>
            <a:r>
              <a:rPr lang="el-GR" sz="2400" dirty="0" smtClean="0"/>
              <a:t>».</a:t>
            </a:r>
            <a:endParaRPr lang="el-GR" sz="2400" dirty="0"/>
          </a:p>
          <a:p>
            <a:pPr>
              <a:lnSpc>
                <a:spcPct val="120000"/>
              </a:lnSpc>
            </a:pPr>
            <a:r>
              <a:rPr lang="el-GR" sz="2400" dirty="0"/>
              <a:t>Ορθός χώρος τέλεσης λατρευτικών τελετουργιών: απογύμνωση </a:t>
            </a:r>
            <a:r>
              <a:rPr lang="el-GR" sz="2400" dirty="0" err="1"/>
              <a:t>καλβινιστικών</a:t>
            </a:r>
            <a:r>
              <a:rPr lang="el-GR" sz="2400" dirty="0"/>
              <a:t> ναών από </a:t>
            </a:r>
            <a:r>
              <a:rPr lang="el-GR" sz="2400" dirty="0" smtClean="0"/>
              <a:t>εικόνες. </a:t>
            </a:r>
            <a:endParaRPr lang="el-GR" sz="24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Τελετουργικές διαδικασίες απονομής δικαιοσύνης στις </a:t>
            </a:r>
            <a:r>
              <a:rPr lang="el-GR" dirty="0" smtClean="0"/>
              <a:t>εικόνες 6</a:t>
            </a:r>
            <a:endParaRPr lang="el-GR" dirty="0"/>
          </a:p>
        </p:txBody>
      </p:sp>
    </p:spTree>
    <p:extLst>
      <p:ext uri="{BB962C8B-B14F-4D97-AF65-F5344CB8AC3E}">
        <p14:creationId xmlns:p14="http://schemas.microsoft.com/office/powerpoint/2010/main" val="31743713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52332"/>
            <a:ext cx="8229600" cy="1143000"/>
          </a:xfrm>
        </p:spPr>
        <p:txBody>
          <a:bodyPr/>
          <a:lstStyle/>
          <a:p>
            <a:r>
              <a:rPr lang="el-GR" dirty="0"/>
              <a:t>Η καθολική απάντηση:</a:t>
            </a:r>
          </a:p>
        </p:txBody>
      </p:sp>
      <p:pic>
        <p:nvPicPr>
          <p:cNvPr id="4" name="Θέση περιεχομένου 3"/>
          <p:cNvPicPr>
            <a:picLocks noGrp="1" noChangeAspect="1"/>
          </p:cNvPicPr>
          <p:nvPr>
            <p:ph idx="1"/>
          </p:nvPr>
        </p:nvPicPr>
        <p:blipFill>
          <a:blip r:embed="rId3"/>
          <a:stretch>
            <a:fillRect/>
          </a:stretch>
        </p:blipFill>
        <p:spPr>
          <a:xfrm>
            <a:off x="1907704" y="2276872"/>
            <a:ext cx="5634622" cy="3905723"/>
          </a:xfrm>
          <a:prstGeom prst="rect">
            <a:avLst/>
          </a:prstGeom>
        </p:spPr>
      </p:pic>
      <p:sp>
        <p:nvSpPr>
          <p:cNvPr id="5" name="Θέση κειμένου 1"/>
          <p:cNvSpPr txBox="1">
            <a:spLocks/>
          </p:cNvSpPr>
          <p:nvPr/>
        </p:nvSpPr>
        <p:spPr>
          <a:xfrm>
            <a:off x="3848733" y="1729705"/>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32.</a:t>
            </a:r>
            <a:endParaRPr lang="el-GR" sz="2800" dirty="0"/>
          </a:p>
          <a:p>
            <a:pPr marL="0" indent="0">
              <a:buNone/>
            </a:pPr>
            <a:endParaRPr lang="el-GR" sz="2800" dirty="0"/>
          </a:p>
        </p:txBody>
      </p:sp>
    </p:spTree>
    <p:extLst>
      <p:ext uri="{BB962C8B-B14F-4D97-AF65-F5344CB8AC3E}">
        <p14:creationId xmlns:p14="http://schemas.microsoft.com/office/powerpoint/2010/main" val="23338776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Πολλαπλότητα απεικονίσεων </a:t>
            </a:r>
            <a:r>
              <a:rPr lang="el-GR" dirty="0" smtClean="0"/>
              <a:t>Καθολικισμού 1</a:t>
            </a:r>
            <a:endParaRPr lang="el-GR" dirty="0"/>
          </a:p>
        </p:txBody>
      </p:sp>
      <p:pic>
        <p:nvPicPr>
          <p:cNvPr id="4" name="Θέση περιεχομένου 3"/>
          <p:cNvPicPr>
            <a:picLocks noGrp="1" noChangeAspect="1"/>
          </p:cNvPicPr>
          <p:nvPr>
            <p:ph idx="1"/>
          </p:nvPr>
        </p:nvPicPr>
        <p:blipFill>
          <a:blip r:embed="rId3"/>
          <a:stretch>
            <a:fillRect/>
          </a:stretch>
        </p:blipFill>
        <p:spPr>
          <a:xfrm>
            <a:off x="1834913" y="2348880"/>
            <a:ext cx="5474173" cy="3813702"/>
          </a:xfrm>
          <a:prstGeom prst="rect">
            <a:avLst/>
          </a:prstGeom>
          <a:ln>
            <a:solidFill>
              <a:schemeClr val="tx1"/>
            </a:solidFill>
          </a:ln>
        </p:spPr>
      </p:pic>
      <p:sp>
        <p:nvSpPr>
          <p:cNvPr id="5" name="Θέση κειμένου 1"/>
          <p:cNvSpPr txBox="1">
            <a:spLocks/>
          </p:cNvSpPr>
          <p:nvPr/>
        </p:nvSpPr>
        <p:spPr>
          <a:xfrm>
            <a:off x="3695717" y="1801713"/>
            <a:ext cx="175256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33.</a:t>
            </a:r>
            <a:endParaRPr lang="el-GR" sz="2800" dirty="0"/>
          </a:p>
          <a:p>
            <a:pPr marL="0" indent="0">
              <a:buNone/>
            </a:pPr>
            <a:endParaRPr lang="el-GR" sz="2800" dirty="0"/>
          </a:p>
        </p:txBody>
      </p:sp>
    </p:spTree>
    <p:extLst>
      <p:ext uri="{BB962C8B-B14F-4D97-AF65-F5344CB8AC3E}">
        <p14:creationId xmlns:p14="http://schemas.microsoft.com/office/powerpoint/2010/main" val="4491449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617" y="1772816"/>
            <a:ext cx="8229600" cy="3168352"/>
          </a:xfrm>
        </p:spPr>
        <p:txBody>
          <a:bodyPr>
            <a:normAutofit/>
          </a:bodyPr>
          <a:lstStyle/>
          <a:p>
            <a:pPr marL="0" indent="0">
              <a:lnSpc>
                <a:spcPct val="120000"/>
              </a:lnSpc>
              <a:buNone/>
            </a:pPr>
            <a:r>
              <a:rPr lang="el-GR" sz="2400" dirty="0"/>
              <a:t>Εικονοκλαστική εκστρατεία, στέρησε τη Δύση από πλήθος αριστουργημάτων, αντιμετωπίσθηκε από τους Μεταρρυθμιστές ως τελετουργία </a:t>
            </a:r>
            <a:r>
              <a:rPr lang="el-GR" sz="2400" dirty="0" smtClean="0"/>
              <a:t>εξαγνισμού</a:t>
            </a:r>
            <a:r>
              <a:rPr lang="en-US" sz="2400" dirty="0" smtClean="0"/>
              <a:t>. </a:t>
            </a:r>
            <a:r>
              <a:rPr lang="el-GR" sz="2400" dirty="0" smtClean="0"/>
              <a:t>Οι </a:t>
            </a:r>
            <a:r>
              <a:rPr lang="el-GR" sz="2400" dirty="0"/>
              <a:t>δύο τελετουργικές γλώσσες </a:t>
            </a:r>
            <a:r>
              <a:rPr lang="el-GR" sz="2400" dirty="0" err="1"/>
              <a:t>αλληλοεξαιρούμενες</a:t>
            </a:r>
            <a:r>
              <a:rPr lang="el-GR" sz="2400" dirty="0"/>
              <a:t>, διασπούν τις </a:t>
            </a:r>
            <a:r>
              <a:rPr lang="el-GR" sz="2400" dirty="0" smtClean="0"/>
              <a:t>κοινότητες.</a:t>
            </a:r>
            <a:endParaRPr lang="el-GR" sz="2400" dirty="0"/>
          </a:p>
          <a:p>
            <a:pPr>
              <a:lnSpc>
                <a:spcPct val="120000"/>
              </a:lnSpc>
            </a:pPr>
            <a:r>
              <a:rPr lang="el-GR" sz="2400" dirty="0"/>
              <a:t>Ισχύς καθολικού τελετουργικού: δύναμη </a:t>
            </a:r>
            <a:r>
              <a:rPr lang="el-GR" sz="2400" dirty="0" err="1"/>
              <a:t>οπτικοποίησης</a:t>
            </a:r>
            <a:r>
              <a:rPr lang="el-GR" sz="2400" dirty="0"/>
              <a:t>, μεγάλη επίδραση στο ψυχισμό των </a:t>
            </a:r>
            <a:r>
              <a:rPr lang="el-GR" sz="2400" dirty="0" smtClean="0"/>
              <a:t>πιστών.</a:t>
            </a:r>
            <a:endParaRPr lang="el-GR" sz="24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Πολλαπλότητα απεικονίσεων </a:t>
            </a:r>
            <a:r>
              <a:rPr lang="el-GR" dirty="0" smtClean="0"/>
              <a:t>Καθολικισμού 2</a:t>
            </a:r>
            <a:endParaRPr lang="el-GR" dirty="0"/>
          </a:p>
        </p:txBody>
      </p:sp>
    </p:spTree>
    <p:extLst>
      <p:ext uri="{BB962C8B-B14F-4D97-AF65-F5344CB8AC3E}">
        <p14:creationId xmlns:p14="http://schemas.microsoft.com/office/powerpoint/2010/main" val="312325754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2816"/>
            <a:ext cx="8229600" cy="3960440"/>
          </a:xfrm>
        </p:spPr>
        <p:txBody>
          <a:bodyPr>
            <a:normAutofit fontScale="92500" lnSpcReduction="10000"/>
          </a:bodyPr>
          <a:lstStyle/>
          <a:p>
            <a:pPr>
              <a:lnSpc>
                <a:spcPct val="120000"/>
              </a:lnSpc>
            </a:pPr>
            <a:r>
              <a:rPr lang="el-GR" sz="2600" dirty="0" smtClean="0"/>
              <a:t>Αδυναμία</a:t>
            </a:r>
            <a:r>
              <a:rPr lang="el-GR" sz="2600" dirty="0"/>
              <a:t>: πολυσημία θρησκευτικού νοήματος, απόρροια πολλαπλότητας των συμβόλων.</a:t>
            </a:r>
          </a:p>
          <a:p>
            <a:pPr>
              <a:lnSpc>
                <a:spcPct val="120000"/>
              </a:lnSpc>
            </a:pPr>
            <a:r>
              <a:rPr lang="el-GR" sz="2600" dirty="0"/>
              <a:t>Ισχύς προτεσταντικής τελετουργίας: καθαρότητα, σαφήνεια λόγου</a:t>
            </a:r>
          </a:p>
          <a:p>
            <a:pPr>
              <a:lnSpc>
                <a:spcPct val="120000"/>
              </a:lnSpc>
            </a:pPr>
            <a:r>
              <a:rPr lang="el-GR" sz="2600" dirty="0"/>
              <a:t>Αδυναμία: φτώχεια </a:t>
            </a:r>
            <a:r>
              <a:rPr lang="el-GR" sz="2600" dirty="0" err="1"/>
              <a:t>οπτικοποίησης</a:t>
            </a:r>
            <a:r>
              <a:rPr lang="el-GR" sz="2600" dirty="0"/>
              <a:t>, βίαιη αφαίρεση προστατευτικού εξοπλισμού ανθρώπων απέναντι στα δεινά της </a:t>
            </a:r>
            <a:r>
              <a:rPr lang="el-GR" sz="2600" dirty="0" smtClean="0"/>
              <a:t>καθημερινότητας.</a:t>
            </a:r>
            <a:endParaRPr lang="el-GR" sz="2600" dirty="0"/>
          </a:p>
          <a:p>
            <a:pPr marL="0" indent="0">
              <a:lnSpc>
                <a:spcPct val="120000"/>
              </a:lnSpc>
              <a:buNone/>
            </a:pPr>
            <a:r>
              <a:rPr lang="el-GR" sz="2600" dirty="0"/>
              <a:t>(εικόνες «Άγιου Λούθηρου» στους Προτεστάντες)</a:t>
            </a:r>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Πολλαπλότητα απεικονίσεων </a:t>
            </a:r>
            <a:r>
              <a:rPr lang="el-GR" dirty="0" smtClean="0"/>
              <a:t>Καθολικισμού 3</a:t>
            </a:r>
            <a:endParaRPr lang="el-GR" dirty="0"/>
          </a:p>
        </p:txBody>
      </p:sp>
    </p:spTree>
    <p:extLst>
      <p:ext uri="{BB962C8B-B14F-4D97-AF65-F5344CB8AC3E}">
        <p14:creationId xmlns:p14="http://schemas.microsoft.com/office/powerpoint/2010/main" val="16447530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a:t>
            </a:r>
            <a:r>
              <a:rPr lang="en-US" dirty="0" smtClean="0"/>
              <a:t> </a:t>
            </a:r>
            <a:r>
              <a:rPr lang="el-GR" dirty="0" smtClean="0"/>
              <a:t>Ενότητας</a:t>
            </a:r>
            <a:endParaRPr lang="el-GR" dirty="0"/>
          </a:p>
        </p:txBody>
      </p:sp>
      <p:sp>
        <p:nvSpPr>
          <p:cNvPr id="8" name="Υπότιτλος 7"/>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32775656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43000"/>
          </a:xfrm>
        </p:spPr>
        <p:txBody>
          <a:bodyPr>
            <a:normAutofit fontScale="90000"/>
          </a:bodyPr>
          <a:lstStyle/>
          <a:p>
            <a:r>
              <a:rPr lang="el-GR" dirty="0"/>
              <a:t>Τελετές Μετάβασης</a:t>
            </a:r>
            <a:br>
              <a:rPr lang="el-GR" dirty="0"/>
            </a:br>
            <a:r>
              <a:rPr lang="fr-FR" dirty="0"/>
              <a:t>Arnold van </a:t>
            </a:r>
            <a:r>
              <a:rPr lang="fr-FR" dirty="0" err="1"/>
              <a:t>Gennep</a:t>
            </a:r>
            <a:r>
              <a:rPr lang="fr-FR" dirty="0"/>
              <a:t>, Les rites de passage (1908)</a:t>
            </a:r>
            <a:endParaRPr lang="el-GR" dirty="0"/>
          </a:p>
        </p:txBody>
      </p:sp>
      <p:sp>
        <p:nvSpPr>
          <p:cNvPr id="3" name="Content Placeholder 2"/>
          <p:cNvSpPr>
            <a:spLocks noGrp="1"/>
          </p:cNvSpPr>
          <p:nvPr>
            <p:ph idx="1"/>
          </p:nvPr>
        </p:nvSpPr>
        <p:spPr>
          <a:xfrm>
            <a:off x="464156" y="1927373"/>
            <a:ext cx="8229600" cy="4525963"/>
          </a:xfrm>
        </p:spPr>
        <p:txBody>
          <a:bodyPr>
            <a:normAutofit/>
          </a:bodyPr>
          <a:lstStyle/>
          <a:p>
            <a:pPr marL="0" indent="0">
              <a:buNone/>
            </a:pPr>
            <a:r>
              <a:rPr lang="el-GR" sz="2400" dirty="0"/>
              <a:t>Φάσεις τελετής μετάβασης:</a:t>
            </a:r>
          </a:p>
          <a:p>
            <a:r>
              <a:rPr lang="el-GR" sz="2400" dirty="0"/>
              <a:t>Φάση αποχωρισμού, απομάκρυνση ατόμου από προηγούμενη κατάστασή </a:t>
            </a:r>
            <a:r>
              <a:rPr lang="el-GR" sz="2400" dirty="0" smtClean="0"/>
              <a:t>του.</a:t>
            </a:r>
            <a:endParaRPr lang="el-GR" sz="2400" dirty="0"/>
          </a:p>
          <a:p>
            <a:r>
              <a:rPr lang="el-GR" sz="2400" dirty="0"/>
              <a:t>Φάση μετάβασης, μετέωρη θέση ατόμου μεταξύ παλιάς και νέας πραγματικότητας («οριακή» φάση – </a:t>
            </a:r>
            <a:r>
              <a:rPr lang="el-GR" sz="2400" dirty="0" err="1"/>
              <a:t>liminal</a:t>
            </a:r>
            <a:r>
              <a:rPr lang="el-GR" sz="2400" dirty="0"/>
              <a:t> , δημιουργεί ιδιαίτερη πραγματικότητα, όπου το άτομο, αποκομμένο τελετουργικά από το κοινωνικό σώμα, αντικρύζει την κοινωνία «από τα έξω», σαν κάτι το ιερό &amp; απαγορευμένο. </a:t>
            </a:r>
          </a:p>
          <a:p>
            <a:r>
              <a:rPr lang="el-GR" sz="2400" dirty="0"/>
              <a:t>Φάση ένταξης ή ενσωμάτωσης ατόμου στη νέα του </a:t>
            </a:r>
            <a:r>
              <a:rPr lang="el-GR" sz="2400" dirty="0" smtClean="0"/>
              <a:t>κοινότητα.</a:t>
            </a:r>
            <a:endParaRPr lang="el-GR" sz="2400" dirty="0"/>
          </a:p>
          <a:p>
            <a:pPr marL="0" indent="0">
              <a:buNone/>
            </a:pPr>
            <a:endParaRPr lang="el-GR" dirty="0"/>
          </a:p>
        </p:txBody>
      </p:sp>
    </p:spTree>
    <p:extLst>
      <p:ext uri="{BB962C8B-B14F-4D97-AF65-F5344CB8AC3E}">
        <p14:creationId xmlns:p14="http://schemas.microsoft.com/office/powerpoint/2010/main" val="157816019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Tree>
    <p:extLst>
      <p:ext uri="{BB962C8B-B14F-4D97-AF65-F5344CB8AC3E}">
        <p14:creationId xmlns:p14="http://schemas.microsoft.com/office/powerpoint/2010/main" val="12291914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a:t>Το παρόν έργο αποτελεί την έκδοση </a:t>
            </a:r>
            <a:r>
              <a:rPr lang="en-US" sz="2000" dirty="0"/>
              <a:t>1.0</a:t>
            </a:r>
            <a:r>
              <a:rPr lang="el-GR" sz="2000" dirty="0"/>
              <a:t>. </a:t>
            </a:r>
            <a:endParaRPr lang="en-US" sz="2000" dirty="0"/>
          </a:p>
          <a:p>
            <a:pPr marL="0" indent="0">
              <a:buNone/>
            </a:pPr>
            <a:r>
              <a:rPr lang="el-GR" sz="2000" dirty="0"/>
              <a:t>Έχουν προηγηθεί οι κάτωθι εκδόσεις:</a:t>
            </a:r>
          </a:p>
          <a:p>
            <a:pPr lvl="0"/>
            <a:r>
              <a:rPr lang="el-GR" sz="2000" dirty="0"/>
              <a:t>Έκδοση διαθέσιμη εδώ. </a:t>
            </a:r>
            <a:r>
              <a:rPr lang="fr-FR" sz="2000" dirty="0">
                <a:solidFill>
                  <a:prstClr val="black"/>
                </a:solidFill>
                <a:hlinkClick r:id="rId3"/>
              </a:rPr>
              <a:t>http://eclass.uoa.gr/courses/ARCH100</a:t>
            </a:r>
            <a:r>
              <a:rPr lang="el-GR" sz="2000" dirty="0">
                <a:solidFill>
                  <a:srgbClr val="92D050"/>
                </a:solidFill>
              </a:rPr>
              <a:t> </a:t>
            </a:r>
          </a:p>
        </p:txBody>
      </p:sp>
    </p:spTree>
    <p:extLst>
      <p:ext uri="{BB962C8B-B14F-4D97-AF65-F5344CB8AC3E}">
        <p14:creationId xmlns:p14="http://schemas.microsoft.com/office/powerpoint/2010/main" val="25197109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lvl="0" indent="0">
              <a:buNone/>
            </a:pPr>
            <a:r>
              <a:rPr lang="el-GR" sz="2000" dirty="0" err="1"/>
              <a:t>Copyright</a:t>
            </a:r>
            <a:r>
              <a:rPr lang="el-GR" sz="2000" dirty="0"/>
              <a:t> </a:t>
            </a:r>
            <a:r>
              <a:rPr lang="el-GR" sz="2000" dirty="0" err="1"/>
              <a:t>Εθνικόν</a:t>
            </a:r>
            <a:r>
              <a:rPr lang="el-GR" sz="2000" dirty="0"/>
              <a:t> και </a:t>
            </a:r>
            <a:r>
              <a:rPr lang="el-GR" sz="2000" dirty="0" err="1"/>
              <a:t>Καποδιστριακόν</a:t>
            </a:r>
            <a:r>
              <a:rPr lang="el-GR" sz="2000" dirty="0"/>
              <a:t> </a:t>
            </a:r>
            <a:r>
              <a:rPr lang="el-GR" sz="2000" dirty="0" err="1"/>
              <a:t>Πανεπιστήμιον</a:t>
            </a:r>
            <a:r>
              <a:rPr lang="el-GR" sz="2000" dirty="0"/>
              <a:t> Αθηνών 2014. Κώστας </a:t>
            </a:r>
            <a:r>
              <a:rPr lang="el-GR" sz="2000" dirty="0" err="1"/>
              <a:t>Γαγανάκης</a:t>
            </a:r>
            <a:r>
              <a:rPr lang="el-GR" sz="2000" dirty="0"/>
              <a:t>. </a:t>
            </a:r>
            <a:r>
              <a:rPr lang="el-GR" sz="2000" dirty="0" smtClean="0"/>
              <a:t>«Μάθημα: II19 </a:t>
            </a:r>
            <a:r>
              <a:rPr lang="el-GR" sz="2000" dirty="0"/>
              <a:t>Νεότερη Ευρωπαϊκή Ιστορία Β΄. </a:t>
            </a:r>
            <a:r>
              <a:rPr lang="el-GR" sz="2000" dirty="0" smtClean="0"/>
              <a:t>Ενότητα: </a:t>
            </a:r>
            <a:r>
              <a:rPr lang="el-GR" sz="2000" dirty="0"/>
              <a:t>Το τελετουργικό σύμπαν στη δυτική πρώιμη </a:t>
            </a:r>
            <a:r>
              <a:rPr lang="el-GR" sz="2000" dirty="0" err="1"/>
              <a:t>νεωτερικότητα</a:t>
            </a:r>
            <a:r>
              <a:rPr lang="el-GR" sz="2000" dirty="0"/>
              <a:t>». </a:t>
            </a:r>
            <a:r>
              <a:rPr lang="el-GR" sz="2000" dirty="0"/>
              <a:t>Έκδοση: 1.0. Αθήνα 2014. Διαθέσιμο από τη δικτυακή διεύθυνση: </a:t>
            </a:r>
            <a:r>
              <a:rPr lang="fr-FR" sz="2000" dirty="0">
                <a:solidFill>
                  <a:prstClr val="black"/>
                </a:solidFill>
                <a:hlinkClick r:id="rId3"/>
              </a:rPr>
              <a:t>http://opencourses.uoa.gr/courses/ARCH7</a:t>
            </a:r>
            <a:endParaRPr lang="el-GR" sz="2000" dirty="0">
              <a:solidFill>
                <a:prstClr val="black"/>
              </a:solidFill>
            </a:endParaRPr>
          </a:p>
          <a:p>
            <a:pPr marL="0" indent="0">
              <a:buNone/>
            </a:pPr>
            <a:endParaRPr lang="el-GR" sz="2000" dirty="0"/>
          </a:p>
        </p:txBody>
      </p:sp>
    </p:spTree>
    <p:extLst>
      <p:ext uri="{BB962C8B-B14F-4D97-AF65-F5344CB8AC3E}">
        <p14:creationId xmlns:p14="http://schemas.microsoft.com/office/powerpoint/2010/main" val="280598744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solidFill>
                  <a:prstClr val="black"/>
                </a:solidFill>
              </a:rPr>
              <a:t>[1] http://creativecommons.org/licenses/by-nc-sa/4.0/ </a:t>
            </a:r>
            <a:endParaRPr lang="en-US" smtClean="0">
              <a:solidFill>
                <a:prstClr val="black"/>
              </a:solidFill>
            </a:endParaRPr>
          </a:p>
          <a:p>
            <a:endParaRPr lang="el-GR" dirty="0">
              <a:solidFill>
                <a:prstClr val="black"/>
              </a:solidFill>
            </a:endParaRPr>
          </a:p>
          <a:p>
            <a:r>
              <a:rPr lang="el-GR" dirty="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marL="342900" indent="-342900">
              <a:buFont typeface="Arial" panose="020B0604020202020204" pitchFamily="34" charset="0"/>
              <a:buChar char="•"/>
            </a:pPr>
            <a:endParaRPr lang="el-GR" dirty="0">
              <a:solidFill>
                <a:prstClr val="black"/>
              </a:solidFill>
            </a:endParaRPr>
          </a:p>
          <a:p>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34999226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2903673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1/7)</a:t>
            </a:r>
            <a:endParaRPr lang="el-GR" dirty="0"/>
          </a:p>
        </p:txBody>
      </p:sp>
      <p:sp>
        <p:nvSpPr>
          <p:cNvPr id="3" name="Content Placeholder 2"/>
          <p:cNvSpPr>
            <a:spLocks noGrp="1"/>
          </p:cNvSpPr>
          <p:nvPr>
            <p:ph idx="1"/>
          </p:nvPr>
        </p:nvSpPr>
        <p:spPr>
          <a:xfrm>
            <a:off x="143508" y="1268760"/>
            <a:ext cx="8856984" cy="5112568"/>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p>
          <a:p>
            <a:pPr marL="0" indent="0">
              <a:buNone/>
            </a:pPr>
            <a:r>
              <a:rPr lang="el-GR" sz="2000" b="1" dirty="0" smtClean="0"/>
              <a:t>Εικόνα 1:</a:t>
            </a:r>
            <a:r>
              <a:rPr lang="el-GR" sz="2000" dirty="0" smtClean="0"/>
              <a:t> </a:t>
            </a:r>
            <a:r>
              <a:rPr lang="fr-FR" sz="2000" dirty="0" smtClean="0"/>
              <a:t>PARISH REGISTERS. </a:t>
            </a:r>
            <a:r>
              <a:rPr lang="en-US" sz="2000" dirty="0" smtClean="0">
                <a:solidFill>
                  <a:srgbClr val="FF0000"/>
                </a:solidFill>
                <a:hlinkClick r:id="rId3"/>
              </a:rPr>
              <a:t>http</a:t>
            </a:r>
            <a:r>
              <a:rPr lang="en-US" sz="2000" dirty="0">
                <a:solidFill>
                  <a:srgbClr val="FF0000"/>
                </a:solidFill>
                <a:hlinkClick r:id="rId3"/>
              </a:rPr>
              <a:t>://</a:t>
            </a:r>
            <a:r>
              <a:rPr lang="en-US" sz="2000" dirty="0" smtClean="0">
                <a:solidFill>
                  <a:srgbClr val="FF0000"/>
                </a:solidFill>
                <a:hlinkClick r:id="rId3"/>
              </a:rPr>
              <a:t>www.stminveropc.fsworld.co.uk/Par_Reg_Maclean.htm</a:t>
            </a:r>
            <a:endParaRPr lang="en-US" sz="2000" dirty="0" smtClean="0">
              <a:solidFill>
                <a:srgbClr val="FF0000"/>
              </a:solidFill>
            </a:endParaRPr>
          </a:p>
          <a:p>
            <a:pPr marL="0" indent="0">
              <a:buNone/>
            </a:pPr>
            <a:r>
              <a:rPr lang="el-GR" sz="2000" b="1" dirty="0" smtClean="0"/>
              <a:t>Εικόνα </a:t>
            </a:r>
            <a:r>
              <a:rPr lang="el-GR" sz="2000" b="1" dirty="0" smtClean="0"/>
              <a:t>2:</a:t>
            </a:r>
            <a:r>
              <a:rPr lang="el-GR" sz="2000" dirty="0" smtClean="0"/>
              <a:t> </a:t>
            </a:r>
            <a:r>
              <a:rPr lang="fr-FR" sz="2000" dirty="0" smtClean="0">
                <a:hlinkClick r:id="rId4" tooltip="Santa Maria del Fiore (Florence)"/>
              </a:rPr>
              <a:t>Santa </a:t>
            </a:r>
            <a:r>
              <a:rPr lang="fr-FR" sz="2000" dirty="0">
                <a:hlinkClick r:id="rId4" tooltip="Santa Maria del Fiore (Florence)"/>
              </a:rPr>
              <a:t>Maria </a:t>
            </a:r>
            <a:r>
              <a:rPr lang="fr-FR" sz="2000" dirty="0" err="1">
                <a:hlinkClick r:id="rId4" tooltip="Santa Maria del Fiore (Florence)"/>
              </a:rPr>
              <a:t>del</a:t>
            </a:r>
            <a:r>
              <a:rPr lang="fr-FR" sz="2000" dirty="0">
                <a:hlinkClick r:id="rId4" tooltip="Santa Maria del Fiore (Florence)"/>
              </a:rPr>
              <a:t> </a:t>
            </a:r>
            <a:r>
              <a:rPr lang="fr-FR" sz="2000" dirty="0" err="1">
                <a:hlinkClick r:id="rId4" tooltip="Santa Maria del Fiore (Florence)"/>
              </a:rPr>
              <a:t>Fiore</a:t>
            </a:r>
            <a:r>
              <a:rPr lang="fr-FR" sz="2000" dirty="0">
                <a:hlinkClick r:id="rId4" tooltip="Santa Maria del Fiore (Florence)"/>
              </a:rPr>
              <a:t> (Florence</a:t>
            </a:r>
            <a:r>
              <a:rPr lang="fr-FR" sz="2000" dirty="0" smtClean="0">
                <a:hlinkClick r:id="rId4" tooltip="Santa Maria del Fiore (Florence)"/>
              </a:rPr>
              <a:t>)</a:t>
            </a:r>
            <a:r>
              <a:rPr lang="fr-FR" sz="2000" dirty="0" smtClean="0"/>
              <a:t>. Public </a:t>
            </a:r>
            <a:r>
              <a:rPr lang="fr-FR" sz="2000" dirty="0" err="1" smtClean="0"/>
              <a:t>domain</a:t>
            </a:r>
            <a:r>
              <a:rPr lang="fr-FR" sz="2000" dirty="0" smtClean="0"/>
              <a:t>. </a:t>
            </a:r>
            <a:r>
              <a:rPr lang="en-US" sz="2000" dirty="0" smtClean="0">
                <a:solidFill>
                  <a:srgbClr val="FF0000"/>
                </a:solidFill>
                <a:hlinkClick r:id="rId5"/>
              </a:rPr>
              <a:t>http</a:t>
            </a:r>
            <a:r>
              <a:rPr lang="en-US" sz="2000" dirty="0">
                <a:solidFill>
                  <a:srgbClr val="FF0000"/>
                </a:solidFill>
                <a:hlinkClick r:id="rId5"/>
              </a:rPr>
              <a:t>://</a:t>
            </a:r>
            <a:r>
              <a:rPr lang="en-US" sz="2000" dirty="0" smtClean="0">
                <a:solidFill>
                  <a:srgbClr val="FF0000"/>
                </a:solidFill>
                <a:hlinkClick r:id="rId5"/>
              </a:rPr>
              <a:t>commons.wikimedia.org/wiki/File:Firenze_011130_06.jpg</a:t>
            </a:r>
            <a:endParaRPr lang="en-US" sz="2000" dirty="0" smtClean="0">
              <a:solidFill>
                <a:srgbClr val="FF0000"/>
              </a:solidFill>
            </a:endParaRPr>
          </a:p>
          <a:p>
            <a:pPr marL="0" indent="0">
              <a:buNone/>
            </a:pPr>
            <a:r>
              <a:rPr lang="el-GR" sz="2000" b="1" dirty="0" smtClean="0"/>
              <a:t>Εικόνα </a:t>
            </a:r>
            <a:r>
              <a:rPr lang="el-GR" sz="2000" b="1" dirty="0" smtClean="0"/>
              <a:t>3:</a:t>
            </a:r>
            <a:r>
              <a:rPr lang="el-GR" sz="2000" dirty="0" smtClean="0"/>
              <a:t> </a:t>
            </a:r>
            <a:r>
              <a:rPr lang="fr-FR" sz="2000" dirty="0" smtClean="0"/>
              <a:t>Miniature </a:t>
            </a:r>
            <a:r>
              <a:rPr lang="fr-FR" sz="2000" dirty="0"/>
              <a:t>du XIVe siècle représentant une scène de </a:t>
            </a:r>
            <a:r>
              <a:rPr lang="fr-FR" sz="2000" b="1" dirty="0" smtClean="0"/>
              <a:t>charivari. </a:t>
            </a:r>
            <a:r>
              <a:rPr lang="fr-FR" sz="2000" dirty="0" smtClean="0"/>
              <a:t>Public </a:t>
            </a:r>
            <a:r>
              <a:rPr lang="fr-FR" sz="2000" dirty="0" err="1" smtClean="0"/>
              <a:t>domain</a:t>
            </a:r>
            <a:r>
              <a:rPr lang="fr-FR" sz="2000" dirty="0" smtClean="0"/>
              <a:t>.</a:t>
            </a:r>
            <a:r>
              <a:rPr lang="fr-FR" sz="2000" b="1" dirty="0" smtClean="0"/>
              <a:t> </a:t>
            </a:r>
            <a:r>
              <a:rPr lang="en-US" sz="2000" dirty="0" smtClean="0">
                <a:solidFill>
                  <a:srgbClr val="FF0000"/>
                </a:solidFill>
                <a:hlinkClick r:id="rId6"/>
              </a:rPr>
              <a:t>http</a:t>
            </a:r>
            <a:r>
              <a:rPr lang="en-US" sz="2000" dirty="0">
                <a:solidFill>
                  <a:srgbClr val="FF0000"/>
                </a:solidFill>
                <a:hlinkClick r:id="rId6"/>
              </a:rPr>
              <a:t>://</a:t>
            </a:r>
            <a:r>
              <a:rPr lang="en-US" sz="2000" dirty="0" smtClean="0">
                <a:solidFill>
                  <a:srgbClr val="FF0000"/>
                </a:solidFill>
                <a:hlinkClick r:id="rId6"/>
              </a:rPr>
              <a:t>commons.wikimedia.org/wiki/</a:t>
            </a:r>
            <a:r>
              <a:rPr lang="en-US" sz="2000" dirty="0" err="1" smtClean="0">
                <a:solidFill>
                  <a:srgbClr val="FF0000"/>
                </a:solidFill>
                <a:hlinkClick r:id="rId6"/>
              </a:rPr>
              <a:t>File:Miniature_Fête_des_Fous.jpg</a:t>
            </a:r>
            <a:endParaRPr lang="el-GR" sz="2000" dirty="0"/>
          </a:p>
          <a:p>
            <a:pPr marL="0" indent="0">
              <a:buNone/>
            </a:pPr>
            <a:r>
              <a:rPr lang="el-GR" sz="2000" b="1" dirty="0"/>
              <a:t>Εικόνα </a:t>
            </a:r>
            <a:r>
              <a:rPr lang="el-GR" sz="2000" b="1" dirty="0" smtClean="0"/>
              <a:t>4:</a:t>
            </a:r>
            <a:r>
              <a:rPr lang="el-GR" sz="2000" dirty="0" smtClean="0"/>
              <a:t> </a:t>
            </a:r>
            <a:r>
              <a:rPr lang="en-US" sz="2000" dirty="0" err="1" smtClean="0"/>
              <a:t>Arnau</a:t>
            </a:r>
            <a:r>
              <a:rPr lang="en-US" sz="2000" dirty="0" smtClean="0"/>
              <a:t> </a:t>
            </a:r>
            <a:r>
              <a:rPr lang="en-US" sz="2000" dirty="0"/>
              <a:t>commending himself to </a:t>
            </a:r>
            <a:r>
              <a:rPr lang="en-US" sz="2000" dirty="0" err="1">
                <a:hlinkClick r:id="rId7" tooltip="Ermengol II of Urgell"/>
              </a:rPr>
              <a:t>Ermengol</a:t>
            </a:r>
            <a:r>
              <a:rPr lang="en-US" sz="2000" dirty="0">
                <a:hlinkClick r:id="rId7" tooltip="Ermengol II of Urgell"/>
              </a:rPr>
              <a:t> II of </a:t>
            </a:r>
            <a:r>
              <a:rPr lang="en-US" sz="2000" dirty="0" err="1">
                <a:hlinkClick r:id="rId7" tooltip="Ermengol II of Urgell"/>
              </a:rPr>
              <a:t>Urgell</a:t>
            </a:r>
            <a:r>
              <a:rPr lang="en-US" sz="2000" dirty="0"/>
              <a:t> for the castle of </a:t>
            </a:r>
            <a:r>
              <a:rPr lang="en-US" sz="2000" dirty="0" err="1"/>
              <a:t>Àger</a:t>
            </a:r>
            <a:r>
              <a:rPr lang="en-US" sz="2000" dirty="0"/>
              <a:t>. From the </a:t>
            </a:r>
            <a:r>
              <a:rPr lang="en-US" sz="2000" i="1" dirty="0">
                <a:hlinkClick r:id="rId8" tooltip="Liber feudorum maior"/>
              </a:rPr>
              <a:t>Liber </a:t>
            </a:r>
            <a:r>
              <a:rPr lang="en-US" sz="2000" i="1" dirty="0" err="1">
                <a:hlinkClick r:id="rId8" tooltip="Liber feudorum maior"/>
              </a:rPr>
              <a:t>feudorum</a:t>
            </a:r>
            <a:r>
              <a:rPr lang="en-US" sz="2000" i="1" dirty="0">
                <a:hlinkClick r:id="rId8" tooltip="Liber feudorum maior"/>
              </a:rPr>
              <a:t> </a:t>
            </a:r>
            <a:r>
              <a:rPr lang="en-US" sz="2000" i="1" dirty="0" err="1" smtClean="0">
                <a:hlinkClick r:id="rId8" tooltip="Liber feudorum maior"/>
              </a:rPr>
              <a:t>maior</a:t>
            </a:r>
            <a:r>
              <a:rPr lang="en-US" sz="2000" i="1" dirty="0" smtClean="0"/>
              <a:t>. </a:t>
            </a:r>
            <a:r>
              <a:rPr lang="fr-FR" sz="2000" dirty="0"/>
              <a:t>Public </a:t>
            </a:r>
            <a:r>
              <a:rPr lang="fr-FR" sz="2000" dirty="0" err="1"/>
              <a:t>domain</a:t>
            </a:r>
            <a:r>
              <a:rPr lang="fr-FR" sz="2000" dirty="0"/>
              <a:t>. </a:t>
            </a:r>
            <a:r>
              <a:rPr lang="en-US" sz="2000" dirty="0" smtClean="0">
                <a:solidFill>
                  <a:srgbClr val="FF0000"/>
                </a:solidFill>
                <a:hlinkClick r:id="rId9"/>
              </a:rPr>
              <a:t>http</a:t>
            </a:r>
            <a:r>
              <a:rPr lang="en-US" sz="2000" dirty="0">
                <a:solidFill>
                  <a:srgbClr val="FF0000"/>
                </a:solidFill>
                <a:hlinkClick r:id="rId9"/>
              </a:rPr>
              <a:t>://</a:t>
            </a:r>
            <a:r>
              <a:rPr lang="en-US" sz="2000" dirty="0" smtClean="0">
                <a:solidFill>
                  <a:srgbClr val="FF0000"/>
                </a:solidFill>
                <a:hlinkClick r:id="rId9"/>
              </a:rPr>
              <a:t>en.wikipedia.org/wiki/Arnau_Mir_de_Tost</a:t>
            </a:r>
            <a:endParaRPr lang="el-GR" sz="2000" dirty="0"/>
          </a:p>
        </p:txBody>
      </p:sp>
    </p:spTree>
    <p:extLst>
      <p:ext uri="{BB962C8B-B14F-4D97-AF65-F5344CB8AC3E}">
        <p14:creationId xmlns:p14="http://schemas.microsoft.com/office/powerpoint/2010/main" val="160251665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2/7)</a:t>
            </a:r>
            <a:endParaRPr lang="el-GR" dirty="0"/>
          </a:p>
        </p:txBody>
      </p:sp>
      <p:sp>
        <p:nvSpPr>
          <p:cNvPr id="3" name="Content Placeholder 2"/>
          <p:cNvSpPr>
            <a:spLocks noGrp="1"/>
          </p:cNvSpPr>
          <p:nvPr>
            <p:ph idx="1"/>
          </p:nvPr>
        </p:nvSpPr>
        <p:spPr>
          <a:xfrm>
            <a:off x="143508" y="1196752"/>
            <a:ext cx="8856984" cy="4525963"/>
          </a:xfrm>
        </p:spPr>
        <p:txBody>
          <a:bodyPr>
            <a:noAutofit/>
          </a:bodyPr>
          <a:lstStyle/>
          <a:p>
            <a:pPr marL="0" indent="0">
              <a:buNone/>
            </a:pPr>
            <a:r>
              <a:rPr lang="el-GR" sz="2000" b="1" dirty="0" smtClean="0"/>
              <a:t>Εικόνα </a:t>
            </a:r>
            <a:r>
              <a:rPr lang="en-US" sz="2000" b="1" dirty="0" smtClean="0"/>
              <a:t>5</a:t>
            </a:r>
            <a:r>
              <a:rPr lang="el-GR" sz="2000" b="1" dirty="0" smtClean="0"/>
              <a:t>:</a:t>
            </a:r>
            <a:r>
              <a:rPr lang="el-GR" sz="2000" dirty="0" smtClean="0"/>
              <a:t> </a:t>
            </a:r>
            <a:r>
              <a:rPr lang="el-GR" sz="2000" dirty="0" smtClean="0"/>
              <a:t>Αριστερά</a:t>
            </a:r>
            <a:r>
              <a:rPr lang="el-GR" sz="2000" dirty="0" smtClean="0"/>
              <a:t>: </a:t>
            </a:r>
            <a:r>
              <a:rPr lang="en-US" sz="2000" dirty="0" smtClean="0">
                <a:hlinkClick r:id="rId3" tooltip="Jan van Eyck"/>
              </a:rPr>
              <a:t>Jan </a:t>
            </a:r>
            <a:r>
              <a:rPr lang="en-US" sz="2000" dirty="0">
                <a:hlinkClick r:id="rId3" tooltip="Jan van Eyck"/>
              </a:rPr>
              <a:t>van </a:t>
            </a:r>
            <a:r>
              <a:rPr lang="en-US" sz="2000" dirty="0" smtClean="0">
                <a:hlinkClick r:id="rId3" tooltip="Jan van Eyck"/>
              </a:rPr>
              <a:t>Eyck</a:t>
            </a:r>
            <a:r>
              <a:rPr lang="en-US" sz="2000" dirty="0" smtClean="0"/>
              <a:t>. </a:t>
            </a:r>
            <a:r>
              <a:rPr lang="en-US" sz="2000" i="1" dirty="0"/>
              <a:t>The </a:t>
            </a:r>
            <a:r>
              <a:rPr lang="en-US" sz="2000" i="1" dirty="0" err="1">
                <a:hlinkClick r:id="rId4" tooltip="Arnolfini Portrait"/>
              </a:rPr>
              <a:t>Arnolfini</a:t>
            </a:r>
            <a:r>
              <a:rPr lang="en-US" sz="2000" i="1" dirty="0">
                <a:hlinkClick r:id="rId4" tooltip="Arnolfini Portrait"/>
              </a:rPr>
              <a:t> Portrait</a:t>
            </a:r>
            <a:r>
              <a:rPr lang="en-US" sz="2000" dirty="0"/>
              <a:t>, </a:t>
            </a:r>
            <a:r>
              <a:rPr lang="en-US" sz="2000" dirty="0">
                <a:hlinkClick r:id="rId5" tooltip="National Gallery, London"/>
              </a:rPr>
              <a:t>National Gallery, London</a:t>
            </a:r>
            <a:r>
              <a:rPr lang="en-US" sz="2000" dirty="0"/>
              <a:t>.</a:t>
            </a:r>
            <a:r>
              <a:rPr lang="el-GR" sz="2000" dirty="0"/>
              <a:t> </a:t>
            </a:r>
            <a:r>
              <a:rPr lang="en-US" sz="2000" dirty="0" smtClean="0"/>
              <a:t>Public domain. </a:t>
            </a:r>
            <a:r>
              <a:rPr lang="en-US" sz="2000" dirty="0">
                <a:solidFill>
                  <a:srgbClr val="FF0000"/>
                </a:solidFill>
                <a:hlinkClick r:id="rId6"/>
              </a:rPr>
              <a:t>http://en.wikipedia.org/wiki/Art_of_the_Low_Countries</a:t>
            </a:r>
            <a:r>
              <a:rPr lang="en-US" sz="2000" dirty="0">
                <a:solidFill>
                  <a:srgbClr val="FF0000"/>
                </a:solidFill>
              </a:rPr>
              <a:t> </a:t>
            </a:r>
            <a:br>
              <a:rPr lang="en-US" sz="2000" dirty="0">
                <a:solidFill>
                  <a:srgbClr val="FF0000"/>
                </a:solidFill>
              </a:rPr>
            </a:br>
            <a:r>
              <a:rPr lang="el-GR" sz="2000" dirty="0" smtClean="0"/>
              <a:t>Δεξιά</a:t>
            </a:r>
            <a:r>
              <a:rPr lang="el-GR" sz="2000" dirty="0" smtClean="0"/>
              <a:t>: </a:t>
            </a:r>
            <a:r>
              <a:rPr lang="en-US" sz="2000" dirty="0"/>
              <a:t>Jan Van Eyck. Detail from the </a:t>
            </a:r>
            <a:r>
              <a:rPr lang="en-US" sz="2000" dirty="0" err="1"/>
              <a:t>Arnolfini</a:t>
            </a:r>
            <a:r>
              <a:rPr lang="en-US" sz="2000" dirty="0"/>
              <a:t> Portrait. Oil on panel, 1434</a:t>
            </a:r>
            <a:r>
              <a:rPr lang="en-US" sz="2000" dirty="0" smtClean="0"/>
              <a:t>. </a:t>
            </a:r>
            <a:r>
              <a:rPr lang="fr-FR" sz="2000" dirty="0" smtClean="0">
                <a:hlinkClick r:id="rId7"/>
              </a:rPr>
              <a:t>http</a:t>
            </a:r>
            <a:r>
              <a:rPr lang="fr-FR" sz="2000" dirty="0">
                <a:hlinkClick r:id="rId7"/>
              </a:rPr>
              <a:t>://emilypothast.wordpress.com/2009/01/05/eyes-all-around</a:t>
            </a:r>
            <a:r>
              <a:rPr lang="fr-FR" sz="2000" dirty="0" smtClean="0">
                <a:hlinkClick r:id="rId7"/>
              </a:rPr>
              <a:t>/</a:t>
            </a:r>
            <a:endParaRPr lang="el-GR" sz="2000" dirty="0" smtClean="0">
              <a:solidFill>
                <a:srgbClr val="FF0000"/>
              </a:solidFill>
            </a:endParaRPr>
          </a:p>
          <a:p>
            <a:pPr marL="0" indent="0">
              <a:buNone/>
            </a:pPr>
            <a:r>
              <a:rPr lang="el-GR" sz="2000" b="1" dirty="0"/>
              <a:t>Εικόνα </a:t>
            </a:r>
            <a:r>
              <a:rPr lang="en-US" sz="2000" b="1" dirty="0"/>
              <a:t>6</a:t>
            </a:r>
            <a:r>
              <a:rPr lang="el-GR" sz="2000" b="1" dirty="0" smtClean="0"/>
              <a:t>:</a:t>
            </a:r>
            <a:r>
              <a:rPr lang="el-GR" sz="2000" dirty="0" smtClean="0"/>
              <a:t> </a:t>
            </a:r>
            <a:r>
              <a:rPr lang="de-DE" sz="2000" dirty="0" smtClean="0"/>
              <a:t>Triumph </a:t>
            </a:r>
            <a:r>
              <a:rPr lang="de-DE" sz="2000" dirty="0"/>
              <a:t>des Todes, </a:t>
            </a:r>
            <a:r>
              <a:rPr lang="de-DE" sz="2000" dirty="0" smtClean="0"/>
              <a:t>Detail. Public </a:t>
            </a:r>
            <a:r>
              <a:rPr lang="de-DE" sz="2000" dirty="0" err="1" smtClean="0"/>
              <a:t>domain</a:t>
            </a:r>
            <a:r>
              <a:rPr lang="de-DE" sz="2000" dirty="0" smtClean="0"/>
              <a:t>. </a:t>
            </a:r>
            <a:r>
              <a:rPr lang="fr-FR" sz="2000" dirty="0" smtClean="0">
                <a:solidFill>
                  <a:srgbClr val="FF0000"/>
                </a:solidFill>
                <a:hlinkClick r:id="rId8"/>
              </a:rPr>
              <a:t>http</a:t>
            </a:r>
            <a:r>
              <a:rPr lang="fr-FR" sz="2000" dirty="0">
                <a:solidFill>
                  <a:srgbClr val="FF0000"/>
                </a:solidFill>
                <a:hlinkClick r:id="rId8"/>
              </a:rPr>
              <a:t>://commons.wikimedia.org/wiki/File:Pieter_Bruegel_d._Ä._</a:t>
            </a:r>
            <a:r>
              <a:rPr lang="fr-FR" sz="2000" dirty="0" smtClean="0">
                <a:solidFill>
                  <a:srgbClr val="FF0000"/>
                </a:solidFill>
                <a:hlinkClick r:id="rId8"/>
              </a:rPr>
              <a:t>072.jpg</a:t>
            </a:r>
            <a:endParaRPr lang="el-GR" sz="2000" dirty="0"/>
          </a:p>
          <a:p>
            <a:pPr marL="0" indent="0">
              <a:buNone/>
            </a:pPr>
            <a:r>
              <a:rPr lang="el-GR" sz="2000" b="1" dirty="0"/>
              <a:t>Εικόνα </a:t>
            </a:r>
            <a:r>
              <a:rPr lang="en-US" sz="2000" b="1" dirty="0"/>
              <a:t>7</a:t>
            </a:r>
            <a:r>
              <a:rPr lang="el-GR" sz="2000" b="1" dirty="0" smtClean="0"/>
              <a:t>:</a:t>
            </a:r>
            <a:r>
              <a:rPr lang="el-GR" sz="2000" dirty="0" smtClean="0"/>
              <a:t> </a:t>
            </a:r>
            <a:r>
              <a:rPr lang="en-US" sz="2000" dirty="0" smtClean="0"/>
              <a:t>Albrecht </a:t>
            </a:r>
            <a:r>
              <a:rPr lang="en-US" sz="2000" dirty="0"/>
              <a:t>Durer – Four Horsemen of the </a:t>
            </a:r>
            <a:r>
              <a:rPr lang="en-US" sz="2000" dirty="0" smtClean="0"/>
              <a:t>Apocalypse. </a:t>
            </a:r>
            <a:r>
              <a:rPr lang="fr-FR" sz="2000" dirty="0" smtClean="0">
                <a:solidFill>
                  <a:srgbClr val="FF0000"/>
                </a:solidFill>
                <a:hlinkClick r:id="rId9"/>
              </a:rPr>
              <a:t>http</a:t>
            </a:r>
            <a:r>
              <a:rPr lang="fr-FR" sz="2000" dirty="0">
                <a:solidFill>
                  <a:srgbClr val="FF0000"/>
                </a:solidFill>
                <a:hlinkClick r:id="rId9"/>
              </a:rPr>
              <a:t>://</a:t>
            </a:r>
            <a:r>
              <a:rPr lang="fr-FR" sz="2000" dirty="0" smtClean="0">
                <a:solidFill>
                  <a:srgbClr val="FF0000"/>
                </a:solidFill>
                <a:hlinkClick r:id="rId9"/>
              </a:rPr>
              <a:t>www.richardharrisartcollection.com/painting-collection-richard-harris-art-collection-2/</a:t>
            </a:r>
            <a:endParaRPr lang="fr-FR" sz="2000" dirty="0" smtClean="0">
              <a:solidFill>
                <a:srgbClr val="FF0000"/>
              </a:solidFill>
            </a:endParaRPr>
          </a:p>
          <a:p>
            <a:pPr marL="0" indent="0">
              <a:buNone/>
            </a:pPr>
            <a:r>
              <a:rPr lang="el-GR" sz="2000" b="1" dirty="0" smtClean="0"/>
              <a:t>Εικόνα </a:t>
            </a:r>
            <a:r>
              <a:rPr lang="en-US" sz="2000" b="1" dirty="0"/>
              <a:t>8</a:t>
            </a:r>
            <a:r>
              <a:rPr lang="el-GR" sz="2000" b="1" dirty="0" smtClean="0"/>
              <a:t>: </a:t>
            </a:r>
            <a:r>
              <a:rPr lang="en-US" sz="2000" dirty="0" smtClean="0"/>
              <a:t>Copyrighted. </a:t>
            </a:r>
          </a:p>
          <a:p>
            <a:pPr marL="0" indent="0">
              <a:buNone/>
            </a:pPr>
            <a:r>
              <a:rPr lang="el-GR" sz="2000" b="1" dirty="0"/>
              <a:t>Εικόνα </a:t>
            </a:r>
            <a:r>
              <a:rPr lang="en-US" sz="2000" b="1" dirty="0"/>
              <a:t>9</a:t>
            </a:r>
            <a:r>
              <a:rPr lang="el-GR" sz="2000" b="1" dirty="0"/>
              <a:t>: </a:t>
            </a:r>
            <a:r>
              <a:rPr lang="en-US" sz="2000" dirty="0" err="1" smtClean="0"/>
              <a:t>Ars</a:t>
            </a:r>
            <a:r>
              <a:rPr lang="en-US" sz="2000" dirty="0" smtClean="0"/>
              <a:t> </a:t>
            </a:r>
            <a:r>
              <a:rPr lang="en-US" sz="2000" dirty="0" err="1"/>
              <a:t>Moriendi</a:t>
            </a:r>
            <a:r>
              <a:rPr lang="en-US" sz="2000" dirty="0"/>
              <a:t> (The Art of Dying</a:t>
            </a:r>
            <a:r>
              <a:rPr lang="en-US" sz="2000" dirty="0" smtClean="0"/>
              <a:t>). Public domain. </a:t>
            </a:r>
            <a:r>
              <a:rPr lang="fr-FR" sz="2000" dirty="0" smtClean="0">
                <a:solidFill>
                  <a:srgbClr val="FF0000"/>
                </a:solidFill>
                <a:hlinkClick r:id="rId10"/>
              </a:rPr>
              <a:t>http</a:t>
            </a:r>
            <a:r>
              <a:rPr lang="fr-FR" sz="2000" dirty="0">
                <a:solidFill>
                  <a:srgbClr val="FF0000"/>
                </a:solidFill>
                <a:hlinkClick r:id="rId10"/>
              </a:rPr>
              <a:t>://commons.wikimedia.org/wiki/File:Artwork_by_unknown_artist_-_Ars_Moriendi_(The_Art_of_Dying)_-_</a:t>
            </a:r>
            <a:r>
              <a:rPr lang="fr-FR" sz="2000" dirty="0" smtClean="0">
                <a:solidFill>
                  <a:srgbClr val="FF0000"/>
                </a:solidFill>
                <a:hlinkClick r:id="rId10"/>
              </a:rPr>
              <a:t>WGA23795.jpg</a:t>
            </a:r>
            <a:endParaRPr lang="fr-FR" sz="2000" dirty="0" smtClean="0">
              <a:solidFill>
                <a:srgbClr val="FF0000"/>
              </a:solidFill>
            </a:endParaRPr>
          </a:p>
        </p:txBody>
      </p:sp>
    </p:spTree>
    <p:extLst>
      <p:ext uri="{BB962C8B-B14F-4D97-AF65-F5344CB8AC3E}">
        <p14:creationId xmlns:p14="http://schemas.microsoft.com/office/powerpoint/2010/main" val="28250301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(3/7)</a:t>
            </a:r>
            <a:endParaRPr lang="el-GR" dirty="0"/>
          </a:p>
        </p:txBody>
      </p:sp>
      <p:sp>
        <p:nvSpPr>
          <p:cNvPr id="3" name="Content Placeholder 2"/>
          <p:cNvSpPr>
            <a:spLocks noGrp="1"/>
          </p:cNvSpPr>
          <p:nvPr>
            <p:ph idx="1"/>
          </p:nvPr>
        </p:nvSpPr>
        <p:spPr>
          <a:xfrm>
            <a:off x="262321" y="1054935"/>
            <a:ext cx="8856984" cy="4525963"/>
          </a:xfrm>
        </p:spPr>
        <p:txBody>
          <a:bodyPr>
            <a:noAutofit/>
          </a:bodyPr>
          <a:lstStyle/>
          <a:p>
            <a:pPr marL="0" indent="0">
              <a:buNone/>
            </a:pPr>
            <a:r>
              <a:rPr lang="el-GR" sz="2000" b="1" dirty="0"/>
              <a:t>Εικόνα </a:t>
            </a:r>
            <a:r>
              <a:rPr lang="en-US" sz="2000" b="1" dirty="0"/>
              <a:t>10</a:t>
            </a:r>
            <a:r>
              <a:rPr lang="el-GR" sz="2000" b="1" dirty="0"/>
              <a:t>: </a:t>
            </a:r>
            <a:r>
              <a:rPr lang="el-GR" sz="2000" dirty="0" smtClean="0"/>
              <a:t>Αριστερά: </a:t>
            </a:r>
            <a:r>
              <a:rPr lang="en-US" sz="2000" dirty="0" err="1" smtClean="0"/>
              <a:t>Ars</a:t>
            </a:r>
            <a:r>
              <a:rPr lang="en-US" sz="2000" dirty="0" smtClean="0"/>
              <a:t> </a:t>
            </a:r>
            <a:r>
              <a:rPr lang="en-US" sz="2000" dirty="0" err="1"/>
              <a:t>Moriendi</a:t>
            </a:r>
            <a:r>
              <a:rPr lang="en-US" sz="2000" dirty="0"/>
              <a:t>. </a:t>
            </a:r>
            <a:r>
              <a:rPr lang="en-US" sz="2000" dirty="0" smtClean="0">
                <a:hlinkClick r:id="rId3"/>
              </a:rPr>
              <a:t>http</a:t>
            </a:r>
            <a:r>
              <a:rPr lang="en-US" sz="2000" dirty="0">
                <a:hlinkClick r:id="rId3"/>
              </a:rPr>
              <a:t>://literat.ug.edu.pl/grafika/ars2.htm</a:t>
            </a:r>
            <a:r>
              <a:rPr lang="el-GR" sz="2000" dirty="0"/>
              <a:t/>
            </a:r>
            <a:br>
              <a:rPr lang="el-GR" sz="2000" dirty="0"/>
            </a:br>
            <a:r>
              <a:rPr lang="el-GR" sz="2000" dirty="0"/>
              <a:t>Δεξιά: </a:t>
            </a:r>
            <a:r>
              <a:rPr lang="it-IT" sz="2000" dirty="0" smtClean="0"/>
              <a:t>Ars Moriendi, silografie </a:t>
            </a:r>
            <a:r>
              <a:rPr lang="it-IT" sz="2000" dirty="0"/>
              <a:t>del XV secolo. </a:t>
            </a:r>
            <a:r>
              <a:rPr lang="de-DE" sz="2000" dirty="0" err="1"/>
              <a:t>Temptation</a:t>
            </a:r>
            <a:r>
              <a:rPr lang="de-DE" sz="2000" dirty="0"/>
              <a:t> </a:t>
            </a:r>
            <a:r>
              <a:rPr lang="de-DE" sz="2000" dirty="0" err="1"/>
              <a:t>through</a:t>
            </a:r>
            <a:r>
              <a:rPr lang="de-DE" sz="2000" dirty="0"/>
              <a:t> </a:t>
            </a:r>
            <a:r>
              <a:rPr lang="de-DE" sz="2000" dirty="0" err="1"/>
              <a:t>Vainglory</a:t>
            </a:r>
            <a:r>
              <a:rPr lang="de-DE" sz="2000" dirty="0"/>
              <a:t>.</a:t>
            </a:r>
            <a:r>
              <a:rPr lang="en-US" sz="2000" dirty="0"/>
              <a:t> </a:t>
            </a:r>
            <a:r>
              <a:rPr lang="en-US" sz="2000" dirty="0" smtClean="0">
                <a:hlinkClick r:id="rId4"/>
              </a:rPr>
              <a:t>http://commons.wikimedia.org/wiki/Ars_moriendi#mediaviewer/File:Weigel_07.JPG</a:t>
            </a:r>
            <a:endParaRPr lang="el-GR" sz="2000" dirty="0"/>
          </a:p>
          <a:p>
            <a:pPr marL="0" indent="0">
              <a:buNone/>
            </a:pPr>
            <a:r>
              <a:rPr lang="el-GR" sz="2000" b="1" dirty="0" smtClean="0"/>
              <a:t>Εικόνα </a:t>
            </a:r>
            <a:r>
              <a:rPr lang="en-US" sz="2000" b="1" dirty="0"/>
              <a:t>11</a:t>
            </a:r>
            <a:r>
              <a:rPr lang="el-GR" sz="2000" b="1" dirty="0"/>
              <a:t>: </a:t>
            </a:r>
            <a:r>
              <a:rPr lang="en-US" sz="2000" dirty="0" err="1"/>
              <a:t>Ars</a:t>
            </a:r>
            <a:r>
              <a:rPr lang="en-US" sz="2000" dirty="0"/>
              <a:t> </a:t>
            </a:r>
            <a:r>
              <a:rPr lang="en-US" sz="2000" dirty="0" err="1"/>
              <a:t>Moriendi</a:t>
            </a:r>
            <a:r>
              <a:rPr lang="en-US" sz="2000" dirty="0"/>
              <a:t>. </a:t>
            </a:r>
            <a:r>
              <a:rPr lang="en-US" sz="2000" dirty="0">
                <a:hlinkClick r:id="rId5"/>
              </a:rPr>
              <a:t>http://www.atelierleonhardt.de/ArsMoriendi22.jpg</a:t>
            </a:r>
            <a:r>
              <a:rPr lang="en-US" sz="2000" dirty="0"/>
              <a:t> </a:t>
            </a:r>
            <a:r>
              <a:rPr lang="en-US" sz="2000" dirty="0" smtClean="0"/>
              <a:t> </a:t>
            </a:r>
            <a:endParaRPr lang="el-GR" sz="2000" dirty="0"/>
          </a:p>
          <a:p>
            <a:pPr marL="0" indent="0">
              <a:buNone/>
            </a:pPr>
            <a:r>
              <a:rPr lang="el-GR" sz="2000" b="1" dirty="0"/>
              <a:t>Εικόνα </a:t>
            </a:r>
            <a:r>
              <a:rPr lang="en-US" sz="2000" b="1" dirty="0"/>
              <a:t>12</a:t>
            </a:r>
            <a:r>
              <a:rPr lang="el-GR" sz="2000" b="1" dirty="0"/>
              <a:t>: </a:t>
            </a:r>
            <a:r>
              <a:rPr lang="fr-FR" sz="2000" dirty="0" smtClean="0"/>
              <a:t>Holbein </a:t>
            </a:r>
            <a:r>
              <a:rPr lang="fr-FR" sz="2000" dirty="0"/>
              <a:t>Danse </a:t>
            </a:r>
            <a:r>
              <a:rPr lang="fr-FR" sz="2000" dirty="0" smtClean="0"/>
              <a:t>Macabre. Public </a:t>
            </a:r>
            <a:r>
              <a:rPr lang="fr-FR" sz="2000" dirty="0" err="1" smtClean="0"/>
              <a:t>domain</a:t>
            </a:r>
            <a:r>
              <a:rPr lang="fr-FR" sz="2000" dirty="0" smtClean="0"/>
              <a:t>. </a:t>
            </a:r>
            <a:r>
              <a:rPr lang="fr-FR" sz="2000" dirty="0" smtClean="0">
                <a:solidFill>
                  <a:srgbClr val="FF0000"/>
                </a:solidFill>
                <a:hlinkClick r:id="rId6"/>
              </a:rPr>
              <a:t>http</a:t>
            </a:r>
            <a:r>
              <a:rPr lang="fr-FR" sz="2000" dirty="0">
                <a:solidFill>
                  <a:srgbClr val="FF0000"/>
                </a:solidFill>
                <a:hlinkClick r:id="rId6"/>
              </a:rPr>
              <a:t>://</a:t>
            </a:r>
            <a:r>
              <a:rPr lang="fr-FR" sz="2000" dirty="0" smtClean="0">
                <a:solidFill>
                  <a:srgbClr val="FF0000"/>
                </a:solidFill>
                <a:hlinkClick r:id="rId6"/>
              </a:rPr>
              <a:t>commons.wikimedia.org/wiki/File:Holbein_Danse_Macabre_9.jpg</a:t>
            </a:r>
            <a:endParaRPr lang="el-GR" sz="2000" dirty="0"/>
          </a:p>
          <a:p>
            <a:pPr marL="0" indent="0">
              <a:buNone/>
            </a:pPr>
            <a:r>
              <a:rPr lang="el-GR" sz="2000" b="1" dirty="0" smtClean="0"/>
              <a:t>Εικόνα </a:t>
            </a:r>
            <a:r>
              <a:rPr lang="el-GR" sz="2000" b="1" dirty="0" smtClean="0"/>
              <a:t>1</a:t>
            </a:r>
            <a:r>
              <a:rPr lang="en-US" sz="2000" b="1" dirty="0" smtClean="0"/>
              <a:t>3</a:t>
            </a:r>
            <a:r>
              <a:rPr lang="el-GR" sz="2000" b="1" dirty="0" smtClean="0"/>
              <a:t>: </a:t>
            </a:r>
            <a:r>
              <a:rPr lang="en-US" sz="2000" dirty="0"/>
              <a:t>Copyrighted. </a:t>
            </a:r>
            <a:endParaRPr lang="el-GR" sz="2000" dirty="0" smtClean="0"/>
          </a:p>
          <a:p>
            <a:pPr marL="0" indent="0">
              <a:buNone/>
            </a:pPr>
            <a:r>
              <a:rPr lang="el-GR" sz="2000" b="1" dirty="0"/>
              <a:t>Εικόνα </a:t>
            </a:r>
            <a:r>
              <a:rPr lang="en-US" sz="2000" b="1" dirty="0" smtClean="0"/>
              <a:t>14</a:t>
            </a:r>
            <a:r>
              <a:rPr lang="el-GR" sz="2000" b="1" dirty="0" smtClean="0"/>
              <a:t>: </a:t>
            </a:r>
            <a:r>
              <a:rPr lang="en-US" sz="2000" dirty="0" smtClean="0"/>
              <a:t>France</a:t>
            </a:r>
            <a:r>
              <a:rPr lang="en-US" sz="2000" dirty="0"/>
              <a:t>, Troyes, </a:t>
            </a:r>
            <a:r>
              <a:rPr lang="en-US" sz="2000" i="1" dirty="0">
                <a:hlinkClick r:id="rId7"/>
              </a:rPr>
              <a:t>Dance of Death</a:t>
            </a:r>
            <a:r>
              <a:rPr lang="en-US" sz="2000" dirty="0"/>
              <a:t>, 16th century, incunabulum, illustrated with hand-</a:t>
            </a:r>
            <a:r>
              <a:rPr lang="en-US" sz="2000" dirty="0">
                <a:hlinkClick r:id="rId8"/>
              </a:rPr>
              <a:t>colored</a:t>
            </a:r>
            <a:r>
              <a:rPr lang="en-US" sz="2000" dirty="0"/>
              <a:t> </a:t>
            </a:r>
            <a:r>
              <a:rPr lang="en-US" sz="2000" dirty="0">
                <a:hlinkClick r:id="rId9"/>
              </a:rPr>
              <a:t>woodcuts</a:t>
            </a:r>
            <a:r>
              <a:rPr lang="en-US" sz="2000" dirty="0"/>
              <a:t>, Saxon State Library, Dresden, Germany</a:t>
            </a:r>
            <a:r>
              <a:rPr lang="en-US" sz="2000" dirty="0" smtClean="0"/>
              <a:t>. </a:t>
            </a:r>
            <a:r>
              <a:rPr lang="fr-FR" sz="2000" dirty="0" smtClean="0">
                <a:solidFill>
                  <a:srgbClr val="FF0000"/>
                </a:solidFill>
                <a:hlinkClick r:id="rId10"/>
              </a:rPr>
              <a:t>http</a:t>
            </a:r>
            <a:r>
              <a:rPr lang="fr-FR" sz="2000" dirty="0">
                <a:solidFill>
                  <a:srgbClr val="FF0000"/>
                </a:solidFill>
                <a:hlinkClick r:id="rId10"/>
              </a:rPr>
              <a:t>://</a:t>
            </a:r>
            <a:r>
              <a:rPr lang="fr-FR" sz="2000" dirty="0" smtClean="0">
                <a:solidFill>
                  <a:srgbClr val="FF0000"/>
                </a:solidFill>
                <a:hlinkClick r:id="rId10"/>
              </a:rPr>
              <a:t>www.artlex.com/ArtLex/ij/incunabulum.html</a:t>
            </a:r>
            <a:r>
              <a:rPr lang="el-GR" sz="2000" dirty="0" smtClean="0">
                <a:solidFill>
                  <a:srgbClr val="FF0000"/>
                </a:solidFill>
              </a:rPr>
              <a:t> </a:t>
            </a:r>
            <a:endParaRPr lang="en-US" sz="2000" dirty="0" smtClean="0">
              <a:solidFill>
                <a:srgbClr val="FF0000"/>
              </a:solidFill>
            </a:endParaRPr>
          </a:p>
          <a:p>
            <a:pPr marL="0" indent="0">
              <a:buNone/>
            </a:pPr>
            <a:r>
              <a:rPr lang="el-GR" sz="2000" b="1" dirty="0" smtClean="0"/>
              <a:t>Εικόνα </a:t>
            </a:r>
            <a:r>
              <a:rPr lang="en-US" sz="2000" b="1" dirty="0" smtClean="0"/>
              <a:t>15</a:t>
            </a:r>
            <a:r>
              <a:rPr lang="el-GR" sz="2000" b="1" dirty="0" smtClean="0"/>
              <a:t>: </a:t>
            </a:r>
            <a:r>
              <a:rPr lang="en-US" sz="2000" dirty="0" smtClean="0"/>
              <a:t>PLAGUE </a:t>
            </a:r>
            <a:r>
              <a:rPr lang="en-US" sz="2000" dirty="0"/>
              <a:t>OF LONDON, 1665. Aspects of the Great Plague of London, 1665, shown in a contemporary English broadside. </a:t>
            </a:r>
            <a:r>
              <a:rPr lang="fr-FR" sz="2000" dirty="0" smtClean="0">
                <a:solidFill>
                  <a:srgbClr val="FF0000"/>
                </a:solidFill>
                <a:hlinkClick r:id="rId11"/>
              </a:rPr>
              <a:t>http</a:t>
            </a:r>
            <a:r>
              <a:rPr lang="fr-FR" sz="2000" dirty="0">
                <a:solidFill>
                  <a:srgbClr val="FF0000"/>
                </a:solidFill>
                <a:hlinkClick r:id="rId11"/>
              </a:rPr>
              <a:t>://</a:t>
            </a:r>
            <a:r>
              <a:rPr lang="fr-FR" sz="2000" dirty="0" smtClean="0">
                <a:solidFill>
                  <a:srgbClr val="FF0000"/>
                </a:solidFill>
                <a:hlinkClick r:id="rId11"/>
              </a:rPr>
              <a:t>www.granger.com/results.asp?image=0126391&amp;inline=true&amp;itemx=33&amp;wwwflag=3&amp;screenwidth=1366</a:t>
            </a:r>
            <a:endParaRPr lang="el-GR" sz="2000" dirty="0"/>
          </a:p>
        </p:txBody>
      </p:sp>
    </p:spTree>
    <p:extLst>
      <p:ext uri="{BB962C8B-B14F-4D97-AF65-F5344CB8AC3E}">
        <p14:creationId xmlns:p14="http://schemas.microsoft.com/office/powerpoint/2010/main" val="21283474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(4/7)</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b="1" dirty="0"/>
              <a:t>Εικόνα </a:t>
            </a:r>
            <a:r>
              <a:rPr lang="en-US" sz="2000" b="1" dirty="0"/>
              <a:t>16</a:t>
            </a:r>
            <a:r>
              <a:rPr lang="el-GR" sz="2000" b="1" dirty="0"/>
              <a:t>:</a:t>
            </a:r>
            <a:r>
              <a:rPr lang="el-GR" sz="2000" dirty="0"/>
              <a:t> </a:t>
            </a:r>
            <a:r>
              <a:rPr lang="en-US" sz="2000" dirty="0"/>
              <a:t>Copyrighted. </a:t>
            </a:r>
          </a:p>
          <a:p>
            <a:pPr marL="0" indent="0">
              <a:buNone/>
            </a:pPr>
            <a:r>
              <a:rPr lang="el-GR" sz="2000" b="1" dirty="0" smtClean="0"/>
              <a:t>Εικόνα </a:t>
            </a:r>
            <a:r>
              <a:rPr lang="en-US" sz="2000" b="1" dirty="0" smtClean="0"/>
              <a:t>17</a:t>
            </a:r>
            <a:r>
              <a:rPr lang="el-GR" sz="2000" b="1" dirty="0" smtClean="0"/>
              <a:t>: </a:t>
            </a:r>
            <a:r>
              <a:rPr lang="en-US" sz="2000" dirty="0"/>
              <a:t>Copyrighted. </a:t>
            </a:r>
          </a:p>
          <a:p>
            <a:pPr marL="0" indent="0">
              <a:buNone/>
            </a:pPr>
            <a:r>
              <a:rPr lang="el-GR" sz="2000" b="1" dirty="0" smtClean="0"/>
              <a:t>Εικόνα </a:t>
            </a:r>
            <a:r>
              <a:rPr lang="en-US" sz="2000" b="1" dirty="0" smtClean="0"/>
              <a:t>18</a:t>
            </a:r>
            <a:r>
              <a:rPr lang="el-GR" sz="2000" b="1" dirty="0" smtClean="0"/>
              <a:t>: </a:t>
            </a:r>
            <a:r>
              <a:rPr lang="fr-FR" sz="2000" dirty="0" smtClean="0"/>
              <a:t>Dante </a:t>
            </a:r>
            <a:r>
              <a:rPr lang="fr-FR" sz="2000" dirty="0" err="1" smtClean="0"/>
              <a:t>signorelli</a:t>
            </a:r>
            <a:r>
              <a:rPr lang="fr-FR" sz="2000" dirty="0" smtClean="0"/>
              <a:t>. Public </a:t>
            </a:r>
            <a:r>
              <a:rPr lang="fr-FR" sz="2000" dirty="0" err="1" smtClean="0"/>
              <a:t>domain</a:t>
            </a:r>
            <a:r>
              <a:rPr lang="fr-FR" sz="2000" dirty="0" smtClean="0"/>
              <a:t>. </a:t>
            </a:r>
            <a:r>
              <a:rPr lang="fr-FR" sz="2000" dirty="0" smtClean="0">
                <a:solidFill>
                  <a:srgbClr val="FF0000"/>
                </a:solidFill>
                <a:hlinkClick r:id="rId3"/>
              </a:rPr>
              <a:t>http</a:t>
            </a:r>
            <a:r>
              <a:rPr lang="fr-FR" sz="2000" dirty="0">
                <a:solidFill>
                  <a:srgbClr val="FF0000"/>
                </a:solidFill>
                <a:hlinkClick r:id="rId3"/>
              </a:rPr>
              <a:t>://</a:t>
            </a:r>
            <a:r>
              <a:rPr lang="fr-FR" sz="2000" dirty="0" smtClean="0">
                <a:solidFill>
                  <a:srgbClr val="FF0000"/>
                </a:solidFill>
                <a:hlinkClick r:id="rId3"/>
              </a:rPr>
              <a:t>commons.wikimedia.org/wiki/File:Dante_signorelli.jpg</a:t>
            </a:r>
            <a:endParaRPr lang="el-GR" sz="2000" dirty="0"/>
          </a:p>
          <a:p>
            <a:pPr marL="0" indent="0">
              <a:buNone/>
            </a:pPr>
            <a:r>
              <a:rPr lang="el-GR" sz="2000" b="1" dirty="0"/>
              <a:t>Εικόνα </a:t>
            </a:r>
            <a:r>
              <a:rPr lang="en-US" sz="2000" b="1" dirty="0" smtClean="0"/>
              <a:t>19</a:t>
            </a:r>
            <a:r>
              <a:rPr lang="el-GR" sz="2000" b="1" dirty="0" smtClean="0"/>
              <a:t>: </a:t>
            </a:r>
            <a:r>
              <a:rPr lang="it-IT" sz="2000" dirty="0" smtClean="0"/>
              <a:t>Antonio </a:t>
            </a:r>
            <a:r>
              <a:rPr lang="it-IT" sz="2000" dirty="0"/>
              <a:t>del </a:t>
            </a:r>
            <a:r>
              <a:rPr lang="it-IT" sz="2000" dirty="0" smtClean="0"/>
              <a:t>Pollaiuolo</a:t>
            </a:r>
            <a:r>
              <a:rPr lang="el-GR" sz="2000" dirty="0" smtClean="0"/>
              <a:t>. </a:t>
            </a:r>
            <a:r>
              <a:rPr lang="it-IT" sz="2000" dirty="0" smtClean="0"/>
              <a:t>Monument </a:t>
            </a:r>
            <a:r>
              <a:rPr lang="it-IT" sz="2000" dirty="0"/>
              <a:t>of Sixtus </a:t>
            </a:r>
            <a:r>
              <a:rPr lang="it-IT" sz="2000" dirty="0" smtClean="0"/>
              <a:t>IV. </a:t>
            </a:r>
            <a:r>
              <a:rPr lang="fr-FR" sz="2000" dirty="0" smtClean="0">
                <a:solidFill>
                  <a:srgbClr val="FF0000"/>
                </a:solidFill>
                <a:hlinkClick r:id="rId4"/>
              </a:rPr>
              <a:t>http</a:t>
            </a:r>
            <a:r>
              <a:rPr lang="fr-FR" sz="2000" dirty="0">
                <a:solidFill>
                  <a:srgbClr val="FF0000"/>
                </a:solidFill>
                <a:hlinkClick r:id="rId4"/>
              </a:rPr>
              <a:t>://</a:t>
            </a:r>
            <a:r>
              <a:rPr lang="fr-FR" sz="2000" dirty="0" smtClean="0">
                <a:solidFill>
                  <a:srgbClr val="FF0000"/>
                </a:solidFill>
                <a:hlinkClick r:id="rId4"/>
              </a:rPr>
              <a:t>www.friendsofart.net/en/collections/546138403/rzezba-wochy</a:t>
            </a:r>
            <a:endParaRPr lang="el-GR" sz="2000" dirty="0"/>
          </a:p>
          <a:p>
            <a:pPr marL="0" indent="0">
              <a:buNone/>
            </a:pPr>
            <a:r>
              <a:rPr lang="el-GR" sz="2000" b="1" dirty="0"/>
              <a:t>Εικόνα </a:t>
            </a:r>
            <a:r>
              <a:rPr lang="en-US" sz="2000" b="1" dirty="0" smtClean="0"/>
              <a:t>20</a:t>
            </a:r>
            <a:r>
              <a:rPr lang="el-GR" sz="2000" b="1" dirty="0" smtClean="0"/>
              <a:t>: </a:t>
            </a:r>
            <a:r>
              <a:rPr lang="es-ES" sz="2000" dirty="0" smtClean="0"/>
              <a:t>Basílica</a:t>
            </a:r>
            <a:r>
              <a:rPr lang="es-ES" sz="2000" dirty="0"/>
              <a:t>: sepulcro de Carlos V y su familia, Pompeo </a:t>
            </a:r>
            <a:r>
              <a:rPr lang="es-ES" sz="2000" dirty="0" smtClean="0"/>
              <a:t>Leoni. </a:t>
            </a:r>
            <a:r>
              <a:rPr lang="fr-FR" sz="2000" dirty="0" smtClean="0">
                <a:solidFill>
                  <a:srgbClr val="FF0000"/>
                </a:solidFill>
                <a:hlinkClick r:id="rId5"/>
              </a:rPr>
              <a:t>http</a:t>
            </a:r>
            <a:r>
              <a:rPr lang="fr-FR" sz="2000" dirty="0">
                <a:solidFill>
                  <a:srgbClr val="FF0000"/>
                </a:solidFill>
                <a:hlinkClick r:id="rId5"/>
              </a:rPr>
              <a:t>://homepages.wmich.edu/~</a:t>
            </a:r>
            <a:r>
              <a:rPr lang="fr-FR" sz="2000" dirty="0" smtClean="0">
                <a:solidFill>
                  <a:srgbClr val="FF0000"/>
                </a:solidFill>
                <a:hlinkClick r:id="rId5"/>
              </a:rPr>
              <a:t>tasende/EspanabajolosHabsburgos.html</a:t>
            </a:r>
            <a:endParaRPr lang="fr-FR" sz="2000" dirty="0" smtClean="0">
              <a:solidFill>
                <a:srgbClr val="FF0000"/>
              </a:solidFill>
            </a:endParaRPr>
          </a:p>
          <a:p>
            <a:pPr marL="0" indent="0">
              <a:buNone/>
            </a:pPr>
            <a:r>
              <a:rPr lang="el-GR" sz="2000" b="1" dirty="0"/>
              <a:t>Εικόνα </a:t>
            </a:r>
            <a:r>
              <a:rPr lang="en-US" sz="2000" b="1" dirty="0"/>
              <a:t>21</a:t>
            </a:r>
            <a:r>
              <a:rPr lang="el-GR" sz="2000" b="1" dirty="0"/>
              <a:t>: </a:t>
            </a:r>
            <a:r>
              <a:rPr lang="de-DE" sz="2000" dirty="0" smtClean="0">
                <a:hlinkClick r:id="rId6" tooltip="de:Der Kampf zwischen Karneval und Fasten"/>
              </a:rPr>
              <a:t>Der </a:t>
            </a:r>
            <a:r>
              <a:rPr lang="de-DE" sz="2000" dirty="0">
                <a:hlinkClick r:id="rId6" tooltip="de:Der Kampf zwischen Karneval und Fasten"/>
              </a:rPr>
              <a:t>Kampf zwischen Karneval und </a:t>
            </a:r>
            <a:r>
              <a:rPr lang="de-DE" sz="2000" dirty="0" smtClean="0">
                <a:hlinkClick r:id="rId6" tooltip="de:Der Kampf zwischen Karneval und Fasten"/>
              </a:rPr>
              <a:t>Fasten</a:t>
            </a:r>
            <a:r>
              <a:rPr lang="en-US" sz="2000" dirty="0" smtClean="0"/>
              <a:t>. Public domain. </a:t>
            </a:r>
            <a:r>
              <a:rPr lang="fr-FR" sz="2000" dirty="0" smtClean="0">
                <a:solidFill>
                  <a:srgbClr val="FF0000"/>
                </a:solidFill>
                <a:hlinkClick r:id="rId7"/>
              </a:rPr>
              <a:t>http</a:t>
            </a:r>
            <a:r>
              <a:rPr lang="fr-FR" sz="2000" dirty="0">
                <a:solidFill>
                  <a:srgbClr val="FF0000"/>
                </a:solidFill>
                <a:hlinkClick r:id="rId7"/>
              </a:rPr>
              <a:t>://commons.wikimedia.org/wiki/File:Der_Kampf_zwischen_Karneval_und_Fasten_(1559).</a:t>
            </a:r>
            <a:r>
              <a:rPr lang="fr-FR" sz="2000" dirty="0" smtClean="0">
                <a:solidFill>
                  <a:srgbClr val="FF0000"/>
                </a:solidFill>
                <a:hlinkClick r:id="rId7"/>
              </a:rPr>
              <a:t>jpg</a:t>
            </a:r>
            <a:endParaRPr lang="el-GR" sz="2000" dirty="0">
              <a:solidFill>
                <a:srgbClr val="FF0000"/>
              </a:solidFill>
            </a:endParaRPr>
          </a:p>
          <a:p>
            <a:pPr marL="0" indent="0">
              <a:buNone/>
            </a:pPr>
            <a:endParaRPr lang="el-GR" sz="2000" dirty="0"/>
          </a:p>
        </p:txBody>
      </p:sp>
    </p:spTree>
    <p:extLst>
      <p:ext uri="{BB962C8B-B14F-4D97-AF65-F5344CB8AC3E}">
        <p14:creationId xmlns:p14="http://schemas.microsoft.com/office/powerpoint/2010/main" val="362272417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(5/7)</a:t>
            </a:r>
            <a:endParaRPr lang="el-GR" dirty="0"/>
          </a:p>
        </p:txBody>
      </p:sp>
      <p:sp>
        <p:nvSpPr>
          <p:cNvPr id="3" name="Content Placeholder 2"/>
          <p:cNvSpPr>
            <a:spLocks noGrp="1"/>
          </p:cNvSpPr>
          <p:nvPr>
            <p:ph idx="1"/>
          </p:nvPr>
        </p:nvSpPr>
        <p:spPr>
          <a:xfrm>
            <a:off x="143508" y="1268760"/>
            <a:ext cx="8856984" cy="4525963"/>
          </a:xfrm>
        </p:spPr>
        <p:txBody>
          <a:bodyPr>
            <a:noAutofit/>
          </a:bodyPr>
          <a:lstStyle/>
          <a:p>
            <a:pPr marL="0" indent="0">
              <a:buNone/>
            </a:pPr>
            <a:r>
              <a:rPr lang="el-GR" sz="2000" b="1" dirty="0" smtClean="0"/>
              <a:t>Εικόνα </a:t>
            </a:r>
            <a:r>
              <a:rPr lang="en-US" sz="2000" b="1" dirty="0" smtClean="0"/>
              <a:t>2</a:t>
            </a:r>
            <a:r>
              <a:rPr lang="el-GR" sz="2000" b="1" dirty="0" smtClean="0"/>
              <a:t>2:</a:t>
            </a:r>
            <a:r>
              <a:rPr lang="el-GR" sz="2000" dirty="0" smtClean="0"/>
              <a:t> </a:t>
            </a:r>
            <a:r>
              <a:rPr lang="en-US" sz="2000" dirty="0" smtClean="0"/>
              <a:t>Venetian </a:t>
            </a:r>
            <a:r>
              <a:rPr lang="en-US" sz="2000" dirty="0"/>
              <a:t>carnival scene showing revelers in different styles of masks, 1595, by Pieter de </a:t>
            </a:r>
            <a:r>
              <a:rPr lang="en-US" sz="2000" dirty="0" err="1"/>
              <a:t>Jode</a:t>
            </a:r>
            <a:r>
              <a:rPr lang="en-US" sz="2000" dirty="0"/>
              <a:t> the Elder. Printed in Private Lives in Renaissance Venice by Patricia </a:t>
            </a:r>
            <a:r>
              <a:rPr lang="en-US" sz="2000" dirty="0" err="1"/>
              <a:t>Fortini</a:t>
            </a:r>
            <a:r>
              <a:rPr lang="en-US" sz="2000" dirty="0"/>
              <a:t> </a:t>
            </a:r>
            <a:r>
              <a:rPr lang="en-US" sz="2000" dirty="0" smtClean="0"/>
              <a:t>Brown. </a:t>
            </a:r>
            <a:r>
              <a:rPr lang="fr-FR" sz="2000" dirty="0" smtClean="0">
                <a:solidFill>
                  <a:srgbClr val="FF0000"/>
                </a:solidFill>
                <a:hlinkClick r:id="rId3"/>
              </a:rPr>
              <a:t>http://www.trystancraft.com/costume/2010/02/05/an-introduction-to-masks-in-16th-century-venice-italy/</a:t>
            </a:r>
            <a:endParaRPr lang="el-GR" sz="2000" dirty="0"/>
          </a:p>
          <a:p>
            <a:pPr marL="0" indent="0">
              <a:buNone/>
            </a:pPr>
            <a:r>
              <a:rPr lang="el-GR" sz="2000" b="1" dirty="0"/>
              <a:t>Εικόνα </a:t>
            </a:r>
            <a:r>
              <a:rPr lang="en-US" sz="2000" b="1" dirty="0" smtClean="0"/>
              <a:t>2</a:t>
            </a:r>
            <a:r>
              <a:rPr lang="el-GR" sz="2000" b="1" dirty="0" smtClean="0"/>
              <a:t>3:</a:t>
            </a:r>
            <a:r>
              <a:rPr lang="el-GR" sz="2000" dirty="0" smtClean="0"/>
              <a:t> </a:t>
            </a:r>
            <a:r>
              <a:rPr lang="en-US" sz="2000" dirty="0"/>
              <a:t>Copyrighted.</a:t>
            </a:r>
            <a:endParaRPr lang="el-GR" sz="2000" dirty="0"/>
          </a:p>
          <a:p>
            <a:pPr marL="0" indent="0">
              <a:buNone/>
            </a:pPr>
            <a:r>
              <a:rPr lang="el-GR" sz="2000" b="1" dirty="0"/>
              <a:t>Εικόνα </a:t>
            </a:r>
            <a:r>
              <a:rPr lang="en-US" sz="2000" b="1" dirty="0" smtClean="0"/>
              <a:t>2</a:t>
            </a:r>
            <a:r>
              <a:rPr lang="el-GR" sz="2000" b="1" dirty="0" smtClean="0"/>
              <a:t>4:</a:t>
            </a:r>
            <a:r>
              <a:rPr lang="el-GR" sz="2000" dirty="0" smtClean="0"/>
              <a:t> </a:t>
            </a:r>
            <a:r>
              <a:rPr lang="en-US" sz="2000" dirty="0" smtClean="0"/>
              <a:t>The </a:t>
            </a:r>
            <a:r>
              <a:rPr lang="en-US" sz="2000" dirty="0"/>
              <a:t>broadside ballad of </a:t>
            </a:r>
            <a:r>
              <a:rPr lang="en-US" sz="2000" dirty="0" smtClean="0"/>
              <a:t>1646. </a:t>
            </a:r>
            <a:r>
              <a:rPr lang="fr-FR" sz="2000" dirty="0" smtClean="0">
                <a:solidFill>
                  <a:srgbClr val="FF0000"/>
                </a:solidFill>
                <a:hlinkClick r:id="rId4"/>
              </a:rPr>
              <a:t>http</a:t>
            </a:r>
            <a:r>
              <a:rPr lang="fr-FR" sz="2000" dirty="0">
                <a:solidFill>
                  <a:srgbClr val="FF0000"/>
                </a:solidFill>
                <a:hlinkClick r:id="rId4"/>
              </a:rPr>
              <a:t>://www.alamy.com/image-details-popup.asp?imageid={</a:t>
            </a:r>
            <a:r>
              <a:rPr lang="fr-FR" sz="2000" dirty="0" smtClean="0">
                <a:solidFill>
                  <a:srgbClr val="FF0000"/>
                </a:solidFill>
                <a:hlinkClick r:id="rId4"/>
              </a:rPr>
              <a:t>28348A87-3B00-4754-A49F-563953D6C8BB</a:t>
            </a:r>
            <a:r>
              <a:rPr lang="fr-FR" sz="2000" dirty="0" smtClean="0">
                <a:solidFill>
                  <a:srgbClr val="FF0000"/>
                </a:solidFill>
                <a:hlinkClick r:id="rId4"/>
              </a:rPr>
              <a:t>}</a:t>
            </a:r>
            <a:endParaRPr lang="fr-FR" sz="2000" dirty="0" smtClean="0">
              <a:solidFill>
                <a:srgbClr val="FF0000"/>
              </a:solidFill>
            </a:endParaRPr>
          </a:p>
          <a:p>
            <a:pPr marL="0" indent="0">
              <a:buNone/>
            </a:pPr>
            <a:r>
              <a:rPr lang="el-GR" sz="2000" b="1" dirty="0"/>
              <a:t>Εικόνα </a:t>
            </a:r>
            <a:r>
              <a:rPr lang="en-US" sz="2000" b="1" dirty="0"/>
              <a:t>25</a:t>
            </a:r>
            <a:r>
              <a:rPr lang="el-GR" sz="2000" b="1" dirty="0"/>
              <a:t>: </a:t>
            </a:r>
            <a:r>
              <a:rPr lang="en-GB" sz="2000" dirty="0"/>
              <a:t>Hullabaloo against a </a:t>
            </a:r>
            <a:r>
              <a:rPr lang="en-GB" sz="2000" dirty="0" smtClean="0"/>
              <a:t>Tailor. </a:t>
            </a:r>
            <a:r>
              <a:rPr lang="fr-FR" sz="2000" dirty="0" smtClean="0">
                <a:solidFill>
                  <a:srgbClr val="FF0000"/>
                </a:solidFill>
                <a:hlinkClick r:id="rId5"/>
              </a:rPr>
              <a:t>http</a:t>
            </a:r>
            <a:r>
              <a:rPr lang="fr-FR" sz="2000" dirty="0">
                <a:solidFill>
                  <a:srgbClr val="FF0000"/>
                </a:solidFill>
                <a:hlinkClick r:id="rId5"/>
              </a:rPr>
              <a:t>://</a:t>
            </a:r>
            <a:r>
              <a:rPr lang="fr-FR" sz="2000" dirty="0" smtClean="0">
                <a:solidFill>
                  <a:srgbClr val="FF0000"/>
                </a:solidFill>
                <a:hlinkClick r:id="rId5"/>
              </a:rPr>
              <a:t>amanaimages.com/info/infoRM.aspx?SearchKey=22040049615</a:t>
            </a:r>
            <a:endParaRPr lang="el-GR" sz="2000" dirty="0">
              <a:solidFill>
                <a:srgbClr val="FF0000"/>
              </a:solidFill>
            </a:endParaRPr>
          </a:p>
          <a:p>
            <a:pPr marL="0" indent="0">
              <a:buNone/>
            </a:pPr>
            <a:r>
              <a:rPr lang="el-GR" sz="2000" b="1" dirty="0"/>
              <a:t>Εικόνα 2</a:t>
            </a:r>
            <a:r>
              <a:rPr lang="en-US" sz="2000" b="1" dirty="0"/>
              <a:t>6</a:t>
            </a:r>
            <a:r>
              <a:rPr lang="el-GR" sz="2000" b="1" dirty="0"/>
              <a:t>:</a:t>
            </a:r>
            <a:r>
              <a:rPr lang="el-GR" sz="2000" dirty="0"/>
              <a:t> </a:t>
            </a:r>
            <a:r>
              <a:rPr lang="en-US" sz="2000" dirty="0"/>
              <a:t>Copyrighted.</a:t>
            </a:r>
            <a:endParaRPr lang="el-GR" sz="2000" dirty="0"/>
          </a:p>
          <a:p>
            <a:pPr marL="0" indent="0">
              <a:buNone/>
            </a:pPr>
            <a:r>
              <a:rPr lang="el-GR" sz="2000" b="1" dirty="0"/>
              <a:t>Εικόνα </a:t>
            </a:r>
            <a:r>
              <a:rPr lang="en-US" sz="2000" b="1" dirty="0"/>
              <a:t>27</a:t>
            </a:r>
            <a:r>
              <a:rPr lang="el-GR" sz="2000" b="1" dirty="0"/>
              <a:t>: </a:t>
            </a:r>
            <a:r>
              <a:rPr lang="en-US" sz="2000" dirty="0"/>
              <a:t>Copyrighted.</a:t>
            </a:r>
            <a:endParaRPr lang="el-GR" sz="2000" dirty="0"/>
          </a:p>
          <a:p>
            <a:pPr marL="0" indent="0">
              <a:buNone/>
            </a:pPr>
            <a:r>
              <a:rPr lang="el-GR" sz="2000" b="1" dirty="0"/>
              <a:t>Εικόνα </a:t>
            </a:r>
            <a:r>
              <a:rPr lang="en-US" sz="2000" b="1" dirty="0"/>
              <a:t>28</a:t>
            </a:r>
            <a:r>
              <a:rPr lang="el-GR" sz="2000" b="1" dirty="0"/>
              <a:t>: </a:t>
            </a:r>
            <a:r>
              <a:rPr lang="en-US" sz="2000" dirty="0"/>
              <a:t>Copyrighted.</a:t>
            </a:r>
            <a:endParaRPr lang="el-GR" sz="2000" dirty="0"/>
          </a:p>
          <a:p>
            <a:pPr marL="0" indent="0">
              <a:buNone/>
            </a:pPr>
            <a:endParaRPr lang="el-GR" sz="2000" dirty="0"/>
          </a:p>
        </p:txBody>
      </p:sp>
    </p:spTree>
    <p:extLst>
      <p:ext uri="{BB962C8B-B14F-4D97-AF65-F5344CB8AC3E}">
        <p14:creationId xmlns:p14="http://schemas.microsoft.com/office/powerpoint/2010/main" val="45006976"/>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1946</TotalTime>
  <Words>4826</Words>
  <Application>Microsoft Office PowerPoint</Application>
  <PresentationFormat>On-screen Show (4:3)</PresentationFormat>
  <Paragraphs>546</Paragraphs>
  <Slides>101</Slides>
  <Notes>101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101</vt:i4>
      </vt:variant>
    </vt:vector>
  </HeadingPairs>
  <TitlesOfParts>
    <vt:vector size="106" baseType="lpstr">
      <vt:lpstr>ＭＳ Ｐゴシック</vt:lpstr>
      <vt:lpstr>Arial</vt:lpstr>
      <vt:lpstr>Calibri</vt:lpstr>
      <vt:lpstr>Wingdings</vt:lpstr>
      <vt:lpstr>Θέμα του Office</vt:lpstr>
      <vt:lpstr>II19 Νεότερη Ευρωπαϊκή Ιστορία Β΄</vt:lpstr>
      <vt:lpstr>Θέση και λειτουργία στις πρώιμες νεότερες δυτικές κοινωνίες 1</vt:lpstr>
      <vt:lpstr>Θέση και λειτουργία στις πρώιμες νεότερες δυτικές κοινωνίες 2</vt:lpstr>
      <vt:lpstr>Θέση και λειτουργία στις πρώιμες νεότερες δυτικές κοινωνίες 3</vt:lpstr>
      <vt:lpstr>Θέση και λειτουργία στις πρώιμες νεότερες δυτικές κοινωνίες 4</vt:lpstr>
      <vt:lpstr>Θέση και λειτουργία στις πρώιμες νεότερες δυτικές κοινωνίες 5</vt:lpstr>
      <vt:lpstr>Τεράστια ισχύς τελετουργιών στην πρώιμη νεότερη περίοδο 1 </vt:lpstr>
      <vt:lpstr>Τεράστια ισχύς τελετουργιών στην πρώιμη νεότερη περίοδο 2 </vt:lpstr>
      <vt:lpstr>Τελετές Μετάβασης Arnold van Gennep, Les rites de passage (1908)</vt:lpstr>
      <vt:lpstr>Σπουδαιότητα οριακών φάσεων στον έλεγχο της κοινωνικής ζωής: </vt:lpstr>
      <vt:lpstr>Γέννηση και βάπτιση 1</vt:lpstr>
      <vt:lpstr>Γέννηση και βάπτιση 2</vt:lpstr>
      <vt:lpstr>Γέννηση και βάπτιση 3</vt:lpstr>
      <vt:lpstr>Γέννηση και βάπτιση 4</vt:lpstr>
      <vt:lpstr>Γέννηση και βάπτιση 5</vt:lpstr>
      <vt:lpstr>Mεγιστοποίηση τελετουργικής ισχύος βάπτισης εξαιτίας δραματικών επιπέδων βρεφικής θνησιμότητας </vt:lpstr>
      <vt:lpstr>Τελετές κοινωνικής μετάβασης 1</vt:lpstr>
      <vt:lpstr>Τελετές κοινωνικής μετάβασης 2</vt:lpstr>
      <vt:lpstr>Τελετές κοινωνικής μετάβασης 3</vt:lpstr>
      <vt:lpstr>Τελετές κοινωνικής μετάβασης 4</vt:lpstr>
      <vt:lpstr>Φεουδαλική αριστοκρατία, τελετουργία φεουδαλικής υποτέλειας (vassalage) 1</vt:lpstr>
      <vt:lpstr>Φεουδαλική αριστοκρατία, τελετουργία φεουδαλικής υποτέλειας (vassalage) 2</vt:lpstr>
      <vt:lpstr>Γάμος και σεξουαλική ζωή 1</vt:lpstr>
      <vt:lpstr>Γάμος και σεξουαλική ζωή 2</vt:lpstr>
      <vt:lpstr>Ο γάμος των Arnolfini</vt:lpstr>
      <vt:lpstr>Φλωρεντινός γάμος</vt:lpstr>
      <vt:lpstr>Φλωρεντινός γάμος</vt:lpstr>
      <vt:lpstr>Γάμος, Εκκλησία και κοινότητες 1</vt:lpstr>
      <vt:lpstr>Γάμος, Εκκλησία και κοινότητες 2</vt:lpstr>
      <vt:lpstr>Γάμος, Εκκλησία και κοινότητες 3</vt:lpstr>
      <vt:lpstr>Γάμος, Εκκλησία και κοινότητες 4</vt:lpstr>
      <vt:lpstr>Λύση του γάμου: 1</vt:lpstr>
      <vt:lpstr>Λύση του γάμου: 2</vt:lpstr>
      <vt:lpstr>Άνθρωπος και θάνατος</vt:lpstr>
      <vt:lpstr>PowerPoint Presentation</vt:lpstr>
      <vt:lpstr>Danse macabre</vt:lpstr>
      <vt:lpstr>Ο «καλός θάνατος» 1</vt:lpstr>
      <vt:lpstr>Ο «καλός θάνατος» 2</vt:lpstr>
      <vt:lpstr>PowerPoint Presentation</vt:lpstr>
      <vt:lpstr>PowerPoint Presentation</vt:lpstr>
      <vt:lpstr>PowerPoint Presentation</vt:lpstr>
      <vt:lpstr>PowerPoint Presentation</vt:lpstr>
      <vt:lpstr>PowerPoint Presentation</vt:lpstr>
      <vt:lpstr>Φάσεις θανάτου:  τρόποι και χώροι ταφής 1</vt:lpstr>
      <vt:lpstr>Φάσεις θανάτου:  τρόποι και χώροι ταφής 2</vt:lpstr>
      <vt:lpstr>PowerPoint Presentation</vt:lpstr>
      <vt:lpstr>PowerPoint Presentation</vt:lpstr>
      <vt:lpstr>PowerPoint Presentation</vt:lpstr>
      <vt:lpstr>PowerPoint Presentation</vt:lpstr>
      <vt:lpstr>PowerPoint Presentation</vt:lpstr>
      <vt:lpstr>Τελετουργίες του σώματος: Καρναβάλι 1</vt:lpstr>
      <vt:lpstr>Τελετουργίες του σώματος: Καρναβάλι 2</vt:lpstr>
      <vt:lpstr>Τελετουργίες του σώματος: Καρναβάλι 3</vt:lpstr>
      <vt:lpstr>Το Καρναβάλι του Romans, 1580</vt:lpstr>
      <vt:lpstr>Καρναβάλι 1</vt:lpstr>
      <vt:lpstr>Καρναβάλι 2</vt:lpstr>
      <vt:lpstr>Το βενετσιάνικο Καρναβάλι 1</vt:lpstr>
      <vt:lpstr>Το βενετσιάνικο Καρναβάλι 2</vt:lpstr>
      <vt:lpstr>Ο αντιστραμμένος κόσμος 1</vt:lpstr>
      <vt:lpstr>Ο αντιστραμμένος κόσμος 2</vt:lpstr>
      <vt:lpstr>Τα Charivari 1</vt:lpstr>
      <vt:lpstr>Τα Charivari 2</vt:lpstr>
      <vt:lpstr>Τελετουργίες βίας</vt:lpstr>
      <vt:lpstr>Οι «μάχες των γροθιών» στη Βενετία 1</vt:lpstr>
      <vt:lpstr>Οι «μάχες των γροθιών» στη Βενετία 2</vt:lpstr>
      <vt:lpstr>PowerPoint Presentation</vt:lpstr>
      <vt:lpstr>Τελετουργίες αντεκδίκησης: βεντέτα &amp; δημόσιες εκτελέσεις 1</vt:lpstr>
      <vt:lpstr>Τελετουργίες αντεκδίκησης: βεντέτα &amp; δημόσιες εκτελέσεις 2</vt:lpstr>
      <vt:lpstr>Τελετουργίες αντεκδίκησης: βεντέτα &amp; δημόσιες εκτελέσεις 3</vt:lpstr>
      <vt:lpstr>Λαϊκές τελετουργίες αντεκδίκησης</vt:lpstr>
      <vt:lpstr>Η Μεταρρύθμιση ως τελετουργική διαδικασία 1</vt:lpstr>
      <vt:lpstr>Η Μεταρρύθμιση ως τελετουργική διαδικασία 2</vt:lpstr>
      <vt:lpstr>Η Μεταρρύθμιση ως τελετουργική διαδικασία 3</vt:lpstr>
      <vt:lpstr>Η Μεταρρύθμιση ως τελετουργική διαδικασία 4</vt:lpstr>
      <vt:lpstr>Η Μεταρρύθμιση ως τελετουργική διαδικασία 5</vt:lpstr>
      <vt:lpstr>Mεταρρυθμιστικές αντι-τελετουργίες</vt:lpstr>
      <vt:lpstr>Mεταρρυθμιστικές αντι-τελετουργίες</vt:lpstr>
      <vt:lpstr>Τελετουργικές διαδικασίες απονομής δικαιοσύνης στις εικόνες 1</vt:lpstr>
      <vt:lpstr>Τελετουργικές διαδικασίες απονομής δικαιοσύνης στις εικόνες 2</vt:lpstr>
      <vt:lpstr>Τελετουργικές διαδικασίες απονομής δικαιοσύνης στις εικόνες 3</vt:lpstr>
      <vt:lpstr>Τελετουργικές διαδικασίες απονομής δικαιοσύνης στις εικόνες 4</vt:lpstr>
      <vt:lpstr>Τελετουργικές διαδικασίες απονομής δικαιοσύνης στις εικόνες 5</vt:lpstr>
      <vt:lpstr>Τελετουργικές διαδικασίες απονομής δικαιοσύνης στις εικόνες 6</vt:lpstr>
      <vt:lpstr>Η καθολική απάντηση:</vt:lpstr>
      <vt:lpstr>Πολλαπλότητα απεικονίσεων Καθολικισμού 1</vt:lpstr>
      <vt:lpstr>Πολλαπλότητα απεικονίσεων Καθολικισμού 2</vt:lpstr>
      <vt:lpstr>Πολλαπλότητα απεικονίσεων Καθολικισμού 3</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(1/7)</vt:lpstr>
      <vt:lpstr>Σημείωμα Χρήσης Έργων Τρίτων (2/7)</vt:lpstr>
      <vt:lpstr>Σημείωμα Χρήσης Έργων Τρίτων (3/7)</vt:lpstr>
      <vt:lpstr>Σημείωμα Χρήσης Έργων Τρίτων (4/7)</vt:lpstr>
      <vt:lpstr>Σημείωμα Χρήσης Έργων Τρίτων (5/7)</vt:lpstr>
      <vt:lpstr>Σημείωμα Χρήσης Έργων Τρίτων (6/7)</vt:lpstr>
      <vt:lpstr>Σημείωμα Χρήσης Έργων Τρίτων (8/7)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ΕΞΑΡΧΟΥ</dc:creator>
  <cp:lastModifiedBy>Costas</cp:lastModifiedBy>
  <cp:revision>261</cp:revision>
  <dcterms:created xsi:type="dcterms:W3CDTF">2012-09-06T09:03:05Z</dcterms:created>
  <dcterms:modified xsi:type="dcterms:W3CDTF">2015-01-20T12:26:23Z</dcterms:modified>
</cp:coreProperties>
</file>