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59" r:id="rId2"/>
    <p:sldId id="363" r:id="rId3"/>
    <p:sldId id="364" r:id="rId4"/>
    <p:sldId id="365" r:id="rId5"/>
    <p:sldId id="366" r:id="rId6"/>
    <p:sldId id="367" r:id="rId7"/>
    <p:sldId id="368" r:id="rId8"/>
    <p:sldId id="369" r:id="rId9"/>
    <p:sldId id="370" r:id="rId10"/>
    <p:sldId id="371" r:id="rId11"/>
    <p:sldId id="372" r:id="rId12"/>
    <p:sldId id="373" r:id="rId13"/>
    <p:sldId id="374" r:id="rId14"/>
    <p:sldId id="362" r:id="rId15"/>
    <p:sldId id="290" r:id="rId16"/>
    <p:sldId id="295" r:id="rId17"/>
    <p:sldId id="299" r:id="rId18"/>
    <p:sldId id="292" r:id="rId19"/>
    <p:sldId id="291" r:id="rId20"/>
    <p:sldId id="294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359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62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9283" autoAdjust="0"/>
  </p:normalViewPr>
  <p:slideViewPr>
    <p:cSldViewPr>
      <p:cViewPr varScale="1">
        <p:scale>
          <a:sx n="63" d="100"/>
          <a:sy n="63" d="100"/>
        </p:scale>
        <p:origin x="90" y="10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10/12/2015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Έννοιες Φυσικών Επιστημών Ι - Ενότητα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5: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Σχεδιασμοί διδακτικών-μαθησιακών παρεμβάσεων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Έννοιες Φυσικών Επιστημών Ι - Ενότητα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5: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Σχεδιασμοί διδακτικών-μαθησιακών παρεμβάσεων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Έννοιες Φυσικών Επιστημών Ι - Ενότητα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5: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Σχεδιασμοί διδακτικών-μαθησιακών παρεμβάσεων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9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Έννοιες Φυσικών Επιστημών Ι - Ενότητα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5: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Σχεδιασμοί διδακτικών-μαθησιακών παρεμβάσεων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10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Έννοιες Φυσικών Επιστημών Ι - Ενότητα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5: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Σχεδιασμοί διδακτικών-μαθησιακών παρεμβάσεων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Έννοιες Φυσικών Επιστημών Ι - Ενότητα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5: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Σχεδιασμοί διδακτικών-μαθησιακών παρεμβάσεων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Έννοιες Φυσικών Επιστημών Ι - Ενότητα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5: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Σχεδιασμοί διδακτικών-μαθησιακών παρεμβάσεων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10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Έννοιες Φυσικών Επιστημών Ι - Ενότητα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5: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Σχεδιασμοί διδακτικών-μαθησιακών παρεμβάσεων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Έννοιες Φυσικών Επιστημών Ι - Ενότητα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5: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Σχεδιασμοί διδακτικών-μαθησιακών παρεμβάσεων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ECD104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/>
          <a:lstStyle/>
          <a:p>
            <a:r>
              <a:rPr lang="el-GR" dirty="0"/>
              <a:t>Έννοιες Φυσικών Επιστημών Ι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852936"/>
            <a:ext cx="8280920" cy="3456384"/>
          </a:xfrm>
        </p:spPr>
        <p:txBody>
          <a:bodyPr>
            <a:normAutofit fontScale="85000" lnSpcReduction="20000"/>
          </a:bodyPr>
          <a:lstStyle/>
          <a:p>
            <a:r>
              <a:rPr lang="el-GR" dirty="0">
                <a:solidFill>
                  <a:srgbClr val="5075BC"/>
                </a:solidFill>
              </a:rPr>
              <a:t>Ενότητα </a:t>
            </a:r>
            <a:r>
              <a:rPr lang="en-US" dirty="0">
                <a:solidFill>
                  <a:srgbClr val="5075BC"/>
                </a:solidFill>
              </a:rPr>
              <a:t>5</a:t>
            </a:r>
            <a:r>
              <a:rPr lang="el-GR" dirty="0" smtClean="0">
                <a:solidFill>
                  <a:srgbClr val="5075BC"/>
                </a:solidFill>
              </a:rPr>
              <a:t>:</a:t>
            </a:r>
            <a:r>
              <a:rPr lang="en-US" dirty="0" smtClean="0">
                <a:solidFill>
                  <a:srgbClr val="5075BC"/>
                </a:solidFill>
              </a:rPr>
              <a:t> </a:t>
            </a:r>
            <a:r>
              <a:rPr lang="el-GR" dirty="0"/>
              <a:t>Σχεδιασμοί διδακτικών-μαθησιακών παρεμβάσεων: ζητήματα περιεχομένου και πρακτικών (αναπαράστασης και παρέμβασης) - ανάπτυξη και παρουσίαση διδακτικών-μαθησιακών δραστηριοτήτων από ομάδες φοιτητών/τριών.</a:t>
            </a:r>
            <a:endParaRPr lang="en-US" dirty="0"/>
          </a:p>
          <a:p>
            <a:endParaRPr lang="en-US" dirty="0"/>
          </a:p>
          <a:p>
            <a:r>
              <a:rPr lang="el-GR" dirty="0" smtClean="0">
                <a:sym typeface="Helvetica" pitchFamily="2" charset="0"/>
              </a:rPr>
              <a:t>Βασίλης Τσελφές</a:t>
            </a:r>
            <a:endParaRPr lang="el-GR" dirty="0">
              <a:sym typeface="Helvetica" pitchFamily="2" charset="0"/>
            </a:endParaRPr>
          </a:p>
          <a:p>
            <a:r>
              <a:rPr lang="el-GR" dirty="0" smtClean="0">
                <a:sym typeface="Helvetica" pitchFamily="2" charset="0"/>
              </a:rPr>
              <a:t>Ε</a:t>
            </a:r>
            <a:r>
              <a:rPr lang="en-US" dirty="0" err="1" smtClean="0">
                <a:sym typeface="Helvetica" pitchFamily="2" charset="0"/>
              </a:rPr>
              <a:t>θνικὸ</a:t>
            </a:r>
            <a:r>
              <a:rPr lang="en-US" dirty="0" smtClean="0">
                <a:sym typeface="Helvetica" pitchFamily="2" charset="0"/>
              </a:rPr>
              <a:t> κα</a:t>
            </a:r>
            <a:r>
              <a:rPr lang="el-GR" dirty="0" smtClean="0">
                <a:sym typeface="Helvetica" pitchFamily="2" charset="0"/>
              </a:rPr>
              <a:t>ι</a:t>
            </a:r>
            <a:r>
              <a:rPr lang="en-US" dirty="0" smtClean="0">
                <a:sym typeface="Helvetica" pitchFamily="2" charset="0"/>
              </a:rPr>
              <a:t> </a:t>
            </a:r>
            <a:r>
              <a:rPr lang="en-US" dirty="0">
                <a:sym typeface="Helvetica" pitchFamily="2" charset="0"/>
              </a:rPr>
              <a:t>Καπ</a:t>
            </a:r>
            <a:r>
              <a:rPr lang="en-US" dirty="0" err="1">
                <a:sym typeface="Helvetica" pitchFamily="2" charset="0"/>
              </a:rPr>
              <a:t>οδιστρι</a:t>
            </a:r>
            <a:r>
              <a:rPr lang="en-US" dirty="0">
                <a:sym typeface="Helvetica" pitchFamily="2" charset="0"/>
              </a:rPr>
              <a:t>ακὸ Πανεπιστήμιο </a:t>
            </a:r>
            <a:r>
              <a:rPr lang="el-GR" dirty="0" smtClean="0">
                <a:sym typeface="Helvetica" pitchFamily="2" charset="0"/>
              </a:rPr>
              <a:t>Α</a:t>
            </a:r>
            <a:r>
              <a:rPr lang="en-US" dirty="0" err="1" smtClean="0">
                <a:sym typeface="Helvetica" pitchFamily="2" charset="0"/>
              </a:rPr>
              <a:t>θην</a:t>
            </a:r>
            <a:r>
              <a:rPr lang="el-GR" dirty="0" smtClean="0">
                <a:sym typeface="Helvetica" pitchFamily="2" charset="0"/>
              </a:rPr>
              <a:t>ώ</a:t>
            </a:r>
            <a:r>
              <a:rPr lang="en-US" dirty="0" smtClean="0">
                <a:sym typeface="Helvetica" pitchFamily="2" charset="0"/>
              </a:rPr>
              <a:t>ν</a:t>
            </a:r>
            <a:endParaRPr lang="en-US" dirty="0">
              <a:sym typeface="Helvetica" pitchFamily="2" charset="0"/>
            </a:endParaRPr>
          </a:p>
          <a:p>
            <a:r>
              <a:rPr lang="en-US" dirty="0" err="1" smtClean="0">
                <a:sym typeface="Helvetica" pitchFamily="2" charset="0"/>
              </a:rPr>
              <a:t>Τμ</a:t>
            </a:r>
            <a:r>
              <a:rPr lang="el-GR" dirty="0" smtClean="0">
                <a:sym typeface="Helvetica" pitchFamily="2" charset="0"/>
              </a:rPr>
              <a:t>ή</a:t>
            </a:r>
            <a:r>
              <a:rPr lang="en-US" dirty="0" smtClean="0">
                <a:sym typeface="Helvetica" pitchFamily="2" charset="0"/>
              </a:rPr>
              <a:t>μα </a:t>
            </a:r>
            <a:r>
              <a:rPr lang="el-GR" dirty="0" smtClean="0">
                <a:sym typeface="Helvetica" pitchFamily="2" charset="0"/>
              </a:rPr>
              <a:t>Εκπαίδευσης και Αγωγής στην Προσχολική Ηλικία</a:t>
            </a:r>
            <a:endParaRPr lang="en-US" dirty="0">
              <a:sym typeface="Helvetica" pitchFamily="2" charset="0"/>
            </a:endParaRPr>
          </a:p>
        </p:txBody>
      </p:sp>
      <p:pic>
        <p:nvPicPr>
          <p:cNvPr id="4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0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αξιολόγηση και η επικοινωνία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Τα παιδιά σκέφτονται και δρουν με βάση «σενάρια» χτισμένα από τις εμπειρίες τους</a:t>
            </a:r>
          </a:p>
          <a:p>
            <a:r>
              <a:rPr lang="el-GR" dirty="0" smtClean="0"/>
              <a:t>Επικοινωνούν φανερώνοντάς τα πολλές φορές ελλειπτικά...</a:t>
            </a:r>
          </a:p>
          <a:p>
            <a:r>
              <a:rPr lang="el-GR" dirty="0" smtClean="0"/>
              <a:t>Επικοινωνούν και παρεμβαίνοντας...</a:t>
            </a:r>
          </a:p>
          <a:p>
            <a:r>
              <a:rPr lang="el-GR" dirty="0" smtClean="0"/>
              <a:t>Αν θέλουμε να καταλάβουμε τι σκέφτονται πρέπει και να τα </a:t>
            </a:r>
            <a:r>
              <a:rPr lang="el-GR" b="1" dirty="0" smtClean="0"/>
              <a:t>ακούμε</a:t>
            </a:r>
            <a:r>
              <a:rPr lang="el-GR" dirty="0" smtClean="0"/>
              <a:t> προσεκτικά και να τα </a:t>
            </a:r>
            <a:r>
              <a:rPr lang="el-GR" b="1" dirty="0" smtClean="0"/>
              <a:t>βλέπουμε</a:t>
            </a:r>
            <a:r>
              <a:rPr lang="el-GR" dirty="0" smtClean="0"/>
              <a:t> τι κάνουν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91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Και ασφαλώς...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Τα παιδιά δεν είναι ανόητα!</a:t>
            </a:r>
          </a:p>
          <a:p>
            <a:r>
              <a:rPr lang="el-GR" dirty="0" smtClean="0"/>
              <a:t>Τα παιδιά είναι ολόκληροι άνθρωποι!</a:t>
            </a:r>
          </a:p>
          <a:p>
            <a:r>
              <a:rPr lang="el-GR" dirty="0" smtClean="0"/>
              <a:t>έχουν ανάγκες, επιθυμίες, απόψεις, προκαταλήψεις, εμμονές... όπως ο καθένας από εμάς. </a:t>
            </a:r>
          </a:p>
          <a:p>
            <a:r>
              <a:rPr lang="el-GR" dirty="0" smtClean="0"/>
              <a:t>Μόνο που δεν τις κρύβουν... όπως εμείς.</a:t>
            </a:r>
          </a:p>
          <a:p>
            <a:r>
              <a:rPr lang="el-GR" dirty="0" smtClean="0"/>
              <a:t>Ακούτε τα σοβαρά. Μιλάτε τους σοβαρά. Παίξτε σοβαρά μαζί τους. Αστειευτείτε... σοβαρά. </a:t>
            </a:r>
          </a:p>
          <a:p>
            <a:r>
              <a:rPr lang="el-GR" dirty="0" smtClean="0"/>
              <a:t>Φερθείτε όπως στους φίλους σας!</a:t>
            </a:r>
          </a:p>
        </p:txBody>
      </p:sp>
    </p:spTree>
    <p:extLst>
      <p:ext uri="{BB962C8B-B14F-4D97-AF65-F5344CB8AC3E}">
        <p14:creationId xmlns:p14="http://schemas.microsoft.com/office/powerpoint/2010/main" val="19106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l-GR" dirty="0" smtClean="0"/>
              <a:t>Περιεχόμενο: Η </a:t>
            </a:r>
            <a:r>
              <a:rPr lang="el-GR" dirty="0"/>
              <a:t>Γη ως ουράνιο σώμα. </a:t>
            </a:r>
            <a:endParaRPr lang="el-GR" dirty="0" smtClean="0"/>
          </a:p>
          <a:p>
            <a:pPr lvl="0"/>
            <a:r>
              <a:rPr lang="el-GR" dirty="0" smtClean="0"/>
              <a:t>Στόχος εκπαιδευτικού: </a:t>
            </a:r>
            <a:r>
              <a:rPr lang="el-GR" dirty="0"/>
              <a:t>τα παιδιά να κατανοήσουν ότι αν παραδεχτούν πως η Γη είναι σφαιρική πρέπει να διαχειρίζονται το πάνω και το κάτω με παράξενους τρόπους. </a:t>
            </a:r>
            <a:endParaRPr lang="el-GR" dirty="0" smtClean="0"/>
          </a:p>
          <a:p>
            <a:pPr lvl="0"/>
            <a:r>
              <a:rPr lang="el-GR" dirty="0" smtClean="0"/>
              <a:t>Δραστηριότητα: ????</a:t>
            </a:r>
          </a:p>
          <a:p>
            <a:pPr lvl="0"/>
            <a:r>
              <a:rPr lang="el-GR" dirty="0" smtClean="0"/>
              <a:t>Στόχος μαθητών: ????</a:t>
            </a:r>
          </a:p>
          <a:p>
            <a:pPr lvl="0"/>
            <a:r>
              <a:rPr lang="el-GR" dirty="0" smtClean="0"/>
              <a:t>Αξιολόγηση: ????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0114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Υποδείξεις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Πιθανός χώρος δράσης των παιδιών: πάνω σε μια «Υδρόγειο Σφαίρα» ή στην ιστοσελίδα του </a:t>
            </a:r>
            <a:r>
              <a:rPr lang="en-US" dirty="0" err="1" smtClean="0"/>
              <a:t>Google</a:t>
            </a:r>
            <a:r>
              <a:rPr lang="en-US" dirty="0" smtClean="0"/>
              <a:t> maps </a:t>
            </a:r>
            <a:r>
              <a:rPr lang="el-GR" dirty="0" smtClean="0"/>
              <a:t>ή ...</a:t>
            </a:r>
          </a:p>
          <a:p>
            <a:r>
              <a:rPr lang="el-GR" dirty="0" smtClean="0"/>
              <a:t>Πιθανοί στόχοι των παιδιών: να εντοπίσουν τους εαυτούς τους και τους οικείους χώρους τους προσεγγίζοντας τη Γη «απ’ έξω», να αναπαραστήσουν ένα φανταστικό ταξίδι πάνω της ή ...</a:t>
            </a:r>
          </a:p>
          <a:p>
            <a:r>
              <a:rPr lang="el-GR" dirty="0" smtClean="0"/>
              <a:t>Πιθανή προσέγγιση αξιολόγησης: να μεταφέρουν τις εμπειρίες του «απ΄ έξω από τη Γη» μέσα στην τάξη...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32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505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n-US" sz="2000" dirty="0" smtClean="0"/>
              <a:t>1.0.</a:t>
            </a:r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 dirty="0">
                <a:sym typeface="Helvetica" pitchFamily="2" charset="0"/>
              </a:rPr>
              <a:t>Βασίλης </a:t>
            </a:r>
            <a:r>
              <a:rPr lang="el-GR" sz="2000" dirty="0" smtClean="0">
                <a:sym typeface="Helvetica" pitchFamily="2" charset="0"/>
              </a:rPr>
              <a:t>Τσελφές</a:t>
            </a:r>
            <a:r>
              <a:rPr lang="el-GR" sz="2000" dirty="0"/>
              <a:t>. </a:t>
            </a:r>
            <a:r>
              <a:rPr lang="el-GR" sz="2000">
                <a:sym typeface="Helvetica" pitchFamily="2" charset="0"/>
              </a:rPr>
              <a:t>Βασίλης Τσελφές</a:t>
            </a:r>
            <a:r>
              <a:rPr lang="el-GR" sz="2000"/>
              <a:t>. «</a:t>
            </a:r>
            <a:r>
              <a:rPr lang="el-GR" sz="2000" dirty="0"/>
              <a:t>Έννοιες Φυσικών Επιστημών </a:t>
            </a:r>
            <a:r>
              <a:rPr lang="el-GR" sz="2000" dirty="0" smtClean="0"/>
              <a:t>Ι</a:t>
            </a:r>
            <a:r>
              <a:rPr lang="en-US" sz="2000" dirty="0" smtClean="0"/>
              <a:t> – </a:t>
            </a:r>
            <a:r>
              <a:rPr lang="el-GR" sz="2000" dirty="0" smtClean="0"/>
              <a:t>Ενότητα </a:t>
            </a:r>
            <a:r>
              <a:rPr lang="en-US" sz="2000" dirty="0" smtClean="0"/>
              <a:t>5</a:t>
            </a:r>
            <a:r>
              <a:rPr lang="el-GR" sz="2000" dirty="0" smtClean="0"/>
              <a:t>: </a:t>
            </a:r>
            <a:r>
              <a:rPr lang="el-GR" sz="2000" dirty="0"/>
              <a:t>Σχεδιασμοί διδακτικών-μαθησιακών παρεμβάσεων: ζητήματα περιεχομένου και πρακτικών (αναπαράστασης και παρέμβασης) - ανάπτυξη και παρουσίαση διδακτικών-μαθησιακών δραστηριοτήτων από ομάδες </a:t>
            </a:r>
            <a:r>
              <a:rPr lang="el-GR" sz="2000" dirty="0" smtClean="0"/>
              <a:t>φοιτητών/τριών».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2015.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>
                <a:hlinkClick r:id="rId3"/>
              </a:rPr>
              <a:t>http://opencourses.uoa.gr/courses/ECD104/</a:t>
            </a:r>
            <a:endParaRPr lang="el-GR" sz="2000" dirty="0"/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Θεωρίες διδασκαλίας-μάθησης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Η παράδοση της «κατασκευής». Κεντρική υπόθεση:</a:t>
            </a:r>
          </a:p>
          <a:p>
            <a:pPr lvl="1"/>
            <a:r>
              <a:rPr lang="el-GR" dirty="0" smtClean="0"/>
              <a:t>Οι μαθητές οικοδομούν τις γνώσεις τους για να επιτύχουν τους στόχους τους (υπόθεση της οικοδόμησης της γνώσης από τα υποκείμενα με βάση την επιθυμία για επιτυχία ενός στόχου)</a:t>
            </a:r>
          </a:p>
          <a:p>
            <a:pPr lvl="1"/>
            <a:r>
              <a:rPr lang="el-GR" dirty="0" smtClean="0"/>
              <a:t>Ο δάσκαλος σχεδιάζει σειρά δραστηριοτήτων οι οποίες βάζουν στόχους στους μαθητές τέτοιους που για να πετύχουν θα πρέπει σε κάποια φάση να «κατασκευαστούν» από τους μαθητές πρακτικές και γνώσεις περιεχομένου</a:t>
            </a:r>
          </a:p>
          <a:p>
            <a:pPr lvl="1"/>
            <a:r>
              <a:rPr lang="el-GR" dirty="0" smtClean="0"/>
              <a:t>Ο δάσκαλος ελέγχει αν «κατασκευάστηκε» η νέα γνώση</a:t>
            </a:r>
          </a:p>
        </p:txBody>
      </p:sp>
    </p:spTree>
    <p:extLst>
      <p:ext uri="{BB962C8B-B14F-4D97-AF65-F5344CB8AC3E}">
        <p14:creationId xmlns:p14="http://schemas.microsoft.com/office/powerpoint/2010/main" val="172396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l-GR" sz="2000" dirty="0" smtClean="0"/>
              <a:t>Δ</a:t>
            </a:r>
            <a:r>
              <a:rPr lang="en-US" sz="2000" dirty="0" err="1" smtClean="0"/>
              <a:t>ήλωση</a:t>
            </a:r>
            <a:r>
              <a:rPr lang="en-US" sz="2000" dirty="0" smtClean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Θεωρίες διδασκαλίας-μάθησης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Η παράδοση της κατασκευής. Διαδικασία:</a:t>
            </a:r>
          </a:p>
          <a:p>
            <a:pPr lvl="1"/>
            <a:r>
              <a:rPr lang="el-GR" dirty="0" smtClean="0"/>
              <a:t>Ο δάσκαλος σχεδιάζει μια τουλάχιστον δραστηριότητα η οποία έχει πιθανότητες να εμπλέξει τους μαθητές με συγκεκριμένο στόχο. Ζητά από τους μαθητές να τη φέρουν σε πέρας</a:t>
            </a:r>
          </a:p>
          <a:p>
            <a:pPr lvl="1"/>
            <a:r>
              <a:rPr lang="el-GR" dirty="0" smtClean="0"/>
              <a:t>Ο δάσκαλος εντοπίζει τις «γνωστικές κατασκευές» που πραγματοποίησαν οι μαθητές του</a:t>
            </a:r>
          </a:p>
          <a:p>
            <a:pPr lvl="1"/>
            <a:r>
              <a:rPr lang="el-GR" dirty="0" smtClean="0"/>
              <a:t>Ο δάσκαλος παρουσιάζει τις εναλλακτικές </a:t>
            </a:r>
            <a:r>
              <a:rPr lang="el-GR" dirty="0"/>
              <a:t>«γνωστικές κατασκευές</a:t>
            </a:r>
            <a:r>
              <a:rPr lang="el-GR" dirty="0" smtClean="0"/>
              <a:t>» (παραγωγές των μαθητών) και τις βάζει σε ανοιχτή συζήτηση</a:t>
            </a:r>
          </a:p>
          <a:p>
            <a:pPr lvl="1"/>
            <a:r>
              <a:rPr lang="el-GR" dirty="0" smtClean="0"/>
              <a:t>Οι μαθητές εφαρμόζουν τις </a:t>
            </a:r>
            <a:r>
              <a:rPr lang="el-GR" dirty="0"/>
              <a:t>«γνωστικές κατασκευές</a:t>
            </a:r>
            <a:r>
              <a:rPr lang="el-GR" dirty="0" smtClean="0"/>
              <a:t>» τους, σε άλλα πλαίσια και αξιολογούν το αποτέλεσμα </a:t>
            </a:r>
          </a:p>
        </p:txBody>
      </p:sp>
    </p:spTree>
    <p:extLst>
      <p:ext uri="{BB962C8B-B14F-4D97-AF65-F5344CB8AC3E}">
        <p14:creationId xmlns:p14="http://schemas.microsoft.com/office/powerpoint/2010/main" val="120602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Σχεδιάζοντας δραστηριότητες για τα νήπια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47799"/>
            <a:ext cx="8394136" cy="4798055"/>
          </a:xfrm>
        </p:spPr>
        <p:txBody>
          <a:bodyPr>
            <a:normAutofit/>
          </a:bodyPr>
          <a:lstStyle/>
          <a:p>
            <a:r>
              <a:rPr lang="el-GR" dirty="0" smtClean="0"/>
              <a:t>Ο στόχος </a:t>
            </a:r>
            <a:r>
              <a:rPr lang="el-GR" b="1" dirty="0" smtClean="0"/>
              <a:t>του εκπαιδευτικού</a:t>
            </a:r>
          </a:p>
          <a:p>
            <a:pPr lvl="1"/>
            <a:r>
              <a:rPr lang="el-GR" dirty="0" smtClean="0"/>
              <a:t>Υπάρχει συνήθως γραμμένος σε κάποιο πρόγραμμα σπουδών.</a:t>
            </a:r>
          </a:p>
          <a:p>
            <a:pPr lvl="1"/>
            <a:r>
              <a:rPr lang="el-GR" dirty="0" smtClean="0"/>
              <a:t>Αφορά ίσως γνώσεις (εννοιολογικά σχήματα: έννοιες, θεωρίες ...), που θα θέλαμε να «μάθουν» οι μαθητές.</a:t>
            </a:r>
          </a:p>
          <a:p>
            <a:pPr lvl="1"/>
            <a:r>
              <a:rPr lang="el-GR" dirty="0" smtClean="0"/>
              <a:t>Αφορά ίσως και δεξιότητες, που...</a:t>
            </a:r>
          </a:p>
          <a:p>
            <a:pPr lvl="1"/>
            <a:r>
              <a:rPr lang="el-GR" dirty="0" smtClean="0"/>
              <a:t>Αν αφορά συνδυασμένες δεξιότητες με γνώσεις, λέμε ότι αφορά ικανότητες, που...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5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Σχεδιάζοντας δραστηριότητες για τα νήπια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47799"/>
            <a:ext cx="8178112" cy="5005537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Ο στόχος του εκπαιδευτικού καθοδηγεί τον εκπαιδευτικό</a:t>
            </a:r>
          </a:p>
          <a:p>
            <a:pPr lvl="1"/>
            <a:r>
              <a:rPr lang="el-GR" dirty="0" smtClean="0"/>
              <a:t>Είναι επαγγελματική του υποχρέωση και...</a:t>
            </a:r>
          </a:p>
          <a:p>
            <a:pPr lvl="1"/>
            <a:r>
              <a:rPr lang="el-GR" dirty="0" smtClean="0"/>
              <a:t>αν τον επιδιώξει ίσως να μάθει κάτι</a:t>
            </a:r>
            <a:r>
              <a:rPr lang="el-GR" dirty="0"/>
              <a:t> </a:t>
            </a:r>
            <a:r>
              <a:rPr lang="el-GR" dirty="0" smtClean="0"/>
              <a:t>παραπάνω σχετικά με το περιεχόμενο</a:t>
            </a:r>
          </a:p>
          <a:p>
            <a:r>
              <a:rPr lang="el-GR" dirty="0" smtClean="0"/>
              <a:t>Ο στόχος του κάθε μαθητή παρακινεί για δράση τον μαθητή και..</a:t>
            </a:r>
          </a:p>
          <a:p>
            <a:pPr lvl="1"/>
            <a:r>
              <a:rPr lang="el-GR" dirty="0" smtClean="0"/>
              <a:t>Είναι διαφορετικός απ’ αυτόν του εκπαιδευτικού!</a:t>
            </a:r>
          </a:p>
          <a:p>
            <a:pPr lvl="1"/>
            <a:r>
              <a:rPr lang="el-GR" dirty="0" smtClean="0"/>
              <a:t>Ο μαθητής θα </a:t>
            </a:r>
            <a:r>
              <a:rPr lang="el-GR" b="1" dirty="0" smtClean="0"/>
              <a:t>μάθει παρακινούμενος από τον δικό του στόχο!</a:t>
            </a:r>
          </a:p>
        </p:txBody>
      </p:sp>
    </p:spTree>
    <p:extLst>
      <p:ext uri="{BB962C8B-B14F-4D97-AF65-F5344CB8AC3E}">
        <p14:creationId xmlns:p14="http://schemas.microsoft.com/office/powerpoint/2010/main" val="411816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Σχεδιάζοντας δραστηριότητες για τα νήπια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47800"/>
            <a:ext cx="8322128" cy="5169568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Προηγούνται τα διδακτικά σενάρια/ δραστηριότητες</a:t>
            </a:r>
          </a:p>
          <a:p>
            <a:r>
              <a:rPr lang="el-GR" dirty="0" smtClean="0"/>
              <a:t>Τα διδακτικά σενάρια ως σενάρια δράσης των μαθητών περιλαμβάνουν:</a:t>
            </a:r>
          </a:p>
          <a:p>
            <a:pPr lvl="1"/>
            <a:r>
              <a:rPr lang="el-GR" dirty="0" smtClean="0"/>
              <a:t>Ένα πλαίσιο δράσης των μαθητών</a:t>
            </a:r>
          </a:p>
          <a:p>
            <a:pPr lvl="1"/>
            <a:r>
              <a:rPr lang="el-GR" dirty="0" smtClean="0"/>
              <a:t>Έναν απλό και καθαρό στόχο για τους μαθητές</a:t>
            </a:r>
          </a:p>
          <a:p>
            <a:pPr lvl="1"/>
            <a:r>
              <a:rPr lang="el-GR" dirty="0" smtClean="0"/>
              <a:t>Αντιστάσεις που για να ξεπεραστούν θα πρέπει οι μαθητές να συμμορφωθούν με ότι περιλαμβάνει ο στόχος των εκπαιδευτικών</a:t>
            </a:r>
          </a:p>
          <a:p>
            <a:pPr lvl="1"/>
            <a:r>
              <a:rPr lang="el-GR" dirty="0" smtClean="0"/>
              <a:t>δες μοντέλο πρακτικών... </a:t>
            </a:r>
          </a:p>
        </p:txBody>
      </p:sp>
    </p:spTree>
    <p:extLst>
      <p:ext uri="{BB962C8B-B14F-4D97-AF65-F5344CB8AC3E}">
        <p14:creationId xmlns:p14="http://schemas.microsoft.com/office/powerpoint/2010/main" val="91010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Ο άνθρωπος στην καθημερινότητά του;;;</a:t>
            </a:r>
            <a:endParaRPr lang="en-US" sz="320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636219" y="2205930"/>
            <a:ext cx="1676400" cy="476250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el-GR" b="1" dirty="0">
                <a:latin typeface="Arial" panose="020B0604020202020204" pitchFamily="34" charset="0"/>
                <a:cs typeface="Arial" panose="020B0604020202020204" pitchFamily="34" charset="0"/>
              </a:rPr>
              <a:t>Στόχος</a:t>
            </a:r>
            <a:endParaRPr kumimoji="0"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88146" y="4580830"/>
            <a:ext cx="2262336" cy="461665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el-GR" b="1" dirty="0">
                <a:latin typeface="Arial" panose="020B0604020202020204" pitchFamily="34" charset="0"/>
                <a:cs typeface="Arial" panose="020B0604020202020204" pitchFamily="34" charset="0"/>
              </a:rPr>
              <a:t>Συμμόρφωση</a:t>
            </a:r>
            <a:endParaRPr kumimoji="0"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012706" y="4509393"/>
            <a:ext cx="1828800" cy="476250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el-GR" b="1" dirty="0">
                <a:latin typeface="Arial" panose="020B0604020202020204" pitchFamily="34" charset="0"/>
                <a:cs typeface="Arial" panose="020B0604020202020204" pitchFamily="34" charset="0"/>
              </a:rPr>
              <a:t>Αντίσταση</a:t>
            </a:r>
            <a:r>
              <a:rPr kumimoji="0" lang="el-GR" b="1" dirty="0"/>
              <a:t> </a:t>
            </a:r>
            <a:endParaRPr kumimoji="0" lang="en-GB" sz="2000" b="1" dirty="0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V="1">
            <a:off x="2267794" y="2493268"/>
            <a:ext cx="1368425" cy="2087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5365006" y="2493268"/>
            <a:ext cx="1511300" cy="2016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3450481" y="4798318"/>
            <a:ext cx="2562225" cy="11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275856" y="3140968"/>
            <a:ext cx="244951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el-GR" sz="2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Πράξη: Σύνδεση και </a:t>
            </a:r>
            <a:r>
              <a:rPr kumimoji="0" lang="el-GR" sz="2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εννοιολόγηση</a:t>
            </a:r>
            <a:r>
              <a:rPr kumimoji="0" lang="el-GR" sz="2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πόρων-σχημάτων</a:t>
            </a:r>
            <a:endParaRPr kumimoji="0" lang="en-GB" sz="2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858094" y="2134493"/>
            <a:ext cx="1981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el-GR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Υλικοί παράγοντες</a:t>
            </a:r>
            <a:endParaRPr kumimoji="0" lang="en-GB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6228606" y="2132905"/>
            <a:ext cx="2057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el-GR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Κανονιστικοί</a:t>
            </a:r>
            <a:r>
              <a:rPr kumimoji="0" lang="el-GR" dirty="0">
                <a:solidFill>
                  <a:srgbClr val="FF3300"/>
                </a:solidFill>
              </a:rPr>
              <a:t> </a:t>
            </a:r>
            <a:r>
              <a:rPr kumimoji="0" lang="el-GR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παράγοντες</a:t>
            </a:r>
            <a:endParaRPr kumimoji="0" lang="en-GB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3745425" y="5122789"/>
            <a:ext cx="1981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el-GR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Ανθρώπινοι</a:t>
            </a:r>
            <a:r>
              <a:rPr kumimoji="0" lang="el-GR" dirty="0">
                <a:solidFill>
                  <a:srgbClr val="FF3300"/>
                </a:solidFill>
              </a:rPr>
              <a:t> </a:t>
            </a:r>
            <a:r>
              <a:rPr kumimoji="0" lang="el-GR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παράγοντες</a:t>
            </a:r>
            <a:endParaRPr kumimoji="0" lang="en-GB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36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6" grpId="0" animBg="1" autoUpdateAnimBg="0"/>
      <p:bldP spid="7" grpId="0" animBg="1"/>
      <p:bldP spid="8" grpId="0" animBg="1"/>
      <p:bldP spid="9" grpId="0" animBg="1"/>
      <p:bldP spid="10" grpId="0" autoUpdateAnimBg="0"/>
      <p:bldP spid="11" grpId="0" autoUpdateAnimBg="0"/>
      <p:bldP spid="12" grpId="0" autoUpdateAnimBg="0"/>
      <p:bldP spid="1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Τα διδακτικά σενάρια ως σενάρια δράσης των μαθητών </a:t>
            </a:r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403951" y="2183443"/>
            <a:ext cx="1676400" cy="830997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el-GR" b="1" dirty="0">
                <a:latin typeface="Arial" panose="020B0604020202020204" pitchFamily="34" charset="0"/>
                <a:cs typeface="Arial" panose="020B0604020202020204" pitchFamily="34" charset="0"/>
              </a:rPr>
              <a:t>Στόχος</a:t>
            </a:r>
            <a:r>
              <a:rPr kumimoji="0" lang="el-GR" b="1" dirty="0" smtClean="0"/>
              <a:t> </a:t>
            </a:r>
            <a:r>
              <a:rPr kumimoji="0" lang="el-GR" b="1" dirty="0">
                <a:latin typeface="Arial" panose="020B0604020202020204" pitchFamily="34" charset="0"/>
                <a:cs typeface="Arial" panose="020B0604020202020204" pitchFamily="34" charset="0"/>
              </a:rPr>
              <a:t>μαθητή</a:t>
            </a:r>
            <a:endParaRPr kumimoji="0"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11862" y="4686504"/>
            <a:ext cx="2406352" cy="461665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el-GR" b="1" dirty="0">
                <a:latin typeface="Arial" panose="020B0604020202020204" pitchFamily="34" charset="0"/>
                <a:cs typeface="Arial" panose="020B0604020202020204" pitchFamily="34" charset="0"/>
              </a:rPr>
              <a:t>Συμμόρφωση</a:t>
            </a:r>
            <a:endParaRPr kumimoji="0"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780438" y="4615067"/>
            <a:ext cx="1828800" cy="476250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el-GR" b="1" dirty="0">
                <a:latin typeface="Arial" panose="020B0604020202020204" pitchFamily="34" charset="0"/>
                <a:cs typeface="Arial" panose="020B0604020202020204" pitchFamily="34" charset="0"/>
              </a:rPr>
              <a:t>Αντίσταση</a:t>
            </a:r>
            <a:r>
              <a:rPr kumimoji="0" lang="el-GR" b="1" dirty="0"/>
              <a:t> </a:t>
            </a:r>
            <a:endParaRPr kumimoji="0" lang="en-GB" sz="2000" b="1" dirty="0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V="1">
            <a:off x="2035526" y="2598942"/>
            <a:ext cx="1368425" cy="2087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5080351" y="2598942"/>
            <a:ext cx="1563687" cy="2016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3218213" y="4903992"/>
            <a:ext cx="2562225" cy="11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043588" y="3140968"/>
            <a:ext cx="244951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el-GR" sz="2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Πράξη/ Μάθηση: Σύνδεση και εννοιολόγηση πόρων-σχημάτων</a:t>
            </a:r>
            <a:endParaRPr kumimoji="0" lang="en-GB" sz="2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5780438" y="1805865"/>
            <a:ext cx="27717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el-GR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Κανονιστικοί και υλικοί παράγοντες προετοιμασμένοι από τον στόχο του εκπαιδευτικού</a:t>
            </a:r>
            <a:endParaRPr kumimoji="0" lang="en-GB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2849575" y="5148169"/>
            <a:ext cx="32994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el-GR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Ανθρώπινοι παράγοντες: βαθμός εμπλοκής</a:t>
            </a:r>
            <a:endParaRPr kumimoji="0" lang="en-GB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77210" y="3283192"/>
            <a:ext cx="1981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el-GR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Αξιολόγηση</a:t>
            </a:r>
            <a:endParaRPr kumimoji="0" lang="en-GB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22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6" grpId="0" animBg="1" autoUpdateAnimBg="0"/>
      <p:bldP spid="7" grpId="0" animBg="1"/>
      <p:bldP spid="8" grpId="0" animBg="1"/>
      <p:bldP spid="9" grpId="0" animBg="1"/>
      <p:bldP spid="10" grpId="0" autoUpdateAnimBg="0"/>
      <p:bldP spid="12" grpId="0" autoUpdateAnimBg="0"/>
      <p:bldP spid="13" grpId="0" autoUpdateAnimBg="0"/>
      <p:bldP spid="1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εμπλοκή των μαθητών και ο ανθρώπινος παράγοντας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47799"/>
            <a:ext cx="8538152" cy="5046841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Η δραστηριότητα/ διδακτικό σενάριο χρειάζεται χώρο/ τόπο δράσης και πλοκή/ αφήγηση</a:t>
            </a:r>
          </a:p>
          <a:p>
            <a:r>
              <a:rPr lang="el-GR" dirty="0" smtClean="0"/>
              <a:t>Τα παιδιά εμπλέκονται/ δρουν, έχοντας στόχους, μέσα σε πραγματικούς ή φανταστικούς χώρους.</a:t>
            </a:r>
          </a:p>
          <a:p>
            <a:r>
              <a:rPr lang="el-GR" dirty="0" smtClean="0"/>
              <a:t>Εμπλέκονται με στόχο αν έχουν ρόλο ή αν ταυτίζονται με κάποιον «ήρωα»</a:t>
            </a:r>
          </a:p>
          <a:p>
            <a:r>
              <a:rPr lang="el-GR" dirty="0" smtClean="0"/>
              <a:t>Παρακολουθούν τη δράση άλλων μόνο αν υπάρχει πιθανότητα ταύτισης με «ήρωα», που μπορεί να είναι και ο δάσκαλός τους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42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5844</TotalTime>
  <Words>1055</Words>
  <Application>Microsoft Office PowerPoint</Application>
  <PresentationFormat>On-screen Show (4:3)</PresentationFormat>
  <Paragraphs>113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Helvetica</vt:lpstr>
      <vt:lpstr>ＭＳ Ｐゴシック</vt:lpstr>
      <vt:lpstr>Times New Roman</vt:lpstr>
      <vt:lpstr>Wingdings</vt:lpstr>
      <vt:lpstr>Θέμα του Office</vt:lpstr>
      <vt:lpstr>Έννοιες Φυσικών Επιστημών Ι</vt:lpstr>
      <vt:lpstr>Θεωρίες διδασκαλίας-μάθησης</vt:lpstr>
      <vt:lpstr>Θεωρίες διδασκαλίας-μάθησης</vt:lpstr>
      <vt:lpstr>Σχεδιάζοντας δραστηριότητες για τα νήπια</vt:lpstr>
      <vt:lpstr>Σχεδιάζοντας δραστηριότητες για τα νήπια</vt:lpstr>
      <vt:lpstr>Σχεδιάζοντας δραστηριότητες για τα νήπια</vt:lpstr>
      <vt:lpstr>Ο άνθρωπος στην καθημερινότητά του;;;</vt:lpstr>
      <vt:lpstr>Τα διδακτικά σενάρια ως σενάρια δράσης των μαθητών </vt:lpstr>
      <vt:lpstr>Η εμπλοκή των μαθητών και ο ανθρώπινος παράγοντας</vt:lpstr>
      <vt:lpstr>Η αξιολόγηση και η επικοινωνία</vt:lpstr>
      <vt:lpstr>Και ασφαλώς...</vt:lpstr>
      <vt:lpstr>Παράδειγμα</vt:lpstr>
      <vt:lpstr>Υποδείξεις</vt:lpstr>
      <vt:lpstr>Τέλος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ourna</cp:lastModifiedBy>
  <cp:revision>296</cp:revision>
  <dcterms:created xsi:type="dcterms:W3CDTF">2012-09-06T09:03:05Z</dcterms:created>
  <dcterms:modified xsi:type="dcterms:W3CDTF">2015-12-10T10:09:41Z</dcterms:modified>
</cp:coreProperties>
</file>