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280" r:id="rId40"/>
    <p:sldId id="290" r:id="rId41"/>
    <p:sldId id="295" r:id="rId42"/>
    <p:sldId id="292" r:id="rId43"/>
    <p:sldId id="291" r:id="rId44"/>
    <p:sldId id="294"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13/10/2015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463087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879905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32783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65803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917057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5513959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219887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984954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5418367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405692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65462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0282472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683819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729400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377235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3208973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611406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1599169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32017313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132377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3102171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1000697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052480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39777449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32798859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27525351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5738989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1832465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4305085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105842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853867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17692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398246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25179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Επιστημολογίες για τη Διδακτική των Μαθηματικών </a:t>
            </a:r>
            <a:endParaRPr lang="en-US" sz="2800" dirty="0" smtClean="0"/>
          </a:p>
          <a:p>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M. </a:t>
            </a:r>
            <a:r>
              <a:rPr lang="el-GR" sz="3600" dirty="0" err="1"/>
              <a:t>Mc</a:t>
            </a:r>
            <a:r>
              <a:rPr lang="el-GR" sz="3600" dirty="0"/>
              <a:t> </a:t>
            </a:r>
            <a:r>
              <a:rPr lang="el-GR" sz="3600" dirty="0" err="1"/>
              <a:t>Luhan</a:t>
            </a:r>
            <a:r>
              <a:rPr lang="el-GR" sz="3600" dirty="0"/>
              <a:t>, </a:t>
            </a:r>
            <a:r>
              <a:rPr lang="el-GR" sz="3600" dirty="0" err="1"/>
              <a:t>Media</a:t>
            </a:r>
            <a:r>
              <a:rPr lang="el-GR" sz="3600" dirty="0"/>
              <a:t>, οι προεκτάσεις του ανθρώπου, εκδόσεις ΚΑΛΒΟΣ, 1990. </a:t>
            </a:r>
            <a:r>
              <a:rPr lang="el-GR" sz="3600" dirty="0" smtClean="0"/>
              <a:t>(4/4</a:t>
            </a:r>
            <a:r>
              <a:rPr lang="el-GR" sz="3600" dirty="0"/>
              <a:t>)</a:t>
            </a:r>
          </a:p>
        </p:txBody>
      </p:sp>
      <p:sp>
        <p:nvSpPr>
          <p:cNvPr id="3" name="Θέση περιεχομένου 2"/>
          <p:cNvSpPr>
            <a:spLocks noGrp="1"/>
          </p:cNvSpPr>
          <p:nvPr>
            <p:ph idx="1"/>
          </p:nvPr>
        </p:nvSpPr>
        <p:spPr/>
        <p:txBody>
          <a:bodyPr>
            <a:normAutofit fontScale="92500"/>
          </a:bodyPr>
          <a:lstStyle/>
          <a:p>
            <a:r>
              <a:rPr lang="el-GR" altLang="el-GR" sz="2800" dirty="0"/>
              <a:t>Για την επίδραση της τηλεόρασης είχε πολύ νωρίς προειδοποιήσει.</a:t>
            </a:r>
          </a:p>
          <a:p>
            <a:r>
              <a:rPr lang="el-GR" altLang="el-GR" sz="2800" dirty="0"/>
              <a:t> </a:t>
            </a:r>
            <a:r>
              <a:rPr lang="el-GR" altLang="el-GR" sz="2800" i="1" dirty="0"/>
              <a:t>Το μωσαϊκό πλέγμα της τηλεόρασης δεν ευνοεί την προοπτική στην τέχνη ούτε την γραμμικότητα στην ζωή</a:t>
            </a:r>
            <a:r>
              <a:rPr lang="el-GR" altLang="el-GR" sz="2800" dirty="0"/>
              <a:t>.</a:t>
            </a:r>
          </a:p>
          <a:p>
            <a:r>
              <a:rPr lang="el-GR" altLang="el-GR" sz="2800" dirty="0"/>
              <a:t> Η επίδρασή της αρχίζει από την βρεφική ηλικία με το ζάπινγκ. </a:t>
            </a:r>
          </a:p>
          <a:p>
            <a:r>
              <a:rPr lang="el-GR" altLang="el-GR" sz="2800" i="1" dirty="0"/>
              <a:t>Τα παιδιά των πρώτων τάξεων του δημοτικού</a:t>
            </a:r>
            <a:r>
              <a:rPr lang="el-GR" altLang="el-GR" sz="2800" dirty="0"/>
              <a:t>, παρατηρεί στην συνέχεια ο </a:t>
            </a:r>
            <a:r>
              <a:rPr lang="el-GR" altLang="el-GR" sz="2800" dirty="0" err="1"/>
              <a:t>Μc</a:t>
            </a:r>
            <a:r>
              <a:rPr lang="el-GR" altLang="el-GR" sz="2800" dirty="0"/>
              <a:t> </a:t>
            </a:r>
            <a:r>
              <a:rPr lang="el-GR" altLang="el-GR" sz="2800" dirty="0" err="1"/>
              <a:t>Luhan</a:t>
            </a:r>
            <a:r>
              <a:rPr lang="el-GR" altLang="el-GR" sz="2800" dirty="0"/>
              <a:t>,  </a:t>
            </a:r>
            <a:r>
              <a:rPr lang="el-GR" altLang="el-GR" sz="2800" i="1" dirty="0"/>
              <a:t>αρχίζουν να διαβάζουν την τυπωμένη σελίδα από απόσταση δεκαπέντε έως δεκαοκτώ πόντων κατά μέσο όρο. </a:t>
            </a:r>
            <a:endParaRPr lang="el-GR" altLang="el-GR" sz="2800" dirty="0"/>
          </a:p>
          <a:p>
            <a:endParaRPr lang="el-GR" altLang="el-GR" sz="2800" dirty="0"/>
          </a:p>
        </p:txBody>
      </p:sp>
    </p:spTree>
    <p:extLst>
      <p:ext uri="{BB962C8B-B14F-4D97-AF65-F5344CB8AC3E}">
        <p14:creationId xmlns:p14="http://schemas.microsoft.com/office/powerpoint/2010/main" val="970983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3600" dirty="0">
                <a:solidFill>
                  <a:schemeClr val="accent1"/>
                </a:solidFill>
              </a:rPr>
              <a:t>Ν. Χρηστάκης, ψυχοκοινωνιολογία των μέσων μαζικής ενημέρωσης, 1994</a:t>
            </a:r>
            <a:r>
              <a:rPr lang="el-GR" altLang="el-GR" sz="3600" dirty="0" smtClean="0">
                <a:solidFill>
                  <a:schemeClr val="accent1"/>
                </a:solidFill>
              </a:rPr>
              <a:t>. (1/4)</a:t>
            </a:r>
            <a:endParaRPr lang="el-GR" sz="3600" dirty="0">
              <a:solidFill>
                <a:schemeClr val="accent1"/>
              </a:solidFill>
            </a:endParaRPr>
          </a:p>
        </p:txBody>
      </p:sp>
      <p:sp>
        <p:nvSpPr>
          <p:cNvPr id="5" name="Θέση περιεχομένου 4"/>
          <p:cNvSpPr>
            <a:spLocks noGrp="1"/>
          </p:cNvSpPr>
          <p:nvPr>
            <p:ph idx="1"/>
          </p:nvPr>
        </p:nvSpPr>
        <p:spPr/>
        <p:txBody>
          <a:bodyPr>
            <a:noAutofit/>
          </a:bodyPr>
          <a:lstStyle/>
          <a:p>
            <a:r>
              <a:rPr lang="el-GR" altLang="el-GR" sz="2400" i="1" dirty="0"/>
              <a:t>Τα  παιδιά μας προσπαθούν να μεταφέρουν στην τυπωμένη σελίδα τη βαθιά αισθητηριακή προσταγή της τηλεοπτικής εικόνας.</a:t>
            </a:r>
            <a:r>
              <a:rPr lang="el-GR" altLang="el-GR" sz="2400" dirty="0"/>
              <a:t> </a:t>
            </a:r>
          </a:p>
          <a:p>
            <a:r>
              <a:rPr lang="el-GR" altLang="el-GR" sz="2400" i="1" dirty="0"/>
              <a:t>Με τέλεια </a:t>
            </a:r>
            <a:r>
              <a:rPr lang="el-GR" altLang="el-GR" sz="2400" i="1" dirty="0" err="1"/>
              <a:t>ψυχομιμητική</a:t>
            </a:r>
            <a:r>
              <a:rPr lang="el-GR" altLang="el-GR" sz="2400" i="1" dirty="0"/>
              <a:t> ικανότητα εκτελούν τις εντολές της τηλεοπτικής εικόνας. </a:t>
            </a:r>
            <a:r>
              <a:rPr lang="el-GR" altLang="el-GR" sz="2400" i="1" dirty="0" err="1"/>
              <a:t>Απορροφώνται</a:t>
            </a:r>
            <a:r>
              <a:rPr lang="el-GR" altLang="el-GR" sz="2400" i="1" dirty="0"/>
              <a:t>, εμπλέκονται σε βάθος.</a:t>
            </a:r>
          </a:p>
        </p:txBody>
      </p:sp>
    </p:spTree>
    <p:extLst>
      <p:ext uri="{BB962C8B-B14F-4D97-AF65-F5344CB8AC3E}">
        <p14:creationId xmlns:p14="http://schemas.microsoft.com/office/powerpoint/2010/main" val="39313752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solidFill>
                  <a:schemeClr val="accent1"/>
                </a:solidFill>
              </a:rPr>
              <a:t>Ν. Χρηστάκης, ψυχοκοινωνιολογία των μέσων μαζικής ενημέρωσης, 1994. </a:t>
            </a:r>
            <a:r>
              <a:rPr lang="el-GR" altLang="el-GR" sz="3600" dirty="0" smtClean="0">
                <a:solidFill>
                  <a:schemeClr val="accent1"/>
                </a:solidFill>
              </a:rPr>
              <a:t>(2/4</a:t>
            </a:r>
            <a:r>
              <a:rPr lang="el-GR" altLang="el-GR" sz="3600" dirty="0">
                <a:solidFill>
                  <a:schemeClr val="accent1"/>
                </a:solidFill>
              </a:rPr>
              <a:t>)</a:t>
            </a:r>
            <a:endParaRPr lang="el-GR" sz="3600" dirty="0"/>
          </a:p>
        </p:txBody>
      </p:sp>
      <p:sp>
        <p:nvSpPr>
          <p:cNvPr id="3" name="Θέση περιεχομένου 2"/>
          <p:cNvSpPr>
            <a:spLocks noGrp="1"/>
          </p:cNvSpPr>
          <p:nvPr>
            <p:ph idx="1"/>
          </p:nvPr>
        </p:nvSpPr>
        <p:spPr/>
        <p:txBody>
          <a:bodyPr>
            <a:normAutofit lnSpcReduction="10000"/>
          </a:bodyPr>
          <a:lstStyle/>
          <a:p>
            <a:r>
              <a:rPr lang="el-GR" altLang="el-GR" sz="2800" i="1" dirty="0"/>
              <a:t>Η γραμματική παιδεία, αντίθετα, με την προέκταση της οπτικής δύναμης στην  ομοιόμορφη οργάνωση του χώρου και του χρόνου, ψυχικά και κοινωνικά, μας είχε χαρίσει τη δύναμη της αποστασιοποίησης και της μη εμπλοκής. </a:t>
            </a:r>
          </a:p>
          <a:p>
            <a:r>
              <a:rPr lang="el-GR" altLang="el-GR" sz="2800" i="1" dirty="0"/>
              <a:t>Μάταια τώρα πασχίζουν να διαβάσουν τον τύπο σε βάθος.  Φέρνουν στον τύπο όλες τις αισθήσεις κι ο τύπος τις απορρίπτει. </a:t>
            </a:r>
          </a:p>
          <a:p>
            <a:r>
              <a:rPr lang="el-GR" altLang="el-GR" sz="2800" i="1" dirty="0"/>
              <a:t>Ο τύπος ζητά την απομονωμένη κι απογυμνωμένη οπτική κι όχι το ενιαίο σύνολο των αισθήσεων</a:t>
            </a:r>
            <a:r>
              <a:rPr lang="el-GR" altLang="el-GR" sz="2800" dirty="0"/>
              <a:t>.</a:t>
            </a:r>
          </a:p>
        </p:txBody>
      </p:sp>
    </p:spTree>
    <p:extLst>
      <p:ext uri="{BB962C8B-B14F-4D97-AF65-F5344CB8AC3E}">
        <p14:creationId xmlns:p14="http://schemas.microsoft.com/office/powerpoint/2010/main" val="33888045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3600" dirty="0">
                <a:solidFill>
                  <a:schemeClr val="accent1"/>
                </a:solidFill>
              </a:rPr>
              <a:t>Ν. Χρηστάκης, ψυχοκοινωνιολογία των μέσων μαζικής ενημέρωσης, 1994. </a:t>
            </a:r>
            <a:r>
              <a:rPr lang="el-GR" altLang="el-GR" sz="3600" dirty="0" smtClean="0">
                <a:solidFill>
                  <a:schemeClr val="accent1"/>
                </a:solidFill>
              </a:rPr>
              <a:t>(3/4</a:t>
            </a:r>
            <a:r>
              <a:rPr lang="el-GR" altLang="el-GR" sz="3600" dirty="0">
                <a:solidFill>
                  <a:schemeClr val="accent1"/>
                </a:solidFill>
              </a:rPr>
              <a:t>)</a:t>
            </a:r>
            <a:endParaRPr lang="el-GR" sz="3600" dirty="0"/>
          </a:p>
        </p:txBody>
      </p:sp>
      <p:sp>
        <p:nvSpPr>
          <p:cNvPr id="5" name="Θέση περιεχομένου 4"/>
          <p:cNvSpPr>
            <a:spLocks noGrp="1"/>
          </p:cNvSpPr>
          <p:nvPr>
            <p:ph idx="1"/>
          </p:nvPr>
        </p:nvSpPr>
        <p:spPr/>
        <p:txBody>
          <a:bodyPr>
            <a:noAutofit/>
          </a:bodyPr>
          <a:lstStyle/>
          <a:p>
            <a:pPr>
              <a:defRPr/>
            </a:pPr>
            <a:r>
              <a:rPr lang="el-GR" sz="2400" dirty="0"/>
              <a:t>Η σχέση με την τηλεόραση </a:t>
            </a:r>
            <a:r>
              <a:rPr lang="el-GR" sz="2400" i="1" dirty="0"/>
              <a:t>είναι συνολική και συναισθηματική και εμπλέκει όλες τις αισθήσεις.  </a:t>
            </a:r>
          </a:p>
          <a:p>
            <a:pPr>
              <a:defRPr/>
            </a:pPr>
            <a:r>
              <a:rPr lang="el-GR" sz="2400" i="1" dirty="0" err="1"/>
              <a:t>Διαποτισμένο</a:t>
            </a:r>
            <a:r>
              <a:rPr lang="el-GR" sz="2400" i="1" dirty="0"/>
              <a:t> με την τηλεοπτική εικόνα, το παιδί συναντά τον κόσμο αντιθετικό προς την γραμματική παιδεία</a:t>
            </a:r>
            <a:r>
              <a:rPr lang="el-GR" sz="2400" dirty="0"/>
              <a:t>. </a:t>
            </a:r>
          </a:p>
          <a:p>
            <a:pPr>
              <a:defRPr/>
            </a:pPr>
            <a:r>
              <a:rPr lang="el-GR" sz="2400" dirty="0"/>
              <a:t> Το γεγονός αυτό </a:t>
            </a:r>
            <a:r>
              <a:rPr lang="el-GR" sz="2400" i="1" dirty="0"/>
              <a:t>εξασθενίζει την αποτελεσματικότητα των βασικών παιδαγωγικών τεχνικών και την αξία του εκπαιδευτικού προγράμματος</a:t>
            </a:r>
            <a:r>
              <a:rPr lang="el-GR" sz="2400" dirty="0"/>
              <a:t>.</a:t>
            </a:r>
          </a:p>
          <a:p>
            <a:pPr>
              <a:defRPr/>
            </a:pPr>
            <a:r>
              <a:rPr lang="el-GR" sz="2400" i="1" dirty="0"/>
              <a:t>οι νέοι  έχουν εμποτιστεί από μια παρόρμηση για εμπλοκή σε βάθος, η οποία κάνει όλους τους μακρινούς στόχους της καθημερινής κουλτούρας να φαίνονται όχι όνο ψεύτικοι αλλά και αναιμικοί</a:t>
            </a:r>
            <a:r>
              <a:rPr lang="el-GR" sz="2400" dirty="0"/>
              <a:t>.</a:t>
            </a:r>
          </a:p>
          <a:p>
            <a:pPr marL="0" indent="0">
              <a:buFontTx/>
              <a:buNone/>
              <a:defRPr/>
            </a:pPr>
            <a:r>
              <a:rPr lang="el-GR" sz="2400" dirty="0"/>
              <a:t> </a:t>
            </a:r>
          </a:p>
          <a:p>
            <a:pPr>
              <a:defRPr/>
            </a:pPr>
            <a:endParaRPr lang="el-GR" sz="2400" dirty="0"/>
          </a:p>
        </p:txBody>
      </p:sp>
    </p:spTree>
    <p:extLst>
      <p:ext uri="{BB962C8B-B14F-4D97-AF65-F5344CB8AC3E}">
        <p14:creationId xmlns:p14="http://schemas.microsoft.com/office/powerpoint/2010/main" val="625675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solidFill>
                  <a:schemeClr val="accent1"/>
                </a:solidFill>
              </a:rPr>
              <a:t>Ν. Χρηστάκης, ψυχοκοινωνιολογία των μέσων μαζικής ενημέρωσης, 1994. </a:t>
            </a:r>
            <a:r>
              <a:rPr lang="el-GR" altLang="el-GR" sz="3600" dirty="0" smtClean="0">
                <a:solidFill>
                  <a:schemeClr val="accent1"/>
                </a:solidFill>
              </a:rPr>
              <a:t>(4/4</a:t>
            </a:r>
            <a:r>
              <a:rPr lang="el-GR" altLang="el-GR" sz="3600" dirty="0">
                <a:solidFill>
                  <a:schemeClr val="accent1"/>
                </a:solidFill>
              </a:rPr>
              <a:t>)</a:t>
            </a:r>
            <a:endParaRPr lang="el-GR" sz="3600" dirty="0"/>
          </a:p>
        </p:txBody>
      </p:sp>
      <p:sp>
        <p:nvSpPr>
          <p:cNvPr id="3" name="Θέση περιεχομένου 2"/>
          <p:cNvSpPr>
            <a:spLocks noGrp="1"/>
          </p:cNvSpPr>
          <p:nvPr>
            <p:ph idx="1"/>
          </p:nvPr>
        </p:nvSpPr>
        <p:spPr/>
        <p:txBody>
          <a:bodyPr>
            <a:normAutofit/>
          </a:bodyPr>
          <a:lstStyle/>
          <a:p>
            <a:r>
              <a:rPr lang="el-GR" altLang="el-GR" sz="2800" dirty="0"/>
              <a:t>Οι παρατηρήσεις αυτές στις ΗΠΑ το 1964 είναι ήδη ξεπερασμένες δεν περιλαμβάνουν τις εξελίξεις που έλαβαν χώρα με την εξάπλωση της φωτοτυπίας, της δορυφορικής τηλεόρασης, των Η/Υ, των διαλογικών προγραμμάτων, της ασύρματης τηλεφωνίας, του </a:t>
            </a:r>
            <a:r>
              <a:rPr lang="el-GR" altLang="el-GR" sz="2800" dirty="0" err="1"/>
              <a:t>internet</a:t>
            </a:r>
            <a:r>
              <a:rPr lang="el-GR" altLang="el-GR" sz="2800" dirty="0"/>
              <a:t>, του </a:t>
            </a:r>
            <a:r>
              <a:rPr lang="en-US" altLang="el-GR" sz="2800" dirty="0"/>
              <a:t>e</a:t>
            </a:r>
            <a:r>
              <a:rPr lang="el-GR" altLang="el-GR" sz="2800" dirty="0"/>
              <a:t>-</a:t>
            </a:r>
            <a:r>
              <a:rPr lang="en-US" altLang="el-GR" sz="2800" dirty="0"/>
              <a:t>mail</a:t>
            </a:r>
            <a:r>
              <a:rPr lang="el-GR" altLang="el-GR" sz="2800" dirty="0"/>
              <a:t>, </a:t>
            </a:r>
            <a:r>
              <a:rPr lang="en-US" altLang="el-GR" sz="2800" dirty="0"/>
              <a:t>video</a:t>
            </a:r>
            <a:r>
              <a:rPr lang="el-GR" altLang="el-GR" sz="2800" dirty="0"/>
              <a:t>, </a:t>
            </a:r>
            <a:r>
              <a:rPr lang="en-US" altLang="el-GR" sz="2800" dirty="0"/>
              <a:t>Google</a:t>
            </a:r>
            <a:r>
              <a:rPr lang="el-GR" altLang="el-GR" sz="2800" dirty="0"/>
              <a:t>, </a:t>
            </a:r>
            <a:r>
              <a:rPr lang="en-US" altLang="el-GR" sz="2800" dirty="0"/>
              <a:t>You tube</a:t>
            </a:r>
            <a:r>
              <a:rPr lang="el-GR" altLang="el-GR" sz="2800" dirty="0"/>
              <a:t>, των </a:t>
            </a:r>
            <a:r>
              <a:rPr lang="en-US" altLang="el-GR" sz="2800" dirty="0"/>
              <a:t>mobile, </a:t>
            </a:r>
            <a:r>
              <a:rPr lang="el-GR" altLang="el-GR" sz="2800" dirty="0"/>
              <a:t>των παιχνιδιών, των </a:t>
            </a:r>
            <a:r>
              <a:rPr lang="en-US" altLang="el-GR" sz="2800" dirty="0"/>
              <a:t>tablets</a:t>
            </a:r>
            <a:r>
              <a:rPr lang="el-GR" altLang="el-GR" sz="2800" dirty="0"/>
              <a:t>, </a:t>
            </a:r>
            <a:r>
              <a:rPr lang="en-US" altLang="el-GR" sz="2800" dirty="0" err="1"/>
              <a:t>facebook</a:t>
            </a:r>
            <a:r>
              <a:rPr lang="en-US" altLang="el-GR" sz="2800" dirty="0"/>
              <a:t>, twitter  </a:t>
            </a:r>
            <a:r>
              <a:rPr lang="el-GR" altLang="el-GR" sz="2800" dirty="0"/>
              <a:t>και….</a:t>
            </a:r>
          </a:p>
        </p:txBody>
      </p:sp>
    </p:spTree>
    <p:extLst>
      <p:ext uri="{BB962C8B-B14F-4D97-AF65-F5344CB8AC3E}">
        <p14:creationId xmlns:p14="http://schemas.microsoft.com/office/powerpoint/2010/main" val="1504669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Μάθηση και συγκινησιακοί </a:t>
            </a:r>
            <a:r>
              <a:rPr lang="el-GR" dirty="0" smtClean="0"/>
              <a:t>παράγοντες (1/4)</a:t>
            </a:r>
            <a:endParaRPr lang="el-GR" dirty="0"/>
          </a:p>
        </p:txBody>
      </p:sp>
      <p:sp>
        <p:nvSpPr>
          <p:cNvPr id="5" name="Θέση περιεχομένου 4"/>
          <p:cNvSpPr>
            <a:spLocks noGrp="1"/>
          </p:cNvSpPr>
          <p:nvPr>
            <p:ph idx="1"/>
          </p:nvPr>
        </p:nvSpPr>
        <p:spPr/>
        <p:txBody>
          <a:bodyPr>
            <a:noAutofit/>
          </a:bodyPr>
          <a:lstStyle/>
          <a:p>
            <a:r>
              <a:rPr lang="el-GR" altLang="el-GR" sz="2400" dirty="0" err="1"/>
              <a:t>Tα</a:t>
            </a:r>
            <a:r>
              <a:rPr lang="el-GR" altLang="el-GR" sz="2400" dirty="0"/>
              <a:t> τελευταία χρόνια γίνεται μια συζήτηση για την διαφορετική ανταπόκριση των μαθητών στα προγράμματα των μαθηματικών και το φαινόμενο επιχειρείται να εξηγηθεί κατά ποικίλους τρόπους.</a:t>
            </a:r>
            <a:endParaRPr lang="en-US" altLang="el-GR" sz="2400" dirty="0"/>
          </a:p>
          <a:p>
            <a:r>
              <a:rPr lang="el-GR" altLang="el-GR" sz="2400" dirty="0"/>
              <a:t> Είναι αλήθεια ότι οι αξίες της κοινωνίας κι οι επικοινωνιακοί κανόνες, κάτω από την επίδραση των νέων μέσων, διαρκώς αλλάζουν. </a:t>
            </a:r>
            <a:endParaRPr lang="en-US" altLang="el-GR" sz="2400" dirty="0"/>
          </a:p>
          <a:p>
            <a:r>
              <a:rPr lang="el-GR" altLang="el-GR" sz="2400" dirty="0"/>
              <a:t>Η όποια </a:t>
            </a:r>
            <a:r>
              <a:rPr lang="el-GR" altLang="el-GR" sz="2400" dirty="0" err="1"/>
              <a:t>γνωσιοθεωρία</a:t>
            </a:r>
            <a:r>
              <a:rPr lang="el-GR" altLang="el-GR" sz="2400" dirty="0"/>
              <a:t>, που έχει σκοπό την ανάλυση των μεθόδων και τη σημασίας της μάθησης, δεν μπορεί να αγνοήσει τις νέες συνθήκες, που αφορούν στην ροή και στην πρόσληψη των πληροφοριών.</a:t>
            </a:r>
          </a:p>
        </p:txBody>
      </p:sp>
    </p:spTree>
    <p:extLst>
      <p:ext uri="{BB962C8B-B14F-4D97-AF65-F5344CB8AC3E}">
        <p14:creationId xmlns:p14="http://schemas.microsoft.com/office/powerpoint/2010/main" val="4677401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Μάθηση και συγκινησιακοί παράγοντες </a:t>
            </a:r>
            <a:r>
              <a:rPr lang="el-GR" dirty="0" smtClean="0"/>
              <a:t>(2/4</a:t>
            </a:r>
            <a:r>
              <a:rPr lang="el-GR" dirty="0"/>
              <a:t>)</a:t>
            </a:r>
          </a:p>
        </p:txBody>
      </p:sp>
      <p:sp>
        <p:nvSpPr>
          <p:cNvPr id="3" name="Θέση περιεχομένου 2"/>
          <p:cNvSpPr>
            <a:spLocks noGrp="1"/>
          </p:cNvSpPr>
          <p:nvPr>
            <p:ph idx="1"/>
          </p:nvPr>
        </p:nvSpPr>
        <p:spPr/>
        <p:txBody>
          <a:bodyPr>
            <a:normAutofit/>
          </a:bodyPr>
          <a:lstStyle/>
          <a:p>
            <a:r>
              <a:rPr lang="el-GR" altLang="el-GR" sz="2800" dirty="0"/>
              <a:t>Η περαιτέρω έρευνα ενός τέτοιου ζητήματος πρέπει να δανειστεί ιδέες και εργαλεία από την κοινωνική ψυχολογία και την επιστήμη της επικοινωνίας. </a:t>
            </a:r>
          </a:p>
          <a:p>
            <a:r>
              <a:rPr lang="el-GR" altLang="el-GR" sz="2800" dirty="0"/>
              <a:t>Η διδασκαλία είναι ένα φαινόμενο επικοινωνιακό και </a:t>
            </a:r>
          </a:p>
          <a:p>
            <a:r>
              <a:rPr lang="el-GR" altLang="el-GR" sz="2800" i="1" dirty="0"/>
              <a:t>η επικοινωνία με τους νέους προϋποθέτει γνώση και βαθιά κατανόηση των ανησυχιών, ασχολιών, ενδιαφερόντων τους αλλά και γενικά των επικοινωνιακών φαινομένων της εποχής μας.</a:t>
            </a:r>
            <a:endParaRPr lang="el-GR" altLang="el-GR" sz="2800" dirty="0"/>
          </a:p>
          <a:p>
            <a:endParaRPr lang="el-GR" altLang="el-GR" sz="2800" dirty="0"/>
          </a:p>
        </p:txBody>
      </p:sp>
    </p:spTree>
    <p:extLst>
      <p:ext uri="{BB962C8B-B14F-4D97-AF65-F5344CB8AC3E}">
        <p14:creationId xmlns:p14="http://schemas.microsoft.com/office/powerpoint/2010/main" val="41816208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Μάθηση και συγκινησιακοί παράγοντες </a:t>
            </a:r>
            <a:r>
              <a:rPr lang="el-GR" dirty="0" smtClean="0"/>
              <a:t>(3/4</a:t>
            </a:r>
            <a:r>
              <a:rPr lang="el-GR" dirty="0"/>
              <a:t>)</a:t>
            </a:r>
          </a:p>
        </p:txBody>
      </p:sp>
      <p:sp>
        <p:nvSpPr>
          <p:cNvPr id="5" name="Θέση περιεχομένου 4"/>
          <p:cNvSpPr>
            <a:spLocks noGrp="1"/>
          </p:cNvSpPr>
          <p:nvPr>
            <p:ph idx="1"/>
          </p:nvPr>
        </p:nvSpPr>
        <p:spPr/>
        <p:txBody>
          <a:bodyPr>
            <a:noAutofit/>
          </a:bodyPr>
          <a:lstStyle/>
          <a:p>
            <a:r>
              <a:rPr lang="el-GR" altLang="el-GR" sz="2400" dirty="0"/>
              <a:t>Όλοι γνωρίζουμε ότι δεν υπάρχει επιτυχημένο πρόγραμμα και μέθοδος διδασκαλίας που δεν θα εξασφαλίζει την συναίνεση και το ενδιαφέρον των μαθητών.</a:t>
            </a:r>
          </a:p>
          <a:p>
            <a:r>
              <a:rPr lang="el-GR" altLang="el-GR" sz="2400" dirty="0"/>
              <a:t> Σε μια παλαιότερη εποχή, η προνομιούχα θέση που είχε το σχολείο για την κοινωνική ενσωμάτωση του μαθητή εξασφάλιζε το αναγκαίο επικοινωνιακό συμβόλαιο που βοηθούσε στην προσήλωση στον λόγο του δασκάλου. </a:t>
            </a:r>
          </a:p>
          <a:p>
            <a:r>
              <a:rPr lang="el-GR" altLang="el-GR" sz="2400" dirty="0"/>
              <a:t>Στις νέες κοινωνικές και επικοινωνιακές συνθήκες αυτές οι "καλές προϋποθέσεις" της εποχής       εκείνης έχουν εκπέσει.</a:t>
            </a:r>
          </a:p>
          <a:p>
            <a:endParaRPr lang="el-GR" altLang="el-GR" sz="2400" dirty="0"/>
          </a:p>
        </p:txBody>
      </p:sp>
    </p:spTree>
    <p:extLst>
      <p:ext uri="{BB962C8B-B14F-4D97-AF65-F5344CB8AC3E}">
        <p14:creationId xmlns:p14="http://schemas.microsoft.com/office/powerpoint/2010/main" val="14931307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Μάθηση και συγκινησιακοί παράγοντες </a:t>
            </a:r>
            <a:r>
              <a:rPr lang="el-GR" dirty="0" smtClean="0"/>
              <a:t>(4/4</a:t>
            </a:r>
            <a:r>
              <a:rPr lang="el-GR" dirty="0"/>
              <a:t>)</a:t>
            </a:r>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Το παιδί της βιομηχανικής εποχής έβλεπε την γνώση ως εργαλείο χειραφέτησης από τις προκαταλήψεις παλαιοτέρων εποχών, ήθελε να μάθει τους νόμους της φύσης, των άστρων, να λύσει το ίδιο τις απορίες του για τις μηχανές.</a:t>
            </a:r>
          </a:p>
          <a:p>
            <a:pPr>
              <a:defRPr/>
            </a:pPr>
            <a:r>
              <a:rPr lang="el-GR" sz="2800" dirty="0"/>
              <a:t>Σήμερα το επικοινωνιακό περιβάλλον αλλάζει.</a:t>
            </a:r>
          </a:p>
          <a:p>
            <a:pPr>
              <a:defRPr/>
            </a:pPr>
            <a:r>
              <a:rPr lang="el-GR" sz="2800" i="1" dirty="0" smtClean="0"/>
              <a:t>Η </a:t>
            </a:r>
            <a:r>
              <a:rPr lang="el-GR" sz="2800" i="1" dirty="0"/>
              <a:t>βιομηχανία της επικοινωνίας αποτελεί την πλέον βαριά βιομηχανία</a:t>
            </a:r>
            <a:r>
              <a:rPr lang="el-GR" sz="2800" dirty="0"/>
              <a:t>, (U. </a:t>
            </a:r>
            <a:r>
              <a:rPr lang="el-GR" sz="2800" dirty="0" err="1"/>
              <a:t>Eco</a:t>
            </a:r>
            <a:r>
              <a:rPr lang="el-GR" sz="2800" dirty="0"/>
              <a:t>)</a:t>
            </a:r>
          </a:p>
          <a:p>
            <a:pPr marL="0" indent="0">
              <a:buFontTx/>
              <a:buNone/>
              <a:defRPr/>
            </a:pPr>
            <a:r>
              <a:rPr lang="el-GR" sz="2800" dirty="0"/>
              <a:t>άλλες ευαισθησίες κι άλλοι κανόνες πρόσληψης.</a:t>
            </a:r>
          </a:p>
          <a:p>
            <a:pPr>
              <a:defRPr/>
            </a:pPr>
            <a:r>
              <a:rPr lang="el-GR" sz="2800" dirty="0" smtClean="0"/>
              <a:t>Το </a:t>
            </a:r>
            <a:r>
              <a:rPr lang="el-GR" sz="2800" dirty="0"/>
              <a:t>διαδίκτυο και η εικόνα αποκτούν πρωταρχική σημασία στην μεταφορά πληροφοριών και σε μεγάλο βαθμό ιδέες και λόγος παραγκωνίζονται. </a:t>
            </a:r>
          </a:p>
          <a:p>
            <a:pPr>
              <a:defRPr/>
            </a:pPr>
            <a:endParaRPr lang="el-GR" sz="2800" dirty="0"/>
          </a:p>
        </p:txBody>
      </p:sp>
    </p:spTree>
    <p:extLst>
      <p:ext uri="{BB962C8B-B14F-4D97-AF65-F5344CB8AC3E}">
        <p14:creationId xmlns:p14="http://schemas.microsoft.com/office/powerpoint/2010/main" val="12092167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Η Μεταμοντέρνα Κατάσταση</a:t>
            </a:r>
          </a:p>
        </p:txBody>
      </p:sp>
      <p:sp>
        <p:nvSpPr>
          <p:cNvPr id="5" name="Θέση περιεχομένου 4"/>
          <p:cNvSpPr>
            <a:spLocks noGrp="1"/>
          </p:cNvSpPr>
          <p:nvPr>
            <p:ph idx="1"/>
          </p:nvPr>
        </p:nvSpPr>
        <p:spPr/>
        <p:txBody>
          <a:bodyPr>
            <a:noAutofit/>
          </a:bodyPr>
          <a:lstStyle/>
          <a:p>
            <a:r>
              <a:rPr lang="el-GR" altLang="el-GR" sz="2400" dirty="0"/>
              <a:t>Ο σημερινός κόσμος δεν είναι τόσο αυτονόητος για τον ορθολογισμό του! Το </a:t>
            </a:r>
            <a:r>
              <a:rPr lang="el-GR" altLang="el-GR" sz="2400" dirty="0" err="1"/>
              <a:t>πρόταγμα</a:t>
            </a:r>
            <a:r>
              <a:rPr lang="el-GR" altLang="el-GR" sz="2400" dirty="0"/>
              <a:t> του Διαφωτισμού </a:t>
            </a:r>
          </a:p>
          <a:p>
            <a:r>
              <a:rPr lang="el-GR" altLang="el-GR" sz="2400" dirty="0"/>
              <a:t>Οι πόλεμοι, οι ενεργειακές ελλείψεις, η παγκόσμια κρίση, οι κλιματικές αλλαγές κι όλα τα άλλα προβλήματα που αναδεικνύουν τα όρια της ανθρωπότητας και το ενδεχόμενο μιας μεταμοντέρνας κατάστασης που μας φέρνουν σε επαφή με μια νεολαία που έχει άλλες προτεραιότητες, οι οποίες πρέπει να κατανοηθούν και να παρακολουθηθούν αν θέλουμε να εξασφαλίσουμε την ανταπόκριση σε ένα πρόγραμμα διδασκαλίας.</a:t>
            </a:r>
          </a:p>
        </p:txBody>
      </p:sp>
    </p:spTree>
    <p:extLst>
      <p:ext uri="{BB962C8B-B14F-4D97-AF65-F5344CB8AC3E}">
        <p14:creationId xmlns:p14="http://schemas.microsoft.com/office/powerpoint/2010/main" val="1622299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812027" y="764704"/>
            <a:ext cx="7772400" cy="1470025"/>
          </a:xfrm>
        </p:spPr>
        <p:txBody>
          <a:bodyPr/>
          <a:lstStyle/>
          <a:p>
            <a:r>
              <a:rPr lang="el-GR" dirty="0"/>
              <a:t>Επιστημολογίες για τη Διδακτική των Μαθηματικών </a:t>
            </a:r>
          </a:p>
        </p:txBody>
      </p:sp>
      <p:pic>
        <p:nvPicPr>
          <p:cNvPr id="2" name="Εικόνα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7762" y="2348880"/>
            <a:ext cx="4440929" cy="3816424"/>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J. M. </a:t>
            </a:r>
            <a:r>
              <a:rPr lang="el-GR" dirty="0" err="1"/>
              <a:t>Healy</a:t>
            </a:r>
            <a:r>
              <a:rPr lang="el-GR" dirty="0"/>
              <a:t> Μυαλά που </a:t>
            </a:r>
            <a:r>
              <a:rPr lang="el-GR" dirty="0" smtClean="0"/>
              <a:t>κινδυνεύουν (1/9) </a:t>
            </a:r>
            <a:endParaRPr lang="el-GR" dirty="0"/>
          </a:p>
        </p:txBody>
      </p:sp>
      <p:sp>
        <p:nvSpPr>
          <p:cNvPr id="3" name="Θέση περιεχομένου 2"/>
          <p:cNvSpPr>
            <a:spLocks noGrp="1"/>
          </p:cNvSpPr>
          <p:nvPr>
            <p:ph idx="1"/>
          </p:nvPr>
        </p:nvSpPr>
        <p:spPr/>
        <p:txBody>
          <a:bodyPr>
            <a:normAutofit/>
          </a:bodyPr>
          <a:lstStyle/>
          <a:p>
            <a:r>
              <a:rPr lang="el-GR" altLang="el-GR" sz="2800" dirty="0"/>
              <a:t>Η </a:t>
            </a:r>
            <a:r>
              <a:rPr lang="el-GR" altLang="el-GR" sz="2800" dirty="0" err="1"/>
              <a:t>αμερικανίδα</a:t>
            </a:r>
            <a:r>
              <a:rPr lang="el-GR" altLang="el-GR" sz="2800" dirty="0"/>
              <a:t> παιδαγωγός J.Μ. </a:t>
            </a:r>
            <a:r>
              <a:rPr lang="el-GR" altLang="el-GR" sz="2800" dirty="0" err="1"/>
              <a:t>Healy</a:t>
            </a:r>
            <a:r>
              <a:rPr lang="el-GR" altLang="el-GR" sz="2800" dirty="0"/>
              <a:t> έγραψε ένα συνταρακτικό βιβλίο το 1990   με στοιχεία που δεν αποτελούν πια φιλοσοφίες ή προφητείες, αλλά δυστυχώς διαπιστώσεις. </a:t>
            </a:r>
          </a:p>
          <a:p>
            <a:r>
              <a:rPr lang="el-GR" altLang="el-GR" sz="2800" dirty="0"/>
              <a:t>Το βιβλίο αυτό έχει τον ενδεικτικό τίτλο </a:t>
            </a:r>
            <a:r>
              <a:rPr lang="el-GR" altLang="el-GR" sz="2800" i="1" dirty="0" err="1"/>
              <a:t>Mυαλά</a:t>
            </a:r>
            <a:r>
              <a:rPr lang="el-GR" altLang="el-GR" sz="2800" i="1" dirty="0"/>
              <a:t> που κινδυνεύουν, Γιατί τα παιδιά μας δεν σκέφτονται</a:t>
            </a:r>
            <a:r>
              <a:rPr lang="el-GR" altLang="el-GR" sz="2800" dirty="0"/>
              <a:t>. </a:t>
            </a:r>
          </a:p>
        </p:txBody>
      </p:sp>
    </p:spTree>
    <p:extLst>
      <p:ext uri="{BB962C8B-B14F-4D97-AF65-F5344CB8AC3E}">
        <p14:creationId xmlns:p14="http://schemas.microsoft.com/office/powerpoint/2010/main" val="3113119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(2/9</a:t>
            </a:r>
            <a:r>
              <a:rPr lang="el-GR" dirty="0"/>
              <a:t>) </a:t>
            </a:r>
          </a:p>
        </p:txBody>
      </p:sp>
      <p:sp>
        <p:nvSpPr>
          <p:cNvPr id="5" name="Θέση περιεχομένου 4"/>
          <p:cNvSpPr>
            <a:spLocks noGrp="1"/>
          </p:cNvSpPr>
          <p:nvPr>
            <p:ph idx="1"/>
          </p:nvPr>
        </p:nvSpPr>
        <p:spPr/>
        <p:txBody>
          <a:bodyPr>
            <a:noAutofit/>
          </a:bodyPr>
          <a:lstStyle/>
          <a:p>
            <a:r>
              <a:rPr lang="el-GR" altLang="el-GR" sz="2400" dirty="0"/>
              <a:t>Αναφέρεται στην τηλεόραση, αλλά και τον σύγχρονο τρόπο ζωής, όπως διατροφή, θόρυβος, χημικές ουσίες, συμπεριφορές κ.ά. </a:t>
            </a:r>
          </a:p>
          <a:p>
            <a:r>
              <a:rPr lang="el-GR" altLang="el-GR" sz="2400" dirty="0"/>
              <a:t>Καταγράφει τις πολύ επιθετικές μεθόδους που χρησιμοποιούν οι διαφημιστές για να προωθήσουν τα μηνύματά τους αλλά και τους σύγχρονους σκηνοθέτες που έχουν να αντιμετωπίσουν τον ανταγωνισμό του ζάπινγκ στις αφηγήσεις που αναλαμβάνουν να επεξεργαστούν. </a:t>
            </a:r>
          </a:p>
          <a:p>
            <a:r>
              <a:rPr lang="el-GR" altLang="el-GR" sz="2400" dirty="0"/>
              <a:t>Τα πάντα γίνονται έντονα, ερεθιστικά, προκαλούν αιφνιδιασμό, φόβο, ενεργοποιούν τα βασικά ένστικτα και εκβιάζουν έτσι την προσοχή του τηλεθεατή.</a:t>
            </a:r>
          </a:p>
        </p:txBody>
      </p:sp>
    </p:spTree>
    <p:extLst>
      <p:ext uri="{BB962C8B-B14F-4D97-AF65-F5344CB8AC3E}">
        <p14:creationId xmlns:p14="http://schemas.microsoft.com/office/powerpoint/2010/main" val="14515326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(3/9</a:t>
            </a:r>
            <a:r>
              <a:rPr lang="el-GR" dirty="0"/>
              <a:t>) </a:t>
            </a:r>
          </a:p>
        </p:txBody>
      </p:sp>
      <p:sp>
        <p:nvSpPr>
          <p:cNvPr id="3" name="Θέση περιεχομένου 2"/>
          <p:cNvSpPr>
            <a:spLocks noGrp="1"/>
          </p:cNvSpPr>
          <p:nvPr>
            <p:ph idx="1"/>
          </p:nvPr>
        </p:nvSpPr>
        <p:spPr/>
        <p:txBody>
          <a:bodyPr>
            <a:normAutofit fontScale="92500" lnSpcReduction="20000"/>
          </a:bodyPr>
          <a:lstStyle/>
          <a:p>
            <a:r>
              <a:rPr lang="el-GR" altLang="el-GR" sz="2800" dirty="0"/>
              <a:t>Κατασκευάζουν το φαντασιακό και διεγείρουν την επιθυμία και παρεμβάλλουν τα προϊόντα που θα την πληρώσουν. </a:t>
            </a:r>
          </a:p>
          <a:p>
            <a:r>
              <a:rPr lang="el-GR" altLang="el-GR" sz="2800" dirty="0"/>
              <a:t>Οι ταινίες εξάλλου προσφέρουν ένα πλαίσιο όπου ο τηλεθεατής μέσω πληρεξουσίου εκπληρώνει λογικές, παράλογες ή και βίαιες επιθυμίες.</a:t>
            </a:r>
          </a:p>
          <a:p>
            <a:r>
              <a:rPr lang="el-GR" altLang="el-GR" sz="2800" dirty="0"/>
              <a:t> Η επίδραση της βίας της τηλεόρασης στους ανθρώπους και ιδιαίτερα στα παιδιά είναι πολύμορφη και δεν περιορίζεται στις ηθικολογικές όψεις που της αποδίδουν κάποιοι, ως προς την άμεση απομίμησή της. </a:t>
            </a:r>
          </a:p>
          <a:p>
            <a:r>
              <a:rPr lang="el-GR" altLang="el-GR" sz="2800" dirty="0"/>
              <a:t>Τα βίαια έργα καθορίζουν μια άλλη οικονομία  τηλεοπτικής διήγησης.</a:t>
            </a:r>
          </a:p>
        </p:txBody>
      </p:sp>
    </p:spTree>
    <p:extLst>
      <p:ext uri="{BB962C8B-B14F-4D97-AF65-F5344CB8AC3E}">
        <p14:creationId xmlns:p14="http://schemas.microsoft.com/office/powerpoint/2010/main" val="22970429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(4/9</a:t>
            </a:r>
            <a:r>
              <a:rPr lang="el-GR" dirty="0"/>
              <a:t>) </a:t>
            </a:r>
          </a:p>
        </p:txBody>
      </p:sp>
      <p:sp>
        <p:nvSpPr>
          <p:cNvPr id="5" name="Θέση περιεχομένου 4"/>
          <p:cNvSpPr>
            <a:spLocks noGrp="1"/>
          </p:cNvSpPr>
          <p:nvPr>
            <p:ph idx="1"/>
          </p:nvPr>
        </p:nvSpPr>
        <p:spPr/>
        <p:txBody>
          <a:bodyPr>
            <a:noAutofit/>
          </a:bodyPr>
          <a:lstStyle/>
          <a:p>
            <a:r>
              <a:rPr lang="el-GR" altLang="el-GR" sz="2400" dirty="0"/>
              <a:t>Δημιουργείται μια ειδική βίωση της ροής του χρόνου με αποτέλεσμα αυτό που πολύ νωρίς είχαν παρατηρήσει οι ερευνητές ότι </a:t>
            </a:r>
            <a:r>
              <a:rPr lang="el-GR" altLang="el-GR" sz="2400" i="1" dirty="0"/>
              <a:t>τα παιδιά που παρακολουθούσαν επιθετικά προγράμματα παρουσίαζαν μείωση της ανοχής στις αναβολές και της υπακοής σε κανόνες</a:t>
            </a:r>
            <a:r>
              <a:rPr lang="el-GR" altLang="el-GR" sz="2400" dirty="0"/>
              <a:t>, αντίθετα από τα παιδιά που παρακολουθούσαν κοινωνικά προγράμματα</a:t>
            </a:r>
          </a:p>
          <a:p>
            <a:r>
              <a:rPr lang="el-GR" altLang="el-GR" sz="2400" dirty="0"/>
              <a:t>Ωστόσο, η υπομονή αποτελεί μια βασική ικανότητα απαραίτητη για την άσκηση στην έμμεση, αφηρημένη και αναλυτική σκέψη. </a:t>
            </a:r>
          </a:p>
        </p:txBody>
      </p:sp>
    </p:spTree>
    <p:extLst>
      <p:ext uri="{BB962C8B-B14F-4D97-AF65-F5344CB8AC3E}">
        <p14:creationId xmlns:p14="http://schemas.microsoft.com/office/powerpoint/2010/main" val="41720967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(5/9</a:t>
            </a:r>
            <a:r>
              <a:rPr lang="el-GR" dirty="0"/>
              <a:t>) </a:t>
            </a:r>
          </a:p>
        </p:txBody>
      </p:sp>
      <p:sp>
        <p:nvSpPr>
          <p:cNvPr id="3" name="Θέση περιεχομένου 2"/>
          <p:cNvSpPr>
            <a:spLocks noGrp="1"/>
          </p:cNvSpPr>
          <p:nvPr>
            <p:ph idx="1"/>
          </p:nvPr>
        </p:nvSpPr>
        <p:spPr/>
        <p:txBody>
          <a:bodyPr>
            <a:normAutofit fontScale="92500" lnSpcReduction="10000"/>
          </a:bodyPr>
          <a:lstStyle/>
          <a:p>
            <a:r>
              <a:rPr lang="el-GR" altLang="el-GR" sz="2800" dirty="0"/>
              <a:t>Τα παιδιά καταλήγουν να είναι υπερκινητικά, να μην είναι σε θέση να παρακολουθήσουν τον συλλογισμό των άλλων, να έχουν αδυναμίες στην συζήτηση. </a:t>
            </a:r>
          </a:p>
          <a:p>
            <a:r>
              <a:rPr lang="el-GR" altLang="el-GR" sz="2800" dirty="0" err="1"/>
              <a:t>Νεώτεροι</a:t>
            </a:r>
            <a:r>
              <a:rPr lang="el-GR" altLang="el-GR" sz="2800" dirty="0"/>
              <a:t> ερευνητές επιβεβαιώνουν  κι ενισχύουν αυτές τις πληροφορίες. </a:t>
            </a:r>
          </a:p>
          <a:p>
            <a:r>
              <a:rPr lang="el-GR" altLang="el-GR" sz="2800" dirty="0"/>
              <a:t>Αυτά έχουν ως αποτέλεσμα να χάνουν την γλωσσική ικανότητα, την ικανότητα να ακούν αναλυτικά καθώς δεν έχουν υπομονή μιλούν όλοι μαζί και δεν μπορούν να παρακολουθήσουν μεγάλες φράσεις κι ενότητες. </a:t>
            </a:r>
          </a:p>
          <a:p>
            <a:r>
              <a:rPr lang="el-GR" altLang="el-GR" sz="2800" dirty="0"/>
              <a:t>Αυτό έχει άμεση επίπτωση στην ανταπόκριση τους και στα μαθηματικά προγράμματα</a:t>
            </a:r>
          </a:p>
        </p:txBody>
      </p:sp>
    </p:spTree>
    <p:extLst>
      <p:ext uri="{BB962C8B-B14F-4D97-AF65-F5344CB8AC3E}">
        <p14:creationId xmlns:p14="http://schemas.microsoft.com/office/powerpoint/2010/main" val="23602555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(6/9</a:t>
            </a:r>
            <a:r>
              <a:rPr lang="el-GR" dirty="0"/>
              <a:t>) </a:t>
            </a:r>
          </a:p>
        </p:txBody>
      </p:sp>
      <p:sp>
        <p:nvSpPr>
          <p:cNvPr id="5" name="Θέση περιεχομένου 4"/>
          <p:cNvSpPr>
            <a:spLocks noGrp="1"/>
          </p:cNvSpPr>
          <p:nvPr>
            <p:ph idx="1"/>
          </p:nvPr>
        </p:nvSpPr>
        <p:spPr/>
        <p:txBody>
          <a:bodyPr>
            <a:noAutofit/>
          </a:bodyPr>
          <a:lstStyle/>
          <a:p>
            <a:pPr>
              <a:defRPr/>
            </a:pPr>
            <a:r>
              <a:rPr lang="el-GR" sz="2400" dirty="0"/>
              <a:t>Η </a:t>
            </a:r>
            <a:r>
              <a:rPr lang="el-GR" sz="2400" dirty="0" err="1"/>
              <a:t>Healy</a:t>
            </a:r>
            <a:r>
              <a:rPr lang="el-GR" sz="2400" dirty="0"/>
              <a:t> προχωρεί ακόμη παραπέρα σε μια προσπάθεια να εξηγήσει τα φαινόμενα που αντιμετωπίζουν οι εκπαιδευτικοί σήμερα. </a:t>
            </a:r>
          </a:p>
          <a:p>
            <a:pPr>
              <a:defRPr/>
            </a:pPr>
            <a:r>
              <a:rPr lang="el-GR" sz="2400" dirty="0"/>
              <a:t>Κάνοντας χρήση της θεωρίας του νομπελίστα νευρολόγου </a:t>
            </a:r>
            <a:r>
              <a:rPr lang="el-GR" sz="2400" dirty="0" err="1"/>
              <a:t>Gerald</a:t>
            </a:r>
            <a:r>
              <a:rPr lang="el-GR" sz="2400" dirty="0"/>
              <a:t> </a:t>
            </a:r>
            <a:r>
              <a:rPr lang="el-GR" sz="2400" dirty="0" err="1"/>
              <a:t>Edelman</a:t>
            </a:r>
            <a:r>
              <a:rPr lang="el-GR" sz="2400" dirty="0"/>
              <a:t> ισχυρίζεται μια διαρκή εξέλιξη του εγκεφάλου κατά την διάρκεια της ζωής ενός ατόμου και </a:t>
            </a:r>
            <a:r>
              <a:rPr lang="el-GR" sz="2400" i="1" dirty="0"/>
              <a:t>εφαρμόζει τους νόμους της φυσικής επιλογής στους νευρώνες του ανθρωπίνου εγκεφάλου.</a:t>
            </a:r>
          </a:p>
          <a:p>
            <a:pPr>
              <a:defRPr/>
            </a:pPr>
            <a:r>
              <a:rPr lang="el-GR" sz="2400" i="1" dirty="0"/>
              <a:t>  Σε αυτό το σύστημα που διαρκώς μεταβάλλεται, ομάδες νευρώνων είναι </a:t>
            </a:r>
            <a:r>
              <a:rPr lang="el-GR" sz="2400" i="1" dirty="0" err="1"/>
              <a:t>εμπλεγμένες</a:t>
            </a:r>
            <a:r>
              <a:rPr lang="el-GR" sz="2400" i="1" dirty="0"/>
              <a:t> σε ένα συνεχή ανταγωνισμό μεταξύ τους για να "αιχμαλωτίσουν" άλλα κύτταρα για την ομάδα τους.</a:t>
            </a:r>
          </a:p>
        </p:txBody>
      </p:sp>
    </p:spTree>
    <p:extLst>
      <p:ext uri="{BB962C8B-B14F-4D97-AF65-F5344CB8AC3E}">
        <p14:creationId xmlns:p14="http://schemas.microsoft.com/office/powerpoint/2010/main" val="11001343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(7/9</a:t>
            </a:r>
            <a:r>
              <a:rPr lang="el-GR" dirty="0"/>
              <a:t>) </a:t>
            </a:r>
          </a:p>
        </p:txBody>
      </p:sp>
      <p:sp>
        <p:nvSpPr>
          <p:cNvPr id="3" name="Θέση περιεχομένου 2"/>
          <p:cNvSpPr>
            <a:spLocks noGrp="1"/>
          </p:cNvSpPr>
          <p:nvPr>
            <p:ph idx="1"/>
          </p:nvPr>
        </p:nvSpPr>
        <p:spPr/>
        <p:txBody>
          <a:bodyPr>
            <a:normAutofit fontScale="85000" lnSpcReduction="10000"/>
          </a:bodyPr>
          <a:lstStyle/>
          <a:p>
            <a:r>
              <a:rPr lang="el-GR" altLang="el-GR" sz="2800" i="1" dirty="0"/>
              <a:t>Οι ομάδες που παρουσιάζουν τη μεγαλύτερη δράση αναπτύσσουν δυνατότερες συνάψεις, που προστίθενται στα δίκτυα τους, και επιβιώνουν. </a:t>
            </a:r>
          </a:p>
          <a:p>
            <a:r>
              <a:rPr lang="el-GR" altLang="el-GR" sz="2800" i="1" dirty="0"/>
              <a:t>"Επιλέχθηκαν", επειδή είναι πιθανόν να χρησιμοποιηθούν  σε μελλοντική συμπεριφορά.</a:t>
            </a:r>
          </a:p>
          <a:p>
            <a:r>
              <a:rPr lang="el-GR" altLang="el-GR" sz="2800" dirty="0"/>
              <a:t>Ο ανταγωνισμός αυτός επιτελείται εκτός των άλλων και με την απόρριψη ενός μεγάλου αριθμού κυττάρων καθημερινά.  Αυτό δηλαδή που υπερασπίζει σε όλο το βιβλίο είναι οι αλλαγές που επιφέρει στον εγκέφαλο ο νέος τρόπος ζωής.</a:t>
            </a:r>
          </a:p>
          <a:p>
            <a:r>
              <a:rPr lang="el-GR" altLang="el-GR" sz="2800" i="1" dirty="0"/>
              <a:t>ο εγκέφαλος των σημερινών παιδιών έχει δομηθεί πάνω σε γλωσσικά πρότυπα που ανταγωνίζονται τις αξίες και τους σκοπούς της τυπικής εκπαίδευσης</a:t>
            </a:r>
            <a:r>
              <a:rPr lang="el-GR" altLang="el-GR" sz="2800" dirty="0"/>
              <a:t>.</a:t>
            </a:r>
          </a:p>
          <a:p>
            <a:endParaRPr lang="el-GR" altLang="el-GR" sz="2800" dirty="0"/>
          </a:p>
          <a:p>
            <a:endParaRPr lang="el-GR" altLang="el-GR" sz="2800" dirty="0"/>
          </a:p>
        </p:txBody>
      </p:sp>
    </p:spTree>
    <p:extLst>
      <p:ext uri="{BB962C8B-B14F-4D97-AF65-F5344CB8AC3E}">
        <p14:creationId xmlns:p14="http://schemas.microsoft.com/office/powerpoint/2010/main" val="19115677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(8/9</a:t>
            </a:r>
            <a:r>
              <a:rPr lang="el-GR" dirty="0"/>
              <a:t>) </a:t>
            </a:r>
          </a:p>
        </p:txBody>
      </p:sp>
      <p:sp>
        <p:nvSpPr>
          <p:cNvPr id="5" name="Θέση περιεχομένου 4"/>
          <p:cNvSpPr>
            <a:spLocks noGrp="1"/>
          </p:cNvSpPr>
          <p:nvPr>
            <p:ph idx="1"/>
          </p:nvPr>
        </p:nvSpPr>
        <p:spPr/>
        <p:txBody>
          <a:bodyPr>
            <a:noAutofit/>
          </a:bodyPr>
          <a:lstStyle/>
          <a:p>
            <a:r>
              <a:rPr lang="el-GR" altLang="el-GR" sz="2400" dirty="0"/>
              <a:t>Οι κλασικές μέθοδοι διδασκαλίας δεν επιτυγχάνουν </a:t>
            </a:r>
            <a:r>
              <a:rPr lang="el-GR" altLang="el-GR" sz="2400" i="1" dirty="0"/>
              <a:t>επειδή ο νεαρός εγκέφαλος δεν έχει διαμορφωθεί γλωσσικά ως το βασικό εργαλείο για την αναλυτική σκέψη.</a:t>
            </a:r>
          </a:p>
          <a:p>
            <a:r>
              <a:rPr lang="el-GR" altLang="el-GR" sz="2400" dirty="0"/>
              <a:t> Τα παιδιά εθισμένα χάνουν βαθμιαία την δυνατότητα συγκέντρωσης στο κλασικό μάθημα. </a:t>
            </a:r>
          </a:p>
          <a:p>
            <a:r>
              <a:rPr lang="el-GR" altLang="el-GR" sz="2400" dirty="0"/>
              <a:t>η ανθρώπινη επικοινωνία επιτελείται όλο και πιο λίγο μέσω ιδεών, γλώσσας και </a:t>
            </a:r>
            <a:r>
              <a:rPr lang="el-GR" altLang="el-GR" sz="2400" dirty="0" err="1"/>
              <a:t>αναστοχαστικών</a:t>
            </a:r>
            <a:r>
              <a:rPr lang="el-GR" altLang="el-GR" sz="2400" dirty="0"/>
              <a:t> ενεργημάτων κι όλο και πιο πολύ με εικόνες και  </a:t>
            </a:r>
            <a:r>
              <a:rPr lang="el-GR" altLang="el-GR" sz="2400" i="1" dirty="0"/>
              <a:t>συμπεριφορές </a:t>
            </a:r>
            <a:r>
              <a:rPr lang="el-GR" altLang="el-GR" sz="2400" dirty="0"/>
              <a:t>(όπως μηχανές, αθλητικοί αγώνες, </a:t>
            </a:r>
            <a:r>
              <a:rPr lang="el-GR" altLang="el-GR" sz="2400" dirty="0" err="1"/>
              <a:t>κλάμπινγκ</a:t>
            </a:r>
            <a:r>
              <a:rPr lang="el-GR" altLang="el-GR" sz="2400" dirty="0"/>
              <a:t>, ταξίδια </a:t>
            </a:r>
            <a:r>
              <a:rPr lang="el-GR" altLang="el-GR" sz="2400" dirty="0" err="1"/>
              <a:t>κ.ά</a:t>
            </a:r>
            <a:r>
              <a:rPr lang="el-GR" altLang="el-GR" sz="2400" dirty="0"/>
              <a:t>). </a:t>
            </a:r>
          </a:p>
        </p:txBody>
      </p:sp>
    </p:spTree>
    <p:extLst>
      <p:ext uri="{BB962C8B-B14F-4D97-AF65-F5344CB8AC3E}">
        <p14:creationId xmlns:p14="http://schemas.microsoft.com/office/powerpoint/2010/main" val="13130056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J. M. </a:t>
            </a:r>
            <a:r>
              <a:rPr lang="el-GR" dirty="0" err="1"/>
              <a:t>Healy</a:t>
            </a:r>
            <a:r>
              <a:rPr lang="el-GR" dirty="0"/>
              <a:t> Μυαλά που κινδυνεύουν </a:t>
            </a:r>
            <a:r>
              <a:rPr lang="el-GR" dirty="0" smtClean="0"/>
              <a:t>(9/9</a:t>
            </a:r>
            <a:r>
              <a:rPr lang="el-GR" dirty="0"/>
              <a:t>) </a:t>
            </a:r>
          </a:p>
        </p:txBody>
      </p:sp>
      <p:sp>
        <p:nvSpPr>
          <p:cNvPr id="3" name="Θέση περιεχομένου 2"/>
          <p:cNvSpPr>
            <a:spLocks noGrp="1"/>
          </p:cNvSpPr>
          <p:nvPr>
            <p:ph idx="1"/>
          </p:nvPr>
        </p:nvSpPr>
        <p:spPr/>
        <p:txBody>
          <a:bodyPr>
            <a:normAutofit/>
          </a:bodyPr>
          <a:lstStyle/>
          <a:p>
            <a:r>
              <a:rPr lang="el-GR" altLang="el-GR" sz="2800" dirty="0"/>
              <a:t>Η εμπορευματοποίηση των ανθρώπινων δραστηριοτήτων στην ολότητά τους προσδίδει, σε όλο και περισσότερες αξίες της κουλτούρας, καταναλωτική διάσταση μετατρέποντάς τες σε στείρο ακτιβισμό που δεν εσωτερικεύεται, έτσι ώστε οι αξίες αυτές να χάνουν τον μορφωτικό τους χαρακτήρα. Τα σύγχρονα μέσα </a:t>
            </a:r>
            <a:r>
              <a:rPr lang="el-GR" altLang="el-GR" sz="2800" i="1" dirty="0"/>
              <a:t>καθορίζουν λιγότερο το τι πρέπει να σκέφτεται κανείς και περισσότερο τα θέματα με τα οποία θα ασχολείται</a:t>
            </a:r>
            <a:endParaRPr lang="el-GR" altLang="el-GR" sz="2800" dirty="0"/>
          </a:p>
        </p:txBody>
      </p:sp>
    </p:spTree>
    <p:extLst>
      <p:ext uri="{BB962C8B-B14F-4D97-AF65-F5344CB8AC3E}">
        <p14:creationId xmlns:p14="http://schemas.microsoft.com/office/powerpoint/2010/main" val="31455605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a:t>
            </a:r>
            <a:r>
              <a:rPr lang="el-GR" dirty="0" smtClean="0"/>
              <a:t>σχολιάζει (1/6)</a:t>
            </a:r>
            <a:endParaRPr lang="el-GR" dirty="0"/>
          </a:p>
        </p:txBody>
      </p:sp>
      <p:sp>
        <p:nvSpPr>
          <p:cNvPr id="5" name="Θέση περιεχομένου 4"/>
          <p:cNvSpPr>
            <a:spLocks noGrp="1"/>
          </p:cNvSpPr>
          <p:nvPr>
            <p:ph idx="1"/>
          </p:nvPr>
        </p:nvSpPr>
        <p:spPr/>
        <p:txBody>
          <a:bodyPr>
            <a:noAutofit/>
          </a:bodyPr>
          <a:lstStyle/>
          <a:p>
            <a:pPr>
              <a:defRPr/>
            </a:pPr>
            <a:r>
              <a:rPr lang="el-GR" sz="2400" i="1" dirty="0"/>
              <a:t>τα παιδιά συνεχώς διεγείρονται από τον έξω κόσμο ώστε να έχουν λίγο χρόνο να καθίσουν, να συλλογιστούν, και να μιλήσουν με τον εαυτό τους</a:t>
            </a:r>
            <a:r>
              <a:rPr lang="el-GR" sz="2400" dirty="0"/>
              <a:t>. </a:t>
            </a:r>
          </a:p>
          <a:p>
            <a:pPr>
              <a:defRPr/>
            </a:pPr>
            <a:r>
              <a:rPr lang="el-GR" sz="2400" dirty="0"/>
              <a:t> </a:t>
            </a:r>
            <a:r>
              <a:rPr lang="el-GR" sz="2400" i="1" dirty="0"/>
              <a:t>"σπρώχνονται" από την μια δραστηριότητα στην άλλη και μπορεί να παίρνουν πολλή αισθητηριακή πληροφόρηση, αλλά δεν έχουν αρκετό χρόνο να σχηματίσουν συνειρμικά δίκτυα, να καταλάβουν και να οργανώσουν την εμπειρία με τρόπο που να έχει νόημα</a:t>
            </a:r>
            <a:r>
              <a:rPr lang="el-GR" sz="2400" dirty="0"/>
              <a:t>.</a:t>
            </a:r>
          </a:p>
        </p:txBody>
      </p:sp>
    </p:spTree>
    <p:extLst>
      <p:ext uri="{BB962C8B-B14F-4D97-AF65-F5344CB8AC3E}">
        <p14:creationId xmlns:p14="http://schemas.microsoft.com/office/powerpoint/2010/main" val="506244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Επιστημολογία και επικοινωνία (1/2)</a:t>
            </a:r>
            <a:endParaRPr lang="el-GR" dirty="0"/>
          </a:p>
        </p:txBody>
      </p:sp>
      <p:sp>
        <p:nvSpPr>
          <p:cNvPr id="5" name="Θέση περιεχομένου 4"/>
          <p:cNvSpPr>
            <a:spLocks noGrp="1"/>
          </p:cNvSpPr>
          <p:nvPr>
            <p:ph idx="1"/>
          </p:nvPr>
        </p:nvSpPr>
        <p:spPr/>
        <p:txBody>
          <a:bodyPr>
            <a:noAutofit/>
          </a:bodyPr>
          <a:lstStyle/>
          <a:p>
            <a:pPr marL="0" indent="0">
              <a:buFontTx/>
              <a:buNone/>
              <a:defRPr/>
            </a:pPr>
            <a:r>
              <a:rPr lang="el-GR" sz="2400" dirty="0"/>
              <a:t>Η εκπαίδευση των Μαθηματικών μπορεί να γίνει μέσα σε ποικίλα  επικοινωνιακά περιβάλλοντα, που το καθένα προϋποθέτει διαφορετική επιστημολογία. </a:t>
            </a:r>
          </a:p>
          <a:p>
            <a:pPr marL="0" indent="0">
              <a:buFontTx/>
              <a:buNone/>
              <a:defRPr/>
            </a:pPr>
            <a:r>
              <a:rPr lang="el-GR" sz="2400" dirty="0"/>
              <a:t>Σε κοινωνίες που κυριαρχούν </a:t>
            </a:r>
            <a:r>
              <a:rPr lang="el-GR" sz="2400" i="1" dirty="0"/>
              <a:t>υπερβατικές </a:t>
            </a:r>
            <a:r>
              <a:rPr lang="el-GR" sz="2400" dirty="0"/>
              <a:t>αξίες, αισθητικού ή θεολογικού τύπου οι μαθηματικές ιδέες παρουσιάζονται , ως η αναλλοίωτη δομή του κόσμου, υποβάλλουν το δέος της αποκάλυψης και υπονοούν μια βαθιά πνευματική σχέση του ανθρώπου με το άφθαρτο, το υπέρτατο, το αισθητικό, το ηθικό, το αιώνιο. </a:t>
            </a:r>
          </a:p>
          <a:p>
            <a:pPr marL="0" indent="0">
              <a:buFontTx/>
              <a:buNone/>
              <a:defRPr/>
            </a:pPr>
            <a:r>
              <a:rPr lang="el-GR" sz="2400" dirty="0"/>
              <a:t>Οι ιδέες αυτές που συνοψίζονται με το όνομα του Πλατωνισμού κυριάρχησαν στην μαθηματική εκπαίδευση κι έφτασαν ως ένα βαθμό ως τις μέρες μας.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σχολιάζει </a:t>
            </a:r>
            <a:r>
              <a:rPr lang="el-GR" dirty="0" smtClean="0"/>
              <a:t>(2/6</a:t>
            </a:r>
            <a:r>
              <a:rPr lang="el-GR" dirty="0"/>
              <a:t>)</a:t>
            </a:r>
          </a:p>
        </p:txBody>
      </p:sp>
      <p:sp>
        <p:nvSpPr>
          <p:cNvPr id="3" name="Θέση περιεχομένου 2"/>
          <p:cNvSpPr>
            <a:spLocks noGrp="1"/>
          </p:cNvSpPr>
          <p:nvPr>
            <p:ph idx="1"/>
          </p:nvPr>
        </p:nvSpPr>
        <p:spPr/>
        <p:txBody>
          <a:bodyPr>
            <a:normAutofit fontScale="85000" lnSpcReduction="10000"/>
          </a:bodyPr>
          <a:lstStyle/>
          <a:p>
            <a:r>
              <a:rPr lang="el-GR" altLang="el-GR" sz="2800" dirty="0"/>
              <a:t>Μια προσέγγιση που αναδεικνύει την σημασία της συναισθηματικής ατμόσφαιρας που περιβάλλει την νεολαία, μέσα στην οποία ερχόμαστε να διδάξουμε τα μαθηματικά, φαίνεται αναγκαία. </a:t>
            </a:r>
          </a:p>
          <a:p>
            <a:r>
              <a:rPr lang="el-GR" altLang="el-GR" sz="2800" dirty="0"/>
              <a:t>Η μετατόπιση των αξιών είναι δεδομένη.  Η γνώση αποκτά πραγματολογικό χαρακτήρα, γίνεται εργαλείο για κάτι. </a:t>
            </a:r>
          </a:p>
          <a:p>
            <a:r>
              <a:rPr lang="el-GR" altLang="el-GR" sz="2800" dirty="0"/>
              <a:t>Προτεραιότητα δεν είναι πια η γνώση ή η αλήθεια του κόσμου </a:t>
            </a:r>
            <a:r>
              <a:rPr lang="el-GR" altLang="el-GR" sz="2800" dirty="0" err="1"/>
              <a:t>καθεαυτή</a:t>
            </a:r>
            <a:r>
              <a:rPr lang="el-GR" altLang="el-GR" sz="2800" dirty="0"/>
              <a:t>, αλλά η σωστή διαχείριση των επικοινωνιακών δυνατοτήτων της εποχής, του νου, των μέσων, της </a:t>
            </a:r>
            <a:r>
              <a:rPr lang="el-GR" altLang="el-GR" sz="2800" dirty="0" err="1"/>
              <a:t>διϋποκειμενικότητας</a:t>
            </a:r>
            <a:r>
              <a:rPr lang="el-GR" altLang="el-GR" sz="2800" dirty="0"/>
              <a:t>, του σωστού διαλόγου, της διαπραγμάτευσης, των γλωσσών, των διεθνών κωδίκων, των επαγγελματικών εργαλείων, των στρατηγικών δράσης.</a:t>
            </a:r>
          </a:p>
        </p:txBody>
      </p:sp>
    </p:spTree>
    <p:extLst>
      <p:ext uri="{BB962C8B-B14F-4D97-AF65-F5344CB8AC3E}">
        <p14:creationId xmlns:p14="http://schemas.microsoft.com/office/powerpoint/2010/main" val="22468451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σχολιάζει </a:t>
            </a:r>
            <a:r>
              <a:rPr lang="el-GR" dirty="0" smtClean="0"/>
              <a:t>(3/6</a:t>
            </a:r>
            <a:r>
              <a:rPr lang="el-GR" dirty="0"/>
              <a:t>)</a:t>
            </a:r>
          </a:p>
        </p:txBody>
      </p:sp>
      <p:sp>
        <p:nvSpPr>
          <p:cNvPr id="5" name="Θέση περιεχομένου 4"/>
          <p:cNvSpPr>
            <a:spLocks noGrp="1"/>
          </p:cNvSpPr>
          <p:nvPr>
            <p:ph idx="1"/>
          </p:nvPr>
        </p:nvSpPr>
        <p:spPr/>
        <p:txBody>
          <a:bodyPr>
            <a:noAutofit/>
          </a:bodyPr>
          <a:lstStyle/>
          <a:p>
            <a:r>
              <a:rPr lang="el-GR" altLang="el-GR" sz="2400" dirty="0"/>
              <a:t>Ένα τεράστιο χάσμα μας χωρίζει με το μεγάλο εκπαιδευτικό πρόγραμμα της δεκαετίας του 60.</a:t>
            </a:r>
          </a:p>
          <a:p>
            <a:r>
              <a:rPr lang="el-GR" altLang="el-GR" sz="2400" dirty="0"/>
              <a:t> Η εκπαίδευση έπρεπε να ανταποκριθεί στην ταχύτατη εξέλιξη του βιομηχανικό κόσμου. </a:t>
            </a:r>
          </a:p>
          <a:p>
            <a:r>
              <a:rPr lang="el-GR" altLang="el-GR" sz="2400" dirty="0"/>
              <a:t>Τα εκπαιδευτικά προγράμματα φάνηκαν ανανεωμένα, προτείνοντας το ορθολογικό παράδειγμα, που άρχιζε με τον Καρτέσιο, τον Γαλιλαίο κι έφτανε μέχρι τον Αϊνστάιν. </a:t>
            </a:r>
          </a:p>
          <a:p>
            <a:r>
              <a:rPr lang="el-GR" altLang="el-GR" sz="2400" dirty="0"/>
              <a:t>Το θαύμα της γνώσης του κόσμου και της τεχνολογίας! Μια λατρεία του Μέλλοντος. </a:t>
            </a:r>
          </a:p>
        </p:txBody>
      </p:sp>
    </p:spTree>
    <p:extLst>
      <p:ext uri="{BB962C8B-B14F-4D97-AF65-F5344CB8AC3E}">
        <p14:creationId xmlns:p14="http://schemas.microsoft.com/office/powerpoint/2010/main" val="38331756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σχολιάζει </a:t>
            </a:r>
            <a:r>
              <a:rPr lang="el-GR" dirty="0" smtClean="0"/>
              <a:t>(4/6</a:t>
            </a:r>
            <a:r>
              <a:rPr lang="el-GR" dirty="0"/>
              <a:t>)</a:t>
            </a:r>
          </a:p>
        </p:txBody>
      </p:sp>
      <p:sp>
        <p:nvSpPr>
          <p:cNvPr id="3" name="Θέση περιεχομένου 2"/>
          <p:cNvSpPr>
            <a:spLocks noGrp="1"/>
          </p:cNvSpPr>
          <p:nvPr>
            <p:ph idx="1"/>
          </p:nvPr>
        </p:nvSpPr>
        <p:spPr/>
        <p:txBody>
          <a:bodyPr>
            <a:normAutofit/>
          </a:bodyPr>
          <a:lstStyle/>
          <a:p>
            <a:r>
              <a:rPr lang="el-GR" altLang="el-GR" sz="2800" dirty="0"/>
              <a:t>Η τεχνολογία υποσχόταν ταξίδια στο φεγγάρι, ξεπέρασμα της ένδειας παγκοσμίως, φτηνή ηλεκτρική ενέργεια ενώ στην πράξη έκρυβε το ανελέητο κυνήγι των εξοπλισμών, τον ανταγωνισμό για την πρόσβαση στις πρώτες ύλες, τον έλεγχο των αγορών και την παγκόσμια επιρροή.</a:t>
            </a:r>
          </a:p>
          <a:p>
            <a:r>
              <a:rPr lang="el-GR" altLang="el-GR" sz="2800" dirty="0"/>
              <a:t>  Επιπλέον, το </a:t>
            </a:r>
            <a:r>
              <a:rPr lang="el-GR" altLang="el-GR" sz="2800" dirty="0" err="1"/>
              <a:t>ψευδοορθολογικό</a:t>
            </a:r>
            <a:r>
              <a:rPr lang="el-GR" altLang="el-GR" sz="2800" dirty="0"/>
              <a:t> του όραμα της προόδου κάλυπτε συστηματικά τα τεράστια οικολογικά αδιέξοδα που από τότε προκαλούσε.</a:t>
            </a:r>
          </a:p>
        </p:txBody>
      </p:sp>
    </p:spTree>
    <p:extLst>
      <p:ext uri="{BB962C8B-B14F-4D97-AF65-F5344CB8AC3E}">
        <p14:creationId xmlns:p14="http://schemas.microsoft.com/office/powerpoint/2010/main" val="13291909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σχολιάζει </a:t>
            </a:r>
            <a:r>
              <a:rPr lang="el-GR" dirty="0" smtClean="0"/>
              <a:t>(5/6</a:t>
            </a:r>
            <a:r>
              <a:rPr lang="el-GR" dirty="0"/>
              <a:t>)</a:t>
            </a:r>
          </a:p>
        </p:txBody>
      </p:sp>
      <p:sp>
        <p:nvSpPr>
          <p:cNvPr id="5" name="Θέση περιεχομένου 4"/>
          <p:cNvSpPr>
            <a:spLocks noGrp="1"/>
          </p:cNvSpPr>
          <p:nvPr>
            <p:ph idx="1"/>
          </p:nvPr>
        </p:nvSpPr>
        <p:spPr/>
        <p:txBody>
          <a:bodyPr>
            <a:noAutofit/>
          </a:bodyPr>
          <a:lstStyle/>
          <a:p>
            <a:r>
              <a:rPr lang="el-GR" altLang="el-GR" sz="2400" dirty="0"/>
              <a:t>Είναι πια αποδεκτό ότι </a:t>
            </a:r>
            <a:r>
              <a:rPr lang="el-GR" altLang="el-GR" sz="2400" i="1" dirty="0"/>
              <a:t>τα προβλήματα της κάθε εποχής εντάσσονται στα διάφορα επίπεδα της επικοινωνίας και δεν είναι δυνατόν να διατυπωθούν με ακρίβεια, με ορθότητα, ή με αποτελεσματικότητα χωρίς να λάβουμε υπόψη μας τον τρόπο με τον οποίο αυτά ανακύπτουν και μέσα σε ποιο πλαίσιο Διατυπώνονται</a:t>
            </a:r>
            <a:r>
              <a:rPr lang="el-GR" altLang="el-GR" sz="2400" dirty="0"/>
              <a:t>. Σε ένα περιβάλλον </a:t>
            </a:r>
            <a:r>
              <a:rPr lang="el-GR" altLang="el-GR" sz="2400" dirty="0" err="1"/>
              <a:t>υπερπληροφόρησης</a:t>
            </a:r>
            <a:r>
              <a:rPr lang="el-GR" altLang="el-GR" sz="2400" dirty="0"/>
              <a:t>, γινόμαστε μάρτυρες ραγδαίων αλλαγών αξιών και αιτημάτων. Η μνήμη  και η κριτική σκέψη είναι τα πρώτα θύματα της </a:t>
            </a:r>
            <a:r>
              <a:rPr lang="el-GR" altLang="el-GR" sz="2400" dirty="0" err="1"/>
              <a:t>υπερπληροφόρησης</a:t>
            </a:r>
            <a:r>
              <a:rPr lang="el-GR" altLang="el-GR" sz="2400" dirty="0"/>
              <a:t>.</a:t>
            </a:r>
          </a:p>
        </p:txBody>
      </p:sp>
    </p:spTree>
    <p:extLst>
      <p:ext uri="{BB962C8B-B14F-4D97-AF65-F5344CB8AC3E}">
        <p14:creationId xmlns:p14="http://schemas.microsoft.com/office/powerpoint/2010/main" val="31296866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Για το ζήτημα αυτό η J. </a:t>
            </a:r>
            <a:r>
              <a:rPr lang="el-GR" dirty="0" err="1"/>
              <a:t>Healy</a:t>
            </a:r>
            <a:r>
              <a:rPr lang="el-GR" dirty="0"/>
              <a:t> σχολιάζει </a:t>
            </a:r>
            <a:r>
              <a:rPr lang="el-GR" dirty="0" smtClean="0"/>
              <a:t>(6/6</a:t>
            </a:r>
            <a:r>
              <a:rPr lang="el-GR" dirty="0"/>
              <a:t>)</a:t>
            </a:r>
          </a:p>
        </p:txBody>
      </p:sp>
      <p:sp>
        <p:nvSpPr>
          <p:cNvPr id="3" name="Θέση περιεχομένου 2"/>
          <p:cNvSpPr>
            <a:spLocks noGrp="1"/>
          </p:cNvSpPr>
          <p:nvPr>
            <p:ph idx="1"/>
          </p:nvPr>
        </p:nvSpPr>
        <p:spPr/>
        <p:txBody>
          <a:bodyPr>
            <a:normAutofit fontScale="92500" lnSpcReduction="20000"/>
          </a:bodyPr>
          <a:lstStyle/>
          <a:p>
            <a:r>
              <a:rPr lang="el-GR" altLang="el-GR" sz="2800" dirty="0"/>
              <a:t>Τα παλαιότερα αξιολογικά συστήματα με τα οποία ήταν </a:t>
            </a:r>
            <a:r>
              <a:rPr lang="el-GR" altLang="el-GR" sz="2800" dirty="0" err="1"/>
              <a:t>διαποτισμένη</a:t>
            </a:r>
            <a:r>
              <a:rPr lang="el-GR" altLang="el-GR" sz="2800" dirty="0"/>
              <a:t> η φιλοσοφία της εκπαίδευσης, έπαψαν να αποδίδουν. </a:t>
            </a:r>
          </a:p>
          <a:p>
            <a:r>
              <a:rPr lang="el-GR" altLang="el-GR" sz="2800" dirty="0"/>
              <a:t>Σε αυτές τις αντιλήψεις, αντιπαραθέτουν την διδακτική πρόταση των </a:t>
            </a:r>
            <a:r>
              <a:rPr lang="el-GR" altLang="el-GR" sz="2800" i="1" dirty="0"/>
              <a:t>ανοικτών προβλημάτων</a:t>
            </a:r>
            <a:r>
              <a:rPr lang="el-GR" altLang="el-GR" sz="2800" dirty="0"/>
              <a:t> και της </a:t>
            </a:r>
            <a:r>
              <a:rPr lang="el-GR" altLang="el-GR" sz="2800" i="1" dirty="0"/>
              <a:t>διαθεματικότητας</a:t>
            </a:r>
            <a:r>
              <a:rPr lang="el-GR" altLang="el-GR" sz="2800" dirty="0"/>
              <a:t> την οποία θα ονομάσω </a:t>
            </a:r>
            <a:r>
              <a:rPr lang="el-GR" altLang="el-GR" sz="2800" i="1" dirty="0"/>
              <a:t>επικοινωνιακή</a:t>
            </a:r>
            <a:r>
              <a:rPr lang="el-GR" altLang="el-GR" sz="2800" dirty="0"/>
              <a:t> αντίληψη και η οποία περιλαμβάνει τις προηγούμενες αντιλήψεις αλλά και πολλά νέα στοιχεία. </a:t>
            </a:r>
          </a:p>
          <a:p>
            <a:r>
              <a:rPr lang="el-GR" altLang="el-GR" sz="2800" dirty="0" err="1"/>
              <a:t>Καταυτήν</a:t>
            </a:r>
            <a:r>
              <a:rPr lang="el-GR" altLang="el-GR" sz="2800" dirty="0"/>
              <a:t> το </a:t>
            </a:r>
            <a:r>
              <a:rPr lang="el-GR" altLang="el-GR" sz="2800" i="1" dirty="0"/>
              <a:t>κέντρο πλέον της διαδικασίας μάθησης</a:t>
            </a:r>
            <a:r>
              <a:rPr lang="el-GR" altLang="el-GR" sz="2800" dirty="0"/>
              <a:t> δεν είναι πια το αντικείμενο της γνώσης, όπως φαινόταν παλαιότερα, αλλά </a:t>
            </a:r>
            <a:r>
              <a:rPr lang="el-GR" altLang="el-GR" sz="2800" i="1" dirty="0"/>
              <a:t>η επικοινωνία που εγκαθίσταται ανάμεσα στα υποκείμενα</a:t>
            </a:r>
            <a:r>
              <a:rPr lang="el-GR" altLang="el-GR" sz="2800" dirty="0"/>
              <a:t> που συμμετέχουν στην διαδικασία της μάθησης.</a:t>
            </a:r>
          </a:p>
        </p:txBody>
      </p:sp>
    </p:spTree>
    <p:extLst>
      <p:ext uri="{BB962C8B-B14F-4D97-AF65-F5344CB8AC3E}">
        <p14:creationId xmlns:p14="http://schemas.microsoft.com/office/powerpoint/2010/main" val="35904496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dirty="0"/>
              <a:t>J. </a:t>
            </a:r>
            <a:r>
              <a:rPr lang="el-GR" sz="3600" dirty="0" err="1"/>
              <a:t>Habermas</a:t>
            </a:r>
            <a:r>
              <a:rPr lang="el-GR" sz="3600" dirty="0"/>
              <a:t>, που συγκρότησε την ‘Θεωρία του Επικοινωνιακού </a:t>
            </a:r>
            <a:r>
              <a:rPr lang="el-GR" sz="3600" dirty="0" err="1"/>
              <a:t>Πράττειν</a:t>
            </a:r>
            <a:r>
              <a:rPr lang="el-GR" sz="3600" dirty="0" smtClean="0"/>
              <a:t>’, (1/4)</a:t>
            </a:r>
            <a:endParaRPr lang="el-GR" sz="3600" dirty="0"/>
          </a:p>
        </p:txBody>
      </p:sp>
      <p:sp>
        <p:nvSpPr>
          <p:cNvPr id="5" name="Θέση περιεχομένου 4"/>
          <p:cNvSpPr>
            <a:spLocks noGrp="1"/>
          </p:cNvSpPr>
          <p:nvPr>
            <p:ph idx="1"/>
          </p:nvPr>
        </p:nvSpPr>
        <p:spPr/>
        <p:txBody>
          <a:bodyPr>
            <a:noAutofit/>
          </a:bodyPr>
          <a:lstStyle/>
          <a:p>
            <a:r>
              <a:rPr lang="el-GR" altLang="el-GR" sz="2400" dirty="0"/>
              <a:t>Η διαδικασία συγκρότησης της γνώσης φαίνεται να μετατοπίζεται στο πεδίο της </a:t>
            </a:r>
            <a:r>
              <a:rPr lang="el-GR" altLang="el-GR" sz="2400" i="1" dirty="0"/>
              <a:t>διαπραγμάτευσης των υποκειμένων</a:t>
            </a:r>
            <a:r>
              <a:rPr lang="el-GR" altLang="el-GR" sz="2400" dirty="0"/>
              <a:t> και το θεώρημα του μεγάλου στοχαστή του καιρού μας J. </a:t>
            </a:r>
            <a:r>
              <a:rPr lang="el-GR" altLang="el-GR" sz="2400" dirty="0" err="1"/>
              <a:t>Habermas</a:t>
            </a:r>
            <a:r>
              <a:rPr lang="el-GR" altLang="el-GR" sz="2400" dirty="0"/>
              <a:t>, γίνεται ιδιαίτερα αντιπροσωπευτικό: </a:t>
            </a:r>
            <a:r>
              <a:rPr lang="el-GR" altLang="el-GR" sz="2400" i="1" dirty="0"/>
              <a:t>το  </a:t>
            </a:r>
            <a:r>
              <a:rPr lang="el-GR" altLang="el-GR" sz="2400" b="1" i="1" dirty="0"/>
              <a:t>παράδειγμα</a:t>
            </a:r>
            <a:r>
              <a:rPr lang="el-GR" altLang="el-GR" sz="2400" i="1" dirty="0"/>
              <a:t> της γνώσης των αντικειμένων πρέπει να αντικατασταθεί από το </a:t>
            </a:r>
            <a:r>
              <a:rPr lang="el-GR" altLang="el-GR" sz="2400" b="1" i="1" dirty="0"/>
              <a:t>παράδειγμα </a:t>
            </a:r>
            <a:r>
              <a:rPr lang="el-GR" altLang="el-GR" sz="2400" i="1" dirty="0"/>
              <a:t>της συνεννόησης μεταξύ υποκειμένων ικανών να επικοινωνούν μέσω της γλώσσας και να πράττουν</a:t>
            </a:r>
            <a:r>
              <a:rPr lang="el-GR" altLang="el-GR" sz="2400" dirty="0"/>
              <a:t>, </a:t>
            </a:r>
          </a:p>
          <a:p>
            <a:r>
              <a:rPr lang="el-GR" altLang="el-GR" sz="2400" dirty="0"/>
              <a:t>υπαινίσσεται το επίκεντρο των διεργασιών για μια </a:t>
            </a:r>
            <a:r>
              <a:rPr lang="el-GR" altLang="el-GR" sz="2400" i="1" dirty="0"/>
              <a:t>εκπαιδευτική φιλοσοφία</a:t>
            </a:r>
            <a:r>
              <a:rPr lang="el-GR" altLang="el-GR" sz="2400" dirty="0"/>
              <a:t> μέσα στο σύγχρονο επικοινωνιακό περιβάλλον.</a:t>
            </a:r>
          </a:p>
        </p:txBody>
      </p:sp>
    </p:spTree>
    <p:extLst>
      <p:ext uri="{BB962C8B-B14F-4D97-AF65-F5344CB8AC3E}">
        <p14:creationId xmlns:p14="http://schemas.microsoft.com/office/powerpoint/2010/main" val="12159227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J. </a:t>
            </a:r>
            <a:r>
              <a:rPr lang="el-GR" sz="3600" dirty="0" err="1"/>
              <a:t>Habermas</a:t>
            </a:r>
            <a:r>
              <a:rPr lang="el-GR" sz="3600" dirty="0"/>
              <a:t>, που συγκρότησε την ‘Θεωρία του Επικοινωνιακού </a:t>
            </a:r>
            <a:r>
              <a:rPr lang="el-GR" sz="3600" dirty="0" err="1"/>
              <a:t>Πράττειν</a:t>
            </a:r>
            <a:r>
              <a:rPr lang="el-GR" sz="3600" dirty="0"/>
              <a:t>’, </a:t>
            </a:r>
            <a:r>
              <a:rPr lang="el-GR" sz="3600" dirty="0" smtClean="0"/>
              <a:t>(</a:t>
            </a:r>
            <a:r>
              <a:rPr lang="en-US" sz="3600" dirty="0" smtClean="0"/>
              <a:t>2</a:t>
            </a:r>
            <a:r>
              <a:rPr lang="el-GR" sz="3600" dirty="0" smtClean="0"/>
              <a:t>/4</a:t>
            </a:r>
            <a:r>
              <a:rPr lang="el-GR" sz="3600" dirty="0"/>
              <a:t>)</a:t>
            </a:r>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οι προηγούμενοι προβληματισμοί αποτέλεσαν το </a:t>
            </a:r>
            <a:r>
              <a:rPr lang="en-US" altLang="el-GR" sz="2800" dirty="0"/>
              <a:t>main stream </a:t>
            </a:r>
            <a:r>
              <a:rPr lang="el-GR" altLang="el-GR" sz="2800" dirty="0"/>
              <a:t>της ΔΜ </a:t>
            </a:r>
          </a:p>
          <a:p>
            <a:r>
              <a:rPr lang="el-GR" altLang="el-GR" sz="2800" dirty="0"/>
              <a:t>Μετά το 2000 μια νέα αντίληψη αναδεικνύεται και κερδίζει έδαφος.</a:t>
            </a:r>
          </a:p>
          <a:p>
            <a:r>
              <a:rPr lang="el-GR" altLang="el-GR" sz="2800" dirty="0"/>
              <a:t> Η αντίληψη της «Πολιτικής και κοινωνικής στροφή στη ΔΜ» που </a:t>
            </a:r>
            <a:r>
              <a:rPr lang="el-GR" altLang="el-GR" sz="2800" dirty="0" err="1"/>
              <a:t>ξαναθέτει</a:t>
            </a:r>
            <a:r>
              <a:rPr lang="el-GR" altLang="el-GR" sz="2800" dirty="0"/>
              <a:t> εκ νέου το πρόβλημα του υποκειμένου μάθησης και το αξιολογικό σύστημα μέσα στο οποίο αυτό  καλείται να μάθει μαθηματικά. </a:t>
            </a:r>
          </a:p>
          <a:p>
            <a:r>
              <a:rPr lang="el-GR" altLang="el-GR" sz="2800" dirty="0"/>
              <a:t>Στον 20</a:t>
            </a:r>
            <a:r>
              <a:rPr lang="el-GR" altLang="el-GR" sz="2800" baseline="30000" dirty="0"/>
              <a:t>ο</a:t>
            </a:r>
            <a:r>
              <a:rPr lang="el-GR" altLang="el-GR" sz="2800" dirty="0"/>
              <a:t> αιώνα δρομολογείται η αποδόμηση της μεταφυσικής μέσα από τα ερωτήματα που βάζουν οι </a:t>
            </a:r>
            <a:r>
              <a:rPr lang="el-GR" altLang="el-GR" sz="2800" dirty="0" err="1"/>
              <a:t>διαψευστικές</a:t>
            </a:r>
            <a:r>
              <a:rPr lang="el-GR" altLang="el-GR" sz="2800" dirty="0"/>
              <a:t> θεωρίες. </a:t>
            </a:r>
          </a:p>
        </p:txBody>
      </p:sp>
    </p:spTree>
    <p:extLst>
      <p:ext uri="{BB962C8B-B14F-4D97-AF65-F5344CB8AC3E}">
        <p14:creationId xmlns:p14="http://schemas.microsoft.com/office/powerpoint/2010/main" val="968885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dirty="0"/>
              <a:t>J. </a:t>
            </a:r>
            <a:r>
              <a:rPr lang="el-GR" sz="3600" dirty="0" err="1"/>
              <a:t>Habermas</a:t>
            </a:r>
            <a:r>
              <a:rPr lang="el-GR" sz="3600" dirty="0"/>
              <a:t>, που συγκρότησε την ‘Θεωρία του Επικοινωνιακού </a:t>
            </a:r>
            <a:r>
              <a:rPr lang="el-GR" sz="3600" dirty="0" err="1"/>
              <a:t>Πράττειν</a:t>
            </a:r>
            <a:r>
              <a:rPr lang="el-GR" sz="3600" dirty="0"/>
              <a:t>’, </a:t>
            </a:r>
            <a:r>
              <a:rPr lang="el-GR" sz="3600" dirty="0" smtClean="0"/>
              <a:t>(</a:t>
            </a:r>
            <a:r>
              <a:rPr lang="en-US" sz="3600" dirty="0" smtClean="0"/>
              <a:t>3</a:t>
            </a:r>
            <a:r>
              <a:rPr lang="el-GR" sz="3600" dirty="0" smtClean="0"/>
              <a:t>/4</a:t>
            </a:r>
            <a:r>
              <a:rPr lang="el-GR" sz="3600" dirty="0"/>
              <a:t>)</a:t>
            </a:r>
          </a:p>
        </p:txBody>
      </p:sp>
      <p:sp>
        <p:nvSpPr>
          <p:cNvPr id="5" name="Θέση περιεχομένου 4"/>
          <p:cNvSpPr>
            <a:spLocks noGrp="1"/>
          </p:cNvSpPr>
          <p:nvPr>
            <p:ph idx="1"/>
          </p:nvPr>
        </p:nvSpPr>
        <p:spPr/>
        <p:txBody>
          <a:bodyPr>
            <a:noAutofit/>
          </a:bodyPr>
          <a:lstStyle/>
          <a:p>
            <a:pPr>
              <a:defRPr/>
            </a:pPr>
            <a:r>
              <a:rPr lang="el-GR" sz="2400" dirty="0"/>
              <a:t>Στο γύρισμα του αιώνα η </a:t>
            </a:r>
            <a:r>
              <a:rPr lang="el-GR" sz="2400" dirty="0" err="1"/>
              <a:t>μεταδομιστικές</a:t>
            </a:r>
            <a:r>
              <a:rPr lang="el-GR" sz="2400" dirty="0"/>
              <a:t> μεταμοντέρνες θεωρήσεις δρομολογούν νέες εντελώς αναζητήσεις και ερμηνείες στη ΔΜ.  </a:t>
            </a:r>
          </a:p>
          <a:p>
            <a:pPr>
              <a:defRPr/>
            </a:pPr>
            <a:r>
              <a:rPr lang="el-GR" sz="2400" dirty="0"/>
              <a:t>Το υποκείμενο μάθησης παύει να είναι απλά γνωστικός μηχανισμός και αρχίζει να κατανοείται αλλά του αποδίδεται φαντασιακό κι επιθυμίες…..</a:t>
            </a:r>
          </a:p>
          <a:p>
            <a:pPr marL="0" indent="0">
              <a:buFontTx/>
              <a:buNone/>
              <a:defRPr/>
            </a:pPr>
            <a:r>
              <a:rPr lang="el-GR" sz="2400" dirty="0"/>
              <a:t> </a:t>
            </a:r>
          </a:p>
          <a:p>
            <a:pPr>
              <a:defRPr/>
            </a:pPr>
            <a:r>
              <a:rPr lang="el-GR" sz="2400" dirty="0"/>
              <a:t>Μπορεί κανείς να μελετήσει αυτό που έχει πρωτύτερα ονειρευτεί</a:t>
            </a:r>
            <a:endParaRPr lang="el-GR" sz="2400" i="1" dirty="0"/>
          </a:p>
          <a:p>
            <a:pPr>
              <a:defRPr/>
            </a:pPr>
            <a:r>
              <a:rPr lang="en-US" sz="2400" dirty="0"/>
              <a:t>Gaston </a:t>
            </a:r>
            <a:r>
              <a:rPr lang="en-US" sz="2400" dirty="0" err="1"/>
              <a:t>Bachelard</a:t>
            </a:r>
            <a:endParaRPr lang="el-GR" sz="2400" i="1" dirty="0"/>
          </a:p>
        </p:txBody>
      </p:sp>
    </p:spTree>
    <p:extLst>
      <p:ext uri="{BB962C8B-B14F-4D97-AF65-F5344CB8AC3E}">
        <p14:creationId xmlns:p14="http://schemas.microsoft.com/office/powerpoint/2010/main" val="9511604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J. </a:t>
            </a:r>
            <a:r>
              <a:rPr lang="el-GR" sz="3600" dirty="0" err="1"/>
              <a:t>Habermas</a:t>
            </a:r>
            <a:r>
              <a:rPr lang="el-GR" sz="3600" dirty="0"/>
              <a:t>, που συγκρότησε την ‘Θεωρία του Επικοινωνιακού </a:t>
            </a:r>
            <a:r>
              <a:rPr lang="el-GR" sz="3600" dirty="0" err="1"/>
              <a:t>Πράττειν</a:t>
            </a:r>
            <a:r>
              <a:rPr lang="el-GR" sz="3600" dirty="0"/>
              <a:t>’, </a:t>
            </a:r>
            <a:r>
              <a:rPr lang="el-GR" sz="3600" dirty="0" smtClean="0"/>
              <a:t>(</a:t>
            </a:r>
            <a:r>
              <a:rPr lang="en-US" sz="3600" dirty="0" smtClean="0"/>
              <a:t>4</a:t>
            </a:r>
            <a:r>
              <a:rPr lang="el-GR" sz="3600" dirty="0" smtClean="0"/>
              <a:t>/4</a:t>
            </a:r>
            <a:r>
              <a:rPr lang="el-GR" sz="3600" dirty="0"/>
              <a:t>)</a:t>
            </a:r>
          </a:p>
        </p:txBody>
      </p:sp>
      <p:pic>
        <p:nvPicPr>
          <p:cNvPr id="6" name="Εικόνα 5"/>
          <p:cNvPicPr>
            <a:picLocks noChangeAspect="1"/>
          </p:cNvPicPr>
          <p:nvPr/>
        </p:nvPicPr>
        <p:blipFill>
          <a:blip r:embed="rId3"/>
          <a:stretch>
            <a:fillRect/>
          </a:stretch>
        </p:blipFill>
        <p:spPr>
          <a:xfrm>
            <a:off x="2968828" y="1556792"/>
            <a:ext cx="3206344" cy="4371440"/>
          </a:xfrm>
          <a:prstGeom prst="rect">
            <a:avLst/>
          </a:prstGeom>
        </p:spPr>
      </p:pic>
    </p:spTree>
    <p:extLst>
      <p:ext uri="{BB962C8B-B14F-4D97-AF65-F5344CB8AC3E}">
        <p14:creationId xmlns:p14="http://schemas.microsoft.com/office/powerpoint/2010/main" val="4402584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Επιστημολογία και επικοινωνία </a:t>
            </a:r>
            <a:r>
              <a:rPr lang="el-GR" dirty="0" smtClean="0"/>
              <a:t>(2/2</a:t>
            </a:r>
            <a:r>
              <a:rPr lang="el-GR" dirty="0"/>
              <a:t>)</a:t>
            </a:r>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Μια άλλη επιστημολογία που στάθηκε το ίδιο αποφασιστική είναι η </a:t>
            </a:r>
            <a:r>
              <a:rPr lang="el-GR" sz="2800" i="1" dirty="0" err="1"/>
              <a:t>εργαλειακή</a:t>
            </a:r>
            <a:r>
              <a:rPr lang="el-GR" sz="2800" dirty="0"/>
              <a:t>, δηλαδή εκείνη στην οποία κυριαρχούν τα αιτήματα της μέτρησης και της πρακτικής εφαρμογής.</a:t>
            </a:r>
          </a:p>
          <a:p>
            <a:pPr>
              <a:defRPr/>
            </a:pPr>
            <a:r>
              <a:rPr lang="el-GR" sz="2800" dirty="0"/>
              <a:t>Αυτή εμφανίζεται στην </a:t>
            </a:r>
            <a:r>
              <a:rPr lang="el-GR" sz="2800" dirty="0" err="1"/>
              <a:t>νεοτερικότητα</a:t>
            </a:r>
            <a:r>
              <a:rPr lang="el-GR" sz="2800" dirty="0"/>
              <a:t> και ολοκληρώνεται με την άνοδο της αστικής τάξης</a:t>
            </a:r>
          </a:p>
          <a:p>
            <a:pPr>
              <a:defRPr/>
            </a:pPr>
            <a:r>
              <a:rPr lang="el-GR" sz="2800" dirty="0"/>
              <a:t>Στο τέλος του 20ου αιώνα ανέκυψε μια άλλη εκδοχή κυριαρχούμενη από τα  νέα μέσα, την εικόνα, την αγορά, τη διαφήμιση. </a:t>
            </a:r>
          </a:p>
          <a:p>
            <a:pPr>
              <a:defRPr/>
            </a:pPr>
            <a:r>
              <a:rPr lang="el-GR" sz="2800" dirty="0"/>
              <a:t>Οι συνθήκες αυτές επιφέρουν τεράστιες ανθρωπολογικές αλλαγές, τις οποίες άλλωστε ζούμε τα τελευταία χρόνια και αξίζει να σταθούμε λίγο σε αυτές πιο </a:t>
            </a:r>
            <a:r>
              <a:rPr lang="el-GR" sz="2800" dirty="0" err="1"/>
              <a:t>επισταμένα</a:t>
            </a:r>
            <a:r>
              <a:rPr lang="el-GR" sz="2800" dirty="0"/>
              <a:t>.</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Σπύρου Παναγιώτης 2014. </a:t>
            </a:r>
            <a:r>
              <a:rPr lang="el-GR" sz="2000" dirty="0"/>
              <a:t>Σπύρου Παναγιώτης. </a:t>
            </a:r>
            <a:r>
              <a:rPr lang="el-GR" sz="2000" dirty="0" smtClean="0"/>
              <a:t>«Επιστημολογία και διδακτική των μαθηματικών. Επιστημολογίες </a:t>
            </a:r>
            <a:r>
              <a:rPr lang="el-GR" sz="2000" dirty="0"/>
              <a:t>για τη Διδακτική των </a:t>
            </a:r>
            <a:r>
              <a:rPr lang="el-GR" sz="2000" dirty="0" smtClean="0"/>
              <a:t>Μαθηματικών».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 MATH129</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Τα νέα Μέσα και οι </a:t>
            </a:r>
            <a:r>
              <a:rPr lang="el-GR" dirty="0" smtClean="0"/>
              <a:t>επιπτώσεις (1/2)</a:t>
            </a:r>
            <a:endParaRPr lang="el-GR" dirty="0"/>
          </a:p>
        </p:txBody>
      </p:sp>
      <p:sp>
        <p:nvSpPr>
          <p:cNvPr id="5" name="Θέση περιεχομένου 4"/>
          <p:cNvSpPr>
            <a:spLocks noGrp="1"/>
          </p:cNvSpPr>
          <p:nvPr>
            <p:ph idx="1"/>
          </p:nvPr>
        </p:nvSpPr>
        <p:spPr/>
        <p:txBody>
          <a:bodyPr>
            <a:noAutofit/>
          </a:bodyPr>
          <a:lstStyle/>
          <a:p>
            <a:pPr marL="0" indent="0">
              <a:buFontTx/>
              <a:buNone/>
              <a:defRPr/>
            </a:pPr>
            <a:r>
              <a:rPr lang="el-GR" sz="2400" dirty="0"/>
              <a:t>Οι σαρωτικές εξελίξεις που ζούμε τα τελευταία χρόνια στον πλανήτη είναι, χωρίς αμφιβολία, φυσικό επακόλουθο της αλματώδους εξέλιξης των Μέσων (</a:t>
            </a:r>
            <a:r>
              <a:rPr lang="el-GR" sz="2400" dirty="0" err="1"/>
              <a:t>Media</a:t>
            </a:r>
            <a:r>
              <a:rPr lang="el-GR" sz="2400" dirty="0"/>
              <a:t>) με άμεσες επιπτώσεις σε όλες τις σφαίρες της </a:t>
            </a:r>
            <a:r>
              <a:rPr lang="el-GR" sz="2400" dirty="0" err="1"/>
              <a:t>παγκοσμιοποιημένης</a:t>
            </a:r>
            <a:r>
              <a:rPr lang="el-GR" sz="2400" dirty="0"/>
              <a:t> οικονομίας και κοινωνίας. </a:t>
            </a:r>
          </a:p>
          <a:p>
            <a:pPr marL="0" indent="0">
              <a:buFontTx/>
              <a:buNone/>
              <a:defRPr/>
            </a:pPr>
            <a:r>
              <a:rPr lang="el-GR" sz="2400" dirty="0"/>
              <a:t> Το 1964, ένας καναδός φιλόσοφος της κουλτούρας ο Μ</a:t>
            </a:r>
            <a:r>
              <a:rPr lang="en-GB" sz="2400" dirty="0" err="1"/>
              <a:t>archal</a:t>
            </a:r>
            <a:r>
              <a:rPr lang="en-GB" sz="2400" dirty="0"/>
              <a:t> </a:t>
            </a:r>
            <a:r>
              <a:rPr lang="el-GR" sz="2400" dirty="0"/>
              <a:t>Μ</a:t>
            </a:r>
            <a:r>
              <a:rPr lang="en-GB" sz="2400" dirty="0"/>
              <a:t>c </a:t>
            </a:r>
            <a:r>
              <a:rPr lang="en-GB" sz="2400" dirty="0" err="1"/>
              <a:t>Luhan</a:t>
            </a:r>
            <a:r>
              <a:rPr lang="en-GB" sz="2400" dirty="0"/>
              <a:t> </a:t>
            </a:r>
            <a:r>
              <a:rPr lang="el-GR" sz="2400" dirty="0"/>
              <a:t>έγραψε ένα παράξενο και ενδιαφέρον βιβλίο με τίτλο </a:t>
            </a:r>
            <a:r>
              <a:rPr lang="en-GB" sz="2400" i="1" dirty="0"/>
              <a:t>Media</a:t>
            </a:r>
            <a:r>
              <a:rPr lang="el-GR" sz="2400" dirty="0"/>
              <a:t>. </a:t>
            </a:r>
          </a:p>
          <a:p>
            <a:pPr marL="0" indent="0">
              <a:buFontTx/>
              <a:buNone/>
              <a:defRPr/>
            </a:pPr>
            <a:r>
              <a:rPr lang="el-GR" sz="2400" dirty="0"/>
              <a:t>Είχε μιλήσει για τις ανθρωπολογικές αλλαγές που επιφέρουν τα </a:t>
            </a:r>
            <a:r>
              <a:rPr lang="el-GR" sz="2400" dirty="0" err="1"/>
              <a:t>Mέσα</a:t>
            </a:r>
            <a:r>
              <a:rPr lang="el-GR" sz="2400" dirty="0"/>
              <a:t> στην ιστορία και το παγκόσμιο χωριό.  </a:t>
            </a:r>
          </a:p>
          <a:p>
            <a:pPr marL="0" indent="0">
              <a:buFontTx/>
              <a:buNone/>
              <a:defRPr/>
            </a:pPr>
            <a:r>
              <a:rPr lang="el-GR" sz="2400" dirty="0"/>
              <a:t>Τα πρώτα χρόνια έμεινε  απαρατήρητος. Τον πρόσεξαν μόνο δημοσιογράφοι, διαφημιστές κι ειδικοί των </a:t>
            </a:r>
            <a:r>
              <a:rPr lang="el-GR" sz="2400" dirty="0" err="1"/>
              <a:t>Mέσων</a:t>
            </a:r>
            <a:r>
              <a:rPr lang="el-GR" sz="2400" dirty="0"/>
              <a:t>. </a:t>
            </a:r>
          </a:p>
        </p:txBody>
      </p:sp>
    </p:spTree>
    <p:extLst>
      <p:ext uri="{BB962C8B-B14F-4D97-AF65-F5344CB8AC3E}">
        <p14:creationId xmlns:p14="http://schemas.microsoft.com/office/powerpoint/2010/main" val="1879939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νέα Μέσα και οι επιπτώσεις </a:t>
            </a:r>
            <a:r>
              <a:rPr lang="el-GR" dirty="0" smtClean="0"/>
              <a:t>(2/2</a:t>
            </a:r>
            <a:r>
              <a:rPr lang="el-GR" dirty="0"/>
              <a:t>)</a:t>
            </a:r>
          </a:p>
        </p:txBody>
      </p:sp>
      <p:sp>
        <p:nvSpPr>
          <p:cNvPr id="3" name="Θέση περιεχομένου 2"/>
          <p:cNvSpPr>
            <a:spLocks noGrp="1"/>
          </p:cNvSpPr>
          <p:nvPr>
            <p:ph idx="1"/>
          </p:nvPr>
        </p:nvSpPr>
        <p:spPr/>
        <p:txBody>
          <a:bodyPr>
            <a:normAutofit fontScale="85000" lnSpcReduction="10000"/>
          </a:bodyPr>
          <a:lstStyle/>
          <a:p>
            <a:pPr marL="0" indent="0">
              <a:buFontTx/>
              <a:buNone/>
            </a:pPr>
            <a:r>
              <a:rPr lang="el-GR" altLang="el-GR" sz="2800" dirty="0"/>
              <a:t>Επιχειρεί μια πρωτότυπη ανάλυση της ιστορίας με βάση τις εκάστοτε τεχνολογίες και τα μέσα διάδοσης της πληροφορίας. </a:t>
            </a:r>
          </a:p>
          <a:p>
            <a:pPr marL="0" indent="0">
              <a:buFontTx/>
              <a:buNone/>
            </a:pPr>
            <a:r>
              <a:rPr lang="el-GR" altLang="el-GR" sz="2800" dirty="0"/>
              <a:t>Ισχυρίζεται, ότι </a:t>
            </a:r>
            <a:r>
              <a:rPr lang="el-GR" altLang="el-GR" sz="2800" i="1" dirty="0"/>
              <a:t>κάθε τεχνολογία είναι προβολή του  ανθρώπου στον χώρο και τον χρόνο, μια προέκταση ενός τμήματός του, μιας αίσθησης ή μιας ικανότητάς του. Έτσι, το βιβλίο αποτέλεσε προέκταση του ματιού και της μνήμης, ο τροχός του ποδιού, τα όπλα των νυχιών και των δοντιών </a:t>
            </a:r>
            <a:r>
              <a:rPr lang="el-GR" altLang="el-GR" sz="2800" i="1" dirty="0" err="1"/>
              <a:t>κ.ο.κ.</a:t>
            </a:r>
            <a:r>
              <a:rPr lang="el-GR" altLang="el-GR" sz="2800" i="1" dirty="0"/>
              <a:t> </a:t>
            </a:r>
          </a:p>
          <a:p>
            <a:pPr marL="0" indent="0">
              <a:buFontTx/>
              <a:buNone/>
            </a:pPr>
            <a:r>
              <a:rPr lang="el-GR" altLang="el-GR" sz="2800" i="1" dirty="0"/>
              <a:t>Αλλά κάθε τέτοια προέκταση τμήματος του ανθρώπου δεν είναι κάτι ουδέτερο κι ανεξάρτητο από την ανθρώπινη ψυχή. </a:t>
            </a:r>
          </a:p>
          <a:p>
            <a:pPr marL="0" indent="0">
              <a:buFontTx/>
              <a:buNone/>
            </a:pPr>
            <a:r>
              <a:rPr lang="el-GR" altLang="el-GR" sz="2800" i="1" dirty="0"/>
              <a:t>Τα μέσα δεν είναι γέφυρες του ανθρώπου με την φύση, είναι η φύση! </a:t>
            </a:r>
            <a:endParaRPr lang="el-GR" altLang="el-GR" sz="2800" dirty="0"/>
          </a:p>
        </p:txBody>
      </p:sp>
    </p:spTree>
    <p:extLst>
      <p:ext uri="{BB962C8B-B14F-4D97-AF65-F5344CB8AC3E}">
        <p14:creationId xmlns:p14="http://schemas.microsoft.com/office/powerpoint/2010/main" val="176379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dirty="0"/>
              <a:t>M. </a:t>
            </a:r>
            <a:r>
              <a:rPr lang="el-GR" sz="3600" dirty="0" err="1"/>
              <a:t>Mc</a:t>
            </a:r>
            <a:r>
              <a:rPr lang="el-GR" sz="3600" dirty="0"/>
              <a:t> </a:t>
            </a:r>
            <a:r>
              <a:rPr lang="el-GR" sz="3600" dirty="0" err="1"/>
              <a:t>Luhan</a:t>
            </a:r>
            <a:r>
              <a:rPr lang="el-GR" sz="3600" dirty="0"/>
              <a:t>, </a:t>
            </a:r>
            <a:r>
              <a:rPr lang="el-GR" sz="3600" dirty="0" err="1"/>
              <a:t>Media</a:t>
            </a:r>
            <a:r>
              <a:rPr lang="el-GR" sz="3600" dirty="0"/>
              <a:t>, οι προεκτάσεις του ανθρώπου, εκδόσεις ΚΑΛΒΟΣ, 1990</a:t>
            </a:r>
            <a:r>
              <a:rPr lang="el-GR" sz="3600" dirty="0" smtClean="0"/>
              <a:t>. (1/4)</a:t>
            </a:r>
            <a:endParaRPr lang="el-GR" sz="3600" dirty="0"/>
          </a:p>
        </p:txBody>
      </p:sp>
      <p:sp>
        <p:nvSpPr>
          <p:cNvPr id="5" name="Θέση περιεχομένου 4"/>
          <p:cNvSpPr>
            <a:spLocks noGrp="1"/>
          </p:cNvSpPr>
          <p:nvPr>
            <p:ph idx="1"/>
          </p:nvPr>
        </p:nvSpPr>
        <p:spPr/>
        <p:txBody>
          <a:bodyPr>
            <a:noAutofit/>
          </a:bodyPr>
          <a:lstStyle/>
          <a:p>
            <a:pPr marL="0" indent="0">
              <a:buFontTx/>
              <a:buNone/>
            </a:pPr>
            <a:r>
              <a:rPr lang="el-GR" altLang="el-GR" sz="2400" i="1" dirty="0"/>
              <a:t>Είναι η προέκταση τμημάτων του εαυτού μας που επηρεάζει τις κοινωνικές δομές και τις ανθρώπινες σχέσεις. </a:t>
            </a:r>
          </a:p>
          <a:p>
            <a:pPr marL="0" indent="0">
              <a:buFontTx/>
              <a:buNone/>
            </a:pPr>
            <a:r>
              <a:rPr lang="el-GR" altLang="el-GR" sz="2400" i="1" dirty="0"/>
              <a:t>Κάθε τεχνολογία είναι ταυτόχρονα μέσο επικοινωνίας, ορισμένες δε που έχουν εντονότερο επικοινωνιακό χαρακτήρα κυριαρχούν σε κάθε ιστορική περίοδο, καθορίζουν την κοινωνική οργάνωση, τις ανθρώπινες σχέσεις και το κυρίαρχο πρότυπο σκέψης.</a:t>
            </a:r>
            <a:endParaRPr lang="el-GR" altLang="el-GR" sz="2400" dirty="0"/>
          </a:p>
        </p:txBody>
      </p:sp>
    </p:spTree>
    <p:extLst>
      <p:ext uri="{BB962C8B-B14F-4D97-AF65-F5344CB8AC3E}">
        <p14:creationId xmlns:p14="http://schemas.microsoft.com/office/powerpoint/2010/main" val="136926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M. </a:t>
            </a:r>
            <a:r>
              <a:rPr lang="el-GR" sz="3600" dirty="0" err="1"/>
              <a:t>Mc</a:t>
            </a:r>
            <a:r>
              <a:rPr lang="el-GR" sz="3600" dirty="0"/>
              <a:t> </a:t>
            </a:r>
            <a:r>
              <a:rPr lang="el-GR" sz="3600" dirty="0" err="1"/>
              <a:t>Luhan</a:t>
            </a:r>
            <a:r>
              <a:rPr lang="el-GR" sz="3600" dirty="0"/>
              <a:t>, </a:t>
            </a:r>
            <a:r>
              <a:rPr lang="el-GR" sz="3600" dirty="0" err="1"/>
              <a:t>Media</a:t>
            </a:r>
            <a:r>
              <a:rPr lang="el-GR" sz="3600" dirty="0"/>
              <a:t>, οι προεκτάσεις του ανθρώπου, εκδόσεις ΚΑΛΒΟΣ, 1990</a:t>
            </a:r>
            <a:r>
              <a:rPr lang="el-GR" sz="3600" dirty="0" smtClean="0"/>
              <a:t>. (2/4)</a:t>
            </a:r>
            <a:endParaRPr lang="el-GR" sz="3600"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Αναζητά τις επιδράσεις όλων των Μέσων και ιδιαίτερα των πρόσφατων της ηλεκτρικής και της ηλεκτρονικής τεχνολογίας, όπως ο τηλέγραφος, το τηλέφωνο, ο κινηματογράφος, η φωτογραφία, το ράδιο, η τηλεόραση, η διαφήμιση. </a:t>
            </a:r>
          </a:p>
          <a:p>
            <a:r>
              <a:rPr lang="el-GR" altLang="el-GR" sz="2800" dirty="0" smtClean="0"/>
              <a:t>Βασικές </a:t>
            </a:r>
            <a:r>
              <a:rPr lang="el-GR" altLang="el-GR" sz="2800" dirty="0"/>
              <a:t>έννοιες, όπως του χώρου ή του χρόνου αλλάζουν, κάτω από την επίδραση της τεχνολογίας, ενώ το σχολείο παύει να αποτελεί το μοναδικό κέντρο άντλησης πληροφοριών για τους νέους.</a:t>
            </a:r>
          </a:p>
          <a:p>
            <a:r>
              <a:rPr lang="el-GR" altLang="el-GR" sz="2800" dirty="0" smtClean="0"/>
              <a:t>Ο </a:t>
            </a:r>
            <a:r>
              <a:rPr lang="el-GR" altLang="el-GR" sz="2800" dirty="0"/>
              <a:t>δάσκαλος περνάει σε ένα άλλο ρόλο, που ίσως ακόμη δεν έχει προσδιοριστεί επαρκώς.       </a:t>
            </a:r>
          </a:p>
        </p:txBody>
      </p:sp>
    </p:spTree>
    <p:extLst>
      <p:ext uri="{BB962C8B-B14F-4D97-AF65-F5344CB8AC3E}">
        <p14:creationId xmlns:p14="http://schemas.microsoft.com/office/powerpoint/2010/main" val="15514608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dirty="0"/>
              <a:t>M. </a:t>
            </a:r>
            <a:r>
              <a:rPr lang="el-GR" sz="3600" dirty="0" err="1"/>
              <a:t>Mc</a:t>
            </a:r>
            <a:r>
              <a:rPr lang="el-GR" sz="3600" dirty="0"/>
              <a:t> </a:t>
            </a:r>
            <a:r>
              <a:rPr lang="el-GR" sz="3600" dirty="0" err="1"/>
              <a:t>Luhan</a:t>
            </a:r>
            <a:r>
              <a:rPr lang="el-GR" sz="3600" dirty="0"/>
              <a:t>, </a:t>
            </a:r>
            <a:r>
              <a:rPr lang="el-GR" sz="3600" dirty="0" err="1"/>
              <a:t>Media</a:t>
            </a:r>
            <a:r>
              <a:rPr lang="el-GR" sz="3600" dirty="0"/>
              <a:t>, οι προεκτάσεις του ανθρώπου, εκδόσεις ΚΑΛΒΟΣ, 1990. </a:t>
            </a:r>
            <a:r>
              <a:rPr lang="el-GR" sz="3600" dirty="0" smtClean="0"/>
              <a:t>(3/4</a:t>
            </a:r>
            <a:r>
              <a:rPr lang="el-GR" sz="3600" dirty="0"/>
              <a:t>)</a:t>
            </a:r>
          </a:p>
        </p:txBody>
      </p:sp>
      <p:sp>
        <p:nvSpPr>
          <p:cNvPr id="5" name="Θέση περιεχομένου 4"/>
          <p:cNvSpPr>
            <a:spLocks noGrp="1"/>
          </p:cNvSpPr>
          <p:nvPr>
            <p:ph idx="1"/>
          </p:nvPr>
        </p:nvSpPr>
        <p:spPr/>
        <p:txBody>
          <a:bodyPr>
            <a:noAutofit/>
          </a:bodyPr>
          <a:lstStyle/>
          <a:p>
            <a:r>
              <a:rPr lang="el-GR" altLang="el-GR" sz="2400" dirty="0"/>
              <a:t>H διαφήμιση αποτελεί κατά τον </a:t>
            </a:r>
            <a:r>
              <a:rPr lang="el-GR" altLang="el-GR" sz="2400" dirty="0" err="1"/>
              <a:t>Μc</a:t>
            </a:r>
            <a:r>
              <a:rPr lang="el-GR" altLang="el-GR" sz="2400" dirty="0"/>
              <a:t> </a:t>
            </a:r>
            <a:r>
              <a:rPr lang="el-GR" altLang="el-GR" sz="2400" dirty="0" err="1"/>
              <a:t>Luhan</a:t>
            </a:r>
            <a:r>
              <a:rPr lang="el-GR" altLang="el-GR" sz="2400" dirty="0"/>
              <a:t> </a:t>
            </a:r>
            <a:r>
              <a:rPr lang="el-GR" altLang="el-GR" sz="2400" i="1" dirty="0"/>
              <a:t>μια γιγαντιαία εκπαιδευτική επιχείρηση, που ο ετήσιος προϋπολογισμός της ξεπερνά τον εθνικό προϋπολογισμό για την παιδεία</a:t>
            </a:r>
            <a:r>
              <a:rPr lang="el-GR" altLang="el-GR" sz="2400" dirty="0"/>
              <a:t>. </a:t>
            </a:r>
          </a:p>
          <a:p>
            <a:r>
              <a:rPr lang="el-GR" altLang="el-GR" sz="2400" dirty="0"/>
              <a:t>Η διαφήμιση, όμως, γίνεται κυρίως με στόχο την διαρκή εκπαίδευση του ανθρώπου, ως καταναλωτή κι η τηλεόραση συμβάλλει στο έπακρο σε τούτο, καθόσον η τηλεοπτική εικόνα χρηματοδοτείται το μέγιστο από την διαφήμιση την οποία και υπηρετεί. </a:t>
            </a:r>
          </a:p>
        </p:txBody>
      </p:sp>
    </p:spTree>
    <p:extLst>
      <p:ext uri="{BB962C8B-B14F-4D97-AF65-F5344CB8AC3E}">
        <p14:creationId xmlns:p14="http://schemas.microsoft.com/office/powerpoint/2010/main" val="2699951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1632</TotalTime>
  <Words>3415</Words>
  <Application>Microsoft Office PowerPoint</Application>
  <PresentationFormat>Προβολή στην οθόνη (4:3)</PresentationFormat>
  <Paragraphs>254</Paragraphs>
  <Slides>44</Slides>
  <Notes>44</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44</vt:i4>
      </vt:variant>
    </vt:vector>
  </HeadingPairs>
  <TitlesOfParts>
    <vt:vector size="49" baseType="lpstr">
      <vt:lpstr>ＭＳ Ｐゴシック</vt:lpstr>
      <vt:lpstr>Arial</vt:lpstr>
      <vt:lpstr>Calibri</vt:lpstr>
      <vt:lpstr>Wingdings</vt:lpstr>
      <vt:lpstr>Θέμα του Office</vt:lpstr>
      <vt:lpstr>ΕΠΙΣΤΗΜΟΛΟΓΙΑ ΚΑΙ ΔΙΔΑΚΤΙΚΗ ΤΩΝ ΜΑΘΗΜΑΤΙΚΩΝ</vt:lpstr>
      <vt:lpstr>Επιστημολογίες για τη Διδακτική των Μαθηματικών </vt:lpstr>
      <vt:lpstr>Επιστημολογία και επικοινωνία (1/2)</vt:lpstr>
      <vt:lpstr>Επιστημολογία και επικοινωνία (2/2)</vt:lpstr>
      <vt:lpstr>Τα νέα Μέσα και οι επιπτώσεις (1/2)</vt:lpstr>
      <vt:lpstr>Τα νέα Μέσα και οι επιπτώσεις (2/2)</vt:lpstr>
      <vt:lpstr>M. Mc Luhan, Media, οι προεκτάσεις του ανθρώπου, εκδόσεις ΚΑΛΒΟΣ, 1990. (1/4)</vt:lpstr>
      <vt:lpstr>M. Mc Luhan, Media, οι προεκτάσεις του ανθρώπου, εκδόσεις ΚΑΛΒΟΣ, 1990. (2/4)</vt:lpstr>
      <vt:lpstr>M. Mc Luhan, Media, οι προεκτάσεις του ανθρώπου, εκδόσεις ΚΑΛΒΟΣ, 1990. (3/4)</vt:lpstr>
      <vt:lpstr>M. Mc Luhan, Media, οι προεκτάσεις του ανθρώπου, εκδόσεις ΚΑΛΒΟΣ, 1990. (4/4)</vt:lpstr>
      <vt:lpstr>Ν. Χρηστάκης, ψυχοκοινωνιολογία των μέσων μαζικής ενημέρωσης, 1994. (1/4)</vt:lpstr>
      <vt:lpstr>Ν. Χρηστάκης, ψυχοκοινωνιολογία των μέσων μαζικής ενημέρωσης, 1994. (2/4)</vt:lpstr>
      <vt:lpstr>Ν. Χρηστάκης, ψυχοκοινωνιολογία των μέσων μαζικής ενημέρωσης, 1994. (3/4)</vt:lpstr>
      <vt:lpstr>Ν. Χρηστάκης, ψυχοκοινωνιολογία των μέσων μαζικής ενημέρωσης, 1994. (4/4)</vt:lpstr>
      <vt:lpstr>Μάθηση και συγκινησιακοί παράγοντες (1/4)</vt:lpstr>
      <vt:lpstr>Μάθηση και συγκινησιακοί παράγοντες (2/4)</vt:lpstr>
      <vt:lpstr>Μάθηση και συγκινησιακοί παράγοντες (3/4)</vt:lpstr>
      <vt:lpstr>Μάθηση και συγκινησιακοί παράγοντες (4/4)</vt:lpstr>
      <vt:lpstr>Η Μεταμοντέρνα Κατάσταση</vt:lpstr>
      <vt:lpstr>J. M. Healy Μυαλά που κινδυνεύουν (1/9) </vt:lpstr>
      <vt:lpstr>J. M. Healy Μυαλά που κινδυνεύουν (2/9) </vt:lpstr>
      <vt:lpstr>J. M. Healy Μυαλά που κινδυνεύουν (3/9) </vt:lpstr>
      <vt:lpstr>J. M. Healy Μυαλά που κινδυνεύουν (4/9) </vt:lpstr>
      <vt:lpstr>J. M. Healy Μυαλά που κινδυνεύουν (5/9) </vt:lpstr>
      <vt:lpstr>J. M. Healy Μυαλά που κινδυνεύουν (6/9) </vt:lpstr>
      <vt:lpstr>J. M. Healy Μυαλά που κινδυνεύουν (7/9) </vt:lpstr>
      <vt:lpstr>J. M. Healy Μυαλά που κινδυνεύουν (8/9) </vt:lpstr>
      <vt:lpstr>J. M. Healy Μυαλά που κινδυνεύουν (9/9) </vt:lpstr>
      <vt:lpstr>Για το ζήτημα αυτό η J. Healy σχολιάζει (1/6)</vt:lpstr>
      <vt:lpstr>Για το ζήτημα αυτό η J. Healy σχολιάζει (2/6)</vt:lpstr>
      <vt:lpstr>Για το ζήτημα αυτό η J. Healy σχολιάζει (3/6)</vt:lpstr>
      <vt:lpstr>Για το ζήτημα αυτό η J. Healy σχολιάζει (4/6)</vt:lpstr>
      <vt:lpstr>Για το ζήτημα αυτό η J. Healy σχολιάζει (5/6)</vt:lpstr>
      <vt:lpstr>Για το ζήτημα αυτό η J. Healy σχολιάζει (6/6)</vt:lpstr>
      <vt:lpstr>J. Habermas, που συγκρότησε την ‘Θεωρία του Επικοινωνιακού Πράττειν’, (1/4)</vt:lpstr>
      <vt:lpstr>J. Habermas, που συγκρότησε την ‘Θεωρία του Επικοινωνιακού Πράττειν’, (2/4)</vt:lpstr>
      <vt:lpstr>J. Habermas, που συγκρότησε την ‘Θεωρία του Επικοινωνιακού Πράττειν’, (3/4)</vt:lpstr>
      <vt:lpstr>J. Habermas, που συγκρότησε την ‘Θεωρία του Επικοινωνιακού Πράττειν’, (4/4)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183</cp:revision>
  <dcterms:created xsi:type="dcterms:W3CDTF">2012-09-06T09:03:05Z</dcterms:created>
  <dcterms:modified xsi:type="dcterms:W3CDTF">2015-10-13T11:24:58Z</dcterms:modified>
</cp:coreProperties>
</file>