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59" r:id="rId2"/>
    <p:sldId id="365" r:id="rId3"/>
    <p:sldId id="366" r:id="rId4"/>
    <p:sldId id="367" r:id="rId5"/>
    <p:sldId id="368" r:id="rId6"/>
    <p:sldId id="369" r:id="rId7"/>
    <p:sldId id="370" r:id="rId8"/>
    <p:sldId id="371" r:id="rId9"/>
    <p:sldId id="372" r:id="rId10"/>
    <p:sldId id="373" r:id="rId11"/>
    <p:sldId id="374" r:id="rId12"/>
    <p:sldId id="375" r:id="rId13"/>
    <p:sldId id="376" r:id="rId14"/>
    <p:sldId id="377" r:id="rId15"/>
    <p:sldId id="362" r:id="rId16"/>
    <p:sldId id="290" r:id="rId17"/>
    <p:sldId id="295" r:id="rId18"/>
    <p:sldId id="299" r:id="rId19"/>
    <p:sldId id="292" r:id="rId20"/>
    <p:sldId id="291" r:id="rId21"/>
    <p:sldId id="294" r:id="rId22"/>
    <p:sldId id="378" r:id="rId23"/>
    <p:sldId id="379" r:id="rId2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359"/>
            <p14:sldId id="365"/>
            <p14:sldId id="366"/>
            <p14:sldId id="367"/>
            <p14:sldId id="368"/>
            <p14:sldId id="369"/>
            <p14:sldId id="370"/>
            <p14:sldId id="371"/>
            <p14:sldId id="372"/>
            <p14:sldId id="373"/>
            <p14:sldId id="374"/>
            <p14:sldId id="375"/>
            <p14:sldId id="376"/>
            <p14:sldId id="377"/>
            <p14:sldId id="362"/>
            <p14:sldId id="290"/>
            <p14:sldId id="295"/>
            <p14:sldId id="299"/>
            <p14:sldId id="292"/>
            <p14:sldId id="291"/>
            <p14:sldId id="294"/>
          </p14:sldIdLst>
        </p14:section>
        <p14:section name="Untitled Section" id="{0F1CB131-A6BD-43D0-B8D4-1F27CEF7A05E}">
          <p14:sldIdLst>
            <p14:sldId id="378"/>
            <p14:sldId id="3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4" autoAdjust="0"/>
    <p:restoredTop sz="99283" autoAdjust="0"/>
  </p:normalViewPr>
  <p:slideViewPr>
    <p:cSldViewPr>
      <p:cViewPr varScale="1">
        <p:scale>
          <a:sx n="83" d="100"/>
          <a:sy n="83" d="100"/>
        </p:scale>
        <p:origin x="102" y="6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pPr/>
              <a:t>17/12/2015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05323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4828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</a:t>
            </a:r>
            <a:r>
              <a:rPr lang="en-US" sz="1000" dirty="0" smtClean="0">
                <a:solidFill>
                  <a:srgbClr val="5075BC"/>
                </a:solidFill>
              </a:rPr>
              <a:t>4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: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Κριτική ανάγνωση κλασικών επιστημονικών κειμένων: η περίπτωση του Γαλιλαίου</a:t>
            </a:r>
            <a:endParaRPr lang="el-GR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  <a:sym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</a:t>
            </a:r>
            <a:r>
              <a:rPr lang="en-US" sz="1000" dirty="0" smtClean="0">
                <a:solidFill>
                  <a:srgbClr val="5075BC"/>
                </a:solidFill>
              </a:rPr>
              <a:t>4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: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Κριτική ανάγνωση κλασικών επιστημονικών κειμένων: η περίπτωση του Γαλιλαίου</a:t>
            </a:r>
            <a:endParaRPr lang="el-GR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  <a:sym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</a:t>
            </a:r>
            <a:r>
              <a:rPr lang="en-US" sz="1000" dirty="0" smtClean="0">
                <a:solidFill>
                  <a:srgbClr val="5075BC"/>
                </a:solidFill>
              </a:rPr>
              <a:t>4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: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Κριτική ανάγνωση κλασικών επιστημονικών κειμένων: η περίπτωση του Γαλιλαίου</a:t>
            </a:r>
            <a:endParaRPr lang="el-GR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  <a:sym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</a:t>
            </a:r>
            <a:r>
              <a:rPr lang="en-US" sz="1000" dirty="0" smtClean="0">
                <a:solidFill>
                  <a:srgbClr val="5075BC"/>
                </a:solidFill>
              </a:rPr>
              <a:t>4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: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Κριτική ανάγνωση κλασικών επιστημονικών κειμένων: η περίπτωση του Γαλιλαίου</a:t>
            </a:r>
            <a:endParaRPr lang="el-GR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  <a:sym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10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</a:t>
            </a:r>
            <a:r>
              <a:rPr lang="en-US" sz="1000" dirty="0" smtClean="0">
                <a:solidFill>
                  <a:srgbClr val="5075BC"/>
                </a:solidFill>
              </a:rPr>
              <a:t>4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: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Κριτική ανάγνωση κλασικών επιστημονικών κειμένων: η περίπτωση του Γαλιλαίου</a:t>
            </a:r>
            <a:endParaRPr lang="el-GR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  <a:sym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</a:t>
            </a:r>
            <a:r>
              <a:rPr lang="en-US" sz="1000" dirty="0" smtClean="0">
                <a:solidFill>
                  <a:srgbClr val="5075BC"/>
                </a:solidFill>
              </a:rPr>
              <a:t>4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: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Κριτική ανάγνωση κλασικών επιστημονικών κειμένων: η περίπτωση του Γαλιλαίου</a:t>
            </a:r>
            <a:endParaRPr lang="el-GR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  <a:sym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</a:t>
            </a:r>
            <a:r>
              <a:rPr lang="en-US" sz="1000" dirty="0" smtClean="0">
                <a:solidFill>
                  <a:srgbClr val="5075BC"/>
                </a:solidFill>
              </a:rPr>
              <a:t>4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: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Κριτική ανάγνωση κλασικών επιστημονικών κειμένων: η περίπτωση του Γαλιλαίου</a:t>
            </a:r>
            <a:endParaRPr lang="el-GR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  <a:sym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9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</a:t>
            </a:r>
            <a:r>
              <a:rPr lang="en-US" sz="1000" dirty="0" smtClean="0">
                <a:solidFill>
                  <a:srgbClr val="5075BC"/>
                </a:solidFill>
              </a:rPr>
              <a:t>4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: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Κριτική ανάγνωση κλασικών επιστημονικών κειμένων: η περίπτωση του Γαλιλαίου</a:t>
            </a:r>
            <a:endParaRPr lang="el-GR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  <a:sym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</a:t>
            </a:r>
            <a:r>
              <a:rPr lang="en-US" sz="1000" dirty="0" smtClean="0">
                <a:solidFill>
                  <a:srgbClr val="5075BC"/>
                </a:solidFill>
              </a:rPr>
              <a:t>4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: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Κριτική ανάγνωση κλασικών επιστημονικών κειμένων: η περίπτωση του Γαλιλαίου</a:t>
            </a:r>
            <a:endParaRPr lang="el-GR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  <a:sym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ECD10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ebooks.edu.gr/modules/ebook/show.php/DSGL-C114/425/2855,10866/images/img2_11.jpg" TargetMode="External"/><Relationship Id="rId7" Type="http://schemas.openxmlformats.org/officeDocument/2006/relationships/hyperlink" Target="http://rodamos.gr/wp-content/uploads/2013/07/clip_image009_thumb.gi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soterica.gr/articles/sciences/medieval/epicycles.jpg" TargetMode="External"/><Relationship Id="rId5" Type="http://schemas.openxmlformats.org/officeDocument/2006/relationships/hyperlink" Target="http://users.sch.gr/mfanarioti/MHXANES/images/ypologistes/astrolavos3.jpg" TargetMode="External"/><Relationship Id="rId4" Type="http://schemas.openxmlformats.org/officeDocument/2006/relationships/hyperlink" Target="http://www.pi-schools.gr/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azam.gr/online/sites/default/files/images_uploaded/u1098/altani141_new.jp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hysics4u.files.wordpress.com/2009/10/distance_star_from_earth.jpg?w=538&amp;h=247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470025"/>
          </a:xfrm>
        </p:spPr>
        <p:txBody>
          <a:bodyPr/>
          <a:lstStyle/>
          <a:p>
            <a:r>
              <a:rPr lang="el-GR" dirty="0"/>
              <a:t>Εξέλιξη των ιδεών στις Φυσικές Επιστήμες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67544" y="3284984"/>
            <a:ext cx="8280920" cy="3024336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l-GR" dirty="0">
                <a:solidFill>
                  <a:srgbClr val="5075BC"/>
                </a:solidFill>
              </a:rPr>
              <a:t>Ενότητα </a:t>
            </a:r>
            <a:r>
              <a:rPr lang="en-US" dirty="0">
                <a:solidFill>
                  <a:srgbClr val="5075BC"/>
                </a:solidFill>
              </a:rPr>
              <a:t>4</a:t>
            </a:r>
            <a:r>
              <a:rPr lang="el-GR" dirty="0" smtClean="0">
                <a:solidFill>
                  <a:srgbClr val="5075BC"/>
                </a:solidFill>
              </a:rPr>
              <a:t>:</a:t>
            </a:r>
            <a:r>
              <a:rPr lang="en-US" dirty="0" smtClean="0">
                <a:solidFill>
                  <a:srgbClr val="5075BC"/>
                </a:solidFill>
              </a:rPr>
              <a:t> </a:t>
            </a:r>
            <a:r>
              <a:rPr lang="el-GR" dirty="0"/>
              <a:t>Κριτική ανάγνωση κλασικών επιστημονικών κειμένων: η περίπτωση του </a:t>
            </a:r>
            <a:r>
              <a:rPr lang="el-GR" dirty="0" smtClean="0"/>
              <a:t>Γαλιλαίου</a:t>
            </a:r>
            <a:endParaRPr lang="el-GR" dirty="0" smtClean="0">
              <a:sym typeface="Helvetica" pitchFamily="2" charset="0"/>
            </a:endParaRPr>
          </a:p>
          <a:p>
            <a:endParaRPr lang="en-US" dirty="0"/>
          </a:p>
          <a:p>
            <a:r>
              <a:rPr lang="el-GR" dirty="0" smtClean="0">
                <a:sym typeface="Helvetica" pitchFamily="2" charset="0"/>
              </a:rPr>
              <a:t>Βασίλης Τσελφές</a:t>
            </a:r>
            <a:endParaRPr lang="el-GR" dirty="0">
              <a:sym typeface="Helvetica" pitchFamily="2" charset="0"/>
            </a:endParaRPr>
          </a:p>
          <a:p>
            <a:r>
              <a:rPr lang="el-GR" dirty="0" smtClean="0">
                <a:sym typeface="Helvetica" pitchFamily="2" charset="0"/>
              </a:rPr>
              <a:t>Ε</a:t>
            </a:r>
            <a:r>
              <a:rPr lang="en-US" dirty="0" err="1" smtClean="0">
                <a:sym typeface="Helvetica" pitchFamily="2" charset="0"/>
              </a:rPr>
              <a:t>θνικὸ</a:t>
            </a:r>
            <a:r>
              <a:rPr lang="en-US" dirty="0" smtClean="0">
                <a:sym typeface="Helvetica" pitchFamily="2" charset="0"/>
              </a:rPr>
              <a:t> κα</a:t>
            </a:r>
            <a:r>
              <a:rPr lang="el-GR" dirty="0" smtClean="0">
                <a:sym typeface="Helvetica" pitchFamily="2" charset="0"/>
              </a:rPr>
              <a:t>ι</a:t>
            </a:r>
            <a:r>
              <a:rPr lang="en-US" dirty="0" smtClean="0">
                <a:sym typeface="Helvetica" pitchFamily="2" charset="0"/>
              </a:rPr>
              <a:t> </a:t>
            </a:r>
            <a:r>
              <a:rPr lang="en-US" dirty="0">
                <a:sym typeface="Helvetica" pitchFamily="2" charset="0"/>
              </a:rPr>
              <a:t>Καπ</a:t>
            </a:r>
            <a:r>
              <a:rPr lang="en-US" dirty="0" err="1">
                <a:sym typeface="Helvetica" pitchFamily="2" charset="0"/>
              </a:rPr>
              <a:t>οδιστρι</a:t>
            </a:r>
            <a:r>
              <a:rPr lang="en-US" dirty="0">
                <a:sym typeface="Helvetica" pitchFamily="2" charset="0"/>
              </a:rPr>
              <a:t>ακὸ Πανεπιστήμιο </a:t>
            </a:r>
            <a:r>
              <a:rPr lang="el-GR" dirty="0" smtClean="0">
                <a:sym typeface="Helvetica" pitchFamily="2" charset="0"/>
              </a:rPr>
              <a:t>Α</a:t>
            </a:r>
            <a:r>
              <a:rPr lang="en-US" dirty="0" err="1" smtClean="0">
                <a:sym typeface="Helvetica" pitchFamily="2" charset="0"/>
              </a:rPr>
              <a:t>θην</a:t>
            </a:r>
            <a:r>
              <a:rPr lang="el-GR" dirty="0" smtClean="0">
                <a:sym typeface="Helvetica" pitchFamily="2" charset="0"/>
              </a:rPr>
              <a:t>ώ</a:t>
            </a:r>
            <a:r>
              <a:rPr lang="en-US" dirty="0" smtClean="0">
                <a:sym typeface="Helvetica" pitchFamily="2" charset="0"/>
              </a:rPr>
              <a:t>ν</a:t>
            </a:r>
            <a:endParaRPr lang="en-US" dirty="0">
              <a:sym typeface="Helvetica" pitchFamily="2" charset="0"/>
            </a:endParaRPr>
          </a:p>
          <a:p>
            <a:r>
              <a:rPr lang="en-US" dirty="0" err="1" smtClean="0">
                <a:sym typeface="Helvetica" pitchFamily="2" charset="0"/>
              </a:rPr>
              <a:t>Τμ</a:t>
            </a:r>
            <a:r>
              <a:rPr lang="el-GR" dirty="0" smtClean="0">
                <a:sym typeface="Helvetica" pitchFamily="2" charset="0"/>
              </a:rPr>
              <a:t>ή</a:t>
            </a:r>
            <a:r>
              <a:rPr lang="en-US" dirty="0" smtClean="0">
                <a:sym typeface="Helvetica" pitchFamily="2" charset="0"/>
              </a:rPr>
              <a:t>μα </a:t>
            </a:r>
            <a:r>
              <a:rPr lang="el-GR" dirty="0" smtClean="0">
                <a:sym typeface="Helvetica" pitchFamily="2" charset="0"/>
              </a:rPr>
              <a:t>Εκπαίδευσης και Αγωγής στην Προσχολική Ηλικία</a:t>
            </a:r>
            <a:endParaRPr lang="en-US" dirty="0">
              <a:sym typeface="Helvetica" pitchFamily="2" charset="0"/>
            </a:endParaRPr>
          </a:p>
          <a:p>
            <a:endParaRPr lang="el-GR" dirty="0"/>
          </a:p>
        </p:txBody>
      </p:sp>
      <p:pic>
        <p:nvPicPr>
          <p:cNvPr id="4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40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Διάλογος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3906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5407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Εισαγωγή: οι επιστημονικές πρακτικές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7135"/>
            <a:ext cx="8229600" cy="5363259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Αποδεχόμαστε την κρίση των επιστημονικών κειμένων από τους «ειδικούς»: τα υπέρ και τα κατά</a:t>
            </a:r>
          </a:p>
          <a:p>
            <a:r>
              <a:rPr lang="el-GR" dirty="0" smtClean="0"/>
              <a:t>Η επιστήμη είναι ανταγωνιστική δραστηριότητα και έχει εθνικότητα: πανεπιστήμια, δημοσιεύσεις και παγκοσμιοποίηση</a:t>
            </a:r>
          </a:p>
          <a:p>
            <a:r>
              <a:rPr lang="el-GR" dirty="0" smtClean="0"/>
              <a:t>Η κατάρριψη των «αντίπαλων» επιχειρημάτων προηγείται της «θέσης»: η θεωρία δεν «πεθαίνει» εύκολα</a:t>
            </a:r>
          </a:p>
          <a:p>
            <a:r>
              <a:rPr lang="el-GR" dirty="0" smtClean="0"/>
              <a:t>Η νέες ιδέες προχωρούν ως υποθέσεις: πάγια πρακτική</a:t>
            </a:r>
          </a:p>
          <a:p>
            <a:r>
              <a:rPr lang="el-GR" dirty="0" smtClean="0"/>
              <a:t>Πνευματική ιδιοκτησία: απαραβίαστη</a:t>
            </a:r>
          </a:p>
          <a:p>
            <a:r>
              <a:rPr lang="el-GR" dirty="0" smtClean="0"/>
              <a:t>Διάκριση επιστημονικής δραστηριότητας: γιατί δεν συζητούν οι διαφορετικές παραδόσεις;</a:t>
            </a:r>
          </a:p>
          <a:p>
            <a:r>
              <a:rPr lang="el-GR" dirty="0" smtClean="0"/>
              <a:t>Επιστημονικοί διάλογοι: τα εκλαϊκευτικά κείμενα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715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Που αναζητούμε τις διαφορές Αριστοτέλη - Γαλιλαίου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05948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Οι δύο κουλτούρες μοιάζουν:</a:t>
            </a:r>
          </a:p>
          <a:p>
            <a:pPr lvl="1"/>
            <a:r>
              <a:rPr lang="el-GR" dirty="0" smtClean="0"/>
              <a:t>Στη διάκριση και σχέση του ανθρώπου με το φυσικό άλλο: και οι δύο αναγνωρίζουν τον άνθρωπο ως εξωτερικό και έλλογο παρατηρητή της φύσης</a:t>
            </a:r>
          </a:p>
          <a:p>
            <a:pPr lvl="1"/>
            <a:r>
              <a:rPr lang="el-GR" dirty="0" smtClean="0"/>
              <a:t>Στους τρόπους που εκτιμούν ότι ο άνθρωπος οικοδομεί τη γνώση: λογική/ λόγος για τη θεωρία και αισθήσεις για τα εμπειρικά τεκμήρια</a:t>
            </a:r>
          </a:p>
          <a:p>
            <a:r>
              <a:rPr lang="el-GR" dirty="0" smtClean="0"/>
              <a:t>Οι δύο κουλτούρες διαφέρουν:</a:t>
            </a:r>
          </a:p>
          <a:p>
            <a:pPr lvl="1"/>
            <a:r>
              <a:rPr lang="el-GR" dirty="0" smtClean="0"/>
              <a:t>Ως προς κάποιες θεμελιώδεις κατηγορίες που χαρακτηρίζουν το φυσικό άλλο</a:t>
            </a:r>
          </a:p>
          <a:p>
            <a:pPr lvl="1"/>
            <a:r>
              <a:rPr lang="el-GR" dirty="0" smtClean="0"/>
              <a:t>Ως προς τη λειτουργία της αιτιότητας: «τέλος» και «νόμος»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937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8945"/>
          </a:xfrm>
        </p:spPr>
        <p:txBody>
          <a:bodyPr/>
          <a:lstStyle/>
          <a:p>
            <a:r>
              <a:rPr lang="el-GR" dirty="0" smtClean="0"/>
              <a:t>Τέλειος - ατελής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6633"/>
            <a:ext cx="8229600" cy="5082112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Μια κατηγοριοποίηση όπου Γαλιλαίος και Αριστοτέλης καταρχήν συμφωνούν</a:t>
            </a:r>
          </a:p>
          <a:p>
            <a:r>
              <a:rPr lang="el-GR" dirty="0" smtClean="0"/>
              <a:t>Για τον Αριστοτέλη η «αλλαγή» αποτελεί «κίνηση» που πραγματοποιείται για να επιτευχθεί ένας σκοπός («τέλος»).</a:t>
            </a:r>
          </a:p>
          <a:p>
            <a:r>
              <a:rPr lang="el-GR" dirty="0" smtClean="0"/>
              <a:t>«Τέλεια» είναι μια κατάσταση όπου ο σκοπός έχει επιτευχθεί. Η «ατελής» κατάσταση «κινείται/ αλλάζει» προς την «τελείωση»</a:t>
            </a:r>
          </a:p>
          <a:p>
            <a:r>
              <a:rPr lang="el-GR" dirty="0" smtClean="0"/>
              <a:t>Για τον Αριστοτέλη τέλειες καταστάσεις είναι αυτές της ισορροπίας και της κυκλικής κίνησης</a:t>
            </a:r>
          </a:p>
          <a:p>
            <a:r>
              <a:rPr lang="el-GR" dirty="0" smtClean="0"/>
              <a:t>Για τον Γαλιλαίο μόνο της κυκλικής κίνησης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857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Άλλες κατηγοριοποιήσεις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όπου Γαλιλαίος και Αριστοτέλης διαφωνούν ριζικά:</a:t>
            </a:r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smtClean="0"/>
              <a:t>Ουράνιο – στοιχειώδες</a:t>
            </a:r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smtClean="0"/>
              <a:t>Φθαρτό – άφθαρτο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88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505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</a:t>
            </a:r>
            <a:r>
              <a:rPr lang="en-US" sz="2000" dirty="0" smtClean="0"/>
              <a:t>1.0.</a:t>
            </a:r>
          </a:p>
        </p:txBody>
      </p:sp>
    </p:spTree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sz="2000" dirty="0">
                <a:sym typeface="Helvetica" pitchFamily="2" charset="0"/>
              </a:rPr>
              <a:t>Βασίλης </a:t>
            </a:r>
            <a:r>
              <a:rPr lang="el-GR" sz="2000" dirty="0" smtClean="0">
                <a:sym typeface="Helvetica" pitchFamily="2" charset="0"/>
              </a:rPr>
              <a:t>Τσελφές</a:t>
            </a:r>
            <a:r>
              <a:rPr lang="el-GR" sz="2000" dirty="0"/>
              <a:t>. </a:t>
            </a:r>
            <a:r>
              <a:rPr lang="el-GR" sz="2000" dirty="0">
                <a:sym typeface="Helvetica" pitchFamily="2" charset="0"/>
              </a:rPr>
              <a:t>Βασίλης Τσελφές</a:t>
            </a:r>
            <a:r>
              <a:rPr lang="el-GR" sz="2000" dirty="0"/>
              <a:t>. «Εξέλιξη των ιδεών στις Φυσικές </a:t>
            </a:r>
            <a:r>
              <a:rPr lang="el-GR" sz="2000" dirty="0" smtClean="0"/>
              <a:t>Επιστήμες - </a:t>
            </a:r>
            <a:r>
              <a:rPr lang="el-GR" sz="2000" dirty="0"/>
              <a:t>Ενότητα </a:t>
            </a:r>
            <a:r>
              <a:rPr lang="en-US" sz="2000" dirty="0"/>
              <a:t>4</a:t>
            </a:r>
            <a:r>
              <a:rPr lang="el-GR" sz="2000" dirty="0"/>
              <a:t>:</a:t>
            </a:r>
            <a:r>
              <a:rPr lang="en-US" sz="2000" dirty="0"/>
              <a:t> </a:t>
            </a:r>
            <a:r>
              <a:rPr lang="el-GR" sz="2000" dirty="0"/>
              <a:t>Κριτική ανάγνωση κλασικών επιστημονικών κειμένων: η περίπτωση του </a:t>
            </a:r>
            <a:r>
              <a:rPr lang="el-GR" sz="2000" dirty="0" smtClean="0"/>
              <a:t>Γαλιλαίου».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2015.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</a:t>
            </a:r>
            <a:r>
              <a:rPr lang="en-US" sz="2000" dirty="0"/>
              <a:t> </a:t>
            </a:r>
            <a:r>
              <a:rPr lang="en-US" sz="2000" dirty="0">
                <a:hlinkClick r:id="rId3"/>
              </a:rPr>
              <a:t>http://opencourses.uoa.gr/courses/ECD10/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Το έργο και η ζωή του Γαλιλαίου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2397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l-GR" sz="2000" dirty="0" smtClean="0"/>
              <a:t>Δ</a:t>
            </a:r>
            <a:r>
              <a:rPr lang="en-US" sz="2000" dirty="0" err="1" smtClean="0"/>
              <a:t>ήλωση</a:t>
            </a:r>
            <a:r>
              <a:rPr lang="en-US" sz="2000" dirty="0" smtClean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99392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</a:t>
            </a:r>
            <a:r>
              <a:rPr lang="en-US" dirty="0" smtClean="0"/>
              <a:t> (1/</a:t>
            </a:r>
            <a:r>
              <a:rPr lang="el-GR" dirty="0" smtClean="0"/>
              <a:t>2</a:t>
            </a:r>
            <a:r>
              <a:rPr lang="en-US" dirty="0" smtClean="0"/>
              <a:t>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856984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Έργο αυτό κάνει χρήση των ακόλουθων έργων:</a:t>
            </a:r>
          </a:p>
          <a:p>
            <a:pPr marL="0" indent="0">
              <a:buNone/>
            </a:pPr>
            <a:r>
              <a:rPr lang="el-GR" sz="2000" b="1" dirty="0" smtClean="0"/>
              <a:t>Εικόνες/Σχήματα/Διαγράμματα</a:t>
            </a:r>
            <a:r>
              <a:rPr lang="en-US" sz="2000" b="1" dirty="0" smtClean="0"/>
              <a:t>/</a:t>
            </a:r>
            <a:r>
              <a:rPr lang="el-GR" sz="2000" b="1" dirty="0" smtClean="0"/>
              <a:t>Φωτογραφίες</a:t>
            </a:r>
          </a:p>
          <a:p>
            <a:pPr marL="0" indent="0">
              <a:buNone/>
            </a:pPr>
            <a:r>
              <a:rPr lang="el-GR" sz="2000" dirty="0" smtClean="0"/>
              <a:t>Εικόνα 1:</a:t>
            </a:r>
            <a:r>
              <a:rPr lang="en-US" sz="2000" dirty="0" smtClean="0"/>
              <a:t> Copyright: </a:t>
            </a:r>
            <a:r>
              <a:rPr lang="el-GR" sz="2000" dirty="0" smtClean="0"/>
              <a:t>Παιδαγωγικό Ινστιτούτο, Σύνδεσμος: </a:t>
            </a:r>
            <a:r>
              <a:rPr lang="en-US" sz="2000" dirty="0">
                <a:hlinkClick r:id="rId3"/>
              </a:rPr>
              <a:t>http://</a:t>
            </a:r>
            <a:r>
              <a:rPr lang="en-US" sz="2000" dirty="0" smtClean="0">
                <a:hlinkClick r:id="rId3"/>
              </a:rPr>
              <a:t>ebooks.edu.gr/modules/ebook/show.php/DSGL-C114/425/2855,10866/images/img2_11.jpg</a:t>
            </a:r>
            <a:r>
              <a:rPr lang="en-US" sz="2000" dirty="0" smtClean="0"/>
              <a:t> </a:t>
            </a:r>
            <a:r>
              <a:rPr lang="el-GR" sz="2000" dirty="0" smtClean="0"/>
              <a:t>Πηγή: </a:t>
            </a:r>
            <a:r>
              <a:rPr lang="en-US" sz="2000" dirty="0">
                <a:hlinkClick r:id="rId4"/>
              </a:rPr>
              <a:t>http://www.pi-schools.gr</a:t>
            </a:r>
            <a:r>
              <a:rPr lang="en-US" sz="2000" dirty="0" smtClean="0">
                <a:hlinkClick r:id="rId4"/>
              </a:rPr>
              <a:t>/</a:t>
            </a:r>
            <a:endParaRPr lang="en-US" sz="2000" dirty="0" smtClean="0"/>
          </a:p>
          <a:p>
            <a:pPr marL="0" indent="0">
              <a:buNone/>
            </a:pPr>
            <a:r>
              <a:rPr lang="el-GR" sz="2000" dirty="0"/>
              <a:t>Εικόνα </a:t>
            </a:r>
            <a:r>
              <a:rPr lang="en-US" sz="2000" dirty="0" smtClean="0"/>
              <a:t>2</a:t>
            </a:r>
            <a:r>
              <a:rPr lang="el-GR" sz="2000" dirty="0" smtClean="0"/>
              <a:t>:</a:t>
            </a:r>
            <a:r>
              <a:rPr lang="en-US" sz="2000" dirty="0" smtClean="0"/>
              <a:t> Copyrighted, </a:t>
            </a:r>
            <a:r>
              <a:rPr lang="el-GR" sz="2000" dirty="0"/>
              <a:t>Σύνδεσμος: </a:t>
            </a:r>
            <a:r>
              <a:rPr lang="en-US" sz="2000" dirty="0" smtClean="0">
                <a:hlinkClick r:id="rId5"/>
              </a:rPr>
              <a:t>http</a:t>
            </a:r>
            <a:r>
              <a:rPr lang="en-US" sz="2000" dirty="0">
                <a:hlinkClick r:id="rId5"/>
              </a:rPr>
              <a:t>://</a:t>
            </a:r>
            <a:r>
              <a:rPr lang="en-US" sz="2000" dirty="0" smtClean="0">
                <a:hlinkClick r:id="rId5"/>
              </a:rPr>
              <a:t>users.sch.gr/mfanarioti/MHXANES/images/ypologistes/astrolavos3.jpg</a:t>
            </a:r>
            <a:endParaRPr lang="en-US" sz="2000" dirty="0" smtClean="0"/>
          </a:p>
          <a:p>
            <a:pPr marL="0" indent="0">
              <a:buNone/>
            </a:pPr>
            <a:r>
              <a:rPr lang="el-GR" sz="2000" dirty="0"/>
              <a:t>Εικόνα </a:t>
            </a:r>
            <a:r>
              <a:rPr lang="en-US" sz="2000" dirty="0" smtClean="0"/>
              <a:t>3</a:t>
            </a:r>
            <a:r>
              <a:rPr lang="el-GR" sz="2000" dirty="0" smtClean="0"/>
              <a:t>:</a:t>
            </a:r>
            <a:r>
              <a:rPr lang="en-US" sz="2000" dirty="0" smtClean="0"/>
              <a:t> </a:t>
            </a:r>
            <a:r>
              <a:rPr lang="en-US" sz="2000" dirty="0"/>
              <a:t>Copyrighted, </a:t>
            </a:r>
            <a:r>
              <a:rPr lang="el-GR" sz="2000" dirty="0"/>
              <a:t>Σύνδεσμος: </a:t>
            </a:r>
            <a:r>
              <a:rPr lang="en-US" sz="2000" dirty="0" smtClean="0">
                <a:hlinkClick r:id="rId6"/>
              </a:rPr>
              <a:t>http</a:t>
            </a:r>
            <a:r>
              <a:rPr lang="en-US" sz="2000" dirty="0">
                <a:hlinkClick r:id="rId6"/>
              </a:rPr>
              <a:t>://</a:t>
            </a:r>
            <a:r>
              <a:rPr lang="en-US" sz="2000" dirty="0" smtClean="0">
                <a:hlinkClick r:id="rId6"/>
              </a:rPr>
              <a:t>www.esoterica.gr/articles/sciences/medieval/epicycles.jpg</a:t>
            </a:r>
            <a:r>
              <a:rPr lang="en-US" sz="2000" dirty="0" smtClean="0"/>
              <a:t>  </a:t>
            </a:r>
          </a:p>
          <a:p>
            <a:pPr marL="0" indent="0">
              <a:buNone/>
            </a:pPr>
            <a:r>
              <a:rPr lang="el-GR" sz="2000" dirty="0"/>
              <a:t>Εικόνα </a:t>
            </a:r>
            <a:r>
              <a:rPr lang="en-US" sz="2000" dirty="0" smtClean="0"/>
              <a:t>4</a:t>
            </a:r>
            <a:r>
              <a:rPr lang="el-GR" sz="2000" dirty="0" smtClean="0"/>
              <a:t>:</a:t>
            </a:r>
            <a:r>
              <a:rPr lang="en-US" sz="2000" dirty="0" smtClean="0"/>
              <a:t> </a:t>
            </a:r>
            <a:r>
              <a:rPr lang="en-US" sz="2000" dirty="0"/>
              <a:t>Copyrighted, </a:t>
            </a:r>
            <a:r>
              <a:rPr lang="el-GR" sz="2000" dirty="0"/>
              <a:t>Σύνδεσμος</a:t>
            </a:r>
            <a:r>
              <a:rPr lang="el-GR" sz="2000" dirty="0" smtClean="0"/>
              <a:t>:</a:t>
            </a:r>
            <a:r>
              <a:rPr lang="en-US" sz="2000" dirty="0" smtClean="0"/>
              <a:t> </a:t>
            </a:r>
            <a:r>
              <a:rPr lang="en-US" sz="2000" dirty="0" smtClean="0">
                <a:hlinkClick r:id="rId7"/>
              </a:rPr>
              <a:t>http</a:t>
            </a:r>
            <a:r>
              <a:rPr lang="en-US" sz="2000" dirty="0">
                <a:hlinkClick r:id="rId7"/>
              </a:rPr>
              <a:t>://</a:t>
            </a:r>
            <a:r>
              <a:rPr lang="en-US" sz="2000" dirty="0" smtClean="0">
                <a:hlinkClick r:id="rId7"/>
              </a:rPr>
              <a:t>rodamos.gr/wp-content/uploads/2013/07/clip_image009_thumb.gif</a:t>
            </a:r>
            <a:r>
              <a:rPr lang="en-US" sz="20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7918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99392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</a:t>
            </a:r>
            <a:r>
              <a:rPr lang="en-US" dirty="0" smtClean="0"/>
              <a:t> (1/</a:t>
            </a:r>
            <a:r>
              <a:rPr lang="el-GR" dirty="0" smtClean="0"/>
              <a:t>2</a:t>
            </a:r>
            <a:r>
              <a:rPr lang="en-US" dirty="0" smtClean="0"/>
              <a:t>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856984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Έργο αυτό κάνει χρήση των ακόλουθων έργων:</a:t>
            </a:r>
          </a:p>
          <a:p>
            <a:pPr marL="0" indent="0">
              <a:buNone/>
            </a:pPr>
            <a:r>
              <a:rPr lang="el-GR" sz="2000" b="1" dirty="0" smtClean="0"/>
              <a:t>Εικόνες/Σχήματα/Διαγράμματα</a:t>
            </a:r>
            <a:r>
              <a:rPr lang="en-US" sz="2000" b="1" dirty="0" smtClean="0"/>
              <a:t>/</a:t>
            </a:r>
            <a:r>
              <a:rPr lang="el-GR" sz="2000" b="1" dirty="0" smtClean="0"/>
              <a:t>Φωτογραφίες</a:t>
            </a:r>
          </a:p>
          <a:p>
            <a:pPr marL="0" indent="0">
              <a:buNone/>
            </a:pPr>
            <a:r>
              <a:rPr lang="el-GR" sz="2000" dirty="0" smtClean="0"/>
              <a:t>Εικόνα </a:t>
            </a:r>
            <a:r>
              <a:rPr lang="en-US" sz="2000" dirty="0" smtClean="0"/>
              <a:t>5</a:t>
            </a:r>
            <a:r>
              <a:rPr lang="el-GR" sz="2000" dirty="0" smtClean="0"/>
              <a:t>:</a:t>
            </a:r>
            <a:r>
              <a:rPr lang="en-US" sz="2000" dirty="0" smtClean="0"/>
              <a:t> Copyrighted, </a:t>
            </a:r>
            <a:r>
              <a:rPr lang="el-GR" sz="2000" dirty="0"/>
              <a:t>Σύνδεσμος: </a:t>
            </a:r>
            <a:r>
              <a:rPr lang="en-US" sz="2000" dirty="0">
                <a:hlinkClick r:id="rId3"/>
              </a:rPr>
              <a:t>http://</a:t>
            </a:r>
            <a:r>
              <a:rPr lang="en-US" sz="2000" dirty="0" smtClean="0">
                <a:hlinkClick r:id="rId3"/>
              </a:rPr>
              <a:t>www.kazam.gr/online/sites/default/files/images_uploaded/u1098/altani141_new.jpg</a:t>
            </a:r>
            <a:r>
              <a:rPr lang="en-US" sz="2000" dirty="0" smtClean="0"/>
              <a:t> </a:t>
            </a:r>
          </a:p>
          <a:p>
            <a:pPr marL="0" indent="0">
              <a:buNone/>
            </a:pPr>
            <a:r>
              <a:rPr lang="el-GR" sz="2000" dirty="0"/>
              <a:t>Εικόνα </a:t>
            </a:r>
            <a:r>
              <a:rPr lang="en-US" sz="2000" smtClean="0"/>
              <a:t>6</a:t>
            </a:r>
            <a:r>
              <a:rPr lang="el-GR" sz="2000" smtClean="0"/>
              <a:t>:</a:t>
            </a:r>
            <a:r>
              <a:rPr lang="en-US" sz="2000" dirty="0" smtClean="0"/>
              <a:t> </a:t>
            </a:r>
            <a:r>
              <a:rPr lang="en-US" sz="2000" dirty="0"/>
              <a:t>Copyrighted, </a:t>
            </a:r>
            <a:r>
              <a:rPr lang="el-GR" sz="2000" dirty="0"/>
              <a:t>Σύνδεσμος: </a:t>
            </a:r>
            <a:r>
              <a:rPr lang="en-US" sz="2000" dirty="0">
                <a:hlinkClick r:id="rId4"/>
              </a:rPr>
              <a:t>https://</a:t>
            </a:r>
            <a:r>
              <a:rPr lang="en-US" sz="2000" dirty="0" smtClean="0">
                <a:hlinkClick r:id="rId4"/>
              </a:rPr>
              <a:t>physics4u.files.wordpress.com/2009/10/distance_star_from_earth.jpg?w=538&amp;h=247</a:t>
            </a:r>
            <a:r>
              <a:rPr lang="en-US" sz="20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6539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κεντρικό πρόβλημα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Σύγκρουση εμπειρίας – θεωρίας</a:t>
            </a:r>
          </a:p>
          <a:p>
            <a:pPr lvl="1"/>
            <a:r>
              <a:rPr lang="el-GR" dirty="0" smtClean="0"/>
              <a:t>Εμπειρία: ανάδρομη κίνηση πλανητών</a:t>
            </a:r>
          </a:p>
          <a:p>
            <a:pPr lvl="1"/>
            <a:r>
              <a:rPr lang="el-GR" dirty="0" smtClean="0"/>
              <a:t>Θεωρία: κυκλική κίνηση πλανητών</a:t>
            </a:r>
          </a:p>
          <a:p>
            <a:r>
              <a:rPr lang="el-GR" dirty="0" smtClean="0"/>
              <a:t>Το σύστημα του Πτολεμαίου/ Αριστοτέλη </a:t>
            </a:r>
            <a:endParaRPr lang="el-GR" dirty="0"/>
          </a:p>
          <a:p>
            <a:pPr lvl="1"/>
            <a:r>
              <a:rPr lang="el-GR" dirty="0" smtClean="0"/>
              <a:t>Κύκλοι επί κύκλων ή</a:t>
            </a:r>
            <a:endParaRPr lang="el-GR" dirty="0"/>
          </a:p>
          <a:p>
            <a:pPr lvl="1"/>
            <a:r>
              <a:rPr lang="el-GR" dirty="0" smtClean="0"/>
              <a:t>Ουράνιες σφαίρες</a:t>
            </a:r>
            <a:endParaRPr lang="en-US" dirty="0"/>
          </a:p>
          <a:p>
            <a:r>
              <a:rPr lang="el-GR" dirty="0" smtClean="0"/>
              <a:t>Το σύστημα του Κοπέρνικού</a:t>
            </a:r>
            <a:endParaRPr lang="el-GR" dirty="0"/>
          </a:p>
          <a:p>
            <a:pPr lvl="1"/>
            <a:r>
              <a:rPr lang="el-GR" dirty="0" smtClean="0"/>
              <a:t>Η Γη ως πλανήτης</a:t>
            </a:r>
            <a:endParaRPr lang="el-GR" dirty="0"/>
          </a:p>
          <a:p>
            <a:pPr lvl="1"/>
            <a:r>
              <a:rPr lang="el-GR" dirty="0" smtClean="0"/>
              <a:t>Ο Ήλιος κέντρο του σύμπαντος (;)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742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Ανάδρομη κίνηση</a:t>
            </a:r>
            <a:endParaRPr lang="en-US" dirty="0"/>
          </a:p>
        </p:txBody>
      </p:sp>
      <p:pic>
        <p:nvPicPr>
          <p:cNvPr id="3" name="Picture 2" descr="Φωτογραφία ανάδρομης κίνησης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2292996"/>
            <a:ext cx="8222611" cy="32427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100392" y="5537569"/>
            <a:ext cx="669457" cy="21602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55000" lnSpcReduction="20000"/>
          </a:bodyPr>
          <a:lstStyle/>
          <a:p>
            <a:r>
              <a:rPr lang="el-GR" dirty="0" smtClean="0"/>
              <a:t>Εικόνα 1</a:t>
            </a:r>
          </a:p>
        </p:txBody>
      </p:sp>
    </p:spTree>
    <p:extLst>
      <p:ext uri="{BB962C8B-B14F-4D97-AF65-F5344CB8AC3E}">
        <p14:creationId xmlns:p14="http://schemas.microsoft.com/office/powerpoint/2010/main" val="1197034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Αριστοτέλης</a:t>
            </a:r>
            <a:endParaRPr lang="en-US" dirty="0"/>
          </a:p>
        </p:txBody>
      </p:sp>
      <p:pic>
        <p:nvPicPr>
          <p:cNvPr id="4" name="Picture 3" descr="Φωτογραφία αξόνων της γης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340768"/>
            <a:ext cx="4873369" cy="505688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020272" y="6247533"/>
            <a:ext cx="669457" cy="21602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55000" lnSpcReduction="20000"/>
          </a:bodyPr>
          <a:lstStyle/>
          <a:p>
            <a:r>
              <a:rPr lang="el-GR" dirty="0" smtClean="0"/>
              <a:t>Εικόνα 2</a:t>
            </a:r>
          </a:p>
        </p:txBody>
      </p:sp>
    </p:spTree>
    <p:extLst>
      <p:ext uri="{BB962C8B-B14F-4D97-AF65-F5344CB8AC3E}">
        <p14:creationId xmlns:p14="http://schemas.microsoft.com/office/powerpoint/2010/main" val="593692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Πτολεμαίος</a:t>
            </a:r>
            <a:endParaRPr lang="en-US" dirty="0"/>
          </a:p>
        </p:txBody>
      </p:sp>
      <p:pic>
        <p:nvPicPr>
          <p:cNvPr id="3" name="Picture 2" descr="Επίκυκλοι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17638"/>
            <a:ext cx="3956826" cy="3181288"/>
          </a:xfrm>
          <a:prstGeom prst="rect">
            <a:avLst/>
          </a:prstGeom>
        </p:spPr>
      </p:pic>
      <p:pic>
        <p:nvPicPr>
          <p:cNvPr id="4" name="Picture 3" descr="Η σφαίρα των αστέρων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609" y="2159760"/>
            <a:ext cx="3989191" cy="39695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45477" y="4797152"/>
            <a:ext cx="669457" cy="21602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55000" lnSpcReduction="20000"/>
          </a:bodyPr>
          <a:lstStyle/>
          <a:p>
            <a:r>
              <a:rPr lang="el-GR" dirty="0" smtClean="0"/>
              <a:t>Εικόνα 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79297" y="6021288"/>
            <a:ext cx="669457" cy="21602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55000" lnSpcReduction="20000"/>
          </a:bodyPr>
          <a:lstStyle/>
          <a:p>
            <a:r>
              <a:rPr lang="el-GR" dirty="0" smtClean="0"/>
              <a:t>Εικόνα </a:t>
            </a:r>
            <a:r>
              <a:rPr lang="en-US" dirty="0" smtClean="0"/>
              <a:t>4</a:t>
            </a: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1242479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Κοπέρνικος (1543)</a:t>
            </a:r>
            <a:endParaRPr lang="en-US" dirty="0"/>
          </a:p>
        </p:txBody>
      </p:sp>
      <p:pic>
        <p:nvPicPr>
          <p:cNvPr id="3" name="Picture 2" descr="Φωτογραφία ηλικοκεντρικού συστήματος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17638"/>
            <a:ext cx="8229600" cy="471696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139952" y="6148960"/>
            <a:ext cx="669457" cy="21602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55000" lnSpcReduction="20000"/>
          </a:bodyPr>
          <a:lstStyle/>
          <a:p>
            <a:r>
              <a:rPr lang="el-GR" dirty="0" smtClean="0"/>
              <a:t>Εικόνα 5</a:t>
            </a:r>
          </a:p>
        </p:txBody>
      </p:sp>
    </p:spTree>
    <p:extLst>
      <p:ext uri="{BB962C8B-B14F-4D97-AF65-F5344CB8AC3E}">
        <p14:creationId xmlns:p14="http://schemas.microsoft.com/office/powerpoint/2010/main" val="108635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Παράλλαξη;;;</a:t>
            </a:r>
            <a:endParaRPr lang="en-US" dirty="0"/>
          </a:p>
        </p:txBody>
      </p:sp>
      <p:pic>
        <p:nvPicPr>
          <p:cNvPr id="4" name="Picture 3" descr="Παράλλαξη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145048"/>
            <a:ext cx="8229600" cy="37280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355976" y="6165304"/>
            <a:ext cx="669457" cy="21602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55000" lnSpcReduction="20000"/>
          </a:bodyPr>
          <a:lstStyle/>
          <a:p>
            <a:r>
              <a:rPr lang="el-GR" dirty="0" smtClean="0"/>
              <a:t>Εικόνα 6</a:t>
            </a:r>
          </a:p>
        </p:txBody>
      </p:sp>
    </p:spTree>
    <p:extLst>
      <p:ext uri="{BB962C8B-B14F-4D97-AF65-F5344CB8AC3E}">
        <p14:creationId xmlns:p14="http://schemas.microsoft.com/office/powerpoint/2010/main" val="2603961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Ζωή και δράση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3360"/>
            <a:ext cx="8229600" cy="3627291"/>
          </a:xfrm>
        </p:spPr>
        <p:txBody>
          <a:bodyPr/>
          <a:lstStyle/>
          <a:p>
            <a:pPr>
              <a:buClr>
                <a:srgbClr val="FFFF00"/>
              </a:buClr>
            </a:pPr>
            <a:r>
              <a:rPr lang="el-GR" u="heavy" dirty="0" smtClean="0"/>
              <a:t>Προσωπική ζωή</a:t>
            </a:r>
          </a:p>
          <a:p>
            <a:pPr marL="0" indent="0">
              <a:buClr>
                <a:srgbClr val="FFFF00"/>
              </a:buClr>
              <a:buNone/>
            </a:pPr>
            <a:endParaRPr lang="el-GR" u="heavy" dirty="0" smtClean="0"/>
          </a:p>
          <a:p>
            <a:pPr>
              <a:buClr>
                <a:srgbClr val="008000"/>
              </a:buClr>
            </a:pPr>
            <a:r>
              <a:rPr lang="el-GR" u="heavy" dirty="0" smtClean="0"/>
              <a:t>Σπουδές και επιστημονική δραστηριότητα</a:t>
            </a:r>
          </a:p>
          <a:p>
            <a:pPr marL="0" indent="0">
              <a:buClr>
                <a:srgbClr val="008000"/>
              </a:buClr>
              <a:buNone/>
            </a:pPr>
            <a:endParaRPr lang="el-GR" u="heavy" dirty="0" smtClean="0"/>
          </a:p>
          <a:p>
            <a:pPr>
              <a:buClr>
                <a:srgbClr val="FF6600"/>
              </a:buClr>
            </a:pPr>
            <a:r>
              <a:rPr lang="el-GR" u="heavy" dirty="0" smtClean="0"/>
              <a:t>Επαγγελματική </a:t>
            </a:r>
            <a:r>
              <a:rPr lang="el-GR" u="heavy" dirty="0"/>
              <a:t>ζωή</a:t>
            </a:r>
            <a:endParaRPr lang="en-US" u="heavy" dirty="0"/>
          </a:p>
        </p:txBody>
      </p:sp>
    </p:spTree>
    <p:extLst>
      <p:ext uri="{BB962C8B-B14F-4D97-AF65-F5344CB8AC3E}">
        <p14:creationId xmlns:p14="http://schemas.microsoft.com/office/powerpoint/2010/main" val="3282519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5789</TotalTime>
  <Words>786</Words>
  <Application>Microsoft Office PowerPoint</Application>
  <PresentationFormat>Προβολή στην οθόνη (4:3)</PresentationFormat>
  <Paragraphs>109</Paragraphs>
  <Slides>23</Slides>
  <Notes>8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8" baseType="lpstr">
      <vt:lpstr>Arial</vt:lpstr>
      <vt:lpstr>Calibri</vt:lpstr>
      <vt:lpstr>Helvetica</vt:lpstr>
      <vt:lpstr>Wingdings</vt:lpstr>
      <vt:lpstr>Θέμα του Office</vt:lpstr>
      <vt:lpstr>Εξέλιξη των ιδεών στις Φυσικές Επιστήμες</vt:lpstr>
      <vt:lpstr>Το έργο και η ζωή του Γαλιλαίου</vt:lpstr>
      <vt:lpstr>Το κεντρικό πρόβλημα</vt:lpstr>
      <vt:lpstr>Ανάδρομη κίνηση</vt:lpstr>
      <vt:lpstr>Αριστοτέλης</vt:lpstr>
      <vt:lpstr>Πτολεμαίος</vt:lpstr>
      <vt:lpstr>Κοπέρνικος (1543)</vt:lpstr>
      <vt:lpstr>Παράλλαξη;;;</vt:lpstr>
      <vt:lpstr>Ζωή και δράση</vt:lpstr>
      <vt:lpstr>Διάλογος</vt:lpstr>
      <vt:lpstr>Εισαγωγή: οι επιστημονικές πρακτικές</vt:lpstr>
      <vt:lpstr>Που αναζητούμε τις διαφορές Αριστοτέλη - Γαλιλαίου</vt:lpstr>
      <vt:lpstr>Τέλειος - ατελής</vt:lpstr>
      <vt:lpstr>Άλλες κατηγοριοποιήσεις</vt:lpstr>
      <vt:lpstr>Τέλος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  <vt:lpstr>Σημείωμα Χρήσης Έργων Τρίτων (1/2)</vt:lpstr>
      <vt:lpstr>Σημείωμα Χρήσης Έργων Τρίτων (1/2)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VsSrg</cp:lastModifiedBy>
  <cp:revision>296</cp:revision>
  <dcterms:created xsi:type="dcterms:W3CDTF">2012-09-06T09:03:05Z</dcterms:created>
  <dcterms:modified xsi:type="dcterms:W3CDTF">2015-12-17T11:00:18Z</dcterms:modified>
</cp:coreProperties>
</file>