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66" r:id="rId3"/>
    <p:sldId id="265" r:id="rId4"/>
    <p:sldId id="274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3" r:id="rId13"/>
    <p:sldId id="304" r:id="rId14"/>
    <p:sldId id="305" r:id="rId15"/>
    <p:sldId id="306" r:id="rId16"/>
    <p:sldId id="307" r:id="rId17"/>
    <p:sldId id="280" r:id="rId18"/>
    <p:sldId id="290" r:id="rId19"/>
    <p:sldId id="295" r:id="rId20"/>
    <p:sldId id="292" r:id="rId21"/>
    <p:sldId id="291" r:id="rId22"/>
    <p:sldId id="294" r:id="rId2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256"/>
            <p14:sldId id="266"/>
            <p14:sldId id="265"/>
            <p14:sldId id="274"/>
            <p14:sldId id="296"/>
            <p14:sldId id="297"/>
            <p14:sldId id="298"/>
            <p14:sldId id="299"/>
          </p14:sldIdLst>
        </p14:section>
        <p14:section name="Untitled Section" id="{0F1CB131-A6BD-43D0-B8D4-1F27CEF7A05E}">
          <p14:sldIdLst>
            <p14:sldId id="300"/>
            <p14:sldId id="301"/>
            <p14:sldId id="302"/>
            <p14:sldId id="303"/>
            <p14:sldId id="304"/>
            <p14:sldId id="305"/>
            <p14:sldId id="306"/>
            <p14:sldId id="307"/>
            <p14:sldId id="280"/>
            <p14:sldId id="290"/>
            <p14:sldId id="295"/>
            <p14:sldId id="292"/>
            <p14:sldId id="291"/>
            <p14:sldId id="29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77" autoAdjust="0"/>
    <p:restoredTop sz="99309" autoAdjust="0"/>
  </p:normalViewPr>
  <p:slideViewPr>
    <p:cSldViewPr>
      <p:cViewPr varScale="1">
        <p:scale>
          <a:sx n="71" d="100"/>
          <a:sy n="71" d="100"/>
        </p:scale>
        <p:origin x="72" y="8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pPr/>
              <a:t>16/7/2015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996820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Ρεαλιστικά μαθηματικά και μοντελοποίηση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006575"/>
            <a:ext cx="7772400" cy="1470025"/>
          </a:xfrm>
        </p:spPr>
        <p:txBody>
          <a:bodyPr/>
          <a:lstStyle/>
          <a:p>
            <a:r>
              <a:rPr lang="el-GR" dirty="0" smtClean="0">
                <a:solidFill>
                  <a:srgbClr val="5075BC"/>
                </a:solidFill>
              </a:rPr>
              <a:t>Πρακτική Άσκηση σε σχολεία της δευτεροβάθμιας εκπαίδευσης</a:t>
            </a:r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384823"/>
            <a:ext cx="7776864" cy="1752600"/>
          </a:xfrm>
        </p:spPr>
        <p:txBody>
          <a:bodyPr>
            <a:noAutofit/>
          </a:bodyPr>
          <a:lstStyle/>
          <a:p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</a:t>
            </a:r>
            <a:r>
              <a:rPr lang="en-US" sz="2800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6</a:t>
            </a:r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:</a:t>
            </a:r>
            <a:r>
              <a:rPr lang="el-GR" sz="2800" dirty="0">
                <a:latin typeface="+mj-lt"/>
                <a:ea typeface="+mj-ea"/>
                <a:cs typeface="+mj-cs"/>
              </a:rPr>
              <a:t> Ο χώρος εργασίας (XE)  και ο ρόλος του στο </a:t>
            </a:r>
            <a:r>
              <a:rPr lang="el-GR" sz="2800" dirty="0" smtClean="0">
                <a:latin typeface="+mj-lt"/>
                <a:ea typeface="+mj-ea"/>
                <a:cs typeface="+mj-cs"/>
              </a:rPr>
              <a:t>MASCIL</a:t>
            </a:r>
            <a:endParaRPr lang="en-US" sz="2800" dirty="0" smtClean="0">
              <a:latin typeface="+mj-lt"/>
              <a:ea typeface="+mj-ea"/>
              <a:cs typeface="+mj-cs"/>
            </a:endParaRPr>
          </a:p>
          <a:p>
            <a:endParaRPr lang="en-US" sz="2800" dirty="0" smtClean="0"/>
          </a:p>
          <a:p>
            <a:r>
              <a:rPr lang="el-GR" altLang="el-GR" sz="2800" dirty="0" smtClean="0"/>
              <a:t>Δέσποινα </a:t>
            </a:r>
            <a:r>
              <a:rPr lang="el-GR" altLang="el-GR" sz="2800" dirty="0" smtClean="0"/>
              <a:t>Πόταρη</a:t>
            </a:r>
          </a:p>
          <a:p>
            <a:r>
              <a:rPr lang="el-GR" sz="2800" dirty="0" smtClean="0"/>
              <a:t>Σχολή Θετικών επιστημών</a:t>
            </a:r>
          </a:p>
          <a:p>
            <a:r>
              <a:rPr lang="el-GR" sz="2800" dirty="0" smtClean="0"/>
              <a:t>Τμήμα Μαθηματικό</a:t>
            </a:r>
            <a:endParaRPr lang="en-US" sz="2800" dirty="0" smtClean="0"/>
          </a:p>
          <a:p>
            <a:endParaRPr lang="en-US" sz="2800" dirty="0" smtClean="0"/>
          </a:p>
          <a:p>
            <a:endParaRPr lang="el-GR" sz="2800" dirty="0" smtClean="0"/>
          </a:p>
        </p:txBody>
      </p:sp>
    </p:spTree>
    <p:extLst>
      <p:ext uri="{BB962C8B-B14F-4D97-AF65-F5344CB8AC3E}">
        <p14:creationId xmlns:p14="http://schemas.microsoft.com/office/powerpoint/2010/main" val="342819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Ευρήματα από παρεμβατικής φύσης </a:t>
            </a:r>
            <a:r>
              <a:rPr lang="el-GR" dirty="0" smtClean="0"/>
              <a:t>έρευνες</a:t>
            </a:r>
            <a:r>
              <a:rPr lang="en-US" dirty="0" smtClean="0"/>
              <a:t> (2/2)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90000"/>
              </a:lnSpc>
            </a:pPr>
            <a:r>
              <a:rPr lang="el-GR" dirty="0"/>
              <a:t>Στην έρευνα των </a:t>
            </a:r>
            <a:r>
              <a:rPr lang="en-US" dirty="0">
                <a:latin typeface="Cambria" pitchFamily="18" charset="0"/>
              </a:rPr>
              <a:t>Williams</a:t>
            </a:r>
            <a:r>
              <a:rPr lang="el-GR" dirty="0"/>
              <a:t> και </a:t>
            </a:r>
            <a:r>
              <a:rPr lang="en-US" dirty="0">
                <a:latin typeface="Cambria" pitchFamily="18" charset="0"/>
              </a:rPr>
              <a:t>Wake</a:t>
            </a:r>
            <a:r>
              <a:rPr lang="el-GR" dirty="0"/>
              <a:t> (2007α, 2007β)  ερευνητές, μαθητές και εκπαιδευτικοί επισκέπτονται χώρους εργασίας και προσπαθούν να κατανοήσουν μαθηματικής φύσης θέματα τα οποία παρουσιάζονται από τους εργαζόμενους. </a:t>
            </a:r>
          </a:p>
          <a:p>
            <a:pPr lvl="1">
              <a:lnSpc>
                <a:spcPct val="90000"/>
              </a:lnSpc>
            </a:pPr>
            <a:r>
              <a:rPr lang="el-GR" dirty="0"/>
              <a:t>Οι ερευνητές δείχνουν πώς εργασιακά μοντέλα που κρύβουν το μαθηματικό τους νόημα μπορούν να αποτελέσουν παιδαγωγικά μέσα επικοινωνίας και γνώσης.</a:t>
            </a:r>
          </a:p>
          <a:p>
            <a:pPr lvl="2">
              <a:lnSpc>
                <a:spcPct val="90000"/>
              </a:lnSpc>
            </a:pPr>
            <a:r>
              <a:rPr lang="el-GR" dirty="0"/>
              <a:t>Αυτό επιτυγχάνεται με παιδαγωγικές διαλόγου ανάμεσα στο σπουδαστή τον εργαζόμενο και τον ερευνητή. </a:t>
            </a:r>
          </a:p>
          <a:p>
            <a:pPr lvl="2">
              <a:lnSpc>
                <a:spcPct val="90000"/>
              </a:lnSpc>
            </a:pPr>
            <a:r>
              <a:rPr lang="el-GR" dirty="0"/>
              <a:t>Σε αυτή τη διαδικασία αναζήτησης συνδέσεων και επικοινωνίας η γλώσσα και τα μαθηματικά σύμβολα παίζουν καθοριστικό ρόλο. </a:t>
            </a:r>
          </a:p>
          <a:p>
            <a:pPr lvl="2">
              <a:lnSpc>
                <a:spcPct val="90000"/>
              </a:lnSpc>
            </a:pPr>
            <a:r>
              <a:rPr lang="el-GR" dirty="0"/>
              <a:t>Οι επισκέπτες του χώρου εργασίας (ερευνητές και σπουδαστές) θα πρέπει να εξοικειωθούν με τη γλωσσική ιδιομορφία (τεχνικούς όρους, γνώσεις, όργανα και εργαλεία) του χώρου ώστε να είναι δυνατή η επικοινωνία των εκπροσώπων των δύο κοινοτήτων (σχολικής και εργασιακής).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Φυσικές επιστήμες και χώρος εργασίας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l-GR" sz="1800" dirty="0"/>
              <a:t>Η έρευνα στη διδακτική των φυσικών επιστημών έχει δείξει ότι η χρήση προβλημάτων που βασίζονται σε πλαίσια (</a:t>
            </a:r>
            <a:r>
              <a:rPr lang="en-US" sz="1800" dirty="0">
                <a:latin typeface="Cambria" pitchFamily="18" charset="0"/>
              </a:rPr>
              <a:t>contexts</a:t>
            </a:r>
            <a:r>
              <a:rPr lang="el-GR" sz="1800" dirty="0"/>
              <a:t>) συμβάλλει στη βελτίωση της στάσης των μαθητών απέναντι στη διδασκαλία των φυσικών επιστημών, αλλά και της ικανότητας των μαθητών να επιλύουν τα αντίστοιχα προβλήματα (</a:t>
            </a:r>
            <a:r>
              <a:rPr lang="en-GB" sz="1800" dirty="0">
                <a:latin typeface="Cambria" pitchFamily="18" charset="0"/>
              </a:rPr>
              <a:t>Bennett</a:t>
            </a:r>
            <a:r>
              <a:rPr lang="el-GR" sz="1800" dirty="0"/>
              <a:t>, </a:t>
            </a:r>
            <a:r>
              <a:rPr lang="en-GB" sz="1800" dirty="0" err="1">
                <a:latin typeface="Cambria" pitchFamily="18" charset="0"/>
              </a:rPr>
              <a:t>Lubben</a:t>
            </a:r>
            <a:r>
              <a:rPr lang="el-GR" sz="1800" dirty="0"/>
              <a:t> &amp; </a:t>
            </a:r>
            <a:r>
              <a:rPr lang="en-GB" sz="1800" dirty="0">
                <a:latin typeface="Cambria" pitchFamily="18" charset="0"/>
              </a:rPr>
              <a:t>Hogarth</a:t>
            </a:r>
            <a:r>
              <a:rPr lang="el-GR" sz="1800" dirty="0"/>
              <a:t>, 2007). </a:t>
            </a:r>
          </a:p>
          <a:p>
            <a:pPr>
              <a:lnSpc>
                <a:spcPct val="80000"/>
              </a:lnSpc>
            </a:pPr>
            <a:r>
              <a:rPr lang="el-GR" altLang="ja-JP" sz="1800" dirty="0">
                <a:cs typeface="HG創英ﾌﾟﾚｾﾞﾝｽEB"/>
              </a:rPr>
              <a:t>Η ένταξη θεμάτων κοινωνικών και του εργασιακού χώρου στο  πρόγραμμα σπουδών έχει διερευνηθεί μέσα από έρευνες όπως “</a:t>
            </a:r>
            <a:r>
              <a:rPr lang="el-GR" altLang="ja-JP" sz="1800" i="1" dirty="0">
                <a:cs typeface="HG創英ﾌﾟﾚｾﾞﾝｽEB"/>
              </a:rPr>
              <a:t>Οι φυσικές επιστήμες στην κοινωνία</a:t>
            </a:r>
            <a:r>
              <a:rPr lang="el-GR" altLang="ja-JP" sz="1800" dirty="0">
                <a:cs typeface="HG創英ﾌﾟﾚｾﾞﾝｽEB"/>
              </a:rPr>
              <a:t>”, “</a:t>
            </a:r>
            <a:r>
              <a:rPr lang="el-GR" altLang="ja-JP" sz="1800" i="1" dirty="0">
                <a:cs typeface="HG創英ﾌﾟﾚｾﾞﾝｽEB"/>
              </a:rPr>
              <a:t>Τεχνολογία, φυσικές επιστήμες και κοινωνία</a:t>
            </a:r>
            <a:r>
              <a:rPr lang="el-GR" altLang="ja-JP" sz="1800" dirty="0">
                <a:cs typeface="HG創英ﾌﾟﾚｾﾞﾝｽEB"/>
              </a:rPr>
              <a:t>” και “</a:t>
            </a:r>
            <a:r>
              <a:rPr lang="el-GR" altLang="ja-JP" sz="1800" i="1" dirty="0">
                <a:cs typeface="HG創英ﾌﾟﾚｾﾞﾝｽEB"/>
              </a:rPr>
              <a:t>Φυσικές επιστήμες για όλους</a:t>
            </a:r>
            <a:r>
              <a:rPr lang="el-GR" altLang="ja-JP" sz="1800" dirty="0">
                <a:cs typeface="HG創英ﾌﾟﾚｾﾞﾝｽEB"/>
              </a:rPr>
              <a:t>”. </a:t>
            </a:r>
          </a:p>
          <a:p>
            <a:pPr>
              <a:lnSpc>
                <a:spcPct val="80000"/>
              </a:lnSpc>
            </a:pPr>
            <a:r>
              <a:rPr lang="el-GR" altLang="ja-JP" sz="1800" dirty="0">
                <a:cs typeface="HG創英ﾌﾟﾚｾﾞﾝｽEB"/>
              </a:rPr>
              <a:t>Σε πιο πρόσφατες έρευνες η έμφαση έχει αυξηθεί σε διεθνές επίπεδο, με ιδιαίτερη εστίαση στην ανάπτυξη επιστημονικών δεξιοτήτων, κάτι που αντανακλάται έντονα στο πλαίσιο της PISA (</a:t>
            </a:r>
            <a:r>
              <a:rPr lang="en-US" altLang="ja-JP" sz="1800" dirty="0">
                <a:latin typeface="Cambria" pitchFamily="18" charset="0"/>
                <a:ea typeface="MS PGothic" pitchFamily="34" charset="-128"/>
              </a:rPr>
              <a:t>OECD</a:t>
            </a:r>
            <a:r>
              <a:rPr lang="el-GR" altLang="ja-JP" sz="1800" dirty="0">
                <a:cs typeface="HG創英ﾌﾟﾚｾﾞﾝｽEB"/>
              </a:rPr>
              <a:t>, 2006).</a:t>
            </a:r>
          </a:p>
          <a:p>
            <a:pPr>
              <a:lnSpc>
                <a:spcPct val="80000"/>
              </a:lnSpc>
            </a:pPr>
            <a:r>
              <a:rPr lang="el-GR" altLang="ja-JP" sz="1800" dirty="0">
                <a:cs typeface="HG創英ﾌﾟﾚｾﾞﾝｽEB"/>
              </a:rPr>
              <a:t>Το να παίρνεις αποφάσεις στην καθημερινότητά σου συχνά βασίζεται στην κατανόηση της επιστήμης και στην αξιολόγηση δεδομένων. </a:t>
            </a:r>
          </a:p>
          <a:p>
            <a:pPr lvl="1">
              <a:lnSpc>
                <a:spcPct val="80000"/>
              </a:lnSpc>
            </a:pPr>
            <a:r>
              <a:rPr lang="el-GR" altLang="ja-JP" sz="1800" dirty="0">
                <a:cs typeface="HG創英ﾌﾟﾚｾﾞﾝｽEB"/>
              </a:rPr>
              <a:t>Για παράδειγμα, γιατί πρέπει να είμαστε προσεκτικοί με τη χρήση των αντιβιοτικών, με την </a:t>
            </a:r>
            <a:r>
              <a:rPr lang="el-GR" altLang="ja-JP" sz="1800" dirty="0" err="1">
                <a:cs typeface="HG創英ﾌﾟﾚｾﾞﾝｽEB"/>
              </a:rPr>
              <a:t>υπεραλίευση</a:t>
            </a:r>
            <a:r>
              <a:rPr lang="el-GR" altLang="ja-JP" sz="1800" dirty="0">
                <a:cs typeface="HG創英ﾌﾟﾚｾﾞﾝｽEB"/>
              </a:rPr>
              <a:t>, τη διάθεση χημικών ουσιών για τον κήπο ή το σπίτι; Πως θα ισχυριστούμε τη σχέση αιτίου-αιτιατού μεταξύ καπνίσματος και καρκίνου του πνεύμονα; </a:t>
            </a:r>
            <a:endParaRPr lang="el-GR" sz="1800" dirty="0">
              <a:ea typeface="HG創英ﾌﾟﾚｾﾞﾝｽEB"/>
              <a:cs typeface="HG創英ﾌﾟﾚｾﾞﾝｽEB"/>
            </a:endParaRP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Χώρος εργασίας &amp; σχολική τάξη: Μια δύσκολη συνύπαρξη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l-GR" sz="2400" dirty="0"/>
              <a:t>Ο χώρος εργασίας προσφέρει πλαίσια που μπορεί να αξιοποιηθούν για την εισαγωγή στην τάξη αυθεντικών πρακτικών</a:t>
            </a:r>
            <a:r>
              <a:rPr lang="en-US" sz="2400" dirty="0">
                <a:latin typeface="Cambria" pitchFamily="18" charset="0"/>
              </a:rPr>
              <a:t> (Gilbert 2006).</a:t>
            </a:r>
            <a:r>
              <a:rPr lang="el-GR" sz="2400" dirty="0"/>
              <a:t> </a:t>
            </a:r>
          </a:p>
          <a:p>
            <a:pPr>
              <a:lnSpc>
                <a:spcPct val="80000"/>
              </a:lnSpc>
            </a:pPr>
            <a:r>
              <a:rPr lang="el-GR" sz="2400" dirty="0"/>
              <a:t>Παρόλα αυτά, πολλοί ερευνητές δηλώνουν την δυσκολία μεταφοράς αυθεντικών προβλημάτων στη σχολική  τάξη διότι</a:t>
            </a:r>
          </a:p>
          <a:p>
            <a:pPr lvl="1">
              <a:lnSpc>
                <a:spcPct val="80000"/>
              </a:lnSpc>
            </a:pPr>
            <a:r>
              <a:rPr lang="el-GR" sz="2200" dirty="0"/>
              <a:t>τα προβλήματα αποκόπτονται από το πλαίσιο αναφοράς τους όποτε χάνουν και το νόημά τους </a:t>
            </a:r>
          </a:p>
          <a:p>
            <a:pPr lvl="1">
              <a:lnSpc>
                <a:spcPct val="80000"/>
              </a:lnSpc>
            </a:pPr>
            <a:r>
              <a:rPr lang="el-GR" sz="2200" dirty="0"/>
              <a:t>Οι έννοιες είναι συνήθως κρυμμένες σε ιδιόμορφους συμβολισμούς και εργασιακούς κανόνες. </a:t>
            </a:r>
          </a:p>
          <a:p>
            <a:pPr lvl="1">
              <a:lnSpc>
                <a:spcPct val="80000"/>
              </a:lnSpc>
            </a:pPr>
            <a:r>
              <a:rPr lang="el-GR" sz="2200" dirty="0"/>
              <a:t>Απαιτούνται ειδικές γνώσεις από τους εκπαιδευτικούς </a:t>
            </a:r>
          </a:p>
          <a:p>
            <a:pPr lvl="2">
              <a:lnSpc>
                <a:spcPct val="80000"/>
              </a:lnSpc>
            </a:pPr>
            <a:r>
              <a:rPr lang="el-GR" dirty="0"/>
              <a:t>γνώση αναφορικά με τον χώρο εργασίας και τις απαιτούμενες δεξιότητες, </a:t>
            </a:r>
          </a:p>
          <a:p>
            <a:pPr lvl="2">
              <a:lnSpc>
                <a:spcPct val="80000"/>
              </a:lnSpc>
            </a:pPr>
            <a:r>
              <a:rPr lang="el-GR" dirty="0"/>
              <a:t>Σύνδεση της συγκεκριμένης γνώσης με τη γνώση περιεχομένου. 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 ρόλος των μαθητών 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ja-JP" dirty="0">
                <a:cs typeface="HG創英ﾌﾟﾚｾﾞﾝｽEB"/>
              </a:rPr>
              <a:t>Θα μπορούσαμε να ζητήσουμε από τους μαθητές </a:t>
            </a:r>
          </a:p>
          <a:p>
            <a:pPr lvl="1"/>
            <a:r>
              <a:rPr lang="el-GR" altLang="ja-JP" dirty="0">
                <a:cs typeface="HG創英ﾌﾟﾚｾﾞﾝｽEB"/>
              </a:rPr>
              <a:t>είτε να εργαστούν με τρόπους που αντικατοπτρίζουν τα είδη των ρόλων και των ευθυνών ενός χώρου εργασίας, </a:t>
            </a:r>
          </a:p>
          <a:p>
            <a:pPr lvl="1"/>
            <a:r>
              <a:rPr lang="el-GR" altLang="ja-JP" dirty="0">
                <a:cs typeface="HG創英ﾌﾟﾚｾﾞﾝｽEB"/>
              </a:rPr>
              <a:t>είτε να εργαστούν σε μια δραστηριότητα που βασίζεται σε αυθεντικές καταστάσεις από τον ΧΕ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δραστηριότητα που επιλέξαμε  συσχετίζεται με τον ΧΕ;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ja-JP" sz="2800" dirty="0">
                <a:cs typeface="HG創英ﾌﾟﾚｾﾞﾝｽEB"/>
              </a:rPr>
              <a:t>Απαιτούν οι δραστηριότητες από τους μαθητές να υιοθετήσουν ρόλους που συσχετίζονται με έναν ΧΕ;</a:t>
            </a:r>
          </a:p>
          <a:p>
            <a:r>
              <a:rPr lang="el-GR" altLang="ja-JP" sz="2800" dirty="0">
                <a:cs typeface="HG創英ﾌﾟﾚｾﾞﾝｽEB"/>
              </a:rPr>
              <a:t>Τι γνώσεις ή δεξιότητες μπορούν να αποκτήσουν οι μαθητές αν εμπλακούν σε αυτή;</a:t>
            </a:r>
          </a:p>
          <a:p>
            <a:r>
              <a:rPr lang="el-GR" altLang="ja-JP" sz="2800" dirty="0">
                <a:cs typeface="HG創英ﾌﾟﾚｾﾞﾝｽEB"/>
              </a:rPr>
              <a:t>Σε ποια σημεία διαφέρει από μια παραδοσιακή σχολική δραστηριότητα;</a:t>
            </a:r>
            <a:r>
              <a:rPr lang="en-US" altLang="ja-JP" sz="2800" dirty="0">
                <a:latin typeface="Cambria" pitchFamily="18" charset="0"/>
                <a:ea typeface="MS PGothic" pitchFamily="34" charset="-128"/>
              </a:rPr>
              <a:t> </a:t>
            </a:r>
            <a:endParaRPr lang="el-GR" altLang="ja-JP" sz="2800" dirty="0">
              <a:cs typeface="HG創英ﾌﾟﾚｾﾞﾝｽEB"/>
            </a:endParaRPr>
          </a:p>
          <a:p>
            <a:r>
              <a:rPr lang="el-GR" altLang="ja-JP" sz="2800" dirty="0">
                <a:cs typeface="HG創英ﾌﾟﾚｾﾞﾝｽEB"/>
              </a:rPr>
              <a:t>Με ποιο τρόπο θα μπορούσαμε να παρακινήσουμε τους μαθητές να συμμετάσχουν σε αυτή;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Ενδεικτική </a:t>
            </a:r>
            <a:r>
              <a:rPr lang="el-GR" dirty="0" smtClean="0"/>
              <a:t>βιβλιογραφία</a:t>
            </a:r>
            <a:r>
              <a:rPr lang="en-US" dirty="0" smtClean="0"/>
              <a:t> (1/2)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de-DE" sz="2400" dirty="0">
                <a:latin typeface="Cambria" pitchFamily="18" charset="0"/>
              </a:rPr>
              <a:t>Bennett, J., </a:t>
            </a:r>
            <a:r>
              <a:rPr lang="de-DE" sz="2400" dirty="0" err="1">
                <a:latin typeface="Cambria" pitchFamily="18" charset="0"/>
              </a:rPr>
              <a:t>Lubben</a:t>
            </a:r>
            <a:r>
              <a:rPr lang="de-DE" sz="2400" dirty="0">
                <a:latin typeface="Cambria" pitchFamily="18" charset="0"/>
              </a:rPr>
              <a:t>, F., &amp; Hogarth, S. (2007). </a:t>
            </a:r>
            <a:r>
              <a:rPr lang="en-US" sz="2400" dirty="0">
                <a:latin typeface="Cambria" pitchFamily="18" charset="0"/>
              </a:rPr>
              <a:t>Bringing science to life: a synthesis of the research evidence on the effects of context-based and STS approaches to science teaching. </a:t>
            </a:r>
            <a:r>
              <a:rPr lang="en-US" sz="2400" i="1" dirty="0">
                <a:latin typeface="Cambria" pitchFamily="18" charset="0"/>
              </a:rPr>
              <a:t>Science Education, 91</a:t>
            </a:r>
            <a:r>
              <a:rPr lang="en-US" sz="2400" dirty="0">
                <a:latin typeface="Cambria" pitchFamily="18" charset="0"/>
              </a:rPr>
              <a:t> (3), 347-370.</a:t>
            </a:r>
            <a:endParaRPr lang="el-GR" sz="2400" dirty="0"/>
          </a:p>
          <a:p>
            <a:pPr>
              <a:lnSpc>
                <a:spcPct val="80000"/>
              </a:lnSpc>
            </a:pPr>
            <a:r>
              <a:rPr lang="en-US" sz="2400" dirty="0">
                <a:latin typeface="Cambria" pitchFamily="18" charset="0"/>
              </a:rPr>
              <a:t>Gilbert, J. (2006). On the nature of 'context' in chemical education. </a:t>
            </a:r>
            <a:r>
              <a:rPr lang="en-US" sz="2400" i="1" dirty="0">
                <a:latin typeface="Cambria" pitchFamily="18" charset="0"/>
              </a:rPr>
              <a:t>International Journal of Science Education, 28</a:t>
            </a:r>
            <a:r>
              <a:rPr lang="en-US" sz="2400" dirty="0">
                <a:latin typeface="Cambria" pitchFamily="18" charset="0"/>
              </a:rPr>
              <a:t>(9), 957-976</a:t>
            </a:r>
            <a:r>
              <a:rPr lang="el-GR" sz="2400" dirty="0"/>
              <a:t>.</a:t>
            </a:r>
          </a:p>
          <a:p>
            <a:pPr>
              <a:lnSpc>
                <a:spcPct val="80000"/>
              </a:lnSpc>
            </a:pPr>
            <a:r>
              <a:rPr lang="en-US" sz="2400" dirty="0" err="1">
                <a:latin typeface="Cambria" pitchFamily="18" charset="0"/>
              </a:rPr>
              <a:t>Jurdak</a:t>
            </a:r>
            <a:r>
              <a:rPr lang="en-US" sz="2400" dirty="0">
                <a:latin typeface="Cambria" pitchFamily="18" charset="0"/>
              </a:rPr>
              <a:t>, M. &amp; </a:t>
            </a:r>
            <a:r>
              <a:rPr lang="en-US" sz="2400" dirty="0" err="1">
                <a:latin typeface="Cambria" pitchFamily="18" charset="0"/>
              </a:rPr>
              <a:t>Shahin</a:t>
            </a:r>
            <a:r>
              <a:rPr lang="en-US" sz="2400" dirty="0">
                <a:latin typeface="Cambria" pitchFamily="18" charset="0"/>
              </a:rPr>
              <a:t>, I. (2001). Problem Solving Activity in the Workplace and the School: The case of Constructing Solids. </a:t>
            </a:r>
            <a:r>
              <a:rPr lang="en-US" sz="2400" i="1" dirty="0">
                <a:latin typeface="Cambria" pitchFamily="18" charset="0"/>
              </a:rPr>
              <a:t>Educational Studies in Mathematics,</a:t>
            </a:r>
            <a:r>
              <a:rPr lang="en-US" sz="2400" dirty="0">
                <a:latin typeface="Cambria" pitchFamily="18" charset="0"/>
              </a:rPr>
              <a:t> 47(3), 297–315.</a:t>
            </a:r>
          </a:p>
          <a:p>
            <a:pPr>
              <a:lnSpc>
                <a:spcPct val="80000"/>
              </a:lnSpc>
            </a:pPr>
            <a:r>
              <a:rPr lang="en-US" sz="2400" dirty="0" err="1">
                <a:latin typeface="Cambria" pitchFamily="18" charset="0"/>
              </a:rPr>
              <a:t>Magajna</a:t>
            </a:r>
            <a:r>
              <a:rPr lang="en-US" sz="2400" dirty="0">
                <a:latin typeface="Cambria" pitchFamily="18" charset="0"/>
              </a:rPr>
              <a:t>, Z. &amp; Monaghan, J. (2003). Advanced Mathematical Thinking in a Technological Workplace. </a:t>
            </a:r>
            <a:r>
              <a:rPr lang="en-US" sz="2400" i="1" dirty="0">
                <a:latin typeface="Cambria" pitchFamily="18" charset="0"/>
              </a:rPr>
              <a:t>Educational Studies in Mathematics</a:t>
            </a:r>
            <a:r>
              <a:rPr lang="en-US" sz="2400" dirty="0">
                <a:latin typeface="Cambria" pitchFamily="18" charset="0"/>
              </a:rPr>
              <a:t>, 52(2), 101-122</a:t>
            </a:r>
            <a:r>
              <a:rPr lang="en-US" sz="2400" dirty="0" smtClean="0">
                <a:latin typeface="Cambria" pitchFamily="18" charset="0"/>
              </a:rPr>
              <a:t>.</a:t>
            </a:r>
            <a:endParaRPr lang="en-US" sz="24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Ενδεικτική </a:t>
            </a:r>
            <a:r>
              <a:rPr lang="el-GR" dirty="0" smtClean="0"/>
              <a:t>βιβλιογραφία</a:t>
            </a:r>
            <a:r>
              <a:rPr lang="en-US" dirty="0" smtClean="0"/>
              <a:t> (2/2)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80000"/>
              </a:lnSpc>
            </a:pPr>
            <a:r>
              <a:rPr lang="en-US" sz="2800" dirty="0" err="1">
                <a:latin typeface="Cambria" pitchFamily="18" charset="0"/>
              </a:rPr>
              <a:t>Noss</a:t>
            </a:r>
            <a:r>
              <a:rPr lang="en-US" sz="2800" dirty="0">
                <a:latin typeface="Cambria" pitchFamily="18" charset="0"/>
              </a:rPr>
              <a:t>, R. (2002). Mathematical Epistemologies at work. </a:t>
            </a:r>
            <a:r>
              <a:rPr lang="en-US" sz="2800" i="1" dirty="0">
                <a:latin typeface="Cambria" pitchFamily="18" charset="0"/>
              </a:rPr>
              <a:t>For the Learning of Mathematics,</a:t>
            </a:r>
            <a:r>
              <a:rPr lang="en-US" sz="2800" dirty="0">
                <a:latin typeface="Cambria" pitchFamily="18" charset="0"/>
              </a:rPr>
              <a:t> 22(2), 2-13.</a:t>
            </a:r>
          </a:p>
          <a:p>
            <a:pPr>
              <a:lnSpc>
                <a:spcPct val="80000"/>
              </a:lnSpc>
            </a:pPr>
            <a:r>
              <a:rPr lang="el-GR" sz="2800" dirty="0" err="1"/>
              <a:t>Millroy</a:t>
            </a:r>
            <a:r>
              <a:rPr lang="el-GR" sz="2800" dirty="0"/>
              <a:t>, W. (1992). </a:t>
            </a:r>
            <a:r>
              <a:rPr lang="el-GR" sz="2800" dirty="0" err="1"/>
              <a:t>An</a:t>
            </a:r>
            <a:r>
              <a:rPr lang="el-GR" sz="2800" dirty="0"/>
              <a:t> </a:t>
            </a:r>
            <a:r>
              <a:rPr lang="el-GR" sz="2800" dirty="0" err="1"/>
              <a:t>ethnographic</a:t>
            </a:r>
            <a:r>
              <a:rPr lang="el-GR" sz="2800" dirty="0"/>
              <a:t> </a:t>
            </a:r>
            <a:r>
              <a:rPr lang="el-GR" sz="2800" dirty="0" err="1"/>
              <a:t>study</a:t>
            </a:r>
            <a:r>
              <a:rPr lang="el-GR" sz="2800" dirty="0"/>
              <a:t> of the </a:t>
            </a:r>
            <a:r>
              <a:rPr lang="el-GR" sz="2800" dirty="0" err="1"/>
              <a:t>Mathematics</a:t>
            </a:r>
            <a:r>
              <a:rPr lang="el-GR" sz="2800" dirty="0"/>
              <a:t> </a:t>
            </a:r>
            <a:r>
              <a:rPr lang="el-GR" sz="2800" dirty="0" err="1"/>
              <a:t>ideas</a:t>
            </a:r>
            <a:r>
              <a:rPr lang="el-GR" sz="2800" dirty="0"/>
              <a:t> of a </a:t>
            </a:r>
            <a:r>
              <a:rPr lang="el-GR" sz="2800" dirty="0" err="1"/>
              <a:t>Group</a:t>
            </a:r>
            <a:r>
              <a:rPr lang="el-GR" sz="2800" dirty="0"/>
              <a:t> of </a:t>
            </a:r>
            <a:r>
              <a:rPr lang="el-GR" sz="2800" dirty="0" err="1"/>
              <a:t>Carpenters</a:t>
            </a:r>
            <a:r>
              <a:rPr lang="el-GR" sz="2800" dirty="0"/>
              <a:t>. In C. Brown, </a:t>
            </a:r>
            <a:r>
              <a:rPr lang="el-GR" sz="2800" dirty="0" err="1"/>
              <a:t>et</a:t>
            </a:r>
            <a:r>
              <a:rPr lang="el-GR" sz="2800" dirty="0"/>
              <a:t> </a:t>
            </a:r>
            <a:r>
              <a:rPr lang="el-GR" sz="2800" dirty="0" err="1"/>
              <a:t>al</a:t>
            </a:r>
            <a:r>
              <a:rPr lang="el-GR" sz="2800" dirty="0"/>
              <a:t>., (</a:t>
            </a:r>
            <a:r>
              <a:rPr lang="el-GR" sz="2800" dirty="0" err="1"/>
              <a:t>Eds</a:t>
            </a:r>
            <a:r>
              <a:rPr lang="el-GR" sz="2800" dirty="0"/>
              <a:t>.). </a:t>
            </a:r>
            <a:r>
              <a:rPr lang="el-GR" sz="2800" i="1" dirty="0"/>
              <a:t>Journal for </a:t>
            </a:r>
            <a:r>
              <a:rPr lang="el-GR" sz="2800" i="1" dirty="0" err="1"/>
              <a:t>research</a:t>
            </a:r>
            <a:r>
              <a:rPr lang="el-GR" sz="2800" i="1" dirty="0"/>
              <a:t> in </a:t>
            </a:r>
            <a:r>
              <a:rPr lang="el-GR" sz="2800" i="1" dirty="0" err="1"/>
              <a:t>Mathematics</a:t>
            </a:r>
            <a:r>
              <a:rPr lang="el-GR" sz="2800" i="1" dirty="0"/>
              <a:t> </a:t>
            </a:r>
            <a:r>
              <a:rPr lang="el-GR" sz="2800" i="1" dirty="0" err="1"/>
              <a:t>Education</a:t>
            </a:r>
            <a:r>
              <a:rPr lang="el-GR" sz="2800" dirty="0"/>
              <a:t>, (</a:t>
            </a:r>
            <a:r>
              <a:rPr lang="el-GR" sz="2800" dirty="0" err="1"/>
              <a:t>Monograph</a:t>
            </a:r>
            <a:r>
              <a:rPr lang="el-GR" sz="2800" dirty="0"/>
              <a:t> no.5). </a:t>
            </a:r>
            <a:r>
              <a:rPr lang="el-GR" sz="2800" dirty="0" err="1"/>
              <a:t>Reston</a:t>
            </a:r>
            <a:r>
              <a:rPr lang="el-GR" sz="2800" dirty="0"/>
              <a:t>, VA: </a:t>
            </a:r>
            <a:r>
              <a:rPr lang="el-GR" sz="2800" dirty="0" err="1"/>
              <a:t>National</a:t>
            </a:r>
            <a:r>
              <a:rPr lang="el-GR" sz="2800" dirty="0"/>
              <a:t> Council of </a:t>
            </a:r>
            <a:r>
              <a:rPr lang="el-GR" sz="2800" dirty="0" err="1"/>
              <a:t>Teachers</a:t>
            </a:r>
            <a:r>
              <a:rPr lang="el-GR" sz="2800" dirty="0"/>
              <a:t> of </a:t>
            </a:r>
            <a:r>
              <a:rPr lang="el-GR" sz="2800" dirty="0" err="1"/>
              <a:t>Mathematics</a:t>
            </a:r>
            <a:r>
              <a:rPr lang="el-GR" sz="2800" dirty="0"/>
              <a:t> </a:t>
            </a:r>
            <a:r>
              <a:rPr lang="en-US" sz="2800" dirty="0" err="1">
                <a:latin typeface="Cambria" pitchFamily="18" charset="0"/>
              </a:rPr>
              <a:t>Pozzi</a:t>
            </a:r>
            <a:r>
              <a:rPr lang="en-US" sz="2800" dirty="0">
                <a:latin typeface="Cambria" pitchFamily="18" charset="0"/>
              </a:rPr>
              <a:t>, S., </a:t>
            </a:r>
            <a:r>
              <a:rPr lang="en-US" sz="2800" dirty="0" err="1">
                <a:latin typeface="Cambria" pitchFamily="18" charset="0"/>
              </a:rPr>
              <a:t>Noss</a:t>
            </a:r>
            <a:r>
              <a:rPr lang="en-US" sz="2800" dirty="0">
                <a:latin typeface="Cambria" pitchFamily="18" charset="0"/>
              </a:rPr>
              <a:t>, R., &amp; </a:t>
            </a:r>
            <a:r>
              <a:rPr lang="en-US" sz="2800" dirty="0" err="1">
                <a:latin typeface="Cambria" pitchFamily="18" charset="0"/>
              </a:rPr>
              <a:t>Hoyles</a:t>
            </a:r>
            <a:r>
              <a:rPr lang="en-US" sz="2800" dirty="0">
                <a:latin typeface="Cambria" pitchFamily="18" charset="0"/>
              </a:rPr>
              <a:t>, C. (1998). Tools in practice, Mathematics in use. </a:t>
            </a:r>
            <a:r>
              <a:rPr lang="en-US" sz="2800" i="1" dirty="0">
                <a:latin typeface="Cambria" pitchFamily="18" charset="0"/>
              </a:rPr>
              <a:t>Educational Studies in Mathematics</a:t>
            </a:r>
            <a:r>
              <a:rPr lang="en-US" sz="2800" dirty="0">
                <a:latin typeface="Cambria" pitchFamily="18" charset="0"/>
              </a:rPr>
              <a:t>, 36(2), 105-122.</a:t>
            </a:r>
          </a:p>
          <a:p>
            <a:pPr>
              <a:lnSpc>
                <a:spcPct val="80000"/>
              </a:lnSpc>
            </a:pPr>
            <a:r>
              <a:rPr lang="en-US" sz="2800" dirty="0">
                <a:latin typeface="Cambria" pitchFamily="18" charset="0"/>
              </a:rPr>
              <a:t>Williams, J. S. &amp; Wake, G. D. (2007a). Black Boxes in Workplace Mathematics. </a:t>
            </a:r>
            <a:r>
              <a:rPr lang="en-US" sz="2800" i="1" dirty="0">
                <a:latin typeface="Cambria" pitchFamily="18" charset="0"/>
              </a:rPr>
              <a:t>Educational Studies in Mathematics,</a:t>
            </a:r>
            <a:r>
              <a:rPr lang="en-US" sz="2800" dirty="0">
                <a:latin typeface="Cambria" pitchFamily="18" charset="0"/>
              </a:rPr>
              <a:t> 64(3), 317–343. </a:t>
            </a:r>
          </a:p>
          <a:p>
            <a:pPr>
              <a:lnSpc>
                <a:spcPct val="80000"/>
              </a:lnSpc>
            </a:pPr>
            <a:r>
              <a:rPr lang="en-US" sz="2800" dirty="0">
                <a:latin typeface="Cambria" pitchFamily="18" charset="0"/>
              </a:rPr>
              <a:t>Williams, J. S. &amp; Wake, G. D. (2007b). Metaphors and Models in Translation between College and Workplace Mathematics. </a:t>
            </a:r>
            <a:r>
              <a:rPr lang="en-US" sz="2800" i="1" dirty="0">
                <a:latin typeface="Cambria" pitchFamily="18" charset="0"/>
              </a:rPr>
              <a:t>Educational Studies in Mathematics, </a:t>
            </a:r>
            <a:r>
              <a:rPr lang="en-US" sz="2800" dirty="0">
                <a:latin typeface="Cambria" pitchFamily="18" charset="0"/>
              </a:rPr>
              <a:t>64(3), 345 -371.</a:t>
            </a:r>
            <a:endParaRPr lang="el-GR" sz="2800" dirty="0"/>
          </a:p>
          <a:p>
            <a:pPr>
              <a:lnSpc>
                <a:spcPct val="80000"/>
              </a:lnSpc>
            </a:pPr>
            <a:r>
              <a:rPr lang="en-US" sz="2800" dirty="0" err="1">
                <a:latin typeface="Cambria" pitchFamily="18" charset="0"/>
              </a:rPr>
              <a:t>Wedege</a:t>
            </a:r>
            <a:r>
              <a:rPr lang="en-US" sz="2800" dirty="0">
                <a:latin typeface="Cambria" pitchFamily="18" charset="0"/>
              </a:rPr>
              <a:t>, T. (2000). Mathematics knowledge as a vocational qualification. In A. </a:t>
            </a:r>
            <a:r>
              <a:rPr lang="en-US" sz="2800" dirty="0" err="1">
                <a:latin typeface="Cambria" pitchFamily="18" charset="0"/>
              </a:rPr>
              <a:t>Bessot</a:t>
            </a:r>
            <a:r>
              <a:rPr lang="en-US" sz="2800" dirty="0">
                <a:latin typeface="Cambria" pitchFamily="18" charset="0"/>
              </a:rPr>
              <a:t> &amp; J. Ridgway.,(Eds.). </a:t>
            </a:r>
            <a:r>
              <a:rPr lang="en-US" sz="2800" u="sng" dirty="0">
                <a:latin typeface="Cambria" pitchFamily="18" charset="0"/>
              </a:rPr>
              <a:t>Education for Mathematics in the Workplace.</a:t>
            </a:r>
            <a:r>
              <a:rPr lang="en-US" sz="2800" dirty="0">
                <a:latin typeface="Cambria" pitchFamily="18" charset="0"/>
              </a:rPr>
              <a:t> Dordrecht: Kluwer Academic Publishers.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28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5075BC"/>
                </a:solidFill>
              </a:rPr>
              <a:t>Πρακτική Άσκηση σε σχολεία της δευτεροβάθμιας εκπαίδευσης</a:t>
            </a:r>
            <a:endParaRPr lang="el-GR" dirty="0"/>
          </a:p>
        </p:txBody>
      </p:sp>
      <p:sp>
        <p:nvSpPr>
          <p:cNvPr id="5" name="Υπότιτλος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altLang="el-GR" dirty="0" smtClean="0"/>
              <a:t>Δέσποινα </a:t>
            </a:r>
            <a:r>
              <a:rPr lang="el-GR" altLang="el-GR" dirty="0" err="1" smtClean="0"/>
              <a:t>Πόταρη</a:t>
            </a:r>
            <a:endParaRPr lang="el-GR" altLang="el-GR" dirty="0" smtClean="0"/>
          </a:p>
        </p:txBody>
      </p:sp>
    </p:spTree>
    <p:extLst>
      <p:ext uri="{BB962C8B-B14F-4D97-AF65-F5344CB8AC3E}">
        <p14:creationId xmlns:p14="http://schemas.microsoft.com/office/powerpoint/2010/main" val="4466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</a:t>
            </a:r>
            <a:r>
              <a:rPr lang="el-GR" sz="2000" dirty="0" err="1" smtClean="0"/>
              <a:t>Εθνικόν</a:t>
            </a:r>
            <a:r>
              <a:rPr lang="el-GR" sz="2000" dirty="0" smtClean="0"/>
              <a:t> και </a:t>
            </a:r>
            <a:r>
              <a:rPr lang="el-GR" sz="2000" dirty="0" err="1" smtClean="0"/>
              <a:t>Καποδιστριακόν</a:t>
            </a:r>
            <a:r>
              <a:rPr lang="el-GR" sz="2000" dirty="0" smtClean="0"/>
              <a:t> </a:t>
            </a:r>
            <a:r>
              <a:rPr lang="el-GR" sz="2000" dirty="0" err="1" smtClean="0"/>
              <a:t>Πανεπιστήμιον</a:t>
            </a:r>
            <a:r>
              <a:rPr lang="el-GR" sz="2000" dirty="0" smtClean="0"/>
              <a:t> Αθηνών</a:t>
            </a:r>
            <a:r>
              <a:rPr lang="en-US" sz="2000" dirty="0" smtClean="0"/>
              <a:t>, </a:t>
            </a:r>
            <a:r>
              <a:rPr lang="el-GR" altLang="el-GR" sz="2000" dirty="0" smtClean="0"/>
              <a:t>Δέσποινα </a:t>
            </a:r>
            <a:r>
              <a:rPr lang="el-GR" altLang="el-GR" sz="2000" dirty="0" err="1" smtClean="0"/>
              <a:t>Πόταρη</a:t>
            </a:r>
            <a:r>
              <a:rPr lang="el-GR" sz="2000" dirty="0" smtClean="0"/>
              <a:t> 2014. </a:t>
            </a:r>
            <a:r>
              <a:rPr lang="el-GR" altLang="el-GR" sz="2000" dirty="0" smtClean="0"/>
              <a:t>Δέσποινα </a:t>
            </a:r>
            <a:r>
              <a:rPr lang="el-GR" altLang="el-GR" sz="2000" dirty="0" err="1" smtClean="0"/>
              <a:t>Πόταρη</a:t>
            </a:r>
            <a:r>
              <a:rPr lang="el-GR" sz="2000" dirty="0" smtClean="0"/>
              <a:t>. «Πρακτική Άσκηση σε σχολεία της δευτεροβάθμιας εκπαίδευσης. </a:t>
            </a:r>
            <a:r>
              <a:rPr lang="el-GR" sz="2000" dirty="0"/>
              <a:t>Ρεαλιστικά μαθηματικά και </a:t>
            </a:r>
            <a:r>
              <a:rPr lang="el-GR" sz="2000" dirty="0" smtClean="0"/>
              <a:t>μοντελοποίηση</a:t>
            </a:r>
            <a:r>
              <a:rPr lang="el-GR" sz="2000" dirty="0" smtClean="0"/>
              <a:t>». </a:t>
            </a:r>
            <a:r>
              <a:rPr lang="el-GR" sz="2000" dirty="0"/>
              <a:t>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2014. </a:t>
            </a:r>
            <a:r>
              <a:rPr lang="el-GR" sz="2000" dirty="0"/>
              <a:t>Διαθέσιμο από τη δικτυακή </a:t>
            </a:r>
            <a:r>
              <a:rPr lang="el-GR" sz="2000" dirty="0" smtClean="0"/>
              <a:t>διεύθυνση: http://opencourses.uoa.gr</a:t>
            </a:r>
            <a:r>
              <a:rPr lang="en-US" sz="2000" dirty="0" smtClean="0"/>
              <a:t>/courses/MATH239/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20825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36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2475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Δομή της παρουσίασης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90000"/>
              </a:lnSpc>
            </a:pPr>
            <a:r>
              <a:rPr lang="en-US" sz="2400" dirty="0" err="1">
                <a:latin typeface="Cambria" pitchFamily="18" charset="0"/>
              </a:rPr>
              <a:t>Mascil</a:t>
            </a:r>
            <a:r>
              <a:rPr lang="en-US" sz="2400" dirty="0">
                <a:latin typeface="Cambria" pitchFamily="18" charset="0"/>
              </a:rPr>
              <a:t> &amp; </a:t>
            </a:r>
            <a:r>
              <a:rPr lang="el-GR" sz="2400" dirty="0"/>
              <a:t>χώρος εργασίας (ΧΕ)</a:t>
            </a:r>
          </a:p>
          <a:p>
            <a:pPr algn="just">
              <a:lnSpc>
                <a:spcPct val="90000"/>
              </a:lnSpc>
              <a:buNone/>
            </a:pPr>
            <a:endParaRPr lang="en-US" sz="2400" dirty="0">
              <a:latin typeface="Cambria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l-GR" sz="2400" dirty="0"/>
              <a:t>Εμπειρικές μελέτες στον χώρο εργασίας και τα κύρια ευρήματα</a:t>
            </a:r>
          </a:p>
          <a:p>
            <a:pPr algn="just">
              <a:lnSpc>
                <a:spcPct val="90000"/>
              </a:lnSpc>
              <a:buNone/>
            </a:pPr>
            <a:endParaRPr lang="el-GR" sz="2400" dirty="0"/>
          </a:p>
          <a:p>
            <a:pPr algn="just">
              <a:lnSpc>
                <a:spcPct val="90000"/>
              </a:lnSpc>
            </a:pPr>
            <a:r>
              <a:rPr lang="el-GR" sz="2400" dirty="0"/>
              <a:t>Πώς θα εντάξουμε τον χώρο εργασίας στις δραστηριότητες του </a:t>
            </a:r>
            <a:r>
              <a:rPr lang="en-US" sz="2400" dirty="0" err="1">
                <a:latin typeface="Cambria" pitchFamily="18" charset="0"/>
              </a:rPr>
              <a:t>Mascil</a:t>
            </a:r>
            <a:r>
              <a:rPr lang="el-GR" sz="24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Στόχοι του </a:t>
            </a:r>
            <a:r>
              <a:rPr lang="en-US" dirty="0" err="1">
                <a:latin typeface="Calibri" pitchFamily="34" charset="0"/>
              </a:rPr>
              <a:t>Mascil</a:t>
            </a:r>
            <a:r>
              <a:rPr lang="el-GR" dirty="0"/>
              <a:t> &amp; Χώρος εργασίας (ΧΕ)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ja-JP" sz="2800" dirty="0">
                <a:cs typeface="HG創英ﾌﾟﾚｾﾞﾝｽEB"/>
              </a:rPr>
              <a:t>Το </a:t>
            </a:r>
            <a:r>
              <a:rPr lang="en-US" altLang="ja-JP" sz="2800" dirty="0" err="1">
                <a:latin typeface="Cambria" pitchFamily="18" charset="0"/>
                <a:ea typeface="MS PGothic" pitchFamily="34" charset="-128"/>
              </a:rPr>
              <a:t>Mascil</a:t>
            </a:r>
            <a:r>
              <a:rPr lang="el-GR" altLang="ja-JP" sz="2800" dirty="0">
                <a:cs typeface="HG創英ﾌﾟﾚｾﾞﾝｽEB"/>
              </a:rPr>
              <a:t> </a:t>
            </a:r>
            <a:r>
              <a:rPr lang="el-GR" altLang="ja-JP" sz="2800" dirty="0">
                <a:latin typeface="Arial" charset="0"/>
                <a:cs typeface="HG創英ﾌﾟﾚｾﾞﾝｽEB"/>
              </a:rPr>
              <a:t>έχει στόχο να προωθήσει τη χρήση της διερευνητικής μάθησης στα μαθηματικά και τις φυσικές επιστήμες με τρόπους που συνδέονται με τον χώρο της εργασίας.</a:t>
            </a:r>
            <a:endParaRPr lang="en-US" altLang="ja-JP" sz="2800" dirty="0">
              <a:latin typeface="Arial" charset="0"/>
              <a:ea typeface="MS PGothic" pitchFamily="34" charset="-128"/>
            </a:endParaRPr>
          </a:p>
          <a:p>
            <a:r>
              <a:rPr lang="el-GR" altLang="ja-JP" sz="2800" dirty="0">
                <a:latin typeface="Arial" charset="0"/>
                <a:cs typeface="HG創英ﾌﾟﾚｾﾞﾝｽEB"/>
              </a:rPr>
              <a:t> Βέβαια το πώς θα συνδεθεί η δραστηριότητα που προορίζεται για μαθητές με τον χώρο εργασίας </a:t>
            </a:r>
            <a:r>
              <a:rPr lang="el-GR" altLang="ja-JP" sz="2800" u="sng" dirty="0">
                <a:latin typeface="Arial" charset="0"/>
                <a:cs typeface="HG創英ﾌﾟﾚｾﾞﾝｽEB"/>
              </a:rPr>
              <a:t>αποτελεί ένα ανοικτό ερευνητικό ερώτημα</a:t>
            </a:r>
            <a:r>
              <a:rPr lang="el-GR" altLang="ja-JP" sz="2800" dirty="0">
                <a:latin typeface="Arial" charset="0"/>
                <a:cs typeface="HG創英ﾌﾟﾚｾﾞﾝｽEB"/>
              </a:rPr>
              <a:t>.</a:t>
            </a:r>
            <a:endParaRPr lang="el-GR" sz="28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Είδη ερευνών στον ΧΕ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400" dirty="0"/>
              <a:t>Οι έρευνες στον χώρο εργασίας χωρίζονται σε δύο κατηγορίες ανάλογα με το σκοπό που υπηρετούν</a:t>
            </a:r>
          </a:p>
          <a:p>
            <a:pPr lvl="1"/>
            <a:r>
              <a:rPr lang="el-GR" sz="2400" dirty="0"/>
              <a:t>Στις </a:t>
            </a:r>
            <a:r>
              <a:rPr lang="el-GR" sz="2400" i="1" dirty="0"/>
              <a:t>εθνογραφικής</a:t>
            </a:r>
            <a:r>
              <a:rPr lang="el-GR" sz="2400" dirty="0"/>
              <a:t> </a:t>
            </a:r>
            <a:r>
              <a:rPr lang="el-GR" sz="2400" i="1" dirty="0"/>
              <a:t>φύσης</a:t>
            </a:r>
            <a:r>
              <a:rPr lang="el-GR" sz="2400" dirty="0"/>
              <a:t> με στόχο να αναδείξουν μαθηματικές δραστηριότητες σε διαφόρους χώρους εργασίας</a:t>
            </a:r>
          </a:p>
          <a:p>
            <a:pPr lvl="1"/>
            <a:r>
              <a:rPr lang="el-GR" sz="2400" dirty="0"/>
              <a:t>και στις </a:t>
            </a:r>
            <a:r>
              <a:rPr lang="el-GR" sz="2400" i="1" dirty="0"/>
              <a:t>παρεμβατικής φύσης με </a:t>
            </a:r>
            <a:r>
              <a:rPr lang="el-GR" sz="2400" dirty="0"/>
              <a:t>στόχο </a:t>
            </a:r>
          </a:p>
          <a:p>
            <a:pPr lvl="2"/>
            <a:r>
              <a:rPr lang="el-GR" dirty="0"/>
              <a:t>είτε να συγκρίνουν αντιλήψεις ατόμων που συμμετείχαν στην ακαδημαϊκή και εργασιακή κοινότητα</a:t>
            </a:r>
          </a:p>
          <a:p>
            <a:pPr lvl="2"/>
            <a:r>
              <a:rPr lang="el-GR" dirty="0"/>
              <a:t>Είτε να διερευνήσουν θέματα μεταφοράς της γνώσης από τη σχολική τάξη στον χώρο εργασίας 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Έρευνες διερευνητικής φύσης </a:t>
            </a:r>
            <a:r>
              <a:rPr lang="en-US" dirty="0" smtClean="0"/>
              <a:t>(1/2)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Ένα πρωτοπόρο παράδειγμα είναι η εθνογραφική έρευνα της </a:t>
            </a:r>
            <a:r>
              <a:rPr lang="en-US" dirty="0" err="1">
                <a:latin typeface="Cambria" pitchFamily="18" charset="0"/>
              </a:rPr>
              <a:t>Millroy</a:t>
            </a:r>
            <a:r>
              <a:rPr lang="el-GR" dirty="0"/>
              <a:t> (1992) σε ομάδα ξυλουργών χωρίς μαθηματική παιδεία </a:t>
            </a:r>
          </a:p>
          <a:p>
            <a:pPr lvl="1"/>
            <a:r>
              <a:rPr lang="el-GR" dirty="0"/>
              <a:t>κατέγραψε τις μαθηματικές τους πρακτικές όταν αντιμετώπιζαν και έλυναν προβλήματα της δουλειάς τους στα οποία απαιτούνταν γνώσεις συμμετρίας, αναλογιών και ομοιότητας. 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800" dirty="0"/>
              <a:t>Η </a:t>
            </a:r>
            <a:r>
              <a:rPr lang="en-US" sz="2800" dirty="0" err="1">
                <a:latin typeface="Cambria" pitchFamily="18" charset="0"/>
              </a:rPr>
              <a:t>Wedege</a:t>
            </a:r>
            <a:r>
              <a:rPr lang="el-GR" sz="2800" dirty="0"/>
              <a:t> (2000) κατέγραψε τις διαφορές μεθόδων επίλυσης προβλημάτων σε χώρους εργασίας και στην σχολική τάξη</a:t>
            </a: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216" y="1556792"/>
            <a:ext cx="7849567" cy="4683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Έρευνες διερευνητικής φύσης </a:t>
            </a:r>
            <a:r>
              <a:rPr lang="en-US" dirty="0" smtClean="0"/>
              <a:t>(2/2)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300" dirty="0"/>
              <a:t>Η ομάδα των </a:t>
            </a:r>
            <a:r>
              <a:rPr lang="en-US" sz="2300" dirty="0" err="1">
                <a:latin typeface="Cambria" pitchFamily="18" charset="0"/>
              </a:rPr>
              <a:t>Noss</a:t>
            </a:r>
            <a:r>
              <a:rPr lang="el-GR" sz="2300" dirty="0"/>
              <a:t> και </a:t>
            </a:r>
            <a:r>
              <a:rPr lang="en-US" sz="2300" dirty="0" err="1">
                <a:latin typeface="Cambria" pitchFamily="18" charset="0"/>
              </a:rPr>
              <a:t>Hoyles</a:t>
            </a:r>
            <a:r>
              <a:rPr lang="el-GR" sz="2300" dirty="0"/>
              <a:t> (</a:t>
            </a:r>
            <a:r>
              <a:rPr lang="en-US" sz="2300" dirty="0" err="1">
                <a:latin typeface="Cambria" pitchFamily="18" charset="0"/>
              </a:rPr>
              <a:t>Noss</a:t>
            </a:r>
            <a:r>
              <a:rPr lang="en-US" sz="2300" dirty="0">
                <a:latin typeface="Cambria" pitchFamily="18" charset="0"/>
              </a:rPr>
              <a:t>, 2002; </a:t>
            </a:r>
            <a:r>
              <a:rPr lang="en-US" sz="2300" dirty="0" err="1">
                <a:latin typeface="Cambria" pitchFamily="18" charset="0"/>
              </a:rPr>
              <a:t>Pozzi</a:t>
            </a:r>
            <a:r>
              <a:rPr lang="en-US" sz="2300" dirty="0">
                <a:latin typeface="Cambria" pitchFamily="18" charset="0"/>
              </a:rPr>
              <a:t>, </a:t>
            </a:r>
            <a:r>
              <a:rPr lang="en-US" sz="2300" dirty="0" err="1">
                <a:latin typeface="Cambria" pitchFamily="18" charset="0"/>
              </a:rPr>
              <a:t>Noss</a:t>
            </a:r>
            <a:r>
              <a:rPr lang="en-US" sz="2300" dirty="0">
                <a:latin typeface="Cambria" pitchFamily="18" charset="0"/>
              </a:rPr>
              <a:t> &amp; </a:t>
            </a:r>
            <a:r>
              <a:rPr lang="en-US" sz="2300" dirty="0" err="1">
                <a:latin typeface="Cambria" pitchFamily="18" charset="0"/>
              </a:rPr>
              <a:t>Hoyles</a:t>
            </a:r>
            <a:r>
              <a:rPr lang="en-US" sz="2300" dirty="0">
                <a:latin typeface="Cambria" pitchFamily="18" charset="0"/>
              </a:rPr>
              <a:t>, 1998) </a:t>
            </a:r>
            <a:r>
              <a:rPr lang="el-GR" sz="2300" dirty="0"/>
              <a:t>κατέγραψε </a:t>
            </a:r>
            <a:r>
              <a:rPr lang="el-GR" sz="2300" i="1" dirty="0"/>
              <a:t>ορατές</a:t>
            </a:r>
            <a:r>
              <a:rPr lang="el-GR" sz="2300" dirty="0"/>
              <a:t> (π.χ. υπολογισμούς) αλλά και μ</a:t>
            </a:r>
            <a:r>
              <a:rPr lang="el-GR" sz="2300" i="1" dirty="0"/>
              <a:t>η ορατές</a:t>
            </a:r>
            <a:r>
              <a:rPr lang="el-GR" sz="2300" dirty="0"/>
              <a:t> (πχ. πρακτικές αντιμετώπισης επεισοδίων κρίσης)</a:t>
            </a:r>
            <a:r>
              <a:rPr lang="en-US" sz="2300" dirty="0">
                <a:latin typeface="Cambria" pitchFamily="18" charset="0"/>
              </a:rPr>
              <a:t> </a:t>
            </a:r>
            <a:r>
              <a:rPr lang="el-GR" sz="2300" dirty="0"/>
              <a:t>πρακτικές εργαζομένων σε διαφορετικούς εργασιακούς </a:t>
            </a:r>
            <a:r>
              <a:rPr lang="el-GR" sz="2300" dirty="0" smtClean="0"/>
              <a:t>χώρους</a:t>
            </a:r>
            <a:endParaRPr lang="en-US" sz="2300" dirty="0" smtClean="0">
              <a:latin typeface="Cambria" pitchFamily="18" charset="0"/>
            </a:endParaRPr>
          </a:p>
          <a:p>
            <a:r>
              <a:rPr lang="el-GR" sz="2300" dirty="0" smtClean="0"/>
              <a:t>Οι </a:t>
            </a:r>
            <a:r>
              <a:rPr lang="el-GR" sz="2300" dirty="0"/>
              <a:t>ερευνητές καταλήγουν ότι οι εργαζόμενοι χρειάζεται να </a:t>
            </a:r>
            <a:r>
              <a:rPr lang="el-GR" sz="2300" b="1" dirty="0"/>
              <a:t>ερμηνεύσουν</a:t>
            </a:r>
            <a:r>
              <a:rPr lang="el-GR" sz="2300" dirty="0"/>
              <a:t> και να </a:t>
            </a:r>
            <a:r>
              <a:rPr lang="el-GR" sz="2300" b="1" dirty="0"/>
              <a:t>αιτιολογήσουν </a:t>
            </a:r>
            <a:r>
              <a:rPr lang="el-GR" sz="2300" dirty="0"/>
              <a:t>τα μαθηματικά μοντέλα τα οποία χρησιμοποιούνται σαν εργαλεία της δουλειάς τους</a:t>
            </a:r>
            <a:r>
              <a:rPr lang="en-US" sz="2300" dirty="0">
                <a:latin typeface="Cambria" pitchFamily="18" charset="0"/>
              </a:rPr>
              <a:t> </a:t>
            </a:r>
            <a:r>
              <a:rPr lang="el-GR" sz="2300" dirty="0"/>
              <a:t>όταν πρέπει </a:t>
            </a:r>
            <a:r>
              <a:rPr lang="el-GR" sz="2300" b="1" dirty="0"/>
              <a:t>να πάρουν αποφάσεις πάνω σε θέματα τα οποία είναι αμφίρροπα και κρίσιμα. </a:t>
            </a:r>
            <a:endParaRPr lang="en-US" sz="2300" b="1" dirty="0" smtClean="0">
              <a:latin typeface="Cambria" pitchFamily="18" charset="0"/>
            </a:endParaRPr>
          </a:p>
          <a:p>
            <a:r>
              <a:rPr lang="el-GR" sz="2300" dirty="0" smtClean="0"/>
              <a:t>Γενικά</a:t>
            </a:r>
            <a:r>
              <a:rPr lang="el-GR" sz="2300" dirty="0"/>
              <a:t>, η σχολική γνώση υπόκειται </a:t>
            </a:r>
            <a:r>
              <a:rPr lang="el-GR" sz="2300" b="1" dirty="0"/>
              <a:t>μια ποιοτική</a:t>
            </a:r>
            <a:r>
              <a:rPr lang="el-GR" sz="2300" dirty="0"/>
              <a:t>, </a:t>
            </a:r>
            <a:r>
              <a:rPr lang="el-GR" sz="2300" b="1" dirty="0"/>
              <a:t>επιστημονική </a:t>
            </a:r>
            <a:r>
              <a:rPr lang="el-GR" sz="2300" dirty="0"/>
              <a:t>και </a:t>
            </a:r>
            <a:r>
              <a:rPr lang="el-GR" sz="2300" b="1" dirty="0"/>
              <a:t>γνωστική διαφοροποίηση</a:t>
            </a:r>
            <a:r>
              <a:rPr lang="el-GR" sz="2300" dirty="0"/>
              <a:t> μέσα στους διαφόρους χώρους εργασίας. 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Ευρήματα από παρεμβατικής φύσης </a:t>
            </a:r>
            <a:r>
              <a:rPr lang="el-GR" dirty="0" smtClean="0"/>
              <a:t>έρευνες</a:t>
            </a:r>
            <a:r>
              <a:rPr lang="en-US" dirty="0" smtClean="0"/>
              <a:t> (1/2)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400" dirty="0"/>
              <a:t>Οι </a:t>
            </a:r>
            <a:r>
              <a:rPr lang="en-US" sz="2400" dirty="0" err="1">
                <a:latin typeface="Cambria" pitchFamily="18" charset="0"/>
              </a:rPr>
              <a:t>Jurdac</a:t>
            </a:r>
            <a:r>
              <a:rPr lang="el-GR" sz="2400" dirty="0"/>
              <a:t> &amp; </a:t>
            </a:r>
            <a:r>
              <a:rPr lang="en-US" sz="2400" dirty="0" err="1">
                <a:latin typeface="Cambria" pitchFamily="18" charset="0"/>
              </a:rPr>
              <a:t>Sahin</a:t>
            </a:r>
            <a:r>
              <a:rPr lang="el-GR" sz="2400" dirty="0"/>
              <a:t> (2001) συγκρίνουν και αντιπαραβάλλουν τεχνικές επίλυσης προβλημάτων από μια ομάδα υδραυλικών και από μια μονάδα μαθητών όταν οι δυο ομάδες αναλαμβάνουν να κατασκευάσουν ένα στερεό ορισμένου όγκου. </a:t>
            </a:r>
          </a:p>
          <a:p>
            <a:pPr lvl="1"/>
            <a:r>
              <a:rPr lang="el-GR" sz="2400" dirty="0"/>
              <a:t>Οι ερευνητές παρατήρησαν ότι ενώ οι μαθητές ακολουθούν μια τυπική σχολική διαδικασία η οποία όμως επιδέχεται γενίκευσης, η ομάδα των υδραυλικών αναπτύσσει τρόπους που είναι πολύ πιο σύνθετοι και μεστοί νοήματος αλλά πλήρως ενταγμένοι στο πλαίσιο αναφοράς, συνεπώς μη γενικεύσιμοι.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1566</TotalTime>
  <Words>1629</Words>
  <Application>Microsoft Office PowerPoint</Application>
  <PresentationFormat>Προβολή στην οθόνη (4:3)</PresentationFormat>
  <Paragraphs>136</Paragraphs>
  <Slides>22</Slides>
  <Notes>22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22</vt:i4>
      </vt:variant>
    </vt:vector>
  </HeadingPairs>
  <TitlesOfParts>
    <vt:vector size="30" baseType="lpstr">
      <vt:lpstr>ＭＳ Ｐゴシック</vt:lpstr>
      <vt:lpstr>ＭＳ Ｐゴシック</vt:lpstr>
      <vt:lpstr>Arial</vt:lpstr>
      <vt:lpstr>Calibri</vt:lpstr>
      <vt:lpstr>Cambria</vt:lpstr>
      <vt:lpstr>HG創英ﾌﾟﾚｾﾞﾝｽEB</vt:lpstr>
      <vt:lpstr>Wingdings</vt:lpstr>
      <vt:lpstr>Θέμα του Office</vt:lpstr>
      <vt:lpstr>Πρακτική Άσκηση σε σχολεία της δευτεροβάθμιας εκπαίδευσης</vt:lpstr>
      <vt:lpstr>Πρακτική Άσκηση σε σχολεία της δευτεροβάθμιας εκπαίδευσης</vt:lpstr>
      <vt:lpstr>Δομή της παρουσίασης</vt:lpstr>
      <vt:lpstr>Στόχοι του Mascil &amp; Χώρος εργασίας (ΧΕ)</vt:lpstr>
      <vt:lpstr>Είδη ερευνών στον ΧΕ</vt:lpstr>
      <vt:lpstr>Έρευνες διερευνητικής φύσης (1/2)</vt:lpstr>
      <vt:lpstr>Η Wedege (2000) κατέγραψε τις διαφορές μεθόδων επίλυσης προβλημάτων σε χώρους εργασίας και στην σχολική τάξη</vt:lpstr>
      <vt:lpstr>Έρευνες διερευνητικής φύσης (2/2)</vt:lpstr>
      <vt:lpstr>Ευρήματα από παρεμβατικής φύσης έρευνες (1/2)</vt:lpstr>
      <vt:lpstr>Ευρήματα από παρεμβατικής φύσης έρευνες (2/2)</vt:lpstr>
      <vt:lpstr>Φυσικές επιστήμες και χώρος εργασίας</vt:lpstr>
      <vt:lpstr>Χώρος εργασίας &amp; σχολική τάξη: Μια δύσκολη συνύπαρξη</vt:lpstr>
      <vt:lpstr>Ο ρόλος των μαθητών </vt:lpstr>
      <vt:lpstr>Η δραστηριότητα που επιλέξαμε  συσχετίζεται με τον ΧΕ;</vt:lpstr>
      <vt:lpstr>Ενδεικτική βιβλιογραφία (1/2)</vt:lpstr>
      <vt:lpstr>Ενδεικτική βιβλιογραφία (2/2)</vt:lpstr>
      <vt:lpstr>Τέλος Ενότητας</vt:lpstr>
      <vt:lpstr>Χρηματοδότηση</vt:lpstr>
      <vt:lpstr>Σημειώματα</vt:lpstr>
      <vt:lpstr>Σημείωμα Αναφοράς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Stevy</dc:creator>
  <cp:lastModifiedBy>Aggeliki Zoupa</cp:lastModifiedBy>
  <cp:revision>183</cp:revision>
  <dcterms:created xsi:type="dcterms:W3CDTF">2012-09-06T09:03:05Z</dcterms:created>
  <dcterms:modified xsi:type="dcterms:W3CDTF">2015-07-16T07:22:14Z</dcterms:modified>
</cp:coreProperties>
</file>