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301" r:id="rId3"/>
    <p:sldId id="300" r:id="rId4"/>
    <p:sldId id="302" r:id="rId5"/>
    <p:sldId id="303" r:id="rId6"/>
    <p:sldId id="304" r:id="rId7"/>
    <p:sldId id="305" r:id="rId8"/>
    <p:sldId id="307" r:id="rId9"/>
    <p:sldId id="308" r:id="rId10"/>
    <p:sldId id="309" r:id="rId11"/>
    <p:sldId id="312" r:id="rId12"/>
    <p:sldId id="310" r:id="rId13"/>
    <p:sldId id="311" r:id="rId14"/>
    <p:sldId id="314" r:id="rId15"/>
    <p:sldId id="358" r:id="rId16"/>
    <p:sldId id="313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4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1" r:id="rId50"/>
    <p:sldId id="372" r:id="rId51"/>
    <p:sldId id="373" r:id="rId52"/>
    <p:sldId id="375" r:id="rId53"/>
    <p:sldId id="376" r:id="rId54"/>
    <p:sldId id="377" r:id="rId55"/>
    <p:sldId id="378" r:id="rId56"/>
    <p:sldId id="379" r:id="rId57"/>
    <p:sldId id="380" r:id="rId58"/>
    <p:sldId id="381" r:id="rId59"/>
    <p:sldId id="382" r:id="rId60"/>
    <p:sldId id="383" r:id="rId61"/>
    <p:sldId id="384" r:id="rId62"/>
    <p:sldId id="385" r:id="rId63"/>
    <p:sldId id="386" r:id="rId64"/>
    <p:sldId id="387" r:id="rId65"/>
    <p:sldId id="388" r:id="rId66"/>
    <p:sldId id="389" r:id="rId67"/>
    <p:sldId id="390" r:id="rId68"/>
    <p:sldId id="280" r:id="rId69"/>
    <p:sldId id="290" r:id="rId70"/>
    <p:sldId id="295" r:id="rId71"/>
    <p:sldId id="299" r:id="rId72"/>
    <p:sldId id="292" r:id="rId73"/>
    <p:sldId id="291" r:id="rId74"/>
    <p:sldId id="294" r:id="rId75"/>
    <p:sldId id="293" r:id="rId7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01"/>
            <p14:sldId id="300"/>
            <p14:sldId id="302"/>
            <p14:sldId id="303"/>
            <p14:sldId id="304"/>
            <p14:sldId id="305"/>
            <p14:sldId id="307"/>
            <p14:sldId id="308"/>
            <p14:sldId id="309"/>
            <p14:sldId id="312"/>
            <p14:sldId id="310"/>
            <p14:sldId id="311"/>
            <p14:sldId id="314"/>
            <p14:sldId id="358"/>
            <p14:sldId id="313"/>
            <p14:sldId id="315"/>
            <p14:sldId id="316"/>
            <p14:sldId id="317"/>
            <p14:sldId id="318"/>
            <p14:sldId id="319"/>
            <p14:sldId id="320"/>
            <p14:sldId id="321"/>
            <p14:sldId id="324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1"/>
            <p14:sldId id="372"/>
            <p14:sldId id="373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9309" autoAdjust="0"/>
  </p:normalViewPr>
  <p:slideViewPr>
    <p:cSldViewPr>
      <p:cViewPr varScale="1">
        <p:scale>
          <a:sx n="78" d="100"/>
          <a:sy n="78" d="100"/>
        </p:scale>
        <p:origin x="12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16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8835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Δ’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Υστεροβυζαντινή Τέχνη (1204-1453)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THEOL10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Χριστιανική και Βυζαντινή Αρχαιολογία</a:t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Δ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Υστεροβυζαντινή Τέχνη (1204-1453) – Αρχιτεκτονική-Ζωγραφική.</a:t>
            </a:r>
          </a:p>
          <a:p>
            <a:endParaRPr lang="en-US" sz="2800" dirty="0" smtClean="0"/>
          </a:p>
          <a:p>
            <a:r>
              <a:rPr lang="el-GR" sz="2800" dirty="0" err="1" smtClean="0"/>
              <a:t>Στουφή</a:t>
            </a:r>
            <a:r>
              <a:rPr lang="el-GR" sz="2800" dirty="0" smtClean="0"/>
              <a:t> - Πουλημένου Ιωάννα</a:t>
            </a:r>
          </a:p>
          <a:p>
            <a:r>
              <a:rPr lang="en-US" sz="2800" dirty="0" err="1" smtClean="0">
                <a:sym typeface="Helvetica" pitchFamily="2" charset="0"/>
              </a:rPr>
              <a:t>Ἐθνικὸ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καὶ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Καποδιστριακὸ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Πανεπιστήμιο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Ἀθηνῶν</a:t>
            </a:r>
            <a:endParaRPr lang="en-US" sz="2800" dirty="0" smtClean="0">
              <a:sym typeface="Helvetica" pitchFamily="2" charset="0"/>
            </a:endParaRPr>
          </a:p>
          <a:p>
            <a:r>
              <a:rPr lang="en-US" sz="2800" dirty="0" err="1" smtClean="0">
                <a:sym typeface="Helvetica" pitchFamily="2" charset="0"/>
              </a:rPr>
              <a:t>Τμῆμα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Θεολογίας</a:t>
            </a:r>
            <a:r>
              <a:rPr lang="en-US" sz="2800" dirty="0" smtClean="0">
                <a:sym typeface="Helvetica" pitchFamily="2" charset="0"/>
              </a:rPr>
              <a:t> - </a:t>
            </a:r>
            <a:r>
              <a:rPr lang="en-US" sz="2800" dirty="0" err="1" smtClean="0">
                <a:sym typeface="Helvetica" pitchFamily="2" charset="0"/>
              </a:rPr>
              <a:t>Θεολογικὴ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Σχολή</a:t>
            </a:r>
            <a:endParaRPr lang="en-US" sz="2800" dirty="0" smtClean="0">
              <a:sym typeface="Helvetica" pitchFamily="2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1942197" cy="4779987"/>
          </a:xfrm>
        </p:spPr>
        <p:txBody>
          <a:bodyPr/>
          <a:lstStyle/>
          <a:p>
            <a:r>
              <a:rPr lang="el-GR" dirty="0" smtClean="0"/>
              <a:t>Θεσσαλονίκη. Αγία Αικατερίνη, αρχές 14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337949"/>
            <a:ext cx="6601003" cy="4924967"/>
          </a:xfrm>
        </p:spPr>
      </p:pic>
    </p:spTree>
    <p:extLst>
      <p:ext uri="{BB962C8B-B14F-4D97-AF65-F5344CB8AC3E}">
        <p14:creationId xmlns:p14="http://schemas.microsoft.com/office/powerpoint/2010/main" val="28604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Άρτα. Κάτω Παναγιά.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916832"/>
            <a:ext cx="5783825" cy="4337868"/>
          </a:xfrm>
        </p:spPr>
      </p:pic>
    </p:spTree>
    <p:extLst>
      <p:ext uri="{BB962C8B-B14F-4D97-AF65-F5344CB8AC3E}">
        <p14:creationId xmlns:p14="http://schemas.microsoft.com/office/powerpoint/2010/main" val="18593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512" y="1484784"/>
            <a:ext cx="2217286" cy="4779987"/>
          </a:xfrm>
        </p:spPr>
        <p:txBody>
          <a:bodyPr/>
          <a:lstStyle/>
          <a:p>
            <a:r>
              <a:rPr lang="el-GR" dirty="0" smtClean="0"/>
              <a:t>Αχρίδα. </a:t>
            </a:r>
            <a:r>
              <a:rPr lang="el-GR" dirty="0" err="1" smtClean="0"/>
              <a:t>Περιβλέπτος</a:t>
            </a:r>
            <a:r>
              <a:rPr lang="el-GR" dirty="0" smtClean="0"/>
              <a:t> (Άγιος Κλήμης), 1294/5.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377622"/>
            <a:ext cx="6407894" cy="4843763"/>
          </a:xfrm>
        </p:spPr>
      </p:pic>
    </p:spTree>
    <p:extLst>
      <p:ext uri="{BB962C8B-B14F-4D97-AF65-F5344CB8AC3E}">
        <p14:creationId xmlns:p14="http://schemas.microsoft.com/office/powerpoint/2010/main" val="11545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3166333" cy="4779987"/>
          </a:xfrm>
        </p:spPr>
        <p:txBody>
          <a:bodyPr/>
          <a:lstStyle/>
          <a:p>
            <a:r>
              <a:rPr lang="el-GR" dirty="0" smtClean="0"/>
              <a:t>Άρτα. </a:t>
            </a:r>
            <a:r>
              <a:rPr lang="el-GR" dirty="0" err="1" smtClean="0"/>
              <a:t>Παρηγορήτισσα</a:t>
            </a:r>
            <a:r>
              <a:rPr lang="el-GR" dirty="0" smtClean="0"/>
              <a:t>, 1283-1296.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-22758"/>
            <a:ext cx="5578995" cy="6291108"/>
          </a:xfrm>
        </p:spPr>
      </p:pic>
    </p:spTree>
    <p:extLst>
      <p:ext uri="{BB962C8B-B14F-4D97-AF65-F5344CB8AC3E}">
        <p14:creationId xmlns:p14="http://schemas.microsoft.com/office/powerpoint/2010/main" val="31979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Μυστράς. Παντάνασσα.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556792"/>
            <a:ext cx="6658231" cy="4650357"/>
          </a:xfrm>
        </p:spPr>
      </p:pic>
    </p:spTree>
    <p:extLst>
      <p:ext uri="{BB962C8B-B14F-4D97-AF65-F5344CB8AC3E}">
        <p14:creationId xmlns:p14="http://schemas.microsoft.com/office/powerpoint/2010/main" val="41699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55576" y="2924944"/>
            <a:ext cx="7772400" cy="1500187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539552" y="2852936"/>
            <a:ext cx="5904656" cy="2232248"/>
          </a:xfrm>
        </p:spPr>
        <p:txBody>
          <a:bodyPr>
            <a:normAutofit/>
          </a:bodyPr>
          <a:lstStyle/>
          <a:p>
            <a:pPr algn="r"/>
            <a:r>
              <a:rPr lang="el-GR" sz="4400" dirty="0" smtClean="0"/>
              <a:t>             Ζωγραφική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645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Σερβία, Μονή Στουντένιτσα. Η Σταύρωση, 1208/9.  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157" y="249790"/>
            <a:ext cx="5511899" cy="6007519"/>
          </a:xfrm>
        </p:spPr>
      </p:pic>
    </p:spTree>
    <p:extLst>
      <p:ext uri="{BB962C8B-B14F-4D97-AF65-F5344CB8AC3E}">
        <p14:creationId xmlns:p14="http://schemas.microsoft.com/office/powerpoint/2010/main" val="34054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1870189" cy="4779987"/>
          </a:xfrm>
        </p:spPr>
        <p:txBody>
          <a:bodyPr/>
          <a:lstStyle/>
          <a:p>
            <a:r>
              <a:rPr lang="el-GR" dirty="0" smtClean="0"/>
              <a:t>Ευρυτανία. Επισκοπή, γ’ στρώμα ζωγραφικής, π. 1230.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57175"/>
            <a:ext cx="6333319" cy="6164431"/>
          </a:xfrm>
        </p:spPr>
      </p:pic>
    </p:spTree>
    <p:extLst>
      <p:ext uri="{BB962C8B-B14F-4D97-AF65-F5344CB8AC3E}">
        <p14:creationId xmlns:p14="http://schemas.microsoft.com/office/powerpoint/2010/main" val="23750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396798" cy="4779987"/>
          </a:xfrm>
        </p:spPr>
        <p:txBody>
          <a:bodyPr/>
          <a:lstStyle/>
          <a:p>
            <a:r>
              <a:rPr lang="el-GR" dirty="0" smtClean="0"/>
              <a:t>Σερβία. Ναός της Αναλήψεως στη μονή του </a:t>
            </a:r>
            <a:r>
              <a:rPr lang="el-GR" dirty="0" err="1" smtClean="0"/>
              <a:t>Μιλέσεβο</a:t>
            </a:r>
            <a:r>
              <a:rPr lang="el-GR" dirty="0" smtClean="0"/>
              <a:t>. Ο άγγελος από τις Μυροφόρες στο Κενό Μνήμα του Κυρίου, 1222-1228.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16632"/>
            <a:ext cx="4680520" cy="6240693"/>
          </a:xfrm>
        </p:spPr>
      </p:pic>
    </p:spTree>
    <p:extLst>
      <p:ext uri="{BB962C8B-B14F-4D97-AF65-F5344CB8AC3E}">
        <p14:creationId xmlns:p14="http://schemas.microsoft.com/office/powerpoint/2010/main" val="6426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8422916" cy="4779987"/>
          </a:xfrm>
        </p:spPr>
        <p:txBody>
          <a:bodyPr/>
          <a:lstStyle/>
          <a:p>
            <a:r>
              <a:rPr lang="el-GR" dirty="0" err="1" smtClean="0"/>
              <a:t>Πετς</a:t>
            </a:r>
            <a:r>
              <a:rPr lang="el-GR" dirty="0" smtClean="0"/>
              <a:t>. Άγιοι Απόστολοι. Η Θεοτόκος από την Ανάληψη (λεπτομέρεια), π. 1250.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176" y="1916832"/>
            <a:ext cx="6493075" cy="4420702"/>
          </a:xfrm>
        </p:spPr>
      </p:pic>
    </p:spTree>
    <p:extLst>
      <p:ext uri="{BB962C8B-B14F-4D97-AF65-F5344CB8AC3E}">
        <p14:creationId xmlns:p14="http://schemas.microsoft.com/office/powerpoint/2010/main" val="17992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827583" y="3140968"/>
            <a:ext cx="7667129" cy="2628007"/>
          </a:xfrm>
        </p:spPr>
        <p:txBody>
          <a:bodyPr>
            <a:normAutofit/>
          </a:bodyPr>
          <a:lstStyle/>
          <a:p>
            <a:r>
              <a:rPr lang="el-GR" sz="4400" dirty="0" smtClean="0"/>
              <a:t>                  Αρχιτεκτονική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63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7774844" cy="4779987"/>
          </a:xfrm>
        </p:spPr>
        <p:txBody>
          <a:bodyPr/>
          <a:lstStyle/>
          <a:p>
            <a:r>
              <a:rPr lang="el-GR" dirty="0" smtClean="0"/>
              <a:t> Άρτα. Παναγία Βλαχέρνα. Η Ψηλάφηση του Θωμά, π. 1250.</a:t>
            </a:r>
            <a:endParaRPr lang="en-US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481" y="1916832"/>
            <a:ext cx="6479902" cy="4254260"/>
          </a:xfrm>
        </p:spPr>
      </p:pic>
    </p:spTree>
    <p:extLst>
      <p:ext uri="{BB962C8B-B14F-4D97-AF65-F5344CB8AC3E}">
        <p14:creationId xmlns:p14="http://schemas.microsoft.com/office/powerpoint/2010/main" val="39814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8206893" cy="4779987"/>
          </a:xfrm>
        </p:spPr>
        <p:txBody>
          <a:bodyPr/>
          <a:lstStyle/>
          <a:p>
            <a:r>
              <a:rPr lang="el-GR" dirty="0" smtClean="0"/>
              <a:t>Βουλγαρία, </a:t>
            </a:r>
            <a:r>
              <a:rPr lang="el-GR" dirty="0" err="1" smtClean="0"/>
              <a:t>Μπογιάνα</a:t>
            </a:r>
            <a:r>
              <a:rPr lang="el-GR" dirty="0" smtClean="0"/>
              <a:t>. Τμήμα από την εικονογράφηση του ναού, 1259.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916832"/>
            <a:ext cx="5975846" cy="4481884"/>
          </a:xfrm>
        </p:spPr>
      </p:pic>
    </p:spTree>
    <p:extLst>
      <p:ext uri="{BB962C8B-B14F-4D97-AF65-F5344CB8AC3E}">
        <p14:creationId xmlns:p14="http://schemas.microsoft.com/office/powerpoint/2010/main" val="28462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Αττική. Σπηλιά της Πεντέλης (βόρειο παρεκκλήσι), Η Αγία Αικατερίνη, 1233/4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0"/>
            <a:ext cx="3107902" cy="6480891"/>
          </a:xfrm>
        </p:spPr>
      </p:pic>
    </p:spTree>
    <p:extLst>
      <p:ext uri="{BB962C8B-B14F-4D97-AF65-F5344CB8AC3E}">
        <p14:creationId xmlns:p14="http://schemas.microsoft.com/office/powerpoint/2010/main" val="20291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Αττική, Καλύβια Κουβαρά, ναός Αγίου Πέτρου. Ο μητροπολίτης Αθηνών Μιχαήλ Χωνιάτης, 1232.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27320"/>
            <a:ext cx="3919711" cy="6191204"/>
          </a:xfrm>
        </p:spPr>
      </p:pic>
    </p:spTree>
    <p:extLst>
      <p:ext uri="{BB962C8B-B14F-4D97-AF65-F5344CB8AC3E}">
        <p14:creationId xmlns:p14="http://schemas.microsoft.com/office/powerpoint/2010/main" val="20706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7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6875" y="1457325"/>
            <a:ext cx="7991549" cy="4779963"/>
          </a:xfrm>
        </p:spPr>
        <p:txBody>
          <a:bodyPr/>
          <a:lstStyle/>
          <a:p>
            <a:r>
              <a:rPr lang="el-GR" dirty="0" smtClean="0"/>
              <a:t>Κωνσταντινούπολη. Αγία Σοφία. Ψηφιδωτό. Η Δέηση, μετά το 1261.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938982"/>
            <a:ext cx="6335886" cy="4387042"/>
          </a:xfrm>
        </p:spPr>
      </p:pic>
    </p:spTree>
    <p:extLst>
      <p:ext uri="{BB962C8B-B14F-4D97-AF65-F5344CB8AC3E}">
        <p14:creationId xmlns:p14="http://schemas.microsoft.com/office/powerpoint/2010/main" val="35728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8422917" cy="4779987"/>
          </a:xfrm>
        </p:spPr>
        <p:txBody>
          <a:bodyPr/>
          <a:lstStyle/>
          <a:p>
            <a:r>
              <a:rPr lang="el-GR" dirty="0" smtClean="0"/>
              <a:t>Σερβία, </a:t>
            </a:r>
            <a:r>
              <a:rPr lang="el-GR" dirty="0" err="1" smtClean="0"/>
              <a:t>Σοπότσανη</a:t>
            </a:r>
            <a:r>
              <a:rPr lang="el-GR" dirty="0" smtClean="0"/>
              <a:t>, Αγία Τριάδα. Η Κοίμηση της Θεοτόκου, π. 1260-1265.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98" y="1918403"/>
            <a:ext cx="7632030" cy="4344805"/>
          </a:xfrm>
        </p:spPr>
      </p:pic>
    </p:spTree>
    <p:extLst>
      <p:ext uri="{BB962C8B-B14F-4D97-AF65-F5344CB8AC3E}">
        <p14:creationId xmlns:p14="http://schemas.microsoft.com/office/powerpoint/2010/main" val="21755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1870189" cy="4779987"/>
          </a:xfrm>
        </p:spPr>
        <p:txBody>
          <a:bodyPr/>
          <a:lstStyle/>
          <a:p>
            <a:r>
              <a:rPr lang="el-GR" dirty="0" smtClean="0"/>
              <a:t>Μυστράς. Άγιος Δημήτριος (Μητρόπολη), Αγγελικές Δυνάμεις, τμήμα από το Χριστό Βασιλέα της Δόξης, 1270-1285.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631439"/>
            <a:ext cx="6623918" cy="4719811"/>
          </a:xfrm>
        </p:spPr>
      </p:pic>
    </p:spTree>
    <p:extLst>
      <p:ext uri="{BB962C8B-B14F-4D97-AF65-F5344CB8AC3E}">
        <p14:creationId xmlns:p14="http://schemas.microsoft.com/office/powerpoint/2010/main" val="15345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Μυστράς. Άγιος Δημήτριος (Μητρόπολη), Άγγελος αναγνώστης του βιβλίου της ζωής. Τμήμα από τη Β΄ Παρουσία, 1291/2-1315.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15372"/>
            <a:ext cx="4627838" cy="6265956"/>
          </a:xfrm>
        </p:spPr>
      </p:pic>
    </p:spTree>
    <p:extLst>
      <p:ext uri="{BB962C8B-B14F-4D97-AF65-F5344CB8AC3E}">
        <p14:creationId xmlns:p14="http://schemas.microsoft.com/office/powerpoint/2010/main" val="11693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Άγιος Όρος, Πρωτάτο. Χριστός </a:t>
            </a:r>
            <a:r>
              <a:rPr lang="el-GR" dirty="0" err="1" smtClean="0"/>
              <a:t>ένθρονος</a:t>
            </a:r>
            <a:r>
              <a:rPr lang="el-GR" dirty="0" smtClean="0"/>
              <a:t>, π. 1290 (Μ. Πανσέληνος).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81745"/>
            <a:ext cx="3530116" cy="6271591"/>
          </a:xfrm>
        </p:spPr>
      </p:pic>
    </p:spTree>
    <p:extLst>
      <p:ext uri="{BB962C8B-B14F-4D97-AF65-F5344CB8AC3E}">
        <p14:creationId xmlns:p14="http://schemas.microsoft.com/office/powerpoint/2010/main" val="33252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1582157" cy="4779987"/>
          </a:xfrm>
        </p:spPr>
        <p:txBody>
          <a:bodyPr/>
          <a:lstStyle/>
          <a:p>
            <a:r>
              <a:rPr lang="el-GR" dirty="0" smtClean="0"/>
              <a:t>Άγιος Όρος, Πρωτάτο. Η Εις Άδου Κάθοδος, π. 1290 (Μ. Πανσέληνος).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407016"/>
            <a:ext cx="6453285" cy="4969030"/>
          </a:xfrm>
        </p:spPr>
      </p:pic>
    </p:spTree>
    <p:extLst>
      <p:ext uri="{BB962C8B-B14F-4D97-AF65-F5344CB8AC3E}">
        <p14:creationId xmlns:p14="http://schemas.microsoft.com/office/powerpoint/2010/main" val="9161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384478"/>
            <a:ext cx="6876256" cy="5844816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1942197" cy="4779987"/>
          </a:xfrm>
        </p:spPr>
        <p:txBody>
          <a:bodyPr/>
          <a:lstStyle/>
          <a:p>
            <a:r>
              <a:rPr lang="el-GR" dirty="0" smtClean="0"/>
              <a:t>Θεσσαλία, Ελασσόνα. Μονή Παναγίας </a:t>
            </a:r>
            <a:r>
              <a:rPr lang="el-GR" dirty="0" err="1" smtClean="0"/>
              <a:t>Ολυμπιώτισσας</a:t>
            </a:r>
            <a:r>
              <a:rPr lang="el-GR" dirty="0" smtClean="0"/>
              <a:t>, τέλη 13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9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28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1582157" cy="4779987"/>
          </a:xfrm>
        </p:spPr>
        <p:txBody>
          <a:bodyPr/>
          <a:lstStyle/>
          <a:p>
            <a:r>
              <a:rPr lang="el-GR" dirty="0" smtClean="0"/>
              <a:t>Άγιο Όρος, Πρωτάτο. Τα </a:t>
            </a:r>
            <a:r>
              <a:rPr lang="el-GR" dirty="0" err="1" smtClean="0"/>
              <a:t>Εισόδια</a:t>
            </a:r>
            <a:r>
              <a:rPr lang="el-GR" dirty="0" smtClean="0"/>
              <a:t> της </a:t>
            </a:r>
            <a:r>
              <a:rPr lang="el-GR" dirty="0" err="1" smtClean="0"/>
              <a:t>θεοτόκου</a:t>
            </a:r>
            <a:r>
              <a:rPr lang="el-GR" dirty="0" smtClean="0"/>
              <a:t>, π. 1290 (Μ. Πανσέληνος).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304764"/>
            <a:ext cx="6839942" cy="5129956"/>
          </a:xfrm>
        </p:spPr>
      </p:pic>
    </p:spTree>
    <p:extLst>
      <p:ext uri="{BB962C8B-B14F-4D97-AF65-F5344CB8AC3E}">
        <p14:creationId xmlns:p14="http://schemas.microsoft.com/office/powerpoint/2010/main" val="20979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29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1726173" cy="4779987"/>
          </a:xfrm>
        </p:spPr>
        <p:txBody>
          <a:bodyPr/>
          <a:lstStyle/>
          <a:p>
            <a:r>
              <a:rPr lang="el-GR" dirty="0" smtClean="0"/>
              <a:t>Θεσσαλονίκη. Άγιος Δημήτριος, παρεκκλήσι του </a:t>
            </a:r>
            <a:r>
              <a:rPr lang="el-GR" dirty="0"/>
              <a:t>Αγίου Ευθυμίου. </a:t>
            </a:r>
            <a:r>
              <a:rPr lang="el-GR" dirty="0" smtClean="0"/>
              <a:t>Σκηνές από το βίο του αγίου Ευθυμίου, 1303.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267328"/>
            <a:ext cx="6263878" cy="5097187"/>
          </a:xfrm>
        </p:spPr>
      </p:pic>
    </p:spTree>
    <p:extLst>
      <p:ext uri="{BB962C8B-B14F-4D97-AF65-F5344CB8AC3E}">
        <p14:creationId xmlns:p14="http://schemas.microsoft.com/office/powerpoint/2010/main" val="16456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Θεσσαλία, Ελασσόνα. Μονή Παναγίας, </a:t>
            </a:r>
            <a:r>
              <a:rPr lang="el-GR" dirty="0" err="1" smtClean="0"/>
              <a:t>Ολυμπιώτισσας</a:t>
            </a:r>
            <a:r>
              <a:rPr lang="el-GR" dirty="0" smtClean="0"/>
              <a:t>. Το Όραμα του Αγίου Πέτρου </a:t>
            </a:r>
            <a:r>
              <a:rPr lang="el-GR" dirty="0" err="1" smtClean="0"/>
              <a:t>Αλεξανδρείας</a:t>
            </a:r>
            <a:r>
              <a:rPr lang="el-GR" dirty="0" smtClean="0"/>
              <a:t>, τέλη 13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47557"/>
            <a:ext cx="4971432" cy="6233771"/>
          </a:xfrm>
        </p:spPr>
      </p:pic>
    </p:spTree>
    <p:extLst>
      <p:ext uri="{BB962C8B-B14F-4D97-AF65-F5344CB8AC3E}">
        <p14:creationId xmlns:p14="http://schemas.microsoft.com/office/powerpoint/2010/main" val="10387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1654164" cy="4779987"/>
          </a:xfrm>
        </p:spPr>
        <p:txBody>
          <a:bodyPr/>
          <a:lstStyle/>
          <a:p>
            <a:r>
              <a:rPr lang="el-GR" dirty="0" smtClean="0"/>
              <a:t>Αχρίδα, Περίβλεπτος (Άγιος Κλήμης). Η Προσευχή του Χριστού, 1294/5. (Μιχαήλ </a:t>
            </a:r>
            <a:r>
              <a:rPr lang="el-GR" dirty="0" err="1" smtClean="0"/>
              <a:t>Αστραπάς</a:t>
            </a:r>
            <a:r>
              <a:rPr lang="el-GR" dirty="0" smtClean="0"/>
              <a:t> και Ευτύχιος).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1" y="1444497"/>
            <a:ext cx="6911950" cy="4854811"/>
          </a:xfrm>
        </p:spPr>
      </p:pic>
    </p:spTree>
    <p:extLst>
      <p:ext uri="{BB962C8B-B14F-4D97-AF65-F5344CB8AC3E}">
        <p14:creationId xmlns:p14="http://schemas.microsoft.com/office/powerpoint/2010/main" val="20032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Αχρίδα. Περίβλεπτος (Άγιος Κλήμης). Ο </a:t>
            </a:r>
            <a:r>
              <a:rPr lang="el-GR" dirty="0" err="1" smtClean="0"/>
              <a:t>αρχάγγγελος</a:t>
            </a:r>
            <a:r>
              <a:rPr lang="el-GR" dirty="0" smtClean="0"/>
              <a:t> Γαβριήλ, 1294/5 (Μιχαήλ </a:t>
            </a:r>
            <a:r>
              <a:rPr lang="el-GR" dirty="0" err="1" smtClean="0"/>
              <a:t>Αστραπάς</a:t>
            </a:r>
            <a:r>
              <a:rPr lang="el-GR" dirty="0" smtClean="0"/>
              <a:t> και Ευτύχιος).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47858"/>
            <a:ext cx="4419656" cy="6233470"/>
          </a:xfrm>
        </p:spPr>
      </p:pic>
    </p:spTree>
    <p:extLst>
      <p:ext uri="{BB962C8B-B14F-4D97-AF65-F5344CB8AC3E}">
        <p14:creationId xmlns:p14="http://schemas.microsoft.com/office/powerpoint/2010/main" val="42109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396798" cy="4779987"/>
          </a:xfrm>
        </p:spPr>
        <p:txBody>
          <a:bodyPr/>
          <a:lstStyle/>
          <a:p>
            <a:r>
              <a:rPr lang="el-GR" dirty="0" smtClean="0"/>
              <a:t>Άρτα. </a:t>
            </a:r>
            <a:r>
              <a:rPr lang="el-GR" dirty="0" err="1" smtClean="0"/>
              <a:t>Παρηγορήτισσα</a:t>
            </a:r>
            <a:r>
              <a:rPr lang="el-GR" dirty="0" smtClean="0"/>
              <a:t>. Ψηφιδωτό. Ο προφήτης </a:t>
            </a:r>
            <a:r>
              <a:rPr lang="el-GR" dirty="0" err="1" smtClean="0"/>
              <a:t>Ιεζακιήλ</a:t>
            </a:r>
            <a:r>
              <a:rPr lang="el-GR" dirty="0" smtClean="0"/>
              <a:t>, π. 1290.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4980"/>
            <a:ext cx="2904758" cy="6336348"/>
          </a:xfrm>
        </p:spPr>
      </p:pic>
    </p:spTree>
    <p:extLst>
      <p:ext uri="{BB962C8B-B14F-4D97-AF65-F5344CB8AC3E}">
        <p14:creationId xmlns:p14="http://schemas.microsoft.com/office/powerpoint/2010/main" val="14138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/>
              <a:t>Άρτα. </a:t>
            </a:r>
            <a:r>
              <a:rPr lang="el-GR" dirty="0" err="1"/>
              <a:t>Παρηγορήτισσα</a:t>
            </a:r>
            <a:r>
              <a:rPr lang="el-GR" dirty="0"/>
              <a:t>. Ψηφιδωτό. Ο </a:t>
            </a:r>
            <a:r>
              <a:rPr lang="el-GR" dirty="0" smtClean="0"/>
              <a:t>προφήτης Ιωνάς, π. 1290.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208" y="116632"/>
            <a:ext cx="4901541" cy="6336704"/>
          </a:xfrm>
        </p:spPr>
      </p:pic>
    </p:spTree>
    <p:extLst>
      <p:ext uri="{BB962C8B-B14F-4D97-AF65-F5344CB8AC3E}">
        <p14:creationId xmlns:p14="http://schemas.microsoft.com/office/powerpoint/2010/main" val="22344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Θεσσαλία. Πόρτα Παναγιά. Ψηφιδωτό. Η Παναγία Βρεφοκρατούσα, 1285.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16632"/>
            <a:ext cx="2177552" cy="6266219"/>
          </a:xfrm>
        </p:spPr>
      </p:pic>
    </p:spTree>
    <p:extLst>
      <p:ext uri="{BB962C8B-B14F-4D97-AF65-F5344CB8AC3E}">
        <p14:creationId xmlns:p14="http://schemas.microsoft.com/office/powerpoint/2010/main" val="39408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Κωνσταντινούπολη. Μονή </a:t>
            </a:r>
            <a:r>
              <a:rPr lang="el-GR" dirty="0" err="1" smtClean="0"/>
              <a:t>Παμακάριστου</a:t>
            </a:r>
            <a:r>
              <a:rPr lang="el-GR" dirty="0" smtClean="0"/>
              <a:t>. Παρεκκλήσι. Ψηφιδωτό. Χριστός Παντοκράτορας, π. 1310.                                </a:t>
            </a:r>
            <a:endParaRPr lang="el-GR" dirty="0"/>
          </a:p>
        </p:txBody>
      </p:sp>
      <p:pic>
        <p:nvPicPr>
          <p:cNvPr id="6" name="Θέση περιεχομένου 5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52" y="238115"/>
            <a:ext cx="5934814" cy="6085154"/>
          </a:xfrm>
        </p:spPr>
      </p:pic>
    </p:spTree>
    <p:extLst>
      <p:ext uri="{BB962C8B-B14F-4D97-AF65-F5344CB8AC3E}">
        <p14:creationId xmlns:p14="http://schemas.microsoft.com/office/powerpoint/2010/main" val="20501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Κωνσταντινούπολη. Μονή της Χώρας. Ψηφιδωτό. Η Κοίμηση της Θεοτόκου, 1315-1320.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620688"/>
            <a:ext cx="6254739" cy="5516656"/>
          </a:xfrm>
        </p:spPr>
      </p:pic>
    </p:spTree>
    <p:extLst>
      <p:ext uri="{BB962C8B-B14F-4D97-AF65-F5344CB8AC3E}">
        <p14:creationId xmlns:p14="http://schemas.microsoft.com/office/powerpoint/2010/main" val="14484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974361"/>
            <a:ext cx="6444208" cy="5357233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014205" cy="4779987"/>
          </a:xfrm>
        </p:spPr>
        <p:txBody>
          <a:bodyPr/>
          <a:lstStyle/>
          <a:p>
            <a:r>
              <a:rPr lang="el-GR" dirty="0" smtClean="0"/>
              <a:t>Θεσσαλονίκη. Άγιοι Απόστολοι, 1310-1314.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44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38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8062877" cy="4779987"/>
          </a:xfrm>
        </p:spPr>
        <p:txBody>
          <a:bodyPr/>
          <a:lstStyle/>
          <a:p>
            <a:r>
              <a:rPr lang="el-GR" dirty="0"/>
              <a:t>Κωνσταντινούπολη. Μονή της Χώρας. Ψηφιδωτό</a:t>
            </a:r>
            <a:r>
              <a:rPr lang="el-GR" dirty="0" smtClean="0"/>
              <a:t>. Ο Χριστός η Χώρα των ζώντων, 1315-1320.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204864"/>
            <a:ext cx="7416006" cy="4160198"/>
          </a:xfrm>
        </p:spPr>
      </p:pic>
    </p:spTree>
    <p:extLst>
      <p:ext uri="{BB962C8B-B14F-4D97-AF65-F5344CB8AC3E}">
        <p14:creationId xmlns:p14="http://schemas.microsoft.com/office/powerpoint/2010/main" val="28316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39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/>
              <a:t>Κωνσταντινούπολη. Μονή της Χώρας. Ψηφιδωτό</a:t>
            </a:r>
            <a:r>
              <a:rPr lang="el-GR" dirty="0" smtClean="0"/>
              <a:t>. Η Παναγία η Χώρα του </a:t>
            </a:r>
            <a:r>
              <a:rPr lang="el-GR" dirty="0" err="1" smtClean="0"/>
              <a:t>Αχωρήτου</a:t>
            </a:r>
            <a:r>
              <a:rPr lang="el-GR" dirty="0" smtClean="0"/>
              <a:t>, 1315-1320.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52" y="1538313"/>
            <a:ext cx="6241326" cy="4876555"/>
          </a:xfrm>
        </p:spPr>
      </p:pic>
    </p:spTree>
    <p:extLst>
      <p:ext uri="{BB962C8B-B14F-4D97-AF65-F5344CB8AC3E}">
        <p14:creationId xmlns:p14="http://schemas.microsoft.com/office/powerpoint/2010/main" val="39910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4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8134885" cy="4779987"/>
          </a:xfrm>
        </p:spPr>
        <p:txBody>
          <a:bodyPr/>
          <a:lstStyle/>
          <a:p>
            <a:r>
              <a:rPr lang="el-GR" dirty="0"/>
              <a:t>Κωνσταντινούπολη. Μονή της Χώρας. Ψηφιδωτό</a:t>
            </a:r>
            <a:r>
              <a:rPr lang="el-GR" dirty="0" smtClean="0"/>
              <a:t>. Η Δέηση, 1315-1320.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955929"/>
            <a:ext cx="7632030" cy="4281383"/>
          </a:xfrm>
        </p:spPr>
      </p:pic>
    </p:spTree>
    <p:extLst>
      <p:ext uri="{BB962C8B-B14F-4D97-AF65-F5344CB8AC3E}">
        <p14:creationId xmlns:p14="http://schemas.microsoft.com/office/powerpoint/2010/main" val="7975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4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8062877" cy="4779987"/>
          </a:xfrm>
        </p:spPr>
        <p:txBody>
          <a:bodyPr/>
          <a:lstStyle/>
          <a:p>
            <a:r>
              <a:rPr lang="el-GR" dirty="0"/>
              <a:t>Κωνσταντινούπολη. Μονή της </a:t>
            </a:r>
            <a:r>
              <a:rPr lang="el-GR" dirty="0" smtClean="0"/>
              <a:t>Χώρας, παρεκκλήσι. Τοιχογραφία. Η Εις Άδου Κάθοδος, 1315-1320.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02" y="2132856"/>
            <a:ext cx="7632030" cy="4281383"/>
          </a:xfrm>
        </p:spPr>
      </p:pic>
    </p:spTree>
    <p:extLst>
      <p:ext uri="{BB962C8B-B14F-4D97-AF65-F5344CB8AC3E}">
        <p14:creationId xmlns:p14="http://schemas.microsoft.com/office/powerpoint/2010/main" val="4670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4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Θεσσαλονίκη, Άγιοι Απόστολοι. Ψηφιδωτό. Η Εις Άδου Κάθοδος, 1310-1314.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16632"/>
            <a:ext cx="4899263" cy="6175113"/>
          </a:xfrm>
        </p:spPr>
      </p:pic>
    </p:spTree>
    <p:extLst>
      <p:ext uri="{BB962C8B-B14F-4D97-AF65-F5344CB8AC3E}">
        <p14:creationId xmlns:p14="http://schemas.microsoft.com/office/powerpoint/2010/main" val="28915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4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Θεσσαλονίκη. Άγιοι Απόστολοι (παρεκκλήσι του Προδρόμου), Τοιχογραφία. Ο χορός της Σαλώμης, 1310-1320.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52942"/>
            <a:ext cx="4320480" cy="6156378"/>
          </a:xfrm>
        </p:spPr>
      </p:pic>
    </p:spTree>
    <p:extLst>
      <p:ext uri="{BB962C8B-B14F-4D97-AF65-F5344CB8AC3E}">
        <p14:creationId xmlns:p14="http://schemas.microsoft.com/office/powerpoint/2010/main" val="34634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4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Θεσσαλονίκη, Άγιος Νικόλαος ο Ορφανός. Ο Νιπτήρας, 1310-1320.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476712"/>
            <a:ext cx="6263878" cy="4791053"/>
          </a:xfrm>
        </p:spPr>
      </p:pic>
    </p:spTree>
    <p:extLst>
      <p:ext uri="{BB962C8B-B14F-4D97-AF65-F5344CB8AC3E}">
        <p14:creationId xmlns:p14="http://schemas.microsoft.com/office/powerpoint/2010/main" val="29480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4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040" y="170539"/>
            <a:ext cx="5166460" cy="6100821"/>
          </a:xfrm>
        </p:spPr>
      </p:pic>
      <p:sp>
        <p:nvSpPr>
          <p:cNvPr id="5" name="4 - Ορθογώνιο"/>
          <p:cNvSpPr/>
          <p:nvPr/>
        </p:nvSpPr>
        <p:spPr>
          <a:xfrm>
            <a:off x="395537" y="2060848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Θεσσαλονίκη, Άγιος Νικόλαος ο Ορφανός.</a:t>
            </a:r>
          </a:p>
          <a:p>
            <a:r>
              <a:rPr lang="el-GR" dirty="0" smtClean="0"/>
              <a:t>Η Προδοσία.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63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4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err="1" smtClean="0"/>
              <a:t>Άγιον</a:t>
            </a:r>
            <a:r>
              <a:rPr lang="el-GR" dirty="0" smtClean="0"/>
              <a:t> Όρος.</a:t>
            </a:r>
          </a:p>
          <a:p>
            <a:r>
              <a:rPr lang="el-GR" dirty="0" smtClean="0"/>
              <a:t>Μονή </a:t>
            </a:r>
            <a:r>
              <a:rPr lang="el-GR" dirty="0" err="1" smtClean="0"/>
              <a:t>Βατοπαιδίου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Προδοσία.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356" y="1916832"/>
            <a:ext cx="6024096" cy="4469879"/>
          </a:xfrm>
        </p:spPr>
      </p:pic>
    </p:spTree>
    <p:extLst>
      <p:ext uri="{BB962C8B-B14F-4D97-AF65-F5344CB8AC3E}">
        <p14:creationId xmlns:p14="http://schemas.microsoft.com/office/powerpoint/2010/main" val="17413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47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Βέροια. Ναός του Χριστού. Η Εις Άδου Κάθοδος, 1315 (Γεώργιος Καλλέργης). 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556792"/>
            <a:ext cx="6223860" cy="4432876"/>
          </a:xfrm>
        </p:spPr>
      </p:pic>
    </p:spTree>
    <p:extLst>
      <p:ext uri="{BB962C8B-B14F-4D97-AF65-F5344CB8AC3E}">
        <p14:creationId xmlns:p14="http://schemas.microsoft.com/office/powerpoint/2010/main" val="32483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525785"/>
            <a:ext cx="6948264" cy="5695300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1942197" cy="4779987"/>
          </a:xfrm>
        </p:spPr>
        <p:txBody>
          <a:bodyPr/>
          <a:lstStyle/>
          <a:p>
            <a:r>
              <a:rPr lang="el-GR" dirty="0" smtClean="0"/>
              <a:t>Μυστράς. Μονή </a:t>
            </a:r>
            <a:r>
              <a:rPr lang="el-GR" dirty="0" err="1" smtClean="0"/>
              <a:t>Βροντοχίου</a:t>
            </a:r>
            <a:r>
              <a:rPr lang="el-GR" dirty="0" smtClean="0"/>
              <a:t>, Οδηγήτρια (Αφεντικό), 1310-1322.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02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48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Σερβία. Μονή της Στουντένιτσα, ναός Αγίων Ιωακείμ και Άννας. Τα </a:t>
            </a:r>
            <a:r>
              <a:rPr lang="el-GR" dirty="0" err="1" smtClean="0"/>
              <a:t>Εισόδια</a:t>
            </a:r>
            <a:r>
              <a:rPr lang="el-GR" dirty="0" smtClean="0"/>
              <a:t> της Παναγίας, 1313-1314.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52" y="1556792"/>
            <a:ext cx="6170136" cy="4717733"/>
          </a:xfrm>
        </p:spPr>
      </p:pic>
    </p:spTree>
    <p:extLst>
      <p:ext uri="{BB962C8B-B14F-4D97-AF65-F5344CB8AC3E}">
        <p14:creationId xmlns:p14="http://schemas.microsoft.com/office/powerpoint/2010/main" val="28910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49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Σερβία. Άγιος Γεώργιος στο </a:t>
            </a:r>
            <a:r>
              <a:rPr lang="el-GR" dirty="0" err="1" smtClean="0"/>
              <a:t>Στάρο</a:t>
            </a:r>
            <a:r>
              <a:rPr lang="el-GR" dirty="0" smtClean="0"/>
              <a:t> </a:t>
            </a:r>
            <a:r>
              <a:rPr lang="el-GR" dirty="0" err="1" smtClean="0"/>
              <a:t>Ναγκορίτσινο</a:t>
            </a:r>
            <a:r>
              <a:rPr lang="el-GR" dirty="0" smtClean="0"/>
              <a:t>. Ο απόστολος Πέτρος, 1317-1318 (Μιχαήλ </a:t>
            </a:r>
            <a:r>
              <a:rPr lang="el-GR" dirty="0" err="1" smtClean="0"/>
              <a:t>Αστραπάς</a:t>
            </a:r>
            <a:r>
              <a:rPr lang="el-GR" dirty="0" smtClean="0"/>
              <a:t> και Ευτύχιος)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15507"/>
            <a:ext cx="4136542" cy="6237131"/>
          </a:xfrm>
        </p:spPr>
      </p:pic>
    </p:spTree>
    <p:extLst>
      <p:ext uri="{BB962C8B-B14F-4D97-AF65-F5344CB8AC3E}">
        <p14:creationId xmlns:p14="http://schemas.microsoft.com/office/powerpoint/2010/main" val="32403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Μυστράς, Οδηγήτρια. Χορός μαρτύρων, 1312-1322.</a:t>
            </a:r>
            <a:endParaRPr lang="el-GR" dirty="0"/>
          </a:p>
        </p:txBody>
      </p:sp>
      <p:pic>
        <p:nvPicPr>
          <p:cNvPr id="6" name="Θέση περιεχομένου 5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456451"/>
            <a:ext cx="6263878" cy="4851951"/>
          </a:xfrm>
        </p:spPr>
      </p:pic>
    </p:spTree>
    <p:extLst>
      <p:ext uri="{BB962C8B-B14F-4D97-AF65-F5344CB8AC3E}">
        <p14:creationId xmlns:p14="http://schemas.microsoft.com/office/powerpoint/2010/main" val="27977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Μυστράς, Οδηγήτρια.</a:t>
            </a:r>
          </a:p>
          <a:p>
            <a:r>
              <a:rPr lang="el-GR" dirty="0" smtClean="0"/>
              <a:t>Η θεραπεία του τυφλού και της πεθεράς του Πέτρου.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277" y="1772816"/>
            <a:ext cx="6285393" cy="4627629"/>
          </a:xfrm>
        </p:spPr>
      </p:pic>
    </p:spTree>
    <p:extLst>
      <p:ext uri="{BB962C8B-B14F-4D97-AF65-F5344CB8AC3E}">
        <p14:creationId xmlns:p14="http://schemas.microsoft.com/office/powerpoint/2010/main" val="19730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 smtClean="0">
              <a:solidFill>
                <a:srgbClr val="FF0000"/>
              </a:solidFill>
            </a:endParaRPr>
          </a:p>
          <a:p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err="1" smtClean="0"/>
              <a:t>Νόβγκοροντ</a:t>
            </a:r>
            <a:r>
              <a:rPr lang="el-GR" dirty="0" smtClean="0"/>
              <a:t>, ναός της Μεταμορφώσεως. Η Μεταμόρφωση (Θεοφάνης ο Έλλην).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16632"/>
            <a:ext cx="5544616" cy="6243939"/>
          </a:xfrm>
        </p:spPr>
      </p:pic>
    </p:spTree>
    <p:extLst>
      <p:ext uri="{BB962C8B-B14F-4D97-AF65-F5344CB8AC3E}">
        <p14:creationId xmlns:p14="http://schemas.microsoft.com/office/powerpoint/2010/main" val="12338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7198781" cy="4779987"/>
          </a:xfrm>
        </p:spPr>
        <p:txBody>
          <a:bodyPr/>
          <a:lstStyle/>
          <a:p>
            <a:r>
              <a:rPr lang="el-GR" dirty="0" smtClean="0"/>
              <a:t>Μυστράς, Περίβλεπτος. Η Γέννηση, π. 1360-1370.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144" y="1916832"/>
            <a:ext cx="6465101" cy="4392488"/>
          </a:xfrm>
        </p:spPr>
      </p:pic>
    </p:spTree>
    <p:extLst>
      <p:ext uri="{BB962C8B-B14F-4D97-AF65-F5344CB8AC3E}">
        <p14:creationId xmlns:p14="http://schemas.microsoft.com/office/powerpoint/2010/main" val="34675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7342797" cy="4779987"/>
          </a:xfrm>
        </p:spPr>
        <p:txBody>
          <a:bodyPr/>
          <a:lstStyle/>
          <a:p>
            <a:r>
              <a:rPr lang="el-GR" dirty="0" smtClean="0"/>
              <a:t>Μυστράς. Περίβλεπτος. Η Βάπτιση, π. 1360-1370.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844824"/>
            <a:ext cx="6097309" cy="4535862"/>
          </a:xfrm>
        </p:spPr>
      </p:pic>
    </p:spTree>
    <p:extLst>
      <p:ext uri="{BB962C8B-B14F-4D97-AF65-F5344CB8AC3E}">
        <p14:creationId xmlns:p14="http://schemas.microsoft.com/office/powerpoint/2010/main" val="20929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6334685" cy="4779987"/>
          </a:xfrm>
        </p:spPr>
        <p:txBody>
          <a:bodyPr/>
          <a:lstStyle/>
          <a:p>
            <a:r>
              <a:rPr lang="el-GR" dirty="0" smtClean="0"/>
              <a:t>Μυστράς. Παντάνασσα. Η Βαϊοφόρος, π. 1428.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176" y="1844824"/>
            <a:ext cx="6407894" cy="4585680"/>
          </a:xfrm>
        </p:spPr>
      </p:pic>
    </p:spTree>
    <p:extLst>
      <p:ext uri="{BB962C8B-B14F-4D97-AF65-F5344CB8AC3E}">
        <p14:creationId xmlns:p14="http://schemas.microsoft.com/office/powerpoint/2010/main" val="41019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56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6478701" cy="4779987"/>
          </a:xfrm>
        </p:spPr>
        <p:txBody>
          <a:bodyPr/>
          <a:lstStyle/>
          <a:p>
            <a:r>
              <a:rPr lang="el-GR" dirty="0"/>
              <a:t>Μυστράς. Παντάνασσα</a:t>
            </a:r>
            <a:r>
              <a:rPr lang="el-GR" dirty="0" smtClean="0"/>
              <a:t>. Η Ανάληψη, π. 1428.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916832"/>
            <a:ext cx="5975846" cy="4437609"/>
          </a:xfrm>
        </p:spPr>
      </p:pic>
    </p:spTree>
    <p:extLst>
      <p:ext uri="{BB962C8B-B14F-4D97-AF65-F5344CB8AC3E}">
        <p14:creationId xmlns:p14="http://schemas.microsoft.com/office/powerpoint/2010/main" val="5191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57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878301" cy="4779987"/>
          </a:xfrm>
        </p:spPr>
        <p:txBody>
          <a:bodyPr/>
          <a:lstStyle/>
          <a:p>
            <a:r>
              <a:rPr lang="el-GR" dirty="0" smtClean="0"/>
              <a:t>Σινά. Εικόνα. Ο Μωυσής, α’ τέταρτο 13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16632"/>
            <a:ext cx="3368474" cy="6292596"/>
          </a:xfrm>
        </p:spPr>
      </p:pic>
    </p:spTree>
    <p:extLst>
      <p:ext uri="{BB962C8B-B14F-4D97-AF65-F5344CB8AC3E}">
        <p14:creationId xmlns:p14="http://schemas.microsoft.com/office/powerpoint/2010/main" val="13922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5614605" cy="4779987"/>
          </a:xfrm>
        </p:spPr>
        <p:txBody>
          <a:bodyPr/>
          <a:lstStyle/>
          <a:p>
            <a:r>
              <a:rPr lang="el-GR" dirty="0" smtClean="0"/>
              <a:t>Εύβοια. Σπηλιές. Η Οδηγήτρια.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884949"/>
            <a:ext cx="7416006" cy="4352363"/>
          </a:xfrm>
        </p:spPr>
      </p:pic>
    </p:spTree>
    <p:extLst>
      <p:ext uri="{BB962C8B-B14F-4D97-AF65-F5344CB8AC3E}">
        <p14:creationId xmlns:p14="http://schemas.microsoft.com/office/powerpoint/2010/main" val="24715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58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Πάτμος. Εικόνα του αγίου Ιακώβου, π. 1260.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69365"/>
            <a:ext cx="3947021" cy="5525829"/>
          </a:xfrm>
        </p:spPr>
      </p:pic>
    </p:spTree>
    <p:extLst>
      <p:ext uri="{BB962C8B-B14F-4D97-AF65-F5344CB8AC3E}">
        <p14:creationId xmlns:p14="http://schemas.microsoft.com/office/powerpoint/2010/main" val="10605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59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Αχρίδα. Εικόνα του αποστόλου Ματθαίου, π. 1300.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16632"/>
            <a:ext cx="3044505" cy="6232847"/>
          </a:xfrm>
        </p:spPr>
      </p:pic>
    </p:spTree>
    <p:extLst>
      <p:ext uri="{BB962C8B-B14F-4D97-AF65-F5344CB8AC3E}">
        <p14:creationId xmlns:p14="http://schemas.microsoft.com/office/powerpoint/2010/main" val="23212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60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Αχρίδα. Εικόνα του Ευαγγελισμού, αρχές 14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21094"/>
            <a:ext cx="4639630" cy="6260234"/>
          </a:xfrm>
        </p:spPr>
      </p:pic>
    </p:spTree>
    <p:extLst>
      <p:ext uri="{BB962C8B-B14F-4D97-AF65-F5344CB8AC3E}">
        <p14:creationId xmlns:p14="http://schemas.microsoft.com/office/powerpoint/2010/main" val="32421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6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Αθήνα. Βυζαντινό και Χριστιανικό Μουσείο. Ο αρχάγγελος Μιχαήλ, γ’ τέταρτο 14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4086"/>
            <a:ext cx="4680520" cy="6347242"/>
          </a:xfrm>
        </p:spPr>
      </p:pic>
    </p:spTree>
    <p:extLst>
      <p:ext uri="{BB962C8B-B14F-4D97-AF65-F5344CB8AC3E}">
        <p14:creationId xmlns:p14="http://schemas.microsoft.com/office/powerpoint/2010/main" val="9895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6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Αθήνα. Βυζαντινό και Χριστιανικό Μουσείο, η Σταύρωση, β’ μισό 14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16632"/>
            <a:ext cx="5045392" cy="6264696"/>
          </a:xfrm>
        </p:spPr>
      </p:pic>
    </p:spTree>
    <p:extLst>
      <p:ext uri="{BB962C8B-B14F-4D97-AF65-F5344CB8AC3E}">
        <p14:creationId xmlns:p14="http://schemas.microsoft.com/office/powerpoint/2010/main" val="20000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6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/>
              <a:t>Αθήνα. Βυζαντινό και Χριστιανικό </a:t>
            </a:r>
            <a:r>
              <a:rPr lang="el-GR" dirty="0" smtClean="0"/>
              <a:t>Μουσείο. Ψηφιδωτή εικόνα. Η Παναγία Βρεφοκρατούσα, η Επίσκεψις, τέλη 13</a:t>
            </a:r>
            <a:r>
              <a:rPr lang="el-GR" baseline="30000" dirty="0" smtClean="0"/>
              <a:t>ου</a:t>
            </a:r>
            <a:r>
              <a:rPr lang="el-GR" dirty="0" smtClean="0"/>
              <a:t> αι. </a:t>
            </a:r>
            <a:endParaRPr lang="el-GR" dirty="0"/>
          </a:p>
        </p:txBody>
      </p:sp>
      <p:pic>
        <p:nvPicPr>
          <p:cNvPr id="6" name="Θέση περιεχομένου 5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5470"/>
            <a:ext cx="4567259" cy="6416442"/>
          </a:xfrm>
        </p:spPr>
      </p:pic>
    </p:spTree>
    <p:extLst>
      <p:ext uri="{BB962C8B-B14F-4D97-AF65-F5344CB8AC3E}">
        <p14:creationId xmlns:p14="http://schemas.microsoft.com/office/powerpoint/2010/main" val="33707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6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Ρωσία. Πινακοθήκη </a:t>
            </a:r>
            <a:r>
              <a:rPr lang="el-GR" dirty="0" err="1" smtClean="0"/>
              <a:t>Τετριάκωφ</a:t>
            </a:r>
            <a:r>
              <a:rPr lang="el-GR" dirty="0" smtClean="0"/>
              <a:t>. Η Φιλοξενία του Αβραάμ (Αγία Τριάδα), Αντρέι </a:t>
            </a:r>
            <a:r>
              <a:rPr lang="el-GR" dirty="0" err="1" smtClean="0"/>
              <a:t>Ρουμπλιώφ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16632"/>
            <a:ext cx="4893235" cy="6187918"/>
          </a:xfrm>
        </p:spPr>
      </p:pic>
    </p:spTree>
    <p:extLst>
      <p:ext uri="{BB962C8B-B14F-4D97-AF65-F5344CB8AC3E}">
        <p14:creationId xmlns:p14="http://schemas.microsoft.com/office/powerpoint/2010/main" val="24283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6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Παρίσι. Εθνική Πινακοθήκη </a:t>
            </a:r>
            <a:r>
              <a:rPr lang="el-GR" dirty="0" err="1" smtClean="0"/>
              <a:t>κώδ</a:t>
            </a:r>
            <a:r>
              <a:rPr lang="el-GR" dirty="0" smtClean="0"/>
              <a:t>, </a:t>
            </a:r>
            <a:r>
              <a:rPr lang="en-US" dirty="0" smtClean="0"/>
              <a:t>gr</a:t>
            </a:r>
            <a:r>
              <a:rPr lang="el-GR" dirty="0" smtClean="0"/>
              <a:t> 1242. Θεολογικά έργα Ιωάννου ΣΤ’ Καντακουζηνού, μικρογραφία, 1370-1375.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1039"/>
            <a:ext cx="4320480" cy="6480721"/>
          </a:xfrm>
        </p:spPr>
      </p:pic>
    </p:spTree>
    <p:extLst>
      <p:ext uri="{BB962C8B-B14F-4D97-AF65-F5344CB8AC3E}">
        <p14:creationId xmlns:p14="http://schemas.microsoft.com/office/powerpoint/2010/main" val="12957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1916832"/>
            <a:ext cx="6061776" cy="4477297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8350909" cy="4779987"/>
          </a:xfrm>
        </p:spPr>
        <p:txBody>
          <a:bodyPr/>
          <a:lstStyle/>
          <a:p>
            <a:r>
              <a:rPr lang="el-GR" dirty="0" smtClean="0"/>
              <a:t>Κατάταξη </a:t>
            </a:r>
            <a:r>
              <a:rPr lang="el-GR" dirty="0" err="1" smtClean="0"/>
              <a:t>σταυροεπίστέγων</a:t>
            </a:r>
            <a:r>
              <a:rPr lang="el-GR" dirty="0" smtClean="0"/>
              <a:t> (Α. </a:t>
            </a:r>
            <a:r>
              <a:rPr lang="el-GR" dirty="0" err="1" smtClean="0"/>
              <a:t>Ορλάνδος</a:t>
            </a:r>
            <a:r>
              <a:rPr lang="el-GR" dirty="0" smtClean="0"/>
              <a:t>). Κατηγορία Α. παραλλαγές α, β, γ.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85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</a:t>
            </a:r>
            <a:r>
              <a:rPr lang="el-GR" sz="2000" dirty="0" err="1"/>
              <a:t>ΑθηνώνΣτουφή</a:t>
            </a:r>
            <a:r>
              <a:rPr lang="el-GR" sz="2000" dirty="0"/>
              <a:t> - Πουλημένου </a:t>
            </a:r>
            <a:r>
              <a:rPr lang="el-GR" sz="2000" dirty="0" smtClean="0"/>
              <a:t>Ιωάννα</a:t>
            </a:r>
            <a:r>
              <a:rPr lang="el-GR" sz="2000" dirty="0"/>
              <a:t>. «Χριστιανική και Βυζαντινή </a:t>
            </a:r>
            <a:r>
              <a:rPr lang="el-GR" sz="2000" dirty="0" smtClean="0"/>
              <a:t>Αρχαιολογία</a:t>
            </a:r>
            <a:r>
              <a:rPr lang="en-US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/>
              <a:t>Υστεροβυζαντινή Τέχνη (1204-1453) – Αρχιτεκτονική-Ζωγραφική».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</a:t>
            </a:r>
            <a:r>
              <a:rPr lang="en-US" sz="2000" dirty="0" smtClean="0"/>
              <a:t>5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opencourses.uoa.gr/courses/THEOL100/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dirty="0" smtClean="0"/>
              <a:t>Εικόνες: </a:t>
            </a:r>
            <a:r>
              <a:rPr lang="el-GR" sz="2000" dirty="0" smtClean="0"/>
              <a:t>1-</a:t>
            </a:r>
            <a:r>
              <a:rPr lang="en-US" sz="2000" dirty="0" smtClean="0"/>
              <a:t>9</a:t>
            </a:r>
            <a:r>
              <a:rPr lang="el-GR" sz="2000" dirty="0" smtClean="0"/>
              <a:t>, 11</a:t>
            </a:r>
            <a:r>
              <a:rPr lang="en-US" sz="2000" dirty="0" smtClean="0"/>
              <a:t>-12, 14-44</a:t>
            </a:r>
            <a:r>
              <a:rPr lang="el-GR" sz="2000" dirty="0" smtClean="0"/>
              <a:t>, </a:t>
            </a:r>
            <a:r>
              <a:rPr lang="en-US" sz="2000" dirty="0" smtClean="0"/>
              <a:t>47-50</a:t>
            </a:r>
            <a:r>
              <a:rPr lang="en-US" sz="2000" smtClean="0"/>
              <a:t>, 53-65</a:t>
            </a:r>
            <a:r>
              <a:rPr lang="el-GR" sz="2000" smtClean="0"/>
              <a:t> </a:t>
            </a:r>
            <a:r>
              <a:rPr lang="en-US" sz="2000" dirty="0" smtClean="0"/>
              <a:t>Copyrighted</a:t>
            </a:r>
            <a:r>
              <a:rPr lang="el-GR" sz="2000" dirty="0" smtClean="0"/>
              <a:t> από το βιβλίο: </a:t>
            </a:r>
            <a:r>
              <a:rPr lang="el-GR" altLang="el-G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Στουφή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-Πουλημένου</a:t>
            </a:r>
            <a:r>
              <a:rPr lang="el-GR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Ι. (2013). </a:t>
            </a:r>
            <a:r>
              <a:rPr lang="el-GR" altLang="el-G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Χριστιανική και Βυζαντινή Αρχαιολογία και Τέχνη.</a:t>
            </a:r>
            <a:r>
              <a:rPr lang="el-GR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Αθήνα: Εκδόσεις 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«Παρρησία», σελ. 373-434.</a:t>
            </a:r>
          </a:p>
          <a:p>
            <a:pPr marL="0" indent="0">
              <a:buNone/>
            </a:pPr>
            <a:r>
              <a:rPr lang="el-GR" altLang="el-G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Εικόνες: </a:t>
            </a:r>
            <a:r>
              <a:rPr lang="el-GR" altLang="el-G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l-G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l-GR" altLang="el-G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altLang="el-G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l-GR" altLang="el-G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altLang="el-G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altLang="el-G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5, 46, 51, 52</a:t>
            </a:r>
            <a:r>
              <a:rPr lang="el-GR" altLang="el-G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Copyrighted</a:t>
            </a:r>
            <a:r>
              <a:rPr lang="el-G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altLang="el-GR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02237" cy="4779987"/>
          </a:xfrm>
        </p:spPr>
        <p:txBody>
          <a:bodyPr/>
          <a:lstStyle/>
          <a:p>
            <a:r>
              <a:rPr lang="el-GR" dirty="0" smtClean="0"/>
              <a:t>Κωνσταντινούπολη. Μονή του </a:t>
            </a:r>
            <a:r>
              <a:rPr lang="el-GR" dirty="0" err="1" smtClean="0"/>
              <a:t>Λιβός</a:t>
            </a:r>
            <a:r>
              <a:rPr lang="el-GR" dirty="0" smtClean="0"/>
              <a:t>, βόρεια (907) και νότια (1282-1304) εκκλησία.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353" y="620688"/>
            <a:ext cx="6253884" cy="5690633"/>
          </a:xfrm>
        </p:spPr>
      </p:pic>
    </p:spTree>
    <p:extLst>
      <p:ext uri="{BB962C8B-B14F-4D97-AF65-F5344CB8AC3E}">
        <p14:creationId xmlns:p14="http://schemas.microsoft.com/office/powerpoint/2010/main" val="3351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014205" cy="4779987"/>
          </a:xfrm>
        </p:spPr>
        <p:txBody>
          <a:bodyPr/>
          <a:lstStyle/>
          <a:p>
            <a:r>
              <a:rPr lang="el-GR" dirty="0" smtClean="0"/>
              <a:t>Θεσσαλονίκη. Άγιοι Απόστολοι, 1310-1314.</a:t>
            </a:r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52" y="253594"/>
            <a:ext cx="6233066" cy="6007774"/>
          </a:xfrm>
        </p:spPr>
      </p:pic>
    </p:spTree>
    <p:extLst>
      <p:ext uri="{BB962C8B-B14F-4D97-AF65-F5344CB8AC3E}">
        <p14:creationId xmlns:p14="http://schemas.microsoft.com/office/powerpoint/2010/main" val="26443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5476</TotalTime>
  <Words>1448</Words>
  <Application>Microsoft Office PowerPoint</Application>
  <PresentationFormat>Προβολή στην οθόνη (4:3)</PresentationFormat>
  <Paragraphs>184</Paragraphs>
  <Slides>75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75</vt:i4>
      </vt:variant>
    </vt:vector>
  </HeadingPairs>
  <TitlesOfParts>
    <vt:vector size="82" baseType="lpstr">
      <vt:lpstr>ＭＳ Ｐゴシック</vt:lpstr>
      <vt:lpstr>Arial</vt:lpstr>
      <vt:lpstr>Calibri</vt:lpstr>
      <vt:lpstr>Helvetica</vt:lpstr>
      <vt:lpstr>Times New Roman</vt:lpstr>
      <vt:lpstr>Wingdings</vt:lpstr>
      <vt:lpstr>Θέμα του Office</vt:lpstr>
      <vt:lpstr>Χριστιανική και Βυζαντινή Αρχαιολογία </vt:lpstr>
      <vt:lpstr>                  Αρχιτεκτονική</vt:lpstr>
      <vt:lpstr>Εικόνα 1</vt:lpstr>
      <vt:lpstr>Εικόνα 2</vt:lpstr>
      <vt:lpstr>Εικόνα 3</vt:lpstr>
      <vt:lpstr>Εικόνα 4</vt:lpstr>
      <vt:lpstr>Εικόνα 5</vt:lpstr>
      <vt:lpstr>Εικόνα 7</vt:lpstr>
      <vt:lpstr>Εικόνα 8</vt:lpstr>
      <vt:lpstr>Εικόνα 9</vt:lpstr>
      <vt:lpstr>Εικόνα 10</vt:lpstr>
      <vt:lpstr>Εικόνα 11</vt:lpstr>
      <vt:lpstr>Εικόνα 12</vt:lpstr>
      <vt:lpstr>Εικόνα 13</vt:lpstr>
      <vt:lpstr>             Ζωγραφική</vt:lpstr>
      <vt:lpstr>Εικόνα 14</vt:lpstr>
      <vt:lpstr>Εικόνα 15</vt:lpstr>
      <vt:lpstr>Εικόνα 16</vt:lpstr>
      <vt:lpstr>Εικόνα 17</vt:lpstr>
      <vt:lpstr>Εικόνα 18</vt:lpstr>
      <vt:lpstr>Εικόνα 19</vt:lpstr>
      <vt:lpstr>Εικόνα 20</vt:lpstr>
      <vt:lpstr>Εικόνα 21</vt:lpstr>
      <vt:lpstr>Εικόνα 22</vt:lpstr>
      <vt:lpstr>Εικόνα 23</vt:lpstr>
      <vt:lpstr>Εικόνα 24</vt:lpstr>
      <vt:lpstr>Εικόνα 25</vt:lpstr>
      <vt:lpstr>Εικόνα 26</vt:lpstr>
      <vt:lpstr>Εικόνα 27</vt:lpstr>
      <vt:lpstr>Εικόνα 28</vt:lpstr>
      <vt:lpstr>Εικόνα 29</vt:lpstr>
      <vt:lpstr>Εικόνα 30</vt:lpstr>
      <vt:lpstr>Εικόνα 31</vt:lpstr>
      <vt:lpstr>Εικόνα 32</vt:lpstr>
      <vt:lpstr>Εικόνα 33</vt:lpstr>
      <vt:lpstr>Εικόνα 34</vt:lpstr>
      <vt:lpstr>Εικόνα 35</vt:lpstr>
      <vt:lpstr>Εικόνα 36</vt:lpstr>
      <vt:lpstr>Εικόνα 37</vt:lpstr>
      <vt:lpstr>Εικόνα 38</vt:lpstr>
      <vt:lpstr>Εικόνα 39</vt:lpstr>
      <vt:lpstr>Εικόνα 40</vt:lpstr>
      <vt:lpstr>Εικόνα 41</vt:lpstr>
      <vt:lpstr>Εικόνα 42</vt:lpstr>
      <vt:lpstr>Εικόνα 43</vt:lpstr>
      <vt:lpstr>Εικόνα 44</vt:lpstr>
      <vt:lpstr>Εικόνα 45</vt:lpstr>
      <vt:lpstr>Εικόνα 46</vt:lpstr>
      <vt:lpstr>Εικόνα 47</vt:lpstr>
      <vt:lpstr>Εικόνα 48</vt:lpstr>
      <vt:lpstr>Εικόνα 49</vt:lpstr>
      <vt:lpstr>Εικόνα 50</vt:lpstr>
      <vt:lpstr>Εικόνα 51</vt:lpstr>
      <vt:lpstr>Εικόνα 52</vt:lpstr>
      <vt:lpstr>Εικόνα 53</vt:lpstr>
      <vt:lpstr>Εικόνα 54</vt:lpstr>
      <vt:lpstr>Εικόνα 55</vt:lpstr>
      <vt:lpstr>Εικόνα 56</vt:lpstr>
      <vt:lpstr>Εικόνα 57</vt:lpstr>
      <vt:lpstr>Εικόνα 58</vt:lpstr>
      <vt:lpstr>Εικόνα 59</vt:lpstr>
      <vt:lpstr>Εικόνα 60</vt:lpstr>
      <vt:lpstr>Εικόνα 61</vt:lpstr>
      <vt:lpstr>Εικόνα 62</vt:lpstr>
      <vt:lpstr>Εικόνα 63</vt:lpstr>
      <vt:lpstr>Εικόνα 64</vt:lpstr>
      <vt:lpstr>Εικόνα 65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262</cp:revision>
  <dcterms:created xsi:type="dcterms:W3CDTF">2012-09-06T09:03:05Z</dcterms:created>
  <dcterms:modified xsi:type="dcterms:W3CDTF">2015-10-07T13:46:19Z</dcterms:modified>
</cp:coreProperties>
</file>