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77"/>
  </p:notesMasterIdLst>
  <p:sldIdLst>
    <p:sldId id="256" r:id="rId2"/>
    <p:sldId id="301" r:id="rId3"/>
    <p:sldId id="300" r:id="rId4"/>
    <p:sldId id="302" r:id="rId5"/>
    <p:sldId id="303" r:id="rId6"/>
    <p:sldId id="304" r:id="rId7"/>
    <p:sldId id="305" r:id="rId8"/>
    <p:sldId id="307" r:id="rId9"/>
    <p:sldId id="308" r:id="rId10"/>
    <p:sldId id="309" r:id="rId11"/>
    <p:sldId id="312" r:id="rId12"/>
    <p:sldId id="310" r:id="rId13"/>
    <p:sldId id="311" r:id="rId14"/>
    <p:sldId id="314" r:id="rId15"/>
    <p:sldId id="358" r:id="rId16"/>
    <p:sldId id="313" r:id="rId17"/>
    <p:sldId id="315" r:id="rId18"/>
    <p:sldId id="316" r:id="rId19"/>
    <p:sldId id="317" r:id="rId20"/>
    <p:sldId id="318" r:id="rId21"/>
    <p:sldId id="319" r:id="rId22"/>
    <p:sldId id="320" r:id="rId23"/>
    <p:sldId id="321" r:id="rId24"/>
    <p:sldId id="324" r:id="rId25"/>
    <p:sldId id="327" r:id="rId26"/>
    <p:sldId id="328" r:id="rId27"/>
    <p:sldId id="329" r:id="rId28"/>
    <p:sldId id="330" r:id="rId29"/>
    <p:sldId id="331" r:id="rId30"/>
    <p:sldId id="332" r:id="rId31"/>
    <p:sldId id="333" r:id="rId32"/>
    <p:sldId id="334" r:id="rId33"/>
    <p:sldId id="335" r:id="rId34"/>
    <p:sldId id="336" r:id="rId35"/>
    <p:sldId id="337" r:id="rId36"/>
    <p:sldId id="338" r:id="rId37"/>
    <p:sldId id="339" r:id="rId38"/>
    <p:sldId id="359" r:id="rId39"/>
    <p:sldId id="360" r:id="rId40"/>
    <p:sldId id="361" r:id="rId41"/>
    <p:sldId id="362" r:id="rId42"/>
    <p:sldId id="363" r:id="rId43"/>
    <p:sldId id="364" r:id="rId44"/>
    <p:sldId id="365" r:id="rId45"/>
    <p:sldId id="366" r:id="rId46"/>
    <p:sldId id="367" r:id="rId47"/>
    <p:sldId id="368" r:id="rId48"/>
    <p:sldId id="369" r:id="rId49"/>
    <p:sldId id="371" r:id="rId50"/>
    <p:sldId id="372" r:id="rId51"/>
    <p:sldId id="373" r:id="rId52"/>
    <p:sldId id="375" r:id="rId53"/>
    <p:sldId id="376" r:id="rId54"/>
    <p:sldId id="377" r:id="rId55"/>
    <p:sldId id="378" r:id="rId56"/>
    <p:sldId id="379" r:id="rId57"/>
    <p:sldId id="380" r:id="rId58"/>
    <p:sldId id="381" r:id="rId59"/>
    <p:sldId id="382" r:id="rId60"/>
    <p:sldId id="383" r:id="rId61"/>
    <p:sldId id="384" r:id="rId62"/>
    <p:sldId id="385" r:id="rId63"/>
    <p:sldId id="386" r:id="rId64"/>
    <p:sldId id="387" r:id="rId65"/>
    <p:sldId id="388" r:id="rId66"/>
    <p:sldId id="389" r:id="rId67"/>
    <p:sldId id="390" r:id="rId68"/>
    <p:sldId id="280" r:id="rId69"/>
    <p:sldId id="290" r:id="rId70"/>
    <p:sldId id="295" r:id="rId71"/>
    <p:sldId id="299" r:id="rId72"/>
    <p:sldId id="292" r:id="rId73"/>
    <p:sldId id="291" r:id="rId74"/>
    <p:sldId id="294" r:id="rId75"/>
    <p:sldId id="293" r:id="rId76"/>
  </p:sldIdLst>
  <p:sldSz cx="9144000" cy="6858000" type="screen4x3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7512F115-2FCC-49EE-8759-A71F26F5819E}">
          <p14:sldIdLst>
            <p14:sldId id="256"/>
            <p14:sldId id="301"/>
            <p14:sldId id="300"/>
            <p14:sldId id="302"/>
            <p14:sldId id="303"/>
            <p14:sldId id="304"/>
            <p14:sldId id="305"/>
            <p14:sldId id="307"/>
            <p14:sldId id="308"/>
            <p14:sldId id="309"/>
            <p14:sldId id="312"/>
            <p14:sldId id="310"/>
            <p14:sldId id="311"/>
            <p14:sldId id="314"/>
            <p14:sldId id="358"/>
            <p14:sldId id="313"/>
            <p14:sldId id="315"/>
            <p14:sldId id="316"/>
            <p14:sldId id="317"/>
            <p14:sldId id="318"/>
            <p14:sldId id="319"/>
            <p14:sldId id="320"/>
            <p14:sldId id="321"/>
            <p14:sldId id="324"/>
            <p14:sldId id="327"/>
            <p14:sldId id="328"/>
            <p14:sldId id="329"/>
            <p14:sldId id="330"/>
            <p14:sldId id="331"/>
            <p14:sldId id="332"/>
            <p14:sldId id="333"/>
            <p14:sldId id="334"/>
            <p14:sldId id="335"/>
            <p14:sldId id="336"/>
            <p14:sldId id="337"/>
            <p14:sldId id="338"/>
            <p14:sldId id="339"/>
            <p14:sldId id="359"/>
            <p14:sldId id="360"/>
            <p14:sldId id="361"/>
            <p14:sldId id="362"/>
            <p14:sldId id="363"/>
            <p14:sldId id="364"/>
            <p14:sldId id="365"/>
            <p14:sldId id="366"/>
            <p14:sldId id="367"/>
            <p14:sldId id="368"/>
            <p14:sldId id="369"/>
            <p14:sldId id="371"/>
            <p14:sldId id="372"/>
            <p14:sldId id="373"/>
            <p14:sldId id="375"/>
            <p14:sldId id="376"/>
            <p14:sldId id="377"/>
            <p14:sldId id="378"/>
            <p14:sldId id="379"/>
            <p14:sldId id="380"/>
            <p14:sldId id="381"/>
            <p14:sldId id="382"/>
            <p14:sldId id="383"/>
            <p14:sldId id="384"/>
            <p14:sldId id="385"/>
            <p14:sldId id="386"/>
            <p14:sldId id="387"/>
            <p14:sldId id="388"/>
            <p14:sldId id="389"/>
            <p14:sldId id="390"/>
            <p14:sldId id="280"/>
            <p14:sldId id="290"/>
            <p14:sldId id="295"/>
            <p14:sldId id="299"/>
            <p14:sldId id="292"/>
            <p14:sldId id="291"/>
            <p14:sldId id="294"/>
          </p14:sldIdLst>
        </p14:section>
        <p14:section name="Untitled Section" id="{0F1CB131-A6BD-43D0-B8D4-1F27CEF7A05E}">
          <p14:sldIdLst>
            <p14:sldId id="293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user" initials="u" lastIdx="2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075BC"/>
    <a:srgbClr val="4F81BD"/>
    <a:srgbClr val="50ABB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824" autoAdjust="0"/>
    <p:restoredTop sz="99309" autoAdjust="0"/>
  </p:normalViewPr>
  <p:slideViewPr>
    <p:cSldViewPr>
      <p:cViewPr varScale="1">
        <p:scale>
          <a:sx n="78" d="100"/>
          <a:sy n="78" d="100"/>
        </p:scale>
        <p:origin x="1218" y="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6" Type="http://schemas.openxmlformats.org/officeDocument/2006/relationships/slide" Target="slides/slide75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slide" Target="slides/slide73.xml"/><Relationship Id="rId79" Type="http://schemas.openxmlformats.org/officeDocument/2006/relationships/presProps" Target="presProps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82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commentAuthors" Target="commentAuthors.xml"/><Relationship Id="rId8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viewProps" Target="view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17A379C-B41D-45E1-80CB-01FC82FDADA9}" type="datetimeFigureOut">
              <a:rPr lang="el-GR" smtClean="0"/>
              <a:pPr/>
              <a:t>7/10/2015</a:t>
            </a:fld>
            <a:endParaRPr lang="el-GR"/>
          </a:p>
        </p:txBody>
      </p:sp>
      <p:sp>
        <p:nvSpPr>
          <p:cNvPr id="4" name="Θέση εικόνας διαφάνειας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Θέση σημειώσεων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BA60D4E-153C-481E-9C52-31B1E4926C1F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553540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>
              <a:solidFill>
                <a:srgbClr val="FF0000"/>
              </a:solidFill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9281275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74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07537072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75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14512316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l-GR" dirty="0" smtClean="0"/>
          </a:p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04816525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l-GR" dirty="0" smtClean="0"/>
          </a:p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15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59883589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68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0179400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69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44598466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70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74972113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71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0518073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72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53750971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73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31016591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3886200"/>
            <a:ext cx="7776864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dirty="0" smtClean="0"/>
              <a:t>Στυλ κύριου υπότιτλου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4245247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>
                <a:solidFill>
                  <a:srgbClr val="5075BC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αριθμού διαφάνειας 5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86156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>
            <a:lvl1pPr>
              <a:defRPr b="0">
                <a:solidFill>
                  <a:srgbClr val="5075BC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386126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>
                <a:solidFill>
                  <a:srgbClr val="5075BC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64156" y="1556792"/>
            <a:ext cx="8229600" cy="4525963"/>
          </a:xfrm>
        </p:spPr>
        <p:txBody>
          <a:bodyPr/>
          <a:lstStyle>
            <a:lvl1pPr>
              <a:spcBef>
                <a:spcPts val="1200"/>
              </a:spcBef>
              <a:defRPr/>
            </a:lvl1pPr>
            <a:lvl2pPr>
              <a:spcBef>
                <a:spcPts val="1200"/>
              </a:spcBef>
              <a:defRPr/>
            </a:lvl2pPr>
            <a:lvl3pPr>
              <a:spcBef>
                <a:spcPts val="1200"/>
              </a:spcBef>
              <a:defRPr/>
            </a:lvl3pPr>
            <a:lvl4pPr>
              <a:spcBef>
                <a:spcPts val="1200"/>
              </a:spcBef>
              <a:defRPr/>
            </a:lvl4pPr>
            <a:lvl5pPr>
              <a:spcBef>
                <a:spcPts val="1200"/>
              </a:spcBef>
              <a:defRPr/>
            </a:lvl5pPr>
          </a:lstStyle>
          <a:p>
            <a:pPr lvl="0"/>
            <a:r>
              <a:rPr lang="el-GR" dirty="0" smtClean="0"/>
              <a:t>Στυλ υποδείγματος κειμένου</a:t>
            </a:r>
          </a:p>
          <a:p>
            <a:pPr lvl="1"/>
            <a:r>
              <a:rPr lang="el-GR" dirty="0" smtClean="0"/>
              <a:t>Δεύτερου επιπέδου</a:t>
            </a:r>
          </a:p>
          <a:p>
            <a:pPr lvl="2"/>
            <a:r>
              <a:rPr lang="el-GR" dirty="0" smtClean="0"/>
              <a:t>Τρίτου επιπέδου</a:t>
            </a:r>
          </a:p>
          <a:p>
            <a:pPr lvl="3"/>
            <a:r>
              <a:rPr lang="el-GR" dirty="0" smtClean="0"/>
              <a:t>Τέταρτου επιπέδου</a:t>
            </a:r>
          </a:p>
          <a:p>
            <a:pPr lvl="4"/>
            <a:r>
              <a:rPr lang="el-GR" dirty="0" smtClean="0"/>
              <a:t>Πέμπτου επιπέδου</a:t>
            </a:r>
            <a:endParaRPr lang="el-GR" dirty="0"/>
          </a:p>
        </p:txBody>
      </p:sp>
      <p:sp>
        <p:nvSpPr>
          <p:cNvPr id="4" name="Θέση αριθμού διαφάνειας 5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75188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0" cap="none" baseline="0">
                <a:solidFill>
                  <a:srgbClr val="5075BC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</p:spTree>
    <p:extLst>
      <p:ext uri="{BB962C8B-B14F-4D97-AF65-F5344CB8AC3E}">
        <p14:creationId xmlns:p14="http://schemas.microsoft.com/office/powerpoint/2010/main" val="12120861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>
                <a:solidFill>
                  <a:srgbClr val="5075BC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2832509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5075BC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574254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57200" y="2214016"/>
            <a:ext cx="4040188" cy="387928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4645025" y="1574254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45025" y="2214016"/>
            <a:ext cx="4041775" cy="387928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0761127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>
                <a:solidFill>
                  <a:srgbClr val="5075BC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3157946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096202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575050" y="1556792"/>
            <a:ext cx="5111750" cy="460851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457200" y="1556792"/>
            <a:ext cx="3008313" cy="4608512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6" name="Τίτλος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600" cy="11448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 b="0">
                <a:solidFill>
                  <a:srgbClr val="5075BC"/>
                </a:solidFill>
              </a:defRPr>
            </a:lvl1pPr>
          </a:lstStyle>
          <a:p>
            <a:pPr lvl="0"/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5" name="Θέση αριθμού διαφάνειας 5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231715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1792288" y="1556792"/>
            <a:ext cx="5486400" cy="3456384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1792288" y="5157192"/>
            <a:ext cx="5486400" cy="1015008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9" name="Τίτλος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600" cy="11448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 b="0">
                <a:solidFill>
                  <a:srgbClr val="5075BC"/>
                </a:solidFill>
              </a:defRPr>
            </a:lvl1pPr>
          </a:lstStyle>
          <a:p>
            <a:pPr lvl="0"/>
            <a:r>
              <a:rPr lang="el-GR" dirty="0" smtClean="0"/>
              <a:t>Στυλ κύριου τίτλου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41050776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αριθμού διαφάνειας 5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5" name="2 - Θέση υποσέλιδου"/>
          <p:cNvSpPr txBox="1">
            <a:spLocks/>
          </p:cNvSpPr>
          <p:nvPr userDrawn="1"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1000" dirty="0" smtClean="0">
                <a:solidFill>
                  <a:srgbClr val="5075BC"/>
                </a:solidFill>
              </a:rPr>
              <a:t>Δ’ </a:t>
            </a:r>
            <a:r>
              <a:rPr lang="el-GR" sz="1000" kern="1200" dirty="0" smtClean="0">
                <a:solidFill>
                  <a:srgbClr val="5075BC"/>
                </a:solidFill>
                <a:latin typeface="+mn-lt"/>
                <a:ea typeface="+mn-ea"/>
                <a:cs typeface="+mn-cs"/>
              </a:rPr>
              <a:t>Υστεροβυζαντινή Τέχνη (1204-1453)</a:t>
            </a:r>
            <a:endParaRPr lang="en-US" sz="1000" dirty="0">
              <a:solidFill>
                <a:srgbClr val="5075BC"/>
              </a:solidFill>
              <a:ea typeface="ＭＳ Ｐゴシック" pitchFamily="34" charset="-128"/>
              <a:cs typeface="+mn-cs"/>
            </a:endParaRPr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1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38095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60" r:id="rId8"/>
    <p:sldLayoutId id="2147483661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b="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8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8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8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8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8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8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8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8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8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8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8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8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8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8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8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8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8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8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8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8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8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8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8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8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8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8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8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8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8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8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8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8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8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8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8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8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8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8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8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8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8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8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8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8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8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8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jpeg"/><Relationship Id="rId1" Type="http://schemas.openxmlformats.org/officeDocument/2006/relationships/slideLayout" Target="../slideLayouts/slideLayout8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jpeg"/><Relationship Id="rId1" Type="http://schemas.openxmlformats.org/officeDocument/2006/relationships/slideLayout" Target="../slideLayouts/slideLayout8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jpeg"/><Relationship Id="rId1" Type="http://schemas.openxmlformats.org/officeDocument/2006/relationships/slideLayout" Target="../slideLayouts/slideLayout8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jpeg"/><Relationship Id="rId1" Type="http://schemas.openxmlformats.org/officeDocument/2006/relationships/slideLayout" Target="../slideLayouts/slideLayout8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jpeg"/><Relationship Id="rId1" Type="http://schemas.openxmlformats.org/officeDocument/2006/relationships/slideLayout" Target="../slideLayouts/slideLayout8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jpeg"/><Relationship Id="rId1" Type="http://schemas.openxmlformats.org/officeDocument/2006/relationships/slideLayout" Target="../slideLayouts/slideLayout8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jpeg"/><Relationship Id="rId1" Type="http://schemas.openxmlformats.org/officeDocument/2006/relationships/slideLayout" Target="../slideLayouts/slideLayout8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8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hyperlink" Target="http://opencourses.uoa.gr/courses/THEOL100/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hyperlink" Target="%5b1%5d%20http:/creativecommons.org/licenses/by-nc-sa/4.0/" TargetMode="Externa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8.png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Λογότυπο Εθνικόν και Καποδιστριακόν Πανεπιστήμιον Αθηνών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79512" y="404664"/>
            <a:ext cx="4147938" cy="817388"/>
          </a:xfrm>
          <a:prstGeom prst="rect">
            <a:avLst/>
          </a:prstGeom>
        </p:spPr>
      </p:pic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5800" y="2006575"/>
            <a:ext cx="7772400" cy="1470025"/>
          </a:xfrm>
        </p:spPr>
        <p:txBody>
          <a:bodyPr>
            <a:normAutofit fontScale="90000"/>
          </a:bodyPr>
          <a:lstStyle/>
          <a:p>
            <a:r>
              <a:rPr lang="el-GR" dirty="0" smtClean="0"/>
              <a:t>Χριστιανική και Βυζαντινή Αρχαιολογία</a:t>
            </a:r>
            <a:br>
              <a:rPr lang="el-GR" dirty="0" smtClean="0"/>
            </a:br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3384823"/>
            <a:ext cx="7776864" cy="1752600"/>
          </a:xfrm>
        </p:spPr>
        <p:txBody>
          <a:bodyPr>
            <a:noAutofit/>
          </a:bodyPr>
          <a:lstStyle/>
          <a:p>
            <a:r>
              <a:rPr lang="el-GR" sz="2800" dirty="0">
                <a:solidFill>
                  <a:srgbClr val="5075BC"/>
                </a:solidFill>
                <a:latin typeface="+mj-lt"/>
                <a:ea typeface="+mj-ea"/>
                <a:cs typeface="+mj-cs"/>
              </a:rPr>
              <a:t>Ενότητα Δ</a:t>
            </a:r>
            <a:r>
              <a:rPr lang="el-GR" sz="2800" dirty="0" smtClean="0">
                <a:solidFill>
                  <a:srgbClr val="5075BC"/>
                </a:solidFill>
                <a:latin typeface="+mj-lt"/>
                <a:ea typeface="+mj-ea"/>
                <a:cs typeface="+mj-cs"/>
              </a:rPr>
              <a:t>:</a:t>
            </a:r>
            <a:r>
              <a:rPr lang="en-US" sz="2800" dirty="0" smtClean="0">
                <a:solidFill>
                  <a:srgbClr val="5075BC"/>
                </a:solidFill>
                <a:latin typeface="+mj-lt"/>
                <a:ea typeface="+mj-ea"/>
                <a:cs typeface="+mj-cs"/>
              </a:rPr>
              <a:t> </a:t>
            </a:r>
            <a:r>
              <a:rPr lang="el-GR" sz="2800" dirty="0" smtClean="0"/>
              <a:t>Υστεροβυζαντινή Τέχνη (1204-1453) – Αρχιτεκτονική-Ζωγραφική.</a:t>
            </a:r>
          </a:p>
          <a:p>
            <a:endParaRPr lang="en-US" sz="2800" dirty="0" smtClean="0"/>
          </a:p>
          <a:p>
            <a:r>
              <a:rPr lang="el-GR" sz="2800" dirty="0" err="1" smtClean="0"/>
              <a:t>Στουφή</a:t>
            </a:r>
            <a:r>
              <a:rPr lang="el-GR" sz="2800" dirty="0" smtClean="0"/>
              <a:t> - Πουλημένου Ιωάννα</a:t>
            </a:r>
          </a:p>
          <a:p>
            <a:r>
              <a:rPr lang="en-US" sz="2800" dirty="0" err="1" smtClean="0">
                <a:sym typeface="Helvetica" pitchFamily="2" charset="0"/>
              </a:rPr>
              <a:t>Ἐθνικὸ</a:t>
            </a:r>
            <a:r>
              <a:rPr lang="en-US" sz="2800" dirty="0" smtClean="0">
                <a:sym typeface="Helvetica" pitchFamily="2" charset="0"/>
              </a:rPr>
              <a:t> </a:t>
            </a:r>
            <a:r>
              <a:rPr lang="en-US" sz="2800" dirty="0" err="1" smtClean="0">
                <a:sym typeface="Helvetica" pitchFamily="2" charset="0"/>
              </a:rPr>
              <a:t>καὶ</a:t>
            </a:r>
            <a:r>
              <a:rPr lang="en-US" sz="2800" dirty="0" smtClean="0">
                <a:sym typeface="Helvetica" pitchFamily="2" charset="0"/>
              </a:rPr>
              <a:t> </a:t>
            </a:r>
            <a:r>
              <a:rPr lang="en-US" sz="2800" dirty="0" err="1" smtClean="0">
                <a:sym typeface="Helvetica" pitchFamily="2" charset="0"/>
              </a:rPr>
              <a:t>Καποδιστριακὸ</a:t>
            </a:r>
            <a:r>
              <a:rPr lang="en-US" sz="2800" dirty="0" smtClean="0">
                <a:sym typeface="Helvetica" pitchFamily="2" charset="0"/>
              </a:rPr>
              <a:t> </a:t>
            </a:r>
            <a:r>
              <a:rPr lang="en-US" sz="2800" dirty="0" err="1" smtClean="0">
                <a:sym typeface="Helvetica" pitchFamily="2" charset="0"/>
              </a:rPr>
              <a:t>Πανεπιστήμιο</a:t>
            </a:r>
            <a:r>
              <a:rPr lang="en-US" sz="2800" dirty="0" smtClean="0">
                <a:sym typeface="Helvetica" pitchFamily="2" charset="0"/>
              </a:rPr>
              <a:t> </a:t>
            </a:r>
            <a:r>
              <a:rPr lang="en-US" sz="2800" dirty="0" err="1" smtClean="0">
                <a:sym typeface="Helvetica" pitchFamily="2" charset="0"/>
              </a:rPr>
              <a:t>Ἀθηνῶν</a:t>
            </a:r>
            <a:endParaRPr lang="en-US" sz="2800" dirty="0" smtClean="0">
              <a:sym typeface="Helvetica" pitchFamily="2" charset="0"/>
            </a:endParaRPr>
          </a:p>
          <a:p>
            <a:r>
              <a:rPr lang="en-US" sz="2800" dirty="0" err="1" smtClean="0">
                <a:sym typeface="Helvetica" pitchFamily="2" charset="0"/>
              </a:rPr>
              <a:t>Τμῆμα</a:t>
            </a:r>
            <a:r>
              <a:rPr lang="en-US" sz="2800" dirty="0" smtClean="0">
                <a:sym typeface="Helvetica" pitchFamily="2" charset="0"/>
              </a:rPr>
              <a:t> </a:t>
            </a:r>
            <a:r>
              <a:rPr lang="en-US" sz="2800" dirty="0" err="1" smtClean="0">
                <a:sym typeface="Helvetica" pitchFamily="2" charset="0"/>
              </a:rPr>
              <a:t>Θεολογίας</a:t>
            </a:r>
            <a:r>
              <a:rPr lang="en-US" sz="2800" dirty="0" smtClean="0">
                <a:sym typeface="Helvetica" pitchFamily="2" charset="0"/>
              </a:rPr>
              <a:t> - </a:t>
            </a:r>
            <a:r>
              <a:rPr lang="en-US" sz="2800" dirty="0" err="1" smtClean="0">
                <a:sym typeface="Helvetica" pitchFamily="2" charset="0"/>
              </a:rPr>
              <a:t>Θεολογικὴ</a:t>
            </a:r>
            <a:r>
              <a:rPr lang="en-US" sz="2800" dirty="0" smtClean="0">
                <a:sym typeface="Helvetica" pitchFamily="2" charset="0"/>
              </a:rPr>
              <a:t> </a:t>
            </a:r>
            <a:r>
              <a:rPr lang="en-US" sz="2800" dirty="0" err="1" smtClean="0">
                <a:sym typeface="Helvetica" pitchFamily="2" charset="0"/>
              </a:rPr>
              <a:t>Σχολή</a:t>
            </a:r>
            <a:endParaRPr lang="en-US" sz="2800" dirty="0" smtClean="0">
              <a:sym typeface="Helvetica" pitchFamily="2" charset="0"/>
            </a:endParaRPr>
          </a:p>
          <a:p>
            <a:endParaRPr lang="el-GR" sz="2800" dirty="0" smtClean="0"/>
          </a:p>
        </p:txBody>
      </p:sp>
    </p:spTree>
    <p:extLst>
      <p:ext uri="{BB962C8B-B14F-4D97-AF65-F5344CB8AC3E}">
        <p14:creationId xmlns:p14="http://schemas.microsoft.com/office/powerpoint/2010/main" val="3428195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0" y="257175"/>
            <a:ext cx="2794353" cy="1200150"/>
          </a:xfrm>
        </p:spPr>
        <p:txBody>
          <a:bodyPr>
            <a:normAutofit/>
          </a:bodyPr>
          <a:lstStyle/>
          <a:p>
            <a:pPr algn="ctr"/>
            <a:r>
              <a:rPr lang="el-GR" dirty="0" smtClean="0"/>
              <a:t>Εικόνα 9</a:t>
            </a:r>
            <a:endParaRPr lang="el-GR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397555" y="1457325"/>
            <a:ext cx="1942197" cy="4779987"/>
          </a:xfrm>
        </p:spPr>
        <p:txBody>
          <a:bodyPr/>
          <a:lstStyle/>
          <a:p>
            <a:r>
              <a:rPr lang="el-GR" dirty="0" smtClean="0"/>
              <a:t>Θεσσαλονίκη. Αγία Αικατερίνη, αρχές 14</a:t>
            </a:r>
            <a:r>
              <a:rPr lang="el-GR" baseline="30000" dirty="0" smtClean="0"/>
              <a:t>ου</a:t>
            </a:r>
            <a:r>
              <a:rPr lang="el-GR" dirty="0" smtClean="0"/>
              <a:t> αι.</a:t>
            </a:r>
            <a:endParaRPr lang="el-GR" dirty="0"/>
          </a:p>
        </p:txBody>
      </p:sp>
      <p:pic>
        <p:nvPicPr>
          <p:cNvPr id="3" name="Θέση περιεχομένου 2" descr="Εικόνα"/>
          <p:cNvPicPr>
            <a:picLocks noGrp="1" noChangeAspect="1"/>
          </p:cNvPicPr>
          <p:nvPr>
            <p:ph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339752" y="1337949"/>
            <a:ext cx="6601003" cy="4924967"/>
          </a:xfrm>
        </p:spPr>
      </p:pic>
    </p:spTree>
    <p:extLst>
      <p:ext uri="{BB962C8B-B14F-4D97-AF65-F5344CB8AC3E}">
        <p14:creationId xmlns:p14="http://schemas.microsoft.com/office/powerpoint/2010/main" val="28604724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0" y="257175"/>
            <a:ext cx="2794353" cy="1200150"/>
          </a:xfrm>
        </p:spPr>
        <p:txBody>
          <a:bodyPr>
            <a:normAutofit/>
          </a:bodyPr>
          <a:lstStyle/>
          <a:p>
            <a:pPr algn="ctr"/>
            <a:r>
              <a:rPr lang="el-GR" dirty="0" smtClean="0"/>
              <a:t>Εικόνα </a:t>
            </a:r>
            <a:r>
              <a:rPr lang="el-GR" dirty="0" smtClean="0"/>
              <a:t>1</a:t>
            </a:r>
            <a:r>
              <a:rPr lang="en-US" dirty="0" smtClean="0"/>
              <a:t>0</a:t>
            </a:r>
            <a:endParaRPr lang="el-GR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397555" y="1457325"/>
            <a:ext cx="2396797" cy="4779987"/>
          </a:xfrm>
        </p:spPr>
        <p:txBody>
          <a:bodyPr/>
          <a:lstStyle/>
          <a:p>
            <a:r>
              <a:rPr lang="el-GR" dirty="0" smtClean="0"/>
              <a:t>Άρτα. Κάτω Παναγιά.</a:t>
            </a:r>
            <a:endParaRPr lang="el-GR" dirty="0"/>
          </a:p>
        </p:txBody>
      </p:sp>
      <p:pic>
        <p:nvPicPr>
          <p:cNvPr id="3" name="Θέση περιεχομένου 2" descr="Εικόνα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915816" y="1916832"/>
            <a:ext cx="5783825" cy="4337868"/>
          </a:xfrm>
        </p:spPr>
      </p:pic>
    </p:spTree>
    <p:extLst>
      <p:ext uri="{BB962C8B-B14F-4D97-AF65-F5344CB8AC3E}">
        <p14:creationId xmlns:p14="http://schemas.microsoft.com/office/powerpoint/2010/main" val="18593959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0" y="257175"/>
            <a:ext cx="2794353" cy="1200150"/>
          </a:xfrm>
        </p:spPr>
        <p:txBody>
          <a:bodyPr>
            <a:normAutofit/>
          </a:bodyPr>
          <a:lstStyle/>
          <a:p>
            <a:pPr algn="ctr"/>
            <a:r>
              <a:rPr lang="el-GR" dirty="0" smtClean="0"/>
              <a:t>Εικόνα </a:t>
            </a:r>
            <a:r>
              <a:rPr lang="el-GR" dirty="0" smtClean="0"/>
              <a:t>1</a:t>
            </a:r>
            <a:r>
              <a:rPr lang="en-US" dirty="0" smtClean="0"/>
              <a:t>1</a:t>
            </a:r>
            <a:endParaRPr lang="el-GR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179512" y="1484784"/>
            <a:ext cx="2217286" cy="4779987"/>
          </a:xfrm>
        </p:spPr>
        <p:txBody>
          <a:bodyPr/>
          <a:lstStyle/>
          <a:p>
            <a:r>
              <a:rPr lang="el-GR" dirty="0" smtClean="0"/>
              <a:t>Αχρίδα. </a:t>
            </a:r>
            <a:r>
              <a:rPr lang="el-GR" dirty="0" err="1" smtClean="0"/>
              <a:t>Περιβλέπτος</a:t>
            </a:r>
            <a:r>
              <a:rPr lang="el-GR" dirty="0" smtClean="0"/>
              <a:t> (Άγιος Κλήμης), 1294/5.</a:t>
            </a:r>
            <a:endParaRPr lang="el-GR" dirty="0"/>
          </a:p>
        </p:txBody>
      </p:sp>
      <p:pic>
        <p:nvPicPr>
          <p:cNvPr id="3" name="Θέση περιεχομένου 2" descr="Εικόνα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55776" y="1377622"/>
            <a:ext cx="6407894" cy="4843763"/>
          </a:xfrm>
        </p:spPr>
      </p:pic>
    </p:spTree>
    <p:extLst>
      <p:ext uri="{BB962C8B-B14F-4D97-AF65-F5344CB8AC3E}">
        <p14:creationId xmlns:p14="http://schemas.microsoft.com/office/powerpoint/2010/main" val="11545994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0" y="257175"/>
            <a:ext cx="2794353" cy="1200150"/>
          </a:xfrm>
        </p:spPr>
        <p:txBody>
          <a:bodyPr>
            <a:normAutofit/>
          </a:bodyPr>
          <a:lstStyle/>
          <a:p>
            <a:pPr algn="ctr"/>
            <a:r>
              <a:rPr lang="el-GR" dirty="0" smtClean="0"/>
              <a:t>Εικόνα </a:t>
            </a:r>
            <a:r>
              <a:rPr lang="el-GR" dirty="0" smtClean="0"/>
              <a:t>1</a:t>
            </a:r>
            <a:r>
              <a:rPr lang="en-US" dirty="0" smtClean="0"/>
              <a:t>2</a:t>
            </a:r>
            <a:endParaRPr lang="el-GR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397555" y="1457325"/>
            <a:ext cx="3166333" cy="4779987"/>
          </a:xfrm>
        </p:spPr>
        <p:txBody>
          <a:bodyPr/>
          <a:lstStyle/>
          <a:p>
            <a:r>
              <a:rPr lang="el-GR" dirty="0" smtClean="0"/>
              <a:t>Άρτα. </a:t>
            </a:r>
            <a:r>
              <a:rPr lang="el-GR" dirty="0" err="1" smtClean="0"/>
              <a:t>Παρηγορήτισσα</a:t>
            </a:r>
            <a:r>
              <a:rPr lang="el-GR" dirty="0" smtClean="0"/>
              <a:t>, 1283-1296.</a:t>
            </a:r>
            <a:endParaRPr lang="el-GR" dirty="0"/>
          </a:p>
        </p:txBody>
      </p:sp>
      <p:pic>
        <p:nvPicPr>
          <p:cNvPr id="3" name="Θέση περιεχομένου 2" descr="Εικόνα"/>
          <p:cNvPicPr>
            <a:picLocks noGrp="1" noChangeAspect="1"/>
          </p:cNvPicPr>
          <p:nvPr>
            <p:ph idx="1"/>
          </p:nvPr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275856" y="-22758"/>
            <a:ext cx="5578995" cy="6291108"/>
          </a:xfrm>
        </p:spPr>
      </p:pic>
    </p:spTree>
    <p:extLst>
      <p:ext uri="{BB962C8B-B14F-4D97-AF65-F5344CB8AC3E}">
        <p14:creationId xmlns:p14="http://schemas.microsoft.com/office/powerpoint/2010/main" val="31979343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0" y="257175"/>
            <a:ext cx="2794353" cy="1200150"/>
          </a:xfrm>
        </p:spPr>
        <p:txBody>
          <a:bodyPr>
            <a:normAutofit/>
          </a:bodyPr>
          <a:lstStyle/>
          <a:p>
            <a:pPr algn="ctr"/>
            <a:r>
              <a:rPr lang="el-GR" dirty="0" smtClean="0"/>
              <a:t>Εικόνα 13</a:t>
            </a:r>
            <a:endParaRPr lang="el-GR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397555" y="1457325"/>
            <a:ext cx="2396797" cy="4779987"/>
          </a:xfrm>
        </p:spPr>
        <p:txBody>
          <a:bodyPr/>
          <a:lstStyle/>
          <a:p>
            <a:r>
              <a:rPr lang="el-GR" dirty="0" smtClean="0"/>
              <a:t>Μυστράς. Παντάνασσα.</a:t>
            </a:r>
            <a:endParaRPr lang="el-GR" dirty="0"/>
          </a:p>
        </p:txBody>
      </p:sp>
      <p:pic>
        <p:nvPicPr>
          <p:cNvPr id="3" name="Θέση περιεχομένου 2" descr="Εικόνα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267744" y="1556792"/>
            <a:ext cx="6658231" cy="4650357"/>
          </a:xfrm>
        </p:spPr>
      </p:pic>
    </p:spTree>
    <p:extLst>
      <p:ext uri="{BB962C8B-B14F-4D97-AF65-F5344CB8AC3E}">
        <p14:creationId xmlns:p14="http://schemas.microsoft.com/office/powerpoint/2010/main" val="41699324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Θέση κειμένου 5"/>
          <p:cNvSpPr>
            <a:spLocks noGrp="1"/>
          </p:cNvSpPr>
          <p:nvPr>
            <p:ph type="body" idx="1"/>
          </p:nvPr>
        </p:nvSpPr>
        <p:spPr>
          <a:xfrm>
            <a:off x="755576" y="2924944"/>
            <a:ext cx="7772400" cy="1500187"/>
          </a:xfrm>
        </p:spPr>
        <p:txBody>
          <a:bodyPr/>
          <a:lstStyle/>
          <a:p>
            <a:endParaRPr lang="el-GR" dirty="0"/>
          </a:p>
        </p:txBody>
      </p:sp>
      <p:sp>
        <p:nvSpPr>
          <p:cNvPr id="5" name="Τίτλος 4"/>
          <p:cNvSpPr>
            <a:spLocks noGrp="1"/>
          </p:cNvSpPr>
          <p:nvPr>
            <p:ph type="title"/>
          </p:nvPr>
        </p:nvSpPr>
        <p:spPr>
          <a:xfrm>
            <a:off x="539552" y="2852936"/>
            <a:ext cx="5904656" cy="2232248"/>
          </a:xfrm>
        </p:spPr>
        <p:txBody>
          <a:bodyPr>
            <a:normAutofit/>
          </a:bodyPr>
          <a:lstStyle/>
          <a:p>
            <a:pPr algn="r"/>
            <a:r>
              <a:rPr lang="el-GR" sz="4400" dirty="0" smtClean="0"/>
              <a:t>             Ζωγραφική</a:t>
            </a:r>
            <a:endParaRPr lang="en-US" sz="4400" dirty="0"/>
          </a:p>
        </p:txBody>
      </p:sp>
    </p:spTree>
    <p:extLst>
      <p:ext uri="{BB962C8B-B14F-4D97-AF65-F5344CB8AC3E}">
        <p14:creationId xmlns:p14="http://schemas.microsoft.com/office/powerpoint/2010/main" val="41645899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0" y="257175"/>
            <a:ext cx="2794353" cy="1200150"/>
          </a:xfrm>
        </p:spPr>
        <p:txBody>
          <a:bodyPr>
            <a:normAutofit/>
          </a:bodyPr>
          <a:lstStyle/>
          <a:p>
            <a:pPr algn="ctr"/>
            <a:r>
              <a:rPr lang="el-GR" dirty="0" smtClean="0"/>
              <a:t>Εικόνα 14</a:t>
            </a:r>
            <a:endParaRPr lang="el-GR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397555" y="1457325"/>
            <a:ext cx="2396797" cy="4779987"/>
          </a:xfrm>
        </p:spPr>
        <p:txBody>
          <a:bodyPr/>
          <a:lstStyle/>
          <a:p>
            <a:r>
              <a:rPr lang="el-GR" dirty="0" smtClean="0"/>
              <a:t>Σερβία, Μονή Στουντένιτσα. Η Σταύρωση, 1208/9.  </a:t>
            </a:r>
            <a:endParaRPr lang="el-GR" dirty="0"/>
          </a:p>
        </p:txBody>
      </p:sp>
      <p:pic>
        <p:nvPicPr>
          <p:cNvPr id="3" name="Θέση περιεχομένου 2" descr="Εικόνα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68157" y="249790"/>
            <a:ext cx="5511899" cy="6007519"/>
          </a:xfrm>
        </p:spPr>
      </p:pic>
    </p:spTree>
    <p:extLst>
      <p:ext uri="{BB962C8B-B14F-4D97-AF65-F5344CB8AC3E}">
        <p14:creationId xmlns:p14="http://schemas.microsoft.com/office/powerpoint/2010/main" val="34054215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0" y="257175"/>
            <a:ext cx="2794353" cy="1200150"/>
          </a:xfrm>
        </p:spPr>
        <p:txBody>
          <a:bodyPr>
            <a:normAutofit/>
          </a:bodyPr>
          <a:lstStyle/>
          <a:p>
            <a:pPr algn="ctr"/>
            <a:r>
              <a:rPr lang="el-GR" dirty="0" smtClean="0"/>
              <a:t>Εικόνα 15</a:t>
            </a:r>
            <a:endParaRPr lang="el-GR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397555" y="1457325"/>
            <a:ext cx="1870189" cy="4779987"/>
          </a:xfrm>
        </p:spPr>
        <p:txBody>
          <a:bodyPr/>
          <a:lstStyle/>
          <a:p>
            <a:r>
              <a:rPr lang="el-GR" dirty="0" smtClean="0"/>
              <a:t>Ευρυτανία. Επισκοπή, γ’ στρώμα ζωγραφικής, π. 1230.</a:t>
            </a:r>
            <a:endParaRPr lang="el-GR" dirty="0"/>
          </a:p>
        </p:txBody>
      </p:sp>
      <p:pic>
        <p:nvPicPr>
          <p:cNvPr id="3" name="Θέση περιεχομένου 2" descr="Εικόνα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27784" y="257175"/>
            <a:ext cx="6333319" cy="6164431"/>
          </a:xfrm>
        </p:spPr>
      </p:pic>
    </p:spTree>
    <p:extLst>
      <p:ext uri="{BB962C8B-B14F-4D97-AF65-F5344CB8AC3E}">
        <p14:creationId xmlns:p14="http://schemas.microsoft.com/office/powerpoint/2010/main" val="23750037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0" y="257175"/>
            <a:ext cx="2794353" cy="1200150"/>
          </a:xfrm>
        </p:spPr>
        <p:txBody>
          <a:bodyPr>
            <a:normAutofit/>
          </a:bodyPr>
          <a:lstStyle/>
          <a:p>
            <a:pPr algn="ctr"/>
            <a:r>
              <a:rPr lang="el-GR" dirty="0" smtClean="0"/>
              <a:t>Εικόνα 16</a:t>
            </a:r>
            <a:endParaRPr lang="el-GR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397556" y="1457325"/>
            <a:ext cx="2396798" cy="4779987"/>
          </a:xfrm>
        </p:spPr>
        <p:txBody>
          <a:bodyPr/>
          <a:lstStyle/>
          <a:p>
            <a:r>
              <a:rPr lang="el-GR" dirty="0" smtClean="0"/>
              <a:t>Σερβία. Ναός της Αναλήψεως στη μονή του </a:t>
            </a:r>
            <a:r>
              <a:rPr lang="el-GR" dirty="0" err="1" smtClean="0"/>
              <a:t>Μιλέσεβο</a:t>
            </a:r>
            <a:r>
              <a:rPr lang="el-GR" dirty="0" smtClean="0"/>
              <a:t>. Ο άγγελος από τις Μυροφόρες στο Κενό Μνήμα του Κυρίου, 1222-1228.</a:t>
            </a:r>
            <a:endParaRPr lang="el-GR" dirty="0"/>
          </a:p>
        </p:txBody>
      </p:sp>
      <p:pic>
        <p:nvPicPr>
          <p:cNvPr id="3" name="Θέση περιεχομένου 2" descr="Εικόνα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91880" y="116632"/>
            <a:ext cx="4680520" cy="6240693"/>
          </a:xfrm>
        </p:spPr>
      </p:pic>
    </p:spTree>
    <p:extLst>
      <p:ext uri="{BB962C8B-B14F-4D97-AF65-F5344CB8AC3E}">
        <p14:creationId xmlns:p14="http://schemas.microsoft.com/office/powerpoint/2010/main" val="6426600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0" y="257175"/>
            <a:ext cx="2794353" cy="1200150"/>
          </a:xfrm>
        </p:spPr>
        <p:txBody>
          <a:bodyPr>
            <a:normAutofit/>
          </a:bodyPr>
          <a:lstStyle/>
          <a:p>
            <a:pPr algn="ctr"/>
            <a:r>
              <a:rPr lang="el-GR" dirty="0" smtClean="0"/>
              <a:t>Εικόνα 17</a:t>
            </a:r>
            <a:endParaRPr lang="el-GR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397556" y="1457325"/>
            <a:ext cx="8422916" cy="4779987"/>
          </a:xfrm>
        </p:spPr>
        <p:txBody>
          <a:bodyPr/>
          <a:lstStyle/>
          <a:p>
            <a:r>
              <a:rPr lang="el-GR" dirty="0" err="1" smtClean="0"/>
              <a:t>Πετς</a:t>
            </a:r>
            <a:r>
              <a:rPr lang="el-GR" dirty="0" smtClean="0"/>
              <a:t>. Άγιοι Απόστολοι. Η Θεοτόκος από την Ανάληψη (λεπτομέρεια), π. 1250.</a:t>
            </a:r>
            <a:endParaRPr lang="el-GR" dirty="0"/>
          </a:p>
        </p:txBody>
      </p:sp>
      <p:pic>
        <p:nvPicPr>
          <p:cNvPr id="3" name="Θέση περιεχομένου 2" descr="Εικόνα"/>
          <p:cNvPicPr>
            <a:picLocks noGrp="1" noChangeAspect="1"/>
          </p:cNvPicPr>
          <p:nvPr>
            <p:ph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97176" y="1916832"/>
            <a:ext cx="6493075" cy="4420702"/>
          </a:xfrm>
        </p:spPr>
      </p:pic>
    </p:spTree>
    <p:extLst>
      <p:ext uri="{BB962C8B-B14F-4D97-AF65-F5344CB8AC3E}">
        <p14:creationId xmlns:p14="http://schemas.microsoft.com/office/powerpoint/2010/main" val="17992478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Τίτλος 4"/>
          <p:cNvSpPr>
            <a:spLocks noGrp="1"/>
          </p:cNvSpPr>
          <p:nvPr>
            <p:ph type="title"/>
          </p:nvPr>
        </p:nvSpPr>
        <p:spPr>
          <a:xfrm>
            <a:off x="827583" y="3140968"/>
            <a:ext cx="7667129" cy="2628007"/>
          </a:xfrm>
        </p:spPr>
        <p:txBody>
          <a:bodyPr>
            <a:normAutofit/>
          </a:bodyPr>
          <a:lstStyle/>
          <a:p>
            <a:r>
              <a:rPr lang="el-GR" sz="4400" dirty="0" smtClean="0"/>
              <a:t>                  Αρχιτεκτονική</a:t>
            </a:r>
            <a:endParaRPr lang="en-US" sz="4400" dirty="0"/>
          </a:p>
        </p:txBody>
      </p:sp>
    </p:spTree>
    <p:extLst>
      <p:ext uri="{BB962C8B-B14F-4D97-AF65-F5344CB8AC3E}">
        <p14:creationId xmlns:p14="http://schemas.microsoft.com/office/powerpoint/2010/main" val="29463098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0" y="257175"/>
            <a:ext cx="2794353" cy="1200150"/>
          </a:xfrm>
        </p:spPr>
        <p:txBody>
          <a:bodyPr>
            <a:normAutofit/>
          </a:bodyPr>
          <a:lstStyle/>
          <a:p>
            <a:pPr algn="ctr"/>
            <a:r>
              <a:rPr lang="el-GR" dirty="0" smtClean="0"/>
              <a:t>Εικόνα 18</a:t>
            </a:r>
            <a:endParaRPr lang="el-GR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397556" y="1457325"/>
            <a:ext cx="7774844" cy="4779987"/>
          </a:xfrm>
        </p:spPr>
        <p:txBody>
          <a:bodyPr/>
          <a:lstStyle/>
          <a:p>
            <a:r>
              <a:rPr lang="el-GR" dirty="0" smtClean="0"/>
              <a:t> Άρτα. Παναγία Βλαχέρνα. Η Ψηλάφηση του Θωμά, π. 1250.</a:t>
            </a:r>
            <a:endParaRPr lang="en-US" dirty="0"/>
          </a:p>
        </p:txBody>
      </p:sp>
      <p:pic>
        <p:nvPicPr>
          <p:cNvPr id="3" name="Θέση περιεχομένου 2" descr="Εικόνα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99481" y="1916832"/>
            <a:ext cx="6479902" cy="4254260"/>
          </a:xfrm>
        </p:spPr>
      </p:pic>
    </p:spTree>
    <p:extLst>
      <p:ext uri="{BB962C8B-B14F-4D97-AF65-F5344CB8AC3E}">
        <p14:creationId xmlns:p14="http://schemas.microsoft.com/office/powerpoint/2010/main" val="39814132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0" y="257175"/>
            <a:ext cx="2794353" cy="1200150"/>
          </a:xfrm>
        </p:spPr>
        <p:txBody>
          <a:bodyPr>
            <a:normAutofit/>
          </a:bodyPr>
          <a:lstStyle/>
          <a:p>
            <a:pPr algn="ctr"/>
            <a:r>
              <a:rPr lang="el-GR" dirty="0" smtClean="0"/>
              <a:t>Εικόνα 19</a:t>
            </a:r>
            <a:endParaRPr lang="el-GR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397555" y="1457325"/>
            <a:ext cx="8206893" cy="4779987"/>
          </a:xfrm>
        </p:spPr>
        <p:txBody>
          <a:bodyPr/>
          <a:lstStyle/>
          <a:p>
            <a:r>
              <a:rPr lang="el-GR" dirty="0" smtClean="0"/>
              <a:t>Βουλγαρία, </a:t>
            </a:r>
            <a:r>
              <a:rPr lang="el-GR" dirty="0" err="1" smtClean="0"/>
              <a:t>Μπογιάνα</a:t>
            </a:r>
            <a:r>
              <a:rPr lang="el-GR" dirty="0" smtClean="0"/>
              <a:t>. Τμήμα από την εικονογράφηση του ναού, 1259.</a:t>
            </a:r>
            <a:endParaRPr lang="el-GR" dirty="0"/>
          </a:p>
        </p:txBody>
      </p:sp>
      <p:pic>
        <p:nvPicPr>
          <p:cNvPr id="3" name="Θέση περιεχομένου 2" descr="Εικόνα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91680" y="1916832"/>
            <a:ext cx="5975846" cy="4481884"/>
          </a:xfrm>
        </p:spPr>
      </p:pic>
    </p:spTree>
    <p:extLst>
      <p:ext uri="{BB962C8B-B14F-4D97-AF65-F5344CB8AC3E}">
        <p14:creationId xmlns:p14="http://schemas.microsoft.com/office/powerpoint/2010/main" val="28462712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0" y="257175"/>
            <a:ext cx="2794353" cy="1200150"/>
          </a:xfrm>
        </p:spPr>
        <p:txBody>
          <a:bodyPr>
            <a:normAutofit/>
          </a:bodyPr>
          <a:lstStyle/>
          <a:p>
            <a:pPr algn="ctr"/>
            <a:r>
              <a:rPr lang="el-GR" dirty="0" smtClean="0"/>
              <a:t>Εικόνα 20</a:t>
            </a:r>
            <a:endParaRPr lang="el-GR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397555" y="1457325"/>
            <a:ext cx="2396797" cy="4779987"/>
          </a:xfrm>
        </p:spPr>
        <p:txBody>
          <a:bodyPr/>
          <a:lstStyle/>
          <a:p>
            <a:r>
              <a:rPr lang="el-GR" dirty="0" smtClean="0"/>
              <a:t>Αττική. Σπηλιά της Πεντέλης (βόρειο παρεκκλήσι), Η Αγία Αικατερίνη, 1233/4</a:t>
            </a:r>
            <a:endParaRPr lang="el-GR" dirty="0"/>
          </a:p>
        </p:txBody>
      </p:sp>
      <p:pic>
        <p:nvPicPr>
          <p:cNvPr id="3" name="Θέση περιεχομένου 2" descr="Εικόνα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16016" y="0"/>
            <a:ext cx="3107902" cy="6480891"/>
          </a:xfrm>
        </p:spPr>
      </p:pic>
    </p:spTree>
    <p:extLst>
      <p:ext uri="{BB962C8B-B14F-4D97-AF65-F5344CB8AC3E}">
        <p14:creationId xmlns:p14="http://schemas.microsoft.com/office/powerpoint/2010/main" val="20291720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0" y="257175"/>
            <a:ext cx="2794353" cy="1200150"/>
          </a:xfrm>
        </p:spPr>
        <p:txBody>
          <a:bodyPr>
            <a:normAutofit/>
          </a:bodyPr>
          <a:lstStyle/>
          <a:p>
            <a:pPr algn="ctr"/>
            <a:r>
              <a:rPr lang="el-GR" dirty="0" smtClean="0"/>
              <a:t>Εικόνα 21</a:t>
            </a:r>
            <a:endParaRPr lang="el-GR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397555" y="1457325"/>
            <a:ext cx="2396797" cy="4779987"/>
          </a:xfrm>
        </p:spPr>
        <p:txBody>
          <a:bodyPr/>
          <a:lstStyle/>
          <a:p>
            <a:r>
              <a:rPr lang="el-GR" dirty="0" smtClean="0"/>
              <a:t>Αττική, Καλύβια Κουβαρά, ναός Αγίου Πέτρου. Ο μητροπολίτης Αθηνών Μιχαήλ Χωνιάτης, 1232.</a:t>
            </a:r>
            <a:endParaRPr lang="el-GR" dirty="0"/>
          </a:p>
        </p:txBody>
      </p:sp>
      <p:pic>
        <p:nvPicPr>
          <p:cNvPr id="3" name="Θέση περιεχομένου 2" descr="Εικόνα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23928" y="127320"/>
            <a:ext cx="3919711" cy="6191204"/>
          </a:xfrm>
        </p:spPr>
      </p:pic>
    </p:spTree>
    <p:extLst>
      <p:ext uri="{BB962C8B-B14F-4D97-AF65-F5344CB8AC3E}">
        <p14:creationId xmlns:p14="http://schemas.microsoft.com/office/powerpoint/2010/main" val="20706631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0" y="257175"/>
            <a:ext cx="2794353" cy="1200150"/>
          </a:xfrm>
        </p:spPr>
        <p:txBody>
          <a:bodyPr>
            <a:normAutofit/>
          </a:bodyPr>
          <a:lstStyle/>
          <a:p>
            <a:pPr algn="ctr"/>
            <a:r>
              <a:rPr lang="el-GR" dirty="0" smtClean="0"/>
              <a:t>Εικόνα </a:t>
            </a:r>
            <a:r>
              <a:rPr lang="el-GR" dirty="0" smtClean="0"/>
              <a:t>2</a:t>
            </a:r>
            <a:r>
              <a:rPr lang="en-US" dirty="0" smtClean="0"/>
              <a:t>2</a:t>
            </a:r>
            <a:endParaRPr lang="el-GR" dirty="0"/>
          </a:p>
        </p:txBody>
      </p:sp>
      <p:sp>
        <p:nvSpPr>
          <p:cNvPr id="7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396875" y="1457325"/>
            <a:ext cx="7991549" cy="4779963"/>
          </a:xfrm>
        </p:spPr>
        <p:txBody>
          <a:bodyPr/>
          <a:lstStyle/>
          <a:p>
            <a:r>
              <a:rPr lang="el-GR" dirty="0" smtClean="0"/>
              <a:t>Κωνσταντινούπολη. Αγία Σοφία. Ψηφιδωτό. Η Δέηση, μετά το 1261.</a:t>
            </a:r>
            <a:endParaRPr lang="el-GR" dirty="0"/>
          </a:p>
        </p:txBody>
      </p:sp>
      <p:pic>
        <p:nvPicPr>
          <p:cNvPr id="3" name="Θέση περιεχομένου 2" descr="Εικόνα"/>
          <p:cNvPicPr>
            <a:picLocks noGrp="1" noChangeAspect="1"/>
          </p:cNvPicPr>
          <p:nvPr>
            <p:ph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03648" y="1938982"/>
            <a:ext cx="6335886" cy="4387042"/>
          </a:xfrm>
        </p:spPr>
      </p:pic>
    </p:spTree>
    <p:extLst>
      <p:ext uri="{BB962C8B-B14F-4D97-AF65-F5344CB8AC3E}">
        <p14:creationId xmlns:p14="http://schemas.microsoft.com/office/powerpoint/2010/main" val="35728857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0" y="257175"/>
            <a:ext cx="2794353" cy="1200150"/>
          </a:xfrm>
        </p:spPr>
        <p:txBody>
          <a:bodyPr>
            <a:normAutofit/>
          </a:bodyPr>
          <a:lstStyle/>
          <a:p>
            <a:pPr algn="ctr"/>
            <a:r>
              <a:rPr lang="el-GR" dirty="0" smtClean="0"/>
              <a:t>Εικόνα </a:t>
            </a:r>
            <a:r>
              <a:rPr lang="el-GR" dirty="0" smtClean="0"/>
              <a:t>2</a:t>
            </a:r>
            <a:r>
              <a:rPr lang="en-US" dirty="0" smtClean="0"/>
              <a:t>3</a:t>
            </a:r>
            <a:endParaRPr lang="el-GR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397555" y="1457325"/>
            <a:ext cx="8422917" cy="4779987"/>
          </a:xfrm>
        </p:spPr>
        <p:txBody>
          <a:bodyPr/>
          <a:lstStyle/>
          <a:p>
            <a:r>
              <a:rPr lang="el-GR" dirty="0" smtClean="0"/>
              <a:t>Σερβία, </a:t>
            </a:r>
            <a:r>
              <a:rPr lang="el-GR" dirty="0" err="1" smtClean="0"/>
              <a:t>Σοπότσανη</a:t>
            </a:r>
            <a:r>
              <a:rPr lang="el-GR" dirty="0" smtClean="0"/>
              <a:t>, Αγία Τριάδα. Η Κοίμηση της Θεοτόκου, π. 1260-1265.</a:t>
            </a:r>
            <a:endParaRPr lang="el-GR" dirty="0"/>
          </a:p>
        </p:txBody>
      </p:sp>
      <p:pic>
        <p:nvPicPr>
          <p:cNvPr id="3" name="Θέση περιεχομένου 2" descr="Εικόνα"/>
          <p:cNvPicPr>
            <a:picLocks noGrp="1" noChangeAspect="1"/>
          </p:cNvPicPr>
          <p:nvPr>
            <p:ph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2998" y="1918403"/>
            <a:ext cx="7632030" cy="4344805"/>
          </a:xfrm>
        </p:spPr>
      </p:pic>
    </p:spTree>
    <p:extLst>
      <p:ext uri="{BB962C8B-B14F-4D97-AF65-F5344CB8AC3E}">
        <p14:creationId xmlns:p14="http://schemas.microsoft.com/office/powerpoint/2010/main" val="21755199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0" y="257175"/>
            <a:ext cx="2794353" cy="1200150"/>
          </a:xfrm>
        </p:spPr>
        <p:txBody>
          <a:bodyPr>
            <a:normAutofit/>
          </a:bodyPr>
          <a:lstStyle/>
          <a:p>
            <a:pPr algn="ctr"/>
            <a:r>
              <a:rPr lang="el-GR" dirty="0" smtClean="0"/>
              <a:t>Εικόνα </a:t>
            </a:r>
            <a:r>
              <a:rPr lang="el-GR" dirty="0" smtClean="0"/>
              <a:t>2</a:t>
            </a:r>
            <a:r>
              <a:rPr lang="en-US" dirty="0" smtClean="0"/>
              <a:t>4</a:t>
            </a:r>
            <a:endParaRPr lang="el-GR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397555" y="1457325"/>
            <a:ext cx="1870189" cy="4779987"/>
          </a:xfrm>
        </p:spPr>
        <p:txBody>
          <a:bodyPr/>
          <a:lstStyle/>
          <a:p>
            <a:r>
              <a:rPr lang="el-GR" dirty="0" smtClean="0"/>
              <a:t>Μυστράς. Άγιος Δημήτριος (Μητρόπολη), Αγγελικές Δυνάμεις, τμήμα από το Χριστό Βασιλέα της Δόξης, 1270-1285.</a:t>
            </a:r>
            <a:endParaRPr lang="el-GR" dirty="0"/>
          </a:p>
        </p:txBody>
      </p:sp>
      <p:pic>
        <p:nvPicPr>
          <p:cNvPr id="3" name="Θέση περιεχομένου 2" descr="Εικόνα"/>
          <p:cNvPicPr>
            <a:picLocks noGrp="1" noChangeAspect="1"/>
          </p:cNvPicPr>
          <p:nvPr>
            <p:ph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339752" y="1631439"/>
            <a:ext cx="6623918" cy="4719811"/>
          </a:xfrm>
        </p:spPr>
      </p:pic>
    </p:spTree>
    <p:extLst>
      <p:ext uri="{BB962C8B-B14F-4D97-AF65-F5344CB8AC3E}">
        <p14:creationId xmlns:p14="http://schemas.microsoft.com/office/powerpoint/2010/main" val="15345523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0" y="257175"/>
            <a:ext cx="2794353" cy="1200150"/>
          </a:xfrm>
        </p:spPr>
        <p:txBody>
          <a:bodyPr>
            <a:normAutofit/>
          </a:bodyPr>
          <a:lstStyle/>
          <a:p>
            <a:pPr algn="ctr"/>
            <a:r>
              <a:rPr lang="el-GR" dirty="0" smtClean="0"/>
              <a:t>Εικόνα </a:t>
            </a:r>
            <a:r>
              <a:rPr lang="el-GR" dirty="0" smtClean="0"/>
              <a:t>2</a:t>
            </a:r>
            <a:r>
              <a:rPr lang="en-US" dirty="0" smtClean="0"/>
              <a:t>5</a:t>
            </a:r>
            <a:endParaRPr lang="el-GR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397555" y="1457325"/>
            <a:ext cx="2396797" cy="4779987"/>
          </a:xfrm>
        </p:spPr>
        <p:txBody>
          <a:bodyPr/>
          <a:lstStyle/>
          <a:p>
            <a:r>
              <a:rPr lang="el-GR" dirty="0" smtClean="0"/>
              <a:t>Μυστράς. Άγιος Δημήτριος (Μητρόπολη), Άγγελος αναγνώστης του βιβλίου της ζωής. Τμήμα από τη Β΄ Παρουσία, 1291/2-1315.</a:t>
            </a:r>
            <a:endParaRPr lang="el-GR" dirty="0"/>
          </a:p>
        </p:txBody>
      </p:sp>
      <p:pic>
        <p:nvPicPr>
          <p:cNvPr id="3" name="Θέση περιεχομένου 2" descr="Εικόνα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75856" y="115372"/>
            <a:ext cx="4627838" cy="6265956"/>
          </a:xfrm>
        </p:spPr>
      </p:pic>
    </p:spTree>
    <p:extLst>
      <p:ext uri="{BB962C8B-B14F-4D97-AF65-F5344CB8AC3E}">
        <p14:creationId xmlns:p14="http://schemas.microsoft.com/office/powerpoint/2010/main" val="11693188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0" y="257175"/>
            <a:ext cx="2794353" cy="1200150"/>
          </a:xfrm>
        </p:spPr>
        <p:txBody>
          <a:bodyPr>
            <a:normAutofit/>
          </a:bodyPr>
          <a:lstStyle/>
          <a:p>
            <a:pPr algn="ctr"/>
            <a:r>
              <a:rPr lang="el-GR" dirty="0" smtClean="0"/>
              <a:t>Εικόνα </a:t>
            </a:r>
            <a:r>
              <a:rPr lang="el-GR" dirty="0" smtClean="0"/>
              <a:t>2</a:t>
            </a:r>
            <a:r>
              <a:rPr lang="en-US" dirty="0" smtClean="0"/>
              <a:t>6</a:t>
            </a:r>
            <a:endParaRPr lang="el-GR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397555" y="1457325"/>
            <a:ext cx="2396797" cy="4779987"/>
          </a:xfrm>
        </p:spPr>
        <p:txBody>
          <a:bodyPr/>
          <a:lstStyle/>
          <a:p>
            <a:r>
              <a:rPr lang="el-GR" dirty="0" smtClean="0"/>
              <a:t>Άγιος Όρος, Πρωτάτο. Χριστός </a:t>
            </a:r>
            <a:r>
              <a:rPr lang="el-GR" dirty="0" err="1" smtClean="0"/>
              <a:t>ένθρονος</a:t>
            </a:r>
            <a:r>
              <a:rPr lang="el-GR" dirty="0" smtClean="0"/>
              <a:t>, π. 1290 (Μ. Πανσέληνος).</a:t>
            </a:r>
            <a:endParaRPr lang="el-GR" dirty="0"/>
          </a:p>
        </p:txBody>
      </p:sp>
      <p:pic>
        <p:nvPicPr>
          <p:cNvPr id="3" name="Θέση περιεχομένου 2" descr="Εικόνα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55976" y="181745"/>
            <a:ext cx="3530116" cy="6271591"/>
          </a:xfrm>
        </p:spPr>
      </p:pic>
    </p:spTree>
    <p:extLst>
      <p:ext uri="{BB962C8B-B14F-4D97-AF65-F5344CB8AC3E}">
        <p14:creationId xmlns:p14="http://schemas.microsoft.com/office/powerpoint/2010/main" val="33252317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0" y="257175"/>
            <a:ext cx="2794353" cy="1200150"/>
          </a:xfrm>
        </p:spPr>
        <p:txBody>
          <a:bodyPr>
            <a:normAutofit/>
          </a:bodyPr>
          <a:lstStyle/>
          <a:p>
            <a:pPr algn="ctr"/>
            <a:r>
              <a:rPr lang="el-GR" dirty="0" smtClean="0"/>
              <a:t>Εικόνα </a:t>
            </a:r>
            <a:r>
              <a:rPr lang="el-GR" dirty="0" smtClean="0"/>
              <a:t>2</a:t>
            </a:r>
            <a:r>
              <a:rPr lang="en-US" dirty="0" smtClean="0"/>
              <a:t>7</a:t>
            </a:r>
            <a:endParaRPr lang="el-GR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397555" y="1457325"/>
            <a:ext cx="1582157" cy="4779987"/>
          </a:xfrm>
        </p:spPr>
        <p:txBody>
          <a:bodyPr/>
          <a:lstStyle/>
          <a:p>
            <a:r>
              <a:rPr lang="el-GR" dirty="0" smtClean="0"/>
              <a:t>Άγιος Όρος, Πρωτάτο. Η Εις Άδου Κάθοδος, π. 1290 (Μ. Πανσέληνος).</a:t>
            </a:r>
            <a:endParaRPr lang="el-GR" dirty="0"/>
          </a:p>
        </p:txBody>
      </p:sp>
      <p:pic>
        <p:nvPicPr>
          <p:cNvPr id="3" name="Θέση περιεχομένου 2" descr="Εικόνα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411760" y="1407016"/>
            <a:ext cx="6453285" cy="4969030"/>
          </a:xfrm>
        </p:spPr>
      </p:pic>
    </p:spTree>
    <p:extLst>
      <p:ext uri="{BB962C8B-B14F-4D97-AF65-F5344CB8AC3E}">
        <p14:creationId xmlns:p14="http://schemas.microsoft.com/office/powerpoint/2010/main" val="9161253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Θέση περιεχομένου 2" descr="Εικόνα"/>
          <p:cNvPicPr>
            <a:picLocks noGrp="1" noChangeAspect="1"/>
          </p:cNvPicPr>
          <p:nvPr>
            <p:ph idx="1"/>
          </p:nvPr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267744" y="384478"/>
            <a:ext cx="6876256" cy="5844816"/>
          </a:xfrm>
        </p:spPr>
      </p:pic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0" y="257175"/>
            <a:ext cx="2794353" cy="1200150"/>
          </a:xfrm>
        </p:spPr>
        <p:txBody>
          <a:bodyPr>
            <a:normAutofit/>
          </a:bodyPr>
          <a:lstStyle/>
          <a:p>
            <a:pPr algn="ctr"/>
            <a:r>
              <a:rPr lang="el-GR" dirty="0" smtClean="0"/>
              <a:t>Εικόνα 1</a:t>
            </a:r>
            <a:endParaRPr lang="el-GR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397555" y="1457325"/>
            <a:ext cx="1942197" cy="4779987"/>
          </a:xfrm>
        </p:spPr>
        <p:txBody>
          <a:bodyPr/>
          <a:lstStyle/>
          <a:p>
            <a:r>
              <a:rPr lang="el-GR" dirty="0" smtClean="0"/>
              <a:t>Θεσσαλία, Ελασσόνα. Μονή Παναγίας </a:t>
            </a:r>
            <a:r>
              <a:rPr lang="el-GR" dirty="0" err="1" smtClean="0"/>
              <a:t>Ολυμπιώτισσας</a:t>
            </a:r>
            <a:r>
              <a:rPr lang="el-GR" dirty="0" smtClean="0"/>
              <a:t>, τέλη 13</a:t>
            </a:r>
            <a:r>
              <a:rPr lang="el-GR" baseline="30000" dirty="0" smtClean="0"/>
              <a:t>ου</a:t>
            </a:r>
            <a:r>
              <a:rPr lang="el-GR" dirty="0" smtClean="0"/>
              <a:t> αι.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449948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0" y="257175"/>
            <a:ext cx="2794353" cy="1200150"/>
          </a:xfrm>
        </p:spPr>
        <p:txBody>
          <a:bodyPr>
            <a:normAutofit/>
          </a:bodyPr>
          <a:lstStyle/>
          <a:p>
            <a:pPr algn="ctr"/>
            <a:r>
              <a:rPr lang="el-GR" dirty="0" smtClean="0"/>
              <a:t>Εικόνα </a:t>
            </a:r>
            <a:r>
              <a:rPr lang="en-US" dirty="0" smtClean="0"/>
              <a:t>28</a:t>
            </a:r>
            <a:endParaRPr lang="el-GR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397555" y="1457325"/>
            <a:ext cx="1582157" cy="4779987"/>
          </a:xfrm>
        </p:spPr>
        <p:txBody>
          <a:bodyPr/>
          <a:lstStyle/>
          <a:p>
            <a:r>
              <a:rPr lang="el-GR" dirty="0" smtClean="0"/>
              <a:t>Άγιο Όρος, Πρωτάτο. Τα </a:t>
            </a:r>
            <a:r>
              <a:rPr lang="el-GR" dirty="0" err="1" smtClean="0"/>
              <a:t>Εισόδια</a:t>
            </a:r>
            <a:r>
              <a:rPr lang="el-GR" dirty="0" smtClean="0"/>
              <a:t> της </a:t>
            </a:r>
            <a:r>
              <a:rPr lang="el-GR" dirty="0" err="1" smtClean="0"/>
              <a:t>θεοτόκου</a:t>
            </a:r>
            <a:r>
              <a:rPr lang="el-GR" dirty="0" smtClean="0"/>
              <a:t>, π. 1290 (Μ. Πανσέληνος).</a:t>
            </a:r>
            <a:endParaRPr lang="el-GR" dirty="0"/>
          </a:p>
        </p:txBody>
      </p:sp>
      <p:pic>
        <p:nvPicPr>
          <p:cNvPr id="3" name="Θέση περιεχομένου 2" descr="Εικόνα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123728" y="1304764"/>
            <a:ext cx="6839942" cy="5129956"/>
          </a:xfrm>
        </p:spPr>
      </p:pic>
    </p:spTree>
    <p:extLst>
      <p:ext uri="{BB962C8B-B14F-4D97-AF65-F5344CB8AC3E}">
        <p14:creationId xmlns:p14="http://schemas.microsoft.com/office/powerpoint/2010/main" val="20979467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0" y="257175"/>
            <a:ext cx="2794353" cy="1200150"/>
          </a:xfrm>
        </p:spPr>
        <p:txBody>
          <a:bodyPr>
            <a:normAutofit/>
          </a:bodyPr>
          <a:lstStyle/>
          <a:p>
            <a:pPr algn="ctr"/>
            <a:r>
              <a:rPr lang="el-GR" dirty="0" smtClean="0"/>
              <a:t>Εικόνα </a:t>
            </a:r>
            <a:r>
              <a:rPr lang="en-US" dirty="0" smtClean="0"/>
              <a:t>29</a:t>
            </a:r>
            <a:endParaRPr lang="el-GR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397555" y="1457325"/>
            <a:ext cx="1726173" cy="4779987"/>
          </a:xfrm>
        </p:spPr>
        <p:txBody>
          <a:bodyPr/>
          <a:lstStyle/>
          <a:p>
            <a:r>
              <a:rPr lang="el-GR" dirty="0" smtClean="0"/>
              <a:t>Θεσσαλονίκη. Άγιος Δημήτριος, παρεκκλήσι του </a:t>
            </a:r>
            <a:r>
              <a:rPr lang="el-GR" dirty="0"/>
              <a:t>Αγίου Ευθυμίου. </a:t>
            </a:r>
            <a:r>
              <a:rPr lang="el-GR" dirty="0" smtClean="0"/>
              <a:t>Σκηνές από το βίο του αγίου Ευθυμίου, 1303.</a:t>
            </a:r>
            <a:endParaRPr lang="el-GR" dirty="0"/>
          </a:p>
        </p:txBody>
      </p:sp>
      <p:pic>
        <p:nvPicPr>
          <p:cNvPr id="3" name="Θέση περιεχομένου 2" descr="Εικόνα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55776" y="1267328"/>
            <a:ext cx="6263878" cy="5097187"/>
          </a:xfrm>
        </p:spPr>
      </p:pic>
    </p:spTree>
    <p:extLst>
      <p:ext uri="{BB962C8B-B14F-4D97-AF65-F5344CB8AC3E}">
        <p14:creationId xmlns:p14="http://schemas.microsoft.com/office/powerpoint/2010/main" val="16456127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0" y="257175"/>
            <a:ext cx="2794353" cy="1200150"/>
          </a:xfrm>
        </p:spPr>
        <p:txBody>
          <a:bodyPr>
            <a:normAutofit/>
          </a:bodyPr>
          <a:lstStyle/>
          <a:p>
            <a:pPr algn="ctr"/>
            <a:r>
              <a:rPr lang="el-GR" dirty="0" smtClean="0"/>
              <a:t>Εικόνα </a:t>
            </a:r>
            <a:r>
              <a:rPr lang="el-GR" dirty="0" smtClean="0"/>
              <a:t>3</a:t>
            </a:r>
            <a:r>
              <a:rPr lang="en-US" dirty="0" smtClean="0"/>
              <a:t>0</a:t>
            </a:r>
            <a:endParaRPr lang="el-GR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397555" y="1457325"/>
            <a:ext cx="2396797" cy="4779987"/>
          </a:xfrm>
        </p:spPr>
        <p:txBody>
          <a:bodyPr/>
          <a:lstStyle/>
          <a:p>
            <a:r>
              <a:rPr lang="el-GR" dirty="0" smtClean="0"/>
              <a:t>Θεσσαλία, Ελασσόνα. Μονή Παναγίας, </a:t>
            </a:r>
            <a:r>
              <a:rPr lang="el-GR" dirty="0" err="1" smtClean="0"/>
              <a:t>Ολυμπιώτισσας</a:t>
            </a:r>
            <a:r>
              <a:rPr lang="el-GR" dirty="0" smtClean="0"/>
              <a:t>. Το Όραμα του Αγίου Πέτρου </a:t>
            </a:r>
            <a:r>
              <a:rPr lang="el-GR" dirty="0" err="1" smtClean="0"/>
              <a:t>Αλεξανδρείας</a:t>
            </a:r>
            <a:r>
              <a:rPr lang="el-GR" dirty="0" smtClean="0"/>
              <a:t>, τέλη 13</a:t>
            </a:r>
            <a:r>
              <a:rPr lang="el-GR" baseline="30000" dirty="0" smtClean="0"/>
              <a:t>ου</a:t>
            </a:r>
            <a:r>
              <a:rPr lang="el-GR" dirty="0" smtClean="0"/>
              <a:t> αι.</a:t>
            </a:r>
            <a:endParaRPr lang="el-GR" dirty="0"/>
          </a:p>
        </p:txBody>
      </p:sp>
      <p:pic>
        <p:nvPicPr>
          <p:cNvPr id="3" name="Θέση περιεχομένου 2" descr="Εικόνα"/>
          <p:cNvPicPr>
            <a:picLocks noGrp="1" noChangeAspect="1"/>
          </p:cNvPicPr>
          <p:nvPr>
            <p:ph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31840" y="147557"/>
            <a:ext cx="4971432" cy="6233771"/>
          </a:xfrm>
        </p:spPr>
      </p:pic>
    </p:spTree>
    <p:extLst>
      <p:ext uri="{BB962C8B-B14F-4D97-AF65-F5344CB8AC3E}">
        <p14:creationId xmlns:p14="http://schemas.microsoft.com/office/powerpoint/2010/main" val="10387824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0" y="257175"/>
            <a:ext cx="2794353" cy="1200150"/>
          </a:xfrm>
        </p:spPr>
        <p:txBody>
          <a:bodyPr>
            <a:normAutofit/>
          </a:bodyPr>
          <a:lstStyle/>
          <a:p>
            <a:pPr algn="ctr"/>
            <a:r>
              <a:rPr lang="el-GR" dirty="0" smtClean="0"/>
              <a:t>Εικόνα </a:t>
            </a:r>
            <a:r>
              <a:rPr lang="el-GR" dirty="0" smtClean="0"/>
              <a:t>3</a:t>
            </a:r>
            <a:r>
              <a:rPr lang="en-US" dirty="0" smtClean="0"/>
              <a:t>1</a:t>
            </a:r>
            <a:endParaRPr lang="el-GR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397556" y="1457325"/>
            <a:ext cx="1654164" cy="4779987"/>
          </a:xfrm>
        </p:spPr>
        <p:txBody>
          <a:bodyPr/>
          <a:lstStyle/>
          <a:p>
            <a:r>
              <a:rPr lang="el-GR" dirty="0" smtClean="0"/>
              <a:t>Αχρίδα, Περίβλεπτος (Άγιος Κλήμης). Η Προσευχή του Χριστού, 1294/5. (Μιχαήλ </a:t>
            </a:r>
            <a:r>
              <a:rPr lang="el-GR" dirty="0" err="1" smtClean="0"/>
              <a:t>Αστραπάς</a:t>
            </a:r>
            <a:r>
              <a:rPr lang="el-GR" dirty="0" smtClean="0"/>
              <a:t> και Ευτύχιος).</a:t>
            </a:r>
            <a:endParaRPr lang="el-GR" dirty="0"/>
          </a:p>
        </p:txBody>
      </p:sp>
      <p:pic>
        <p:nvPicPr>
          <p:cNvPr id="3" name="Θέση περιεχομένου 2" descr="Εικόνα"/>
          <p:cNvPicPr>
            <a:picLocks noGrp="1" noChangeAspect="1"/>
          </p:cNvPicPr>
          <p:nvPr>
            <p:ph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51721" y="1444497"/>
            <a:ext cx="6911950" cy="4854811"/>
          </a:xfrm>
        </p:spPr>
      </p:pic>
    </p:spTree>
    <p:extLst>
      <p:ext uri="{BB962C8B-B14F-4D97-AF65-F5344CB8AC3E}">
        <p14:creationId xmlns:p14="http://schemas.microsoft.com/office/powerpoint/2010/main" val="20032205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0" y="257175"/>
            <a:ext cx="2794353" cy="1200150"/>
          </a:xfrm>
        </p:spPr>
        <p:txBody>
          <a:bodyPr>
            <a:normAutofit/>
          </a:bodyPr>
          <a:lstStyle/>
          <a:p>
            <a:pPr algn="ctr"/>
            <a:r>
              <a:rPr lang="el-GR" dirty="0" smtClean="0"/>
              <a:t>Εικόνα </a:t>
            </a:r>
            <a:r>
              <a:rPr lang="el-GR" dirty="0" smtClean="0"/>
              <a:t>3</a:t>
            </a:r>
            <a:r>
              <a:rPr lang="en-US" dirty="0" smtClean="0"/>
              <a:t>2</a:t>
            </a:r>
            <a:endParaRPr lang="el-GR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397555" y="1457325"/>
            <a:ext cx="2396797" cy="4779987"/>
          </a:xfrm>
        </p:spPr>
        <p:txBody>
          <a:bodyPr/>
          <a:lstStyle/>
          <a:p>
            <a:r>
              <a:rPr lang="el-GR" dirty="0" smtClean="0"/>
              <a:t>Αχρίδα. Περίβλεπτος (Άγιος Κλήμης). Ο </a:t>
            </a:r>
            <a:r>
              <a:rPr lang="el-GR" dirty="0" err="1" smtClean="0"/>
              <a:t>αρχάγγγελος</a:t>
            </a:r>
            <a:r>
              <a:rPr lang="el-GR" dirty="0" smtClean="0"/>
              <a:t> Γαβριήλ, 1294/5 (Μιχαήλ </a:t>
            </a:r>
            <a:r>
              <a:rPr lang="el-GR" dirty="0" err="1" smtClean="0"/>
              <a:t>Αστραπάς</a:t>
            </a:r>
            <a:r>
              <a:rPr lang="el-GR" dirty="0" smtClean="0"/>
              <a:t> και Ευτύχιος).</a:t>
            </a:r>
            <a:endParaRPr lang="el-GR" dirty="0"/>
          </a:p>
        </p:txBody>
      </p:sp>
      <p:pic>
        <p:nvPicPr>
          <p:cNvPr id="3" name="Θέση περιεχομένου 2" descr="Εικόνα"/>
          <p:cNvPicPr>
            <a:picLocks noGrp="1" noChangeAspect="1"/>
          </p:cNvPicPr>
          <p:nvPr>
            <p:ph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91880" y="147858"/>
            <a:ext cx="4419656" cy="6233470"/>
          </a:xfrm>
        </p:spPr>
      </p:pic>
    </p:spTree>
    <p:extLst>
      <p:ext uri="{BB962C8B-B14F-4D97-AF65-F5344CB8AC3E}">
        <p14:creationId xmlns:p14="http://schemas.microsoft.com/office/powerpoint/2010/main" val="42109357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0" y="257175"/>
            <a:ext cx="2794353" cy="1200150"/>
          </a:xfrm>
        </p:spPr>
        <p:txBody>
          <a:bodyPr>
            <a:normAutofit/>
          </a:bodyPr>
          <a:lstStyle/>
          <a:p>
            <a:pPr algn="ctr"/>
            <a:r>
              <a:rPr lang="el-GR" dirty="0" smtClean="0"/>
              <a:t>Εικόνα </a:t>
            </a:r>
            <a:r>
              <a:rPr lang="el-GR" dirty="0" smtClean="0"/>
              <a:t>3</a:t>
            </a:r>
            <a:r>
              <a:rPr lang="en-US" dirty="0" smtClean="0"/>
              <a:t>3</a:t>
            </a:r>
            <a:endParaRPr lang="el-GR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397556" y="1457325"/>
            <a:ext cx="2396798" cy="4779987"/>
          </a:xfrm>
        </p:spPr>
        <p:txBody>
          <a:bodyPr/>
          <a:lstStyle/>
          <a:p>
            <a:r>
              <a:rPr lang="el-GR" dirty="0" smtClean="0"/>
              <a:t>Άρτα. </a:t>
            </a:r>
            <a:r>
              <a:rPr lang="el-GR" dirty="0" err="1" smtClean="0"/>
              <a:t>Παρηγορήτισσα</a:t>
            </a:r>
            <a:r>
              <a:rPr lang="el-GR" dirty="0" smtClean="0"/>
              <a:t>. Ψηφιδωτό. Ο προφήτης </a:t>
            </a:r>
            <a:r>
              <a:rPr lang="el-GR" dirty="0" err="1" smtClean="0"/>
              <a:t>Ιεζακιήλ</a:t>
            </a:r>
            <a:r>
              <a:rPr lang="el-GR" dirty="0" smtClean="0"/>
              <a:t>, π. 1290.</a:t>
            </a:r>
            <a:endParaRPr lang="el-GR" dirty="0"/>
          </a:p>
        </p:txBody>
      </p:sp>
      <p:pic>
        <p:nvPicPr>
          <p:cNvPr id="3" name="Θέση περιεχομένου 2" descr="Εικόνα"/>
          <p:cNvPicPr>
            <a:picLocks noGrp="1" noChangeAspect="1"/>
          </p:cNvPicPr>
          <p:nvPr>
            <p:ph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27984" y="44980"/>
            <a:ext cx="2904758" cy="6336348"/>
          </a:xfrm>
        </p:spPr>
      </p:pic>
    </p:spTree>
    <p:extLst>
      <p:ext uri="{BB962C8B-B14F-4D97-AF65-F5344CB8AC3E}">
        <p14:creationId xmlns:p14="http://schemas.microsoft.com/office/powerpoint/2010/main" val="14138886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0" y="257175"/>
            <a:ext cx="2794353" cy="1200150"/>
          </a:xfrm>
        </p:spPr>
        <p:txBody>
          <a:bodyPr>
            <a:normAutofit/>
          </a:bodyPr>
          <a:lstStyle/>
          <a:p>
            <a:pPr algn="ctr"/>
            <a:r>
              <a:rPr lang="el-GR" dirty="0" smtClean="0"/>
              <a:t>Εικόνα </a:t>
            </a:r>
            <a:r>
              <a:rPr lang="el-GR" dirty="0" smtClean="0"/>
              <a:t>3</a:t>
            </a:r>
            <a:r>
              <a:rPr lang="en-US" dirty="0" smtClean="0"/>
              <a:t>4</a:t>
            </a:r>
            <a:endParaRPr lang="el-GR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397555" y="1457325"/>
            <a:ext cx="2396797" cy="4779987"/>
          </a:xfrm>
        </p:spPr>
        <p:txBody>
          <a:bodyPr/>
          <a:lstStyle/>
          <a:p>
            <a:r>
              <a:rPr lang="el-GR" dirty="0"/>
              <a:t>Άρτα. </a:t>
            </a:r>
            <a:r>
              <a:rPr lang="el-GR" dirty="0" err="1"/>
              <a:t>Παρηγορήτισσα</a:t>
            </a:r>
            <a:r>
              <a:rPr lang="el-GR" dirty="0"/>
              <a:t>. Ψηφιδωτό. Ο </a:t>
            </a:r>
            <a:r>
              <a:rPr lang="el-GR" dirty="0" smtClean="0"/>
              <a:t>προφήτης Ιωνάς, π. 1290.</a:t>
            </a:r>
            <a:endParaRPr lang="el-GR" dirty="0"/>
          </a:p>
        </p:txBody>
      </p:sp>
      <p:pic>
        <p:nvPicPr>
          <p:cNvPr id="3" name="Θέση περιεχομένου 2" descr="Εικόνα"/>
          <p:cNvPicPr>
            <a:picLocks noGrp="1" noChangeAspect="1"/>
          </p:cNvPicPr>
          <p:nvPr>
            <p:ph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63208" y="116632"/>
            <a:ext cx="4901541" cy="6336704"/>
          </a:xfrm>
        </p:spPr>
      </p:pic>
    </p:spTree>
    <p:extLst>
      <p:ext uri="{BB962C8B-B14F-4D97-AF65-F5344CB8AC3E}">
        <p14:creationId xmlns:p14="http://schemas.microsoft.com/office/powerpoint/2010/main" val="22344781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0" y="257175"/>
            <a:ext cx="2794353" cy="1200150"/>
          </a:xfrm>
        </p:spPr>
        <p:txBody>
          <a:bodyPr>
            <a:normAutofit/>
          </a:bodyPr>
          <a:lstStyle/>
          <a:p>
            <a:pPr algn="ctr"/>
            <a:r>
              <a:rPr lang="el-GR" dirty="0" smtClean="0"/>
              <a:t>Εικόνα </a:t>
            </a:r>
            <a:r>
              <a:rPr lang="el-GR" dirty="0" smtClean="0"/>
              <a:t>3</a:t>
            </a:r>
            <a:r>
              <a:rPr lang="en-US" dirty="0" smtClean="0"/>
              <a:t>5</a:t>
            </a:r>
            <a:endParaRPr lang="el-GR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397555" y="1457325"/>
            <a:ext cx="2396797" cy="4779987"/>
          </a:xfrm>
        </p:spPr>
        <p:txBody>
          <a:bodyPr/>
          <a:lstStyle/>
          <a:p>
            <a:r>
              <a:rPr lang="el-GR" dirty="0" smtClean="0"/>
              <a:t>Θεσσαλία. Πόρτα Παναγιά. Ψηφιδωτό. Η Παναγία Βρεφοκρατούσα, 1285.</a:t>
            </a:r>
            <a:endParaRPr lang="el-GR" dirty="0"/>
          </a:p>
        </p:txBody>
      </p:sp>
      <p:pic>
        <p:nvPicPr>
          <p:cNvPr id="3" name="Θέση περιεχομένου 2" descr="Εικόνα"/>
          <p:cNvPicPr>
            <a:picLocks noGrp="1" noChangeAspect="1"/>
          </p:cNvPicPr>
          <p:nvPr>
            <p:ph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76056" y="116632"/>
            <a:ext cx="2177552" cy="6266219"/>
          </a:xfrm>
        </p:spPr>
      </p:pic>
    </p:spTree>
    <p:extLst>
      <p:ext uri="{BB962C8B-B14F-4D97-AF65-F5344CB8AC3E}">
        <p14:creationId xmlns:p14="http://schemas.microsoft.com/office/powerpoint/2010/main" val="39408485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0" y="257175"/>
            <a:ext cx="2794353" cy="1200150"/>
          </a:xfrm>
        </p:spPr>
        <p:txBody>
          <a:bodyPr>
            <a:normAutofit/>
          </a:bodyPr>
          <a:lstStyle/>
          <a:p>
            <a:pPr algn="ctr"/>
            <a:r>
              <a:rPr lang="el-GR" dirty="0" smtClean="0"/>
              <a:t>Εικόνα </a:t>
            </a:r>
            <a:r>
              <a:rPr lang="el-GR" dirty="0" smtClean="0"/>
              <a:t>3</a:t>
            </a:r>
            <a:r>
              <a:rPr lang="en-US" dirty="0" smtClean="0"/>
              <a:t>6</a:t>
            </a:r>
            <a:endParaRPr lang="el-GR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397555" y="1457325"/>
            <a:ext cx="2396797" cy="4779987"/>
          </a:xfrm>
        </p:spPr>
        <p:txBody>
          <a:bodyPr/>
          <a:lstStyle/>
          <a:p>
            <a:r>
              <a:rPr lang="el-GR" dirty="0" smtClean="0"/>
              <a:t>Κωνσταντινούπολη. Μονή </a:t>
            </a:r>
            <a:r>
              <a:rPr lang="el-GR" dirty="0" err="1" smtClean="0"/>
              <a:t>Παμακάριστου</a:t>
            </a:r>
            <a:r>
              <a:rPr lang="el-GR" dirty="0" smtClean="0"/>
              <a:t>. Παρεκκλήσι. Ψηφιδωτό. Χριστός Παντοκράτορας, π. 1310.                                </a:t>
            </a:r>
            <a:endParaRPr lang="el-GR" dirty="0"/>
          </a:p>
        </p:txBody>
      </p:sp>
      <p:pic>
        <p:nvPicPr>
          <p:cNvPr id="6" name="Θέση περιεχομένου 5" descr="Εικόνα"/>
          <p:cNvPicPr>
            <a:picLocks noGrp="1" noChangeAspect="1"/>
          </p:cNvPicPr>
          <p:nvPr>
            <p:ph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94352" y="238115"/>
            <a:ext cx="5934814" cy="6085154"/>
          </a:xfrm>
        </p:spPr>
      </p:pic>
    </p:spTree>
    <p:extLst>
      <p:ext uri="{BB962C8B-B14F-4D97-AF65-F5344CB8AC3E}">
        <p14:creationId xmlns:p14="http://schemas.microsoft.com/office/powerpoint/2010/main" val="20501589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0" y="257175"/>
            <a:ext cx="2794353" cy="1200150"/>
          </a:xfrm>
        </p:spPr>
        <p:txBody>
          <a:bodyPr>
            <a:normAutofit/>
          </a:bodyPr>
          <a:lstStyle/>
          <a:p>
            <a:pPr algn="ctr"/>
            <a:r>
              <a:rPr lang="el-GR" dirty="0" smtClean="0"/>
              <a:t>Εικόνα </a:t>
            </a:r>
            <a:r>
              <a:rPr lang="el-GR" dirty="0" smtClean="0"/>
              <a:t>3</a:t>
            </a:r>
            <a:r>
              <a:rPr lang="en-US" dirty="0" smtClean="0"/>
              <a:t>7</a:t>
            </a:r>
            <a:endParaRPr lang="el-GR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397555" y="1457325"/>
            <a:ext cx="2396797" cy="4779987"/>
          </a:xfrm>
        </p:spPr>
        <p:txBody>
          <a:bodyPr/>
          <a:lstStyle/>
          <a:p>
            <a:r>
              <a:rPr lang="el-GR" dirty="0" smtClean="0"/>
              <a:t>Κωνσταντινούπολη. Μονή της Χώρας. Ψηφιδωτό. Η Κοίμηση της Θεοτόκου, 1315-1320.</a:t>
            </a:r>
            <a:endParaRPr lang="el-GR" dirty="0"/>
          </a:p>
        </p:txBody>
      </p:sp>
      <p:pic>
        <p:nvPicPr>
          <p:cNvPr id="3" name="Θέση περιεχομένου 2" descr="Εικόνα"/>
          <p:cNvPicPr>
            <a:picLocks noGrp="1" noChangeAspect="1"/>
          </p:cNvPicPr>
          <p:nvPr>
            <p:ph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99792" y="620688"/>
            <a:ext cx="6254739" cy="5516656"/>
          </a:xfrm>
        </p:spPr>
      </p:pic>
    </p:spTree>
    <p:extLst>
      <p:ext uri="{BB962C8B-B14F-4D97-AF65-F5344CB8AC3E}">
        <p14:creationId xmlns:p14="http://schemas.microsoft.com/office/powerpoint/2010/main" val="14484361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Θέση περιεχομένου 2" descr="Εικόνα"/>
          <p:cNvPicPr>
            <a:picLocks noGrp="1" noChangeAspect="1"/>
          </p:cNvPicPr>
          <p:nvPr>
            <p:ph idx="1"/>
          </p:nvPr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699792" y="974361"/>
            <a:ext cx="6444208" cy="5357233"/>
          </a:xfrm>
        </p:spPr>
      </p:pic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0" y="257175"/>
            <a:ext cx="2794353" cy="1200150"/>
          </a:xfrm>
        </p:spPr>
        <p:txBody>
          <a:bodyPr>
            <a:normAutofit/>
          </a:bodyPr>
          <a:lstStyle/>
          <a:p>
            <a:pPr algn="ctr"/>
            <a:r>
              <a:rPr lang="el-GR" dirty="0" smtClean="0"/>
              <a:t>Εικόνα 2</a:t>
            </a:r>
            <a:endParaRPr lang="el-GR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397555" y="1457325"/>
            <a:ext cx="2014205" cy="4779987"/>
          </a:xfrm>
        </p:spPr>
        <p:txBody>
          <a:bodyPr/>
          <a:lstStyle/>
          <a:p>
            <a:r>
              <a:rPr lang="el-GR" dirty="0" smtClean="0"/>
              <a:t>Θεσσαλονίκη. Άγιοι Απόστολοι, 1310-1314.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0444531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0" y="257175"/>
            <a:ext cx="2794353" cy="1200150"/>
          </a:xfrm>
        </p:spPr>
        <p:txBody>
          <a:bodyPr>
            <a:normAutofit/>
          </a:bodyPr>
          <a:lstStyle/>
          <a:p>
            <a:pPr algn="ctr"/>
            <a:r>
              <a:rPr lang="el-GR" dirty="0" smtClean="0"/>
              <a:t>Εικόνα </a:t>
            </a:r>
            <a:r>
              <a:rPr lang="en-US" dirty="0" smtClean="0"/>
              <a:t>38</a:t>
            </a:r>
            <a:endParaRPr lang="el-GR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397555" y="1457325"/>
            <a:ext cx="8062877" cy="4779987"/>
          </a:xfrm>
        </p:spPr>
        <p:txBody>
          <a:bodyPr/>
          <a:lstStyle/>
          <a:p>
            <a:r>
              <a:rPr lang="el-GR" dirty="0"/>
              <a:t>Κωνσταντινούπολη. Μονή της Χώρας. Ψηφιδωτό</a:t>
            </a:r>
            <a:r>
              <a:rPr lang="el-GR" dirty="0" smtClean="0"/>
              <a:t>. Ο Χριστός η Χώρα των ζώντων, 1315-1320.</a:t>
            </a:r>
            <a:endParaRPr lang="el-GR" dirty="0"/>
          </a:p>
        </p:txBody>
      </p:sp>
      <p:pic>
        <p:nvPicPr>
          <p:cNvPr id="3" name="Θέση περιεχομένου 2" descr="Εικόνα"/>
          <p:cNvPicPr>
            <a:picLocks noGrp="1" noChangeAspect="1"/>
          </p:cNvPicPr>
          <p:nvPr>
            <p:ph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99592" y="2204864"/>
            <a:ext cx="7416006" cy="4160198"/>
          </a:xfrm>
        </p:spPr>
      </p:pic>
    </p:spTree>
    <p:extLst>
      <p:ext uri="{BB962C8B-B14F-4D97-AF65-F5344CB8AC3E}">
        <p14:creationId xmlns:p14="http://schemas.microsoft.com/office/powerpoint/2010/main" val="28316215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0" y="257175"/>
            <a:ext cx="2794353" cy="1200150"/>
          </a:xfrm>
        </p:spPr>
        <p:txBody>
          <a:bodyPr>
            <a:normAutofit/>
          </a:bodyPr>
          <a:lstStyle/>
          <a:p>
            <a:pPr algn="ctr"/>
            <a:r>
              <a:rPr lang="el-GR" dirty="0" smtClean="0"/>
              <a:t>Εικόνα </a:t>
            </a:r>
            <a:r>
              <a:rPr lang="en-US" dirty="0" smtClean="0"/>
              <a:t>39</a:t>
            </a:r>
            <a:endParaRPr lang="el-GR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397555" y="1457325"/>
            <a:ext cx="2396797" cy="4779987"/>
          </a:xfrm>
        </p:spPr>
        <p:txBody>
          <a:bodyPr/>
          <a:lstStyle/>
          <a:p>
            <a:r>
              <a:rPr lang="el-GR" dirty="0"/>
              <a:t>Κωνσταντινούπολη. Μονή της Χώρας. Ψηφιδωτό</a:t>
            </a:r>
            <a:r>
              <a:rPr lang="el-GR" dirty="0" smtClean="0"/>
              <a:t>. Η Παναγία η Χώρα του </a:t>
            </a:r>
            <a:r>
              <a:rPr lang="el-GR" dirty="0" err="1" smtClean="0"/>
              <a:t>Αχωρήτου</a:t>
            </a:r>
            <a:r>
              <a:rPr lang="el-GR" dirty="0" smtClean="0"/>
              <a:t>, 1315-1320.</a:t>
            </a:r>
            <a:endParaRPr lang="el-GR" dirty="0"/>
          </a:p>
        </p:txBody>
      </p:sp>
      <p:pic>
        <p:nvPicPr>
          <p:cNvPr id="3" name="Θέση περιεχομένου 2" descr="Εικόνα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94352" y="1538313"/>
            <a:ext cx="6241326" cy="4876555"/>
          </a:xfrm>
        </p:spPr>
      </p:pic>
    </p:spTree>
    <p:extLst>
      <p:ext uri="{BB962C8B-B14F-4D97-AF65-F5344CB8AC3E}">
        <p14:creationId xmlns:p14="http://schemas.microsoft.com/office/powerpoint/2010/main" val="39910693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0" y="257175"/>
            <a:ext cx="2794353" cy="1200150"/>
          </a:xfrm>
        </p:spPr>
        <p:txBody>
          <a:bodyPr>
            <a:normAutofit/>
          </a:bodyPr>
          <a:lstStyle/>
          <a:p>
            <a:pPr algn="ctr"/>
            <a:r>
              <a:rPr lang="el-GR" dirty="0" smtClean="0"/>
              <a:t>Εικόνα </a:t>
            </a:r>
            <a:r>
              <a:rPr lang="el-GR" dirty="0" smtClean="0"/>
              <a:t>4</a:t>
            </a:r>
            <a:r>
              <a:rPr lang="en-US" dirty="0" smtClean="0"/>
              <a:t>0</a:t>
            </a:r>
            <a:endParaRPr lang="el-GR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397555" y="1457325"/>
            <a:ext cx="8134885" cy="4779987"/>
          </a:xfrm>
        </p:spPr>
        <p:txBody>
          <a:bodyPr/>
          <a:lstStyle/>
          <a:p>
            <a:r>
              <a:rPr lang="el-GR" dirty="0"/>
              <a:t>Κωνσταντινούπολη. Μονή της Χώρας. Ψηφιδωτό</a:t>
            </a:r>
            <a:r>
              <a:rPr lang="el-GR" dirty="0" smtClean="0"/>
              <a:t>. Η Δέηση, 1315-1320.</a:t>
            </a:r>
            <a:endParaRPr lang="el-GR" dirty="0"/>
          </a:p>
        </p:txBody>
      </p:sp>
      <p:pic>
        <p:nvPicPr>
          <p:cNvPr id="3" name="Θέση περιεχομένου 2" descr="Εικόνα"/>
          <p:cNvPicPr>
            <a:picLocks noGrp="1" noChangeAspect="1"/>
          </p:cNvPicPr>
          <p:nvPr>
            <p:ph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5576" y="1955929"/>
            <a:ext cx="7632030" cy="4281383"/>
          </a:xfrm>
        </p:spPr>
      </p:pic>
    </p:spTree>
    <p:extLst>
      <p:ext uri="{BB962C8B-B14F-4D97-AF65-F5344CB8AC3E}">
        <p14:creationId xmlns:p14="http://schemas.microsoft.com/office/powerpoint/2010/main" val="7975927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0" y="257175"/>
            <a:ext cx="2794353" cy="1200150"/>
          </a:xfrm>
        </p:spPr>
        <p:txBody>
          <a:bodyPr>
            <a:normAutofit/>
          </a:bodyPr>
          <a:lstStyle/>
          <a:p>
            <a:pPr algn="ctr"/>
            <a:r>
              <a:rPr lang="el-GR" dirty="0" smtClean="0"/>
              <a:t>Εικόνα </a:t>
            </a:r>
            <a:r>
              <a:rPr lang="el-GR" dirty="0" smtClean="0"/>
              <a:t>4</a:t>
            </a:r>
            <a:r>
              <a:rPr lang="en-US" dirty="0" smtClean="0"/>
              <a:t>1</a:t>
            </a:r>
            <a:endParaRPr lang="el-GR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397555" y="1457325"/>
            <a:ext cx="8062877" cy="4779987"/>
          </a:xfrm>
        </p:spPr>
        <p:txBody>
          <a:bodyPr/>
          <a:lstStyle/>
          <a:p>
            <a:r>
              <a:rPr lang="el-GR" dirty="0"/>
              <a:t>Κωνσταντινούπολη. Μονή της </a:t>
            </a:r>
            <a:r>
              <a:rPr lang="el-GR" dirty="0" smtClean="0"/>
              <a:t>Χώρας, παρεκκλήσι. Τοιχογραφία. Η Εις Άδου Κάθοδος, 1315-1320.</a:t>
            </a:r>
            <a:endParaRPr lang="el-GR" dirty="0"/>
          </a:p>
        </p:txBody>
      </p:sp>
      <p:pic>
        <p:nvPicPr>
          <p:cNvPr id="3" name="Θέση περιεχομένου 2" descr="Εικόνα"/>
          <p:cNvPicPr>
            <a:picLocks noGrp="1" noChangeAspect="1"/>
          </p:cNvPicPr>
          <p:nvPr>
            <p:ph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8402" y="2132856"/>
            <a:ext cx="7632030" cy="4281383"/>
          </a:xfrm>
        </p:spPr>
      </p:pic>
    </p:spTree>
    <p:extLst>
      <p:ext uri="{BB962C8B-B14F-4D97-AF65-F5344CB8AC3E}">
        <p14:creationId xmlns:p14="http://schemas.microsoft.com/office/powerpoint/2010/main" val="4670713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0" y="257175"/>
            <a:ext cx="2794353" cy="1200150"/>
          </a:xfrm>
        </p:spPr>
        <p:txBody>
          <a:bodyPr>
            <a:normAutofit/>
          </a:bodyPr>
          <a:lstStyle/>
          <a:p>
            <a:pPr algn="ctr"/>
            <a:r>
              <a:rPr lang="el-GR" dirty="0" smtClean="0"/>
              <a:t>Εικόνα </a:t>
            </a:r>
            <a:r>
              <a:rPr lang="el-GR" dirty="0" smtClean="0"/>
              <a:t>4</a:t>
            </a:r>
            <a:r>
              <a:rPr lang="en-US" dirty="0" smtClean="0"/>
              <a:t>2</a:t>
            </a:r>
            <a:endParaRPr lang="el-GR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397555" y="1457325"/>
            <a:ext cx="2396797" cy="4779987"/>
          </a:xfrm>
        </p:spPr>
        <p:txBody>
          <a:bodyPr/>
          <a:lstStyle/>
          <a:p>
            <a:r>
              <a:rPr lang="el-GR" dirty="0" smtClean="0"/>
              <a:t>Θεσσαλονίκη, Άγιοι Απόστολοι. Ψηφιδωτό. Η Εις Άδου Κάθοδος, 1310-1314.</a:t>
            </a:r>
            <a:endParaRPr lang="el-GR" dirty="0"/>
          </a:p>
        </p:txBody>
      </p:sp>
      <p:pic>
        <p:nvPicPr>
          <p:cNvPr id="3" name="Θέση περιεχομένου 2" descr="Εικόνα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75856" y="116632"/>
            <a:ext cx="4899263" cy="6175113"/>
          </a:xfrm>
        </p:spPr>
      </p:pic>
    </p:spTree>
    <p:extLst>
      <p:ext uri="{BB962C8B-B14F-4D97-AF65-F5344CB8AC3E}">
        <p14:creationId xmlns:p14="http://schemas.microsoft.com/office/powerpoint/2010/main" val="28915438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0" y="257175"/>
            <a:ext cx="2794353" cy="1200150"/>
          </a:xfrm>
        </p:spPr>
        <p:txBody>
          <a:bodyPr>
            <a:normAutofit/>
          </a:bodyPr>
          <a:lstStyle/>
          <a:p>
            <a:pPr algn="ctr"/>
            <a:r>
              <a:rPr lang="el-GR" dirty="0" smtClean="0"/>
              <a:t>Εικόνα </a:t>
            </a:r>
            <a:r>
              <a:rPr lang="el-GR" dirty="0" smtClean="0"/>
              <a:t>4</a:t>
            </a:r>
            <a:r>
              <a:rPr lang="en-US" dirty="0" smtClean="0"/>
              <a:t>3</a:t>
            </a:r>
            <a:endParaRPr lang="el-GR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397555" y="1457325"/>
            <a:ext cx="2396797" cy="4779987"/>
          </a:xfrm>
        </p:spPr>
        <p:txBody>
          <a:bodyPr/>
          <a:lstStyle/>
          <a:p>
            <a:r>
              <a:rPr lang="el-GR" dirty="0" smtClean="0"/>
              <a:t>Θεσσαλονίκη. Άγιοι Απόστολοι (παρεκκλήσι του Προδρόμου), Τοιχογραφία. Ο χορός της Σαλώμης, 1310-1320.</a:t>
            </a:r>
            <a:endParaRPr lang="el-GR" dirty="0"/>
          </a:p>
        </p:txBody>
      </p:sp>
      <p:pic>
        <p:nvPicPr>
          <p:cNvPr id="3" name="Θέση περιεχομένου 2" descr="Εικόνα"/>
          <p:cNvPicPr>
            <a:picLocks noGrp="1" noChangeAspect="1"/>
          </p:cNvPicPr>
          <p:nvPr>
            <p:ph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707904" y="152942"/>
            <a:ext cx="4320480" cy="6156378"/>
          </a:xfrm>
        </p:spPr>
      </p:pic>
    </p:spTree>
    <p:extLst>
      <p:ext uri="{BB962C8B-B14F-4D97-AF65-F5344CB8AC3E}">
        <p14:creationId xmlns:p14="http://schemas.microsoft.com/office/powerpoint/2010/main" val="34634265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0" y="257175"/>
            <a:ext cx="2794353" cy="1200150"/>
          </a:xfrm>
        </p:spPr>
        <p:txBody>
          <a:bodyPr>
            <a:normAutofit/>
          </a:bodyPr>
          <a:lstStyle/>
          <a:p>
            <a:pPr algn="ctr"/>
            <a:r>
              <a:rPr lang="el-GR" dirty="0" smtClean="0"/>
              <a:t>Εικόνα </a:t>
            </a:r>
            <a:r>
              <a:rPr lang="el-GR" dirty="0" smtClean="0"/>
              <a:t>4</a:t>
            </a:r>
            <a:r>
              <a:rPr lang="en-US" dirty="0" smtClean="0"/>
              <a:t>4</a:t>
            </a:r>
            <a:endParaRPr lang="el-GR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397555" y="1457325"/>
            <a:ext cx="2396797" cy="4779987"/>
          </a:xfrm>
        </p:spPr>
        <p:txBody>
          <a:bodyPr/>
          <a:lstStyle/>
          <a:p>
            <a:r>
              <a:rPr lang="el-GR" dirty="0" smtClean="0"/>
              <a:t>Θεσσαλονίκη, Άγιος Νικόλαος ο Ορφανός. Ο Νιπτήρας, 1310-1320.</a:t>
            </a:r>
            <a:endParaRPr lang="el-GR" dirty="0"/>
          </a:p>
        </p:txBody>
      </p:sp>
      <p:pic>
        <p:nvPicPr>
          <p:cNvPr id="3" name="Θέση περιεχομένου 2" descr="Εικόνα"/>
          <p:cNvPicPr>
            <a:picLocks noGrp="1" noChangeAspect="1"/>
          </p:cNvPicPr>
          <p:nvPr>
            <p:ph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99792" y="1476712"/>
            <a:ext cx="6263878" cy="4791053"/>
          </a:xfrm>
        </p:spPr>
      </p:pic>
    </p:spTree>
    <p:extLst>
      <p:ext uri="{BB962C8B-B14F-4D97-AF65-F5344CB8AC3E}">
        <p14:creationId xmlns:p14="http://schemas.microsoft.com/office/powerpoint/2010/main" val="29480577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0" y="257175"/>
            <a:ext cx="2794353" cy="1200150"/>
          </a:xfrm>
        </p:spPr>
        <p:txBody>
          <a:bodyPr>
            <a:normAutofit/>
          </a:bodyPr>
          <a:lstStyle/>
          <a:p>
            <a:pPr algn="ctr"/>
            <a:r>
              <a:rPr lang="el-GR" dirty="0" smtClean="0"/>
              <a:t>Εικόνα </a:t>
            </a:r>
            <a:r>
              <a:rPr lang="el-GR" dirty="0" smtClean="0"/>
              <a:t>4</a:t>
            </a:r>
            <a:r>
              <a:rPr lang="en-US" dirty="0" smtClean="0"/>
              <a:t>5</a:t>
            </a:r>
            <a:endParaRPr lang="el-GR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397555" y="1457325"/>
            <a:ext cx="2396797" cy="4779987"/>
          </a:xfrm>
        </p:spPr>
        <p:txBody>
          <a:bodyPr/>
          <a:lstStyle/>
          <a:p>
            <a:endParaRPr lang="el-GR" dirty="0" smtClean="0"/>
          </a:p>
          <a:p>
            <a:endParaRPr lang="el-GR" dirty="0"/>
          </a:p>
        </p:txBody>
      </p:sp>
      <p:pic>
        <p:nvPicPr>
          <p:cNvPr id="3" name="Θέση περιεχομένου 2" descr="Εικόνα"/>
          <p:cNvPicPr>
            <a:picLocks noGrp="1" noChangeAspect="1"/>
          </p:cNvPicPr>
          <p:nvPr>
            <p:ph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94040" y="170539"/>
            <a:ext cx="5166460" cy="6100821"/>
          </a:xfrm>
        </p:spPr>
      </p:pic>
      <p:sp>
        <p:nvSpPr>
          <p:cNvPr id="5" name="4 - Ορθογώνιο"/>
          <p:cNvSpPr/>
          <p:nvPr/>
        </p:nvSpPr>
        <p:spPr>
          <a:xfrm>
            <a:off x="395537" y="2060848"/>
            <a:ext cx="259228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dirty="0" smtClean="0"/>
              <a:t>Θεσσαλονίκη, Άγιος Νικόλαος ο Ορφανός.</a:t>
            </a:r>
          </a:p>
          <a:p>
            <a:r>
              <a:rPr lang="el-GR" dirty="0" smtClean="0"/>
              <a:t>Η Προδοσία.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1263896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0" y="257175"/>
            <a:ext cx="2794353" cy="1200150"/>
          </a:xfrm>
        </p:spPr>
        <p:txBody>
          <a:bodyPr>
            <a:normAutofit/>
          </a:bodyPr>
          <a:lstStyle/>
          <a:p>
            <a:pPr algn="ctr"/>
            <a:r>
              <a:rPr lang="el-GR" dirty="0" smtClean="0"/>
              <a:t>Εικόνα </a:t>
            </a:r>
            <a:r>
              <a:rPr lang="el-GR" dirty="0" smtClean="0"/>
              <a:t>4</a:t>
            </a:r>
            <a:r>
              <a:rPr lang="en-US" dirty="0" smtClean="0"/>
              <a:t>6</a:t>
            </a:r>
            <a:endParaRPr lang="el-GR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397555" y="1457325"/>
            <a:ext cx="2396797" cy="4779987"/>
          </a:xfrm>
        </p:spPr>
        <p:txBody>
          <a:bodyPr/>
          <a:lstStyle/>
          <a:p>
            <a:r>
              <a:rPr lang="el-GR" dirty="0" err="1" smtClean="0"/>
              <a:t>Άγιον</a:t>
            </a:r>
            <a:r>
              <a:rPr lang="el-GR" dirty="0" smtClean="0"/>
              <a:t> Όρος.</a:t>
            </a:r>
          </a:p>
          <a:p>
            <a:r>
              <a:rPr lang="el-GR" dirty="0" smtClean="0"/>
              <a:t>Μονή </a:t>
            </a:r>
            <a:r>
              <a:rPr lang="el-GR" dirty="0" err="1" smtClean="0"/>
              <a:t>Βατοπαιδίου</a:t>
            </a:r>
            <a:r>
              <a:rPr lang="el-GR" dirty="0" smtClean="0"/>
              <a:t>.</a:t>
            </a:r>
          </a:p>
          <a:p>
            <a:r>
              <a:rPr lang="el-GR" dirty="0" smtClean="0"/>
              <a:t>Η Προδοσία.</a:t>
            </a:r>
            <a:endParaRPr lang="el-GR" dirty="0"/>
          </a:p>
        </p:txBody>
      </p:sp>
      <p:pic>
        <p:nvPicPr>
          <p:cNvPr id="3" name="Θέση περιεχομένου 2" descr="Εικόνα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878356" y="1916832"/>
            <a:ext cx="6024096" cy="4469879"/>
          </a:xfrm>
        </p:spPr>
      </p:pic>
    </p:spTree>
    <p:extLst>
      <p:ext uri="{BB962C8B-B14F-4D97-AF65-F5344CB8AC3E}">
        <p14:creationId xmlns:p14="http://schemas.microsoft.com/office/powerpoint/2010/main" val="17413186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0" y="257175"/>
            <a:ext cx="2794353" cy="1200150"/>
          </a:xfrm>
        </p:spPr>
        <p:txBody>
          <a:bodyPr>
            <a:normAutofit/>
          </a:bodyPr>
          <a:lstStyle/>
          <a:p>
            <a:pPr algn="ctr"/>
            <a:r>
              <a:rPr lang="el-GR" dirty="0" smtClean="0"/>
              <a:t>Εικόνα </a:t>
            </a:r>
            <a:r>
              <a:rPr lang="en-US" dirty="0" smtClean="0"/>
              <a:t>47</a:t>
            </a:r>
            <a:endParaRPr lang="el-GR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397555" y="1457325"/>
            <a:ext cx="2396797" cy="4779987"/>
          </a:xfrm>
        </p:spPr>
        <p:txBody>
          <a:bodyPr/>
          <a:lstStyle/>
          <a:p>
            <a:r>
              <a:rPr lang="el-GR" dirty="0" smtClean="0"/>
              <a:t>Βέροια. Ναός του Χριστού. Η Εις Άδου Κάθοδος, 1315 (Γεώργιος Καλλέργης). </a:t>
            </a:r>
            <a:endParaRPr lang="el-GR" dirty="0"/>
          </a:p>
        </p:txBody>
      </p:sp>
      <p:pic>
        <p:nvPicPr>
          <p:cNvPr id="3" name="Θέση περιεχομένου 2" descr="Εικόνα"/>
          <p:cNvPicPr>
            <a:picLocks noGrp="1" noChangeAspect="1"/>
          </p:cNvPicPr>
          <p:nvPr>
            <p:ph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99792" y="1556792"/>
            <a:ext cx="6223860" cy="4432876"/>
          </a:xfrm>
        </p:spPr>
      </p:pic>
    </p:spTree>
    <p:extLst>
      <p:ext uri="{BB962C8B-B14F-4D97-AF65-F5344CB8AC3E}">
        <p14:creationId xmlns:p14="http://schemas.microsoft.com/office/powerpoint/2010/main" val="32483189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Θέση περιεχομένου 2" descr="Εικόνα"/>
          <p:cNvPicPr>
            <a:picLocks noGrp="1" noChangeAspect="1"/>
          </p:cNvPicPr>
          <p:nvPr>
            <p:ph idx="1"/>
          </p:nvPr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195736" y="525785"/>
            <a:ext cx="6948264" cy="5695300"/>
          </a:xfrm>
        </p:spPr>
      </p:pic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0" y="257175"/>
            <a:ext cx="2794353" cy="1200150"/>
          </a:xfrm>
        </p:spPr>
        <p:txBody>
          <a:bodyPr>
            <a:normAutofit/>
          </a:bodyPr>
          <a:lstStyle/>
          <a:p>
            <a:pPr algn="ctr"/>
            <a:r>
              <a:rPr lang="el-GR" dirty="0" smtClean="0"/>
              <a:t>Εικόνα 3</a:t>
            </a:r>
            <a:endParaRPr lang="el-GR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397555" y="1457325"/>
            <a:ext cx="1942197" cy="4779987"/>
          </a:xfrm>
        </p:spPr>
        <p:txBody>
          <a:bodyPr/>
          <a:lstStyle/>
          <a:p>
            <a:r>
              <a:rPr lang="el-GR" dirty="0" smtClean="0"/>
              <a:t>Μυστράς. Μονή </a:t>
            </a:r>
            <a:r>
              <a:rPr lang="el-GR" dirty="0" err="1" smtClean="0"/>
              <a:t>Βροντοχίου</a:t>
            </a:r>
            <a:r>
              <a:rPr lang="el-GR" dirty="0" smtClean="0"/>
              <a:t>, Οδηγήτρια (Αφεντικό), 1310-1322.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5302745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0" y="257175"/>
            <a:ext cx="2794353" cy="1200150"/>
          </a:xfrm>
        </p:spPr>
        <p:txBody>
          <a:bodyPr>
            <a:normAutofit/>
          </a:bodyPr>
          <a:lstStyle/>
          <a:p>
            <a:pPr algn="ctr"/>
            <a:r>
              <a:rPr lang="el-GR" dirty="0" smtClean="0"/>
              <a:t>Εικόνα </a:t>
            </a:r>
            <a:r>
              <a:rPr lang="en-US" dirty="0" smtClean="0"/>
              <a:t>48</a:t>
            </a:r>
            <a:endParaRPr lang="el-GR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397555" y="1457325"/>
            <a:ext cx="2396797" cy="4779987"/>
          </a:xfrm>
        </p:spPr>
        <p:txBody>
          <a:bodyPr/>
          <a:lstStyle/>
          <a:p>
            <a:r>
              <a:rPr lang="el-GR" dirty="0" smtClean="0"/>
              <a:t>Σερβία. Μονή της Στουντένιτσα, ναός Αγίων Ιωακείμ και Άννας. Τα </a:t>
            </a:r>
            <a:r>
              <a:rPr lang="el-GR" dirty="0" err="1" smtClean="0"/>
              <a:t>Εισόδια</a:t>
            </a:r>
            <a:r>
              <a:rPr lang="el-GR" dirty="0" smtClean="0"/>
              <a:t> της Παναγίας, 1313-1314.</a:t>
            </a:r>
            <a:endParaRPr lang="el-GR" dirty="0"/>
          </a:p>
        </p:txBody>
      </p:sp>
      <p:pic>
        <p:nvPicPr>
          <p:cNvPr id="3" name="Θέση περιεχομένου 2" descr="Εικόνα"/>
          <p:cNvPicPr>
            <a:picLocks noGrp="1" noChangeAspect="1"/>
          </p:cNvPicPr>
          <p:nvPr>
            <p:ph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94352" y="1556792"/>
            <a:ext cx="6170136" cy="4717733"/>
          </a:xfrm>
        </p:spPr>
      </p:pic>
    </p:spTree>
    <p:extLst>
      <p:ext uri="{BB962C8B-B14F-4D97-AF65-F5344CB8AC3E}">
        <p14:creationId xmlns:p14="http://schemas.microsoft.com/office/powerpoint/2010/main" val="28910164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0" y="257175"/>
            <a:ext cx="2794353" cy="1200150"/>
          </a:xfrm>
        </p:spPr>
        <p:txBody>
          <a:bodyPr>
            <a:normAutofit/>
          </a:bodyPr>
          <a:lstStyle/>
          <a:p>
            <a:pPr algn="ctr"/>
            <a:r>
              <a:rPr lang="el-GR" dirty="0" smtClean="0"/>
              <a:t>Εικόνα </a:t>
            </a:r>
            <a:r>
              <a:rPr lang="en-US" dirty="0" smtClean="0"/>
              <a:t>49</a:t>
            </a:r>
            <a:endParaRPr lang="el-GR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397555" y="1457325"/>
            <a:ext cx="2396797" cy="4779987"/>
          </a:xfrm>
        </p:spPr>
        <p:txBody>
          <a:bodyPr/>
          <a:lstStyle/>
          <a:p>
            <a:r>
              <a:rPr lang="el-GR" dirty="0" smtClean="0"/>
              <a:t>Σερβία. Άγιος Γεώργιος στο </a:t>
            </a:r>
            <a:r>
              <a:rPr lang="el-GR" dirty="0" err="1" smtClean="0"/>
              <a:t>Στάρο</a:t>
            </a:r>
            <a:r>
              <a:rPr lang="el-GR" dirty="0" smtClean="0"/>
              <a:t> </a:t>
            </a:r>
            <a:r>
              <a:rPr lang="el-GR" dirty="0" err="1" smtClean="0"/>
              <a:t>Ναγκορίτσινο</a:t>
            </a:r>
            <a:r>
              <a:rPr lang="el-GR" dirty="0" smtClean="0"/>
              <a:t>. Ο απόστολος Πέτρος, 1317-1318 (Μιχαήλ </a:t>
            </a:r>
            <a:r>
              <a:rPr lang="el-GR" dirty="0" err="1" smtClean="0"/>
              <a:t>Αστραπάς</a:t>
            </a:r>
            <a:r>
              <a:rPr lang="el-GR" dirty="0" smtClean="0"/>
              <a:t> και Ευτύχιος)</a:t>
            </a:r>
            <a:endParaRPr lang="el-GR" dirty="0"/>
          </a:p>
        </p:txBody>
      </p:sp>
      <p:pic>
        <p:nvPicPr>
          <p:cNvPr id="3" name="Θέση περιεχομένου 2" descr="Εικόνα"/>
          <p:cNvPicPr>
            <a:picLocks noGrp="1" noChangeAspect="1"/>
          </p:cNvPicPr>
          <p:nvPr>
            <p:ph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35896" y="115507"/>
            <a:ext cx="4136542" cy="6237131"/>
          </a:xfrm>
        </p:spPr>
      </p:pic>
    </p:spTree>
    <p:extLst>
      <p:ext uri="{BB962C8B-B14F-4D97-AF65-F5344CB8AC3E}">
        <p14:creationId xmlns:p14="http://schemas.microsoft.com/office/powerpoint/2010/main" val="32403671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0" y="257175"/>
            <a:ext cx="2794353" cy="1200150"/>
          </a:xfrm>
        </p:spPr>
        <p:txBody>
          <a:bodyPr>
            <a:normAutofit/>
          </a:bodyPr>
          <a:lstStyle/>
          <a:p>
            <a:pPr algn="ctr"/>
            <a:r>
              <a:rPr lang="el-GR" dirty="0" smtClean="0"/>
              <a:t>Εικόνα </a:t>
            </a:r>
            <a:r>
              <a:rPr lang="el-GR" dirty="0" smtClean="0"/>
              <a:t>5</a:t>
            </a:r>
            <a:r>
              <a:rPr lang="en-US" dirty="0" smtClean="0"/>
              <a:t>0</a:t>
            </a:r>
            <a:endParaRPr lang="el-GR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397555" y="1457325"/>
            <a:ext cx="2396797" cy="4779987"/>
          </a:xfrm>
        </p:spPr>
        <p:txBody>
          <a:bodyPr/>
          <a:lstStyle/>
          <a:p>
            <a:r>
              <a:rPr lang="el-GR" dirty="0" smtClean="0"/>
              <a:t>Μυστράς, Οδηγήτρια. Χορός μαρτύρων, 1312-1322.</a:t>
            </a:r>
            <a:endParaRPr lang="el-GR" dirty="0"/>
          </a:p>
        </p:txBody>
      </p:sp>
      <p:pic>
        <p:nvPicPr>
          <p:cNvPr id="6" name="Θέση περιεχομένου 5" descr="Εικόνα"/>
          <p:cNvPicPr>
            <a:picLocks noGrp="1" noChangeAspect="1"/>
          </p:cNvPicPr>
          <p:nvPr>
            <p:ph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99792" y="1456451"/>
            <a:ext cx="6263878" cy="4851951"/>
          </a:xfrm>
        </p:spPr>
      </p:pic>
    </p:spTree>
    <p:extLst>
      <p:ext uri="{BB962C8B-B14F-4D97-AF65-F5344CB8AC3E}">
        <p14:creationId xmlns:p14="http://schemas.microsoft.com/office/powerpoint/2010/main" val="27977242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0" y="257175"/>
            <a:ext cx="2794353" cy="1200150"/>
          </a:xfrm>
        </p:spPr>
        <p:txBody>
          <a:bodyPr>
            <a:normAutofit/>
          </a:bodyPr>
          <a:lstStyle/>
          <a:p>
            <a:pPr algn="ctr"/>
            <a:r>
              <a:rPr lang="el-GR" dirty="0" smtClean="0"/>
              <a:t>Εικόνα </a:t>
            </a:r>
            <a:r>
              <a:rPr lang="el-GR" dirty="0" smtClean="0"/>
              <a:t>5</a:t>
            </a:r>
            <a:r>
              <a:rPr lang="en-US" dirty="0" smtClean="0"/>
              <a:t>1</a:t>
            </a:r>
            <a:endParaRPr lang="el-GR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397555" y="1457325"/>
            <a:ext cx="2396797" cy="4779987"/>
          </a:xfrm>
        </p:spPr>
        <p:txBody>
          <a:bodyPr/>
          <a:lstStyle/>
          <a:p>
            <a:r>
              <a:rPr lang="el-GR" dirty="0" smtClean="0"/>
              <a:t>Μυστράς, Οδηγήτρια.</a:t>
            </a:r>
          </a:p>
          <a:p>
            <a:r>
              <a:rPr lang="el-GR" dirty="0" smtClean="0"/>
              <a:t>Η θεραπεία του τυφλού και της πεθεράς του Πέτρου.</a:t>
            </a:r>
            <a:endParaRPr lang="el-GR" dirty="0"/>
          </a:p>
        </p:txBody>
      </p:sp>
      <p:pic>
        <p:nvPicPr>
          <p:cNvPr id="3" name="Θέση περιεχομένου 2" descr="Εικόνα"/>
          <p:cNvPicPr>
            <a:picLocks noGrp="1" noChangeAspect="1"/>
          </p:cNvPicPr>
          <p:nvPr>
            <p:ph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78277" y="1772816"/>
            <a:ext cx="6285393" cy="4627629"/>
          </a:xfrm>
        </p:spPr>
      </p:pic>
    </p:spTree>
    <p:extLst>
      <p:ext uri="{BB962C8B-B14F-4D97-AF65-F5344CB8AC3E}">
        <p14:creationId xmlns:p14="http://schemas.microsoft.com/office/powerpoint/2010/main" val="19730747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0" y="257175"/>
            <a:ext cx="2794353" cy="1200150"/>
          </a:xfrm>
        </p:spPr>
        <p:txBody>
          <a:bodyPr>
            <a:normAutofit/>
          </a:bodyPr>
          <a:lstStyle/>
          <a:p>
            <a:pPr algn="ctr"/>
            <a:r>
              <a:rPr lang="el-GR" dirty="0" smtClean="0"/>
              <a:t>Εικόνα </a:t>
            </a:r>
            <a:r>
              <a:rPr lang="el-GR" dirty="0" smtClean="0"/>
              <a:t>5</a:t>
            </a:r>
            <a:r>
              <a:rPr lang="en-US" dirty="0" smtClean="0"/>
              <a:t>2</a:t>
            </a:r>
            <a:endParaRPr lang="el-GR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397555" y="1457325"/>
            <a:ext cx="2396797" cy="4779987"/>
          </a:xfrm>
        </p:spPr>
        <p:txBody>
          <a:bodyPr/>
          <a:lstStyle/>
          <a:p>
            <a:endParaRPr lang="el-GR" dirty="0" smtClean="0">
              <a:solidFill>
                <a:srgbClr val="FF0000"/>
              </a:solidFill>
            </a:endParaRPr>
          </a:p>
          <a:p>
            <a:endParaRPr lang="el-GR" dirty="0" smtClean="0">
              <a:solidFill>
                <a:srgbClr val="FF0000"/>
              </a:solidFill>
            </a:endParaRPr>
          </a:p>
          <a:p>
            <a:r>
              <a:rPr lang="el-GR" dirty="0" err="1" smtClean="0"/>
              <a:t>Νόβγκοροντ</a:t>
            </a:r>
            <a:r>
              <a:rPr lang="el-GR" dirty="0" smtClean="0"/>
              <a:t>, ναός της Μεταμορφώσεως. Η Μεταμόρφωση (Θεοφάνης ο Έλλην).</a:t>
            </a:r>
            <a:endParaRPr lang="el-GR" dirty="0"/>
          </a:p>
        </p:txBody>
      </p:sp>
      <p:pic>
        <p:nvPicPr>
          <p:cNvPr id="3" name="Θέση περιεχομένου 2" descr="Εικόνα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59832" y="116632"/>
            <a:ext cx="5544616" cy="6243939"/>
          </a:xfrm>
        </p:spPr>
      </p:pic>
    </p:spTree>
    <p:extLst>
      <p:ext uri="{BB962C8B-B14F-4D97-AF65-F5344CB8AC3E}">
        <p14:creationId xmlns:p14="http://schemas.microsoft.com/office/powerpoint/2010/main" val="12338253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0" y="257175"/>
            <a:ext cx="2794353" cy="1200150"/>
          </a:xfrm>
        </p:spPr>
        <p:txBody>
          <a:bodyPr>
            <a:normAutofit/>
          </a:bodyPr>
          <a:lstStyle/>
          <a:p>
            <a:pPr algn="ctr"/>
            <a:r>
              <a:rPr lang="el-GR" dirty="0" smtClean="0"/>
              <a:t>Εικόνα </a:t>
            </a:r>
            <a:r>
              <a:rPr lang="el-GR" dirty="0" smtClean="0"/>
              <a:t>5</a:t>
            </a:r>
            <a:r>
              <a:rPr lang="en-US" dirty="0" smtClean="0"/>
              <a:t>3</a:t>
            </a:r>
            <a:endParaRPr lang="el-GR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397555" y="1457325"/>
            <a:ext cx="7198781" cy="4779987"/>
          </a:xfrm>
        </p:spPr>
        <p:txBody>
          <a:bodyPr/>
          <a:lstStyle/>
          <a:p>
            <a:r>
              <a:rPr lang="el-GR" dirty="0" smtClean="0"/>
              <a:t>Μυστράς, Περίβλεπτος. Η Γέννηση, π. 1360-1370.</a:t>
            </a:r>
            <a:endParaRPr lang="el-GR" dirty="0"/>
          </a:p>
        </p:txBody>
      </p:sp>
      <p:pic>
        <p:nvPicPr>
          <p:cNvPr id="3" name="Θέση περιεχομένου 2" descr="Εικόνα"/>
          <p:cNvPicPr>
            <a:picLocks noGrp="1" noChangeAspect="1"/>
          </p:cNvPicPr>
          <p:nvPr>
            <p:ph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10144" y="1916832"/>
            <a:ext cx="6465101" cy="4392488"/>
          </a:xfrm>
        </p:spPr>
      </p:pic>
    </p:spTree>
    <p:extLst>
      <p:ext uri="{BB962C8B-B14F-4D97-AF65-F5344CB8AC3E}">
        <p14:creationId xmlns:p14="http://schemas.microsoft.com/office/powerpoint/2010/main" val="34675344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0" y="257175"/>
            <a:ext cx="2794353" cy="1200150"/>
          </a:xfrm>
        </p:spPr>
        <p:txBody>
          <a:bodyPr>
            <a:normAutofit/>
          </a:bodyPr>
          <a:lstStyle/>
          <a:p>
            <a:pPr algn="ctr"/>
            <a:r>
              <a:rPr lang="el-GR" dirty="0" smtClean="0"/>
              <a:t>Εικόνα </a:t>
            </a:r>
            <a:r>
              <a:rPr lang="el-GR" dirty="0" smtClean="0"/>
              <a:t>5</a:t>
            </a:r>
            <a:r>
              <a:rPr lang="en-US" dirty="0" smtClean="0"/>
              <a:t>4</a:t>
            </a:r>
            <a:endParaRPr lang="el-GR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397555" y="1457325"/>
            <a:ext cx="7342797" cy="4779987"/>
          </a:xfrm>
        </p:spPr>
        <p:txBody>
          <a:bodyPr/>
          <a:lstStyle/>
          <a:p>
            <a:r>
              <a:rPr lang="el-GR" dirty="0" smtClean="0"/>
              <a:t>Μυστράς. Περίβλεπτος. Η Βάπτιση, π. 1360-1370.</a:t>
            </a:r>
            <a:endParaRPr lang="el-GR" dirty="0"/>
          </a:p>
        </p:txBody>
      </p:sp>
      <p:pic>
        <p:nvPicPr>
          <p:cNvPr id="3" name="Θέση περιεχομένου 2" descr="Εικόνα"/>
          <p:cNvPicPr>
            <a:picLocks noGrp="1" noChangeAspect="1"/>
          </p:cNvPicPr>
          <p:nvPr>
            <p:ph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75656" y="1844824"/>
            <a:ext cx="6097309" cy="4535862"/>
          </a:xfrm>
        </p:spPr>
      </p:pic>
    </p:spTree>
    <p:extLst>
      <p:ext uri="{BB962C8B-B14F-4D97-AF65-F5344CB8AC3E}">
        <p14:creationId xmlns:p14="http://schemas.microsoft.com/office/powerpoint/2010/main" val="20929863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0" y="257175"/>
            <a:ext cx="2794353" cy="1200150"/>
          </a:xfrm>
        </p:spPr>
        <p:txBody>
          <a:bodyPr>
            <a:normAutofit/>
          </a:bodyPr>
          <a:lstStyle/>
          <a:p>
            <a:pPr algn="ctr"/>
            <a:r>
              <a:rPr lang="el-GR" dirty="0" smtClean="0"/>
              <a:t>Εικόνα </a:t>
            </a:r>
            <a:r>
              <a:rPr lang="el-GR" dirty="0" smtClean="0"/>
              <a:t>5</a:t>
            </a:r>
            <a:r>
              <a:rPr lang="en-US" dirty="0" smtClean="0"/>
              <a:t>5</a:t>
            </a:r>
            <a:endParaRPr lang="el-GR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397555" y="1457325"/>
            <a:ext cx="6334685" cy="4779987"/>
          </a:xfrm>
        </p:spPr>
        <p:txBody>
          <a:bodyPr/>
          <a:lstStyle/>
          <a:p>
            <a:r>
              <a:rPr lang="el-GR" dirty="0" smtClean="0"/>
              <a:t>Μυστράς. Παντάνασσα. Η Βαϊοφόρος, π. 1428.</a:t>
            </a:r>
            <a:endParaRPr lang="el-GR" dirty="0"/>
          </a:p>
        </p:txBody>
      </p:sp>
      <p:pic>
        <p:nvPicPr>
          <p:cNvPr id="3" name="Θέση περιεχομένου 2" descr="Εικόνα"/>
          <p:cNvPicPr>
            <a:picLocks noGrp="1" noChangeAspect="1"/>
          </p:cNvPicPr>
          <p:nvPr>
            <p:ph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97176" y="1844824"/>
            <a:ext cx="6407894" cy="4585680"/>
          </a:xfrm>
        </p:spPr>
      </p:pic>
    </p:spTree>
    <p:extLst>
      <p:ext uri="{BB962C8B-B14F-4D97-AF65-F5344CB8AC3E}">
        <p14:creationId xmlns:p14="http://schemas.microsoft.com/office/powerpoint/2010/main" val="41019455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0" y="257175"/>
            <a:ext cx="2794353" cy="1200150"/>
          </a:xfrm>
        </p:spPr>
        <p:txBody>
          <a:bodyPr>
            <a:normAutofit/>
          </a:bodyPr>
          <a:lstStyle/>
          <a:p>
            <a:pPr algn="ctr"/>
            <a:r>
              <a:rPr lang="el-GR" dirty="0" smtClean="0"/>
              <a:t>Εικόνα </a:t>
            </a:r>
            <a:r>
              <a:rPr lang="en-US" dirty="0" smtClean="0"/>
              <a:t>56</a:t>
            </a:r>
            <a:endParaRPr lang="el-GR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397555" y="1457325"/>
            <a:ext cx="6478701" cy="4779987"/>
          </a:xfrm>
        </p:spPr>
        <p:txBody>
          <a:bodyPr/>
          <a:lstStyle/>
          <a:p>
            <a:r>
              <a:rPr lang="el-GR" dirty="0"/>
              <a:t>Μυστράς. Παντάνασσα</a:t>
            </a:r>
            <a:r>
              <a:rPr lang="el-GR" dirty="0" smtClean="0"/>
              <a:t>. Η Ανάληψη, π. 1428.</a:t>
            </a:r>
            <a:endParaRPr lang="el-GR" dirty="0"/>
          </a:p>
        </p:txBody>
      </p:sp>
      <p:pic>
        <p:nvPicPr>
          <p:cNvPr id="3" name="Θέση περιεχομένου 2" descr="Εικόνα"/>
          <p:cNvPicPr>
            <a:picLocks noGrp="1" noChangeAspect="1"/>
          </p:cNvPicPr>
          <p:nvPr>
            <p:ph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19672" y="1916832"/>
            <a:ext cx="5975846" cy="4437609"/>
          </a:xfrm>
        </p:spPr>
      </p:pic>
    </p:spTree>
    <p:extLst>
      <p:ext uri="{BB962C8B-B14F-4D97-AF65-F5344CB8AC3E}">
        <p14:creationId xmlns:p14="http://schemas.microsoft.com/office/powerpoint/2010/main" val="5191493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0" y="257175"/>
            <a:ext cx="2794353" cy="1200150"/>
          </a:xfrm>
        </p:spPr>
        <p:txBody>
          <a:bodyPr>
            <a:normAutofit/>
          </a:bodyPr>
          <a:lstStyle/>
          <a:p>
            <a:pPr algn="ctr"/>
            <a:r>
              <a:rPr lang="el-GR" dirty="0" smtClean="0"/>
              <a:t>Εικόνα </a:t>
            </a:r>
            <a:r>
              <a:rPr lang="en-US" dirty="0" smtClean="0"/>
              <a:t>57</a:t>
            </a:r>
            <a:endParaRPr lang="el-GR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397555" y="1457325"/>
            <a:ext cx="2878301" cy="4779987"/>
          </a:xfrm>
        </p:spPr>
        <p:txBody>
          <a:bodyPr/>
          <a:lstStyle/>
          <a:p>
            <a:r>
              <a:rPr lang="el-GR" dirty="0" smtClean="0"/>
              <a:t>Σινά. Εικόνα. Ο Μωυσής, α’ τέταρτο 13</a:t>
            </a:r>
            <a:r>
              <a:rPr lang="el-GR" baseline="30000" dirty="0" smtClean="0"/>
              <a:t>ου</a:t>
            </a:r>
            <a:r>
              <a:rPr lang="el-GR" dirty="0" smtClean="0"/>
              <a:t> αι.</a:t>
            </a:r>
            <a:endParaRPr lang="el-GR" dirty="0"/>
          </a:p>
        </p:txBody>
      </p:sp>
      <p:pic>
        <p:nvPicPr>
          <p:cNvPr id="3" name="Θέση περιεχομένου 2" descr="Εικόνα"/>
          <p:cNvPicPr>
            <a:picLocks noGrp="1" noChangeAspect="1"/>
          </p:cNvPicPr>
          <p:nvPr>
            <p:ph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23928" y="116632"/>
            <a:ext cx="3368474" cy="6292596"/>
          </a:xfrm>
        </p:spPr>
      </p:pic>
    </p:spTree>
    <p:extLst>
      <p:ext uri="{BB962C8B-B14F-4D97-AF65-F5344CB8AC3E}">
        <p14:creationId xmlns:p14="http://schemas.microsoft.com/office/powerpoint/2010/main" val="13922098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0" y="257175"/>
            <a:ext cx="2794353" cy="1200150"/>
          </a:xfrm>
        </p:spPr>
        <p:txBody>
          <a:bodyPr>
            <a:normAutofit/>
          </a:bodyPr>
          <a:lstStyle/>
          <a:p>
            <a:pPr algn="ctr"/>
            <a:r>
              <a:rPr lang="el-GR" dirty="0" smtClean="0"/>
              <a:t>Εικόνα 4</a:t>
            </a:r>
            <a:endParaRPr lang="el-GR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397555" y="1457325"/>
            <a:ext cx="5614605" cy="4779987"/>
          </a:xfrm>
        </p:spPr>
        <p:txBody>
          <a:bodyPr/>
          <a:lstStyle/>
          <a:p>
            <a:r>
              <a:rPr lang="el-GR" dirty="0" smtClean="0"/>
              <a:t>Εύβοια. Σπηλιές. Η Οδηγήτρια.</a:t>
            </a:r>
            <a:endParaRPr lang="el-GR" dirty="0"/>
          </a:p>
        </p:txBody>
      </p:sp>
      <p:pic>
        <p:nvPicPr>
          <p:cNvPr id="3" name="Θέση περιεχομένου 2" descr="Εικόνα"/>
          <p:cNvPicPr>
            <a:picLocks noGrp="1" noChangeAspect="1"/>
          </p:cNvPicPr>
          <p:nvPr>
            <p:ph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99592" y="1884949"/>
            <a:ext cx="7416006" cy="4352363"/>
          </a:xfrm>
        </p:spPr>
      </p:pic>
    </p:spTree>
    <p:extLst>
      <p:ext uri="{BB962C8B-B14F-4D97-AF65-F5344CB8AC3E}">
        <p14:creationId xmlns:p14="http://schemas.microsoft.com/office/powerpoint/2010/main" val="24715516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0" y="257175"/>
            <a:ext cx="2794353" cy="1200150"/>
          </a:xfrm>
        </p:spPr>
        <p:txBody>
          <a:bodyPr>
            <a:normAutofit/>
          </a:bodyPr>
          <a:lstStyle/>
          <a:p>
            <a:pPr algn="ctr"/>
            <a:r>
              <a:rPr lang="el-GR" dirty="0" smtClean="0"/>
              <a:t>Εικόνα </a:t>
            </a:r>
            <a:r>
              <a:rPr lang="en-US" dirty="0" smtClean="0"/>
              <a:t>58</a:t>
            </a:r>
            <a:endParaRPr lang="el-GR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397555" y="1457325"/>
            <a:ext cx="2396797" cy="4779987"/>
          </a:xfrm>
        </p:spPr>
        <p:txBody>
          <a:bodyPr/>
          <a:lstStyle/>
          <a:p>
            <a:r>
              <a:rPr lang="el-GR" dirty="0" smtClean="0"/>
              <a:t>Πάτμος. Εικόνα του αγίου Ιακώβου, π. 1260.</a:t>
            </a:r>
            <a:endParaRPr lang="el-GR" dirty="0"/>
          </a:p>
        </p:txBody>
      </p:sp>
      <p:pic>
        <p:nvPicPr>
          <p:cNvPr id="3" name="Θέση περιεχομένου 2" descr="Εικόνα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707904" y="469365"/>
            <a:ext cx="3947021" cy="5525829"/>
          </a:xfrm>
        </p:spPr>
      </p:pic>
    </p:spTree>
    <p:extLst>
      <p:ext uri="{BB962C8B-B14F-4D97-AF65-F5344CB8AC3E}">
        <p14:creationId xmlns:p14="http://schemas.microsoft.com/office/powerpoint/2010/main" val="10605792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0" y="257175"/>
            <a:ext cx="2794353" cy="1200150"/>
          </a:xfrm>
        </p:spPr>
        <p:txBody>
          <a:bodyPr>
            <a:normAutofit/>
          </a:bodyPr>
          <a:lstStyle/>
          <a:p>
            <a:pPr algn="ctr"/>
            <a:r>
              <a:rPr lang="el-GR" dirty="0" smtClean="0"/>
              <a:t>Εικόνα </a:t>
            </a:r>
            <a:r>
              <a:rPr lang="en-US" dirty="0" smtClean="0"/>
              <a:t>59</a:t>
            </a:r>
            <a:endParaRPr lang="el-GR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397555" y="1457325"/>
            <a:ext cx="2396797" cy="4779987"/>
          </a:xfrm>
        </p:spPr>
        <p:txBody>
          <a:bodyPr/>
          <a:lstStyle/>
          <a:p>
            <a:r>
              <a:rPr lang="el-GR" dirty="0" smtClean="0"/>
              <a:t>Αχρίδα. Εικόνα του αποστόλου Ματθαίου, π. 1300.</a:t>
            </a:r>
            <a:endParaRPr lang="el-GR" dirty="0"/>
          </a:p>
        </p:txBody>
      </p:sp>
      <p:pic>
        <p:nvPicPr>
          <p:cNvPr id="3" name="Θέση περιεχομένου 2" descr="Εικόνα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11960" y="116632"/>
            <a:ext cx="3044505" cy="6232847"/>
          </a:xfrm>
        </p:spPr>
      </p:pic>
    </p:spTree>
    <p:extLst>
      <p:ext uri="{BB962C8B-B14F-4D97-AF65-F5344CB8AC3E}">
        <p14:creationId xmlns:p14="http://schemas.microsoft.com/office/powerpoint/2010/main" val="23212539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0" y="257175"/>
            <a:ext cx="2794353" cy="1200150"/>
          </a:xfrm>
        </p:spPr>
        <p:txBody>
          <a:bodyPr>
            <a:normAutofit/>
          </a:bodyPr>
          <a:lstStyle/>
          <a:p>
            <a:pPr algn="ctr"/>
            <a:r>
              <a:rPr lang="el-GR" dirty="0" smtClean="0"/>
              <a:t>Εικόνα </a:t>
            </a:r>
            <a:r>
              <a:rPr lang="en-US" dirty="0" smtClean="0"/>
              <a:t>60</a:t>
            </a:r>
            <a:endParaRPr lang="el-GR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397555" y="1457325"/>
            <a:ext cx="2396797" cy="4779987"/>
          </a:xfrm>
        </p:spPr>
        <p:txBody>
          <a:bodyPr/>
          <a:lstStyle/>
          <a:p>
            <a:r>
              <a:rPr lang="el-GR" dirty="0" smtClean="0"/>
              <a:t>Αχρίδα. Εικόνα του Ευαγγελισμού, αρχές 14</a:t>
            </a:r>
            <a:r>
              <a:rPr lang="el-GR" baseline="30000" dirty="0" smtClean="0"/>
              <a:t>ου</a:t>
            </a:r>
            <a:r>
              <a:rPr lang="el-GR" dirty="0" smtClean="0"/>
              <a:t> αι.</a:t>
            </a:r>
            <a:endParaRPr lang="el-GR" dirty="0"/>
          </a:p>
        </p:txBody>
      </p:sp>
      <p:pic>
        <p:nvPicPr>
          <p:cNvPr id="3" name="Θέση περιεχομένου 2" descr="Εικόνα"/>
          <p:cNvPicPr>
            <a:picLocks noGrp="1" noChangeAspect="1"/>
          </p:cNvPicPr>
          <p:nvPr>
            <p:ph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19872" y="121094"/>
            <a:ext cx="4639630" cy="6260234"/>
          </a:xfrm>
        </p:spPr>
      </p:pic>
    </p:spTree>
    <p:extLst>
      <p:ext uri="{BB962C8B-B14F-4D97-AF65-F5344CB8AC3E}">
        <p14:creationId xmlns:p14="http://schemas.microsoft.com/office/powerpoint/2010/main" val="32421497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0" y="257175"/>
            <a:ext cx="2794353" cy="1200150"/>
          </a:xfrm>
        </p:spPr>
        <p:txBody>
          <a:bodyPr>
            <a:normAutofit/>
          </a:bodyPr>
          <a:lstStyle/>
          <a:p>
            <a:pPr algn="ctr"/>
            <a:r>
              <a:rPr lang="el-GR" dirty="0" smtClean="0"/>
              <a:t>Εικόνα </a:t>
            </a:r>
            <a:r>
              <a:rPr lang="el-GR" dirty="0" smtClean="0"/>
              <a:t>6</a:t>
            </a:r>
            <a:r>
              <a:rPr lang="en-US" dirty="0" smtClean="0"/>
              <a:t>1</a:t>
            </a:r>
            <a:endParaRPr lang="el-GR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397555" y="1457325"/>
            <a:ext cx="2396797" cy="4779987"/>
          </a:xfrm>
        </p:spPr>
        <p:txBody>
          <a:bodyPr/>
          <a:lstStyle/>
          <a:p>
            <a:r>
              <a:rPr lang="el-GR" dirty="0" smtClean="0"/>
              <a:t>Αθήνα. Βυζαντινό και Χριστιανικό Μουσείο. Ο αρχάγγελος Μιχαήλ, γ’ τέταρτο 14</a:t>
            </a:r>
            <a:r>
              <a:rPr lang="el-GR" baseline="30000" dirty="0" smtClean="0"/>
              <a:t>ου</a:t>
            </a:r>
            <a:r>
              <a:rPr lang="el-GR" dirty="0" smtClean="0"/>
              <a:t> αι.</a:t>
            </a:r>
            <a:endParaRPr lang="el-GR" dirty="0"/>
          </a:p>
        </p:txBody>
      </p:sp>
      <p:pic>
        <p:nvPicPr>
          <p:cNvPr id="3" name="Θέση περιεχομένου 2" descr="Εικόνα"/>
          <p:cNvPicPr>
            <a:picLocks noGrp="1" noChangeAspect="1"/>
          </p:cNvPicPr>
          <p:nvPr>
            <p:ph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51920" y="34086"/>
            <a:ext cx="4680520" cy="6347242"/>
          </a:xfrm>
        </p:spPr>
      </p:pic>
    </p:spTree>
    <p:extLst>
      <p:ext uri="{BB962C8B-B14F-4D97-AF65-F5344CB8AC3E}">
        <p14:creationId xmlns:p14="http://schemas.microsoft.com/office/powerpoint/2010/main" val="9895325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0" y="257175"/>
            <a:ext cx="2794353" cy="1200150"/>
          </a:xfrm>
        </p:spPr>
        <p:txBody>
          <a:bodyPr>
            <a:normAutofit/>
          </a:bodyPr>
          <a:lstStyle/>
          <a:p>
            <a:pPr algn="ctr"/>
            <a:r>
              <a:rPr lang="el-GR" dirty="0" smtClean="0"/>
              <a:t>Εικόνα </a:t>
            </a:r>
            <a:r>
              <a:rPr lang="el-GR" dirty="0" smtClean="0"/>
              <a:t>6</a:t>
            </a:r>
            <a:r>
              <a:rPr lang="en-US" dirty="0" smtClean="0"/>
              <a:t>2</a:t>
            </a:r>
            <a:endParaRPr lang="el-GR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397555" y="1457325"/>
            <a:ext cx="2396797" cy="4779987"/>
          </a:xfrm>
        </p:spPr>
        <p:txBody>
          <a:bodyPr/>
          <a:lstStyle/>
          <a:p>
            <a:r>
              <a:rPr lang="el-GR" dirty="0" smtClean="0"/>
              <a:t>Αθήνα. Βυζαντινό και Χριστιανικό Μουσείο, η Σταύρωση, β’ μισό 14</a:t>
            </a:r>
            <a:r>
              <a:rPr lang="el-GR" baseline="30000" dirty="0" smtClean="0"/>
              <a:t>ου</a:t>
            </a:r>
            <a:r>
              <a:rPr lang="el-GR" dirty="0" smtClean="0"/>
              <a:t> αι.</a:t>
            </a:r>
            <a:endParaRPr lang="el-GR" dirty="0"/>
          </a:p>
        </p:txBody>
      </p:sp>
      <p:pic>
        <p:nvPicPr>
          <p:cNvPr id="3" name="Θέση περιεχομένου 2" descr="Εικόνα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563888" y="116632"/>
            <a:ext cx="5045392" cy="6264696"/>
          </a:xfrm>
        </p:spPr>
      </p:pic>
    </p:spTree>
    <p:extLst>
      <p:ext uri="{BB962C8B-B14F-4D97-AF65-F5344CB8AC3E}">
        <p14:creationId xmlns:p14="http://schemas.microsoft.com/office/powerpoint/2010/main" val="20000796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0" y="257175"/>
            <a:ext cx="2794353" cy="1200150"/>
          </a:xfrm>
        </p:spPr>
        <p:txBody>
          <a:bodyPr>
            <a:normAutofit/>
          </a:bodyPr>
          <a:lstStyle/>
          <a:p>
            <a:pPr algn="ctr"/>
            <a:r>
              <a:rPr lang="el-GR" dirty="0" smtClean="0"/>
              <a:t>Εικόνα </a:t>
            </a:r>
            <a:r>
              <a:rPr lang="el-GR" dirty="0" smtClean="0"/>
              <a:t>6</a:t>
            </a:r>
            <a:r>
              <a:rPr lang="en-US" dirty="0" smtClean="0"/>
              <a:t>3</a:t>
            </a:r>
            <a:endParaRPr lang="el-GR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397555" y="1457325"/>
            <a:ext cx="2396797" cy="4779987"/>
          </a:xfrm>
        </p:spPr>
        <p:txBody>
          <a:bodyPr/>
          <a:lstStyle/>
          <a:p>
            <a:r>
              <a:rPr lang="el-GR" dirty="0"/>
              <a:t>Αθήνα. Βυζαντινό και Χριστιανικό </a:t>
            </a:r>
            <a:r>
              <a:rPr lang="el-GR" dirty="0" smtClean="0"/>
              <a:t>Μουσείο. Ψηφιδωτή εικόνα. Η Παναγία Βρεφοκρατούσα, η Επίσκεψις, τέλη 13</a:t>
            </a:r>
            <a:r>
              <a:rPr lang="el-GR" baseline="30000" dirty="0" smtClean="0"/>
              <a:t>ου</a:t>
            </a:r>
            <a:r>
              <a:rPr lang="el-GR" dirty="0" smtClean="0"/>
              <a:t> αι. </a:t>
            </a:r>
            <a:endParaRPr lang="el-GR" dirty="0"/>
          </a:p>
        </p:txBody>
      </p:sp>
      <p:pic>
        <p:nvPicPr>
          <p:cNvPr id="6" name="Θέση περιεχομένου 5" descr="Εικόνα"/>
          <p:cNvPicPr>
            <a:picLocks noGrp="1" noChangeAspect="1"/>
          </p:cNvPicPr>
          <p:nvPr>
            <p:ph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75856" y="15470"/>
            <a:ext cx="4567259" cy="6416442"/>
          </a:xfrm>
        </p:spPr>
      </p:pic>
    </p:spTree>
    <p:extLst>
      <p:ext uri="{BB962C8B-B14F-4D97-AF65-F5344CB8AC3E}">
        <p14:creationId xmlns:p14="http://schemas.microsoft.com/office/powerpoint/2010/main" val="33707084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0" y="257175"/>
            <a:ext cx="2794353" cy="1200150"/>
          </a:xfrm>
        </p:spPr>
        <p:txBody>
          <a:bodyPr>
            <a:normAutofit/>
          </a:bodyPr>
          <a:lstStyle/>
          <a:p>
            <a:pPr algn="ctr"/>
            <a:r>
              <a:rPr lang="el-GR" dirty="0" smtClean="0"/>
              <a:t>Εικόνα </a:t>
            </a:r>
            <a:r>
              <a:rPr lang="el-GR" dirty="0" smtClean="0"/>
              <a:t>6</a:t>
            </a:r>
            <a:r>
              <a:rPr lang="en-US" dirty="0" smtClean="0"/>
              <a:t>4</a:t>
            </a:r>
            <a:endParaRPr lang="el-GR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397555" y="1457325"/>
            <a:ext cx="2396797" cy="4779987"/>
          </a:xfrm>
        </p:spPr>
        <p:txBody>
          <a:bodyPr/>
          <a:lstStyle/>
          <a:p>
            <a:r>
              <a:rPr lang="el-GR" dirty="0" smtClean="0"/>
              <a:t>Ρωσία. Πινακοθήκη </a:t>
            </a:r>
            <a:r>
              <a:rPr lang="el-GR" dirty="0" err="1" smtClean="0"/>
              <a:t>Τετριάκωφ</a:t>
            </a:r>
            <a:r>
              <a:rPr lang="el-GR" dirty="0" smtClean="0"/>
              <a:t>. Η Φιλοξενία του Αβραάμ (Αγία Τριάδα), Αντρέι </a:t>
            </a:r>
            <a:r>
              <a:rPr lang="el-GR" dirty="0" err="1" smtClean="0"/>
              <a:t>Ρουμπλιώφ</a:t>
            </a:r>
            <a:r>
              <a:rPr lang="el-GR" dirty="0" smtClean="0"/>
              <a:t>.</a:t>
            </a:r>
            <a:endParaRPr lang="el-GR" dirty="0"/>
          </a:p>
        </p:txBody>
      </p:sp>
      <p:pic>
        <p:nvPicPr>
          <p:cNvPr id="3" name="Θέση περιεχομένου 2" descr="Εικόνα"/>
          <p:cNvPicPr>
            <a:picLocks noGrp="1" noChangeAspect="1"/>
          </p:cNvPicPr>
          <p:nvPr>
            <p:ph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75856" y="116632"/>
            <a:ext cx="4893235" cy="6187918"/>
          </a:xfrm>
        </p:spPr>
      </p:pic>
    </p:spTree>
    <p:extLst>
      <p:ext uri="{BB962C8B-B14F-4D97-AF65-F5344CB8AC3E}">
        <p14:creationId xmlns:p14="http://schemas.microsoft.com/office/powerpoint/2010/main" val="24283731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0" y="257175"/>
            <a:ext cx="2794353" cy="1200150"/>
          </a:xfrm>
        </p:spPr>
        <p:txBody>
          <a:bodyPr>
            <a:normAutofit/>
          </a:bodyPr>
          <a:lstStyle/>
          <a:p>
            <a:pPr algn="ctr"/>
            <a:r>
              <a:rPr lang="el-GR" dirty="0" smtClean="0"/>
              <a:t>Εικόνα </a:t>
            </a:r>
            <a:r>
              <a:rPr lang="el-GR" dirty="0" smtClean="0"/>
              <a:t>6</a:t>
            </a:r>
            <a:r>
              <a:rPr lang="en-US" dirty="0" smtClean="0"/>
              <a:t>5</a:t>
            </a:r>
            <a:endParaRPr lang="el-GR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397555" y="1457325"/>
            <a:ext cx="2396797" cy="4779987"/>
          </a:xfrm>
        </p:spPr>
        <p:txBody>
          <a:bodyPr/>
          <a:lstStyle/>
          <a:p>
            <a:r>
              <a:rPr lang="el-GR" dirty="0" smtClean="0"/>
              <a:t>Παρίσι. Εθνική Πινακοθήκη </a:t>
            </a:r>
            <a:r>
              <a:rPr lang="el-GR" dirty="0" err="1" smtClean="0"/>
              <a:t>κώδ</a:t>
            </a:r>
            <a:r>
              <a:rPr lang="el-GR" dirty="0" smtClean="0"/>
              <a:t>, </a:t>
            </a:r>
            <a:r>
              <a:rPr lang="en-US" dirty="0" smtClean="0"/>
              <a:t>gr</a:t>
            </a:r>
            <a:r>
              <a:rPr lang="el-GR" dirty="0" smtClean="0"/>
              <a:t> 1242. Θεολογικά έργα Ιωάννου ΣΤ’ Καντακουζηνού, μικρογραφία, 1370-1375.</a:t>
            </a:r>
            <a:endParaRPr lang="el-GR" dirty="0"/>
          </a:p>
        </p:txBody>
      </p:sp>
      <p:pic>
        <p:nvPicPr>
          <p:cNvPr id="3" name="Θέση περιεχομένου 2" descr="Εικόνα"/>
          <p:cNvPicPr>
            <a:picLocks noGrp="1" noChangeAspect="1"/>
          </p:cNvPicPr>
          <p:nvPr>
            <p:ph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563888" y="11039"/>
            <a:ext cx="4320480" cy="6480721"/>
          </a:xfrm>
        </p:spPr>
      </p:pic>
    </p:spTree>
    <p:extLst>
      <p:ext uri="{BB962C8B-B14F-4D97-AF65-F5344CB8AC3E}">
        <p14:creationId xmlns:p14="http://schemas.microsoft.com/office/powerpoint/2010/main" val="12957394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Τίτλος 6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dirty="0" smtClean="0">
                <a:solidFill>
                  <a:srgbClr val="5075BC"/>
                </a:solidFill>
              </a:rPr>
              <a:t>Τέλος Ενότητας</a:t>
            </a:r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8" name="Υπότιτλος 7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12802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Χρηματοδότηση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4525963"/>
          </a:xfrm>
        </p:spPr>
        <p:txBody>
          <a:bodyPr>
            <a:normAutofit/>
          </a:bodyPr>
          <a:lstStyle/>
          <a:p>
            <a:r>
              <a:rPr lang="el-GR" sz="2000" dirty="0" smtClean="0"/>
              <a:t>Το παρόν εκπαιδευτικό υλικό έχει αναπτυχθεί </a:t>
            </a:r>
            <a:r>
              <a:rPr lang="el-GR" sz="2000" dirty="0" err="1" smtClean="0"/>
              <a:t>στ</a:t>
            </a:r>
            <a:r>
              <a:rPr lang="en-US" sz="2000" dirty="0" smtClean="0"/>
              <a:t>o</a:t>
            </a:r>
            <a:r>
              <a:rPr lang="el-GR" sz="2000" dirty="0" smtClean="0"/>
              <a:t> </a:t>
            </a:r>
            <a:r>
              <a:rPr lang="el-GR" sz="2000" dirty="0" err="1" smtClean="0"/>
              <a:t>πλαίσι</a:t>
            </a:r>
            <a:r>
              <a:rPr lang="en-US" sz="2000" dirty="0" smtClean="0"/>
              <a:t>o</a:t>
            </a:r>
            <a:r>
              <a:rPr lang="el-GR" sz="2000" dirty="0" smtClean="0"/>
              <a:t> του εκπαιδευτικού έργου του διδάσκοντα.</a:t>
            </a:r>
            <a:endParaRPr lang="en-US" sz="2000" dirty="0" smtClean="0"/>
          </a:p>
          <a:p>
            <a:r>
              <a:rPr lang="el-GR" sz="2000" dirty="0" smtClean="0"/>
              <a:t>Το έργο «</a:t>
            </a:r>
            <a:r>
              <a:rPr lang="el-GR" sz="2000" b="1" dirty="0" smtClean="0"/>
              <a:t>Ανοικτά Ακαδημαϊκά Μαθήματα στο Πανεπιστήμιο Αθηνών</a:t>
            </a:r>
            <a:r>
              <a:rPr lang="el-GR" sz="2000" dirty="0" smtClean="0"/>
              <a:t>» έχει χρηματοδοτήσει μόνο την αναδιαμόρφωση του εκπαιδευτικού υλικού. </a:t>
            </a:r>
            <a:endParaRPr lang="en-US" sz="2000" dirty="0" smtClean="0"/>
          </a:p>
          <a:p>
            <a:r>
              <a:rPr lang="el-GR" sz="2000" dirty="0" smtClean="0"/>
              <a:t>Το έργο υλοποιείται στο πλαίσιο του Επιχειρησιακού Προγράμματος «Εκπαίδευση και Δια Βίου Μάθηση» και συγχρηματοδοτείται από την Ευρωπαϊκή Ένωση (Ευρωπαϊκό Κοινωνικό Ταμείο) και από εθνικούς πόρους.</a:t>
            </a:r>
          </a:p>
        </p:txBody>
      </p:sp>
      <p:pic>
        <p:nvPicPr>
          <p:cNvPr id="7" name="Picture 6" descr="Λογότυπο Επιχειρησιακού Προγράμματος Εκπαίδευση και Δια βίου Μάθηση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19672" y="4653136"/>
            <a:ext cx="5501640" cy="13868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64584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Θέση περιεχομένου 5" descr="Εικόνα"/>
          <p:cNvPicPr>
            <a:picLocks noGrp="1" noChangeAspect="1"/>
          </p:cNvPicPr>
          <p:nvPr>
            <p:ph idx="1"/>
          </p:nvPr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403648" y="1916832"/>
            <a:ext cx="6061776" cy="4477297"/>
          </a:xfrm>
        </p:spPr>
      </p:pic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0" y="257175"/>
            <a:ext cx="2794353" cy="1200150"/>
          </a:xfrm>
        </p:spPr>
        <p:txBody>
          <a:bodyPr>
            <a:normAutofit/>
          </a:bodyPr>
          <a:lstStyle/>
          <a:p>
            <a:pPr algn="ctr"/>
            <a:r>
              <a:rPr lang="el-GR" dirty="0" smtClean="0"/>
              <a:t>Εικόνα 5</a:t>
            </a:r>
            <a:endParaRPr lang="el-GR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397555" y="1457325"/>
            <a:ext cx="8350909" cy="4779987"/>
          </a:xfrm>
        </p:spPr>
        <p:txBody>
          <a:bodyPr/>
          <a:lstStyle/>
          <a:p>
            <a:r>
              <a:rPr lang="el-GR" dirty="0" smtClean="0"/>
              <a:t>Κατάταξη </a:t>
            </a:r>
            <a:r>
              <a:rPr lang="el-GR" dirty="0" err="1" smtClean="0"/>
              <a:t>σταυροεπίστέγων</a:t>
            </a:r>
            <a:r>
              <a:rPr lang="el-GR" dirty="0" smtClean="0"/>
              <a:t> (Α. </a:t>
            </a:r>
            <a:r>
              <a:rPr lang="el-GR" dirty="0" err="1" smtClean="0"/>
              <a:t>Ορλάνδος</a:t>
            </a:r>
            <a:r>
              <a:rPr lang="el-GR" dirty="0" smtClean="0"/>
              <a:t>). Κατηγορία Α. παραλλαγές α, β, γ.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5385221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4400" dirty="0" smtClean="0"/>
              <a:t>Σημειώματα</a:t>
            </a:r>
            <a:endParaRPr lang="el-GR" sz="4400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2485747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143000"/>
          </a:xfrm>
        </p:spPr>
        <p:txBody>
          <a:bodyPr>
            <a:noAutofit/>
          </a:bodyPr>
          <a:lstStyle/>
          <a:p>
            <a:r>
              <a:rPr lang="el-GR" dirty="0"/>
              <a:t>Σημείωμα Ιστορικού </a:t>
            </a:r>
            <a:r>
              <a:rPr lang="el-GR" dirty="0" smtClean="0"/>
              <a:t>Εκδόσεων</a:t>
            </a:r>
            <a:r>
              <a:rPr lang="en-US" dirty="0" smtClean="0"/>
              <a:t> </a:t>
            </a:r>
            <a:r>
              <a:rPr lang="el-GR" dirty="0" smtClean="0"/>
              <a:t>Έργου</a:t>
            </a:r>
            <a:endParaRPr lang="el-GR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234220" y="1556792"/>
            <a:ext cx="8586252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l-GR" sz="2000" dirty="0" smtClean="0"/>
              <a:t>Το </a:t>
            </a:r>
            <a:r>
              <a:rPr lang="el-GR" sz="2000" dirty="0"/>
              <a:t>παρόν έργο αποτελεί την έκδοση </a:t>
            </a:r>
            <a:r>
              <a:rPr lang="el-GR" sz="2000" dirty="0" smtClean="0"/>
              <a:t>1.0  </a:t>
            </a:r>
            <a:endParaRPr lang="el-GR" sz="2000" dirty="0"/>
          </a:p>
          <a:p>
            <a:pPr marL="0" indent="0">
              <a:buNone/>
            </a:pPr>
            <a:endParaRPr lang="el-GR" sz="2000" dirty="0"/>
          </a:p>
        </p:txBody>
      </p:sp>
    </p:spTree>
    <p:extLst>
      <p:ext uri="{BB962C8B-B14F-4D97-AF65-F5344CB8AC3E}">
        <p14:creationId xmlns:p14="http://schemas.microsoft.com/office/powerpoint/2010/main" val="11605714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/>
              <a:t>Σημείωμα </a:t>
            </a:r>
            <a:r>
              <a:rPr lang="el-GR" dirty="0" smtClean="0"/>
              <a:t>Αναφοράς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l-GR" sz="2000" dirty="0" smtClean="0"/>
              <a:t>Copyright </a:t>
            </a:r>
            <a:r>
              <a:rPr lang="el-GR" sz="2000" dirty="0" err="1" smtClean="0"/>
              <a:t>Εθνικόν</a:t>
            </a:r>
            <a:r>
              <a:rPr lang="el-GR" sz="2000" dirty="0" smtClean="0"/>
              <a:t> και </a:t>
            </a:r>
            <a:r>
              <a:rPr lang="el-GR" sz="2000" dirty="0" err="1" smtClean="0"/>
              <a:t>Καποδιστριακόν</a:t>
            </a:r>
            <a:r>
              <a:rPr lang="el-GR" sz="2000" dirty="0" smtClean="0"/>
              <a:t> </a:t>
            </a:r>
            <a:r>
              <a:rPr lang="el-GR" sz="2000" dirty="0" err="1" smtClean="0"/>
              <a:t>Πανεπιστήμιον</a:t>
            </a:r>
            <a:r>
              <a:rPr lang="el-GR" sz="2000" dirty="0" smtClean="0"/>
              <a:t> </a:t>
            </a:r>
            <a:r>
              <a:rPr lang="el-GR" sz="2000" dirty="0" err="1"/>
              <a:t>ΑθηνώνΣτουφή</a:t>
            </a:r>
            <a:r>
              <a:rPr lang="el-GR" sz="2000" dirty="0"/>
              <a:t> - Πουλημένου </a:t>
            </a:r>
            <a:r>
              <a:rPr lang="el-GR" sz="2000" dirty="0" smtClean="0"/>
              <a:t>Ιωάννα</a:t>
            </a:r>
            <a:r>
              <a:rPr lang="el-GR" sz="2000" dirty="0"/>
              <a:t>. «Χριστιανική και Βυζαντινή </a:t>
            </a:r>
            <a:r>
              <a:rPr lang="el-GR" sz="2000" dirty="0" smtClean="0"/>
              <a:t>Αρχαιολογία</a:t>
            </a:r>
            <a:r>
              <a:rPr lang="en-US" sz="2000" dirty="0" smtClean="0"/>
              <a:t>.</a:t>
            </a:r>
            <a:r>
              <a:rPr lang="el-GR" sz="2000" dirty="0" smtClean="0">
                <a:solidFill>
                  <a:srgbClr val="FF0000"/>
                </a:solidFill>
              </a:rPr>
              <a:t> </a:t>
            </a:r>
            <a:r>
              <a:rPr lang="el-GR" sz="2000" dirty="0"/>
              <a:t>Υστεροβυζαντινή Τέχνη (1204-1453) – Αρχιτεκτονική-Ζωγραφική». Έκδοση: </a:t>
            </a:r>
            <a:r>
              <a:rPr lang="el-GR" sz="2000" dirty="0" smtClean="0"/>
              <a:t>1.0</a:t>
            </a:r>
            <a:r>
              <a:rPr lang="el-GR" sz="2000" dirty="0"/>
              <a:t>. Αθήνα </a:t>
            </a:r>
            <a:r>
              <a:rPr lang="el-GR" sz="2000" dirty="0" smtClean="0"/>
              <a:t>201</a:t>
            </a:r>
            <a:r>
              <a:rPr lang="en-US" sz="2000" dirty="0" smtClean="0"/>
              <a:t>5</a:t>
            </a:r>
            <a:r>
              <a:rPr lang="el-GR" sz="2000" dirty="0" smtClean="0"/>
              <a:t>. </a:t>
            </a:r>
            <a:r>
              <a:rPr lang="el-GR" sz="2000" dirty="0"/>
              <a:t>Διαθέσιμο από τη δικτυακή </a:t>
            </a:r>
            <a:r>
              <a:rPr lang="el-GR" sz="2000" dirty="0" smtClean="0"/>
              <a:t>διεύθυνση: </a:t>
            </a:r>
            <a:r>
              <a:rPr lang="en-US" sz="2000" dirty="0" smtClean="0">
                <a:solidFill>
                  <a:srgbClr val="FF0000"/>
                </a:solidFill>
                <a:hlinkClick r:id="rId3"/>
              </a:rPr>
              <a:t>opencourses.uoa.gr/courses/THEOL100/</a:t>
            </a:r>
            <a:r>
              <a:rPr lang="en-US" sz="2000" dirty="0" smtClean="0">
                <a:solidFill>
                  <a:srgbClr val="FF0000"/>
                </a:solidFill>
              </a:rPr>
              <a:t> </a:t>
            </a:r>
            <a:endParaRPr lang="el-GR" sz="2000" dirty="0"/>
          </a:p>
        </p:txBody>
      </p:sp>
    </p:spTree>
    <p:extLst>
      <p:ext uri="{BB962C8B-B14F-4D97-AF65-F5344CB8AC3E}">
        <p14:creationId xmlns:p14="http://schemas.microsoft.com/office/powerpoint/2010/main" val="12082530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-162272"/>
            <a:ext cx="8229600" cy="1143000"/>
          </a:xfrm>
        </p:spPr>
        <p:txBody>
          <a:bodyPr>
            <a:normAutofit/>
          </a:bodyPr>
          <a:lstStyle/>
          <a:p>
            <a:r>
              <a:rPr lang="el-GR" dirty="0"/>
              <a:t>Σημείωμα </a:t>
            </a:r>
            <a:r>
              <a:rPr lang="el-GR" dirty="0" smtClean="0"/>
              <a:t>Αδειοδότησης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7504" y="764704"/>
            <a:ext cx="8928992" cy="1440159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l-GR" sz="2000" dirty="0" smtClean="0"/>
              <a:t>Το </a:t>
            </a:r>
            <a:r>
              <a:rPr lang="el-GR" sz="2000" dirty="0"/>
              <a:t>παρόν υλικό διατίθεται με τους όρους της άδειας χρήσης Creative Commons Αναφορά, Μη Εμπορική Χρήση Παρόμοια Διανομή 4.0 [1] ή μεταγενέστερη, Διεθνής Έκδοση.   Εξαιρούνται τα αυτοτελή έργα τρίτων π.χ. φωτογραφίες, διαγράμματα </a:t>
            </a:r>
            <a:r>
              <a:rPr lang="el-GR" sz="2000" dirty="0" err="1"/>
              <a:t>κ.λ.π</a:t>
            </a:r>
            <a:r>
              <a:rPr lang="el-GR" sz="2000" dirty="0"/>
              <a:t>.,  τα οποία εμπεριέχονται σε αυτό και τα οποία αναφέρονται μαζί με τους όρους χρήσης τους στο «Σημείωμα Χρήσης Έργων Τρίτων</a:t>
            </a:r>
            <a:r>
              <a:rPr lang="el-GR" sz="2000" dirty="0" smtClean="0"/>
              <a:t>».                     </a:t>
            </a:r>
          </a:p>
          <a:p>
            <a:pPr marL="0" indent="0">
              <a:buNone/>
            </a:pPr>
            <a:endParaRPr lang="el-GR" sz="2000" dirty="0"/>
          </a:p>
        </p:txBody>
      </p:sp>
      <p:pic>
        <p:nvPicPr>
          <p:cNvPr id="2056" name="Picture 22" descr="Λογότυπο για Άδειες χρήσης Creative Commons BY-NC-ND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747670" y="2420888"/>
            <a:ext cx="1648660" cy="5760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107504" y="2924944"/>
            <a:ext cx="9036496" cy="3456384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/>
          <a:p>
            <a:r>
              <a:rPr lang="el-GR" dirty="0"/>
              <a:t>[1] http://creativecommons.org/licenses/by-nc-sa/4.0/ </a:t>
            </a:r>
            <a:endParaRPr lang="en-US" smtClean="0"/>
          </a:p>
          <a:p>
            <a:endParaRPr lang="el-GR" dirty="0"/>
          </a:p>
          <a:p>
            <a:r>
              <a:rPr lang="el-GR" dirty="0"/>
              <a:t>Ως </a:t>
            </a:r>
            <a:r>
              <a:rPr lang="el-GR" b="1" dirty="0"/>
              <a:t>Μη Εμπορική</a:t>
            </a:r>
            <a:r>
              <a:rPr lang="el-GR" dirty="0"/>
              <a:t> ορίζεται η χρήση: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l-GR" dirty="0"/>
              <a:t>που δεν περιλαμβάνει άμεσο ή έμμεσο οικονομικό όφελος από την χρήση του έργου, για το διανομέα του έργου και </a:t>
            </a:r>
            <a:r>
              <a:rPr lang="el-GR" dirty="0" err="1"/>
              <a:t>αδειοδόχο</a:t>
            </a:r>
            <a:endParaRPr lang="el-GR" dirty="0"/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l-GR" dirty="0"/>
              <a:t>που</a:t>
            </a:r>
            <a:r>
              <a:rPr lang="en-GB" dirty="0"/>
              <a:t> </a:t>
            </a:r>
            <a:r>
              <a:rPr lang="el-GR" dirty="0"/>
              <a:t>δεν περιλαμβάνει οικονομική συναλλαγή ως προϋπόθεση για τη χρήση ή πρόσβαση στο έργο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l-GR" dirty="0"/>
              <a:t>που</a:t>
            </a:r>
            <a:r>
              <a:rPr lang="en-GB" dirty="0"/>
              <a:t> </a:t>
            </a:r>
            <a:r>
              <a:rPr lang="el-GR" dirty="0"/>
              <a:t>δεν προσπορίζει στο διανομέα του έργου και</a:t>
            </a:r>
            <a:r>
              <a:rPr lang="en-GB" dirty="0"/>
              <a:t> </a:t>
            </a:r>
            <a:r>
              <a:rPr lang="el-GR" dirty="0" err="1"/>
              <a:t>αδειοδόχο</a:t>
            </a:r>
            <a:r>
              <a:rPr lang="en-GB" dirty="0"/>
              <a:t> </a:t>
            </a:r>
            <a:r>
              <a:rPr lang="el-GR" dirty="0"/>
              <a:t>έμμεσο οικονομικό όφελος (π.χ. διαφημίσεις) από την προβολή του έργου σε διαδικτυακό </a:t>
            </a:r>
            <a:r>
              <a:rPr lang="el-GR" dirty="0" smtClean="0"/>
              <a:t>τόπο</a:t>
            </a:r>
            <a:endParaRPr lang="en-US" dirty="0" smtClean="0"/>
          </a:p>
          <a:p>
            <a:pPr marL="342900" lvl="0" indent="-342900">
              <a:buFont typeface="Arial" panose="020B0604020202020204" pitchFamily="34" charset="0"/>
              <a:buChar char="•"/>
            </a:pPr>
            <a:endParaRPr lang="el-GR" dirty="0"/>
          </a:p>
          <a:p>
            <a:r>
              <a:rPr lang="el-GR" dirty="0" smtClean="0"/>
              <a:t>Ο </a:t>
            </a:r>
            <a:r>
              <a:rPr lang="el-GR" dirty="0"/>
              <a:t>δικαιούχος μπορεί να παρέχει στον </a:t>
            </a:r>
            <a:r>
              <a:rPr lang="el-GR" dirty="0" err="1"/>
              <a:t>αδειοδόχο</a:t>
            </a:r>
            <a:r>
              <a:rPr lang="el-GR" dirty="0"/>
              <a:t> ξεχωριστή άδεια να χρησιμοποιεί το έργο για εμπορική χρήση, εφόσον αυτό του ζητηθεί</a:t>
            </a:r>
            <a:r>
              <a:rPr lang="el-GR" dirty="0" smtClean="0"/>
              <a:t>.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6236483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/>
              <a:t>Διατήρηση </a:t>
            </a:r>
            <a:r>
              <a:rPr lang="el-GR" dirty="0" smtClean="0"/>
              <a:t>Σημειωμάτων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l-GR" sz="2400" dirty="0" smtClean="0"/>
              <a:t>Οποιαδήποτε </a:t>
            </a:r>
            <a:r>
              <a:rPr lang="el-GR" sz="2400" dirty="0"/>
              <a:t>αναπαραγωγή ή διασκευή του υλικού θα πρέπει να συμπεριλαμβάνει: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2000" dirty="0" err="1"/>
              <a:t>τ</a:t>
            </a:r>
            <a:r>
              <a:rPr lang="en-US" sz="2000" dirty="0" smtClean="0"/>
              <a:t>ο </a:t>
            </a:r>
            <a:r>
              <a:rPr lang="en-US" sz="2000" dirty="0" err="1"/>
              <a:t>Σημείωμ</a:t>
            </a:r>
            <a:r>
              <a:rPr lang="en-US" sz="2000" dirty="0"/>
              <a:t>α Αναφοράς</a:t>
            </a:r>
            <a:endParaRPr lang="el-GR" sz="2000" dirty="0"/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2000" dirty="0" err="1"/>
              <a:t>τ</a:t>
            </a:r>
            <a:r>
              <a:rPr lang="en-US" sz="2000" dirty="0" smtClean="0"/>
              <a:t>ο </a:t>
            </a:r>
            <a:r>
              <a:rPr lang="en-US" sz="2000" dirty="0" err="1"/>
              <a:t>Σημείωμ</a:t>
            </a:r>
            <a:r>
              <a:rPr lang="en-US" sz="2000" dirty="0"/>
              <a:t>α Αδειοδότησης</a:t>
            </a:r>
            <a:endParaRPr lang="el-GR" sz="2000" dirty="0"/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2000" dirty="0" err="1"/>
              <a:t>τ</a:t>
            </a:r>
            <a:r>
              <a:rPr lang="en-US" sz="2000" dirty="0" smtClean="0"/>
              <a:t>η </a:t>
            </a:r>
            <a:r>
              <a:rPr lang="en-US" sz="2000" dirty="0" err="1"/>
              <a:t>δήλωση</a:t>
            </a:r>
            <a:r>
              <a:rPr lang="en-US" sz="2000" dirty="0"/>
              <a:t> </a:t>
            </a:r>
            <a:r>
              <a:rPr lang="el-GR" sz="2000" dirty="0" err="1"/>
              <a:t>Δ</a:t>
            </a:r>
            <a:r>
              <a:rPr lang="en-US" sz="2000" dirty="0" smtClean="0"/>
              <a:t>ια</a:t>
            </a:r>
            <a:r>
              <a:rPr lang="en-US" sz="2000" dirty="0" err="1" smtClean="0"/>
              <a:t>τήρησης</a:t>
            </a:r>
            <a:r>
              <a:rPr lang="en-US" sz="2000" dirty="0" smtClean="0"/>
              <a:t> </a:t>
            </a:r>
            <a:r>
              <a:rPr lang="en-US" sz="2000" dirty="0"/>
              <a:t>Σημειωμάτων</a:t>
            </a:r>
            <a:endParaRPr lang="el-GR" sz="2000" dirty="0"/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2000" dirty="0"/>
              <a:t>τ</a:t>
            </a:r>
            <a:r>
              <a:rPr lang="el-GR" sz="2000" dirty="0" smtClean="0"/>
              <a:t>ο Σημείωμα Χρήσης Έργων Τρίτων </a:t>
            </a:r>
            <a:r>
              <a:rPr lang="el-GR" sz="2000" dirty="0"/>
              <a:t>(εφόσον υπάρχει)</a:t>
            </a:r>
          </a:p>
          <a:p>
            <a:pPr marL="0" indent="0">
              <a:buNone/>
            </a:pPr>
            <a:r>
              <a:rPr lang="el-GR" sz="2400" dirty="0"/>
              <a:t>μαζί με τους συνοδευόμενους </a:t>
            </a:r>
            <a:r>
              <a:rPr lang="el-GR" sz="2400" dirty="0" err="1"/>
              <a:t>υπερσυνδέσμους</a:t>
            </a:r>
            <a:r>
              <a:rPr lang="el-GR" sz="2400" dirty="0"/>
              <a:t>.</a:t>
            </a:r>
          </a:p>
          <a:p>
            <a:endParaRPr lang="el-GR" sz="2000" dirty="0"/>
          </a:p>
        </p:txBody>
      </p:sp>
    </p:spTree>
    <p:extLst>
      <p:ext uri="{BB962C8B-B14F-4D97-AF65-F5344CB8AC3E}">
        <p14:creationId xmlns:p14="http://schemas.microsoft.com/office/powerpoint/2010/main" val="4247519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-99392"/>
            <a:ext cx="9144000" cy="1143000"/>
          </a:xfrm>
        </p:spPr>
        <p:txBody>
          <a:bodyPr>
            <a:noAutofit/>
          </a:bodyPr>
          <a:lstStyle/>
          <a:p>
            <a:r>
              <a:rPr lang="el-GR" dirty="0"/>
              <a:t>Σημείωμα Χρήσης Έργων </a:t>
            </a:r>
            <a:r>
              <a:rPr lang="el-GR" dirty="0" smtClean="0"/>
              <a:t>Τρίτων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9512" y="1556792"/>
            <a:ext cx="8856984" cy="452596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l-GR" sz="2000" dirty="0" smtClean="0"/>
              <a:t>Το </a:t>
            </a:r>
            <a:r>
              <a:rPr lang="el-GR" sz="2000" dirty="0"/>
              <a:t>Έργο αυτό κάνει χρήση των ακόλουθων έργων:</a:t>
            </a:r>
          </a:p>
          <a:p>
            <a:pPr marL="0" indent="0">
              <a:buNone/>
            </a:pPr>
            <a:r>
              <a:rPr lang="el-GR" sz="2000" dirty="0" smtClean="0"/>
              <a:t>Εικόνες: </a:t>
            </a:r>
            <a:r>
              <a:rPr lang="el-GR" sz="2000" dirty="0" smtClean="0"/>
              <a:t>1-</a:t>
            </a:r>
            <a:r>
              <a:rPr lang="en-US" sz="2000" dirty="0" smtClean="0"/>
              <a:t>9</a:t>
            </a:r>
            <a:r>
              <a:rPr lang="el-GR" sz="2000" dirty="0" smtClean="0"/>
              <a:t>, 11</a:t>
            </a:r>
            <a:r>
              <a:rPr lang="en-US" sz="2000" dirty="0" smtClean="0"/>
              <a:t>-12, 14-44</a:t>
            </a:r>
            <a:r>
              <a:rPr lang="el-GR" sz="2000" dirty="0" smtClean="0"/>
              <a:t>, </a:t>
            </a:r>
            <a:r>
              <a:rPr lang="en-US" sz="2000" dirty="0" smtClean="0"/>
              <a:t>47-50</a:t>
            </a:r>
            <a:r>
              <a:rPr lang="en-US" sz="2000" smtClean="0"/>
              <a:t>, 53-65</a:t>
            </a:r>
            <a:r>
              <a:rPr lang="el-GR" sz="2000" smtClean="0"/>
              <a:t> </a:t>
            </a:r>
            <a:r>
              <a:rPr lang="en-US" sz="2000" dirty="0" smtClean="0"/>
              <a:t>Copyrighted</a:t>
            </a:r>
            <a:r>
              <a:rPr lang="el-GR" sz="2000" dirty="0" smtClean="0"/>
              <a:t> από το βιβλίο: </a:t>
            </a:r>
            <a:r>
              <a:rPr lang="el-GR" altLang="el-GR" sz="2000" dirty="0" err="1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Στουφή</a:t>
            </a:r>
            <a:r>
              <a:rPr lang="el-GR" altLang="el-GR" sz="20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-Πουλημένου</a:t>
            </a:r>
            <a:r>
              <a:rPr lang="el-GR" altLang="el-GR" sz="2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Ι. (2013). </a:t>
            </a:r>
            <a:r>
              <a:rPr lang="el-GR" altLang="el-GR" sz="2000" i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Χριστιανική και Βυζαντινή Αρχαιολογία και Τέχνη.</a:t>
            </a:r>
            <a:r>
              <a:rPr lang="el-GR" altLang="el-GR" sz="2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Αθήνα: Εκδόσεις </a:t>
            </a:r>
            <a:r>
              <a:rPr lang="el-GR" altLang="el-GR" sz="20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«Παρρησία», σελ. 373-434.</a:t>
            </a:r>
          </a:p>
          <a:p>
            <a:pPr marL="0" indent="0">
              <a:buNone/>
            </a:pPr>
            <a:r>
              <a:rPr lang="el-GR" altLang="el-GR" sz="2000" dirty="0" smtClean="0">
                <a:latin typeface="Calibri" panose="020F0502020204030204" pitchFamily="34" charset="0"/>
                <a:cs typeface="Times New Roman" panose="02020603050405020304" pitchFamily="18" charset="0"/>
              </a:rPr>
              <a:t>Εικόνες: </a:t>
            </a:r>
            <a:r>
              <a:rPr lang="el-GR" altLang="el-GR" sz="2000" dirty="0" smtClean="0">
                <a:latin typeface="Calibri" panose="020F0502020204030204" pitchFamily="34" charset="0"/>
                <a:cs typeface="Times New Roman" panose="02020603050405020304" pitchFamily="18" charset="0"/>
              </a:rPr>
              <a:t>1</a:t>
            </a:r>
            <a:r>
              <a:rPr lang="en-US" altLang="el-GR" sz="2000" dirty="0" smtClean="0">
                <a:latin typeface="Calibri" panose="020F0502020204030204" pitchFamily="34" charset="0"/>
                <a:cs typeface="Times New Roman" panose="02020603050405020304" pitchFamily="18" charset="0"/>
              </a:rPr>
              <a:t>0</a:t>
            </a:r>
            <a:r>
              <a:rPr lang="el-GR" altLang="el-GR" sz="2000" dirty="0" smtClean="0">
                <a:latin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l-GR" altLang="el-GR" sz="2000" dirty="0" smtClean="0">
                <a:latin typeface="Calibri" panose="020F0502020204030204" pitchFamily="34" charset="0"/>
                <a:cs typeface="Times New Roman" panose="02020603050405020304" pitchFamily="18" charset="0"/>
              </a:rPr>
              <a:t>13</a:t>
            </a:r>
            <a:r>
              <a:rPr lang="el-GR" altLang="el-GR" sz="2000" dirty="0">
                <a:latin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l-GR" altLang="el-GR" sz="2000" dirty="0" smtClean="0">
                <a:latin typeface="Calibri" panose="020F0502020204030204" pitchFamily="34" charset="0"/>
                <a:cs typeface="Times New Roman" panose="02020603050405020304" pitchFamily="18" charset="0"/>
              </a:rPr>
              <a:t>4</a:t>
            </a:r>
            <a:r>
              <a:rPr lang="en-US" altLang="el-GR" sz="2000" dirty="0" smtClean="0">
                <a:latin typeface="Calibri" panose="020F0502020204030204" pitchFamily="34" charset="0"/>
                <a:cs typeface="Times New Roman" panose="02020603050405020304" pitchFamily="18" charset="0"/>
              </a:rPr>
              <a:t>5, 46, 51, 52</a:t>
            </a:r>
            <a:r>
              <a:rPr lang="el-GR" altLang="el-GR" sz="2000" dirty="0" smtClean="0">
                <a:latin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>
                <a:latin typeface="Calibri" panose="020F0502020204030204" pitchFamily="34" charset="0"/>
                <a:cs typeface="Times New Roman" panose="02020603050405020304" pitchFamily="18" charset="0"/>
              </a:rPr>
              <a:t>Copyrighted</a:t>
            </a:r>
            <a:r>
              <a:rPr lang="el-GR" sz="2000" dirty="0">
                <a:latin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el-GR" altLang="el-GR" sz="2000" dirty="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l-GR" sz="2000" dirty="0" smtClean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530459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0" y="257175"/>
            <a:ext cx="2794353" cy="1200150"/>
          </a:xfrm>
        </p:spPr>
        <p:txBody>
          <a:bodyPr>
            <a:normAutofit/>
          </a:bodyPr>
          <a:lstStyle/>
          <a:p>
            <a:pPr algn="ctr"/>
            <a:r>
              <a:rPr lang="el-GR" dirty="0" smtClean="0"/>
              <a:t>Εικόνα 7</a:t>
            </a:r>
            <a:endParaRPr lang="el-GR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397555" y="1457325"/>
            <a:ext cx="2302237" cy="4779987"/>
          </a:xfrm>
        </p:spPr>
        <p:txBody>
          <a:bodyPr/>
          <a:lstStyle/>
          <a:p>
            <a:r>
              <a:rPr lang="el-GR" dirty="0" smtClean="0"/>
              <a:t>Κωνσταντινούπολη. Μονή του </a:t>
            </a:r>
            <a:r>
              <a:rPr lang="el-GR" dirty="0" err="1" smtClean="0"/>
              <a:t>Λιβός</a:t>
            </a:r>
            <a:r>
              <a:rPr lang="el-GR" dirty="0" smtClean="0"/>
              <a:t>, βόρεια (907) και νότια (1282-1304) εκκλησία.</a:t>
            </a:r>
            <a:endParaRPr lang="el-GR" dirty="0"/>
          </a:p>
        </p:txBody>
      </p:sp>
      <p:pic>
        <p:nvPicPr>
          <p:cNvPr id="3" name="Θέση περιεχομένου 2" descr="Εικόνα"/>
          <p:cNvPicPr>
            <a:picLocks noGrp="1" noChangeAspect="1"/>
          </p:cNvPicPr>
          <p:nvPr>
            <p:ph idx="1"/>
          </p:nvPr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794353" y="620688"/>
            <a:ext cx="6253884" cy="5690633"/>
          </a:xfrm>
        </p:spPr>
      </p:pic>
    </p:spTree>
    <p:extLst>
      <p:ext uri="{BB962C8B-B14F-4D97-AF65-F5344CB8AC3E}">
        <p14:creationId xmlns:p14="http://schemas.microsoft.com/office/powerpoint/2010/main" val="3351505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0" y="257175"/>
            <a:ext cx="2794353" cy="1200150"/>
          </a:xfrm>
        </p:spPr>
        <p:txBody>
          <a:bodyPr>
            <a:normAutofit/>
          </a:bodyPr>
          <a:lstStyle/>
          <a:p>
            <a:pPr algn="ctr"/>
            <a:r>
              <a:rPr lang="el-GR" dirty="0" smtClean="0"/>
              <a:t>Εικόνα 8</a:t>
            </a:r>
            <a:endParaRPr lang="el-GR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397555" y="1457325"/>
            <a:ext cx="2014205" cy="4779987"/>
          </a:xfrm>
        </p:spPr>
        <p:txBody>
          <a:bodyPr/>
          <a:lstStyle/>
          <a:p>
            <a:r>
              <a:rPr lang="el-GR" dirty="0" smtClean="0"/>
              <a:t>Θεσσαλονίκη. Άγιοι Απόστολοι, 1310-1314.</a:t>
            </a:r>
          </a:p>
        </p:txBody>
      </p:sp>
      <p:pic>
        <p:nvPicPr>
          <p:cNvPr id="3" name="Θέση περιεχομένου 2" descr="Εικόνα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94352" y="253594"/>
            <a:ext cx="6233066" cy="6007774"/>
          </a:xfrm>
        </p:spPr>
      </p:pic>
    </p:spTree>
    <p:extLst>
      <p:ext uri="{BB962C8B-B14F-4D97-AF65-F5344CB8AC3E}">
        <p14:creationId xmlns:p14="http://schemas.microsoft.com/office/powerpoint/2010/main" val="26443926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/>
      <a:bodyPr vert="horz" lIns="91440" tIns="45720" rIns="91440" bIns="45720" rtlCol="0" anchor="ctr">
        <a:normAutofit/>
      </a:bodyPr>
      <a:lstStyle>
        <a:defPPr>
          <a:defRPr dirty="0" smtClean="0"/>
        </a:defPPr>
      </a:lstStyle>
    </a:txDef>
  </a:objectDefaults>
  <a:extraClrSchemeLst/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5476</TotalTime>
  <Words>1448</Words>
  <Application>Microsoft Office PowerPoint</Application>
  <PresentationFormat>Προβολή στην οθόνη (4:3)</PresentationFormat>
  <Paragraphs>184</Paragraphs>
  <Slides>75</Slides>
  <Notes>11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6</vt:i4>
      </vt:variant>
      <vt:variant>
        <vt:lpstr>Θέμα</vt:lpstr>
      </vt:variant>
      <vt:variant>
        <vt:i4>1</vt:i4>
      </vt:variant>
      <vt:variant>
        <vt:lpstr>Τίτλοι διαφανειών</vt:lpstr>
      </vt:variant>
      <vt:variant>
        <vt:i4>75</vt:i4>
      </vt:variant>
    </vt:vector>
  </HeadingPairs>
  <TitlesOfParts>
    <vt:vector size="82" baseType="lpstr">
      <vt:lpstr>ＭＳ Ｐゴシック</vt:lpstr>
      <vt:lpstr>Arial</vt:lpstr>
      <vt:lpstr>Calibri</vt:lpstr>
      <vt:lpstr>Helvetica</vt:lpstr>
      <vt:lpstr>Times New Roman</vt:lpstr>
      <vt:lpstr>Wingdings</vt:lpstr>
      <vt:lpstr>Θέμα του Office</vt:lpstr>
      <vt:lpstr>Χριστιανική και Βυζαντινή Αρχαιολογία </vt:lpstr>
      <vt:lpstr>                  Αρχιτεκτονική</vt:lpstr>
      <vt:lpstr>Εικόνα 1</vt:lpstr>
      <vt:lpstr>Εικόνα 2</vt:lpstr>
      <vt:lpstr>Εικόνα 3</vt:lpstr>
      <vt:lpstr>Εικόνα 4</vt:lpstr>
      <vt:lpstr>Εικόνα 5</vt:lpstr>
      <vt:lpstr>Εικόνα 7</vt:lpstr>
      <vt:lpstr>Εικόνα 8</vt:lpstr>
      <vt:lpstr>Εικόνα 9</vt:lpstr>
      <vt:lpstr>Εικόνα 10</vt:lpstr>
      <vt:lpstr>Εικόνα 11</vt:lpstr>
      <vt:lpstr>Εικόνα 12</vt:lpstr>
      <vt:lpstr>Εικόνα 13</vt:lpstr>
      <vt:lpstr>             Ζωγραφική</vt:lpstr>
      <vt:lpstr>Εικόνα 14</vt:lpstr>
      <vt:lpstr>Εικόνα 15</vt:lpstr>
      <vt:lpstr>Εικόνα 16</vt:lpstr>
      <vt:lpstr>Εικόνα 17</vt:lpstr>
      <vt:lpstr>Εικόνα 18</vt:lpstr>
      <vt:lpstr>Εικόνα 19</vt:lpstr>
      <vt:lpstr>Εικόνα 20</vt:lpstr>
      <vt:lpstr>Εικόνα 21</vt:lpstr>
      <vt:lpstr>Εικόνα 22</vt:lpstr>
      <vt:lpstr>Εικόνα 23</vt:lpstr>
      <vt:lpstr>Εικόνα 24</vt:lpstr>
      <vt:lpstr>Εικόνα 25</vt:lpstr>
      <vt:lpstr>Εικόνα 26</vt:lpstr>
      <vt:lpstr>Εικόνα 27</vt:lpstr>
      <vt:lpstr>Εικόνα 28</vt:lpstr>
      <vt:lpstr>Εικόνα 29</vt:lpstr>
      <vt:lpstr>Εικόνα 30</vt:lpstr>
      <vt:lpstr>Εικόνα 31</vt:lpstr>
      <vt:lpstr>Εικόνα 32</vt:lpstr>
      <vt:lpstr>Εικόνα 33</vt:lpstr>
      <vt:lpstr>Εικόνα 34</vt:lpstr>
      <vt:lpstr>Εικόνα 35</vt:lpstr>
      <vt:lpstr>Εικόνα 36</vt:lpstr>
      <vt:lpstr>Εικόνα 37</vt:lpstr>
      <vt:lpstr>Εικόνα 38</vt:lpstr>
      <vt:lpstr>Εικόνα 39</vt:lpstr>
      <vt:lpstr>Εικόνα 40</vt:lpstr>
      <vt:lpstr>Εικόνα 41</vt:lpstr>
      <vt:lpstr>Εικόνα 42</vt:lpstr>
      <vt:lpstr>Εικόνα 43</vt:lpstr>
      <vt:lpstr>Εικόνα 44</vt:lpstr>
      <vt:lpstr>Εικόνα 45</vt:lpstr>
      <vt:lpstr>Εικόνα 46</vt:lpstr>
      <vt:lpstr>Εικόνα 47</vt:lpstr>
      <vt:lpstr>Εικόνα 48</vt:lpstr>
      <vt:lpstr>Εικόνα 49</vt:lpstr>
      <vt:lpstr>Εικόνα 50</vt:lpstr>
      <vt:lpstr>Εικόνα 51</vt:lpstr>
      <vt:lpstr>Εικόνα 52</vt:lpstr>
      <vt:lpstr>Εικόνα 53</vt:lpstr>
      <vt:lpstr>Εικόνα 54</vt:lpstr>
      <vt:lpstr>Εικόνα 55</vt:lpstr>
      <vt:lpstr>Εικόνα 56</vt:lpstr>
      <vt:lpstr>Εικόνα 57</vt:lpstr>
      <vt:lpstr>Εικόνα 58</vt:lpstr>
      <vt:lpstr>Εικόνα 59</vt:lpstr>
      <vt:lpstr>Εικόνα 60</vt:lpstr>
      <vt:lpstr>Εικόνα 61</vt:lpstr>
      <vt:lpstr>Εικόνα 62</vt:lpstr>
      <vt:lpstr>Εικόνα 63</vt:lpstr>
      <vt:lpstr>Εικόνα 64</vt:lpstr>
      <vt:lpstr>Εικόνα 65</vt:lpstr>
      <vt:lpstr>Τέλος Ενότητας</vt:lpstr>
      <vt:lpstr>Χρηματοδότηση</vt:lpstr>
      <vt:lpstr>Σημειώματα</vt:lpstr>
      <vt:lpstr>Σημείωμα Ιστορικού Εκδόσεων Έργου</vt:lpstr>
      <vt:lpstr>Σημείωμα Αναφοράς</vt:lpstr>
      <vt:lpstr>Σημείωμα Αδειοδότησης</vt:lpstr>
      <vt:lpstr>Διατήρηση Σημειωμάτων</vt:lpstr>
      <vt:lpstr>Σημείωμα Χρήσης Έργων Τρίτων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Παρουσίαση του PowerPoint</dc:title>
  <dc:creator>Stevy</dc:creator>
  <cp:lastModifiedBy>Risispa</cp:lastModifiedBy>
  <cp:revision>262</cp:revision>
  <dcterms:created xsi:type="dcterms:W3CDTF">2012-09-06T09:03:05Z</dcterms:created>
  <dcterms:modified xsi:type="dcterms:W3CDTF">2015-10-07T13:46:19Z</dcterms:modified>
</cp:coreProperties>
</file>