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31" r:id="rId3"/>
    <p:sldId id="336" r:id="rId4"/>
    <p:sldId id="337" r:id="rId5"/>
    <p:sldId id="338" r:id="rId6"/>
    <p:sldId id="339" r:id="rId7"/>
    <p:sldId id="340" r:id="rId8"/>
    <p:sldId id="349" r:id="rId9"/>
    <p:sldId id="342" r:id="rId10"/>
    <p:sldId id="343" r:id="rId11"/>
    <p:sldId id="344" r:id="rId12"/>
    <p:sldId id="345" r:id="rId13"/>
    <p:sldId id="346" r:id="rId14"/>
    <p:sldId id="347" r:id="rId15"/>
    <p:sldId id="348" r:id="rId16"/>
    <p:sldId id="290" r:id="rId17"/>
    <p:sldId id="295" r:id="rId18"/>
    <p:sldId id="299" r:id="rId19"/>
    <p:sldId id="332" r:id="rId20"/>
    <p:sldId id="333" r:id="rId21"/>
    <p:sldId id="334"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36"/>
            <p14:sldId id="337"/>
            <p14:sldId id="338"/>
            <p14:sldId id="339"/>
            <p14:sldId id="340"/>
            <p14:sldId id="349"/>
            <p14:sldId id="342"/>
            <p14:sldId id="343"/>
            <p14:sldId id="344"/>
            <p14:sldId id="345"/>
            <p14:sldId id="346"/>
            <p14:sldId id="347"/>
            <p14:sldId id="34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51" d="100"/>
          <a:sy n="51" d="100"/>
        </p:scale>
        <p:origin x="-1938"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Υφή</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837CD4-3629-4801-91BF-5A6931CFF2D6}" type="datetimeFigureOut">
              <a:rPr lang="el-GR" smtClean="0"/>
              <a:t>19/12/2016</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1F9B51-FE9F-4753-A14B-12DD6C381EC7}" type="slidenum">
              <a:rPr lang="el-GR" smtClean="0"/>
              <a:t>‹#›</a:t>
            </a:fld>
            <a:endParaRPr lang="el-GR"/>
          </a:p>
        </p:txBody>
      </p:sp>
    </p:spTree>
    <p:extLst>
      <p:ext uri="{BB962C8B-B14F-4D97-AF65-F5344CB8AC3E}">
        <p14:creationId xmlns:p14="http://schemas.microsoft.com/office/powerpoint/2010/main" val="222856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Υφή</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Υφή</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Υφή</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Υφή</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Υφή</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Υφή</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ionet.gr/book/201198/%CE%A4%CE%B1_%CE%BA%CE%B1%CF%80%CE%AD%CE%BB%CE%B1_%CF%84%CE%B7%CF%82_%CE%BA%CF%85%CF%81%CE%AF%CE%B1%CF%82_%CE%A3%CF%84%CF%81%CE%BF%CF%85%CE%BC%CF%80%CE%AF%CE%BD%CF%83%CE%BA%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7.3</a:t>
            </a:r>
            <a:r>
              <a:rPr lang="el-GR" sz="2800" dirty="0" smtClean="0">
                <a:solidFill>
                  <a:srgbClr val="5075BC"/>
                </a:solidFill>
                <a:latin typeface="+mj-lt"/>
                <a:ea typeface="+mj-ea"/>
                <a:cs typeface="+mj-cs"/>
              </a:rPr>
              <a:t>: </a:t>
            </a:r>
            <a:r>
              <a:rPr lang="el-GR" sz="2800" dirty="0" smtClean="0"/>
              <a:t>Υφή</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solidFill>
                  <a:schemeClr val="tx2">
                    <a:lumMod val="60000"/>
                    <a:lumOff val="40000"/>
                  </a:schemeClr>
                </a:solidFill>
              </a:rPr>
              <a:t> Συναισθήματα και υφές (1/2)</a:t>
            </a:r>
          </a:p>
        </p:txBody>
      </p:sp>
      <p:sp>
        <p:nvSpPr>
          <p:cNvPr id="6" name="Content Placeholder 5"/>
          <p:cNvSpPr>
            <a:spLocks noGrp="1"/>
          </p:cNvSpPr>
          <p:nvPr>
            <p:ph sz="half" idx="1"/>
          </p:nvPr>
        </p:nvSpPr>
        <p:spPr>
          <a:xfrm>
            <a:off x="457200" y="1600200"/>
            <a:ext cx="5410944" cy="4525963"/>
          </a:xfrm>
        </p:spPr>
        <p:txBody>
          <a:bodyPr>
            <a:noAutofit/>
          </a:bodyPr>
          <a:lstStyle/>
          <a:p>
            <a:pPr marL="0" indent="0">
              <a:buNone/>
            </a:pPr>
            <a:r>
              <a:rPr lang="el-GR" sz="2400" dirty="0" smtClean="0"/>
              <a:t>Επαναλάβαμε τη δραστηριότητα για τα καπέλα της κυρίας Ηρεμίας και του κύριου Θυμού. Αυτή τη φορά τα παιδιά έκλειναν τα μάτια τους και έπιαναν διάφορα υλικά (ριζόχαρτο, φυσαλίδες συσκευασίας, γκοφρέ χαρτί, τούλι, γάζες, πλεκτό ύφασμα, </a:t>
            </a:r>
            <a:r>
              <a:rPr lang="el-GR" sz="2400" dirty="0" err="1" smtClean="0"/>
              <a:t>οντουλέ</a:t>
            </a:r>
            <a:r>
              <a:rPr lang="el-GR" sz="2400" dirty="0" smtClean="0"/>
              <a:t> χαρτί </a:t>
            </a:r>
            <a:r>
              <a:rPr lang="el-GR" sz="2400" dirty="0" err="1" smtClean="0"/>
              <a:t>κ.ά</a:t>
            </a:r>
            <a:r>
              <a:rPr lang="el-GR" sz="2400" dirty="0" smtClean="0"/>
              <a:t>).  Σύμφωνα με την άποψή τους  αν το υλικό ήταν λείο αντιστοιχούσε στο καπέλο της κυρίας Ηρεμίας, εάν ήταν τραχύ ή ανάγλυφο, ταίριαζε στο καπέλο του κύριου Θυμού.</a:t>
            </a:r>
            <a:endParaRPr lang="el-GR" sz="2400" dirty="0"/>
          </a:p>
        </p:txBody>
      </p:sp>
      <p:pic>
        <p:nvPicPr>
          <p:cNvPr id="8" name="Content Placeholder 7" descr="[DECORATIVE]"/>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5213649" y="2643335"/>
            <a:ext cx="4038600" cy="2441578"/>
          </a:xfrm>
        </p:spPr>
      </p:pic>
    </p:spTree>
    <p:extLst>
      <p:ext uri="{BB962C8B-B14F-4D97-AF65-F5344CB8AC3E}">
        <p14:creationId xmlns:p14="http://schemas.microsoft.com/office/powerpoint/2010/main" val="359769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Συναισθήματα και υφές (2/2)</a:t>
            </a:r>
          </a:p>
        </p:txBody>
      </p:sp>
      <p:pic>
        <p:nvPicPr>
          <p:cNvPr id="2050" name="Picture 2" descr="[DECORATIV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87292" y="1772816"/>
            <a:ext cx="5169417" cy="402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98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Υφές και επαγγέλματα (1/3)</a:t>
            </a:r>
          </a:p>
        </p:txBody>
      </p:sp>
      <p:sp>
        <p:nvSpPr>
          <p:cNvPr id="3" name="Content Placeholder 2"/>
          <p:cNvSpPr>
            <a:spLocks noGrp="1"/>
          </p:cNvSpPr>
          <p:nvPr>
            <p:ph sz="half" idx="1"/>
          </p:nvPr>
        </p:nvSpPr>
        <p:spPr>
          <a:xfrm>
            <a:off x="457200" y="1600200"/>
            <a:ext cx="5482952" cy="4525963"/>
          </a:xfrm>
        </p:spPr>
        <p:txBody>
          <a:bodyPr>
            <a:noAutofit/>
          </a:bodyPr>
          <a:lstStyle/>
          <a:p>
            <a:pPr marL="0" indent="0">
              <a:buNone/>
            </a:pPr>
            <a:r>
              <a:rPr lang="el-GR" sz="2200" dirty="0" smtClean="0"/>
              <a:t>Η ιδέα ήταν να δημιουργήσουμε καπέλα για διάφορους επαγγελματίες. Σε αυτούς θα παραπέμπουν οι διαφορετικές υφές των καπέλων τους. Πώς δουλέψαμε: Συνδυάσαμε κάποια επαγγέλματα με συγκεκριμένα αντικείμενα (π.χ. κλειδαράς- κλειδιά, ξυλοκόπος-ξύλο). Έπειτα  με την τεχνική του </a:t>
            </a:r>
            <a:r>
              <a:rPr lang="el-GR" sz="2200" dirty="0" err="1" smtClean="0"/>
              <a:t>φροτάζ</a:t>
            </a:r>
            <a:r>
              <a:rPr lang="el-GR" sz="2200" dirty="0" smtClean="0"/>
              <a:t> κάθε παιδί αποτύπωσε στο χαρτί την υφή αυτού του αντικειμένου. Π.χ. για τον ξυλοκόπο βγήκαμε στην αυλή του νηπιαγωγείου για να ‘αντιγράψουμε’ την υφή του δέντρου. Τα παιδιά διασκέδασαν ιδιαίτερα με τη συγκεκριμένη δραστηριότητα.</a:t>
            </a:r>
            <a:endParaRPr lang="el-GR" sz="2200" dirty="0"/>
          </a:p>
        </p:txBody>
      </p:sp>
      <p:pic>
        <p:nvPicPr>
          <p:cNvPr id="14" name="Content Placeholder 6" descr="τα παιδιά στο δέντρο"/>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5541207" y="2675817"/>
            <a:ext cx="3716211" cy="2342257"/>
          </a:xfrm>
          <a:prstGeom prst="rect">
            <a:avLst/>
          </a:prstGeom>
        </p:spPr>
      </p:pic>
    </p:spTree>
    <p:extLst>
      <p:ext uri="{BB962C8B-B14F-4D97-AF65-F5344CB8AC3E}">
        <p14:creationId xmlns:p14="http://schemas.microsoft.com/office/powerpoint/2010/main" val="226194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l-GR" dirty="0">
                <a:solidFill>
                  <a:schemeClr val="tx2">
                    <a:lumMod val="60000"/>
                    <a:lumOff val="40000"/>
                  </a:schemeClr>
                </a:solidFill>
              </a:rPr>
              <a:t>Υφές και επαγγέλματα (2/3)</a:t>
            </a:r>
          </a:p>
        </p:txBody>
      </p:sp>
      <p:pic>
        <p:nvPicPr>
          <p:cNvPr id="11" name="Content Placeholder 10" descr="τα καπέλα των παιδιών"/>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9585" y="1557338"/>
            <a:ext cx="6097530" cy="4525962"/>
          </a:xfrm>
        </p:spPr>
      </p:pic>
    </p:spTree>
    <p:extLst>
      <p:ext uri="{BB962C8B-B14F-4D97-AF65-F5344CB8AC3E}">
        <p14:creationId xmlns:p14="http://schemas.microsoft.com/office/powerpoint/2010/main" val="238735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l-GR" dirty="0">
                <a:solidFill>
                  <a:schemeClr val="tx2">
                    <a:lumMod val="60000"/>
                    <a:lumOff val="40000"/>
                  </a:schemeClr>
                </a:solidFill>
              </a:rPr>
              <a:t>Υφές και επαγγέλματα (3/3)</a:t>
            </a:r>
          </a:p>
        </p:txBody>
      </p:sp>
      <p:pic>
        <p:nvPicPr>
          <p:cNvPr id="4" name="Content Placeholder 3" descr="τα καπέλα των παιδιών"/>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6861" y="1557338"/>
            <a:ext cx="6102977" cy="4525962"/>
          </a:xfrm>
        </p:spPr>
      </p:pic>
    </p:spTree>
    <p:extLst>
      <p:ext uri="{BB962C8B-B14F-4D97-AF65-F5344CB8AC3E}">
        <p14:creationId xmlns:p14="http://schemas.microsoft.com/office/powerpoint/2010/main" val="364646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smtClean="0"/>
              <a:t>. </a:t>
            </a:r>
            <a:r>
              <a:rPr lang="en-US" sz="2000" dirty="0"/>
              <a:t>E</a:t>
            </a:r>
            <a:r>
              <a:rPr lang="el-GR" sz="2000" dirty="0" err="1"/>
              <a:t>υγενία</a:t>
            </a:r>
            <a:r>
              <a:rPr lang="el-GR" sz="2000" dirty="0"/>
              <a:t> Γρυπάρη</a:t>
            </a:r>
            <a:r>
              <a:rPr lang="en-GB"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Εικόνα. Υφή. Τα </a:t>
            </a:r>
            <a:r>
              <a:rPr lang="el-GR" sz="2000" dirty="0"/>
              <a:t>καπέλα της κυρίας </a:t>
            </a:r>
            <a:r>
              <a:rPr lang="el-GR" sz="2000" dirty="0" err="1"/>
              <a:t>Στρουμπίνσκι</a:t>
            </a:r>
            <a:r>
              <a:rPr lang="el-GR" sz="2000" dirty="0" smtClean="0"/>
              <a:t>». </a:t>
            </a:r>
            <a:r>
              <a:rPr lang="el-GR" sz="2000" dirty="0"/>
              <a:t>Έκδοση: </a:t>
            </a:r>
            <a:r>
              <a:rPr lang="el-GR" sz="2000" dirty="0" smtClean="0"/>
              <a:t>1.0</a:t>
            </a:r>
            <a:r>
              <a:rPr lang="el-GR" sz="2000" dirty="0"/>
              <a:t>. Αθήνα </a:t>
            </a:r>
            <a:r>
              <a:rPr lang="el-GR" sz="2000" dirty="0" smtClean="0"/>
              <a:t>201</a:t>
            </a:r>
            <a:r>
              <a:rPr lang="en-GB" sz="2000" dirty="0" smtClean="0"/>
              <a:t>6</a:t>
            </a:r>
            <a:r>
              <a:rPr lang="el-GR" sz="2000" dirty="0" smtClean="0"/>
              <a:t>. </a:t>
            </a:r>
            <a:r>
              <a:rPr lang="el-GR" sz="2000" dirty="0"/>
              <a:t>Διαθέσιμο από τη δικτυακή </a:t>
            </a:r>
            <a:r>
              <a:rPr lang="el-GR" sz="2000" dirty="0" smtClean="0"/>
              <a:t>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a:t>
            </a:r>
            <a:r>
              <a:rPr lang="en-GB" sz="2000" dirty="0" smtClean="0">
                <a:hlinkClick r:id="rId3" tooltip="Ανοιχτό Μάθημα: Το Εικονογραφημένο Βιβλίο στην Προσχολική Εκπαίδευση"/>
              </a:rPr>
              <a:t>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solidFill>
                  <a:schemeClr val="tx2">
                    <a:lumMod val="60000"/>
                    <a:lumOff val="40000"/>
                  </a:schemeClr>
                </a:solidFill>
              </a:rPr>
              <a:t>Διδακτική </a:t>
            </a:r>
            <a:r>
              <a:rPr lang="el-GR" dirty="0">
                <a:solidFill>
                  <a:schemeClr val="tx2">
                    <a:lumMod val="60000"/>
                    <a:lumOff val="40000"/>
                  </a:schemeClr>
                </a:solidFill>
              </a:rPr>
              <a:t>Πρακτική</a:t>
            </a:r>
          </a:p>
        </p:txBody>
      </p:sp>
      <p:sp>
        <p:nvSpPr>
          <p:cNvPr id="5" name="Content Placeholder 4"/>
          <p:cNvSpPr>
            <a:spLocks noGrp="1"/>
          </p:cNvSpPr>
          <p:nvPr>
            <p:ph sz="half" idx="1"/>
          </p:nvPr>
        </p:nvSpPr>
        <p:spPr/>
        <p:txBody>
          <a:bodyPr>
            <a:noAutofit/>
          </a:bodyPr>
          <a:lstStyle/>
          <a:p>
            <a:pPr marL="0" indent="0">
              <a:spcBef>
                <a:spcPts val="600"/>
              </a:spcBef>
              <a:spcAft>
                <a:spcPts val="600"/>
              </a:spcAft>
              <a:buNone/>
            </a:pPr>
            <a:r>
              <a:rPr lang="el-GR" sz="2600" b="1" dirty="0"/>
              <a:t>Διδακτική πρακτική:</a:t>
            </a:r>
            <a:br>
              <a:rPr lang="el-GR" sz="2600" b="1" dirty="0"/>
            </a:br>
            <a:r>
              <a:rPr lang="en-US" sz="2600" dirty="0" smtClean="0"/>
              <a:t>E</a:t>
            </a:r>
            <a:r>
              <a:rPr lang="el-GR" sz="2600" dirty="0" err="1" smtClean="0"/>
              <a:t>υγενία</a:t>
            </a:r>
            <a:r>
              <a:rPr lang="el-GR" sz="2600" dirty="0" smtClean="0"/>
              <a:t> Γρυπάρη.</a:t>
            </a:r>
            <a:endParaRPr lang="en-US" sz="2600" dirty="0"/>
          </a:p>
          <a:p>
            <a:pPr marL="0" indent="0">
              <a:spcBef>
                <a:spcPts val="600"/>
              </a:spcBef>
              <a:spcAft>
                <a:spcPts val="600"/>
              </a:spcAft>
              <a:buNone/>
            </a:pPr>
            <a:r>
              <a:rPr lang="el-GR" sz="2600" b="1" dirty="0" smtClean="0"/>
              <a:t>Θέμα</a:t>
            </a:r>
            <a:r>
              <a:rPr lang="en-US" sz="2600" b="1" dirty="0" smtClean="0"/>
              <a:t>:</a:t>
            </a:r>
            <a:r>
              <a:rPr lang="el-GR" sz="2600" dirty="0"/>
              <a:t> </a:t>
            </a:r>
            <a:r>
              <a:rPr lang="el-GR" sz="2600" dirty="0" smtClean="0"/>
              <a:t>Υφή.</a:t>
            </a:r>
            <a:endParaRPr lang="el-GR" sz="2600" dirty="0"/>
          </a:p>
          <a:p>
            <a:pPr marL="0" indent="0">
              <a:spcBef>
                <a:spcPts val="600"/>
              </a:spcBef>
              <a:spcAft>
                <a:spcPts val="600"/>
              </a:spcAft>
              <a:buNone/>
            </a:pPr>
            <a:r>
              <a:rPr lang="en-US" sz="2600" b="1" dirty="0" smtClean="0"/>
              <a:t>B</a:t>
            </a:r>
            <a:r>
              <a:rPr lang="el-GR" sz="2600" b="1" dirty="0" smtClean="0"/>
              <a:t>ιβλίο</a:t>
            </a:r>
            <a:r>
              <a:rPr lang="en-US" sz="2600" b="1" dirty="0" smtClean="0"/>
              <a:t>:</a:t>
            </a:r>
            <a:r>
              <a:rPr lang="el-GR" sz="2600" b="1" dirty="0" smtClean="0"/>
              <a:t> </a:t>
            </a:r>
            <a:r>
              <a:rPr lang="el-GR" sz="2600" dirty="0" err="1"/>
              <a:t>Χάιντς</a:t>
            </a:r>
            <a:r>
              <a:rPr lang="el-GR" sz="2600" dirty="0"/>
              <a:t> </a:t>
            </a:r>
            <a:r>
              <a:rPr lang="el-GR" sz="2600" dirty="0" err="1" smtClean="0"/>
              <a:t>Γιάνις</a:t>
            </a:r>
            <a:r>
              <a:rPr lang="en-GB" sz="2600" dirty="0" smtClean="0"/>
              <a:t> </a:t>
            </a:r>
            <a:r>
              <a:rPr lang="el-GR" sz="2600" dirty="0" smtClean="0"/>
              <a:t>«</a:t>
            </a:r>
            <a:r>
              <a:rPr lang="el-GR" sz="2600" b="1" dirty="0" smtClean="0"/>
              <a:t>Τα </a:t>
            </a:r>
            <a:r>
              <a:rPr lang="el-GR" sz="2600" b="1" dirty="0"/>
              <a:t>καπέλα της κυρίας </a:t>
            </a:r>
            <a:r>
              <a:rPr lang="el-GR" sz="2600" b="1" dirty="0" err="1" smtClean="0"/>
              <a:t>Στρουμπίνσκι</a:t>
            </a:r>
            <a:r>
              <a:rPr lang="el-GR" sz="2600" dirty="0" smtClean="0"/>
              <a:t>» /</a:t>
            </a:r>
            <a:r>
              <a:rPr lang="el-GR" sz="2600" dirty="0" err="1" smtClean="0"/>
              <a:t>Εικονογραφήση</a:t>
            </a:r>
            <a:r>
              <a:rPr lang="en-US" sz="2600" dirty="0" smtClean="0"/>
              <a:t>:</a:t>
            </a:r>
            <a:r>
              <a:rPr lang="el-GR" sz="2600" dirty="0" smtClean="0"/>
              <a:t> </a:t>
            </a:r>
            <a:r>
              <a:rPr lang="en-US" sz="2600" dirty="0" smtClean="0"/>
              <a:t>X</a:t>
            </a:r>
            <a:r>
              <a:rPr lang="el-GR" sz="2600" dirty="0" smtClean="0"/>
              <a:t>έλγκα Μπανς/ </a:t>
            </a:r>
            <a:r>
              <a:rPr lang="el-GR" sz="2600" dirty="0"/>
              <a:t>μετάφραση Μαρία Αγγελίδου. </a:t>
            </a:r>
            <a:r>
              <a:rPr lang="el-GR" sz="2600" dirty="0" smtClean="0"/>
              <a:t>Αθήνα: </a:t>
            </a:r>
            <a:r>
              <a:rPr lang="el-GR" sz="2600" dirty="0"/>
              <a:t>Μεταίχμιο, 2015. </a:t>
            </a:r>
          </a:p>
          <a:p>
            <a:pPr marL="0" indent="0">
              <a:spcBef>
                <a:spcPts val="600"/>
              </a:spcBef>
              <a:spcAft>
                <a:spcPts val="600"/>
              </a:spcAft>
              <a:buNone/>
            </a:pPr>
            <a:endParaRPr lang="el-GR" sz="2600" dirty="0"/>
          </a:p>
        </p:txBody>
      </p:sp>
      <p:pic>
        <p:nvPicPr>
          <p:cNvPr id="2" name="Content Placeholder 1" descr="Εξώφυλλο"/>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99857" y="1600200"/>
            <a:ext cx="3335286" cy="4525963"/>
          </a:xfrm>
        </p:spPr>
      </p:pic>
      <p:sp>
        <p:nvSpPr>
          <p:cNvPr id="6" name="TextBox 5"/>
          <p:cNvSpPr txBox="1"/>
          <p:nvPr/>
        </p:nvSpPr>
        <p:spPr>
          <a:xfrm>
            <a:off x="4499992"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60412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a:t>
            </a:r>
            <a:r>
              <a:rPr lang="el-GR" sz="2000" smtClean="0"/>
              <a:t>Εξώφυλλο του </a:t>
            </a:r>
            <a:r>
              <a:rPr lang="el-GR" sz="2000" dirty="0"/>
              <a:t>βιβλίου </a:t>
            </a:r>
            <a:r>
              <a:rPr lang="el-GR" sz="2000" dirty="0" err="1"/>
              <a:t>Χάιντς</a:t>
            </a:r>
            <a:r>
              <a:rPr lang="el-GR" sz="2000" dirty="0"/>
              <a:t> </a:t>
            </a:r>
            <a:r>
              <a:rPr lang="el-GR" sz="2000" dirty="0" err="1"/>
              <a:t>Γιάνις</a:t>
            </a:r>
            <a:r>
              <a:rPr lang="en-GB" sz="2000" dirty="0"/>
              <a:t> </a:t>
            </a:r>
            <a:r>
              <a:rPr lang="el-GR" sz="2000" dirty="0"/>
              <a:t>«</a:t>
            </a:r>
            <a:r>
              <a:rPr lang="el-GR" sz="2000" dirty="0">
                <a:hlinkClick r:id="rId3"/>
              </a:rPr>
              <a:t>Τα καπέλα της κυρίας </a:t>
            </a:r>
            <a:r>
              <a:rPr lang="el-GR" sz="2000" dirty="0" err="1">
                <a:hlinkClick r:id="rId3"/>
              </a:rPr>
              <a:t>Στρουμπίνσκι</a:t>
            </a:r>
            <a:r>
              <a:rPr lang="el-GR" sz="2000" dirty="0"/>
              <a:t>» /</a:t>
            </a:r>
            <a:r>
              <a:rPr lang="el-GR" sz="2000" dirty="0" err="1"/>
              <a:t>Εικονογραφήση</a:t>
            </a:r>
            <a:r>
              <a:rPr lang="en-US" sz="2000" dirty="0"/>
              <a:t>:</a:t>
            </a:r>
            <a:r>
              <a:rPr lang="el-GR" sz="2000" dirty="0"/>
              <a:t> </a:t>
            </a:r>
            <a:r>
              <a:rPr lang="en-US" sz="2000" dirty="0"/>
              <a:t>X</a:t>
            </a:r>
            <a:r>
              <a:rPr lang="el-GR" sz="2000" dirty="0" err="1"/>
              <a:t>έλγκα</a:t>
            </a:r>
            <a:r>
              <a:rPr lang="el-GR" sz="2000" dirty="0"/>
              <a:t> </a:t>
            </a:r>
            <a:r>
              <a:rPr lang="el-GR" sz="2000" dirty="0" err="1"/>
              <a:t>Μπανς</a:t>
            </a:r>
            <a:r>
              <a:rPr lang="el-GR" sz="2000" dirty="0"/>
              <a:t>/ μετάφραση Μαρία </a:t>
            </a:r>
            <a:r>
              <a:rPr lang="el-GR" sz="2000" dirty="0" err="1"/>
              <a:t>Αγγελίδου</a:t>
            </a:r>
            <a:r>
              <a:rPr lang="el-GR" sz="2000" dirty="0"/>
              <a:t>. Αθήνα: Μεταίχμιο, </a:t>
            </a:r>
            <a:r>
              <a:rPr lang="el-GR" sz="2000" dirty="0" smtClean="0"/>
              <a:t>2015. </a:t>
            </a:r>
          </a:p>
          <a:p>
            <a:pPr marL="0" indent="0">
              <a:buNone/>
            </a:pPr>
            <a:r>
              <a:rPr lang="el-GR" sz="2000" dirty="0" smtClean="0"/>
              <a:t>Εικόνα 2: Υφές, </a:t>
            </a:r>
            <a:r>
              <a:rPr lang="en-GB" sz="2000" dirty="0" smtClean="0"/>
              <a:t>CCO Public Domain, </a:t>
            </a:r>
            <a:r>
              <a:rPr lang="en-GB" sz="2000" dirty="0" err="1" smtClean="0"/>
              <a:t>Pixabay</a:t>
            </a:r>
            <a:r>
              <a:rPr lang="el-GR" sz="2000" dirty="0" smtClean="0"/>
              <a:t>. </a:t>
            </a: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a:t/>
            </a:r>
            <a:br>
              <a:rPr lang="el-GR" dirty="0"/>
            </a:br>
            <a:r>
              <a:rPr lang="el-GR" sz="4900" dirty="0">
                <a:solidFill>
                  <a:schemeClr val="tx2">
                    <a:lumMod val="60000"/>
                    <a:lumOff val="40000"/>
                  </a:schemeClr>
                </a:solidFill>
              </a:rPr>
              <a:t>Ανάγνωση του βιβλίου</a:t>
            </a:r>
            <a:br>
              <a:rPr lang="el-GR" sz="4900" dirty="0">
                <a:solidFill>
                  <a:schemeClr val="tx2">
                    <a:lumMod val="60000"/>
                    <a:lumOff val="40000"/>
                  </a:schemeClr>
                </a:solidFill>
              </a:rPr>
            </a:br>
            <a:r>
              <a:rPr lang="el-GR" sz="4900" dirty="0">
                <a:solidFill>
                  <a:schemeClr val="tx2">
                    <a:lumMod val="60000"/>
                    <a:lumOff val="40000"/>
                  </a:schemeClr>
                </a:solidFill>
              </a:rPr>
              <a:t/>
            </a:r>
            <a:br>
              <a:rPr lang="el-GR" sz="4900" dirty="0">
                <a:solidFill>
                  <a:schemeClr val="tx2">
                    <a:lumMod val="60000"/>
                    <a:lumOff val="40000"/>
                  </a:schemeClr>
                </a:solidFill>
              </a:rPr>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a:t/>
            </a:r>
            <a:br>
              <a:rPr lang="el-GR" dirty="0"/>
            </a:br>
            <a:r>
              <a:rPr lang="el-GR" dirty="0"/>
              <a:t/>
            </a:r>
            <a:br>
              <a:rPr lang="el-GR" dirty="0"/>
            </a:br>
            <a:r>
              <a:rPr lang="el-GR" sz="2200" dirty="0" smtClean="0"/>
              <a:t/>
            </a:r>
            <a:br>
              <a:rPr lang="el-GR" sz="2200" dirty="0" smtClean="0"/>
            </a:br>
            <a:r>
              <a:rPr lang="el-GR" sz="2200" dirty="0"/>
              <a:t/>
            </a:r>
            <a:br>
              <a:rPr lang="el-GR" sz="2200" dirty="0"/>
            </a:br>
            <a:r>
              <a:rPr lang="el-GR" sz="2200" dirty="0"/>
              <a:t/>
            </a:r>
            <a:br>
              <a:rPr lang="el-GR" sz="2200" dirty="0"/>
            </a:br>
            <a:endParaRPr lang="el-GR" sz="2200" dirty="0"/>
          </a:p>
        </p:txBody>
      </p:sp>
      <p:pic>
        <p:nvPicPr>
          <p:cNvPr id="3" name="Content Placeholder 2" descr="[DECORATIV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67544" y="1772816"/>
            <a:ext cx="4038600" cy="3149423"/>
          </a:xfrm>
        </p:spPr>
      </p:pic>
      <p:sp>
        <p:nvSpPr>
          <p:cNvPr id="4" name="Content Placeholder 3"/>
          <p:cNvSpPr>
            <a:spLocks noGrp="1"/>
          </p:cNvSpPr>
          <p:nvPr>
            <p:ph sz="half" idx="2"/>
          </p:nvPr>
        </p:nvSpPr>
        <p:spPr/>
        <p:txBody>
          <a:bodyPr/>
          <a:lstStyle/>
          <a:p>
            <a:pPr marL="0" indent="0">
              <a:buNone/>
            </a:pPr>
            <a:r>
              <a:rPr lang="el-GR" dirty="0" smtClean="0"/>
              <a:t>Διαβάσαμε </a:t>
            </a:r>
            <a:r>
              <a:rPr lang="el-GR" dirty="0"/>
              <a:t>το βιβλίο </a:t>
            </a:r>
            <a:r>
              <a:rPr lang="el-GR" dirty="0" smtClean="0"/>
              <a:t>«Τα </a:t>
            </a:r>
            <a:r>
              <a:rPr lang="el-GR" dirty="0"/>
              <a:t>καπέλα της κυρίας </a:t>
            </a:r>
            <a:r>
              <a:rPr lang="el-GR" dirty="0" err="1" smtClean="0"/>
              <a:t>Στρουμπίνσκι</a:t>
            </a:r>
            <a:r>
              <a:rPr lang="el-GR" dirty="0" smtClean="0"/>
              <a:t>». </a:t>
            </a:r>
            <a:r>
              <a:rPr lang="el-GR" dirty="0"/>
              <a:t/>
            </a:r>
            <a:br>
              <a:rPr lang="el-GR" dirty="0"/>
            </a:br>
            <a:endParaRPr lang="el-GR" dirty="0"/>
          </a:p>
        </p:txBody>
      </p:sp>
    </p:spTree>
    <p:extLst>
      <p:ext uri="{BB962C8B-B14F-4D97-AF65-F5344CB8AC3E}">
        <p14:creationId xmlns:p14="http://schemas.microsoft.com/office/powerpoint/2010/main" val="241853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Λίγα λόγια για το βιβλίο</a:t>
            </a:r>
            <a:endParaRPr lang="el-GR"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3000" dirty="0" smtClean="0">
                <a:latin typeface="+mj-lt"/>
              </a:rPr>
              <a:t>Στο </a:t>
            </a:r>
            <a:r>
              <a:rPr lang="el-GR" sz="3000" dirty="0">
                <a:latin typeface="+mj-lt"/>
              </a:rPr>
              <a:t>καπελάδικο της κυρίας Στρουμπίνσκι βρίσκει ο καθένας το καπέλο που θέλει, το καπέλο που του πάει, το καπέλο που του χρειάζεται. Η κυρία Στρουμπίνσκι έχει καπέλα για όλους: για τους λυπημένους, για τους βιαστικούς, για τους ερωτευμένους, για τους αμίλητους, για τους ανήσυχους... Μόλις μπαίνει κάποιος στο μαγαζί της, αμέσως κοιτάζει το πρόσωπό του και καταλαβαίνει ποιο καπέλο του </a:t>
            </a:r>
            <a:r>
              <a:rPr lang="el-GR" sz="3000" dirty="0" smtClean="0">
                <a:latin typeface="+mj-lt"/>
              </a:rPr>
              <a:t>ταιριάζει.</a:t>
            </a:r>
            <a:endParaRPr lang="el-GR" sz="3000" dirty="0">
              <a:latin typeface="+mj-lt"/>
            </a:endParaRPr>
          </a:p>
        </p:txBody>
      </p:sp>
    </p:spTree>
    <p:extLst>
      <p:ext uri="{BB962C8B-B14F-4D97-AF65-F5344CB8AC3E}">
        <p14:creationId xmlns:p14="http://schemas.microsoft.com/office/powerpoint/2010/main" val="357310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Έννοιες … αφής</a:t>
            </a:r>
          </a:p>
        </p:txBody>
      </p:sp>
      <p:sp>
        <p:nvSpPr>
          <p:cNvPr id="4" name="Content Placeholder 3"/>
          <p:cNvSpPr>
            <a:spLocks noGrp="1"/>
          </p:cNvSpPr>
          <p:nvPr>
            <p:ph sz="half" idx="1"/>
          </p:nvPr>
        </p:nvSpPr>
        <p:spPr>
          <a:xfrm>
            <a:off x="457200" y="1600200"/>
            <a:ext cx="4690864" cy="4525963"/>
          </a:xfrm>
        </p:spPr>
        <p:txBody>
          <a:bodyPr>
            <a:noAutofit/>
          </a:bodyPr>
          <a:lstStyle/>
          <a:p>
            <a:pPr marL="0" indent="0">
              <a:buNone/>
            </a:pPr>
            <a:r>
              <a:rPr lang="el-GR" dirty="0" smtClean="0"/>
              <a:t>Μοιράστηκαν στην παρεούλα τέσσερα χαρτιά με διαφορετική υφή και τα παιδιά προσπάθησαν να προσδιορίσουν τι αισθάνονται όταν πιάνουν το καθένα.</a:t>
            </a:r>
          </a:p>
          <a:p>
            <a:pPr marL="0" indent="0">
              <a:buNone/>
            </a:pPr>
            <a:r>
              <a:rPr lang="el-GR" dirty="0" smtClean="0"/>
              <a:t>Μιλήσαμε για έννοιες όπως «μαλακό», «σκληρό», «τραχύ» και «λείο».</a:t>
            </a:r>
            <a:endParaRPr lang="el-GR" dirty="0"/>
          </a:p>
        </p:txBody>
      </p:sp>
      <p:pic>
        <p:nvPicPr>
          <p:cNvPr id="6" name="Content Placeholder 5" descr="[DECORATIV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06043" y="1762139"/>
            <a:ext cx="2522913" cy="4202084"/>
          </a:xfrm>
        </p:spPr>
      </p:pic>
    </p:spTree>
    <p:extLst>
      <p:ext uri="{BB962C8B-B14F-4D97-AF65-F5344CB8AC3E}">
        <p14:creationId xmlns:p14="http://schemas.microsoft.com/office/powerpoint/2010/main" val="214415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l-GR" dirty="0">
                <a:solidFill>
                  <a:schemeClr val="tx2">
                    <a:lumMod val="60000"/>
                    <a:lumOff val="40000"/>
                  </a:schemeClr>
                </a:solidFill>
              </a:rPr>
              <a:t>Διαφορετικές υφές</a:t>
            </a:r>
          </a:p>
        </p:txBody>
      </p:sp>
      <p:sp>
        <p:nvSpPr>
          <p:cNvPr id="11" name="Content Placeholder 10"/>
          <p:cNvSpPr>
            <a:spLocks noGrp="1"/>
          </p:cNvSpPr>
          <p:nvPr>
            <p:ph sz="half" idx="1"/>
          </p:nvPr>
        </p:nvSpPr>
        <p:spPr/>
        <p:txBody>
          <a:bodyPr/>
          <a:lstStyle/>
          <a:p>
            <a:pPr marL="0" indent="0">
              <a:buNone/>
            </a:pPr>
            <a:r>
              <a:rPr lang="el-GR" dirty="0" smtClean="0"/>
              <a:t>Είδαμε εικόνες διαφόρων υφών που συναντάμε είτε στη φύση και τον πραγματικό κόσμο.</a:t>
            </a:r>
          </a:p>
          <a:p>
            <a:pPr marL="0" indent="0">
              <a:buNone/>
            </a:pPr>
            <a:r>
              <a:rPr lang="el-GR" dirty="0" smtClean="0"/>
              <a:t>Τα παιδιά έβρισκαν με μεγάλη ευκολία και ενθουσιασμό τι απεικονίζεται στις εικόνες.</a:t>
            </a:r>
            <a:endParaRPr lang="el-GR" dirty="0"/>
          </a:p>
        </p:txBody>
      </p:sp>
      <p:pic>
        <p:nvPicPr>
          <p:cNvPr id="4110" name="Picture 14" descr="υφές"/>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rot="5400000">
            <a:off x="4568924" y="2207940"/>
            <a:ext cx="40386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409323" y="5433460"/>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0417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Καπέλα</a:t>
            </a:r>
          </a:p>
        </p:txBody>
      </p:sp>
      <p:sp>
        <p:nvSpPr>
          <p:cNvPr id="3" name="Content Placeholder 2"/>
          <p:cNvSpPr>
            <a:spLocks noGrp="1"/>
          </p:cNvSpPr>
          <p:nvPr>
            <p:ph sz="half" idx="1"/>
          </p:nvPr>
        </p:nvSpPr>
        <p:spPr/>
        <p:txBody>
          <a:bodyPr/>
          <a:lstStyle/>
          <a:p>
            <a:pPr marL="0" indent="0">
              <a:buNone/>
            </a:pPr>
            <a:r>
              <a:rPr lang="el-GR" dirty="0"/>
              <a:t>Μοιράστηκαν στα παιδιά πέντε καπέλα, φτιαγμένα από διαφορετικό ύφασμα. Τα παιδιά διασκέδασαν δοκιμάζοντας τα καπέλα και αναγνωρίζοντας τη διαφορετική υφή των υφασμάτων.</a:t>
            </a:r>
          </a:p>
          <a:p>
            <a:endParaRPr lang="el-GR" dirty="0"/>
          </a:p>
        </p:txBody>
      </p:sp>
      <p:pic>
        <p:nvPicPr>
          <p:cNvPr id="3074" name="Picture 2" descr="τα παιδιά δοκιμάζουν τα καπέλα"/>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9549" y="1842182"/>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89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solidFill>
                  <a:schemeClr val="tx2">
                    <a:lumMod val="60000"/>
                    <a:lumOff val="40000"/>
                  </a:schemeClr>
                </a:solidFill>
              </a:rPr>
              <a:t>Συναισθήματα και χρώματα (1/2)</a:t>
            </a:r>
          </a:p>
        </p:txBody>
      </p:sp>
      <p:sp>
        <p:nvSpPr>
          <p:cNvPr id="7" name="Content Placeholder 6"/>
          <p:cNvSpPr>
            <a:spLocks noGrp="1"/>
          </p:cNvSpPr>
          <p:nvPr>
            <p:ph sz="half" idx="1"/>
          </p:nvPr>
        </p:nvSpPr>
        <p:spPr>
          <a:xfrm>
            <a:off x="457200" y="1600200"/>
            <a:ext cx="4546848" cy="4525963"/>
          </a:xfrm>
        </p:spPr>
        <p:txBody>
          <a:bodyPr>
            <a:noAutofit/>
          </a:bodyPr>
          <a:lstStyle/>
          <a:p>
            <a:pPr marL="0" indent="0">
              <a:buNone/>
            </a:pPr>
            <a:r>
              <a:rPr lang="el-GR" dirty="0" smtClean="0"/>
              <a:t>Έχοντας ήδη σχεδιάσει το περίγραμμα τεσσάρων μεγάλων καπέλων πάνω σε χαρτόνι, καλέσαμε τα παιδιά να επιλέξουν τα υλικά που θα χρησιμοποιούσαν για να φτιάξουν το καπέλο της χαρούμενης, της λυπημένης, της ερωτευμένης και της θυμωμένης.</a:t>
            </a:r>
            <a:endParaRPr lang="el-GR" dirty="0"/>
          </a:p>
        </p:txBody>
      </p:sp>
      <p:pic>
        <p:nvPicPr>
          <p:cNvPr id="17" name="Picture 2" descr="[DECORATIVE]"/>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5148064" y="1772816"/>
            <a:ext cx="3396292" cy="29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16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ormAutofit/>
          </a:bodyPr>
          <a:lstStyle/>
          <a:p>
            <a:r>
              <a:rPr lang="el-GR" dirty="0">
                <a:solidFill>
                  <a:schemeClr val="tx2">
                    <a:lumMod val="60000"/>
                    <a:lumOff val="40000"/>
                  </a:schemeClr>
                </a:solidFill>
              </a:rPr>
              <a:t>Συναισθήματα και χρώματα (2/2)</a:t>
            </a:r>
          </a:p>
        </p:txBody>
      </p:sp>
      <p:pic>
        <p:nvPicPr>
          <p:cNvPr id="11" name="Content Placeholder 10" descr="[DECORATIV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95536" y="1772816"/>
            <a:ext cx="4038600" cy="3456384"/>
          </a:xfrm>
        </p:spPr>
      </p:pic>
      <p:sp>
        <p:nvSpPr>
          <p:cNvPr id="9" name="Text Placeholder 8"/>
          <p:cNvSpPr>
            <a:spLocks noGrp="1"/>
          </p:cNvSpPr>
          <p:nvPr>
            <p:ph sz="half" idx="2"/>
          </p:nvPr>
        </p:nvSpPr>
        <p:spPr/>
        <p:txBody>
          <a:bodyPr>
            <a:noAutofit/>
          </a:bodyPr>
          <a:lstStyle/>
          <a:p>
            <a:pPr marL="0" indent="0">
              <a:buNone/>
            </a:pPr>
            <a:r>
              <a:rPr lang="el-GR" dirty="0" smtClean="0"/>
              <a:t>Αν </a:t>
            </a:r>
            <a:r>
              <a:rPr lang="el-GR" dirty="0"/>
              <a:t>και τα παιδιά το διασκέδασαν και το αποτέλεσμα ήταν πολύ </a:t>
            </a:r>
            <a:r>
              <a:rPr lang="el-GR" dirty="0" smtClean="0"/>
              <a:t>εντυπωσιακό, </a:t>
            </a:r>
            <a:r>
              <a:rPr lang="el-GR" dirty="0"/>
              <a:t>η επιλογή των υλικών έγινε περισσότερο σύμφωνα με το χρώμα που θα ταίριαζε στο </a:t>
            </a:r>
            <a:r>
              <a:rPr lang="el-GR" dirty="0" smtClean="0"/>
              <a:t>συναίσθημα, </a:t>
            </a:r>
            <a:r>
              <a:rPr lang="el-GR" dirty="0"/>
              <a:t>παρά με την υφή.</a:t>
            </a:r>
          </a:p>
          <a:p>
            <a:endParaRPr lang="el-GR" dirty="0"/>
          </a:p>
        </p:txBody>
      </p:sp>
    </p:spTree>
    <p:extLst>
      <p:ext uri="{BB962C8B-B14F-4D97-AF65-F5344CB8AC3E}">
        <p14:creationId xmlns:p14="http://schemas.microsoft.com/office/powerpoint/2010/main" val="1090238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3:43:49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2,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0,11,4110,1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FCCC0DB-6A1B-4AEA-99B5-BEB07D9FFF7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2646</TotalTime>
  <Words>838</Words>
  <Application>Microsoft Office PowerPoint</Application>
  <PresentationFormat>On-screen Show (4:3)</PresentationFormat>
  <Paragraphs>72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         Ανάγνωση του βιβλίου           </vt:lpstr>
      <vt:lpstr>Λίγα λόγια για το βιβλίο</vt:lpstr>
      <vt:lpstr>Έννοιες … αφής</vt:lpstr>
      <vt:lpstr>Διαφορετικές υφές</vt:lpstr>
      <vt:lpstr>Καπέλα</vt:lpstr>
      <vt:lpstr>Συναισθήματα και χρώματα (1/2)</vt:lpstr>
      <vt:lpstr>Συναισθήματα και χρώματα (2/2)</vt:lpstr>
      <vt:lpstr> Συναισθήματα και υφές (1/2)</vt:lpstr>
      <vt:lpstr>Συναισθήματα και υφές (2/2)</vt:lpstr>
      <vt:lpstr>Υφές και επαγγέλματα (1/3)</vt:lpstr>
      <vt:lpstr>Υφές και επαγγέλματα (2/3)</vt:lpstr>
      <vt:lpstr>Υφές και επαγγέλματα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Υφή / Τα καπέλα της κυρίας Στρουμπίνσκι</dc:title>
  <dc:subject>Το Εικονογραφημένο Βιβλίο στην Προσχολική Εκπαίδευση</dc:subject>
  <dc:creator>Αγγελική Γιαννικοπούλου</dc:creator>
  <cp:lastModifiedBy>takis81 mark</cp:lastModifiedBy>
  <cp:revision>263</cp:revision>
  <dcterms:created xsi:type="dcterms:W3CDTF">2012-09-06T09:03:05Z</dcterms:created>
  <dcterms:modified xsi:type="dcterms:W3CDTF">2016-12-19T13:46:24Z</dcterms:modified>
</cp:coreProperties>
</file>