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01" r:id="rId2"/>
    <p:sldId id="264" r:id="rId3"/>
    <p:sldId id="261" r:id="rId4"/>
    <p:sldId id="262" r:id="rId5"/>
    <p:sldId id="266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4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280" r:id="rId45"/>
    <p:sldId id="290" r:id="rId46"/>
    <p:sldId id="295" r:id="rId47"/>
    <p:sldId id="299" r:id="rId48"/>
    <p:sldId id="292" r:id="rId49"/>
    <p:sldId id="291" r:id="rId50"/>
    <p:sldId id="294" r:id="rId51"/>
    <p:sldId id="293" r:id="rId52"/>
    <p:sldId id="336" r:id="rId53"/>
    <p:sldId id="365" r:id="rId5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301"/>
            <p14:sldId id="264"/>
            <p14:sldId id="261"/>
            <p14:sldId id="262"/>
            <p14:sldId id="266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4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36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9309" autoAdjust="0"/>
  </p:normalViewPr>
  <p:slideViewPr>
    <p:cSldViewPr>
      <p:cViewPr varScale="1">
        <p:scale>
          <a:sx n="116" d="100"/>
          <a:sy n="116" d="100"/>
        </p:scale>
        <p:origin x="109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6215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30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127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1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9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8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13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Ενότητα 2. Το παιδικό σχέδιο ως γνωστική διεργασία: αναπαραστατικές ικανότητες.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ECD103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ontvarystudio.hu/web/tan/Platthy_Inherend%20_expressiveness%20jav%C3%ADtott_elemei/image063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2.bp.blogspot.com/-BxR2LJyny8M/TX4Q5CQBasI/AAAAAAAACdA/Bn3ePHcFH2w/s1600/IMG_7350.JPG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clicks.robertgenn.com/images/featured_artist/child-art/preschematic-child-artwork3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ikuzo.com/wp-content/uploads/2011/10/c.jpg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apeduufrgs2007.pbworks.com/f/crian%C3%A7adesete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.bp.blogspot.com/_VgtJEsVH8Vg/STdIERji96I/AAAAAAAAADE/oAQaN-VNK5g/s320/Des+Esq+2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2232248"/>
          </a:xfrm>
        </p:spPr>
        <p:txBody>
          <a:bodyPr>
            <a:normAutofit/>
          </a:bodyPr>
          <a:lstStyle/>
          <a:p>
            <a:pPr lvl="0"/>
            <a:r>
              <a:rPr lang="el-GR" dirty="0" smtClean="0"/>
              <a:t>Διδακτική </a:t>
            </a:r>
            <a:r>
              <a:rPr lang="el-GR" dirty="0"/>
              <a:t>των </a:t>
            </a:r>
            <a:r>
              <a:rPr lang="el-GR" dirty="0" smtClean="0"/>
              <a:t>εικαστικών τεχνών</a:t>
            </a:r>
            <a:br>
              <a:rPr lang="el-GR" dirty="0" smtClean="0"/>
            </a:br>
            <a:r>
              <a:rPr lang="el-GR" sz="3600" dirty="0" smtClean="0"/>
              <a:t>Ενότητα 2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861048"/>
            <a:ext cx="8712968" cy="2448272"/>
          </a:xfrm>
        </p:spPr>
        <p:txBody>
          <a:bodyPr>
            <a:normAutofit/>
          </a:bodyPr>
          <a:lstStyle/>
          <a:p>
            <a:r>
              <a:rPr lang="el-GR" dirty="0" smtClean="0"/>
              <a:t>Ουρανία </a:t>
            </a:r>
            <a:r>
              <a:rPr lang="el-GR" dirty="0" err="1" smtClean="0"/>
              <a:t>Κούβου</a:t>
            </a:r>
            <a:endParaRPr lang="el-GR" dirty="0" smtClean="0"/>
          </a:p>
          <a:p>
            <a:r>
              <a:rPr lang="el-GR" dirty="0" smtClean="0">
                <a:sym typeface="Helvetica" pitchFamily="2" charset="0"/>
              </a:rPr>
              <a:t>Ε</a:t>
            </a:r>
            <a:r>
              <a:rPr lang="en-US" dirty="0" err="1" smtClean="0">
                <a:sym typeface="Helvetica" pitchFamily="2" charset="0"/>
              </a:rPr>
              <a:t>θνικὸ</a:t>
            </a:r>
            <a:r>
              <a:rPr lang="en-US" dirty="0" smtClean="0">
                <a:sym typeface="Helvetica" pitchFamily="2" charset="0"/>
              </a:rPr>
              <a:t> κα</a:t>
            </a:r>
            <a:r>
              <a:rPr lang="en-US" dirty="0" err="1" smtClean="0">
                <a:sym typeface="Helvetica" pitchFamily="2" charset="0"/>
              </a:rPr>
              <a:t>i</a:t>
            </a:r>
            <a:r>
              <a:rPr lang="en-US" dirty="0" smtClean="0">
                <a:sym typeface="Helvetica" pitchFamily="2" charset="0"/>
              </a:rPr>
              <a:t> </a:t>
            </a:r>
            <a:r>
              <a:rPr lang="en-US" dirty="0">
                <a:sym typeface="Helvetica" pitchFamily="2" charset="0"/>
              </a:rPr>
              <a:t>Καπ</a:t>
            </a:r>
            <a:r>
              <a:rPr lang="en-US" dirty="0" err="1">
                <a:sym typeface="Helvetica" pitchFamily="2" charset="0"/>
              </a:rPr>
              <a:t>οδιστρι</a:t>
            </a:r>
            <a:r>
              <a:rPr lang="en-US" dirty="0">
                <a:sym typeface="Helvetica" pitchFamily="2" charset="0"/>
              </a:rPr>
              <a:t>ακὸ Πανεπιστήμιο </a:t>
            </a:r>
            <a:r>
              <a:rPr lang="el-GR" dirty="0" smtClean="0">
                <a:sym typeface="Helvetica" pitchFamily="2" charset="0"/>
              </a:rPr>
              <a:t>Α</a:t>
            </a:r>
            <a:r>
              <a:rPr lang="en-US" dirty="0" err="1" smtClean="0">
                <a:sym typeface="Helvetica" pitchFamily="2" charset="0"/>
              </a:rPr>
              <a:t>θην</a:t>
            </a:r>
            <a:r>
              <a:rPr lang="el-GR" dirty="0" smtClean="0">
                <a:sym typeface="Helvetica" pitchFamily="2" charset="0"/>
              </a:rPr>
              <a:t>ώ</a:t>
            </a:r>
            <a:r>
              <a:rPr lang="en-US" dirty="0" smtClean="0">
                <a:sym typeface="Helvetica" pitchFamily="2" charset="0"/>
              </a:rPr>
              <a:t>ν</a:t>
            </a:r>
            <a:endParaRPr lang="en-US" dirty="0">
              <a:sym typeface="Helvetica" pitchFamily="2" charset="0"/>
            </a:endParaRPr>
          </a:p>
          <a:p>
            <a:r>
              <a:rPr lang="el-GR" dirty="0" smtClean="0">
                <a:sym typeface="Helvetica" pitchFamily="2" charset="0"/>
              </a:rPr>
              <a:t>Τ</a:t>
            </a:r>
            <a:r>
              <a:rPr lang="en-US" dirty="0" smtClean="0">
                <a:sym typeface="Helvetica" pitchFamily="2" charset="0"/>
              </a:rPr>
              <a:t>μ</a:t>
            </a:r>
            <a:r>
              <a:rPr lang="el-GR" dirty="0">
                <a:sym typeface="Helvetica" pitchFamily="2" charset="0"/>
              </a:rPr>
              <a:t>ή</a:t>
            </a:r>
            <a:r>
              <a:rPr lang="en-US" dirty="0" smtClean="0">
                <a:sym typeface="Helvetica" pitchFamily="2" charset="0"/>
              </a:rPr>
              <a:t>μα </a:t>
            </a:r>
            <a:r>
              <a:rPr lang="el-GR" dirty="0"/>
              <a:t>Εκπαίδευσης και Αγωγής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στην </a:t>
            </a:r>
            <a:r>
              <a:rPr lang="el-GR" dirty="0"/>
              <a:t>Προσχολική Ηλικία</a:t>
            </a:r>
          </a:p>
        </p:txBody>
      </p:sp>
      <p:pic>
        <p:nvPicPr>
          <p:cNvPr id="4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147" y="0"/>
            <a:ext cx="4824536" cy="6432714"/>
          </a:xfrm>
        </p:spPr>
      </p:pic>
    </p:spTree>
    <p:extLst>
      <p:ext uri="{BB962C8B-B14F-4D97-AF65-F5344CB8AC3E}">
        <p14:creationId xmlns:p14="http://schemas.microsoft.com/office/powerpoint/2010/main" val="41005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128792" cy="5029158"/>
          </a:xfrm>
        </p:spPr>
      </p:pic>
    </p:spTree>
    <p:extLst>
      <p:ext uri="{BB962C8B-B14F-4D97-AF65-F5344CB8AC3E}">
        <p14:creationId xmlns:p14="http://schemas.microsoft.com/office/powerpoint/2010/main" val="24510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839942" cy="5050624"/>
          </a:xfrm>
        </p:spPr>
      </p:pic>
    </p:spTree>
    <p:extLst>
      <p:ext uri="{BB962C8B-B14F-4D97-AF65-F5344CB8AC3E}">
        <p14:creationId xmlns:p14="http://schemas.microsoft.com/office/powerpoint/2010/main" val="31632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199982" cy="5096266"/>
          </a:xfrm>
        </p:spPr>
      </p:pic>
    </p:spTree>
    <p:extLst>
      <p:ext uri="{BB962C8B-B14F-4D97-AF65-F5344CB8AC3E}">
        <p14:creationId xmlns:p14="http://schemas.microsoft.com/office/powerpoint/2010/main" val="13311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055966" cy="5140818"/>
          </a:xfrm>
        </p:spPr>
      </p:pic>
    </p:spTree>
    <p:extLst>
      <p:ext uri="{BB962C8B-B14F-4D97-AF65-F5344CB8AC3E}">
        <p14:creationId xmlns:p14="http://schemas.microsoft.com/office/powerpoint/2010/main" val="22832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984776" cy="5078750"/>
          </a:xfrm>
        </p:spPr>
      </p:pic>
    </p:spTree>
    <p:extLst>
      <p:ext uri="{BB962C8B-B14F-4D97-AF65-F5344CB8AC3E}">
        <p14:creationId xmlns:p14="http://schemas.microsoft.com/office/powerpoint/2010/main" val="25289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624736" cy="5110867"/>
          </a:xfrm>
        </p:spPr>
      </p:pic>
    </p:spTree>
    <p:extLst>
      <p:ext uri="{BB962C8B-B14F-4D97-AF65-F5344CB8AC3E}">
        <p14:creationId xmlns:p14="http://schemas.microsoft.com/office/powerpoint/2010/main" val="1926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02" y="188640"/>
            <a:ext cx="6332501" cy="5980218"/>
          </a:xfrm>
        </p:spPr>
      </p:pic>
    </p:spTree>
    <p:extLst>
      <p:ext uri="{BB962C8B-B14F-4D97-AF65-F5344CB8AC3E}">
        <p14:creationId xmlns:p14="http://schemas.microsoft.com/office/powerpoint/2010/main" val="18821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7128791" cy="6355980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50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99370"/>
            <a:ext cx="6912768" cy="5026392"/>
          </a:xfrm>
        </p:spPr>
      </p:pic>
    </p:spTree>
    <p:extLst>
      <p:ext uri="{BB962C8B-B14F-4D97-AF65-F5344CB8AC3E}">
        <p14:creationId xmlns:p14="http://schemas.microsoft.com/office/powerpoint/2010/main" val="13023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722313" y="2906714"/>
            <a:ext cx="7772400" cy="2862262"/>
          </a:xfrm>
        </p:spPr>
        <p:txBody>
          <a:bodyPr>
            <a:normAutofit/>
          </a:bodyPr>
          <a:lstStyle/>
          <a:p>
            <a:pPr lvl="0"/>
            <a:r>
              <a:rPr lang="el-GR" sz="4400" dirty="0"/>
              <a:t>Ενότητα </a:t>
            </a:r>
            <a:r>
              <a:rPr lang="el-GR" sz="4400" dirty="0" smtClean="0"/>
              <a:t>2. </a:t>
            </a:r>
            <a:br>
              <a:rPr lang="el-GR" sz="4400" dirty="0" smtClean="0"/>
            </a:br>
            <a:r>
              <a:rPr lang="el-GR" sz="4400" dirty="0"/>
              <a:t>Το παιδικό σχέδιο ως γνωστική διεργασία: αναπαραστατικές ικανότητες.</a:t>
            </a:r>
          </a:p>
        </p:txBody>
      </p:sp>
    </p:spTree>
    <p:extLst>
      <p:ext uri="{BB962C8B-B14F-4D97-AF65-F5344CB8AC3E}">
        <p14:creationId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43684"/>
            <a:ext cx="7272808" cy="4985021"/>
          </a:xfrm>
        </p:spPr>
      </p:pic>
    </p:spTree>
    <p:extLst>
      <p:ext uri="{BB962C8B-B14F-4D97-AF65-F5344CB8AC3E}">
        <p14:creationId xmlns:p14="http://schemas.microsoft.com/office/powerpoint/2010/main" val="20219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6984776" cy="5099546"/>
          </a:xfrm>
        </p:spPr>
      </p:pic>
    </p:spTree>
    <p:extLst>
      <p:ext uri="{BB962C8B-B14F-4D97-AF65-F5344CB8AC3E}">
        <p14:creationId xmlns:p14="http://schemas.microsoft.com/office/powerpoint/2010/main" val="6338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-2022"/>
            <a:ext cx="4392488" cy="6455358"/>
          </a:xfrm>
        </p:spPr>
      </p:pic>
    </p:spTree>
    <p:extLst>
      <p:ext uri="{BB962C8B-B14F-4D97-AF65-F5344CB8AC3E}">
        <p14:creationId xmlns:p14="http://schemas.microsoft.com/office/powerpoint/2010/main" val="12634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724"/>
            <a:ext cx="4032448" cy="6446612"/>
          </a:xfrm>
        </p:spPr>
      </p:pic>
    </p:spTree>
    <p:extLst>
      <p:ext uri="{BB962C8B-B14F-4D97-AF65-F5344CB8AC3E}">
        <p14:creationId xmlns:p14="http://schemas.microsoft.com/office/powerpoint/2010/main" val="6021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3456384" cy="6453652"/>
          </a:xfrm>
        </p:spPr>
      </p:pic>
    </p:spTree>
    <p:extLst>
      <p:ext uri="{BB962C8B-B14F-4D97-AF65-F5344CB8AC3E}">
        <p14:creationId xmlns:p14="http://schemas.microsoft.com/office/powerpoint/2010/main" val="26202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4624"/>
            <a:ext cx="3744416" cy="6408454"/>
          </a:xfrm>
        </p:spPr>
      </p:pic>
    </p:spTree>
    <p:extLst>
      <p:ext uri="{BB962C8B-B14F-4D97-AF65-F5344CB8AC3E}">
        <p14:creationId xmlns:p14="http://schemas.microsoft.com/office/powerpoint/2010/main" val="34265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9606"/>
            <a:ext cx="4680520" cy="6443730"/>
          </a:xfrm>
        </p:spPr>
      </p:pic>
    </p:spTree>
    <p:extLst>
      <p:ext uri="{BB962C8B-B14F-4D97-AF65-F5344CB8AC3E}">
        <p14:creationId xmlns:p14="http://schemas.microsoft.com/office/powerpoint/2010/main" val="13410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907" y="-12653"/>
            <a:ext cx="5412541" cy="6465989"/>
          </a:xfrm>
        </p:spPr>
      </p:pic>
    </p:spTree>
    <p:extLst>
      <p:ext uri="{BB962C8B-B14F-4D97-AF65-F5344CB8AC3E}">
        <p14:creationId xmlns:p14="http://schemas.microsoft.com/office/powerpoint/2010/main" val="3522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-3980"/>
            <a:ext cx="4176464" cy="6457316"/>
          </a:xfrm>
        </p:spPr>
      </p:pic>
    </p:spTree>
    <p:extLst>
      <p:ext uri="{BB962C8B-B14F-4D97-AF65-F5344CB8AC3E}">
        <p14:creationId xmlns:p14="http://schemas.microsoft.com/office/powerpoint/2010/main" val="41711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0"/>
            <a:ext cx="5688632" cy="6440345"/>
          </a:xfrm>
        </p:spPr>
      </p:pic>
    </p:spTree>
    <p:extLst>
      <p:ext uri="{BB962C8B-B14F-4D97-AF65-F5344CB8AC3E}">
        <p14:creationId xmlns:p14="http://schemas.microsoft.com/office/powerpoint/2010/main" val="1892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dirty="0"/>
              <a:t>Ικανότητα αναγνώρισης και περιγραφής των αναπαραστατικών ικανοτήτων του παιδιού όπως αυτές αναφαίνονται μέσα στο σχέδιό του χρησιμοποιώντας την σχετική βιβλιογραφία.</a:t>
            </a:r>
          </a:p>
          <a:p>
            <a:pPr lvl="0"/>
            <a:r>
              <a:rPr lang="el-GR" dirty="0"/>
              <a:t>Κριτική θεώρηση των διαφορετικών προσεγγίσεων στην ανάλυση του παιδικού σχεδίου και των ποικίλων θεωριών στην διδακτική της τέχνης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31" y="257175"/>
            <a:ext cx="6516216" cy="6029196"/>
          </a:xfrm>
        </p:spPr>
      </p:pic>
    </p:spTree>
    <p:extLst>
      <p:ext uri="{BB962C8B-B14F-4D97-AF65-F5344CB8AC3E}">
        <p14:creationId xmlns:p14="http://schemas.microsoft.com/office/powerpoint/2010/main" val="41774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Εικόνα 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6888296" cy="5132455"/>
          </a:xfrm>
        </p:spPr>
      </p:pic>
    </p:spTree>
    <p:extLst>
      <p:ext uri="{BB962C8B-B14F-4D97-AF65-F5344CB8AC3E}">
        <p14:creationId xmlns:p14="http://schemas.microsoft.com/office/powerpoint/2010/main" val="2338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Εικόνα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896408" cy="5021464"/>
          </a:xfrm>
        </p:spPr>
      </p:pic>
    </p:spTree>
    <p:extLst>
      <p:ext uri="{BB962C8B-B14F-4D97-AF65-F5344CB8AC3E}">
        <p14:creationId xmlns:p14="http://schemas.microsoft.com/office/powerpoint/2010/main" val="39858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Εικόνα άσκησης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-37202"/>
            <a:ext cx="4392488" cy="6490538"/>
          </a:xfrm>
        </p:spPr>
      </p:pic>
    </p:spTree>
    <p:extLst>
      <p:ext uri="{BB962C8B-B14F-4D97-AF65-F5344CB8AC3E}">
        <p14:creationId xmlns:p14="http://schemas.microsoft.com/office/powerpoint/2010/main" val="529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Εικόνα άσκηση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99392"/>
            <a:ext cx="4464496" cy="6484535"/>
          </a:xfrm>
        </p:spPr>
      </p:pic>
    </p:spTree>
    <p:extLst>
      <p:ext uri="{BB962C8B-B14F-4D97-AF65-F5344CB8AC3E}">
        <p14:creationId xmlns:p14="http://schemas.microsoft.com/office/powerpoint/2010/main" val="942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Εικόνα άσκηση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8164"/>
            <a:ext cx="4413769" cy="6373163"/>
          </a:xfrm>
        </p:spPr>
      </p:pic>
    </p:spTree>
    <p:extLst>
      <p:ext uri="{BB962C8B-B14F-4D97-AF65-F5344CB8AC3E}">
        <p14:creationId xmlns:p14="http://schemas.microsoft.com/office/powerpoint/2010/main" val="270690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67298"/>
            <a:ext cx="7895102" cy="4560040"/>
          </a:xfrm>
        </p:spPr>
      </p:pic>
    </p:spTree>
    <p:extLst>
      <p:ext uri="{BB962C8B-B14F-4D97-AF65-F5344CB8AC3E}">
        <p14:creationId xmlns:p14="http://schemas.microsoft.com/office/powerpoint/2010/main" val="23340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3179"/>
            <a:ext cx="3622759" cy="6408712"/>
          </a:xfrm>
        </p:spPr>
      </p:pic>
    </p:spTree>
    <p:extLst>
      <p:ext uri="{BB962C8B-B14F-4D97-AF65-F5344CB8AC3E}">
        <p14:creationId xmlns:p14="http://schemas.microsoft.com/office/powerpoint/2010/main" val="7507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-12139"/>
            <a:ext cx="4392488" cy="6465475"/>
          </a:xfrm>
        </p:spPr>
      </p:pic>
    </p:spTree>
    <p:extLst>
      <p:ext uri="{BB962C8B-B14F-4D97-AF65-F5344CB8AC3E}">
        <p14:creationId xmlns:p14="http://schemas.microsoft.com/office/powerpoint/2010/main" val="27377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6048360" cy="5139251"/>
          </a:xfrm>
        </p:spPr>
      </p:pic>
    </p:spTree>
    <p:extLst>
      <p:ext uri="{BB962C8B-B14F-4D97-AF65-F5344CB8AC3E}">
        <p14:creationId xmlns:p14="http://schemas.microsoft.com/office/powerpoint/2010/main" val="422226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517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Η τάση των μικρών παιδιών να κάνουν σημάδια σε μία επίπεδη επιφάνεια εξετάζεται έως η απαρχή της αναπαραστατικής διαδικασίας, αλλά και της ικανότητας για συμβολική και αφαιρετική σκέψη. Αναγνωρίζονται στάδια στην αναδίπλωση αυτών των ικανοτήτων και συσχετίζονται με την </a:t>
            </a:r>
            <a:r>
              <a:rPr lang="el-GR" dirty="0" smtClean="0"/>
              <a:t>διανοητική </a:t>
            </a:r>
            <a:r>
              <a:rPr lang="el-GR" dirty="0"/>
              <a:t>και αντιληπτική ανάπτυξη του παιδιού. Πιο συγκεκριμένα, το σχέδιο του μικρού παιδιού δεν θεωρείται ως μία προσπάθεια ρεαλιστικής </a:t>
            </a:r>
            <a:r>
              <a:rPr lang="el-GR" dirty="0" smtClean="0"/>
              <a:t>αναπαράστασης </a:t>
            </a:r>
            <a:r>
              <a:rPr lang="el-GR" dirty="0"/>
              <a:t>του κόσμου, αλλά ως η δημιουργία συμβόλων και γραφιστικών στερεοτύπων που θα το  βοηθήσουν να αντιληφθεί και να κατανοήσει τον κόσμο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0053"/>
            <a:ext cx="3240360" cy="6393283"/>
          </a:xfrm>
        </p:spPr>
      </p:pic>
    </p:spTree>
    <p:extLst>
      <p:ext uri="{BB962C8B-B14F-4D97-AF65-F5344CB8AC3E}">
        <p14:creationId xmlns:p14="http://schemas.microsoft.com/office/powerpoint/2010/main" val="40576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5831830" cy="5208931"/>
          </a:xfrm>
        </p:spPr>
      </p:pic>
    </p:spTree>
    <p:extLst>
      <p:ext uri="{BB962C8B-B14F-4D97-AF65-F5344CB8AC3E}">
        <p14:creationId xmlns:p14="http://schemas.microsoft.com/office/powerpoint/2010/main" val="181915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335391" cy="5213397"/>
          </a:xfrm>
        </p:spPr>
      </p:pic>
    </p:spTree>
    <p:extLst>
      <p:ext uri="{BB962C8B-B14F-4D97-AF65-F5344CB8AC3E}">
        <p14:creationId xmlns:p14="http://schemas.microsoft.com/office/powerpoint/2010/main" val="14776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074"/>
            <a:ext cx="9181764" cy="3086488"/>
          </a:xfrm>
        </p:spPr>
      </p:pic>
    </p:spTree>
    <p:extLst>
      <p:ext uri="{BB962C8B-B14F-4D97-AF65-F5344CB8AC3E}">
        <p14:creationId xmlns:p14="http://schemas.microsoft.com/office/powerpoint/2010/main" val="26833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8ο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smtClean="0"/>
              <a:t>Ουρανία </a:t>
            </a:r>
            <a:r>
              <a:rPr lang="el-GR" sz="2000" dirty="0" err="1" smtClean="0"/>
              <a:t>Κούβου</a:t>
            </a:r>
            <a:r>
              <a:rPr lang="el-GR" sz="2000" dirty="0" smtClean="0"/>
              <a:t>. </a:t>
            </a:r>
            <a:r>
              <a:rPr lang="el-GR" sz="2000" dirty="0"/>
              <a:t>«Διδακτική των εικαστικών </a:t>
            </a:r>
            <a:r>
              <a:rPr lang="el-GR" sz="2000" dirty="0" smtClean="0"/>
              <a:t>τεχνών - </a:t>
            </a:r>
            <a:r>
              <a:rPr lang="el-GR" sz="2000" dirty="0"/>
              <a:t>Ενότητα </a:t>
            </a:r>
            <a:r>
              <a:rPr lang="el-GR" sz="2000" dirty="0" smtClean="0"/>
              <a:t>2</a:t>
            </a:r>
            <a:r>
              <a:rPr lang="el-GR" sz="2000" dirty="0"/>
              <a:t>. Το παιδικό σχέδιο ως γνωστική διεργασία: αναπαραστατικές </a:t>
            </a:r>
            <a:r>
              <a:rPr lang="el-GR" sz="2000" dirty="0" smtClean="0"/>
              <a:t>ικανότητες».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hlinkClick r:id="rId3"/>
              </a:rPr>
              <a:t>http://opencourses.uoa.gr/courses/ECD103/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Εκπαιδευτικό Υλικό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Μέρος 8ο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n-US" dirty="0" smtClean="0"/>
              <a:t>1/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/>
              <a:t>1: </a:t>
            </a:r>
            <a:r>
              <a:rPr lang="en-US" sz="2000" b="1" dirty="0"/>
              <a:t>Copyrighted</a:t>
            </a:r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 smtClean="0"/>
              <a:t>2: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/>
              <a:t>http://www.csontvarystudio.hu/web/tan/Platthy_Inherend%20_expressiveness%20jav%C3%ADtott_elemei/image051.jpg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 smtClean="0"/>
              <a:t>3: </a:t>
            </a:r>
            <a:r>
              <a:rPr lang="en-US" sz="2000" b="1" dirty="0"/>
              <a:t>Copyrighted</a:t>
            </a:r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 smtClean="0"/>
              <a:t>4: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www.csontvarystudio.hu/web/tan/Platthy_Inherend%20_expressiveness%20jav%C3%ADtott_elemei/image063.jpg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Εικόνα </a:t>
            </a:r>
            <a:r>
              <a:rPr lang="el-GR" sz="2000" b="1" dirty="0" smtClean="0"/>
              <a:t>5: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</a:t>
            </a:r>
            <a:r>
              <a:rPr lang="el-GR" sz="2000" b="1" dirty="0" smtClean="0"/>
              <a:t>ή: </a:t>
            </a:r>
            <a:r>
              <a:rPr lang="en-US" sz="2000" b="1" dirty="0">
                <a:hlinkClick r:id="rId4"/>
              </a:rPr>
              <a:t>http://2.bp.blogspot.com/-</a:t>
            </a:r>
            <a:r>
              <a:rPr lang="en-US" sz="2000" b="1" dirty="0" smtClean="0">
                <a:hlinkClick r:id="rId4"/>
              </a:rPr>
              <a:t>BxR2LJyny8M/</a:t>
            </a:r>
            <a:r>
              <a:rPr lang="el-GR" sz="2000" b="1" dirty="0" smtClean="0">
                <a:hlinkClick r:id="rId4"/>
              </a:rPr>
              <a:t/>
            </a:r>
            <a:br>
              <a:rPr lang="el-GR" sz="2000" b="1" dirty="0" smtClean="0">
                <a:hlinkClick r:id="rId4"/>
              </a:rPr>
            </a:br>
            <a:r>
              <a:rPr lang="en-US" sz="2000" b="1" dirty="0" smtClean="0">
                <a:hlinkClick r:id="rId4"/>
              </a:rPr>
              <a:t>TX4Q5CQBasI/</a:t>
            </a:r>
            <a:r>
              <a:rPr lang="en-US" sz="2000" b="1" dirty="0" err="1" smtClean="0">
                <a:hlinkClick r:id="rId4"/>
              </a:rPr>
              <a:t>AAAAAAAACdA</a:t>
            </a:r>
            <a:r>
              <a:rPr lang="en-US" sz="2000" b="1" dirty="0" smtClean="0">
                <a:hlinkClick r:id="rId4"/>
              </a:rPr>
              <a:t>/Bn3ePHcFH2w/s1600/IMG_7350.JPG</a:t>
            </a:r>
            <a:r>
              <a:rPr lang="el-GR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/>
              <a:t>Εικόνες </a:t>
            </a:r>
            <a:r>
              <a:rPr lang="el-GR" sz="2000" b="1" dirty="0" smtClean="0"/>
              <a:t>6-10: </a:t>
            </a:r>
            <a:r>
              <a:rPr lang="en-US" sz="2000" b="1" dirty="0"/>
              <a:t>Copyrighted</a:t>
            </a:r>
          </a:p>
          <a:p>
            <a:pPr marL="0" indent="0">
              <a:buNone/>
            </a:pPr>
            <a:r>
              <a:rPr lang="el-GR" sz="2000" b="1" dirty="0" smtClean="0"/>
              <a:t>Εικόνα 11: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clicks.robertgenn.com/images/featured_artist/child-art/preschematic-child-artwork3.jpg</a:t>
            </a:r>
            <a:r>
              <a:rPr lang="el-GR" sz="2000" b="1" dirty="0" smtClean="0"/>
              <a:t> </a:t>
            </a:r>
          </a:p>
          <a:p>
            <a:pPr marL="0" indent="0">
              <a:buNone/>
            </a:pPr>
            <a:r>
              <a:rPr lang="el-GR" sz="2000" b="1" dirty="0"/>
              <a:t>Εικόνες </a:t>
            </a:r>
            <a:r>
              <a:rPr lang="el-GR" sz="2000" b="1" dirty="0" smtClean="0"/>
              <a:t>12-30: </a:t>
            </a:r>
            <a:r>
              <a:rPr lang="en-US" sz="2000" b="1" dirty="0" smtClean="0"/>
              <a:t>Copyrighted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Εικόνα 31: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</a:t>
            </a:r>
            <a:r>
              <a:rPr lang="el-GR" sz="2000" b="1" dirty="0"/>
              <a:t>Πηγή:</a:t>
            </a:r>
            <a:r>
              <a:rPr lang="el-GR" sz="2000" b="1" dirty="0" smtClean="0"/>
              <a:t> </a:t>
            </a:r>
            <a:r>
              <a:rPr lang="en-US" sz="2000" b="1" dirty="0">
                <a:hlinkClick r:id="rId4"/>
              </a:rPr>
              <a:t>http://</a:t>
            </a:r>
            <a:r>
              <a:rPr lang="en-US" sz="2000" b="1" dirty="0" smtClean="0">
                <a:hlinkClick r:id="rId4"/>
              </a:rPr>
              <a:t>www.goikuzo.com/wp-content/uploads/2011/10/c.jpg</a:t>
            </a:r>
            <a:r>
              <a:rPr lang="el-GR" sz="2000" b="1" dirty="0" smtClean="0"/>
              <a:t>    </a:t>
            </a:r>
            <a:endParaRPr lang="el-GR" sz="2000" b="1" dirty="0"/>
          </a:p>
          <a:p>
            <a:pPr marL="0" indent="0">
              <a:buNone/>
            </a:pPr>
            <a:r>
              <a:rPr lang="el-GR" sz="2000" b="1" dirty="0" smtClean="0"/>
              <a:t>Εικόνες 32-34: </a:t>
            </a:r>
            <a:r>
              <a:rPr lang="en-US" sz="2000" b="1" dirty="0" smtClean="0"/>
              <a:t>Copyrighted</a:t>
            </a:r>
          </a:p>
          <a:p>
            <a:pPr marL="0" indent="0">
              <a:buNone/>
            </a:pPr>
            <a:r>
              <a:rPr lang="el-GR" sz="2000" b="1" dirty="0" smtClean="0"/>
              <a:t> </a:t>
            </a:r>
            <a:endParaRPr lang="el-GR" sz="2000" b="1" dirty="0" smtClean="0"/>
          </a:p>
          <a:p>
            <a:pPr marL="0" indent="0">
              <a:buNone/>
            </a:pPr>
            <a:r>
              <a:rPr lang="el-GR" sz="2000" b="1" dirty="0"/>
              <a:t> </a:t>
            </a:r>
            <a:r>
              <a:rPr lang="el-GR" sz="2000" b="1" dirty="0" smtClean="0"/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5828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3</a:t>
            </a:r>
            <a:r>
              <a:rPr lang="en-US" dirty="0" smtClean="0"/>
              <a:t>/</a:t>
            </a:r>
            <a:r>
              <a:rPr lang="el-GR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Εικόνες/Φωτογραφίες</a:t>
            </a:r>
          </a:p>
          <a:p>
            <a:pPr marL="0" indent="0">
              <a:buNone/>
            </a:pPr>
            <a:r>
              <a:rPr lang="el-GR" sz="2000" b="1" dirty="0"/>
              <a:t>Εικόνα 35: </a:t>
            </a:r>
            <a:r>
              <a:rPr lang="en-US" sz="2000" b="1" dirty="0"/>
              <a:t>Copyrighted</a:t>
            </a:r>
            <a:r>
              <a:rPr lang="el-GR" sz="2000" b="1" dirty="0"/>
              <a:t>, Πηγή: </a:t>
            </a:r>
            <a:r>
              <a:rPr lang="en-US" sz="2000" b="1" dirty="0">
                <a:hlinkClick r:id="rId3"/>
              </a:rPr>
              <a:t>http://apeduufrgs2007.pbworks.com/f/crian%C3%A7adesete.jpg</a:t>
            </a:r>
            <a:r>
              <a:rPr lang="el-GR" sz="2000" b="1" dirty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Εικόνα 36: </a:t>
            </a:r>
            <a:r>
              <a:rPr lang="en-US" sz="2000" b="1" dirty="0" smtClean="0"/>
              <a:t>Copyrighted</a:t>
            </a:r>
            <a:r>
              <a:rPr lang="el-GR" sz="2000" b="1" dirty="0" smtClean="0"/>
              <a:t>, Πηγή: </a:t>
            </a:r>
            <a:r>
              <a:rPr lang="en-US" sz="2000" b="1" dirty="0">
                <a:hlinkClick r:id="rId4"/>
              </a:rPr>
              <a:t>http://1.bp.blogspot.com/_</a:t>
            </a:r>
            <a:r>
              <a:rPr lang="en-US" sz="2000" b="1" dirty="0" smtClean="0">
                <a:hlinkClick r:id="rId4"/>
              </a:rPr>
              <a:t>VgtJEsVH8Vg/STdIERji96I/AAAAAAAAADE/oAQaN-VNK5g/s320/Des+Esq+2.jpg</a:t>
            </a:r>
            <a:r>
              <a:rPr lang="el-GR" sz="2000" b="1" dirty="0" smtClean="0"/>
              <a:t> </a:t>
            </a:r>
            <a:endParaRPr lang="en-US" sz="2000" b="1" dirty="0"/>
          </a:p>
          <a:p>
            <a:pPr marL="0" indent="0">
              <a:buNone/>
            </a:pPr>
            <a:r>
              <a:rPr lang="el-GR" sz="2000" b="1" dirty="0" smtClean="0"/>
              <a:t>Εικόνες 37-38: </a:t>
            </a:r>
            <a:r>
              <a:rPr lang="en-US" sz="2000" b="1" dirty="0" smtClean="0"/>
              <a:t>Copyrighted</a:t>
            </a:r>
            <a:endParaRPr lang="el-GR" sz="2000" b="1" dirty="0"/>
          </a:p>
          <a:p>
            <a:pPr marL="0" indent="0">
              <a:buNone/>
            </a:pPr>
            <a:r>
              <a:rPr lang="el-GR" sz="2000" b="1" dirty="0" smtClean="0"/>
              <a:t>                      </a:t>
            </a:r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4461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983958" cy="5096319"/>
          </a:xfrm>
        </p:spPr>
      </p:pic>
    </p:spTree>
    <p:extLst>
      <p:ext uri="{BB962C8B-B14F-4D97-AF65-F5344CB8AC3E}">
        <p14:creationId xmlns:p14="http://schemas.microsoft.com/office/powerpoint/2010/main" val="6765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271990" cy="5076884"/>
          </a:xfrm>
        </p:spPr>
      </p:pic>
    </p:spTree>
    <p:extLst>
      <p:ext uri="{BB962C8B-B14F-4D97-AF65-F5344CB8AC3E}">
        <p14:creationId xmlns:p14="http://schemas.microsoft.com/office/powerpoint/2010/main" val="1464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911950" cy="5066251"/>
          </a:xfrm>
        </p:spPr>
      </p:pic>
    </p:spTree>
    <p:extLst>
      <p:ext uri="{BB962C8B-B14F-4D97-AF65-F5344CB8AC3E}">
        <p14:creationId xmlns:p14="http://schemas.microsoft.com/office/powerpoint/2010/main" val="34329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 descr="Παιδική ζωγραφιά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271990" cy="5205951"/>
          </a:xfrm>
        </p:spPr>
      </p:pic>
    </p:spTree>
    <p:extLst>
      <p:ext uri="{BB962C8B-B14F-4D97-AF65-F5344CB8AC3E}">
        <p14:creationId xmlns:p14="http://schemas.microsoft.com/office/powerpoint/2010/main" val="35423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</TotalTime>
  <Words>685</Words>
  <Application>Microsoft Office PowerPoint</Application>
  <PresentationFormat>Προβολή στην οθόνη (4:3)</PresentationFormat>
  <Paragraphs>120</Paragraphs>
  <Slides>53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53</vt:i4>
      </vt:variant>
    </vt:vector>
  </HeadingPairs>
  <TitlesOfParts>
    <vt:vector size="58" baseType="lpstr">
      <vt:lpstr>Arial</vt:lpstr>
      <vt:lpstr>Calibri</vt:lpstr>
      <vt:lpstr>Helvetica</vt:lpstr>
      <vt:lpstr>Wingdings</vt:lpstr>
      <vt:lpstr>Θέμα του Office</vt:lpstr>
      <vt:lpstr>Διδακτική των εικαστικών τεχνών Ενότητα 2</vt:lpstr>
      <vt:lpstr>Ενότητα 2.  Το παιδικό σχέδιο ως γνωστική διεργασία: αναπαραστατικές ικανότητες.</vt:lpstr>
      <vt:lpstr>Σκοποί  ενότητας</vt:lpstr>
      <vt:lpstr>Περιγραφή ενότητας</vt:lpstr>
      <vt:lpstr>Εκπαιδευτικό Υλικό</vt:lpstr>
      <vt:lpstr>Εικόνα 1</vt:lpstr>
      <vt:lpstr>Εικόνα 2</vt:lpstr>
      <vt:lpstr>Εικόνα 3</vt:lpstr>
      <vt:lpstr>Εικόνα 4</vt:lpstr>
      <vt:lpstr>Εικόνα 5</vt:lpstr>
      <vt:lpstr>Εικόνα 6</vt:lpstr>
      <vt:lpstr>Εικόνα 7</vt:lpstr>
      <vt:lpstr>Εικόνα 8</vt:lpstr>
      <vt:lpstr>Εικόνα 9</vt:lpstr>
      <vt:lpstr>Εικόνα 10</vt:lpstr>
      <vt:lpstr>Εικόνα 11</vt:lpstr>
      <vt:lpstr>Εικόνα 12</vt:lpstr>
      <vt:lpstr>Εικόνα 13</vt:lpstr>
      <vt:lpstr>Εικόνα 14</vt:lpstr>
      <vt:lpstr>Εικόνα 15</vt:lpstr>
      <vt:lpstr>Εικόνα 16</vt:lpstr>
      <vt:lpstr>Εικόνα 17</vt:lpstr>
      <vt:lpstr>Εικόνα 18</vt:lpstr>
      <vt:lpstr>Εικόνα 19</vt:lpstr>
      <vt:lpstr>Εικόνα 20</vt:lpstr>
      <vt:lpstr>Εικόνα 21</vt:lpstr>
      <vt:lpstr>Εικόνα 22</vt:lpstr>
      <vt:lpstr>Εικόνα 23</vt:lpstr>
      <vt:lpstr>Εικόνα 24</vt:lpstr>
      <vt:lpstr>Εικόνα 25</vt:lpstr>
      <vt:lpstr>Εικόνα 26</vt:lpstr>
      <vt:lpstr>Εικόνα 27</vt:lpstr>
      <vt:lpstr>Εικόνα 28</vt:lpstr>
      <vt:lpstr>Εικόνα 29</vt:lpstr>
      <vt:lpstr>Εικόνα 30</vt:lpstr>
      <vt:lpstr>Εικόνα 31</vt:lpstr>
      <vt:lpstr>Εικόνα 32</vt:lpstr>
      <vt:lpstr>Εικόνα 33</vt:lpstr>
      <vt:lpstr>Εικόνα 34</vt:lpstr>
      <vt:lpstr>Εικόνα 35</vt:lpstr>
      <vt:lpstr>Εικόνα 36</vt:lpstr>
      <vt:lpstr>Εικόνα 37</vt:lpstr>
      <vt:lpstr>Εικόνα 38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(1/3)</vt:lpstr>
      <vt:lpstr>Σημείωμα Χρήσης Έργων Τρίτων (2/3)</vt:lpstr>
      <vt:lpstr>Σημείωμα Χρήσης Έργων Τρίτων (3/3)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Risispa</cp:lastModifiedBy>
  <cp:revision>211</cp:revision>
  <dcterms:created xsi:type="dcterms:W3CDTF">2012-09-06T09:03:05Z</dcterms:created>
  <dcterms:modified xsi:type="dcterms:W3CDTF">2015-10-27T10:15:39Z</dcterms:modified>
</cp:coreProperties>
</file>