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1" r:id="rId2"/>
    <p:sldId id="264" r:id="rId3"/>
    <p:sldId id="261" r:id="rId4"/>
    <p:sldId id="262" r:id="rId5"/>
    <p:sldId id="266" r:id="rId6"/>
    <p:sldId id="302"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280" r:id="rId28"/>
    <p:sldId id="290" r:id="rId29"/>
    <p:sldId id="295" r:id="rId30"/>
    <p:sldId id="299" r:id="rId31"/>
    <p:sldId id="292" r:id="rId32"/>
    <p:sldId id="291" r:id="rId33"/>
    <p:sldId id="294" r:id="rId34"/>
    <p:sldId id="324" r:id="rId35"/>
    <p:sldId id="325"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4"/>
            <p14:sldId id="261"/>
            <p14:sldId id="262"/>
            <p14:sldId id="266"/>
            <p14:sldId id="302"/>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280"/>
            <p14:sldId id="290"/>
            <p14:sldId id="295"/>
            <p14:sldId id="299"/>
            <p14:sldId id="292"/>
            <p14:sldId id="291"/>
            <p14:sldId id="294"/>
            <p14:sldId id="324"/>
            <p14:sldId id="325"/>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07" autoAdjust="0"/>
    <p:restoredTop sz="99309" autoAdjust="0"/>
  </p:normalViewPr>
  <p:slideViewPr>
    <p:cSldViewPr>
      <p:cViewPr varScale="1">
        <p:scale>
          <a:sx n="73" d="100"/>
          <a:sy n="73" d="100"/>
        </p:scale>
        <p:origin x="84"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11873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50220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9"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15"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8"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3"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4"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12"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3"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14"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Ενότητα 1. Ιστορική αναδρομή της διδακτικής της τέχνης: μοντέλα διδακτικής της τέχνης</a:t>
            </a:r>
            <a:endParaRPr lang="en-US" sz="1000" kern="1200" dirty="0">
              <a:solidFill>
                <a:srgbClr val="5075BC"/>
              </a:solidFill>
              <a:latin typeface="+mn-lt"/>
              <a:ea typeface="+mn-ea"/>
              <a:cs typeface="+mn-cs"/>
            </a:endParaRPr>
          </a:p>
        </p:txBody>
      </p:sp>
      <p:pic>
        <p:nvPicPr>
          <p:cNvPr id="11"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opencourses.uoa.gr/courses/ECD10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becuo.com/cute-finger-people-in-lov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elarteinfantil.blogspot.gr/" TargetMode="External"/><Relationship Id="rId4" Type="http://schemas.openxmlformats.org/officeDocument/2006/relationships/hyperlink" Target="http://www.popsugar.com/home/Do-You-Frame-Children-Artwork-5892604?utm_source=41543&amp;utm_medium=ebayenterprise&amp;utm_campaign=affiliat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hildrensartschool.org/?p=132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628800"/>
            <a:ext cx="9144000" cy="2232248"/>
          </a:xfrm>
        </p:spPr>
        <p:txBody>
          <a:bodyPr>
            <a:normAutofit/>
          </a:bodyPr>
          <a:lstStyle/>
          <a:p>
            <a:pPr lvl="0"/>
            <a:r>
              <a:rPr lang="el-GR" dirty="0" smtClean="0"/>
              <a:t>Διδακτική </a:t>
            </a:r>
            <a:r>
              <a:rPr lang="el-GR" dirty="0"/>
              <a:t>των </a:t>
            </a:r>
            <a:r>
              <a:rPr lang="el-GR" dirty="0" smtClean="0"/>
              <a:t>εικαστικών τεχνών</a:t>
            </a:r>
            <a:br>
              <a:rPr lang="el-GR" dirty="0" smtClean="0"/>
            </a:br>
            <a:r>
              <a:rPr lang="el-GR" sz="3600" dirty="0" smtClean="0"/>
              <a:t>Ενότητα </a:t>
            </a:r>
            <a:r>
              <a:rPr lang="el-GR" sz="3600" dirty="0"/>
              <a:t>1</a:t>
            </a:r>
            <a:endParaRPr lang="el-GR" sz="4000" dirty="0"/>
          </a:p>
        </p:txBody>
      </p:sp>
      <p:sp>
        <p:nvSpPr>
          <p:cNvPr id="3" name="Υπότιτλος 2"/>
          <p:cNvSpPr>
            <a:spLocks noGrp="1"/>
          </p:cNvSpPr>
          <p:nvPr>
            <p:ph type="subTitle" idx="1"/>
          </p:nvPr>
        </p:nvSpPr>
        <p:spPr>
          <a:xfrm>
            <a:off x="179512" y="3861048"/>
            <a:ext cx="8712968" cy="2448272"/>
          </a:xfrm>
        </p:spPr>
        <p:txBody>
          <a:bodyPr>
            <a:normAutofit/>
          </a:bodyPr>
          <a:lstStyle/>
          <a:p>
            <a:r>
              <a:rPr lang="el-GR" dirty="0" smtClean="0"/>
              <a:t>Ουρανία </a:t>
            </a:r>
            <a:r>
              <a:rPr lang="el-GR" dirty="0" err="1" smtClean="0"/>
              <a:t>Κούβου</a:t>
            </a:r>
            <a:endParaRPr lang="el-GR" dirty="0" smtClean="0"/>
          </a:p>
          <a:p>
            <a:r>
              <a:rPr lang="el-GR" dirty="0" smtClean="0">
                <a:sym typeface="Helvetica" pitchFamily="2" charset="0"/>
              </a:rPr>
              <a:t>Ε</a:t>
            </a:r>
            <a:r>
              <a:rPr lang="en-US" dirty="0" err="1" smtClean="0">
                <a:sym typeface="Helvetica" pitchFamily="2" charset="0"/>
              </a:rPr>
              <a:t>θνικὸ</a:t>
            </a:r>
            <a:r>
              <a:rPr lang="en-US" dirty="0" smtClean="0">
                <a:sym typeface="Helvetica" pitchFamily="2" charset="0"/>
              </a:rPr>
              <a:t> κα</a:t>
            </a:r>
            <a:r>
              <a:rPr lang="en-US" dirty="0" err="1" smtClean="0">
                <a:sym typeface="Helvetica" pitchFamily="2" charset="0"/>
              </a:rPr>
              <a:t>i</a:t>
            </a:r>
            <a:r>
              <a:rPr lang="en-US" dirty="0" smtClean="0">
                <a:sym typeface="Helvetica" pitchFamily="2" charset="0"/>
              </a:rPr>
              <a:t> </a:t>
            </a:r>
            <a:r>
              <a:rPr lang="en-US" dirty="0">
                <a:sym typeface="Helvetica" pitchFamily="2" charset="0"/>
              </a:rPr>
              <a:t>Καπ</a:t>
            </a:r>
            <a:r>
              <a:rPr lang="en-US" dirty="0" err="1">
                <a:sym typeface="Helvetica" pitchFamily="2" charset="0"/>
              </a:rPr>
              <a:t>οδιστρι</a:t>
            </a:r>
            <a:r>
              <a:rPr lang="en-US" dirty="0">
                <a:sym typeface="Helvetica" pitchFamily="2" charset="0"/>
              </a:rPr>
              <a:t>ακὸ Πανεπιστήμιο </a:t>
            </a:r>
            <a:r>
              <a:rPr lang="el-GR" dirty="0" smtClean="0">
                <a:sym typeface="Helvetica" pitchFamily="2" charset="0"/>
              </a:rPr>
              <a:t>Α</a:t>
            </a:r>
            <a:r>
              <a:rPr lang="en-US" dirty="0" err="1" smtClean="0">
                <a:sym typeface="Helvetica" pitchFamily="2" charset="0"/>
              </a:rPr>
              <a:t>θην</a:t>
            </a:r>
            <a:r>
              <a:rPr lang="el-GR" dirty="0" smtClean="0">
                <a:sym typeface="Helvetica" pitchFamily="2" charset="0"/>
              </a:rPr>
              <a:t>ώ</a:t>
            </a:r>
            <a:r>
              <a:rPr lang="en-US" dirty="0" smtClean="0">
                <a:sym typeface="Helvetica" pitchFamily="2" charset="0"/>
              </a:rPr>
              <a:t>ν</a:t>
            </a:r>
            <a:endParaRPr lang="en-US" dirty="0">
              <a:sym typeface="Helvetica" pitchFamily="2" charset="0"/>
            </a:endParaRPr>
          </a:p>
          <a:p>
            <a:r>
              <a:rPr lang="el-GR" dirty="0" smtClean="0">
                <a:sym typeface="Helvetica" pitchFamily="2" charset="0"/>
              </a:rPr>
              <a:t>Τ</a:t>
            </a:r>
            <a:r>
              <a:rPr lang="en-US" dirty="0" smtClean="0">
                <a:sym typeface="Helvetica" pitchFamily="2" charset="0"/>
              </a:rPr>
              <a:t>μ</a:t>
            </a:r>
            <a:r>
              <a:rPr lang="el-GR" dirty="0">
                <a:sym typeface="Helvetica" pitchFamily="2" charset="0"/>
              </a:rPr>
              <a:t>ή</a:t>
            </a:r>
            <a:r>
              <a:rPr lang="en-US" dirty="0" smtClean="0">
                <a:sym typeface="Helvetica" pitchFamily="2" charset="0"/>
              </a:rPr>
              <a:t>μα </a:t>
            </a:r>
            <a:r>
              <a:rPr lang="el-GR" dirty="0"/>
              <a:t>Εκπαίδευσης και Αγωγής </a:t>
            </a:r>
            <a:r>
              <a:rPr lang="el-GR" dirty="0" smtClean="0"/>
              <a:t/>
            </a:r>
            <a:br>
              <a:rPr lang="el-GR" dirty="0" smtClean="0"/>
            </a:br>
            <a:r>
              <a:rPr lang="el-GR" dirty="0" smtClean="0"/>
              <a:t>στην </a:t>
            </a:r>
            <a:r>
              <a:rPr lang="el-GR" dirty="0"/>
              <a:t>Προσχολική Ηλικία</a:t>
            </a:r>
          </a:p>
        </p:txBody>
      </p:sp>
      <p:pic>
        <p:nvPicPr>
          <p:cNvPr id="4" name="Picture 6" descr="Λογότυπο Εθνικόν και Καποδιστριακόν Πανεπιστήμιον Αθηνών"/>
          <p:cNvPicPr>
            <a:picLocks noChangeAspect="1"/>
          </p:cNvPicPr>
          <p:nvPr/>
        </p:nvPicPr>
        <p:blipFill>
          <a:blip r:embed="rId2" cstate="print"/>
          <a:stretch>
            <a:fillRect/>
          </a:stretch>
        </p:blipFill>
        <p:spPr>
          <a:xfrm>
            <a:off x="179512" y="404664"/>
            <a:ext cx="4147938" cy="817388"/>
          </a:xfrm>
          <a:prstGeom prst="rect">
            <a:avLst/>
          </a:prstGeom>
        </p:spPr>
      </p:pic>
    </p:spTree>
    <p:extLst>
      <p:ext uri="{BB962C8B-B14F-4D97-AF65-F5344CB8AC3E}">
        <p14:creationId xmlns:p14="http://schemas.microsoft.com/office/powerpoint/2010/main" val="3160850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5</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9638" y="0"/>
            <a:ext cx="4792842" cy="6381328"/>
          </a:xfrm>
        </p:spPr>
      </p:pic>
    </p:spTree>
    <p:extLst>
      <p:ext uri="{BB962C8B-B14F-4D97-AF65-F5344CB8AC3E}">
        <p14:creationId xmlns:p14="http://schemas.microsoft.com/office/powerpoint/2010/main" val="639225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6</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4651" y="0"/>
            <a:ext cx="5713773" cy="6383832"/>
          </a:xfrm>
        </p:spPr>
      </p:pic>
    </p:spTree>
    <p:extLst>
      <p:ext uri="{BB962C8B-B14F-4D97-AF65-F5344CB8AC3E}">
        <p14:creationId xmlns:p14="http://schemas.microsoft.com/office/powerpoint/2010/main" val="366904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7</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7199" y="332656"/>
            <a:ext cx="6636801" cy="6049218"/>
          </a:xfrm>
        </p:spPr>
      </p:pic>
    </p:spTree>
    <p:extLst>
      <p:ext uri="{BB962C8B-B14F-4D97-AF65-F5344CB8AC3E}">
        <p14:creationId xmlns:p14="http://schemas.microsoft.com/office/powerpoint/2010/main" val="253571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8</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1920" y="-1127"/>
            <a:ext cx="3765649" cy="6382455"/>
          </a:xfrm>
        </p:spPr>
      </p:pic>
    </p:spTree>
    <p:extLst>
      <p:ext uri="{BB962C8B-B14F-4D97-AF65-F5344CB8AC3E}">
        <p14:creationId xmlns:p14="http://schemas.microsoft.com/office/powerpoint/2010/main" val="1852297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9</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149369"/>
            <a:ext cx="7490657" cy="5303385"/>
          </a:xfrm>
        </p:spPr>
      </p:pic>
    </p:spTree>
    <p:extLst>
      <p:ext uri="{BB962C8B-B14F-4D97-AF65-F5344CB8AC3E}">
        <p14:creationId xmlns:p14="http://schemas.microsoft.com/office/powerpoint/2010/main" val="1807128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10</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1907" y="37139"/>
            <a:ext cx="4692461" cy="6389091"/>
          </a:xfrm>
        </p:spPr>
      </p:pic>
    </p:spTree>
    <p:extLst>
      <p:ext uri="{BB962C8B-B14F-4D97-AF65-F5344CB8AC3E}">
        <p14:creationId xmlns:p14="http://schemas.microsoft.com/office/powerpoint/2010/main" val="154933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11</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268760"/>
            <a:ext cx="7199982" cy="5089259"/>
          </a:xfrm>
        </p:spPr>
      </p:pic>
    </p:spTree>
    <p:extLst>
      <p:ext uri="{BB962C8B-B14F-4D97-AF65-F5344CB8AC3E}">
        <p14:creationId xmlns:p14="http://schemas.microsoft.com/office/powerpoint/2010/main" val="2464844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12</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289703"/>
            <a:ext cx="7055966" cy="4947609"/>
          </a:xfrm>
        </p:spPr>
      </p:pic>
    </p:spTree>
    <p:extLst>
      <p:ext uri="{BB962C8B-B14F-4D97-AF65-F5344CB8AC3E}">
        <p14:creationId xmlns:p14="http://schemas.microsoft.com/office/powerpoint/2010/main" val="1699281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13</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330342"/>
            <a:ext cx="6855174" cy="4906970"/>
          </a:xfrm>
        </p:spPr>
      </p:pic>
    </p:spTree>
    <p:extLst>
      <p:ext uri="{BB962C8B-B14F-4D97-AF65-F5344CB8AC3E}">
        <p14:creationId xmlns:p14="http://schemas.microsoft.com/office/powerpoint/2010/main" val="406011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14</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7864" y="0"/>
            <a:ext cx="4824536" cy="6432715"/>
          </a:xfrm>
        </p:spPr>
      </p:pic>
    </p:spTree>
    <p:extLst>
      <p:ext uri="{BB962C8B-B14F-4D97-AF65-F5344CB8AC3E}">
        <p14:creationId xmlns:p14="http://schemas.microsoft.com/office/powerpoint/2010/main" val="2607324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3" y="2906714"/>
            <a:ext cx="7772400" cy="2862262"/>
          </a:xfrm>
        </p:spPr>
        <p:txBody>
          <a:bodyPr>
            <a:normAutofit/>
          </a:bodyPr>
          <a:lstStyle/>
          <a:p>
            <a:r>
              <a:rPr lang="el-GR" sz="4400" dirty="0"/>
              <a:t>Ενότητα 1. </a:t>
            </a:r>
            <a:r>
              <a:rPr lang="el-GR" sz="4400" dirty="0" smtClean="0"/>
              <a:t/>
            </a:r>
            <a:br>
              <a:rPr lang="el-GR" sz="4400" dirty="0" smtClean="0"/>
            </a:br>
            <a:r>
              <a:rPr lang="el-GR" sz="4400" dirty="0" smtClean="0"/>
              <a:t>Ιστορική </a:t>
            </a:r>
            <a:r>
              <a:rPr lang="el-GR" sz="4400" dirty="0"/>
              <a:t>αναδρομή της διδακτικής της τέχνης: μοντέλα διδακτικής της τέχνης</a:t>
            </a:r>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15</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268760"/>
            <a:ext cx="7416006" cy="5077077"/>
          </a:xfrm>
        </p:spPr>
      </p:pic>
    </p:spTree>
    <p:extLst>
      <p:ext uri="{BB962C8B-B14F-4D97-AF65-F5344CB8AC3E}">
        <p14:creationId xmlns:p14="http://schemas.microsoft.com/office/powerpoint/2010/main" val="2434723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16</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7864" y="-36250"/>
            <a:ext cx="4392488" cy="6418889"/>
          </a:xfrm>
        </p:spPr>
      </p:pic>
    </p:spTree>
    <p:extLst>
      <p:ext uri="{BB962C8B-B14F-4D97-AF65-F5344CB8AC3E}">
        <p14:creationId xmlns:p14="http://schemas.microsoft.com/office/powerpoint/2010/main" val="4171016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17</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267447"/>
            <a:ext cx="8788848" cy="4969865"/>
          </a:xfrm>
        </p:spPr>
      </p:pic>
    </p:spTree>
    <p:extLst>
      <p:ext uri="{BB962C8B-B14F-4D97-AF65-F5344CB8AC3E}">
        <p14:creationId xmlns:p14="http://schemas.microsoft.com/office/powerpoint/2010/main" val="386640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18</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912" y="-15720"/>
            <a:ext cx="3672408" cy="6402069"/>
          </a:xfrm>
        </p:spPr>
      </p:pic>
    </p:spTree>
    <p:extLst>
      <p:ext uri="{BB962C8B-B14F-4D97-AF65-F5344CB8AC3E}">
        <p14:creationId xmlns:p14="http://schemas.microsoft.com/office/powerpoint/2010/main" val="1029785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1052736"/>
            <a:ext cx="7020272" cy="5370677"/>
          </a:xfrm>
        </p:spPr>
      </p:pic>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19</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spTree>
    <p:extLst>
      <p:ext uri="{BB962C8B-B14F-4D97-AF65-F5344CB8AC3E}">
        <p14:creationId xmlns:p14="http://schemas.microsoft.com/office/powerpoint/2010/main" val="281553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rotWithShape="1">
          <a:blip r:embed="rId2">
            <a:extLst>
              <a:ext uri="{28A0092B-C50C-407E-A947-70E740481C1C}">
                <a14:useLocalDpi xmlns:a14="http://schemas.microsoft.com/office/drawing/2010/main" val="0"/>
              </a:ext>
            </a:extLst>
          </a:blip>
          <a:srcRect t="3123" b="4620"/>
          <a:stretch/>
        </p:blipFill>
        <p:spPr>
          <a:xfrm>
            <a:off x="21791" y="1012087"/>
            <a:ext cx="9122209" cy="5256584"/>
          </a:xfrm>
        </p:spPr>
      </p:pic>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20</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spTree>
    <p:extLst>
      <p:ext uri="{BB962C8B-B14F-4D97-AF65-F5344CB8AC3E}">
        <p14:creationId xmlns:p14="http://schemas.microsoft.com/office/powerpoint/2010/main" val="1667956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21</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340768"/>
            <a:ext cx="6695926" cy="5021944"/>
          </a:xfrm>
        </p:spPr>
      </p:pic>
    </p:spTree>
    <p:extLst>
      <p:ext uri="{BB962C8B-B14F-4D97-AF65-F5344CB8AC3E}">
        <p14:creationId xmlns:p14="http://schemas.microsoft.com/office/powerpoint/2010/main" val="3523124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 Ενότητας</a:t>
            </a:r>
            <a:endParaRPr lang="el-GR" dirty="0">
              <a:solidFill>
                <a:srgbClr val="5075BC"/>
              </a:solidFill>
            </a:endParaRPr>
          </a:p>
        </p:txBody>
      </p:sp>
      <p:sp>
        <p:nvSpPr>
          <p:cNvPr id="8" name="Υπότιτλος 7"/>
          <p:cNvSpPr>
            <a:spLocks noGrp="1"/>
          </p:cNvSpPr>
          <p:nvPr>
            <p:ph type="subTitle" idx="1"/>
          </p:nvPr>
        </p:nvSpPr>
        <p:spPr/>
        <p:txBody>
          <a:bodyPr/>
          <a:lstStyle/>
          <a:p>
            <a:r>
              <a:rPr lang="el-GR" dirty="0" smtClean="0"/>
              <a:t>Μέρος </a:t>
            </a:r>
            <a:r>
              <a:rPr lang="en-US" dirty="0" smtClean="0"/>
              <a:t>3</a:t>
            </a:r>
            <a:r>
              <a:rPr lang="el-GR" dirty="0" smtClean="0"/>
              <a:t>ο</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lvl="0" indent="0">
              <a:buNone/>
            </a:pPr>
            <a:r>
              <a:rPr lang="el-GR" dirty="0"/>
              <a:t>Γνώση των πολλαπλών προσεγγίσεων στην διδακτική της τέχνης και της ιστορικής διάστασης κυρίαρχων θεωριών όπως αυτή την «παιδικής τέχνης» και των πρακτικών που απορρέουν από αυτές.</a:t>
            </a:r>
          </a:p>
          <a:p>
            <a:pPr marL="0"/>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Ουρανία </a:t>
            </a:r>
            <a:r>
              <a:rPr lang="el-GR" sz="2000" dirty="0" err="1" smtClean="0"/>
              <a:t>Κούβου</a:t>
            </a:r>
            <a:r>
              <a:rPr lang="el-GR" sz="2000" dirty="0" smtClean="0"/>
              <a:t>. </a:t>
            </a:r>
            <a:r>
              <a:rPr lang="el-GR" sz="2000" dirty="0"/>
              <a:t>«Διδακτική των εικαστικών </a:t>
            </a:r>
            <a:r>
              <a:rPr lang="el-GR" sz="2000" dirty="0" smtClean="0"/>
              <a:t>τεχνών - </a:t>
            </a:r>
            <a:r>
              <a:rPr lang="el-GR" sz="2000" dirty="0"/>
              <a:t>Ενότητα </a:t>
            </a:r>
            <a:r>
              <a:rPr lang="el-GR" sz="2000" dirty="0" smtClean="0"/>
              <a:t>1. </a:t>
            </a:r>
            <a:r>
              <a:rPr lang="el-GR" sz="2000" dirty="0"/>
              <a:t>Ιστορική αναδρομή της διδακτικής της τέχνης: μοντέλα διδακτικής της τέχνης». 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a:hlinkClick r:id="rId3"/>
              </a:rPr>
              <a:t>http://opencourses.uoa.gr/courses/ECD103/</a:t>
            </a:r>
            <a:r>
              <a:rPr lang="el-GR" sz="2000" dirty="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t>1/</a:t>
            </a:r>
            <a:r>
              <a:rPr lang="el-GR" dirty="0" smtClean="0"/>
              <a:t>2</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Εικόνες/Φωτογραφίες</a:t>
            </a:r>
          </a:p>
          <a:p>
            <a:pPr marL="0" indent="0">
              <a:buNone/>
            </a:pPr>
            <a:r>
              <a:rPr lang="el-GR" sz="2000" b="1" dirty="0" smtClean="0"/>
              <a:t>Εικόνες </a:t>
            </a:r>
            <a:r>
              <a:rPr lang="el-GR" sz="2000" b="1" dirty="0" smtClean="0"/>
              <a:t>1-7: </a:t>
            </a:r>
            <a:r>
              <a:rPr lang="en-US" sz="2000" b="1" dirty="0" smtClean="0"/>
              <a:t>Copyrighted</a:t>
            </a:r>
          </a:p>
          <a:p>
            <a:pPr marL="0" indent="0">
              <a:buNone/>
            </a:pPr>
            <a:r>
              <a:rPr lang="el-GR" sz="2000" b="1" dirty="0" smtClean="0"/>
              <a:t>Εικόνα </a:t>
            </a:r>
            <a:r>
              <a:rPr lang="el-GR" sz="2000" b="1" dirty="0" smtClean="0"/>
              <a:t>8: </a:t>
            </a:r>
            <a:r>
              <a:rPr lang="en-US" sz="2000" b="1" dirty="0" smtClean="0"/>
              <a:t>Copyrighted</a:t>
            </a:r>
            <a:r>
              <a:rPr lang="el-GR" sz="2000" b="1" dirty="0" smtClean="0"/>
              <a:t>, Πηγή: </a:t>
            </a:r>
            <a:r>
              <a:rPr lang="en-US" sz="2000" b="1" dirty="0">
                <a:hlinkClick r:id="rId3"/>
              </a:rPr>
              <a:t>http://</a:t>
            </a:r>
            <a:r>
              <a:rPr lang="en-US" sz="2000" b="1" dirty="0" smtClean="0">
                <a:hlinkClick r:id="rId3"/>
              </a:rPr>
              <a:t>becuo.com/cute-finger-people-in-love</a:t>
            </a:r>
            <a:r>
              <a:rPr lang="el-GR" sz="2000" b="1" dirty="0" smtClean="0"/>
              <a:t> </a:t>
            </a:r>
            <a:endParaRPr lang="el-GR" sz="2000" b="1" dirty="0" smtClean="0"/>
          </a:p>
          <a:p>
            <a:pPr marL="0" indent="0">
              <a:buNone/>
            </a:pPr>
            <a:r>
              <a:rPr lang="el-GR" sz="2000" b="1" dirty="0" smtClean="0"/>
              <a:t>Εικόνα 9: </a:t>
            </a:r>
            <a:r>
              <a:rPr lang="en-US" sz="2000" b="1" dirty="0"/>
              <a:t>Copyrighted</a:t>
            </a:r>
            <a:r>
              <a:rPr lang="el-GR" sz="2000" b="1" dirty="0"/>
              <a:t>, Πηγή: </a:t>
            </a:r>
            <a:r>
              <a:rPr lang="en-US" sz="2000" b="1" dirty="0">
                <a:hlinkClick r:id="rId4"/>
              </a:rPr>
              <a:t>http://</a:t>
            </a:r>
            <a:r>
              <a:rPr lang="en-US" sz="2000" b="1" dirty="0" smtClean="0">
                <a:hlinkClick r:id="rId4"/>
              </a:rPr>
              <a:t>www.popsugar.com/home/Do-You-Frame-Children-Artwork-5892604?utm_source=41543&amp;utm_medium=ebayenterprise&amp;utm_campaign=affiliate</a:t>
            </a:r>
            <a:r>
              <a:rPr lang="el-GR" sz="2000" b="1" dirty="0" smtClean="0"/>
              <a:t> </a:t>
            </a:r>
            <a:endParaRPr lang="el-GR" sz="2000" b="1" dirty="0" smtClean="0"/>
          </a:p>
          <a:p>
            <a:pPr marL="0" indent="0">
              <a:buNone/>
            </a:pPr>
            <a:r>
              <a:rPr lang="el-GR" sz="2000" b="1" dirty="0" smtClean="0"/>
              <a:t>Εικόνα 10-12: </a:t>
            </a:r>
            <a:r>
              <a:rPr lang="en-US" sz="2000" b="1" dirty="0" smtClean="0"/>
              <a:t>Copyrighted</a:t>
            </a:r>
            <a:endParaRPr lang="el-GR" sz="2000" b="1" dirty="0"/>
          </a:p>
          <a:p>
            <a:pPr marL="0" indent="0">
              <a:buNone/>
            </a:pPr>
            <a:r>
              <a:rPr lang="el-GR" sz="2000" b="1" dirty="0" smtClean="0"/>
              <a:t>Εικόνα 13: </a:t>
            </a:r>
            <a:r>
              <a:rPr lang="en-US" sz="2000" b="1" dirty="0"/>
              <a:t>Copyrighted</a:t>
            </a:r>
            <a:r>
              <a:rPr lang="el-GR" sz="2000" b="1" dirty="0"/>
              <a:t>, Πηγή</a:t>
            </a:r>
            <a:r>
              <a:rPr lang="el-GR" sz="2000" b="1" dirty="0" smtClean="0"/>
              <a:t>: </a:t>
            </a:r>
            <a:r>
              <a:rPr lang="en-US" sz="2000" b="1" dirty="0">
                <a:hlinkClick r:id="rId5"/>
              </a:rPr>
              <a:t>http://elarteinfantil.blogspot.gr</a:t>
            </a:r>
            <a:r>
              <a:rPr lang="en-US" sz="2000" b="1" dirty="0" smtClean="0">
                <a:hlinkClick r:id="rId5"/>
              </a:rPr>
              <a:t>/</a:t>
            </a:r>
            <a:r>
              <a:rPr lang="el-GR" sz="2000" b="1" dirty="0" smtClean="0"/>
              <a:t> </a:t>
            </a:r>
            <a:endParaRPr lang="el-GR" sz="2000" b="1" dirty="0" smtClean="0"/>
          </a:p>
        </p:txBody>
      </p:sp>
    </p:spTree>
    <p:extLst>
      <p:ext uri="{BB962C8B-B14F-4D97-AF65-F5344CB8AC3E}">
        <p14:creationId xmlns:p14="http://schemas.microsoft.com/office/powerpoint/2010/main" val="1872280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smtClean="0"/>
              <a:t>2</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a:t>Εικόνες/Φωτογραφίες</a:t>
            </a:r>
          </a:p>
          <a:p>
            <a:pPr marL="0" indent="0">
              <a:buNone/>
            </a:pPr>
            <a:r>
              <a:rPr lang="el-GR" sz="2000" b="1" dirty="0" smtClean="0"/>
              <a:t>Εικόνες </a:t>
            </a:r>
            <a:r>
              <a:rPr lang="el-GR" sz="2000" b="1" dirty="0" smtClean="0"/>
              <a:t>14-16: </a:t>
            </a:r>
            <a:r>
              <a:rPr lang="en-US" sz="2000" b="1" dirty="0" smtClean="0"/>
              <a:t>Copyrighted</a:t>
            </a:r>
            <a:endParaRPr lang="el-GR" sz="2000" b="1" dirty="0" smtClean="0"/>
          </a:p>
          <a:p>
            <a:pPr marL="0" indent="0">
              <a:buNone/>
            </a:pPr>
            <a:r>
              <a:rPr lang="el-GR" sz="2000" b="1" dirty="0" smtClean="0"/>
              <a:t>Εικόνες 17: </a:t>
            </a:r>
            <a:r>
              <a:rPr lang="en-US" sz="2000" b="1" dirty="0" smtClean="0"/>
              <a:t>Copyrighted</a:t>
            </a:r>
            <a:r>
              <a:rPr lang="el-GR" sz="2000" b="1" dirty="0" smtClean="0"/>
              <a:t>, </a:t>
            </a:r>
            <a:r>
              <a:rPr lang="el-GR" sz="2000" b="1" dirty="0"/>
              <a:t>Πηγή: </a:t>
            </a:r>
            <a:r>
              <a:rPr lang="en-US" sz="2000" b="1" dirty="0">
                <a:hlinkClick r:id="rId3"/>
              </a:rPr>
              <a:t>http://childrensartschool.org/?</a:t>
            </a:r>
            <a:r>
              <a:rPr lang="en-US" sz="2000" b="1" dirty="0" smtClean="0">
                <a:hlinkClick r:id="rId3"/>
              </a:rPr>
              <a:t>p=1326</a:t>
            </a:r>
            <a:r>
              <a:rPr lang="el-GR" sz="2000" b="1" dirty="0" smtClean="0"/>
              <a:t> </a:t>
            </a:r>
            <a:endParaRPr lang="el-GR" sz="2000" b="1" dirty="0" smtClean="0"/>
          </a:p>
          <a:p>
            <a:pPr marL="0" indent="0">
              <a:buNone/>
            </a:pPr>
            <a:r>
              <a:rPr lang="el-GR" sz="2000" b="1" dirty="0" smtClean="0"/>
              <a:t>Εικόνες 18-21: </a:t>
            </a:r>
            <a:r>
              <a:rPr lang="en-US" sz="2000" b="1" dirty="0" smtClean="0"/>
              <a:t>Copyrighted</a:t>
            </a:r>
            <a:endParaRPr lang="el-GR" sz="2000" b="1" dirty="0" smtClean="0"/>
          </a:p>
          <a:p>
            <a:pPr marL="0" indent="0">
              <a:buNone/>
            </a:pPr>
            <a:endParaRPr lang="el-GR" sz="2000" b="1" dirty="0" smtClean="0"/>
          </a:p>
        </p:txBody>
      </p:sp>
    </p:spTree>
    <p:extLst>
      <p:ext uri="{BB962C8B-B14F-4D97-AF65-F5344CB8AC3E}">
        <p14:creationId xmlns:p14="http://schemas.microsoft.com/office/powerpoint/2010/main" val="2700394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indent="0">
              <a:buNone/>
            </a:pPr>
            <a:r>
              <a:rPr lang="el-GR" dirty="0"/>
              <a:t>Εξετάζεται ο ιστορικός χαρακτήρας των γνωστότερων μοντέλων διδακτικής της τέχνης στο Δυτικό πολιτισμό από τον 19</a:t>
            </a:r>
            <a:r>
              <a:rPr lang="el-GR" baseline="30000" dirty="0"/>
              <a:t>ο</a:t>
            </a:r>
            <a:r>
              <a:rPr lang="el-GR" dirty="0"/>
              <a:t> αιώνα έως σήμερα. Τα βασικά τους χαρακτηριστικά συσχετίζονται με τα κοινωνικά, πολιτικά και πολιτιστικά φαινόμενα της εκάστοτε περιόδου. Ιδιαίτερη έμφαση δίνεται στο συσχετισμό της έννοιας της «παιδικής τέχνης»  και της απορρέουσας παιδαγωγικής πρακτικής της με το φαινόμενο της μοντέρνας τέχνης και του μοντερνισμού γενικότερα.</a:t>
            </a:r>
          </a:p>
          <a:p>
            <a:pPr marL="0" indent="0">
              <a:buNone/>
            </a:pP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solidFill>
                  <a:srgbClr val="5075BC"/>
                </a:solidFill>
              </a:rPr>
              <a:t>Εκπαιδευτικό Υλικό</a:t>
            </a:r>
            <a:endParaRPr lang="el-GR" dirty="0">
              <a:solidFill>
                <a:srgbClr val="5075BC"/>
              </a:solidFill>
            </a:endParaRPr>
          </a:p>
        </p:txBody>
      </p:sp>
      <p:sp>
        <p:nvSpPr>
          <p:cNvPr id="5" name="Υπότιτλος 4"/>
          <p:cNvSpPr>
            <a:spLocks noGrp="1"/>
          </p:cNvSpPr>
          <p:nvPr>
            <p:ph type="subTitle" idx="1"/>
          </p:nvPr>
        </p:nvSpPr>
        <p:spPr/>
        <p:txBody>
          <a:bodyPr/>
          <a:lstStyle/>
          <a:p>
            <a:r>
              <a:rPr lang="el-GR" dirty="0" smtClean="0"/>
              <a:t>Μέρος </a:t>
            </a:r>
            <a:r>
              <a:rPr lang="en-US" dirty="0" smtClean="0"/>
              <a:t>3</a:t>
            </a:r>
            <a:r>
              <a:rPr lang="el-GR" dirty="0" smtClean="0"/>
              <a:t>ο</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1</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85499"/>
            <a:ext cx="5400600" cy="6342920"/>
          </a:xfrm>
        </p:spPr>
      </p:pic>
    </p:spTree>
    <p:extLst>
      <p:ext uri="{BB962C8B-B14F-4D97-AF65-F5344CB8AC3E}">
        <p14:creationId xmlns:p14="http://schemas.microsoft.com/office/powerpoint/2010/main" val="226342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2</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352" y="40679"/>
            <a:ext cx="5522064" cy="6323655"/>
          </a:xfrm>
        </p:spPr>
      </p:pic>
    </p:spTree>
    <p:extLst>
      <p:ext uri="{BB962C8B-B14F-4D97-AF65-F5344CB8AC3E}">
        <p14:creationId xmlns:p14="http://schemas.microsoft.com/office/powerpoint/2010/main" val="222306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3</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921" y="188640"/>
            <a:ext cx="6601980" cy="5918455"/>
          </a:xfrm>
        </p:spPr>
      </p:pic>
    </p:spTree>
    <p:extLst>
      <p:ext uri="{BB962C8B-B14F-4D97-AF65-F5344CB8AC3E}">
        <p14:creationId xmlns:p14="http://schemas.microsoft.com/office/powerpoint/2010/main" val="1948022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7175"/>
            <a:ext cx="2794353" cy="1200150"/>
          </a:xfrm>
        </p:spPr>
        <p:txBody>
          <a:bodyPr>
            <a:normAutofit/>
          </a:bodyPr>
          <a:lstStyle/>
          <a:p>
            <a:pPr algn="ctr"/>
            <a:r>
              <a:rPr lang="el-GR" dirty="0" smtClean="0"/>
              <a:t>Εικόνα 4</a:t>
            </a:r>
            <a:endParaRPr lang="el-GR" dirty="0"/>
          </a:p>
        </p:txBody>
      </p:sp>
      <p:sp>
        <p:nvSpPr>
          <p:cNvPr id="4" name="Θέση κειμένου 3"/>
          <p:cNvSpPr>
            <a:spLocks noGrp="1"/>
          </p:cNvSpPr>
          <p:nvPr>
            <p:ph type="body" sz="half" idx="2"/>
          </p:nvPr>
        </p:nvSpPr>
        <p:spPr>
          <a:xfrm>
            <a:off x="397555" y="1457325"/>
            <a:ext cx="2396797" cy="4779987"/>
          </a:xfrm>
        </p:spPr>
        <p:txBody>
          <a:bodyPr/>
          <a:lstStyle/>
          <a:p>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336077"/>
            <a:ext cx="7797147" cy="4926874"/>
          </a:xfrm>
        </p:spPr>
      </p:pic>
    </p:spTree>
    <p:extLst>
      <p:ext uri="{BB962C8B-B14F-4D97-AF65-F5344CB8AC3E}">
        <p14:creationId xmlns:p14="http://schemas.microsoft.com/office/powerpoint/2010/main" val="1889102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TotalTime>
  <Words>561</Words>
  <Application>Microsoft Office PowerPoint</Application>
  <PresentationFormat>Προβολή στην οθόνη (4:3)</PresentationFormat>
  <Paragraphs>90</Paragraphs>
  <Slides>35</Slides>
  <Notes>13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35</vt:i4>
      </vt:variant>
    </vt:vector>
  </HeadingPairs>
  <TitlesOfParts>
    <vt:vector size="41" baseType="lpstr">
      <vt:lpstr>MS PGothic</vt:lpstr>
      <vt:lpstr>Arial</vt:lpstr>
      <vt:lpstr>Calibri</vt:lpstr>
      <vt:lpstr>Helvetica</vt:lpstr>
      <vt:lpstr>Wingdings</vt:lpstr>
      <vt:lpstr>Θέμα του Office</vt:lpstr>
      <vt:lpstr>Διδακτική των εικαστικών τεχνών Ενότητα 1</vt:lpstr>
      <vt:lpstr>Ενότητα 1.  Ιστορική αναδρομή της διδακτικής της τέχνης: μοντέλα διδακτικής της τέχνης</vt:lpstr>
      <vt:lpstr>Σκοποί  ενότητας</vt:lpstr>
      <vt:lpstr>Περιγραφή ενότητας</vt:lpstr>
      <vt:lpstr>Εκπαιδευτικό Υλικό</vt:lpstr>
      <vt:lpstr>Εικόνα 1</vt:lpstr>
      <vt:lpstr>Εικόνα 2</vt:lpstr>
      <vt:lpstr>Εικόνα 3</vt:lpstr>
      <vt:lpstr>Εικόνα 4</vt:lpstr>
      <vt:lpstr>Εικόνα 5</vt:lpstr>
      <vt:lpstr>Εικόνα 6</vt:lpstr>
      <vt:lpstr>Εικόνα 7</vt:lpstr>
      <vt:lpstr>Εικόνα 8</vt:lpstr>
      <vt:lpstr>Εικόνα 9</vt:lpstr>
      <vt:lpstr>Εικόνα 10</vt:lpstr>
      <vt:lpstr>Εικόνα 11</vt:lpstr>
      <vt:lpstr>Εικόνα 12</vt:lpstr>
      <vt:lpstr>Εικόνα 13</vt:lpstr>
      <vt:lpstr>Εικόνα 14</vt:lpstr>
      <vt:lpstr>Εικόνα 15</vt:lpstr>
      <vt:lpstr>Εικόνα 16</vt:lpstr>
      <vt:lpstr>Εικόνα 17</vt:lpstr>
      <vt:lpstr>Εικόνα 18</vt:lpstr>
      <vt:lpstr>Εικόνα 19</vt:lpstr>
      <vt:lpstr>Εικόνα 20</vt:lpstr>
      <vt:lpstr>Εικόνα 21</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Risispa</cp:lastModifiedBy>
  <cp:revision>196</cp:revision>
  <dcterms:created xsi:type="dcterms:W3CDTF">2012-09-06T09:03:05Z</dcterms:created>
  <dcterms:modified xsi:type="dcterms:W3CDTF">2015-10-20T21:50:01Z</dcterms:modified>
</cp:coreProperties>
</file>