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280" r:id="rId26"/>
    <p:sldId id="290" r:id="rId27"/>
    <p:sldId id="295" r:id="rId28"/>
    <p:sldId id="292" r:id="rId29"/>
    <p:sldId id="291" r:id="rId30"/>
    <p:sldId id="294"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135825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663769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10960116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107822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16250705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2993507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17100650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3366167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9996606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1373137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18693469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33782634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41784252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2339100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7703356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1277939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1989813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3205157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1618413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1231664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smtClean="0">
                <a:solidFill>
                  <a:srgbClr val="5075BC"/>
                </a:solidFill>
              </a:rPr>
              <a:t>Η διπλή υπόσταση των μαθηματικών εννοιών ως διαδικασιών και αντικειμένων</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a:solidFill>
                  <a:srgbClr val="5075BC"/>
                </a:solidFill>
              </a:rPr>
              <a:t>ΔΙΔΑΚΤΙΚΗ ΜΑΘΗΜΑΤΙΚΩΝ </a:t>
            </a:r>
            <a:r>
              <a:rPr lang="en-US" dirty="0">
                <a:solidFill>
                  <a:srgbClr val="5075BC"/>
                </a:solidFill>
              </a:rPr>
              <a:t>I </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7</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a:t>Η διπλή υπόσταση των μαθηματικών εννοιών ως διαδικασιών και </a:t>
            </a:r>
            <a:r>
              <a:rPr lang="el-GR" sz="2800" dirty="0" smtClean="0"/>
              <a:t>αντικειμένων</a:t>
            </a:r>
          </a:p>
          <a:p>
            <a:endParaRPr lang="el-GR" sz="2800" dirty="0"/>
          </a:p>
          <a:p>
            <a:r>
              <a:rPr lang="el-GR" sz="2800" dirty="0" smtClean="0"/>
              <a:t>Γιώργος </a:t>
            </a:r>
            <a:r>
              <a:rPr lang="el-GR" sz="2800" dirty="0"/>
              <a:t>Ψυχάρης</a:t>
            </a:r>
          </a:p>
          <a:p>
            <a:r>
              <a:rPr lang="el-GR" sz="2800" dirty="0"/>
              <a:t>Σχολή Θετικών επιστημών</a:t>
            </a:r>
          </a:p>
          <a:p>
            <a:r>
              <a:rPr lang="el-GR" sz="2800" dirty="0"/>
              <a:t>Τμήμα Μαθηματικό</a:t>
            </a:r>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2. Συμπύκνωση</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Εκτενείς διαδικασίες γίνονται τώρα εύχρηστες μονάδες, ολότητες, χωρίς να απασχολούν οι λεπτομέρειες</a:t>
            </a:r>
          </a:p>
          <a:p>
            <a:r>
              <a:rPr lang="el-GR" altLang="el-GR" sz="2800" dirty="0"/>
              <a:t>Στην περίπτωση της συνάρτησης, οι μαθητές βρίσκονται στη φάση της συμπύκνωσης όταν μπορούν να διερευνήσουν μια συνάρτηση, να φτιάξουν τη γραφική της παράσταση, να συγκρίνουν ή να αναγνωρίσουν συναρτήσεις. Για παράδειγμα (</a:t>
            </a:r>
            <a:r>
              <a:rPr lang="en-US" altLang="el-GR" sz="2800" dirty="0" err="1"/>
              <a:t>Sfard</a:t>
            </a:r>
            <a:r>
              <a:rPr lang="el-GR" altLang="el-GR" sz="2800" dirty="0"/>
              <a:t>  1991, </a:t>
            </a:r>
            <a:r>
              <a:rPr lang="en-US" altLang="el-GR" sz="2800" dirty="0" err="1"/>
              <a:t>Sfard</a:t>
            </a:r>
            <a:r>
              <a:rPr lang="el-GR" altLang="el-GR" sz="2800" dirty="0"/>
              <a:t> &amp; </a:t>
            </a:r>
            <a:r>
              <a:rPr lang="en-US" altLang="el-GR" sz="2800" dirty="0" err="1"/>
              <a:t>Linchevski</a:t>
            </a:r>
            <a:r>
              <a:rPr lang="el-GR" altLang="el-GR" sz="2800" dirty="0"/>
              <a:t>, 1994)</a:t>
            </a:r>
            <a:r>
              <a:rPr lang="en-US" altLang="el-GR" sz="2800" dirty="0"/>
              <a:t>,</a:t>
            </a:r>
            <a:r>
              <a:rPr lang="el-GR" altLang="el-GR" sz="2800" dirty="0"/>
              <a:t> ενώ κάποιος μπορεί να θεωρήσει την έκφραση 3(</a:t>
            </a:r>
            <a:r>
              <a:rPr lang="en-US" altLang="el-GR" sz="2800" dirty="0"/>
              <a:t>x</a:t>
            </a:r>
            <a:r>
              <a:rPr lang="el-GR" altLang="el-GR" sz="2800" dirty="0"/>
              <a:t>+5)+1 σαν αλγόριθμο, με τον οποίο μπορεί να παραγάγει διάφορα αποτελέσματα, στη φάση της συμπύκνωσης κάποιος μπορεί  επίσης να θεωρήσει την ίδια έκφραση ως αυτοτελή αριθμό. Η έκφραση θεωρείται συγχρόνως η διαδικασία και το αποτέλεσμα της διαδικασίας.  </a:t>
            </a:r>
          </a:p>
          <a:p>
            <a:pPr marL="0" indent="0">
              <a:buNone/>
            </a:pPr>
            <a:endParaRPr lang="el-GR" sz="2800" dirty="0"/>
          </a:p>
        </p:txBody>
      </p:sp>
    </p:spTree>
    <p:extLst>
      <p:ext uri="{BB962C8B-B14F-4D97-AF65-F5344CB8AC3E}">
        <p14:creationId xmlns:p14="http://schemas.microsoft.com/office/powerpoint/2010/main" val="3056881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3. </a:t>
            </a:r>
            <a:r>
              <a:rPr lang="el-GR" dirty="0" err="1"/>
              <a:t>Εκπραγμάτωση</a:t>
            </a:r>
            <a:r>
              <a:rPr lang="el-GR" dirty="0"/>
              <a:t> (</a:t>
            </a:r>
            <a:r>
              <a:rPr lang="en-US" dirty="0"/>
              <a:t>reification</a:t>
            </a:r>
            <a:r>
              <a:rPr lang="en-US" dirty="0" smtClean="0"/>
              <a:t>)</a:t>
            </a:r>
            <a:r>
              <a:rPr lang="el-GR" dirty="0" smtClean="0"/>
              <a:t> (1/2)</a:t>
            </a:r>
            <a:endParaRPr lang="el-GR" dirty="0"/>
          </a:p>
        </p:txBody>
      </p:sp>
      <p:sp>
        <p:nvSpPr>
          <p:cNvPr id="5" name="Θέση περιεχομένου 4"/>
          <p:cNvSpPr>
            <a:spLocks noGrp="1"/>
          </p:cNvSpPr>
          <p:nvPr>
            <p:ph idx="1"/>
          </p:nvPr>
        </p:nvSpPr>
        <p:spPr/>
        <p:txBody>
          <a:bodyPr>
            <a:noAutofit/>
          </a:bodyPr>
          <a:lstStyle/>
          <a:p>
            <a:r>
              <a:rPr lang="el-GR" altLang="el-GR" sz="2400" dirty="0"/>
              <a:t>Δεν είναι μια βαθμιαία διαδικασία, αποτελεί </a:t>
            </a:r>
            <a:r>
              <a:rPr lang="el-GR" altLang="el-GR" sz="2400" b="1" dirty="0"/>
              <a:t>ξαφνικό και ποιοτικό άλμα</a:t>
            </a:r>
            <a:r>
              <a:rPr lang="el-GR" altLang="el-GR" sz="2400" dirty="0"/>
              <a:t>: αυτό που αρχικά γίνεται αντιληπτό ως διαδικασία τώρα σταθεροποιείται σε </a:t>
            </a:r>
            <a:r>
              <a:rPr lang="el-GR" altLang="el-GR" sz="2400" b="1" dirty="0"/>
              <a:t>νοητικό αντικείμενο</a:t>
            </a:r>
            <a:r>
              <a:rPr lang="el-GR" altLang="el-GR" sz="2400" dirty="0"/>
              <a:t>. Έχει στατική δομή</a:t>
            </a:r>
            <a:r>
              <a:rPr lang="en-US" altLang="el-GR" sz="2400" dirty="0"/>
              <a:t> </a:t>
            </a:r>
            <a:r>
              <a:rPr lang="el-GR" altLang="el-GR" sz="2400" dirty="0"/>
              <a:t>- ανεξάρτητη πλαισίου</a:t>
            </a:r>
            <a:r>
              <a:rPr lang="en-US" altLang="el-GR" sz="2400" dirty="0"/>
              <a:t>-</a:t>
            </a:r>
            <a:r>
              <a:rPr lang="el-GR" altLang="el-GR" sz="2400" dirty="0"/>
              <a:t> και αποδεσμευμένη από συγκεκριμένους αλγόριθμους.</a:t>
            </a:r>
          </a:p>
          <a:p>
            <a:r>
              <a:rPr lang="el-GR" altLang="el-GR" sz="2400" dirty="0"/>
              <a:t>Έχει επιτευχθεί όταν: η νέα οντότητα </a:t>
            </a:r>
            <a:r>
              <a:rPr lang="el-GR" altLang="el-GR" sz="2400" dirty="0" err="1"/>
              <a:t>νοηματοδοτείται</a:t>
            </a:r>
            <a:r>
              <a:rPr lang="el-GR" altLang="el-GR" sz="2400" dirty="0"/>
              <a:t> σαν </a:t>
            </a:r>
            <a:r>
              <a:rPr lang="el-GR" altLang="el-GR" sz="2400" b="1" dirty="0"/>
              <a:t>μέλος μιας κατηγορίας</a:t>
            </a:r>
            <a:r>
              <a:rPr lang="en-US" altLang="el-GR" sz="2400" b="1" dirty="0"/>
              <a:t> </a:t>
            </a:r>
            <a:r>
              <a:rPr lang="en-US" altLang="el-GR" sz="2400" dirty="0"/>
              <a:t>(</a:t>
            </a:r>
            <a:r>
              <a:rPr lang="el-GR" altLang="el-GR" sz="2400" dirty="0"/>
              <a:t>π.χ. σύνολο συναρτήσεων μιας κατηγορίας, π.χ. τετραγωνικές). Κάποιος βλέπει γενικές ιδιότητες και διάφορες σχέσεις στους αντιπροσώπους της κατηγορίας. Μπορεί να χρησιμοποιήσει το αντικείμενο για να ορίσει νέα αντικείμενα. Εκτελούνται τώρα</a:t>
            </a:r>
            <a:r>
              <a:rPr lang="el-GR" altLang="el-GR" sz="2400" b="1" dirty="0"/>
              <a:t> διαδικασίες που έχουν ως είσοδο (</a:t>
            </a:r>
            <a:r>
              <a:rPr lang="en-US" altLang="el-GR" sz="2400" b="1" dirty="0"/>
              <a:t>input</a:t>
            </a:r>
            <a:r>
              <a:rPr lang="el-GR" altLang="el-GR" sz="2400" b="1" dirty="0"/>
              <a:t>)</a:t>
            </a:r>
            <a:r>
              <a:rPr lang="en-US" altLang="el-GR" sz="2400" b="1" dirty="0"/>
              <a:t> </a:t>
            </a:r>
            <a:r>
              <a:rPr lang="el-GR" altLang="el-GR" sz="2400" b="1" dirty="0"/>
              <a:t>το νέο αντικείμενο.</a:t>
            </a:r>
            <a:endParaRPr lang="el-GR" altLang="el-GR" sz="2400" dirty="0"/>
          </a:p>
          <a:p>
            <a:pPr marL="0" indent="0">
              <a:buNone/>
            </a:pPr>
            <a:endParaRPr lang="el-GR" sz="2400" dirty="0"/>
          </a:p>
        </p:txBody>
      </p:sp>
    </p:spTree>
    <p:extLst>
      <p:ext uri="{BB962C8B-B14F-4D97-AF65-F5344CB8AC3E}">
        <p14:creationId xmlns:p14="http://schemas.microsoft.com/office/powerpoint/2010/main" val="1685865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3. </a:t>
            </a:r>
            <a:r>
              <a:rPr lang="el-GR" dirty="0" err="1"/>
              <a:t>Εκπραγμάτωση</a:t>
            </a:r>
            <a:r>
              <a:rPr lang="el-GR" dirty="0"/>
              <a:t> (</a:t>
            </a:r>
            <a:r>
              <a:rPr lang="en-US" dirty="0"/>
              <a:t>reification</a:t>
            </a:r>
            <a:r>
              <a:rPr lang="en-US" dirty="0" smtClean="0"/>
              <a:t>)</a:t>
            </a:r>
            <a:r>
              <a:rPr lang="el-GR" dirty="0" smtClean="0"/>
              <a:t> (2/2)</a:t>
            </a:r>
            <a:endParaRPr lang="el-GR" dirty="0"/>
          </a:p>
        </p:txBody>
      </p:sp>
      <p:pic>
        <p:nvPicPr>
          <p:cNvPr id="5" name="Εικόνα 4"/>
          <p:cNvPicPr>
            <a:picLocks noChangeAspect="1"/>
          </p:cNvPicPr>
          <p:nvPr/>
        </p:nvPicPr>
        <p:blipFill>
          <a:blip r:embed="rId3"/>
          <a:stretch>
            <a:fillRect/>
          </a:stretch>
        </p:blipFill>
        <p:spPr>
          <a:xfrm>
            <a:off x="803505" y="2132856"/>
            <a:ext cx="7536989" cy="2424749"/>
          </a:xfrm>
          <a:prstGeom prst="rect">
            <a:avLst/>
          </a:prstGeom>
        </p:spPr>
      </p:pic>
    </p:spTree>
    <p:extLst>
      <p:ext uri="{BB962C8B-B14F-4D97-AF65-F5344CB8AC3E}">
        <p14:creationId xmlns:p14="http://schemas.microsoft.com/office/powerpoint/2010/main" val="30976352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sz="2800" dirty="0" smtClean="0"/>
              <a:t>Ιεραρχική </a:t>
            </a:r>
            <a:r>
              <a:rPr lang="el-GR" sz="2800" dirty="0"/>
              <a:t>δομή: περνάμε σε κάποιο στάδιο μόνο όταν έχουν ολοκληρωθεί τα προηγούμενα βήματα</a:t>
            </a:r>
            <a:endParaRPr lang="el-GR" sz="2800" dirty="0"/>
          </a:p>
        </p:txBody>
      </p:sp>
      <p:pic>
        <p:nvPicPr>
          <p:cNvPr id="6" name="Εικόνα 5"/>
          <p:cNvPicPr>
            <a:picLocks noChangeAspect="1"/>
          </p:cNvPicPr>
          <p:nvPr/>
        </p:nvPicPr>
        <p:blipFill>
          <a:blip r:embed="rId3"/>
          <a:stretch>
            <a:fillRect/>
          </a:stretch>
        </p:blipFill>
        <p:spPr>
          <a:xfrm>
            <a:off x="2051949" y="1417638"/>
            <a:ext cx="5040102" cy="4638723"/>
          </a:xfrm>
          <a:prstGeom prst="rect">
            <a:avLst/>
          </a:prstGeom>
        </p:spPr>
      </p:pic>
    </p:spTree>
    <p:extLst>
      <p:ext uri="{BB962C8B-B14F-4D97-AF65-F5344CB8AC3E}">
        <p14:creationId xmlns:p14="http://schemas.microsoft.com/office/powerpoint/2010/main" val="6060478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Αναγκαιότητα της διαδικαστικής προσέγγισης, κάποιες φόρες </a:t>
            </a:r>
            <a:r>
              <a:rPr lang="el-GR" sz="3200" dirty="0" smtClean="0"/>
              <a:t>αρκεί (1/2)</a:t>
            </a:r>
            <a:endParaRPr lang="el-GR" sz="3200" dirty="0"/>
          </a:p>
        </p:txBody>
      </p:sp>
      <p:sp>
        <p:nvSpPr>
          <p:cNvPr id="3" name="Θέση περιεχομένου 2"/>
          <p:cNvSpPr>
            <a:spLocks noGrp="1"/>
          </p:cNvSpPr>
          <p:nvPr>
            <p:ph idx="1"/>
          </p:nvPr>
        </p:nvSpPr>
        <p:spPr/>
        <p:txBody>
          <a:bodyPr>
            <a:normAutofit/>
          </a:bodyPr>
          <a:lstStyle/>
          <a:p>
            <a:r>
              <a:rPr lang="el-GR" sz="2800" dirty="0"/>
              <a:t>Θεωρητικά, θα μπορούσαμε να κάνουμε όλα τα μαθηματικά με διαδικαστικό τρόπο… Πράγματι, τα μαθηματικά των Αιγυπτίων, Βαβυλώνιων και της αρχαίας Ανατολής είχαν αλγοριθμικό χαρακτήρα, για χιλιάδες χρόνια και η Άλγεβρα (Συμβολική άλγεβρα ≈ 16ο αι.).</a:t>
            </a:r>
          </a:p>
          <a:p>
            <a:pPr marL="0" indent="0">
              <a:buNone/>
            </a:pPr>
            <a:endParaRPr lang="el-GR" sz="2800" dirty="0"/>
          </a:p>
          <a:p>
            <a:pPr marL="0" indent="0">
              <a:buNone/>
            </a:pPr>
            <a:endParaRPr lang="el-GR" sz="2800" dirty="0"/>
          </a:p>
        </p:txBody>
      </p:sp>
    </p:spTree>
    <p:extLst>
      <p:ext uri="{BB962C8B-B14F-4D97-AF65-F5344CB8AC3E}">
        <p14:creationId xmlns:p14="http://schemas.microsoft.com/office/powerpoint/2010/main" val="2943989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sz="3200" dirty="0"/>
              <a:t>Αναγκαιότητα της διαδικαστικής προσέγγισης, κάποιες φόρες </a:t>
            </a:r>
            <a:r>
              <a:rPr lang="el-GR" sz="3200" dirty="0" smtClean="0"/>
              <a:t>αρκεί (2/2)</a:t>
            </a:r>
            <a:endParaRPr lang="el-GR" sz="3200" dirty="0"/>
          </a:p>
        </p:txBody>
      </p:sp>
      <p:sp>
        <p:nvSpPr>
          <p:cNvPr id="5" name="Θέση περιεχομένου 4"/>
          <p:cNvSpPr>
            <a:spLocks noGrp="1"/>
          </p:cNvSpPr>
          <p:nvPr>
            <p:ph idx="1"/>
          </p:nvPr>
        </p:nvSpPr>
        <p:spPr/>
        <p:txBody>
          <a:bodyPr>
            <a:noAutofit/>
          </a:bodyPr>
          <a:lstStyle/>
          <a:p>
            <a:r>
              <a:rPr lang="el-GR" sz="2400" dirty="0"/>
              <a:t>Από φιλοσοφική άποψη, ο μαθηματικός του 19ου αι. θα έπρεπε να παραδεχτεί ότι μπορεί να ανταπεξέλθει χωρίς ‘μαθηματικά αντικείμενα’. Γιατί όμως υπάρχει η τάση να κάνουμε αφαιρέσεις σε μια εικόνα (προβολή) του υλικού κόσμου? Πως θα μπορούσαμε να εκτελέσουμε μια διαδικασία, αν δεν υπάρχει κάποιο αντικείμενο πάνω στο οποίο θα εφαρμόσουμε τη διαδικασία, η οποία τελικά θα παράγει ένα νέο αντικείμενο?</a:t>
            </a:r>
          </a:p>
          <a:p>
            <a:pPr marL="0" indent="0">
              <a:buNone/>
            </a:pPr>
            <a:endParaRPr lang="el-GR" sz="2400" dirty="0"/>
          </a:p>
        </p:txBody>
      </p:sp>
    </p:spTree>
    <p:extLst>
      <p:ext uri="{BB962C8B-B14F-4D97-AF65-F5344CB8AC3E}">
        <p14:creationId xmlns:p14="http://schemas.microsoft.com/office/powerpoint/2010/main" val="1590915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Αναγκαιότητα δομικής αντίληψης </a:t>
            </a:r>
            <a:br>
              <a:rPr lang="el-GR" dirty="0"/>
            </a:br>
            <a:r>
              <a:rPr lang="el-GR" dirty="0"/>
              <a:t>(</a:t>
            </a:r>
            <a:r>
              <a:rPr lang="el-GR" dirty="0" err="1"/>
              <a:t>Theory</a:t>
            </a:r>
            <a:r>
              <a:rPr lang="el-GR" dirty="0"/>
              <a:t> of </a:t>
            </a:r>
            <a:r>
              <a:rPr lang="el-GR" dirty="0" err="1"/>
              <a:t>cognitive</a:t>
            </a:r>
            <a:r>
              <a:rPr lang="el-GR" dirty="0"/>
              <a:t> </a:t>
            </a:r>
            <a:r>
              <a:rPr lang="el-GR" dirty="0" err="1"/>
              <a:t>schemata</a:t>
            </a:r>
            <a:r>
              <a:rPr lang="el-GR" dirty="0" smtClean="0"/>
              <a:t>) (1/3)</a:t>
            </a:r>
            <a:endParaRPr lang="el-GR" dirty="0"/>
          </a:p>
        </p:txBody>
      </p:sp>
      <p:sp>
        <p:nvSpPr>
          <p:cNvPr id="3" name="Θέση περιεχομένου 2"/>
          <p:cNvSpPr>
            <a:spLocks noGrp="1"/>
          </p:cNvSpPr>
          <p:nvPr>
            <p:ph idx="1"/>
          </p:nvPr>
        </p:nvSpPr>
        <p:spPr/>
        <p:txBody>
          <a:bodyPr>
            <a:normAutofit/>
          </a:bodyPr>
          <a:lstStyle/>
          <a:p>
            <a:pPr>
              <a:lnSpc>
                <a:spcPct val="80000"/>
              </a:lnSpc>
            </a:pPr>
            <a:r>
              <a:rPr lang="el-GR" altLang="el-GR" sz="2800" b="1" i="1" dirty="0"/>
              <a:t>Διαδικαστική προσέγγιση </a:t>
            </a:r>
            <a:r>
              <a:rPr lang="el-GR" altLang="el-GR" sz="2800" dirty="0"/>
              <a:t>: απαραίτητη αλλά  πολύπλοκη και δύσκολη στην επεξεργασία</a:t>
            </a:r>
          </a:p>
          <a:p>
            <a:pPr>
              <a:lnSpc>
                <a:spcPct val="80000"/>
              </a:lnSpc>
            </a:pPr>
            <a:r>
              <a:rPr lang="el-GR" altLang="el-GR" sz="2800" dirty="0"/>
              <a:t>Βασικός λόγος: </a:t>
            </a:r>
            <a:r>
              <a:rPr lang="el-GR" altLang="el-GR" sz="2800" b="1" dirty="0"/>
              <a:t>μικρή χωρητικότητα της ανθρώπινης μνήμης, δυσκολία στην αφομοίωση της νέας γνώσης. </a:t>
            </a:r>
            <a:r>
              <a:rPr lang="el-GR" altLang="el-GR" sz="2800" dirty="0"/>
              <a:t>Το είδος της πληροφορίας που προσεγγίζεται διαδικαστικά αποθηκεύεται σε αδόμητα διαδοχικά γνωστικά σχήματα. Λόγω των διαστάσεων της Βραχύχρονης μνήμης δεν υπάρχει χώρος για αφομοίωση της νέας γνώσης</a:t>
            </a:r>
          </a:p>
          <a:p>
            <a:pPr marL="0" indent="0">
              <a:buNone/>
            </a:pPr>
            <a:endParaRPr lang="el-GR" sz="2800" dirty="0"/>
          </a:p>
        </p:txBody>
      </p:sp>
    </p:spTree>
    <p:extLst>
      <p:ext uri="{BB962C8B-B14F-4D97-AF65-F5344CB8AC3E}">
        <p14:creationId xmlns:p14="http://schemas.microsoft.com/office/powerpoint/2010/main" val="24662881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Αναγκαιότητα δομικής αντίληψης </a:t>
            </a:r>
            <a:br>
              <a:rPr lang="el-GR" dirty="0"/>
            </a:br>
            <a:r>
              <a:rPr lang="el-GR" dirty="0"/>
              <a:t>(</a:t>
            </a:r>
            <a:r>
              <a:rPr lang="el-GR" dirty="0" err="1"/>
              <a:t>Theory</a:t>
            </a:r>
            <a:r>
              <a:rPr lang="el-GR" dirty="0"/>
              <a:t> of </a:t>
            </a:r>
            <a:r>
              <a:rPr lang="el-GR" dirty="0" err="1"/>
              <a:t>cognitive</a:t>
            </a:r>
            <a:r>
              <a:rPr lang="el-GR" dirty="0"/>
              <a:t> </a:t>
            </a:r>
            <a:r>
              <a:rPr lang="el-GR" dirty="0" err="1"/>
              <a:t>schemata</a:t>
            </a:r>
            <a:r>
              <a:rPr lang="el-GR" dirty="0" smtClean="0"/>
              <a:t>) (2/3)</a:t>
            </a:r>
            <a:endParaRPr lang="el-GR" dirty="0"/>
          </a:p>
        </p:txBody>
      </p:sp>
      <p:sp>
        <p:nvSpPr>
          <p:cNvPr id="5" name="Θέση περιεχομένου 4"/>
          <p:cNvSpPr>
            <a:spLocks noGrp="1"/>
          </p:cNvSpPr>
          <p:nvPr>
            <p:ph idx="1"/>
          </p:nvPr>
        </p:nvSpPr>
        <p:spPr/>
        <p:txBody>
          <a:bodyPr>
            <a:noAutofit/>
          </a:bodyPr>
          <a:lstStyle/>
          <a:p>
            <a:r>
              <a:rPr lang="el-GR" altLang="el-GR" sz="2400" b="1" i="1" dirty="0"/>
              <a:t>Δομική προσέγγιση</a:t>
            </a:r>
            <a:r>
              <a:rPr lang="el-GR" altLang="el-GR" sz="2400" dirty="0"/>
              <a:t>: στατική αναπαράσταση, μοιάζει με αντικείμενο που συμπιέζει την λειτουργική πληροφορία σε ένα πιο συμπαγές σύνολο και στρέφει το γνωστικό σχήμα σε πιο βολική θέση</a:t>
            </a:r>
          </a:p>
          <a:p>
            <a:pPr marL="0" indent="0">
              <a:buNone/>
            </a:pPr>
            <a:endParaRPr lang="el-GR" sz="2400" dirty="0"/>
          </a:p>
        </p:txBody>
      </p:sp>
      <p:pic>
        <p:nvPicPr>
          <p:cNvPr id="2" name="Εικόνα 1"/>
          <p:cNvPicPr>
            <a:picLocks noChangeAspect="1"/>
          </p:cNvPicPr>
          <p:nvPr/>
        </p:nvPicPr>
        <p:blipFill>
          <a:blip r:embed="rId3"/>
          <a:stretch>
            <a:fillRect/>
          </a:stretch>
        </p:blipFill>
        <p:spPr>
          <a:xfrm>
            <a:off x="1771504" y="3645024"/>
            <a:ext cx="5614903" cy="2030144"/>
          </a:xfrm>
          <a:prstGeom prst="rect">
            <a:avLst/>
          </a:prstGeom>
        </p:spPr>
      </p:pic>
    </p:spTree>
    <p:extLst>
      <p:ext uri="{BB962C8B-B14F-4D97-AF65-F5344CB8AC3E}">
        <p14:creationId xmlns:p14="http://schemas.microsoft.com/office/powerpoint/2010/main" val="20106987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Αναγκαιότητα δομικής αντίληψης </a:t>
            </a:r>
            <a:br>
              <a:rPr lang="el-GR" dirty="0"/>
            </a:br>
            <a:r>
              <a:rPr lang="el-GR" dirty="0"/>
              <a:t>(</a:t>
            </a:r>
            <a:r>
              <a:rPr lang="el-GR" dirty="0" err="1"/>
              <a:t>Theory</a:t>
            </a:r>
            <a:r>
              <a:rPr lang="el-GR" dirty="0"/>
              <a:t> of </a:t>
            </a:r>
            <a:r>
              <a:rPr lang="el-GR" dirty="0" err="1"/>
              <a:t>cognitive</a:t>
            </a:r>
            <a:r>
              <a:rPr lang="el-GR" dirty="0"/>
              <a:t> </a:t>
            </a:r>
            <a:r>
              <a:rPr lang="el-GR" dirty="0" err="1"/>
              <a:t>schemata</a:t>
            </a:r>
            <a:r>
              <a:rPr lang="el-GR" dirty="0" smtClean="0"/>
              <a:t>) (3/3)</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sz="2800" dirty="0"/>
              <a:t>Θα λέγαμε ότι η μετάβαση μιας διαδικασίας σε αντικείμενο ενισχύει την κατανόηση. Η </a:t>
            </a:r>
            <a:r>
              <a:rPr lang="el-GR" sz="2800" dirty="0" err="1"/>
              <a:t>εκπραγμάτωση</a:t>
            </a:r>
            <a:r>
              <a:rPr lang="el-GR" sz="2800" dirty="0"/>
              <a:t> ενισχύει τη λύση προβλήματος (</a:t>
            </a:r>
            <a:r>
              <a:rPr lang="el-GR" sz="2800" dirty="0" err="1"/>
              <a:t>problem</a:t>
            </a:r>
            <a:r>
              <a:rPr lang="el-GR" sz="2800" dirty="0"/>
              <a:t> </a:t>
            </a:r>
            <a:r>
              <a:rPr lang="el-GR" sz="2800" dirty="0" err="1"/>
              <a:t>solving</a:t>
            </a:r>
            <a:r>
              <a:rPr lang="el-GR" sz="2800" dirty="0"/>
              <a:t>)</a:t>
            </a:r>
          </a:p>
          <a:p>
            <a:r>
              <a:rPr lang="el-GR" sz="2800" dirty="0"/>
              <a:t>‘Η δομική προσέγγιση απαιτεί προσήλωση, η διαδικαστική απαιτεί δράση. Η δομική γεννά την ενόραση, η διαδικαστική το αποτέλεσμα’ (Henrici,1974)</a:t>
            </a:r>
          </a:p>
          <a:p>
            <a:r>
              <a:rPr lang="el-GR" sz="2800" dirty="0"/>
              <a:t>Σε ορισμένα στάδια της ανάπτυξης της γνώσης, η απουσία δομικής προσέγγισης, μπορεί να εμποδίσει την ανάπτυξη</a:t>
            </a:r>
          </a:p>
          <a:p>
            <a:r>
              <a:rPr lang="el-GR" sz="2800" dirty="0"/>
              <a:t>Πχ ‘ρητορική’  συμβολική Άλγεβρα: πολύπλοκες διαδικασίες έφεραν τη ρητορική Άλγεβρα σε τέλμα</a:t>
            </a:r>
          </a:p>
        </p:txBody>
      </p:sp>
    </p:spTree>
    <p:extLst>
      <p:ext uri="{BB962C8B-B14F-4D97-AF65-F5344CB8AC3E}">
        <p14:creationId xmlns:p14="http://schemas.microsoft.com/office/powerpoint/2010/main" val="3589922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Η έμφυτη δυσκολία της </a:t>
            </a:r>
            <a:r>
              <a:rPr lang="el-GR" dirty="0" err="1" smtClean="0"/>
              <a:t>εκπραγμάτωσης</a:t>
            </a:r>
            <a:r>
              <a:rPr lang="el-GR" dirty="0" smtClean="0"/>
              <a:t> (1/3)</a:t>
            </a:r>
            <a:endParaRPr lang="el-GR" dirty="0"/>
          </a:p>
        </p:txBody>
      </p:sp>
      <p:sp>
        <p:nvSpPr>
          <p:cNvPr id="5" name="Θέση περιεχομένου 4"/>
          <p:cNvSpPr>
            <a:spLocks noGrp="1"/>
          </p:cNvSpPr>
          <p:nvPr>
            <p:ph idx="1"/>
          </p:nvPr>
        </p:nvSpPr>
        <p:spPr/>
        <p:txBody>
          <a:bodyPr>
            <a:noAutofit/>
          </a:bodyPr>
          <a:lstStyle/>
          <a:p>
            <a:pPr>
              <a:lnSpc>
                <a:spcPct val="80000"/>
              </a:lnSpc>
              <a:defRPr/>
            </a:pPr>
            <a:r>
              <a:rPr lang="el-GR" dirty="0"/>
              <a:t>Η ικανότητα να δούμε κάτι οικείο από εντελώς διαφορετική σκοπιά δεν είναι ποτέ εύκολο- σε πολλές περιπτώσεις μάλιστα, ακατόρθωτο.</a:t>
            </a:r>
          </a:p>
          <a:p>
            <a:pPr>
              <a:lnSpc>
                <a:spcPct val="80000"/>
              </a:lnSpc>
              <a:defRPr/>
            </a:pPr>
            <a:r>
              <a:rPr lang="el-GR" dirty="0"/>
              <a:t>Σύμφωνα με το μοντέλο η </a:t>
            </a:r>
            <a:r>
              <a:rPr lang="el-GR" dirty="0" err="1"/>
              <a:t>εκπραγμάτωση</a:t>
            </a:r>
            <a:r>
              <a:rPr lang="el-GR" dirty="0"/>
              <a:t> μια διαδικασίας γίνεται ταυτόχρονα με την  εσωτερίκευση μιας ανωτέρου επιπέδου διαδικασίας</a:t>
            </a:r>
            <a:r>
              <a:rPr lang="el-GR" dirty="0" smtClean="0"/>
              <a:t>.</a:t>
            </a:r>
            <a:endParaRPr lang="el-GR" dirty="0"/>
          </a:p>
        </p:txBody>
      </p:sp>
    </p:spTree>
    <p:extLst>
      <p:ext uri="{BB962C8B-B14F-4D97-AF65-F5344CB8AC3E}">
        <p14:creationId xmlns:p14="http://schemas.microsoft.com/office/powerpoint/2010/main" val="4013536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dirty="0"/>
              <a:t>ΔΙΔΑΚΤΙΚΗ ΜΑΘΗΜΑΤΙΚΩΝ </a:t>
            </a:r>
            <a:r>
              <a:rPr lang="en-US" dirty="0"/>
              <a:t>I </a:t>
            </a:r>
            <a:endParaRPr lang="el-GR" dirty="0"/>
          </a:p>
        </p:txBody>
      </p:sp>
      <p:sp>
        <p:nvSpPr>
          <p:cNvPr id="5" name="Υπότιτλος 4"/>
          <p:cNvSpPr>
            <a:spLocks noGrp="1"/>
          </p:cNvSpPr>
          <p:nvPr>
            <p:ph type="subTitle" idx="1"/>
          </p:nvPr>
        </p:nvSpPr>
        <p:spPr/>
        <p:txBody>
          <a:bodyPr/>
          <a:lstStyle/>
          <a:p>
            <a:r>
              <a:rPr lang="el-GR" dirty="0"/>
              <a:t>Γιώργος Ψυχάρης</a:t>
            </a:r>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έμφυτη δυσκολία της </a:t>
            </a:r>
            <a:r>
              <a:rPr lang="el-GR" dirty="0" err="1" smtClean="0"/>
              <a:t>εκπραγμάτωσης</a:t>
            </a:r>
            <a:r>
              <a:rPr lang="el-GR" dirty="0" smtClean="0"/>
              <a:t> (2/3)</a:t>
            </a:r>
            <a:endParaRPr lang="el-GR" dirty="0"/>
          </a:p>
        </p:txBody>
      </p:sp>
      <p:sp>
        <p:nvSpPr>
          <p:cNvPr id="3" name="Θέση περιεχομένου 2"/>
          <p:cNvSpPr>
            <a:spLocks noGrp="1"/>
          </p:cNvSpPr>
          <p:nvPr>
            <p:ph idx="1"/>
          </p:nvPr>
        </p:nvSpPr>
        <p:spPr/>
        <p:txBody>
          <a:bodyPr>
            <a:normAutofit/>
          </a:bodyPr>
          <a:lstStyle/>
          <a:p>
            <a:pPr>
              <a:lnSpc>
                <a:spcPct val="80000"/>
              </a:lnSpc>
              <a:defRPr/>
            </a:pPr>
            <a:r>
              <a:rPr lang="el-GR" sz="2800" dirty="0"/>
              <a:t>Π.χ. </a:t>
            </a:r>
            <a:r>
              <a:rPr lang="el-GR" sz="2800" b="1" dirty="0"/>
              <a:t>Αρνητικοί αριθμοί</a:t>
            </a:r>
            <a:r>
              <a:rPr lang="el-GR" sz="2800" dirty="0"/>
              <a:t>: επιτυγχάνεται </a:t>
            </a:r>
            <a:r>
              <a:rPr lang="el-GR" sz="2800" dirty="0" err="1"/>
              <a:t>εκπραγμάτωση</a:t>
            </a:r>
            <a:r>
              <a:rPr lang="el-GR" sz="2800" dirty="0"/>
              <a:t> όταν οι αλγεβρικές πράξεις εσωτερικεύονται. Αυτό που οδηγεί τη θεώρηση των πράξεων 2-5, 0-6 ως αριθμούς είναι η ομοιότητα των αλγορίθμων που περιλαμβάνονται στις ίδιες πράξεις σε πιο οικείους αριθμούς. Βλέπει την ομοιότητα, εκείνος που είναι επιδέξιος στις πράξεις</a:t>
            </a:r>
          </a:p>
          <a:p>
            <a:pPr>
              <a:lnSpc>
                <a:spcPct val="80000"/>
              </a:lnSpc>
              <a:defRPr/>
            </a:pPr>
            <a:r>
              <a:rPr lang="el-GR" sz="2800" dirty="0"/>
              <a:t> Δεν υπάρχει λόγος να μετατρέψουμε μια διαδικασία σε αντικείμενο αν δεν έχουμε να εκτελέσουμε κάποια ανώτερη διαδικασία στην απλούστερη.</a:t>
            </a:r>
          </a:p>
          <a:p>
            <a:pPr marL="0" indent="0">
              <a:buNone/>
            </a:pPr>
            <a:endParaRPr lang="el-GR" sz="2800" dirty="0"/>
          </a:p>
        </p:txBody>
      </p:sp>
    </p:spTree>
    <p:extLst>
      <p:ext uri="{BB962C8B-B14F-4D97-AF65-F5344CB8AC3E}">
        <p14:creationId xmlns:p14="http://schemas.microsoft.com/office/powerpoint/2010/main" val="2221310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Η έμφυτη δυσκολία της </a:t>
            </a:r>
            <a:r>
              <a:rPr lang="el-GR" dirty="0" err="1" smtClean="0"/>
              <a:t>εκπραγμάτωσης</a:t>
            </a:r>
            <a:r>
              <a:rPr lang="el-GR" dirty="0" smtClean="0"/>
              <a:t> (3/3)</a:t>
            </a:r>
            <a:endParaRPr lang="el-GR" dirty="0"/>
          </a:p>
        </p:txBody>
      </p:sp>
      <p:sp>
        <p:nvSpPr>
          <p:cNvPr id="5" name="Θέση περιεχομένου 4"/>
          <p:cNvSpPr>
            <a:spLocks noGrp="1"/>
          </p:cNvSpPr>
          <p:nvPr>
            <p:ph idx="1"/>
          </p:nvPr>
        </p:nvSpPr>
        <p:spPr/>
        <p:txBody>
          <a:bodyPr>
            <a:noAutofit/>
          </a:bodyPr>
          <a:lstStyle/>
          <a:p>
            <a:pPr>
              <a:lnSpc>
                <a:spcPct val="80000"/>
              </a:lnSpc>
            </a:pPr>
            <a:r>
              <a:rPr lang="el-GR" altLang="el-GR" sz="2400" b="1" dirty="0"/>
              <a:t>Φαύλος κύκλος</a:t>
            </a:r>
            <a:r>
              <a:rPr lang="el-GR" altLang="el-GR" sz="2400" dirty="0"/>
              <a:t>: μια </a:t>
            </a:r>
            <a:r>
              <a:rPr lang="el-GR" altLang="el-GR" sz="2400" b="1" dirty="0"/>
              <a:t>επιδεξιότητα αναπτύσσεται </a:t>
            </a:r>
            <a:r>
              <a:rPr lang="el-GR" altLang="el-GR" sz="2400" dirty="0"/>
              <a:t>αφ’ ενός </a:t>
            </a:r>
            <a:r>
              <a:rPr lang="el-GR" altLang="el-GR" sz="2400" b="1" dirty="0"/>
              <a:t>όταν υπάρχει εξοικείωση με τους αλγόριθμους </a:t>
            </a:r>
            <a:r>
              <a:rPr lang="el-GR" altLang="el-GR" sz="2400" dirty="0"/>
              <a:t>ώστε να κατανοηθούν τα αντικείμενα που κρύβονται σε αυτούς ˙ αφ’ ετέρου </a:t>
            </a:r>
            <a:r>
              <a:rPr lang="el-GR" altLang="el-GR" sz="2400" b="1" dirty="0"/>
              <a:t>για να αποκτηθεί εξοικείωση με τους αλγόριθμους πρέπει ήδη να υπάρχουν αυτά τα αντικείμενα</a:t>
            </a:r>
            <a:r>
              <a:rPr lang="el-GR" altLang="el-GR" sz="2400" dirty="0"/>
              <a:t>, διότι χωρίς αυτά οι διαδικασίες φαίνονται ανούσιες, πολύπλοκες και δύσκολα μπορούν να απομνημονευθούν.</a:t>
            </a:r>
          </a:p>
          <a:p>
            <a:pPr>
              <a:lnSpc>
                <a:spcPct val="80000"/>
              </a:lnSpc>
            </a:pPr>
            <a:r>
              <a:rPr lang="el-GR" altLang="el-GR" sz="2400" dirty="0"/>
              <a:t>Πολύ συχνά ξεχνάμε ότι η ενόραση δε μπορεί να έρθει σαν ανταμοιβή σε κάποιον που ερευνά εξονυχιστικά μια νέα ιδέα. Η </a:t>
            </a:r>
            <a:r>
              <a:rPr lang="el-GR" altLang="el-GR" sz="2400" b="1" dirty="0" err="1"/>
              <a:t>εκπραγμάτωση</a:t>
            </a:r>
            <a:r>
              <a:rPr lang="el-GR" altLang="el-GR" sz="2400" b="1" dirty="0"/>
              <a:t>,                       απαιτεί πολλή προσπάθεια και </a:t>
            </a:r>
            <a:r>
              <a:rPr lang="el-GR" altLang="el-GR" sz="2400" dirty="0"/>
              <a:t>κάποιες φορές έρχεται σαν μια ξαφνική αναλαμπή.</a:t>
            </a:r>
          </a:p>
          <a:p>
            <a:pPr>
              <a:lnSpc>
                <a:spcPct val="80000"/>
              </a:lnSpc>
            </a:pPr>
            <a:r>
              <a:rPr lang="el-GR" altLang="el-GR" sz="2400" dirty="0"/>
              <a:t>Η ικανότητα  της ενορχήστρωσης κατώτερου επιπέδου </a:t>
            </a:r>
            <a:r>
              <a:rPr lang="el-GR" altLang="el-GR" sz="2400" dirty="0" err="1"/>
              <a:t>εκπραγμάτωσης</a:t>
            </a:r>
            <a:r>
              <a:rPr lang="el-GR" altLang="el-GR" sz="2400" dirty="0"/>
              <a:t> με ανώτερου επιπέδου εσωτερίκευση, είναι κύριο χαρακτηριστικό ενός καλού μαθηματικού.</a:t>
            </a:r>
          </a:p>
          <a:p>
            <a:pPr marL="0" indent="0">
              <a:buNone/>
            </a:pPr>
            <a:endParaRPr lang="el-GR" sz="2400" dirty="0"/>
          </a:p>
        </p:txBody>
      </p:sp>
    </p:spTree>
    <p:extLst>
      <p:ext uri="{BB962C8B-B14F-4D97-AF65-F5344CB8AC3E}">
        <p14:creationId xmlns:p14="http://schemas.microsoft.com/office/powerpoint/2010/main" val="40421728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Πρέπει να </a:t>
            </a:r>
            <a:r>
              <a:rPr lang="el-GR" dirty="0" smtClean="0"/>
              <a:t>σκεφτούμε</a:t>
            </a:r>
            <a:endParaRPr lang="el-GR" dirty="0"/>
          </a:p>
        </p:txBody>
      </p:sp>
      <p:sp>
        <p:nvSpPr>
          <p:cNvPr id="3" name="Θέση περιεχομένου 2"/>
          <p:cNvSpPr>
            <a:spLocks noGrp="1"/>
          </p:cNvSpPr>
          <p:nvPr>
            <p:ph idx="1"/>
          </p:nvPr>
        </p:nvSpPr>
        <p:spPr/>
        <p:txBody>
          <a:bodyPr>
            <a:normAutofit/>
          </a:bodyPr>
          <a:lstStyle/>
          <a:p>
            <a:r>
              <a:rPr lang="el-GR" altLang="el-GR" sz="2800" dirty="0"/>
              <a:t>Τι μπορούμε να κάνουμε για ν’ αποτρέψουμε τους μαθητές να θεωρήσουν τα μαθηματικά σαν ‘κανόνες χωρίς νόημα’ ?</a:t>
            </a:r>
          </a:p>
          <a:p>
            <a:r>
              <a:rPr lang="el-GR" altLang="el-GR" sz="2800" dirty="0"/>
              <a:t>Πώς θα τους βοηθήσουμε να ξεπεράσουν εκείνο το ‘σκοτεινό διάστημα’ ενασχόλησης με αντικείμενα που πρέπει να διαχειριστούν και στην ουσία δε μπορούν να κατανοήσουν?</a:t>
            </a:r>
          </a:p>
        </p:txBody>
      </p:sp>
    </p:spTree>
    <p:extLst>
      <p:ext uri="{BB962C8B-B14F-4D97-AF65-F5344CB8AC3E}">
        <p14:creationId xmlns:p14="http://schemas.microsoft.com/office/powerpoint/2010/main" val="10453034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Σχόλια για το </a:t>
            </a:r>
            <a:r>
              <a:rPr lang="el-GR" dirty="0" err="1"/>
              <a:t>διδακτικο</a:t>
            </a:r>
            <a:r>
              <a:rPr lang="el-GR" dirty="0"/>
              <a:t> </a:t>
            </a:r>
            <a:r>
              <a:rPr lang="el-GR" dirty="0" err="1" smtClean="0"/>
              <a:t>περιστατικο</a:t>
            </a:r>
            <a:r>
              <a:rPr lang="el-GR" dirty="0" smtClean="0"/>
              <a:t> (1/2)</a:t>
            </a:r>
            <a:endParaRPr lang="el-GR" dirty="0"/>
          </a:p>
        </p:txBody>
      </p:sp>
      <p:sp>
        <p:nvSpPr>
          <p:cNvPr id="5" name="Θέση περιεχομένου 4"/>
          <p:cNvSpPr>
            <a:spLocks noGrp="1"/>
          </p:cNvSpPr>
          <p:nvPr>
            <p:ph idx="1"/>
          </p:nvPr>
        </p:nvSpPr>
        <p:spPr/>
        <p:txBody>
          <a:bodyPr>
            <a:noAutofit/>
          </a:bodyPr>
          <a:lstStyle/>
          <a:p>
            <a:r>
              <a:rPr lang="el-GR" sz="2400" dirty="0"/>
              <a:t>Απαιτείται ένα επίπεδο αφαίρεσης (με την έννοια της </a:t>
            </a:r>
            <a:r>
              <a:rPr lang="el-GR" sz="2400" dirty="0" err="1"/>
              <a:t>εκπραγμάτωσης</a:t>
            </a:r>
            <a:r>
              <a:rPr lang="el-GR" sz="2400" dirty="0"/>
              <a:t>) αναφορικά με την έννοια της συνάρτησης </a:t>
            </a:r>
          </a:p>
          <a:p>
            <a:r>
              <a:rPr lang="el-GR" sz="2400" dirty="0"/>
              <a:t>Σύνδεση συμβολικής έκφρασης με γραφική αναπαράσταση (ιδιότητες του γραφήματος της εκθετικής συνάρτησης)</a:t>
            </a:r>
          </a:p>
          <a:p>
            <a:endParaRPr lang="el-GR" sz="2400" dirty="0"/>
          </a:p>
        </p:txBody>
      </p:sp>
    </p:spTree>
    <p:extLst>
      <p:ext uri="{BB962C8B-B14F-4D97-AF65-F5344CB8AC3E}">
        <p14:creationId xmlns:p14="http://schemas.microsoft.com/office/powerpoint/2010/main" val="30086057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Σχόλια για το </a:t>
            </a:r>
            <a:r>
              <a:rPr lang="el-GR" dirty="0" err="1"/>
              <a:t>διδακτικο</a:t>
            </a:r>
            <a:r>
              <a:rPr lang="el-GR" dirty="0"/>
              <a:t> </a:t>
            </a:r>
            <a:r>
              <a:rPr lang="el-GR" dirty="0" err="1" smtClean="0"/>
              <a:t>περιστατικο</a:t>
            </a:r>
            <a:r>
              <a:rPr lang="el-GR" dirty="0" smtClean="0"/>
              <a:t> (2/2)</a:t>
            </a:r>
            <a:endParaRPr lang="el-GR" dirty="0"/>
          </a:p>
        </p:txBody>
      </p:sp>
      <p:sp>
        <p:nvSpPr>
          <p:cNvPr id="3" name="Θέση περιεχομένου 2"/>
          <p:cNvSpPr>
            <a:spLocks noGrp="1"/>
          </p:cNvSpPr>
          <p:nvPr>
            <p:ph idx="1"/>
          </p:nvPr>
        </p:nvSpPr>
        <p:spPr/>
        <p:txBody>
          <a:bodyPr>
            <a:normAutofit fontScale="92500"/>
          </a:bodyPr>
          <a:lstStyle/>
          <a:p>
            <a:pPr>
              <a:spcBef>
                <a:spcPct val="20000"/>
              </a:spcBef>
              <a:buClr>
                <a:schemeClr val="accent1"/>
              </a:buClr>
              <a:buSzPct val="80000"/>
              <a:buFont typeface="Wingdings 2" panose="05020102010507070707" pitchFamily="18" charset="2"/>
              <a:buChar char=""/>
            </a:pPr>
            <a:r>
              <a:rPr lang="en-US" altLang="el-GR" sz="2800" dirty="0"/>
              <a:t>To </a:t>
            </a:r>
            <a:r>
              <a:rPr lang="el-GR" altLang="el-GR" sz="2800" dirty="0"/>
              <a:t>πρόβλημα φαίνεται να υπάρχει στη σχέση διαδικασίας – αντικειμένου . </a:t>
            </a:r>
          </a:p>
          <a:p>
            <a:pPr>
              <a:spcBef>
                <a:spcPct val="20000"/>
              </a:spcBef>
              <a:buClr>
                <a:schemeClr val="accent1"/>
              </a:buClr>
              <a:buSzPct val="80000"/>
              <a:buFont typeface="Wingdings 2" panose="05020102010507070707" pitchFamily="18" charset="2"/>
              <a:buChar char=""/>
            </a:pPr>
            <a:r>
              <a:rPr lang="el-GR" altLang="el-GR" sz="2800" dirty="0"/>
              <a:t> Δύο επίπεδα αφαίρεσης για την αναγνώριση του τύπου </a:t>
            </a:r>
            <a:r>
              <a:rPr lang="en-US" altLang="el-GR" sz="2800" i="1" dirty="0"/>
              <a:t>f</a:t>
            </a:r>
            <a:r>
              <a:rPr lang="el-GR" altLang="el-GR" sz="2800" i="1" dirty="0"/>
              <a:t>(</a:t>
            </a:r>
            <a:r>
              <a:rPr lang="en-US" altLang="el-GR" sz="2800" i="1" dirty="0"/>
              <a:t>x) = </a:t>
            </a:r>
            <a:r>
              <a:rPr lang="el-GR" altLang="el-GR" sz="2800" i="1" dirty="0"/>
              <a:t>[(</a:t>
            </a:r>
            <a:r>
              <a:rPr lang="en-US" altLang="el-GR" sz="2800" i="1" dirty="0"/>
              <a:t>2-</a:t>
            </a:r>
            <a:r>
              <a:rPr lang="el-GR" altLang="el-GR" sz="2800" i="1" dirty="0"/>
              <a:t>α)/(2α-1)]^</a:t>
            </a:r>
            <a:r>
              <a:rPr lang="fr-FR" altLang="el-GR" sz="2800" i="1" dirty="0"/>
              <a:t>x</a:t>
            </a:r>
            <a:r>
              <a:rPr lang="el-GR" altLang="el-GR" sz="2800" i="1" dirty="0"/>
              <a:t> . </a:t>
            </a:r>
            <a:endParaRPr lang="el-GR" altLang="el-GR" sz="2800" dirty="0"/>
          </a:p>
          <a:p>
            <a:pPr>
              <a:spcBef>
                <a:spcPct val="20000"/>
              </a:spcBef>
              <a:buClr>
                <a:schemeClr val="accent1"/>
              </a:buClr>
              <a:buSzPct val="80000"/>
              <a:buNone/>
            </a:pPr>
            <a:r>
              <a:rPr lang="el-GR" altLang="el-GR" sz="2800" dirty="0"/>
              <a:t>	- Ο μαθητής χρειάζεται να κατανοήσει ότι το αποτέλεσμα ενός πηλίκου με μεταβλητές είναι αριθμός. Ίσως χρειάζεται να δει διαφορετικές εκφράσεις ενός αριθμού μέσα από την εφαρμογή των πράξεων.</a:t>
            </a:r>
          </a:p>
          <a:p>
            <a:pPr>
              <a:spcBef>
                <a:spcPct val="20000"/>
              </a:spcBef>
              <a:buClr>
                <a:schemeClr val="accent1"/>
              </a:buClr>
              <a:buSzPct val="80000"/>
              <a:buNone/>
            </a:pPr>
            <a:r>
              <a:rPr lang="el-GR" altLang="el-GR" sz="2800" dirty="0"/>
              <a:t>	- Σύνδεση με τις ιδιότητες της εκθετικής συνάρτησης </a:t>
            </a:r>
            <a:r>
              <a:rPr lang="el-GR" altLang="el-GR" sz="2800" dirty="0" smtClean="0"/>
              <a:t>.</a:t>
            </a:r>
            <a:endParaRPr lang="el-GR" altLang="el-GR" sz="2800" dirty="0"/>
          </a:p>
        </p:txBody>
      </p:sp>
    </p:spTree>
    <p:extLst>
      <p:ext uri="{BB962C8B-B14F-4D97-AF65-F5344CB8AC3E}">
        <p14:creationId xmlns:p14="http://schemas.microsoft.com/office/powerpoint/2010/main" val="4638229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a:t>Copyright</a:t>
            </a:r>
            <a:r>
              <a:rPr lang="el-GR" sz="2000" dirty="0"/>
              <a:t> </a:t>
            </a:r>
            <a:r>
              <a:rPr lang="el-GR" sz="2000" dirty="0" err="1"/>
              <a:t>Εθνικόν</a:t>
            </a:r>
            <a:r>
              <a:rPr lang="el-GR" sz="2000" dirty="0"/>
              <a:t> και </a:t>
            </a:r>
            <a:r>
              <a:rPr lang="el-GR" sz="2000" dirty="0" err="1"/>
              <a:t>Καποδιστριακόν</a:t>
            </a:r>
            <a:r>
              <a:rPr lang="el-GR" sz="2000" dirty="0"/>
              <a:t> </a:t>
            </a:r>
            <a:r>
              <a:rPr lang="el-GR" sz="2000" dirty="0" err="1"/>
              <a:t>Πανεπιστήμιον</a:t>
            </a:r>
            <a:r>
              <a:rPr lang="el-GR" sz="2000" dirty="0"/>
              <a:t> Αθηνών, Γιώργος Ψυχάρης, 2014. Γιώργος Ψυχάρης. «Διδακτική Μαθηματικών I. </a:t>
            </a:r>
            <a:r>
              <a:rPr lang="el-GR" sz="2000" dirty="0" smtClean="0"/>
              <a:t>Η διπλή υπόσταση των μαθηματικών εννοιών ως διαδικασιών και αντικειμένων». </a:t>
            </a:r>
            <a:r>
              <a:rPr lang="el-GR" sz="2000" dirty="0"/>
              <a:t>Έκδοση: 1.0. Αθήνα 2014. Διαθέσιμο από τη δικτυακή διεύθυνση: http://opencourses.uoa.gr/courses/MATH307.</a:t>
            </a:r>
          </a:p>
          <a:p>
            <a:pPr marL="0" indent="0">
              <a:buNone/>
            </a:pPr>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Διδακτικό </a:t>
            </a:r>
            <a:r>
              <a:rPr lang="el-GR" dirty="0" err="1" smtClean="0"/>
              <a:t>περισταστικό</a:t>
            </a:r>
            <a:r>
              <a:rPr lang="el-GR" dirty="0" smtClean="0"/>
              <a:t> (1/2) </a:t>
            </a:r>
            <a:endParaRPr lang="el-GR" dirty="0"/>
          </a:p>
        </p:txBody>
      </p:sp>
      <p:sp>
        <p:nvSpPr>
          <p:cNvPr id="5" name="Θέση περιεχομένου 4"/>
          <p:cNvSpPr>
            <a:spLocks noGrp="1"/>
          </p:cNvSpPr>
          <p:nvPr>
            <p:ph idx="1"/>
          </p:nvPr>
        </p:nvSpPr>
        <p:spPr/>
        <p:txBody>
          <a:bodyPr>
            <a:noAutofit/>
          </a:bodyPr>
          <a:lstStyle/>
          <a:p>
            <a:r>
              <a:rPr lang="el-GR" sz="2400" dirty="0"/>
              <a:t>Να βρείτε τις τιμές του α για τις οποίες ορίζεται σε όλο το  R η συνάρτηση:      </a:t>
            </a:r>
            <a:r>
              <a:rPr lang="el-GR" sz="2400" dirty="0" smtClean="0"/>
              <a:t>f(x</a:t>
            </a:r>
            <a:r>
              <a:rPr lang="el-GR" sz="2400" dirty="0"/>
              <a:t>) = ((2-α)]/(2α-1))χ .  Για ποιες από αυτές τις τιμές η συνάρτηση είναι: i) γνησίως φθίνουσα,   </a:t>
            </a:r>
            <a:r>
              <a:rPr lang="el-GR" sz="2400" dirty="0" err="1"/>
              <a:t>ii</a:t>
            </a:r>
            <a:r>
              <a:rPr lang="el-GR" sz="2400" dirty="0"/>
              <a:t>) γνησίως αύξουσα .</a:t>
            </a:r>
          </a:p>
          <a:p>
            <a:pPr marL="0" indent="0">
              <a:buNone/>
            </a:pP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Διδακτικό </a:t>
            </a:r>
            <a:r>
              <a:rPr lang="el-GR" dirty="0" err="1" smtClean="0"/>
              <a:t>περισταστικό</a:t>
            </a:r>
            <a:r>
              <a:rPr lang="el-GR" dirty="0" smtClean="0"/>
              <a:t> (2/2) </a:t>
            </a:r>
            <a:endParaRPr lang="el-GR" dirty="0"/>
          </a:p>
        </p:txBody>
      </p:sp>
      <p:sp>
        <p:nvSpPr>
          <p:cNvPr id="3" name="Θέση περιεχομένου 2"/>
          <p:cNvSpPr>
            <a:spLocks noGrp="1"/>
          </p:cNvSpPr>
          <p:nvPr>
            <p:ph idx="1"/>
          </p:nvPr>
        </p:nvSpPr>
        <p:spPr/>
        <p:txBody>
          <a:bodyPr>
            <a:normAutofit fontScale="55000" lnSpcReduction="20000"/>
          </a:bodyPr>
          <a:lstStyle/>
          <a:p>
            <a:pPr marL="0" indent="0">
              <a:buNone/>
            </a:pPr>
            <a:r>
              <a:rPr lang="el-GR" sz="2800" dirty="0"/>
              <a:t>9.30-9.35</a:t>
            </a:r>
          </a:p>
          <a:p>
            <a:pPr marL="0" indent="0">
              <a:buNone/>
            </a:pPr>
            <a:r>
              <a:rPr lang="el-GR" sz="2800" dirty="0"/>
              <a:t>-Καθηγητής: Πού ορίζεται, τι ζητάει; </a:t>
            </a:r>
          </a:p>
          <a:p>
            <a:pPr marL="0" indent="0">
              <a:buNone/>
            </a:pPr>
            <a:r>
              <a:rPr lang="el-GR" sz="2800" dirty="0"/>
              <a:t> -Μαθητής: Πεδίο ορισμού.</a:t>
            </a:r>
          </a:p>
          <a:p>
            <a:pPr marL="0" indent="0">
              <a:buNone/>
            </a:pPr>
            <a:r>
              <a:rPr lang="el-GR" sz="2800" dirty="0"/>
              <a:t>-Καθηγητής: Για λέγε Δημήτρη.</a:t>
            </a:r>
          </a:p>
          <a:p>
            <a:pPr marL="0" indent="0">
              <a:buNone/>
            </a:pPr>
            <a:r>
              <a:rPr lang="el-GR" sz="2800" dirty="0"/>
              <a:t>-Δημήτρης: Για να είναι γνησίως φθίνουσα.....(τον διακόπτει).</a:t>
            </a:r>
          </a:p>
          <a:p>
            <a:pPr marL="0" indent="0">
              <a:buNone/>
            </a:pPr>
            <a:r>
              <a:rPr lang="el-GR" sz="2800" dirty="0"/>
              <a:t>	[Π.Σ.: Οι μαθητές φαίνεται να μην έχουν αντιληφθεί το τι ζητάει η άσκηση, παρόλο που δείχνουν να έχουν τις μαθηματικές γνώσεις].</a:t>
            </a:r>
          </a:p>
          <a:p>
            <a:pPr marL="0" indent="0">
              <a:buNone/>
            </a:pPr>
            <a:r>
              <a:rPr lang="el-GR" sz="2800" dirty="0"/>
              <a:t>-Καθηγητής:  Όχι, όχι για να ορίζεται. [Ο καθηγητής γράφει την άσκηση] </a:t>
            </a:r>
          </a:p>
          <a:p>
            <a:pPr marL="0" indent="0">
              <a:buNone/>
            </a:pPr>
            <a:r>
              <a:rPr lang="el-GR" sz="2800" dirty="0"/>
              <a:t>			f(x)=((2-a)/(2a-1))x</a:t>
            </a:r>
          </a:p>
          <a:p>
            <a:pPr marL="0" indent="0">
              <a:buNone/>
            </a:pPr>
            <a:r>
              <a:rPr lang="el-GR" sz="2800" dirty="0"/>
              <a:t> -Καθηγητής: Λέγε Χαράλαμπε.</a:t>
            </a:r>
          </a:p>
          <a:p>
            <a:pPr marL="0" indent="0">
              <a:buNone/>
            </a:pPr>
            <a:r>
              <a:rPr lang="el-GR" sz="2800" dirty="0"/>
              <a:t>-Χαράλαμπος: Είναι εκθετική.</a:t>
            </a:r>
          </a:p>
          <a:p>
            <a:pPr marL="0" indent="0">
              <a:buNone/>
            </a:pPr>
            <a:r>
              <a:rPr lang="el-GR" sz="2800" dirty="0"/>
              <a:t>-Δημήτρης: Δεν το λέει.</a:t>
            </a:r>
          </a:p>
          <a:p>
            <a:pPr marL="0" indent="0">
              <a:buNone/>
            </a:pPr>
            <a:r>
              <a:rPr lang="el-GR" sz="2800" dirty="0"/>
              <a:t>[Π.Σ.: Οι μαθητές διαφωνούν και υπερασπίζονται την άποψή τους.]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Σχόλια</a:t>
            </a:r>
          </a:p>
        </p:txBody>
      </p:sp>
      <p:sp>
        <p:nvSpPr>
          <p:cNvPr id="5" name="Θέση περιεχομένου 4"/>
          <p:cNvSpPr>
            <a:spLocks noGrp="1"/>
          </p:cNvSpPr>
          <p:nvPr>
            <p:ph idx="1"/>
          </p:nvPr>
        </p:nvSpPr>
        <p:spPr/>
        <p:txBody>
          <a:bodyPr>
            <a:noAutofit/>
          </a:bodyPr>
          <a:lstStyle/>
          <a:p>
            <a:r>
              <a:rPr lang="el-GR" sz="2400" dirty="0"/>
              <a:t>Η δοσμένη άσκηση θέτει  δύο ερωτήματα όπου η απάντηση στο πρώτο (εύρεση των πραγματικών τιμών του α για να ορισθεί συνάρτηση σε όλο το R) είναι προϋπόθεση της απάντησης του δεύτερου (για ποια από αυτά τα α είναι γνησίως φθίνουσα/αύξουσα). Οι μαθητές προς διερεύνηση αυτού του προβλήματος ξεκινούν το διάλογο σχετικά με το τι συνάρτηση είναι, πράγμα το οποίο δεν τίθεται αλλά είναι ένα “κρυμμένο ερώτημα” που πρέπει να απαντήσουν για να προχωρήσουν.</a:t>
            </a:r>
          </a:p>
          <a:p>
            <a:pPr marL="0" indent="0">
              <a:buNone/>
            </a:pPr>
            <a:endParaRPr lang="el-GR" sz="2400" dirty="0"/>
          </a:p>
        </p:txBody>
      </p:sp>
    </p:spTree>
    <p:extLst>
      <p:ext uri="{BB962C8B-B14F-4D97-AF65-F5344CB8AC3E}">
        <p14:creationId xmlns:p14="http://schemas.microsoft.com/office/powerpoint/2010/main" val="27120305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Εισαγωγή (1/2)</a:t>
            </a:r>
            <a:endParaRPr lang="el-GR" dirty="0"/>
          </a:p>
        </p:txBody>
      </p:sp>
      <p:sp>
        <p:nvSpPr>
          <p:cNvPr id="4" name="Θέση περιεχομένου 3"/>
          <p:cNvSpPr>
            <a:spLocks noGrp="1"/>
          </p:cNvSpPr>
          <p:nvPr>
            <p:ph idx="1"/>
          </p:nvPr>
        </p:nvSpPr>
        <p:spPr/>
        <p:txBody>
          <a:bodyPr>
            <a:normAutofit fontScale="70000" lnSpcReduction="20000"/>
          </a:bodyPr>
          <a:lstStyle/>
          <a:p>
            <a:pPr marL="0" indent="0">
              <a:buNone/>
            </a:pPr>
            <a:r>
              <a:rPr lang="el-GR" dirty="0"/>
              <a:t>Θεωρητικό πλαίσιο για τη μαθησιακή διαδικασία στα Μαθηματικά </a:t>
            </a:r>
          </a:p>
          <a:p>
            <a:pPr marL="0" indent="0">
              <a:buNone/>
            </a:pPr>
            <a:r>
              <a:rPr lang="el-GR" dirty="0"/>
              <a:t>Αφηρημένες έννοιες (αριθμός, συνάρτηση) αντιμετωπίζονται με δυο θεμελιωδώς διαφορετικούς τρόπους: </a:t>
            </a:r>
          </a:p>
          <a:p>
            <a:pPr marL="0" indent="0">
              <a:buNone/>
            </a:pPr>
            <a:r>
              <a:rPr lang="el-GR" dirty="0"/>
              <a:t> δομικά (</a:t>
            </a:r>
            <a:r>
              <a:rPr lang="el-GR" dirty="0" err="1"/>
              <a:t>structurally</a:t>
            </a:r>
            <a:r>
              <a:rPr lang="el-GR" dirty="0"/>
              <a:t>)- ως αντικείμενα</a:t>
            </a:r>
          </a:p>
          <a:p>
            <a:pPr marL="0" indent="0">
              <a:buNone/>
            </a:pPr>
            <a:r>
              <a:rPr lang="el-GR" dirty="0"/>
              <a:t> διαδικαστικά(</a:t>
            </a:r>
            <a:r>
              <a:rPr lang="el-GR" dirty="0" err="1"/>
              <a:t>operationally</a:t>
            </a:r>
            <a:r>
              <a:rPr lang="el-GR" dirty="0"/>
              <a:t>)- ως διαδικασίες </a:t>
            </a:r>
          </a:p>
          <a:p>
            <a:pPr marL="0" indent="0">
              <a:buNone/>
            </a:pPr>
            <a:r>
              <a:rPr lang="el-GR" dirty="0"/>
              <a:t>   που όμως αλληλοσυμπληρώνονται.</a:t>
            </a:r>
          </a:p>
          <a:p>
            <a:pPr marL="0" indent="0">
              <a:buNone/>
            </a:pPr>
            <a:r>
              <a:rPr lang="el-GR" dirty="0"/>
              <a:t>Η μετάβαση από τη διαδικαστική στη δομική αντίληψη εκτελείται σε 3 στάδια:</a:t>
            </a:r>
          </a:p>
          <a:p>
            <a:pPr marL="0" indent="0">
              <a:buNone/>
            </a:pPr>
            <a:r>
              <a:rPr lang="el-GR" dirty="0"/>
              <a:t>Εσωτερίκευση (</a:t>
            </a:r>
            <a:r>
              <a:rPr lang="el-GR" dirty="0" err="1"/>
              <a:t>interiorization</a:t>
            </a:r>
            <a:r>
              <a:rPr lang="el-GR" dirty="0"/>
              <a:t>)</a:t>
            </a:r>
          </a:p>
          <a:p>
            <a:pPr marL="0" indent="0">
              <a:buNone/>
            </a:pPr>
            <a:r>
              <a:rPr lang="el-GR" dirty="0"/>
              <a:t>Συμπύκνωση (</a:t>
            </a:r>
            <a:r>
              <a:rPr lang="el-GR" dirty="0" err="1"/>
              <a:t>condensation</a:t>
            </a:r>
            <a:r>
              <a:rPr lang="el-GR" dirty="0"/>
              <a:t>)</a:t>
            </a:r>
          </a:p>
          <a:p>
            <a:pPr marL="0" indent="0">
              <a:buNone/>
            </a:pPr>
            <a:r>
              <a:rPr lang="el-GR" dirty="0" err="1"/>
              <a:t>Εκπραγμάτωση</a:t>
            </a:r>
            <a:r>
              <a:rPr lang="el-GR" dirty="0"/>
              <a:t> (</a:t>
            </a:r>
            <a:r>
              <a:rPr lang="el-GR" dirty="0" err="1"/>
              <a:t>reification</a:t>
            </a:r>
            <a:r>
              <a:rPr lang="el-GR" dirty="0"/>
              <a:t>)</a:t>
            </a:r>
          </a:p>
          <a:p>
            <a:pPr marL="0" indent="0">
              <a:buNone/>
            </a:pPr>
            <a:endParaRPr lang="el-GR" dirty="0"/>
          </a:p>
        </p:txBody>
      </p:sp>
    </p:spTree>
    <p:extLst>
      <p:ext uri="{BB962C8B-B14F-4D97-AF65-F5344CB8AC3E}">
        <p14:creationId xmlns:p14="http://schemas.microsoft.com/office/powerpoint/2010/main" val="3986460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smtClean="0"/>
              <a:t>Εισαγωγή (2/2)</a:t>
            </a:r>
            <a:endParaRPr lang="el-GR" dirty="0"/>
          </a:p>
        </p:txBody>
      </p:sp>
      <p:pic>
        <p:nvPicPr>
          <p:cNvPr id="6" name="Εικόνα 5"/>
          <p:cNvPicPr>
            <a:picLocks noChangeAspect="1"/>
          </p:cNvPicPr>
          <p:nvPr/>
        </p:nvPicPr>
        <p:blipFill>
          <a:blip r:embed="rId3"/>
          <a:stretch>
            <a:fillRect/>
          </a:stretch>
        </p:blipFill>
        <p:spPr>
          <a:xfrm>
            <a:off x="1350848" y="1556792"/>
            <a:ext cx="6442303" cy="4787359"/>
          </a:xfrm>
          <a:prstGeom prst="rect">
            <a:avLst/>
          </a:prstGeom>
        </p:spPr>
      </p:pic>
    </p:spTree>
    <p:extLst>
      <p:ext uri="{BB962C8B-B14F-4D97-AF65-F5344CB8AC3E}">
        <p14:creationId xmlns:p14="http://schemas.microsoft.com/office/powerpoint/2010/main" val="8527377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800" dirty="0"/>
              <a:t>Η έννοια του αριθμού –ιστορικά- εξελίσσεται μέσω μιας  μακράς αλυσίδας εναλλαγών από διαδικαστική σε δομική προσέγγιση</a:t>
            </a:r>
            <a:endParaRPr lang="el-GR" sz="2800" dirty="0"/>
          </a:p>
        </p:txBody>
      </p:sp>
      <p:pic>
        <p:nvPicPr>
          <p:cNvPr id="5" name="Εικόνα 4"/>
          <p:cNvPicPr>
            <a:picLocks noChangeAspect="1"/>
          </p:cNvPicPr>
          <p:nvPr/>
        </p:nvPicPr>
        <p:blipFill>
          <a:blip r:embed="rId3"/>
          <a:stretch>
            <a:fillRect/>
          </a:stretch>
        </p:blipFill>
        <p:spPr>
          <a:xfrm>
            <a:off x="1889240" y="1700808"/>
            <a:ext cx="5365519" cy="4148211"/>
          </a:xfrm>
          <a:prstGeom prst="rect">
            <a:avLst/>
          </a:prstGeom>
        </p:spPr>
      </p:pic>
    </p:spTree>
    <p:extLst>
      <p:ext uri="{BB962C8B-B14F-4D97-AF65-F5344CB8AC3E}">
        <p14:creationId xmlns:p14="http://schemas.microsoft.com/office/powerpoint/2010/main" val="2657513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ΤΑ ΣΤΑΔΙΑ ΤΗΣ ΑΦΑΙΡΕΤΙΚΗΣ ΣΚΕΨΗΣ</a:t>
            </a:r>
            <a:endParaRPr lang="el-GR" dirty="0"/>
          </a:p>
        </p:txBody>
      </p:sp>
      <p:sp>
        <p:nvSpPr>
          <p:cNvPr id="5" name="Θέση περιεχομένου 4"/>
          <p:cNvSpPr>
            <a:spLocks noGrp="1"/>
          </p:cNvSpPr>
          <p:nvPr>
            <p:ph idx="1"/>
          </p:nvPr>
        </p:nvSpPr>
        <p:spPr/>
        <p:txBody>
          <a:bodyPr>
            <a:noAutofit/>
          </a:bodyPr>
          <a:lstStyle/>
          <a:p>
            <a:pPr>
              <a:buNone/>
            </a:pPr>
            <a:r>
              <a:rPr lang="el-GR" altLang="el-GR" sz="2800" dirty="0" smtClean="0"/>
              <a:t>1. Εσωτερίκευση</a:t>
            </a:r>
            <a:endParaRPr lang="el-GR" altLang="el-GR" sz="2800" dirty="0"/>
          </a:p>
          <a:p>
            <a:r>
              <a:rPr lang="el-GR" altLang="el-GR" sz="2400" dirty="0"/>
              <a:t>Εξοικείωση με διαδικασίες- συνήθως υπολογιστικές- που θα οδηγήσουν στη γέννηση της νέας οντότητας.</a:t>
            </a:r>
          </a:p>
          <a:p>
            <a:r>
              <a:rPr lang="el-GR" altLang="el-GR" sz="2400" dirty="0"/>
              <a:t>Έχει επιτευχθεί όταν: μια διαδικασία εκτελείται νοερά· προκειμένου να μελετηθεί, αναλυθεί, συγκριθεί δεν χρειάζεται πλέον να εκτελεσθεί (</a:t>
            </a:r>
            <a:r>
              <a:rPr lang="en-US" altLang="el-GR" sz="2400" dirty="0"/>
              <a:t>Piaget, 1970</a:t>
            </a:r>
            <a:r>
              <a:rPr lang="el-GR" altLang="el-GR" sz="2400" dirty="0"/>
              <a:t>). </a:t>
            </a:r>
          </a:p>
          <a:p>
            <a:pPr marL="0" indent="0">
              <a:buNone/>
            </a:pPr>
            <a:endParaRPr lang="el-GR" sz="2400" dirty="0"/>
          </a:p>
        </p:txBody>
      </p:sp>
      <p:pic>
        <p:nvPicPr>
          <p:cNvPr id="2" name="Εικόνα 1"/>
          <p:cNvPicPr>
            <a:picLocks noChangeAspect="1"/>
          </p:cNvPicPr>
          <p:nvPr/>
        </p:nvPicPr>
        <p:blipFill>
          <a:blip r:embed="rId3"/>
          <a:stretch>
            <a:fillRect/>
          </a:stretch>
        </p:blipFill>
        <p:spPr>
          <a:xfrm>
            <a:off x="2433181" y="4210908"/>
            <a:ext cx="4277637" cy="2011001"/>
          </a:xfrm>
          <a:prstGeom prst="rect">
            <a:avLst/>
          </a:prstGeom>
        </p:spPr>
      </p:pic>
    </p:spTree>
    <p:extLst>
      <p:ext uri="{BB962C8B-B14F-4D97-AF65-F5344CB8AC3E}">
        <p14:creationId xmlns:p14="http://schemas.microsoft.com/office/powerpoint/2010/main" val="78159759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1566</TotalTime>
  <Words>1563</Words>
  <Application>Microsoft Office PowerPoint</Application>
  <PresentationFormat>Προβολή στην οθόνη (4:3)</PresentationFormat>
  <Paragraphs>162</Paragraphs>
  <Slides>30</Slides>
  <Notes>30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30</vt:i4>
      </vt:variant>
    </vt:vector>
  </HeadingPairs>
  <TitlesOfParts>
    <vt:vector size="36" baseType="lpstr">
      <vt:lpstr>ＭＳ Ｐゴシック</vt:lpstr>
      <vt:lpstr>Arial</vt:lpstr>
      <vt:lpstr>Calibri</vt:lpstr>
      <vt:lpstr>Wingdings</vt:lpstr>
      <vt:lpstr>Wingdings 2</vt:lpstr>
      <vt:lpstr>Θέμα του Office</vt:lpstr>
      <vt:lpstr>ΔΙΔΑΚΤΙΚΗ ΜΑΘΗΜΑΤΙΚΩΝ I </vt:lpstr>
      <vt:lpstr>ΔΙΔΑΚΤΙΚΗ ΜΑΘΗΜΑΤΙΚΩΝ I </vt:lpstr>
      <vt:lpstr>Διδακτικό περισταστικό (1/2) </vt:lpstr>
      <vt:lpstr>Διδακτικό περισταστικό (2/2) </vt:lpstr>
      <vt:lpstr>Σχόλια</vt:lpstr>
      <vt:lpstr>Εισαγωγή (1/2)</vt:lpstr>
      <vt:lpstr>Εισαγωγή (2/2)</vt:lpstr>
      <vt:lpstr>Η έννοια του αριθμού –ιστορικά- εξελίσσεται μέσω μιας  μακράς αλυσίδας εναλλαγών από διαδικαστική σε δομική προσέγγιση</vt:lpstr>
      <vt:lpstr>ΤΑ ΣΤΑΔΙΑ ΤΗΣ ΑΦΑΙΡΕΤΙΚΗΣ ΣΚΕΨΗΣ</vt:lpstr>
      <vt:lpstr>2. Συμπύκνωση</vt:lpstr>
      <vt:lpstr>3. Εκπραγμάτωση (reification) (1/2)</vt:lpstr>
      <vt:lpstr>3. Εκπραγμάτωση (reification) (2/2)</vt:lpstr>
      <vt:lpstr>Ιεραρχική δομή: περνάμε σε κάποιο στάδιο μόνο όταν έχουν ολοκληρωθεί τα προηγούμενα βήματα</vt:lpstr>
      <vt:lpstr>Αναγκαιότητα της διαδικαστικής προσέγγισης, κάποιες φόρες αρκεί (1/2)</vt:lpstr>
      <vt:lpstr>Αναγκαιότητα της διαδικαστικής προσέγγισης, κάποιες φόρες αρκεί (2/2)</vt:lpstr>
      <vt:lpstr>Αναγκαιότητα δομικής αντίληψης  (Theory of cognitive schemata) (1/3)</vt:lpstr>
      <vt:lpstr>Αναγκαιότητα δομικής αντίληψης  (Theory of cognitive schemata) (2/3)</vt:lpstr>
      <vt:lpstr>Αναγκαιότητα δομικής αντίληψης  (Theory of cognitive schemata) (3/3)</vt:lpstr>
      <vt:lpstr>Η έμφυτη δυσκολία της εκπραγμάτωσης (1/3)</vt:lpstr>
      <vt:lpstr>Η έμφυτη δυσκολία της εκπραγμάτωσης (2/3)</vt:lpstr>
      <vt:lpstr>Η έμφυτη δυσκολία της εκπραγμάτωσης (3/3)</vt:lpstr>
      <vt:lpstr>Πρέπει να σκεφτούμε</vt:lpstr>
      <vt:lpstr>Σχόλια για το διδακτικο περιστατικο (1/2)</vt:lpstr>
      <vt:lpstr>Σχόλια για το διδακτικο περιστατικο (2/2)</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181</cp:revision>
  <dcterms:created xsi:type="dcterms:W3CDTF">2012-09-06T09:03:05Z</dcterms:created>
  <dcterms:modified xsi:type="dcterms:W3CDTF">2015-07-01T15:55:31Z</dcterms:modified>
</cp:coreProperties>
</file>