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2.xml" ContentType="application/vnd.openxmlformats-officedocument.presentationml.notesSlide+xml"/>
  <Override PartName="/ppt/tags/tag20.xml" ContentType="application/vnd.openxmlformats-officedocument.presentationml.tags+xml"/>
  <Override PartName="/ppt/notesSlides/notesSlide3.xml" ContentType="application/vnd.openxmlformats-officedocument.presentationml.notesSlide+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notesSlides/notesSlide5.xml" ContentType="application/vnd.openxmlformats-officedocument.presentationml.notesSlide+xml"/>
  <Override PartName="/ppt/tags/tag2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6"/>
  </p:notesMasterIdLst>
  <p:sldIdLst>
    <p:sldId id="359" r:id="rId3"/>
    <p:sldId id="366" r:id="rId4"/>
    <p:sldId id="367" r:id="rId5"/>
    <p:sldId id="368" r:id="rId6"/>
    <p:sldId id="369" r:id="rId7"/>
    <p:sldId id="370" r:id="rId8"/>
    <p:sldId id="360" r:id="rId9"/>
    <p:sldId id="361" r:id="rId10"/>
    <p:sldId id="362" r:id="rId11"/>
    <p:sldId id="363" r:id="rId12"/>
    <p:sldId id="364" r:id="rId13"/>
    <p:sldId id="371" r:id="rId14"/>
    <p:sldId id="293" r:id="rId15"/>
  </p:sldIdLst>
  <p:sldSz cx="9144000" cy="6858000" type="screen4x3"/>
  <p:notesSz cx="6858000" cy="9144000"/>
  <p:custDataLst>
    <p:tags r:id="rId1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67"/>
            <p14:sldId id="368"/>
            <p14:sldId id="369"/>
            <p14:sldId id="370"/>
            <p14:sldId id="360"/>
            <p14:sldId id="361"/>
            <p14:sldId id="362"/>
            <p14:sldId id="363"/>
            <p14:sldId id="364"/>
            <p14:sldId id="371"/>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12" d="100"/>
          <a:sy n="112" d="100"/>
        </p:scale>
        <p:origin x="-16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10</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11</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6" name="Picture 5"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9" name="Picture 8"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5" name="Picture 4"/>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8" name="Picture 7"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Φωτογραφία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hyperlink" Target="http://opencourses.uoa.gr/courses/ECD5/"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3.xml"/><Relationship Id="rId5" Type="http://schemas.openxmlformats.org/officeDocument/2006/relationships/image" Target="../media/image9.png"/><Relationship Id="rId4" Type="http://schemas.openxmlformats.org/officeDocument/2006/relationships/hyperlink" Target="%5b1%5d%20http:/creativecommons.org/licenses/by-nc-sa/4.0/"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hyperlink" Target="http://www.biblionet.gr/book/15660/%CE%9F_%CE%A4%CE%B6%CE%B1%CE%BA_%CE%BA%CE%B1%CE%B9_%CE%B7_%CF%86%CE%B1%CF%83%CE%BF%CE%BB%CE%B9%CE%AC"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9.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4.5: </a:t>
            </a:r>
            <a:r>
              <a:rPr lang="el-GR" sz="2800" dirty="0" smtClean="0">
                <a:latin typeface="+mj-lt"/>
                <a:ea typeface="+mj-ea"/>
                <a:cs typeface="+mj-cs"/>
              </a:rPr>
              <a:t>Φωτογραφία και Εικονογραφημένο </a:t>
            </a:r>
            <a:r>
              <a:rPr lang="el-GR" sz="2800" dirty="0">
                <a:latin typeface="+mj-lt"/>
                <a:ea typeface="+mj-ea"/>
                <a:cs typeface="+mj-cs"/>
              </a:rPr>
              <a:t>Β</a:t>
            </a:r>
            <a:r>
              <a:rPr lang="el-GR" sz="2800" dirty="0" smtClean="0">
                <a:latin typeface="+mj-lt"/>
                <a:ea typeface="+mj-ea"/>
                <a:cs typeface="+mj-cs"/>
              </a:rPr>
              <a:t>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Βασιλική  </a:t>
            </a:r>
            <a:r>
              <a:rPr lang="el-GR" sz="2000" dirty="0" err="1" smtClean="0"/>
              <a:t>Δροσούνη</a:t>
            </a:r>
            <a:r>
              <a:rPr lang="el-GR" sz="2000" smtClean="0"/>
              <a:t>,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Φωτογραφία </a:t>
            </a:r>
            <a:r>
              <a:rPr lang="el-GR" sz="2000" dirty="0"/>
              <a:t>και εικονογραφημένο </a:t>
            </a:r>
            <a:r>
              <a:rPr lang="el-GR" sz="2000" dirty="0" smtClean="0"/>
              <a:t>βιβλίο</a:t>
            </a:r>
            <a:r>
              <a:rPr lang="el-GR" sz="2000" dirty="0"/>
              <a:t>. Ο </a:t>
            </a:r>
            <a:r>
              <a:rPr lang="el-GR" sz="2000" dirty="0" err="1"/>
              <a:t>Τζακ</a:t>
            </a:r>
            <a:r>
              <a:rPr lang="el-GR" sz="2000" dirty="0"/>
              <a:t> και η φασολιά: Λαϊκό </a:t>
            </a:r>
            <a:r>
              <a:rPr lang="el-GR" sz="2000" dirty="0" smtClean="0"/>
              <a:t>παραμύθι».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4" tooltip="Ανοιχτό Μάθημα: Το Εικονογραφημένο Βιβλίο στην Προσχολική Εκπαίδευση"/>
              </a:rPr>
              <a:t>http://opencourses.uoa.gr/courses/ECD5/</a:t>
            </a:r>
            <a:r>
              <a:rPr lang="el-GR" sz="2000" dirty="0" smtClean="0"/>
              <a:t>.</a:t>
            </a: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32418392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1,2: Εξώφυλλο </a:t>
            </a:r>
            <a:r>
              <a:rPr lang="el-GR" sz="2000" dirty="0"/>
              <a:t>και ενδεικτικές σελίδες του βιβλίου </a:t>
            </a:r>
            <a:r>
              <a:rPr lang="el-GR" sz="2000" dirty="0" smtClean="0"/>
              <a:t>«</a:t>
            </a:r>
            <a:r>
              <a:rPr lang="el-GR" sz="2000" dirty="0" smtClean="0">
                <a:hlinkClick r:id="rId4"/>
              </a:rPr>
              <a:t>Ο </a:t>
            </a:r>
            <a:r>
              <a:rPr lang="el-GR" sz="2000" dirty="0" err="1">
                <a:hlinkClick r:id="rId4"/>
              </a:rPr>
              <a:t>Τζακ</a:t>
            </a:r>
            <a:r>
              <a:rPr lang="el-GR" sz="2000" dirty="0">
                <a:hlinkClick r:id="rId4"/>
              </a:rPr>
              <a:t> και η φασολιά: Λαϊκό </a:t>
            </a:r>
            <a:r>
              <a:rPr lang="el-GR" sz="2000" dirty="0" smtClean="0">
                <a:hlinkClick r:id="rId4"/>
              </a:rPr>
              <a:t>παραμύθι</a:t>
            </a:r>
            <a:r>
              <a:rPr lang="el-GR" sz="2000" dirty="0" smtClean="0"/>
              <a:t>» / </a:t>
            </a:r>
            <a:r>
              <a:rPr lang="el-GR" sz="2000" dirty="0"/>
              <a:t>διασκευή </a:t>
            </a:r>
            <a:r>
              <a:rPr lang="el-GR" sz="2000" dirty="0" err="1"/>
              <a:t>Σοχέμο</a:t>
            </a:r>
            <a:r>
              <a:rPr lang="el-GR" sz="2000" dirty="0"/>
              <a:t> · μετάφραση Ειρήνη </a:t>
            </a:r>
            <a:r>
              <a:rPr lang="el-GR" sz="2000" dirty="0" err="1"/>
              <a:t>Μάρρα</a:t>
            </a:r>
            <a:r>
              <a:rPr lang="el-GR" sz="2000" dirty="0"/>
              <a:t> · εικονογράφηση Ε. </a:t>
            </a:r>
            <a:r>
              <a:rPr lang="el-GR" sz="2000" dirty="0" err="1"/>
              <a:t>Σαριόλα</a:t>
            </a:r>
            <a:r>
              <a:rPr lang="el-GR" sz="2000" dirty="0"/>
              <a:t>. - Αθήνα : Κέδρος, 1993</a:t>
            </a:r>
            <a:r>
              <a:rPr lang="el-GR" sz="2000" dirty="0" smtClean="0"/>
              <a:t>. </a:t>
            </a:r>
            <a:r>
              <a:rPr lang="en-GB" sz="2000" dirty="0" err="1" smtClean="0"/>
              <a:t>Biblionet</a:t>
            </a:r>
            <a:r>
              <a:rPr lang="el-GR" sz="2000" dirty="0" smtClean="0"/>
              <a:t>.</a:t>
            </a:r>
            <a:endParaRPr lang="el-GR"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p:txBody>
          <a:bodyPr>
            <a:norm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Βασιλική  </a:t>
            </a:r>
            <a:r>
              <a:rPr lang="el-GR" sz="2400" dirty="0" err="1" smtClean="0"/>
              <a:t>Δροσούνη</a:t>
            </a:r>
            <a:r>
              <a:rPr lang="el-GR" sz="2400" dirty="0" smtClean="0"/>
              <a:t>.</a:t>
            </a:r>
            <a:endParaRPr lang="en-GB" sz="2400" dirty="0" smtClean="0"/>
          </a:p>
          <a:p>
            <a:pPr marL="0" indent="0">
              <a:spcBef>
                <a:spcPts val="1800"/>
              </a:spcBef>
              <a:buNone/>
            </a:pPr>
            <a:r>
              <a:rPr lang="el-GR" sz="2400" b="1" dirty="0" smtClean="0"/>
              <a:t>Θέμα</a:t>
            </a:r>
            <a:r>
              <a:rPr lang="el-GR" sz="2400" dirty="0" smtClean="0"/>
              <a:t>: Ταύτιση </a:t>
            </a:r>
            <a:r>
              <a:rPr lang="el-GR" sz="2400" dirty="0"/>
              <a:t>με τον </a:t>
            </a:r>
            <a:r>
              <a:rPr lang="el-GR" sz="2400" dirty="0" smtClean="0"/>
              <a:t>ήρωα</a:t>
            </a:r>
            <a:r>
              <a:rPr lang="en-GB" sz="2400" dirty="0" smtClean="0"/>
              <a:t>.</a:t>
            </a:r>
            <a:endParaRPr lang="el-GR" sz="2400" dirty="0"/>
          </a:p>
          <a:p>
            <a:pPr marL="0" indent="0">
              <a:spcBef>
                <a:spcPts val="1800"/>
              </a:spcBef>
              <a:spcAft>
                <a:spcPts val="600"/>
              </a:spcAft>
              <a:buNone/>
            </a:pPr>
            <a:r>
              <a:rPr lang="el-GR" altLang="en-US" sz="2400" b="1" dirty="0" smtClean="0"/>
              <a:t>Βιβλίο</a:t>
            </a:r>
            <a:r>
              <a:rPr lang="el-GR" altLang="en-US" sz="2400" dirty="0" smtClean="0"/>
              <a:t>:</a:t>
            </a:r>
            <a:r>
              <a:rPr lang="en-GB" altLang="en-US" sz="2400" dirty="0" smtClean="0"/>
              <a:t> </a:t>
            </a:r>
            <a:r>
              <a:rPr lang="el-GR" altLang="en-US" sz="2400" b="1" dirty="0"/>
              <a:t>Ο </a:t>
            </a:r>
            <a:r>
              <a:rPr lang="el-GR" altLang="en-US" sz="2400" b="1" dirty="0" err="1"/>
              <a:t>Τζακ</a:t>
            </a:r>
            <a:r>
              <a:rPr lang="el-GR" altLang="en-US" sz="2400" b="1" dirty="0"/>
              <a:t> και η </a:t>
            </a:r>
            <a:r>
              <a:rPr lang="el-GR" altLang="en-US" sz="2400" b="1" dirty="0" smtClean="0"/>
              <a:t>φασολιά: </a:t>
            </a:r>
            <a:r>
              <a:rPr lang="el-GR" altLang="en-US" sz="2400" b="1" dirty="0"/>
              <a:t>Λαϊκό παραμύθι </a:t>
            </a:r>
            <a:r>
              <a:rPr lang="el-GR" altLang="en-US" sz="2400" dirty="0"/>
              <a:t>/ διασκευή </a:t>
            </a:r>
            <a:r>
              <a:rPr lang="el-GR" altLang="en-US" sz="2400" dirty="0" err="1"/>
              <a:t>Σοχέμο</a:t>
            </a:r>
            <a:r>
              <a:rPr lang="el-GR" altLang="en-US" sz="2400" dirty="0"/>
              <a:t> · μετάφραση Ειρήνη </a:t>
            </a:r>
            <a:r>
              <a:rPr lang="el-GR" altLang="en-US" sz="2400" dirty="0" err="1"/>
              <a:t>Μάρρα</a:t>
            </a:r>
            <a:r>
              <a:rPr lang="el-GR" altLang="en-US" sz="2400" dirty="0"/>
              <a:t> · εικονογράφηση Ε. </a:t>
            </a:r>
            <a:r>
              <a:rPr lang="el-GR" altLang="en-US" sz="2400" dirty="0" err="1"/>
              <a:t>Σαριόλα</a:t>
            </a:r>
            <a:r>
              <a:rPr lang="el-GR" altLang="en-US" sz="2400" dirty="0"/>
              <a:t>. - Αθήνα : Κέδρος, 1993.</a:t>
            </a:r>
            <a:endParaRPr lang="en-GB" altLang="en-US" sz="2400" dirty="0" smtClean="0"/>
          </a:p>
        </p:txBody>
      </p:sp>
      <p:pic>
        <p:nvPicPr>
          <p:cNvPr id="6" name="irc_mi" descr="Εξώφυλλο του βιβλίου"/>
          <p:cNvPicPr>
            <a:picLocks noGrp="1"/>
          </p:cNvPicPr>
          <p:nvPr>
            <p:ph sz="half" idx="2"/>
          </p:nvPr>
        </p:nvPicPr>
        <p:blipFill>
          <a:blip r:embed="rId3" cstate="print">
            <a:extLst>
              <a:ext uri="{28A0092B-C50C-407E-A947-70E740481C1C}">
                <a14:useLocalDpi xmlns:a14="http://schemas.microsoft.com/office/drawing/2010/main"/>
              </a:ext>
            </a:extLst>
          </a:blip>
          <a:srcRect/>
          <a:stretch>
            <a:fillRect/>
          </a:stretch>
        </p:blipFill>
        <p:spPr bwMode="auto">
          <a:xfrm>
            <a:off x="4762500" y="1850231"/>
            <a:ext cx="3810000" cy="4025900"/>
          </a:xfrm>
          <a:prstGeom prst="rect">
            <a:avLst/>
          </a:prstGeom>
          <a:noFill/>
          <a:ln>
            <a:noFill/>
          </a:ln>
        </p:spPr>
      </p:pic>
      <p:sp>
        <p:nvSpPr>
          <p:cNvPr id="5" name="TextBox 4"/>
          <p:cNvSpPr txBox="1"/>
          <p:nvPr/>
        </p:nvSpPr>
        <p:spPr>
          <a:xfrm>
            <a:off x="4283968" y="5589240"/>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του βιβλίου</a:t>
            </a:r>
            <a:endParaRPr lang="en-GB" dirty="0"/>
          </a:p>
        </p:txBody>
      </p:sp>
      <p:sp>
        <p:nvSpPr>
          <p:cNvPr id="4" name="Θέση περιεχομένου 3"/>
          <p:cNvSpPr>
            <a:spLocks noGrp="1"/>
          </p:cNvSpPr>
          <p:nvPr>
            <p:ph sz="half" idx="2"/>
          </p:nvPr>
        </p:nvSpPr>
        <p:spPr>
          <a:xfrm>
            <a:off x="4211960" y="1600200"/>
            <a:ext cx="4474840" cy="4525963"/>
          </a:xfrm>
        </p:spPr>
        <p:txBody>
          <a:bodyPr/>
          <a:lstStyle/>
          <a:p>
            <a:pPr marL="0" indent="0">
              <a:buNone/>
            </a:pPr>
            <a:r>
              <a:rPr lang="el-GR" dirty="0"/>
              <a:t>Διαβάσαμε το βιβλίο.</a:t>
            </a:r>
          </a:p>
          <a:p>
            <a:pPr marL="0" indent="0">
              <a:buNone/>
            </a:pPr>
            <a:endParaRPr lang="en-GB" dirty="0"/>
          </a:p>
        </p:txBody>
      </p:sp>
      <p:pic>
        <p:nvPicPr>
          <p:cNvPr id="5" name="10 - Εικόνα" descr="Η νηπιαγωγός διαβάζει το βιβλίο."/>
          <p:cNvPicPr>
            <a:picLocks noGrp="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539552" y="1628800"/>
            <a:ext cx="3528392" cy="4392488"/>
          </a:xfrm>
          <a:prstGeom prst="rect">
            <a:avLst/>
          </a:prstGeom>
          <a:noFill/>
          <a:ln>
            <a:noFill/>
          </a:ln>
        </p:spPr>
      </p:pic>
    </p:spTree>
    <p:custDataLst>
      <p:tags r:id="rId1"/>
    </p:custDataLst>
    <p:extLst>
      <p:ext uri="{BB962C8B-B14F-4D97-AF65-F5344CB8AC3E}">
        <p14:creationId xmlns:p14="http://schemas.microsoft.com/office/powerpoint/2010/main" val="3553349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Κατά την ανάγνωση</a:t>
            </a:r>
            <a:endParaRPr lang="en-GB" dirty="0"/>
          </a:p>
        </p:txBody>
      </p:sp>
      <p:sp>
        <p:nvSpPr>
          <p:cNvPr id="4" name="Θέση περιεχομένου 3"/>
          <p:cNvSpPr>
            <a:spLocks noGrp="1"/>
          </p:cNvSpPr>
          <p:nvPr>
            <p:ph sz="half" idx="2"/>
          </p:nvPr>
        </p:nvSpPr>
        <p:spPr>
          <a:xfrm>
            <a:off x="5724128" y="1600200"/>
            <a:ext cx="2962672" cy="4525963"/>
          </a:xfrm>
        </p:spPr>
        <p:txBody>
          <a:bodyPr/>
          <a:lstStyle/>
          <a:p>
            <a:pPr marL="0" indent="0">
              <a:buNone/>
            </a:pPr>
            <a:r>
              <a:rPr lang="el-GR" dirty="0"/>
              <a:t>Παρατηρήσαμε τη μαγική </a:t>
            </a:r>
            <a:r>
              <a:rPr lang="el-GR" dirty="0" smtClean="0"/>
              <a:t>φασολιά</a:t>
            </a:r>
            <a:r>
              <a:rPr lang="en-GB" dirty="0" smtClean="0"/>
              <a:t>.</a:t>
            </a:r>
            <a:endParaRPr lang="en-GB" dirty="0"/>
          </a:p>
        </p:txBody>
      </p:sp>
      <p:pic>
        <p:nvPicPr>
          <p:cNvPr id="5" name="7 - Εικόνα" descr="Σελίδα του βιβλίου"/>
          <p:cNvPicPr>
            <a:picLocks noGrp="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467544" y="1628800"/>
            <a:ext cx="5112568" cy="4032448"/>
          </a:xfrm>
          <a:prstGeom prst="rect">
            <a:avLst/>
          </a:prstGeom>
          <a:noFill/>
          <a:ln>
            <a:noFill/>
          </a:ln>
        </p:spPr>
      </p:pic>
      <p:sp>
        <p:nvSpPr>
          <p:cNvPr id="6" name="TextBox 5"/>
          <p:cNvSpPr txBox="1"/>
          <p:nvPr/>
        </p:nvSpPr>
        <p:spPr>
          <a:xfrm>
            <a:off x="395536" y="5733256"/>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2913834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Θέση κειμένου 6"/>
          <p:cNvSpPr>
            <a:spLocks noGrp="1"/>
          </p:cNvSpPr>
          <p:nvPr>
            <p:ph type="body" sz="half" idx="2"/>
          </p:nvPr>
        </p:nvSpPr>
        <p:spPr/>
        <p:txBody>
          <a:bodyPr/>
          <a:lstStyle/>
          <a:p>
            <a:r>
              <a:rPr lang="el-GR" sz="2400" dirty="0"/>
              <a:t>Μετά κατασκευάσαμε μια μεγάλη φασολιά και τη στήσαμε όρθια στον τοίχο. </a:t>
            </a:r>
          </a:p>
          <a:p>
            <a:endParaRPr lang="en-GB" dirty="0"/>
          </a:p>
        </p:txBody>
      </p:sp>
      <p:sp>
        <p:nvSpPr>
          <p:cNvPr id="5" name="Τίτλος 4"/>
          <p:cNvSpPr>
            <a:spLocks noGrp="1"/>
          </p:cNvSpPr>
          <p:nvPr>
            <p:ph type="title"/>
          </p:nvPr>
        </p:nvSpPr>
        <p:spPr/>
        <p:txBody>
          <a:bodyPr/>
          <a:lstStyle/>
          <a:p>
            <a:r>
              <a:rPr lang="el-GR" dirty="0" smtClean="0"/>
              <a:t>Εικαστική δραστηριότητα (1/2)</a:t>
            </a:r>
            <a:endParaRPr lang="en-GB" dirty="0"/>
          </a:p>
        </p:txBody>
      </p:sp>
      <p:pic>
        <p:nvPicPr>
          <p:cNvPr id="8" name="4 - Εικόνα" descr="Παιδική ζωγραφιά"/>
          <p:cNvPicPr>
            <a:picLocks noGrp="1"/>
          </p:cNvPicPr>
          <p:nvPr>
            <p:ph type="pic" idx="1"/>
          </p:nvPr>
        </p:nvPicPr>
        <p:blipFill>
          <a:blip r:embed="rId3" cstate="screen">
            <a:extLst>
              <a:ext uri="{28A0092B-C50C-407E-A947-70E740481C1C}">
                <a14:useLocalDpi xmlns:a14="http://schemas.microsoft.com/office/drawing/2010/main"/>
              </a:ext>
            </a:extLst>
          </a:blip>
          <a:srcRect/>
          <a:stretch>
            <a:fillRect/>
          </a:stretch>
        </p:blipFill>
        <p:spPr bwMode="auto">
          <a:prstGeom prst="rect">
            <a:avLst/>
          </a:prstGeom>
          <a:noFill/>
          <a:ln>
            <a:noFill/>
          </a:ln>
        </p:spPr>
      </p:pic>
    </p:spTree>
    <p:custDataLst>
      <p:tags r:id="rId1"/>
    </p:custDataLst>
    <p:extLst>
      <p:ext uri="{BB962C8B-B14F-4D97-AF65-F5344CB8AC3E}">
        <p14:creationId xmlns:p14="http://schemas.microsoft.com/office/powerpoint/2010/main" val="3842265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a:t>Εικαστική </a:t>
            </a:r>
            <a:r>
              <a:rPr lang="el-GR" dirty="0" smtClean="0"/>
              <a:t>δραστηριότητα (2/2)</a:t>
            </a:r>
            <a:endParaRPr lang="en-GB" dirty="0"/>
          </a:p>
        </p:txBody>
      </p:sp>
      <p:sp>
        <p:nvSpPr>
          <p:cNvPr id="6" name="Θέση περιεχομένου 5"/>
          <p:cNvSpPr>
            <a:spLocks noGrp="1"/>
          </p:cNvSpPr>
          <p:nvPr>
            <p:ph sz="half" idx="1"/>
          </p:nvPr>
        </p:nvSpPr>
        <p:spPr>
          <a:xfrm>
            <a:off x="457200" y="1600200"/>
            <a:ext cx="4546848" cy="4525963"/>
          </a:xfrm>
        </p:spPr>
        <p:txBody>
          <a:bodyPr>
            <a:noAutofit/>
          </a:bodyPr>
          <a:lstStyle/>
          <a:p>
            <a:pPr marL="0" indent="0">
              <a:buNone/>
            </a:pPr>
            <a:r>
              <a:rPr lang="el-GR" sz="2600" dirty="0"/>
              <a:t>Βγήκαμε φωτογραφίες, τις κολλήσαμε στην κατασκευή μας και ‘σκαρφαλώσαμε’ στη φασολιά όπως ο μικρός </a:t>
            </a:r>
            <a:r>
              <a:rPr lang="el-GR" sz="2600" dirty="0" err="1"/>
              <a:t>Τζακ</a:t>
            </a:r>
            <a:r>
              <a:rPr lang="el-GR" sz="2600" dirty="0" smtClean="0"/>
              <a:t>.</a:t>
            </a:r>
            <a:endParaRPr lang="en-GB" sz="2600" dirty="0" smtClean="0"/>
          </a:p>
          <a:p>
            <a:pPr marL="0" indent="0">
              <a:buNone/>
            </a:pPr>
            <a:r>
              <a:rPr lang="el-GR" sz="2600" dirty="0"/>
              <a:t>Στη συνέχεια ο καθένας μας μίλησε για την εμπειρία τού να είσαι μικρός σε έναν τεράστιο κόσμο. </a:t>
            </a:r>
            <a:endParaRPr lang="en-GB" sz="2600" dirty="0" smtClean="0"/>
          </a:p>
          <a:p>
            <a:pPr marL="0" indent="0">
              <a:buNone/>
            </a:pPr>
            <a:r>
              <a:rPr lang="el-GR" sz="2600" dirty="0"/>
              <a:t>Η κατασκευή μάς επέτρεψε να ταυτιστούμε με το </a:t>
            </a:r>
            <a:r>
              <a:rPr lang="el-GR" sz="2600" dirty="0" err="1"/>
              <a:t>Τζακ</a:t>
            </a:r>
            <a:r>
              <a:rPr lang="el-GR" sz="2600" dirty="0"/>
              <a:t> και να μπούμε στη θέση του. </a:t>
            </a:r>
          </a:p>
          <a:p>
            <a:pPr marL="0" indent="0">
              <a:buNone/>
            </a:pPr>
            <a:r>
              <a:rPr lang="el-GR" sz="2600" dirty="0" smtClean="0"/>
              <a:t> </a:t>
            </a:r>
            <a:endParaRPr lang="el-GR" sz="2600" dirty="0"/>
          </a:p>
        </p:txBody>
      </p:sp>
      <p:pic>
        <p:nvPicPr>
          <p:cNvPr id="8" name="2 - Εικόνα" descr="Παιδική ζωγραφιά"/>
          <p:cNvPicPr>
            <a:picLocks noGrp="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5364088" y="1717845"/>
            <a:ext cx="3338482" cy="4447459"/>
          </a:xfrm>
          <a:prstGeom prst="rect">
            <a:avLst/>
          </a:prstGeom>
          <a:noFill/>
          <a:ln>
            <a:noFill/>
          </a:ln>
        </p:spPr>
      </p:pic>
    </p:spTree>
    <p:custDataLst>
      <p:tags r:id="rId1"/>
    </p:custDataLst>
    <p:extLst>
      <p:ext uri="{BB962C8B-B14F-4D97-AF65-F5344CB8AC3E}">
        <p14:creationId xmlns:p14="http://schemas.microsoft.com/office/powerpoint/2010/main" val="686940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 name="ZHAW.ACCESSIBILITYADDIN.CHECKTIMEDATE" val="10/29/2015 1:22:07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6,5,"/>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4,5,6,"/>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4F9339F-510A-4FFD-9081-C9C9E106C2E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2488</TotalTime>
  <Words>511</Words>
  <Application>Microsoft Office PowerPoint</Application>
  <PresentationFormat>On-screen Show (4:3)</PresentationFormat>
  <Paragraphs>60</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Θέμα του Office</vt:lpstr>
      <vt:lpstr>Το Εικονογραφημένο Βιβλίο στην Προσχολική Εκπαίδευση</vt:lpstr>
      <vt:lpstr>Διδακτική Πρακτική</vt:lpstr>
      <vt:lpstr>Ανάγνωση του βιβλίου</vt:lpstr>
      <vt:lpstr>Κατά την ανάγνωση</vt:lpstr>
      <vt:lpstr>Εικαστική δραστηριότητα (1/2)</vt:lpstr>
      <vt:lpstr>Εικαστική δραστηριότητα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Τζακ και η φασολιά: Λαϊκό παραμύθι</dc:title>
  <dc:subject>Το Εικονογραφημένο Βιβλίο στην Προσχολική Εκπαίδευση</dc:subject>
  <dc:creator> Αγγελική Γιαννικοπούλου</dc:creator>
  <cp:lastModifiedBy>Smaragda Papadopoulou</cp:lastModifiedBy>
  <cp:revision>279</cp:revision>
  <dcterms:created xsi:type="dcterms:W3CDTF">2012-09-06T09:03:05Z</dcterms:created>
  <dcterms:modified xsi:type="dcterms:W3CDTF">2015-10-28T23:29:12Z</dcterms:modified>
  <cp:category> Φωτογραφία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