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88"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265" r:id="rId31"/>
    <p:sldId id="327" r:id="rId32"/>
    <p:sldId id="326" r:id="rId33"/>
    <p:sldId id="330" r:id="rId34"/>
    <p:sldId id="329" r:id="rId35"/>
    <p:sldId id="331" r:id="rId36"/>
    <p:sldId id="328" r:id="rId37"/>
    <p:sldId id="325" r:id="rId38"/>
    <p:sldId id="332" r:id="rId39"/>
    <p:sldId id="333" r:id="rId40"/>
    <p:sldId id="334" r:id="rId41"/>
    <p:sldId id="274" r:id="rId42"/>
    <p:sldId id="289" r:id="rId43"/>
    <p:sldId id="290" r:id="rId44"/>
    <p:sldId id="291" r:id="rId45"/>
    <p:sldId id="292" r:id="rId46"/>
    <p:sldId id="293" r:id="rId47"/>
    <p:sldId id="294" r:id="rId48"/>
    <p:sldId id="295" r:id="rId49"/>
    <p:sldId id="296" r:id="rId50"/>
    <p:sldId id="297"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88"/>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265"/>
            <p14:sldId id="327"/>
            <p14:sldId id="326"/>
            <p14:sldId id="330"/>
            <p14:sldId id="329"/>
            <p14:sldId id="331"/>
            <p14:sldId id="328"/>
            <p14:sldId id="325"/>
            <p14:sldId id="332"/>
            <p14:sldId id="333"/>
            <p14:sldId id="334"/>
            <p14:sldId id="274"/>
          </p14:sldIdLst>
        </p14:section>
        <p14:section name="Untitled Section" id="{0F1CB131-A6BD-43D0-B8D4-1F27CEF7A05E}">
          <p14:sldIdLst>
            <p14:sldId id="289"/>
            <p14:sldId id="290"/>
            <p14:sldId id="291"/>
            <p14:sldId id="292"/>
            <p14:sldId id="293"/>
            <p14:sldId id="294"/>
            <p14:sldId id="295"/>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781">
          <p15:clr>
            <a:srgbClr val="A4A3A4"/>
          </p15:clr>
        </p15:guide>
        <p15:guide id="4" pos="30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8" d="100"/>
          <a:sy n="78" d="100"/>
        </p:scale>
        <p:origin x="1260" y="90"/>
      </p:cViewPr>
      <p:guideLst>
        <p:guide orient="horz" pos="2160"/>
        <p:guide pos="2880"/>
        <p:guide orient="horz" pos="781"/>
        <p:guide pos="30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81241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5075BC"/>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4</a:t>
            </a:r>
            <a:r>
              <a:rPr lang="el-GR" sz="1000" kern="1200" dirty="0" smtClean="0">
                <a:solidFill>
                  <a:srgbClr val="5075BC"/>
                </a:solidFill>
                <a:latin typeface="+mn-lt"/>
                <a:ea typeface="+mn-ea"/>
                <a:cs typeface="+mn-cs"/>
              </a:rPr>
              <a:t>: Ιταλική Φωνητική και Φωνολογία</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 </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class.uoa.gr/courses/ISLL114"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Help:IPA_for_Italia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lstStyle/>
          <a:p>
            <a:r>
              <a:rPr lang="el-GR" dirty="0">
                <a:solidFill>
                  <a:srgbClr val="5075BC"/>
                </a:solidFill>
              </a:rPr>
              <a:t>Φωνητική-Φωνολογία </a:t>
            </a:r>
            <a:br>
              <a:rPr lang="el-GR" dirty="0">
                <a:solidFill>
                  <a:srgbClr val="5075BC"/>
                </a:solidFill>
              </a:rPr>
            </a:br>
            <a:r>
              <a:rPr lang="el-GR" dirty="0">
                <a:solidFill>
                  <a:srgbClr val="5075BC"/>
                </a:solidFill>
              </a:rPr>
              <a:t>της Ιταλικής Γλώσσας</a:t>
            </a:r>
          </a:p>
        </p:txBody>
      </p:sp>
      <p:sp>
        <p:nvSpPr>
          <p:cNvPr id="3" name="Υπότιτλος 2"/>
          <p:cNvSpPr>
            <a:spLocks noGrp="1"/>
          </p:cNvSpPr>
          <p:nvPr>
            <p:ph type="subTitle" idx="1"/>
          </p:nvPr>
        </p:nvSpPr>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4</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Ιταλική Φωνητική και Φωνολογία</a:t>
            </a:r>
            <a:r>
              <a:rPr lang="en-US" sz="2800" dirty="0"/>
              <a:t> </a:t>
            </a:r>
            <a:endParaRPr lang="en-US" sz="2800" dirty="0" smtClean="0"/>
          </a:p>
          <a:p>
            <a:endParaRPr lang="en-US" sz="2800" dirty="0" smtClean="0"/>
          </a:p>
          <a:p>
            <a:r>
              <a:rPr lang="el-GR" sz="2800" dirty="0" smtClean="0"/>
              <a:t>Γεώργιος </a:t>
            </a:r>
            <a:r>
              <a:rPr lang="el-GR" sz="2800" dirty="0"/>
              <a:t>Κ. Μικρός</a:t>
            </a:r>
          </a:p>
          <a:p>
            <a:r>
              <a:rPr lang="el-GR" sz="2800" dirty="0"/>
              <a:t>Φιλοσοφική Σχολή</a:t>
            </a:r>
          </a:p>
          <a:p>
            <a:r>
              <a:rPr lang="el-GR" sz="2800" dirty="0"/>
              <a:t>Τμήμα Ιταλικής Γλώσσας και Φιλολογίας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samd Uclphon1 SILDoulosL" charset="0"/>
              </a:rPr>
              <a:t>b</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Διχειλικό, κλειστό,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“b”.</a:t>
            </a:r>
          </a:p>
          <a:p>
            <a:pPr>
              <a:lnSpc>
                <a:spcPct val="120000"/>
              </a:lnSpc>
              <a:defRPr/>
            </a:pPr>
            <a:r>
              <a:rPr lang="el-GR" dirty="0">
                <a:latin typeface="Arial" charset="0"/>
              </a:rPr>
              <a:t>Π.χ. </a:t>
            </a:r>
            <a:r>
              <a:rPr lang="en-US" dirty="0">
                <a:latin typeface="Arial" charset="0"/>
              </a:rPr>
              <a:t>bello</a:t>
            </a:r>
            <a:endParaRPr lang="el-GR" dirty="0">
              <a:latin typeface="Arial" charset="0"/>
            </a:endParaRPr>
          </a:p>
          <a:p>
            <a:pPr marL="0" indent="0">
              <a:buNone/>
            </a:pPr>
            <a:endParaRPr lang="el-GR" dirty="0"/>
          </a:p>
        </p:txBody>
      </p:sp>
      <p:pic>
        <p:nvPicPr>
          <p:cNvPr id="6" name="Content Placeholder 5" descr="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0032" y="1196752"/>
            <a:ext cx="3906837" cy="5105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110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samd Uclphon1 SILDoulosL" charset="0"/>
              </a:rPr>
              <a:t>m</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Διχειλικό, έρρινο,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“m”.</a:t>
            </a:r>
          </a:p>
          <a:p>
            <a:pPr>
              <a:lnSpc>
                <a:spcPct val="120000"/>
              </a:lnSpc>
              <a:defRPr/>
            </a:pPr>
            <a:r>
              <a:rPr lang="el-GR" dirty="0">
                <a:latin typeface="Arial" charset="0"/>
              </a:rPr>
              <a:t>Π.χ. </a:t>
            </a:r>
            <a:r>
              <a:rPr lang="en-US" dirty="0">
                <a:latin typeface="Arial" charset="0"/>
              </a:rPr>
              <a:t>mare</a:t>
            </a:r>
            <a:endParaRPr lang="el-GR" dirty="0">
              <a:latin typeface="Arial" charset="0"/>
            </a:endParaRPr>
          </a:p>
          <a:p>
            <a:pPr marL="0" indent="0">
              <a:buNone/>
            </a:pPr>
            <a:endParaRPr lang="el-GR" dirty="0"/>
          </a:p>
        </p:txBody>
      </p:sp>
      <p:pic>
        <p:nvPicPr>
          <p:cNvPr id="6" name="Content Placeholder 5" descr="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1376" y="1239838"/>
            <a:ext cx="3440112"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6708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samd Uclphon1 SILDoulosL" charset="0"/>
              </a:rPr>
              <a:t>t</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Οδοντικό, κλειστό, άηχο.</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“t”.</a:t>
            </a:r>
          </a:p>
          <a:p>
            <a:pPr>
              <a:lnSpc>
                <a:spcPct val="120000"/>
              </a:lnSpc>
              <a:defRPr/>
            </a:pPr>
            <a:r>
              <a:rPr lang="el-GR" dirty="0">
                <a:latin typeface="Arial" charset="0"/>
              </a:rPr>
              <a:t>Π.χ. </a:t>
            </a:r>
            <a:r>
              <a:rPr lang="en-US" dirty="0" err="1">
                <a:latin typeface="Arial" charset="0"/>
              </a:rPr>
              <a:t>tela</a:t>
            </a:r>
            <a:endParaRPr lang="el-GR" dirty="0">
              <a:latin typeface="Arial" charset="0"/>
            </a:endParaRPr>
          </a:p>
          <a:p>
            <a:pPr marL="0" indent="0">
              <a:buNone/>
            </a:pPr>
            <a:endParaRPr lang="el-GR" dirty="0"/>
          </a:p>
        </p:txBody>
      </p:sp>
      <p:pic>
        <p:nvPicPr>
          <p:cNvPr id="6" name="Content Placeholder 5" desc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41664" y="1223270"/>
            <a:ext cx="3559175"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652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samd Uclphon1 SILDoulosL" charset="0"/>
              </a:rPr>
              <a:t>d</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Οδοντικό, κλειστό,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“d”.</a:t>
            </a:r>
          </a:p>
          <a:p>
            <a:pPr>
              <a:lnSpc>
                <a:spcPct val="120000"/>
              </a:lnSpc>
              <a:defRPr/>
            </a:pPr>
            <a:r>
              <a:rPr lang="el-GR" dirty="0">
                <a:latin typeface="Arial" charset="0"/>
              </a:rPr>
              <a:t>Π.χ. </a:t>
            </a:r>
            <a:r>
              <a:rPr lang="en-US" dirty="0">
                <a:latin typeface="Arial" charset="0"/>
              </a:rPr>
              <a:t>donna</a:t>
            </a:r>
            <a:endParaRPr lang="el-GR" dirty="0">
              <a:latin typeface="Arial" charset="0"/>
            </a:endParaRPr>
          </a:p>
          <a:p>
            <a:pPr marL="0" indent="0">
              <a:buNone/>
            </a:pPr>
            <a:endParaRPr lang="el-GR" dirty="0"/>
          </a:p>
        </p:txBody>
      </p:sp>
      <p:pic>
        <p:nvPicPr>
          <p:cNvPr id="6" name="Content Placeholder 5" descr="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42455" y="1239838"/>
            <a:ext cx="3478212"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5284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samd Uclphon1 SILDoulosL" charset="0"/>
              </a:rPr>
              <a:t>n</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Οδοντικό, έρρινο,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“n”.</a:t>
            </a:r>
          </a:p>
          <a:p>
            <a:pPr>
              <a:lnSpc>
                <a:spcPct val="120000"/>
              </a:lnSpc>
              <a:defRPr/>
            </a:pPr>
            <a:r>
              <a:rPr lang="el-GR" dirty="0">
                <a:latin typeface="Arial" charset="0"/>
              </a:rPr>
              <a:t>Π.χ. </a:t>
            </a:r>
            <a:r>
              <a:rPr lang="en-US" dirty="0" err="1">
                <a:latin typeface="Arial" charset="0"/>
              </a:rPr>
              <a:t>nero</a:t>
            </a:r>
            <a:endParaRPr lang="el-GR" dirty="0">
              <a:latin typeface="Arial" charset="0"/>
            </a:endParaRPr>
          </a:p>
          <a:p>
            <a:pPr marL="0" indent="0">
              <a:buNone/>
            </a:pPr>
            <a:endParaRPr lang="el-GR" dirty="0"/>
          </a:p>
        </p:txBody>
      </p:sp>
      <p:pic>
        <p:nvPicPr>
          <p:cNvPr id="6" name="Picture 7" descr="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39838"/>
            <a:ext cx="3573462"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6653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Arial" charset="0"/>
                <a:sym typeface="IPAPhon" charset="0"/>
              </a:rPr>
              <a:t></a:t>
            </a:r>
            <a:endParaRPr lang="el-GR" b="1"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Ουρανικό, έρρινο,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την ακολουθία γραμμάτων </a:t>
            </a:r>
            <a:r>
              <a:rPr lang="en-US" dirty="0">
                <a:latin typeface="Arial" charset="0"/>
              </a:rPr>
              <a:t>“</a:t>
            </a:r>
            <a:r>
              <a:rPr lang="en-US" dirty="0" err="1">
                <a:latin typeface="Arial" charset="0"/>
              </a:rPr>
              <a:t>gn</a:t>
            </a:r>
            <a:r>
              <a:rPr lang="en-US" dirty="0">
                <a:latin typeface="Arial" charset="0"/>
              </a:rPr>
              <a:t>”</a:t>
            </a:r>
          </a:p>
          <a:p>
            <a:pPr>
              <a:lnSpc>
                <a:spcPct val="120000"/>
              </a:lnSpc>
              <a:defRPr/>
            </a:pPr>
            <a:r>
              <a:rPr lang="el-GR" dirty="0">
                <a:latin typeface="Arial" charset="0"/>
              </a:rPr>
              <a:t>Π.χ. </a:t>
            </a:r>
            <a:r>
              <a:rPr lang="en-US" dirty="0">
                <a:latin typeface="Arial" charset="0"/>
              </a:rPr>
              <a:t>gnocchi, </a:t>
            </a:r>
            <a:r>
              <a:rPr lang="en-US" dirty="0" err="1">
                <a:latin typeface="Arial" charset="0"/>
              </a:rPr>
              <a:t>ogni</a:t>
            </a:r>
            <a:endParaRPr lang="el-GR" dirty="0">
              <a:latin typeface="Arial" charset="0"/>
            </a:endParaRPr>
          </a:p>
          <a:p>
            <a:pPr marL="0" indent="0">
              <a:buNone/>
            </a:pPr>
            <a:endParaRPr lang="el-GR" dirty="0"/>
          </a:p>
        </p:txBody>
      </p:sp>
      <p:pic>
        <p:nvPicPr>
          <p:cNvPr id="6" name="Content Placeholder 5" descr="n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41664" y="1246223"/>
            <a:ext cx="3478212"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322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k</a:t>
            </a:r>
            <a:endParaRPr lang="el-GR" dirty="0"/>
          </a:p>
        </p:txBody>
      </p:sp>
      <p:sp>
        <p:nvSpPr>
          <p:cNvPr id="3" name="Θέση περιεχομένου 2"/>
          <p:cNvSpPr>
            <a:spLocks noGrp="1"/>
          </p:cNvSpPr>
          <p:nvPr>
            <p:ph sz="half" idx="1"/>
          </p:nvPr>
        </p:nvSpPr>
        <p:spPr/>
        <p:txBody>
          <a:bodyPr>
            <a:normAutofit lnSpcReduction="10000"/>
          </a:bodyPr>
          <a:lstStyle/>
          <a:p>
            <a:pPr>
              <a:lnSpc>
                <a:spcPct val="120000"/>
              </a:lnSpc>
              <a:defRPr/>
            </a:pPr>
            <a:r>
              <a:rPr lang="el-GR" dirty="0">
                <a:latin typeface="Arial" charset="0"/>
              </a:rPr>
              <a:t>Υπερωικό, κλειστό, άηχο</a:t>
            </a:r>
            <a:endParaRPr lang="en-US" dirty="0">
              <a:latin typeface="Arial" charset="0"/>
            </a:endParaRPr>
          </a:p>
          <a:p>
            <a:pPr>
              <a:lnSpc>
                <a:spcPct val="120000"/>
              </a:lnSpc>
              <a:defRPr/>
            </a:pPr>
            <a:r>
              <a:rPr lang="el-GR" dirty="0">
                <a:latin typeface="Arial" charset="0"/>
              </a:rPr>
              <a:t>Ορθογραφικά αντιπροσωπεύεται:</a:t>
            </a:r>
          </a:p>
          <a:p>
            <a:pPr lvl="1">
              <a:lnSpc>
                <a:spcPct val="120000"/>
              </a:lnSpc>
              <a:defRPr/>
            </a:pPr>
            <a:r>
              <a:rPr lang="en-US" dirty="0">
                <a:latin typeface="Arial" charset="0"/>
              </a:rPr>
              <a:t>c + (a, o, u)</a:t>
            </a:r>
          </a:p>
          <a:p>
            <a:pPr lvl="1">
              <a:lnSpc>
                <a:spcPct val="120000"/>
              </a:lnSpc>
              <a:defRPr/>
            </a:pPr>
            <a:r>
              <a:rPr lang="en-US" dirty="0" err="1">
                <a:latin typeface="Arial" charset="0"/>
              </a:rPr>
              <a:t>ch</a:t>
            </a:r>
            <a:r>
              <a:rPr lang="en-US" dirty="0">
                <a:latin typeface="Arial" charset="0"/>
              </a:rPr>
              <a:t> + (e, </a:t>
            </a:r>
            <a:r>
              <a:rPr lang="en-US" dirty="0" err="1">
                <a:latin typeface="Arial" charset="0"/>
              </a:rPr>
              <a:t>i</a:t>
            </a:r>
            <a:r>
              <a:rPr lang="en-US" dirty="0">
                <a:latin typeface="Arial" charset="0"/>
              </a:rPr>
              <a:t>)</a:t>
            </a:r>
          </a:p>
          <a:p>
            <a:pPr lvl="1">
              <a:lnSpc>
                <a:spcPct val="120000"/>
              </a:lnSpc>
              <a:defRPr/>
            </a:pPr>
            <a:r>
              <a:rPr lang="en-US" dirty="0">
                <a:latin typeface="Arial" charset="0"/>
              </a:rPr>
              <a:t>q + (</a:t>
            </a:r>
            <a:r>
              <a:rPr lang="en-US" dirty="0" err="1">
                <a:latin typeface="Arial" charset="0"/>
              </a:rPr>
              <a:t>ua</a:t>
            </a:r>
            <a:r>
              <a:rPr lang="en-US" dirty="0">
                <a:latin typeface="Arial" charset="0"/>
              </a:rPr>
              <a:t>, </a:t>
            </a:r>
            <a:r>
              <a:rPr lang="en-US" dirty="0" err="1">
                <a:latin typeface="Arial" charset="0"/>
              </a:rPr>
              <a:t>ue</a:t>
            </a:r>
            <a:r>
              <a:rPr lang="en-US" dirty="0">
                <a:latin typeface="Arial" charset="0"/>
              </a:rPr>
              <a:t>, </a:t>
            </a:r>
            <a:r>
              <a:rPr lang="en-US" dirty="0" err="1">
                <a:latin typeface="Arial" charset="0"/>
              </a:rPr>
              <a:t>ui</a:t>
            </a:r>
            <a:r>
              <a:rPr lang="en-US" dirty="0">
                <a:latin typeface="Arial" charset="0"/>
              </a:rPr>
              <a:t>, </a:t>
            </a:r>
            <a:r>
              <a:rPr lang="en-US" dirty="0" err="1">
                <a:latin typeface="Arial" charset="0"/>
              </a:rPr>
              <a:t>uo</a:t>
            </a:r>
            <a:r>
              <a:rPr lang="en-US" dirty="0">
                <a:latin typeface="Arial" charset="0"/>
              </a:rPr>
              <a:t>)</a:t>
            </a:r>
            <a:endParaRPr lang="el-GR" dirty="0">
              <a:latin typeface="Arial" charset="0"/>
            </a:endParaRPr>
          </a:p>
          <a:p>
            <a:pPr>
              <a:lnSpc>
                <a:spcPct val="120000"/>
              </a:lnSpc>
              <a:defRPr/>
            </a:pPr>
            <a:r>
              <a:rPr lang="el-GR" dirty="0">
                <a:latin typeface="Arial" charset="0"/>
              </a:rPr>
              <a:t>Π.χ. </a:t>
            </a:r>
            <a:r>
              <a:rPr lang="en-US" dirty="0">
                <a:latin typeface="Arial" charset="0"/>
              </a:rPr>
              <a:t>casa, </a:t>
            </a:r>
            <a:r>
              <a:rPr lang="en-US" dirty="0" err="1">
                <a:latin typeface="Arial" charset="0"/>
              </a:rPr>
              <a:t>chilo</a:t>
            </a:r>
            <a:r>
              <a:rPr lang="en-US" dirty="0">
                <a:latin typeface="Arial" charset="0"/>
              </a:rPr>
              <a:t>, </a:t>
            </a:r>
            <a:r>
              <a:rPr lang="en-US" dirty="0" err="1">
                <a:latin typeface="Arial" charset="0"/>
              </a:rPr>
              <a:t>quadro</a:t>
            </a:r>
            <a:endParaRPr lang="el-GR" dirty="0">
              <a:latin typeface="Arial" charset="0"/>
            </a:endParaRPr>
          </a:p>
          <a:p>
            <a:pPr marL="0" indent="0">
              <a:buNone/>
            </a:pPr>
            <a:endParaRPr lang="el-GR" dirty="0"/>
          </a:p>
        </p:txBody>
      </p:sp>
      <p:pic>
        <p:nvPicPr>
          <p:cNvPr id="6" name="Content Placeholder 5" descr="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56386"/>
            <a:ext cx="3597275"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740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g</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Υπερωικό, κλειστό, ηχηρό.</a:t>
            </a:r>
            <a:endParaRPr lang="en-US" dirty="0">
              <a:latin typeface="Arial" charset="0"/>
            </a:endParaRPr>
          </a:p>
          <a:p>
            <a:pPr>
              <a:lnSpc>
                <a:spcPct val="120000"/>
              </a:lnSpc>
              <a:defRPr/>
            </a:pPr>
            <a:r>
              <a:rPr lang="el-GR" dirty="0">
                <a:latin typeface="Arial" charset="0"/>
              </a:rPr>
              <a:t>Ορθογραφικά αντιπροσωπεύεται:</a:t>
            </a:r>
          </a:p>
          <a:p>
            <a:pPr lvl="1">
              <a:lnSpc>
                <a:spcPct val="120000"/>
              </a:lnSpc>
              <a:defRPr/>
            </a:pPr>
            <a:r>
              <a:rPr lang="en-US" dirty="0">
                <a:latin typeface="Arial" charset="0"/>
              </a:rPr>
              <a:t>g + (a, o, u)</a:t>
            </a:r>
          </a:p>
          <a:p>
            <a:pPr lvl="1">
              <a:lnSpc>
                <a:spcPct val="120000"/>
              </a:lnSpc>
              <a:defRPr/>
            </a:pPr>
            <a:r>
              <a:rPr lang="en-US" dirty="0" err="1">
                <a:latin typeface="Arial" charset="0"/>
              </a:rPr>
              <a:t>gh</a:t>
            </a:r>
            <a:r>
              <a:rPr lang="en-US" dirty="0">
                <a:latin typeface="Arial" charset="0"/>
              </a:rPr>
              <a:t> + (e, </a:t>
            </a:r>
            <a:r>
              <a:rPr lang="en-US" dirty="0" err="1">
                <a:latin typeface="Arial" charset="0"/>
              </a:rPr>
              <a:t>i</a:t>
            </a:r>
            <a:r>
              <a:rPr lang="en-US" dirty="0">
                <a:latin typeface="Arial" charset="0"/>
              </a:rPr>
              <a:t>)</a:t>
            </a:r>
          </a:p>
          <a:p>
            <a:pPr>
              <a:lnSpc>
                <a:spcPct val="120000"/>
              </a:lnSpc>
              <a:defRPr/>
            </a:pPr>
            <a:r>
              <a:rPr lang="el-GR" dirty="0">
                <a:latin typeface="Arial" charset="0"/>
              </a:rPr>
              <a:t>Π.χ. </a:t>
            </a:r>
            <a:r>
              <a:rPr lang="en-US" dirty="0" err="1">
                <a:latin typeface="Arial" charset="0"/>
              </a:rPr>
              <a:t>gato</a:t>
            </a:r>
            <a:r>
              <a:rPr lang="en-US" dirty="0">
                <a:latin typeface="Arial" charset="0"/>
              </a:rPr>
              <a:t>, </a:t>
            </a:r>
            <a:r>
              <a:rPr lang="en-US" dirty="0" err="1">
                <a:latin typeface="Arial" charset="0"/>
              </a:rPr>
              <a:t>ghiro</a:t>
            </a:r>
            <a:endParaRPr lang="el-GR" dirty="0">
              <a:latin typeface="Arial" charset="0"/>
            </a:endParaRPr>
          </a:p>
          <a:p>
            <a:pPr marL="0" indent="0">
              <a:buNone/>
            </a:pPr>
            <a:endParaRPr lang="el-GR" dirty="0"/>
          </a:p>
        </p:txBody>
      </p:sp>
      <p:pic>
        <p:nvPicPr>
          <p:cNvPr id="6" name="Content Placeholder 5" descr="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0032" y="1268760"/>
            <a:ext cx="382905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1603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latin typeface="Arial" charset="0"/>
                <a:sym typeface="IPAPhon" charset="0"/>
              </a:rPr>
              <a:t>ts</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Φατνιακό, προστριβόμενο, άηχο</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“z”.</a:t>
            </a:r>
          </a:p>
          <a:p>
            <a:pPr>
              <a:lnSpc>
                <a:spcPct val="120000"/>
              </a:lnSpc>
              <a:defRPr/>
            </a:pPr>
            <a:r>
              <a:rPr lang="el-GR" dirty="0">
                <a:latin typeface="Arial" charset="0"/>
              </a:rPr>
              <a:t>Π.χ. </a:t>
            </a:r>
            <a:r>
              <a:rPr lang="en-US" dirty="0" err="1">
                <a:latin typeface="Arial" charset="0"/>
              </a:rPr>
              <a:t>zio</a:t>
            </a:r>
            <a:endParaRPr lang="el-GR" dirty="0">
              <a:latin typeface="Arial" charset="0"/>
            </a:endParaRPr>
          </a:p>
          <a:p>
            <a:pPr marL="0" indent="0">
              <a:buNone/>
            </a:pPr>
            <a:endParaRPr lang="el-GR" dirty="0"/>
          </a:p>
        </p:txBody>
      </p:sp>
      <p:pic>
        <p:nvPicPr>
          <p:cNvPr id="6" name="Content Placeholder 5" descr="t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44515"/>
            <a:ext cx="3706812"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004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latin typeface="Arial" charset="0"/>
                <a:sym typeface="IPAPhon" charset="0"/>
              </a:rPr>
              <a:t>dz</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Φατνιακό, προστριβόμενο, ηχηρό</a:t>
            </a:r>
            <a:endParaRPr lang="en-US" dirty="0">
              <a:latin typeface="Arial" charset="0"/>
            </a:endParaRPr>
          </a:p>
          <a:p>
            <a:pPr>
              <a:lnSpc>
                <a:spcPct val="120000"/>
              </a:lnSpc>
              <a:defRPr/>
            </a:pPr>
            <a:r>
              <a:rPr lang="el-GR" dirty="0">
                <a:latin typeface="Arial" charset="0"/>
              </a:rPr>
              <a:t>Ορθογραφικά αντιπροσωπεύεται από το </a:t>
            </a:r>
            <a:r>
              <a:rPr lang="en-US" dirty="0">
                <a:latin typeface="Arial" charset="0"/>
              </a:rPr>
              <a:t>“z”</a:t>
            </a:r>
          </a:p>
          <a:p>
            <a:pPr>
              <a:lnSpc>
                <a:spcPct val="120000"/>
              </a:lnSpc>
              <a:defRPr/>
            </a:pPr>
            <a:r>
              <a:rPr lang="el-GR" dirty="0">
                <a:latin typeface="Arial" charset="0"/>
              </a:rPr>
              <a:t>Π.χ. </a:t>
            </a:r>
            <a:r>
              <a:rPr lang="en-US" dirty="0">
                <a:latin typeface="Arial" charset="0"/>
              </a:rPr>
              <a:t>zero</a:t>
            </a:r>
            <a:endParaRPr lang="el-GR" dirty="0">
              <a:latin typeface="Arial" charset="0"/>
            </a:endParaRPr>
          </a:p>
          <a:p>
            <a:pPr marL="0" indent="0">
              <a:buNone/>
            </a:pPr>
            <a:endParaRPr lang="el-GR" dirty="0"/>
          </a:p>
        </p:txBody>
      </p:sp>
      <p:pic>
        <p:nvPicPr>
          <p:cNvPr id="6" name="Content Placeholder 5" descr="dz"/>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44515"/>
            <a:ext cx="3649662"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206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rPr>
              <a:t>a</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Χαμηλό φωνήεν, κεντρικό, μη στρογγυλό.</a:t>
            </a:r>
          </a:p>
          <a:p>
            <a:pPr>
              <a:lnSpc>
                <a:spcPct val="120000"/>
              </a:lnSpc>
              <a:defRPr/>
            </a:pPr>
            <a:r>
              <a:rPr lang="el-GR" dirty="0">
                <a:latin typeface="Arial" charset="0"/>
              </a:rPr>
              <a:t>Ορθογραφικά αντιπροσωπεύεται πάντα με το </a:t>
            </a:r>
            <a:r>
              <a:rPr lang="en-US" dirty="0">
                <a:latin typeface="Arial" charset="0"/>
              </a:rPr>
              <a:t>“a”</a:t>
            </a:r>
            <a:r>
              <a:rPr lang="el-GR" dirty="0">
                <a:latin typeface="Arial" charset="0"/>
              </a:rPr>
              <a:t>.</a:t>
            </a:r>
          </a:p>
          <a:p>
            <a:pPr marL="0" indent="0">
              <a:buNone/>
            </a:pPr>
            <a:endParaRPr lang="el-GR" dirty="0"/>
          </a:p>
        </p:txBody>
      </p:sp>
      <p:pic>
        <p:nvPicPr>
          <p:cNvPr id="6" name="Picture 8" descr="a" tit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0"/>
            <a:ext cx="385921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Times New Roman" charset="0"/>
                <a:sym typeface="IPAPhon" charset="0"/>
              </a:rPr>
              <a:t>t</a:t>
            </a:r>
            <a:r>
              <a:rPr lang="en-US" dirty="0">
                <a:latin typeface="Arial" charset="0"/>
                <a:sym typeface="Ipa-samd Uclphon1 SILDoulosL" charset="0"/>
              </a:rPr>
              <a:t></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Προουρανικό, προστριβόμενο, άηχο</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c + (e, </a:t>
            </a:r>
            <a:r>
              <a:rPr lang="en-US" dirty="0" err="1">
                <a:latin typeface="Arial" charset="0"/>
              </a:rPr>
              <a:t>i</a:t>
            </a:r>
            <a:r>
              <a:rPr lang="en-US" dirty="0">
                <a:latin typeface="Arial" charset="0"/>
              </a:rPr>
              <a:t>)</a:t>
            </a:r>
          </a:p>
          <a:p>
            <a:pPr>
              <a:lnSpc>
                <a:spcPct val="120000"/>
              </a:lnSpc>
              <a:defRPr/>
            </a:pPr>
            <a:r>
              <a:rPr lang="el-GR" dirty="0">
                <a:latin typeface="Arial" charset="0"/>
              </a:rPr>
              <a:t>Π.χ. </a:t>
            </a:r>
            <a:r>
              <a:rPr lang="en-US" dirty="0" err="1">
                <a:latin typeface="Arial" charset="0"/>
              </a:rPr>
              <a:t>cera</a:t>
            </a:r>
            <a:endParaRPr lang="el-GR" dirty="0">
              <a:latin typeface="Arial" charset="0"/>
            </a:endParaRPr>
          </a:p>
          <a:p>
            <a:pPr marL="0" indent="0">
              <a:buNone/>
            </a:pPr>
            <a:endParaRPr lang="el-GR" dirty="0"/>
          </a:p>
        </p:txBody>
      </p:sp>
      <p:pic>
        <p:nvPicPr>
          <p:cNvPr id="6" name="Content Placeholder 5" descr="ts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57959"/>
            <a:ext cx="3779838"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8734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Times New Roman" charset="0"/>
                <a:sym typeface="IPAPhon" charset="0"/>
              </a:rPr>
              <a:t>d</a:t>
            </a:r>
            <a:r>
              <a:rPr lang="en-US" dirty="0">
                <a:latin typeface="Times New Roman" charset="0"/>
                <a:sym typeface="Ipa-samd Uclphon1 SILDoulosL" charset="0"/>
              </a:rPr>
              <a:t></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Προουρανικό, προστριβόμενο,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g + (e, </a:t>
            </a:r>
            <a:r>
              <a:rPr lang="en-US" dirty="0" err="1">
                <a:latin typeface="Arial" charset="0"/>
              </a:rPr>
              <a:t>i</a:t>
            </a:r>
            <a:r>
              <a:rPr lang="en-US" dirty="0">
                <a:latin typeface="Arial" charset="0"/>
              </a:rPr>
              <a:t>).</a:t>
            </a:r>
          </a:p>
          <a:p>
            <a:pPr>
              <a:lnSpc>
                <a:spcPct val="120000"/>
              </a:lnSpc>
              <a:defRPr/>
            </a:pPr>
            <a:r>
              <a:rPr lang="el-GR" dirty="0">
                <a:latin typeface="Arial" charset="0"/>
              </a:rPr>
              <a:t>Π.χ. </a:t>
            </a:r>
            <a:r>
              <a:rPr lang="en-US" dirty="0" err="1">
                <a:latin typeface="Arial" charset="0"/>
              </a:rPr>
              <a:t>giro</a:t>
            </a:r>
            <a:endParaRPr lang="el-GR" dirty="0">
              <a:latin typeface="Arial" charset="0"/>
            </a:endParaRPr>
          </a:p>
          <a:p>
            <a:pPr marL="0" indent="0">
              <a:buNone/>
            </a:pPr>
            <a:endParaRPr lang="el-GR" dirty="0"/>
          </a:p>
        </p:txBody>
      </p:sp>
      <p:pic>
        <p:nvPicPr>
          <p:cNvPr id="6" name="Picture 5" descr="dz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833" y="1241368"/>
            <a:ext cx="3662363"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1410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f</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Χειλοδοντικό, εξακολουθητικό, άηχο</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“f”.</a:t>
            </a:r>
          </a:p>
          <a:p>
            <a:pPr>
              <a:lnSpc>
                <a:spcPct val="120000"/>
              </a:lnSpc>
              <a:defRPr/>
            </a:pPr>
            <a:r>
              <a:rPr lang="el-GR" dirty="0">
                <a:latin typeface="Arial" charset="0"/>
              </a:rPr>
              <a:t>Π.χ. </a:t>
            </a:r>
            <a:r>
              <a:rPr lang="en-US" dirty="0">
                <a:latin typeface="Arial" charset="0"/>
              </a:rPr>
              <a:t>fare</a:t>
            </a:r>
            <a:endParaRPr lang="el-GR" dirty="0">
              <a:latin typeface="Arial" charset="0"/>
            </a:endParaRPr>
          </a:p>
          <a:p>
            <a:pPr marL="0" indent="0">
              <a:buNone/>
            </a:pPr>
            <a:endParaRPr lang="el-GR" dirty="0"/>
          </a:p>
        </p:txBody>
      </p:sp>
      <p:pic>
        <p:nvPicPr>
          <p:cNvPr id="6" name="Content Placeholder 5" descr="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40865" y="1239838"/>
            <a:ext cx="3741738"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3384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v</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Χειλοδοντικό, εξακολουθητικό,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“v”</a:t>
            </a:r>
          </a:p>
          <a:p>
            <a:pPr>
              <a:lnSpc>
                <a:spcPct val="120000"/>
              </a:lnSpc>
              <a:defRPr/>
            </a:pPr>
            <a:r>
              <a:rPr lang="el-GR" dirty="0">
                <a:latin typeface="Arial" charset="0"/>
              </a:rPr>
              <a:t>Π.χ. </a:t>
            </a:r>
            <a:r>
              <a:rPr lang="en-US" dirty="0" err="1">
                <a:latin typeface="Arial" charset="0"/>
              </a:rPr>
              <a:t>vedo</a:t>
            </a:r>
            <a:endParaRPr lang="el-GR" dirty="0">
              <a:latin typeface="Arial" charset="0"/>
            </a:endParaRPr>
          </a:p>
          <a:p>
            <a:pPr marL="0" indent="0">
              <a:buNone/>
            </a:pPr>
            <a:endParaRPr lang="el-GR" dirty="0"/>
          </a:p>
        </p:txBody>
      </p:sp>
      <p:pic>
        <p:nvPicPr>
          <p:cNvPr id="6" name="Content Placeholder 5" descr="v"/>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8493" y="1239838"/>
            <a:ext cx="373380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832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s</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Φατνιακό, εξακολουθητικό, άηχο</a:t>
            </a:r>
            <a:endParaRPr lang="en-US" dirty="0">
              <a:latin typeface="Arial" charset="0"/>
            </a:endParaRPr>
          </a:p>
          <a:p>
            <a:pPr>
              <a:lnSpc>
                <a:spcPct val="120000"/>
              </a:lnSpc>
              <a:defRPr/>
            </a:pPr>
            <a:r>
              <a:rPr lang="el-GR" dirty="0">
                <a:latin typeface="Arial" charset="0"/>
              </a:rPr>
              <a:t>Ορθογραφικά αντιπροσωπεύεται από το </a:t>
            </a:r>
            <a:r>
              <a:rPr lang="en-US" dirty="0">
                <a:latin typeface="Arial" charset="0"/>
              </a:rPr>
              <a:t>“s”.</a:t>
            </a:r>
          </a:p>
          <a:p>
            <a:pPr>
              <a:lnSpc>
                <a:spcPct val="120000"/>
              </a:lnSpc>
              <a:defRPr/>
            </a:pPr>
            <a:r>
              <a:rPr lang="el-GR" dirty="0">
                <a:latin typeface="Arial" charset="0"/>
              </a:rPr>
              <a:t>Π.χ. </a:t>
            </a:r>
            <a:r>
              <a:rPr lang="en-US" dirty="0">
                <a:latin typeface="Arial" charset="0"/>
              </a:rPr>
              <a:t>sera</a:t>
            </a:r>
            <a:endParaRPr lang="el-GR" dirty="0">
              <a:latin typeface="Arial" charset="0"/>
            </a:endParaRPr>
          </a:p>
          <a:p>
            <a:pPr marL="0" indent="0">
              <a:buNone/>
            </a:pPr>
            <a:endParaRPr lang="el-GR" dirty="0"/>
          </a:p>
        </p:txBody>
      </p:sp>
      <p:pic>
        <p:nvPicPr>
          <p:cNvPr id="6" name="Content Placeholder 5" descr="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239838"/>
            <a:ext cx="4348162"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56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z</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Φατνιακό, εξακολουθητικό, ηχηρό</a:t>
            </a:r>
            <a:endParaRPr lang="en-US" dirty="0">
              <a:latin typeface="Arial" charset="0"/>
            </a:endParaRPr>
          </a:p>
          <a:p>
            <a:pPr>
              <a:lnSpc>
                <a:spcPct val="120000"/>
              </a:lnSpc>
              <a:defRPr/>
            </a:pPr>
            <a:r>
              <a:rPr lang="el-GR" dirty="0">
                <a:latin typeface="Arial" charset="0"/>
              </a:rPr>
              <a:t>Ορθογραφικά αντιπροσωπεύεται από το </a:t>
            </a:r>
            <a:r>
              <a:rPr lang="en-US" dirty="0">
                <a:latin typeface="Arial" charset="0"/>
              </a:rPr>
              <a:t>“s”.</a:t>
            </a:r>
          </a:p>
          <a:p>
            <a:pPr>
              <a:lnSpc>
                <a:spcPct val="120000"/>
              </a:lnSpc>
              <a:defRPr/>
            </a:pPr>
            <a:r>
              <a:rPr lang="el-GR" dirty="0">
                <a:latin typeface="Arial" charset="0"/>
              </a:rPr>
              <a:t>Π.χ. </a:t>
            </a:r>
            <a:r>
              <a:rPr lang="en-US" dirty="0" err="1">
                <a:latin typeface="Arial" charset="0"/>
              </a:rPr>
              <a:t>smontare</a:t>
            </a:r>
            <a:r>
              <a:rPr lang="en-US" dirty="0">
                <a:latin typeface="Arial" charset="0"/>
              </a:rPr>
              <a:t>, casa</a:t>
            </a:r>
            <a:endParaRPr lang="el-GR" dirty="0">
              <a:latin typeface="Arial" charset="0"/>
            </a:endParaRPr>
          </a:p>
          <a:p>
            <a:pPr marL="0" indent="0">
              <a:buNone/>
            </a:pPr>
            <a:endParaRPr lang="el-GR" dirty="0"/>
          </a:p>
        </p:txBody>
      </p:sp>
      <p:pic>
        <p:nvPicPr>
          <p:cNvPr id="6" name="Picture 5"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242942"/>
            <a:ext cx="3544888"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0716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Arial" charset="0"/>
                <a:sym typeface="Ipa-samd Uclphon1 SILDoulosL" charset="0"/>
              </a:rPr>
              <a:t></a:t>
            </a:r>
            <a:endParaRPr lang="el-GR" b="1" dirty="0"/>
          </a:p>
        </p:txBody>
      </p:sp>
      <p:sp>
        <p:nvSpPr>
          <p:cNvPr id="3" name="Θέση περιεχομένου 2"/>
          <p:cNvSpPr>
            <a:spLocks noGrp="1"/>
          </p:cNvSpPr>
          <p:nvPr>
            <p:ph sz="half" idx="1"/>
          </p:nvPr>
        </p:nvSpPr>
        <p:spPr/>
        <p:txBody>
          <a:bodyPr>
            <a:normAutofit lnSpcReduction="10000"/>
          </a:bodyPr>
          <a:lstStyle/>
          <a:p>
            <a:pPr>
              <a:lnSpc>
                <a:spcPct val="120000"/>
              </a:lnSpc>
              <a:defRPr/>
            </a:pPr>
            <a:r>
              <a:rPr lang="el-GR" dirty="0">
                <a:latin typeface="Arial" charset="0"/>
              </a:rPr>
              <a:t>Προουρανικό, εξακολουθητικό, άηχο</a:t>
            </a:r>
            <a:endParaRPr lang="en-US" dirty="0">
              <a:latin typeface="Arial" charset="0"/>
            </a:endParaRPr>
          </a:p>
          <a:p>
            <a:pPr>
              <a:lnSpc>
                <a:spcPct val="120000"/>
              </a:lnSpc>
              <a:defRPr/>
            </a:pPr>
            <a:r>
              <a:rPr lang="el-GR" dirty="0">
                <a:latin typeface="Arial" charset="0"/>
              </a:rPr>
              <a:t>Ορθογραφικά αντιπροσωπεύεται από:</a:t>
            </a:r>
          </a:p>
          <a:p>
            <a:pPr lvl="1">
              <a:lnSpc>
                <a:spcPct val="120000"/>
              </a:lnSpc>
              <a:defRPr/>
            </a:pPr>
            <a:r>
              <a:rPr lang="en-US" dirty="0" err="1">
                <a:latin typeface="Arial" charset="0"/>
              </a:rPr>
              <a:t>sc</a:t>
            </a:r>
            <a:r>
              <a:rPr lang="en-US" dirty="0">
                <a:latin typeface="Arial" charset="0"/>
              </a:rPr>
              <a:t> + (e, </a:t>
            </a:r>
            <a:r>
              <a:rPr lang="en-US" dirty="0" err="1">
                <a:latin typeface="Arial" charset="0"/>
              </a:rPr>
              <a:t>i</a:t>
            </a:r>
            <a:r>
              <a:rPr lang="en-US" dirty="0">
                <a:latin typeface="Arial" charset="0"/>
              </a:rPr>
              <a:t>)</a:t>
            </a:r>
          </a:p>
          <a:p>
            <a:pPr lvl="1">
              <a:lnSpc>
                <a:spcPct val="120000"/>
              </a:lnSpc>
              <a:defRPr/>
            </a:pPr>
            <a:r>
              <a:rPr lang="en-US" dirty="0" err="1">
                <a:latin typeface="Arial" charset="0"/>
              </a:rPr>
              <a:t>sci</a:t>
            </a:r>
            <a:r>
              <a:rPr lang="en-US" dirty="0">
                <a:latin typeface="Arial" charset="0"/>
              </a:rPr>
              <a:t> + (a, o, u)</a:t>
            </a:r>
          </a:p>
          <a:p>
            <a:pPr>
              <a:lnSpc>
                <a:spcPct val="120000"/>
              </a:lnSpc>
              <a:defRPr/>
            </a:pPr>
            <a:r>
              <a:rPr lang="el-GR" dirty="0">
                <a:latin typeface="Arial" charset="0"/>
              </a:rPr>
              <a:t>Π.χ. </a:t>
            </a:r>
            <a:r>
              <a:rPr lang="en-US" dirty="0" err="1">
                <a:latin typeface="Arial" charset="0"/>
              </a:rPr>
              <a:t>scena</a:t>
            </a:r>
            <a:r>
              <a:rPr lang="en-US" dirty="0">
                <a:latin typeface="Arial" charset="0"/>
              </a:rPr>
              <a:t>, </a:t>
            </a:r>
            <a:r>
              <a:rPr lang="en-US" dirty="0" err="1">
                <a:latin typeface="Arial" charset="0"/>
              </a:rPr>
              <a:t>sciame</a:t>
            </a:r>
            <a:r>
              <a:rPr lang="en-US" dirty="0">
                <a:latin typeface="Arial" charset="0"/>
              </a:rPr>
              <a:t>, </a:t>
            </a:r>
            <a:r>
              <a:rPr lang="en-US" dirty="0" err="1">
                <a:latin typeface="Arial" charset="0"/>
              </a:rPr>
              <a:t>scienza</a:t>
            </a:r>
            <a:endParaRPr lang="el-GR" dirty="0">
              <a:latin typeface="Arial" charset="0"/>
            </a:endParaRPr>
          </a:p>
          <a:p>
            <a:pPr marL="0" indent="0">
              <a:buNone/>
            </a:pPr>
            <a:endParaRPr lang="el-GR" dirty="0"/>
          </a:p>
        </p:txBody>
      </p:sp>
      <p:pic>
        <p:nvPicPr>
          <p:cNvPr id="6" name="Content Placeholder 5" descr="s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39838"/>
            <a:ext cx="3897312" cy="5029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2306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r</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Φατνιακό, υγρό παλλόμενο,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“r”.</a:t>
            </a:r>
          </a:p>
          <a:p>
            <a:pPr>
              <a:lnSpc>
                <a:spcPct val="120000"/>
              </a:lnSpc>
              <a:defRPr/>
            </a:pPr>
            <a:r>
              <a:rPr lang="el-GR" dirty="0">
                <a:latin typeface="Arial" charset="0"/>
              </a:rPr>
              <a:t>Π.χ. </a:t>
            </a:r>
            <a:r>
              <a:rPr lang="en-US" dirty="0" err="1">
                <a:latin typeface="Arial" charset="0"/>
              </a:rPr>
              <a:t>rana</a:t>
            </a:r>
            <a:endParaRPr lang="el-GR" dirty="0">
              <a:latin typeface="Arial" charset="0"/>
            </a:endParaRPr>
          </a:p>
          <a:p>
            <a:pPr marL="0" indent="0">
              <a:buNone/>
            </a:pPr>
            <a:endParaRPr lang="el-GR" dirty="0"/>
          </a:p>
        </p:txBody>
      </p:sp>
      <p:pic>
        <p:nvPicPr>
          <p:cNvPr id="6" name="Content Placeholder 5" descr="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2382" y="1244515"/>
            <a:ext cx="376555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7108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Phon" charset="0"/>
              </a:rPr>
              <a:t>l</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Φατνιακό, υγρό πλευρικό, ηχηρό.</a:t>
            </a:r>
            <a:endParaRPr lang="en-US" dirty="0">
              <a:latin typeface="Arial" charset="0"/>
            </a:endParaRPr>
          </a:p>
          <a:p>
            <a:pPr>
              <a:lnSpc>
                <a:spcPct val="120000"/>
              </a:lnSpc>
              <a:defRPr/>
            </a:pPr>
            <a:r>
              <a:rPr lang="el-GR" dirty="0">
                <a:latin typeface="Arial" charset="0"/>
              </a:rPr>
              <a:t>Ορθογραφικά αντιπροσωπεύεται πάντα από το </a:t>
            </a:r>
            <a:r>
              <a:rPr lang="en-US" dirty="0">
                <a:latin typeface="Arial" charset="0"/>
              </a:rPr>
              <a:t>“l”.</a:t>
            </a:r>
          </a:p>
          <a:p>
            <a:pPr>
              <a:lnSpc>
                <a:spcPct val="120000"/>
              </a:lnSpc>
              <a:defRPr/>
            </a:pPr>
            <a:r>
              <a:rPr lang="el-GR" dirty="0">
                <a:latin typeface="Arial" charset="0"/>
              </a:rPr>
              <a:t>Π.χ. </a:t>
            </a:r>
            <a:r>
              <a:rPr lang="en-US" dirty="0" err="1">
                <a:latin typeface="Arial" charset="0"/>
              </a:rPr>
              <a:t>luna</a:t>
            </a:r>
            <a:endParaRPr lang="el-GR" dirty="0">
              <a:latin typeface="Arial" charset="0"/>
            </a:endParaRPr>
          </a:p>
          <a:p>
            <a:pPr marL="0" indent="0">
              <a:buNone/>
            </a:pPr>
            <a:endParaRPr lang="el-GR" dirty="0"/>
          </a:p>
        </p:txBody>
      </p:sp>
      <p:pic>
        <p:nvPicPr>
          <p:cNvPr id="6" name="Content Placeholder 5" descr="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5545" y="1239838"/>
            <a:ext cx="343535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8185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latin typeface="Arial" charset="0"/>
                <a:sym typeface="IPAPhon" charset="0"/>
              </a:rPr>
              <a:t></a:t>
            </a:r>
            <a:endParaRPr lang="el-GR" b="1"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Ουρανικό, υγρό πλευρικό, ηχηρό</a:t>
            </a:r>
            <a:endParaRPr lang="en-US" dirty="0">
              <a:latin typeface="Arial" charset="0"/>
            </a:endParaRPr>
          </a:p>
          <a:p>
            <a:pPr>
              <a:lnSpc>
                <a:spcPct val="120000"/>
              </a:lnSpc>
              <a:defRPr/>
            </a:pPr>
            <a:r>
              <a:rPr lang="el-GR" dirty="0">
                <a:latin typeface="Arial" charset="0"/>
              </a:rPr>
              <a:t>Ορθογραφικά αντιπροσωπεύεται από:</a:t>
            </a:r>
          </a:p>
          <a:p>
            <a:pPr lvl="1">
              <a:lnSpc>
                <a:spcPct val="120000"/>
              </a:lnSpc>
              <a:defRPr/>
            </a:pPr>
            <a:r>
              <a:rPr lang="en-US" dirty="0" err="1">
                <a:latin typeface="Arial" charset="0"/>
              </a:rPr>
              <a:t>gl</a:t>
            </a:r>
            <a:r>
              <a:rPr lang="en-US" dirty="0">
                <a:latin typeface="Arial" charset="0"/>
              </a:rPr>
              <a:t> + (e, </a:t>
            </a:r>
            <a:r>
              <a:rPr lang="en-US" dirty="0" err="1">
                <a:latin typeface="Arial" charset="0"/>
              </a:rPr>
              <a:t>i</a:t>
            </a:r>
            <a:r>
              <a:rPr lang="en-US" dirty="0">
                <a:latin typeface="Arial" charset="0"/>
              </a:rPr>
              <a:t>)</a:t>
            </a:r>
          </a:p>
          <a:p>
            <a:pPr lvl="1">
              <a:lnSpc>
                <a:spcPct val="120000"/>
              </a:lnSpc>
              <a:defRPr/>
            </a:pPr>
            <a:r>
              <a:rPr lang="en-US" dirty="0" err="1">
                <a:latin typeface="Arial" charset="0"/>
              </a:rPr>
              <a:t>gli</a:t>
            </a:r>
            <a:r>
              <a:rPr lang="en-US" dirty="0">
                <a:latin typeface="Arial" charset="0"/>
              </a:rPr>
              <a:t> + (a, o , u)</a:t>
            </a:r>
          </a:p>
          <a:p>
            <a:pPr>
              <a:lnSpc>
                <a:spcPct val="120000"/>
              </a:lnSpc>
              <a:defRPr/>
            </a:pPr>
            <a:r>
              <a:rPr lang="el-GR" dirty="0">
                <a:latin typeface="Arial" charset="0"/>
              </a:rPr>
              <a:t>Π.χ. </a:t>
            </a:r>
            <a:r>
              <a:rPr lang="en-US" dirty="0" err="1">
                <a:latin typeface="Arial" charset="0"/>
              </a:rPr>
              <a:t>gli</a:t>
            </a:r>
            <a:r>
              <a:rPr lang="en-US" dirty="0">
                <a:latin typeface="Arial" charset="0"/>
              </a:rPr>
              <a:t>, </a:t>
            </a:r>
            <a:r>
              <a:rPr lang="en-US" dirty="0" err="1">
                <a:latin typeface="Arial" charset="0"/>
              </a:rPr>
              <a:t>taglio</a:t>
            </a:r>
            <a:endParaRPr lang="el-GR" dirty="0">
              <a:latin typeface="Arial" charset="0"/>
            </a:endParaRPr>
          </a:p>
          <a:p>
            <a:pPr marL="0" indent="0">
              <a:buNone/>
            </a:pPr>
            <a:endParaRPr lang="el-GR" dirty="0"/>
          </a:p>
        </p:txBody>
      </p:sp>
      <p:pic>
        <p:nvPicPr>
          <p:cNvPr id="6" name="Content Placeholder 5" descr="l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5330" y="1239838"/>
            <a:ext cx="3594100" cy="5029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488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latin typeface="Arial" charset="0"/>
              </a:rPr>
              <a:t>i</a:t>
            </a:r>
            <a:endParaRPr lang="el-GR" dirty="0"/>
          </a:p>
        </p:txBody>
      </p:sp>
      <p:sp>
        <p:nvSpPr>
          <p:cNvPr id="3" name="Θέση περιεχομένου 2"/>
          <p:cNvSpPr>
            <a:spLocks noGrp="1"/>
          </p:cNvSpPr>
          <p:nvPr>
            <p:ph sz="half" idx="1"/>
          </p:nvPr>
        </p:nvSpPr>
        <p:spPr/>
        <p:txBody>
          <a:bodyPr>
            <a:normAutofit/>
          </a:bodyPr>
          <a:lstStyle/>
          <a:p>
            <a:pPr>
              <a:defRPr/>
            </a:pPr>
            <a:r>
              <a:rPr lang="el-GR" sz="2400" dirty="0">
                <a:latin typeface="Arial" charset="0"/>
              </a:rPr>
              <a:t>Ψηλό φωνήεν, εμπρόσθιο, μη στρογγυλό</a:t>
            </a:r>
          </a:p>
          <a:p>
            <a:pPr>
              <a:defRPr/>
            </a:pPr>
            <a:r>
              <a:rPr lang="el-GR" sz="2400" dirty="0">
                <a:latin typeface="Arial" charset="0"/>
              </a:rPr>
              <a:t>Ορθογραφικά αντιπροσωπεύεται πάντα από το </a:t>
            </a:r>
            <a:r>
              <a:rPr lang="en-US" sz="2400" dirty="0">
                <a:latin typeface="Arial" charset="0"/>
              </a:rPr>
              <a:t>“</a:t>
            </a:r>
            <a:r>
              <a:rPr lang="en-US" sz="2400" dirty="0" err="1">
                <a:latin typeface="Arial" charset="0"/>
              </a:rPr>
              <a:t>i</a:t>
            </a:r>
            <a:r>
              <a:rPr lang="en-US" sz="2400" dirty="0">
                <a:latin typeface="Arial" charset="0"/>
              </a:rPr>
              <a:t>”.</a:t>
            </a:r>
            <a:endParaRPr lang="el-GR" sz="2400" dirty="0">
              <a:latin typeface="Arial" charset="0"/>
            </a:endParaRPr>
          </a:p>
          <a:p>
            <a:pPr marL="0" indent="0">
              <a:buNone/>
            </a:pPr>
            <a:endParaRPr lang="el-GR" dirty="0"/>
          </a:p>
        </p:txBody>
      </p:sp>
      <p:pic>
        <p:nvPicPr>
          <p:cNvPr id="6" name="Picture 8" descr="i" titl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239838"/>
            <a:ext cx="3700463"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4394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9000"/>
                    </a14:imgEffect>
                    <a14:imgEffect>
                      <a14:brightnessContrast contrast="33000"/>
                    </a14:imgEffect>
                  </a14:imgLayer>
                </a14:imgProps>
              </a:ext>
              <a:ext uri="{28A0092B-C50C-407E-A947-70E740481C1C}">
                <a14:useLocalDpi xmlns:a14="http://schemas.microsoft.com/office/drawing/2010/main" val="0"/>
              </a:ext>
            </a:extLst>
          </a:blip>
          <a:srcRect r="2202" b="15319"/>
          <a:stretch/>
        </p:blipFill>
        <p:spPr bwMode="auto">
          <a:xfrm>
            <a:off x="98024" y="715964"/>
            <a:ext cx="8967553" cy="4945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Box 6"/>
          <p:cNvSpPr txBox="1"/>
          <p:nvPr/>
        </p:nvSpPr>
        <p:spPr>
          <a:xfrm>
            <a:off x="0" y="5661248"/>
            <a:ext cx="9144000" cy="576064"/>
          </a:xfrm>
          <a:prstGeom prst="rect">
            <a:avLst/>
          </a:prstGeom>
        </p:spPr>
        <p:txBody>
          <a:bodyPr vert="horz" wrap="none" lIns="91440" tIns="45720" rIns="91440" bIns="45720" rtlCol="0" anchor="ctr">
            <a:normAutofit/>
          </a:bodyPr>
          <a:lstStyle/>
          <a:p>
            <a:pPr algn="ctr"/>
            <a:r>
              <a:rPr lang="el-GR" dirty="0" smtClean="0"/>
              <a:t>Πίνακας 1</a:t>
            </a:r>
            <a:endParaRPr lang="en-US" dirty="0" smtClean="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saturation sat="83000"/>
                    </a14:imgEffect>
                    <a14:imgEffect>
                      <a14:brightnessContrast bright="-4000" contrast="20000"/>
                    </a14:imgEffect>
                  </a14:imgLayer>
                </a14:imgProps>
              </a:ext>
              <a:ext uri="{28A0092B-C50C-407E-A947-70E740481C1C}">
                <a14:useLocalDpi xmlns:a14="http://schemas.microsoft.com/office/drawing/2010/main" val="0"/>
              </a:ext>
            </a:extLst>
          </a:blip>
          <a:srcRect/>
          <a:stretch>
            <a:fillRect/>
          </a:stretch>
        </p:blipFill>
        <p:spPr bwMode="auto">
          <a:xfrm>
            <a:off x="899592" y="116632"/>
            <a:ext cx="7086600" cy="613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932040" y="5661248"/>
            <a:ext cx="3024336" cy="576064"/>
          </a:xfrm>
          <a:prstGeom prst="rect">
            <a:avLst/>
          </a:prstGeom>
        </p:spPr>
        <p:txBody>
          <a:bodyPr vert="horz" wrap="none" lIns="91440" tIns="45720" rIns="91440" bIns="45720" rtlCol="0" anchor="ctr">
            <a:normAutofit/>
          </a:bodyPr>
          <a:lstStyle/>
          <a:p>
            <a:pPr algn="ctr"/>
            <a:r>
              <a:rPr lang="el-GR" dirty="0" smtClean="0"/>
              <a:t>Πίνακας 2</a:t>
            </a:r>
            <a:endParaRPr lang="en-US" dirty="0" smtClean="0"/>
          </a:p>
        </p:txBody>
      </p:sp>
    </p:spTree>
    <p:extLst>
      <p:ext uri="{BB962C8B-B14F-4D97-AF65-F5344CB8AC3E}">
        <p14:creationId xmlns:p14="http://schemas.microsoft.com/office/powerpoint/2010/main" val="707019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Arial" charset="0"/>
              </a:rPr>
              <a:t>Σχέση γραφημάτων – φωνημάτων</a:t>
            </a:r>
            <a:r>
              <a:rPr lang="en-US" dirty="0">
                <a:latin typeface="Arial" charset="0"/>
              </a:rPr>
              <a:t> I</a:t>
            </a:r>
            <a:endParaRPr lang="el-GR" dirty="0"/>
          </a:p>
        </p:txBody>
      </p:sp>
      <p:sp>
        <p:nvSpPr>
          <p:cNvPr id="5" name="Θέση περιεχομένου 4"/>
          <p:cNvSpPr>
            <a:spLocks noGrp="1"/>
          </p:cNvSpPr>
          <p:nvPr>
            <p:ph idx="1"/>
          </p:nvPr>
        </p:nvSpPr>
        <p:spPr/>
        <p:txBody>
          <a:bodyPr>
            <a:noAutofit/>
          </a:bodyPr>
          <a:lstStyle/>
          <a:p>
            <a:pPr>
              <a:defRPr/>
            </a:pPr>
            <a:r>
              <a:rPr lang="el-GR" sz="2400" dirty="0"/>
              <a:t>Γράμματα </a:t>
            </a:r>
            <a:r>
              <a:rPr lang="en-US" sz="2400" dirty="0"/>
              <a:t>c </a:t>
            </a:r>
            <a:r>
              <a:rPr lang="el-GR" sz="2400" dirty="0"/>
              <a:t>και </a:t>
            </a:r>
            <a:r>
              <a:rPr lang="en-US" sz="2400" dirty="0"/>
              <a:t>g:</a:t>
            </a:r>
          </a:p>
          <a:p>
            <a:pPr lvl="1">
              <a:defRPr/>
            </a:pPr>
            <a:r>
              <a:rPr lang="el-GR" sz="2400" dirty="0"/>
              <a:t>Υπερωικά [</a:t>
            </a:r>
            <a:r>
              <a:rPr lang="en-US" sz="2400" dirty="0"/>
              <a:t>k, g]</a:t>
            </a:r>
            <a:r>
              <a:rPr lang="el-GR" sz="2400" dirty="0"/>
              <a:t>: Πριν από τα πίσω φωνήεντα και τα σύμφωνα, π.χ. </a:t>
            </a:r>
            <a:r>
              <a:rPr lang="en-US" sz="2400" dirty="0"/>
              <a:t>clave, </a:t>
            </a:r>
            <a:r>
              <a:rPr lang="en-US" sz="2400" dirty="0" err="1"/>
              <a:t>corvo</a:t>
            </a:r>
            <a:endParaRPr lang="el-GR" sz="2400" dirty="0"/>
          </a:p>
          <a:p>
            <a:pPr lvl="1">
              <a:defRPr/>
            </a:pPr>
            <a:r>
              <a:rPr lang="el-GR" sz="2400" dirty="0"/>
              <a:t>Προουρανικά [</a:t>
            </a:r>
            <a:r>
              <a:rPr lang="en-US" sz="2400" dirty="0">
                <a:sym typeface="Ipa-sams Uclphon1 SILSophiaL" charset="0"/>
              </a:rPr>
              <a:t>, ]:</a:t>
            </a:r>
            <a:r>
              <a:rPr lang="el-GR" sz="2400" dirty="0">
                <a:sym typeface="Ipa-sams Uclphon1 SILSophiaL" charset="0"/>
              </a:rPr>
              <a:t> Πριν από τα εμπρόσθια φωνήεντα</a:t>
            </a:r>
            <a:r>
              <a:rPr lang="en-US" sz="2400" dirty="0">
                <a:sym typeface="Ipa-sams Uclphon1 SILSophiaL" charset="0"/>
              </a:rPr>
              <a:t>, </a:t>
            </a:r>
            <a:r>
              <a:rPr lang="el-GR" sz="2400" dirty="0">
                <a:sym typeface="Ipa-sams Uclphon1 SILSophiaL" charset="0"/>
              </a:rPr>
              <a:t>π.χ. </a:t>
            </a:r>
            <a:r>
              <a:rPr lang="en-US" sz="2400" dirty="0" err="1">
                <a:sym typeface="Ipa-sams Uclphon1 SILSophiaL" charset="0"/>
              </a:rPr>
              <a:t>cena</a:t>
            </a:r>
            <a:r>
              <a:rPr lang="en-US" sz="2400" dirty="0">
                <a:sym typeface="Ipa-sams Uclphon1 SILSophiaL" charset="0"/>
              </a:rPr>
              <a:t>, ci</a:t>
            </a:r>
          </a:p>
          <a:p>
            <a:pPr lvl="1">
              <a:defRPr/>
            </a:pPr>
            <a:r>
              <a:rPr lang="el-GR" sz="2400" dirty="0">
                <a:sym typeface="Ipa-sams Uclphon1 SILSophiaL" charset="0"/>
              </a:rPr>
              <a:t>Υπερωικά [</a:t>
            </a:r>
            <a:r>
              <a:rPr lang="en-US" sz="2400" dirty="0">
                <a:sym typeface="Ipa-sams Uclphon1 SILSophiaL" charset="0"/>
              </a:rPr>
              <a:t>k, g] </a:t>
            </a:r>
            <a:r>
              <a:rPr lang="el-GR" sz="2400" dirty="0">
                <a:sym typeface="Ipa-sams Uclphon1 SILSophiaL" charset="0"/>
              </a:rPr>
              <a:t>πριν από εμπρόσθια φωνήεντα: Εισάγεται το </a:t>
            </a:r>
            <a:r>
              <a:rPr lang="en-US" sz="2400" dirty="0">
                <a:sym typeface="Ipa-sams Uclphon1 SILSophiaL" charset="0"/>
              </a:rPr>
              <a:t>“h” </a:t>
            </a:r>
            <a:r>
              <a:rPr lang="el-GR" sz="2400" dirty="0">
                <a:sym typeface="Ipa-sams Uclphon1 SILSophiaL" charset="0"/>
              </a:rPr>
              <a:t>ανάμεσα στο </a:t>
            </a:r>
            <a:r>
              <a:rPr lang="en-US" sz="2400" dirty="0">
                <a:sym typeface="Ipa-sams Uclphon1 SILSophiaL" charset="0"/>
              </a:rPr>
              <a:t>“c, g” </a:t>
            </a:r>
            <a:r>
              <a:rPr lang="el-GR" sz="2400" dirty="0">
                <a:sym typeface="Ipa-sams Uclphon1 SILSophiaL" charset="0"/>
              </a:rPr>
              <a:t>και το [</a:t>
            </a:r>
            <a:r>
              <a:rPr lang="en-US" sz="2400" dirty="0">
                <a:sym typeface="Ipa-sams Uclphon1 SILSophiaL" charset="0"/>
              </a:rPr>
              <a:t>e, </a:t>
            </a:r>
            <a:r>
              <a:rPr lang="en-US" sz="2400" dirty="0" err="1">
                <a:sym typeface="Ipa-sams Uclphon1 SILSophiaL" charset="0"/>
              </a:rPr>
              <a:t>i</a:t>
            </a:r>
            <a:r>
              <a:rPr lang="en-US" sz="2400" dirty="0">
                <a:sym typeface="Ipa-sams Uclphon1 SILSophiaL" charset="0"/>
              </a:rPr>
              <a:t>], </a:t>
            </a:r>
            <a:r>
              <a:rPr lang="el-GR" sz="2400" dirty="0">
                <a:sym typeface="Ipa-sams Uclphon1 SILSophiaL" charset="0"/>
              </a:rPr>
              <a:t>π.χ. </a:t>
            </a:r>
            <a:r>
              <a:rPr lang="en-US" sz="2400" dirty="0">
                <a:sym typeface="Ipa-sams Uclphon1 SILSophiaL" charset="0"/>
              </a:rPr>
              <a:t>chi, </a:t>
            </a:r>
            <a:r>
              <a:rPr lang="en-US" sz="2400" dirty="0" err="1">
                <a:sym typeface="Ipa-sams Uclphon1 SILSophiaL" charset="0"/>
              </a:rPr>
              <a:t>ghinea</a:t>
            </a:r>
            <a:endParaRPr lang="en-US" sz="2400" dirty="0">
              <a:sym typeface="Ipa-sams Uclphon1 SILSophiaL" charset="0"/>
            </a:endParaRPr>
          </a:p>
          <a:p>
            <a:pPr lvl="1">
              <a:defRPr/>
            </a:pPr>
            <a:r>
              <a:rPr lang="el-GR" sz="2400" dirty="0">
                <a:sym typeface="Ipa-sams Uclphon1 SILSophiaL" charset="0"/>
              </a:rPr>
              <a:t>Προουρανικά </a:t>
            </a:r>
            <a:r>
              <a:rPr lang="el-GR" sz="2400" dirty="0"/>
              <a:t>[</a:t>
            </a:r>
            <a:r>
              <a:rPr lang="en-US" sz="2400" dirty="0">
                <a:sym typeface="Ipa-sams Uclphon1 SILSophiaL" charset="0"/>
              </a:rPr>
              <a:t>, ]</a:t>
            </a:r>
            <a:r>
              <a:rPr lang="el-GR" sz="2400" dirty="0">
                <a:sym typeface="Ipa-sams Uclphon1 SILSophiaL" charset="0"/>
              </a:rPr>
              <a:t> πριν από πίσω φωνήεντα: Εισάγεται το </a:t>
            </a:r>
            <a:r>
              <a:rPr lang="en-US" sz="2400" dirty="0">
                <a:sym typeface="Ipa-sams Uclphon1 SILSophiaL" charset="0"/>
              </a:rPr>
              <a:t>“</a:t>
            </a:r>
            <a:r>
              <a:rPr lang="en-US" sz="2400" dirty="0" err="1">
                <a:sym typeface="Ipa-sams Uclphon1 SILSophiaL" charset="0"/>
              </a:rPr>
              <a:t>i</a:t>
            </a:r>
            <a:r>
              <a:rPr lang="en-US" sz="2400" dirty="0">
                <a:sym typeface="Ipa-sams Uclphon1 SILSophiaL" charset="0"/>
              </a:rPr>
              <a:t>” </a:t>
            </a:r>
            <a:r>
              <a:rPr lang="el-GR" sz="2400" dirty="0">
                <a:sym typeface="Ipa-sams Uclphon1 SILSophiaL" charset="0"/>
              </a:rPr>
              <a:t>μετά το </a:t>
            </a:r>
            <a:r>
              <a:rPr lang="en-US" sz="2400" dirty="0">
                <a:sym typeface="Ipa-sams Uclphon1 SILSophiaL" charset="0"/>
              </a:rPr>
              <a:t>“c, g” </a:t>
            </a:r>
            <a:r>
              <a:rPr lang="el-GR" sz="2400" dirty="0">
                <a:sym typeface="Ipa-sams Uclphon1 SILSophiaL" charset="0"/>
              </a:rPr>
              <a:t>και πριν από τα πίσω φωνήεντα. Το συγκεκριμένο γράμμα δεν έχει φωνητική αξία, π.χ. </a:t>
            </a:r>
            <a:r>
              <a:rPr lang="en-US" sz="2400" dirty="0" err="1">
                <a:sym typeface="Ipa-sams Uclphon1 SILSophiaL" charset="0"/>
              </a:rPr>
              <a:t>bacio</a:t>
            </a:r>
            <a:r>
              <a:rPr lang="en-US" sz="2400" dirty="0">
                <a:sym typeface="Ipa-sams Uclphon1 SILSophiaL" charset="0"/>
              </a:rPr>
              <a:t>, </a:t>
            </a:r>
            <a:r>
              <a:rPr lang="en-US" sz="2400" dirty="0" err="1">
                <a:sym typeface="Ipa-sams Uclphon1 SILSophiaL" charset="0"/>
              </a:rPr>
              <a:t>camicia</a:t>
            </a:r>
            <a:endParaRPr lang="el-GR" sz="2400" dirty="0">
              <a:sym typeface="Ipa-sams Uclphon1 SILSophiaL" charset="0"/>
            </a:endParaRPr>
          </a:p>
        </p:txBody>
      </p:sp>
    </p:spTree>
    <p:extLst>
      <p:ext uri="{BB962C8B-B14F-4D97-AF65-F5344CB8AC3E}">
        <p14:creationId xmlns:p14="http://schemas.microsoft.com/office/powerpoint/2010/main" val="173826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Arial" charset="0"/>
              </a:rPr>
              <a:t>Σχέση γραφημάτων – φωνημάτων</a:t>
            </a:r>
            <a:r>
              <a:rPr lang="en-US" dirty="0">
                <a:latin typeface="Arial" charset="0"/>
              </a:rPr>
              <a:t> II</a:t>
            </a:r>
            <a:endParaRPr lang="el-GR" dirty="0"/>
          </a:p>
        </p:txBody>
      </p:sp>
      <p:sp>
        <p:nvSpPr>
          <p:cNvPr id="5" name="Θέση περιεχομένου 4"/>
          <p:cNvSpPr>
            <a:spLocks noGrp="1"/>
          </p:cNvSpPr>
          <p:nvPr>
            <p:ph idx="1"/>
          </p:nvPr>
        </p:nvSpPr>
        <p:spPr/>
        <p:txBody>
          <a:bodyPr>
            <a:noAutofit/>
          </a:bodyPr>
          <a:lstStyle/>
          <a:p>
            <a:pPr>
              <a:defRPr/>
            </a:pPr>
            <a:r>
              <a:rPr lang="el-GR" dirty="0"/>
              <a:t>Το γράμμα </a:t>
            </a:r>
            <a:r>
              <a:rPr lang="en-US" dirty="0"/>
              <a:t>“s</a:t>
            </a:r>
            <a:r>
              <a:rPr lang="en-US" dirty="0" smtClean="0"/>
              <a:t>”</a:t>
            </a:r>
            <a:r>
              <a:rPr lang="el-GR" dirty="0" smtClean="0"/>
              <a:t> προφέρεται </a:t>
            </a:r>
            <a:r>
              <a:rPr lang="el-GR" dirty="0"/>
              <a:t>άηχο [</a:t>
            </a:r>
            <a:r>
              <a:rPr lang="en-US" dirty="0"/>
              <a:t>s]</a:t>
            </a:r>
            <a:r>
              <a:rPr lang="el-GR" dirty="0"/>
              <a:t>:</a:t>
            </a:r>
          </a:p>
          <a:p>
            <a:pPr lvl="1">
              <a:defRPr/>
            </a:pPr>
            <a:r>
              <a:rPr lang="el-GR" dirty="0"/>
              <a:t>Στην αρχή της λέξης εμπρός από φωνήεν: </a:t>
            </a:r>
            <a:r>
              <a:rPr lang="en-US" dirty="0"/>
              <a:t>sale, </a:t>
            </a:r>
            <a:r>
              <a:rPr lang="en-US" dirty="0" err="1"/>
              <a:t>sono</a:t>
            </a:r>
            <a:r>
              <a:rPr lang="en-US" dirty="0"/>
              <a:t>.</a:t>
            </a:r>
          </a:p>
          <a:p>
            <a:pPr lvl="1">
              <a:defRPr/>
            </a:pPr>
            <a:r>
              <a:rPr lang="el-GR" dirty="0"/>
              <a:t>Στην αρχή ή στο μέσο της λέξης όταν ακολουθεί άηχο σύμφωνο: </a:t>
            </a:r>
            <a:r>
              <a:rPr lang="en-US" dirty="0" err="1"/>
              <a:t>scala</a:t>
            </a:r>
            <a:r>
              <a:rPr lang="en-US" dirty="0"/>
              <a:t>, stile</a:t>
            </a:r>
            <a:r>
              <a:rPr lang="el-GR" dirty="0"/>
              <a:t>.</a:t>
            </a:r>
          </a:p>
          <a:p>
            <a:pPr lvl="1">
              <a:defRPr/>
            </a:pPr>
            <a:r>
              <a:rPr lang="el-GR" dirty="0"/>
              <a:t>Όταν ορθογραφικά το </a:t>
            </a:r>
            <a:r>
              <a:rPr lang="en-US" dirty="0"/>
              <a:t>s </a:t>
            </a:r>
            <a:r>
              <a:rPr lang="el-GR" dirty="0"/>
              <a:t>γράφεται διπλό</a:t>
            </a:r>
            <a:r>
              <a:rPr lang="en-US" dirty="0"/>
              <a:t>:</a:t>
            </a:r>
            <a:r>
              <a:rPr lang="el-GR" dirty="0"/>
              <a:t> </a:t>
            </a:r>
            <a:r>
              <a:rPr lang="en-US" dirty="0" err="1"/>
              <a:t>tosse</a:t>
            </a:r>
            <a:r>
              <a:rPr lang="en-US" dirty="0"/>
              <a:t>, </a:t>
            </a:r>
            <a:r>
              <a:rPr lang="en-US" dirty="0" err="1"/>
              <a:t>rissa</a:t>
            </a:r>
            <a:r>
              <a:rPr lang="en-US" dirty="0"/>
              <a:t>. </a:t>
            </a:r>
            <a:endParaRPr lang="el-GR" dirty="0"/>
          </a:p>
        </p:txBody>
      </p:sp>
    </p:spTree>
    <p:extLst>
      <p:ext uri="{BB962C8B-B14F-4D97-AF65-F5344CB8AC3E}">
        <p14:creationId xmlns:p14="http://schemas.microsoft.com/office/powerpoint/2010/main" val="4141631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Arial" charset="0"/>
              </a:rPr>
              <a:t>Σχέση γραφημάτων – φωνημάτων</a:t>
            </a:r>
            <a:r>
              <a:rPr lang="en-US" dirty="0">
                <a:latin typeface="Arial" charset="0"/>
              </a:rPr>
              <a:t> III</a:t>
            </a:r>
            <a:endParaRPr lang="el-GR" dirty="0"/>
          </a:p>
        </p:txBody>
      </p:sp>
      <p:sp>
        <p:nvSpPr>
          <p:cNvPr id="5" name="Θέση περιεχομένου 4"/>
          <p:cNvSpPr>
            <a:spLocks noGrp="1"/>
          </p:cNvSpPr>
          <p:nvPr>
            <p:ph idx="1"/>
          </p:nvPr>
        </p:nvSpPr>
        <p:spPr/>
        <p:txBody>
          <a:bodyPr>
            <a:noAutofit/>
          </a:bodyPr>
          <a:lstStyle/>
          <a:p>
            <a:pPr>
              <a:lnSpc>
                <a:spcPct val="90000"/>
              </a:lnSpc>
              <a:defRPr/>
            </a:pPr>
            <a:r>
              <a:rPr lang="el-GR" sz="2200" dirty="0"/>
              <a:t>Το γράμμα </a:t>
            </a:r>
            <a:r>
              <a:rPr lang="en-US" sz="2200" dirty="0"/>
              <a:t>“s”</a:t>
            </a:r>
            <a:r>
              <a:rPr lang="el-GR" sz="2200" dirty="0"/>
              <a:t>προφέρεται ηχηρό [</a:t>
            </a:r>
            <a:r>
              <a:rPr lang="en-US" sz="2200" dirty="0"/>
              <a:t>z]</a:t>
            </a:r>
            <a:r>
              <a:rPr lang="el-GR" sz="2200" dirty="0"/>
              <a:t>:</a:t>
            </a:r>
          </a:p>
          <a:p>
            <a:pPr lvl="1">
              <a:lnSpc>
                <a:spcPct val="90000"/>
              </a:lnSpc>
              <a:defRPr/>
            </a:pPr>
            <a:r>
              <a:rPr lang="el-GR" sz="2200" dirty="0"/>
              <a:t>Στην αρχή ή στο μέσο της λέξης όταν ακολουθεί ηχηρό σύμφωνο: </a:t>
            </a:r>
            <a:r>
              <a:rPr lang="en-US" sz="2200" dirty="0" err="1"/>
              <a:t>slavo</a:t>
            </a:r>
            <a:r>
              <a:rPr lang="en-US" sz="2200" dirty="0"/>
              <a:t>, </a:t>
            </a:r>
            <a:r>
              <a:rPr lang="en-US" sz="2200" dirty="0" err="1"/>
              <a:t>sveglia</a:t>
            </a:r>
            <a:r>
              <a:rPr lang="el-GR" sz="2200" dirty="0"/>
              <a:t>.</a:t>
            </a:r>
          </a:p>
          <a:p>
            <a:pPr lvl="1">
              <a:lnSpc>
                <a:spcPct val="90000"/>
              </a:lnSpc>
              <a:defRPr/>
            </a:pPr>
            <a:r>
              <a:rPr lang="el-GR" sz="2200" dirty="0"/>
              <a:t>Στις καταλήξεις των ουσιαστικών –</a:t>
            </a:r>
            <a:r>
              <a:rPr lang="en-US" sz="2200" dirty="0" err="1"/>
              <a:t>esimo</a:t>
            </a:r>
            <a:r>
              <a:rPr lang="en-US" sz="2200" dirty="0"/>
              <a:t>, -</a:t>
            </a:r>
            <a:r>
              <a:rPr lang="en-US" sz="2200" dirty="0" err="1"/>
              <a:t>esima</a:t>
            </a:r>
            <a:r>
              <a:rPr lang="en-US" sz="2200" dirty="0"/>
              <a:t> </a:t>
            </a:r>
            <a:r>
              <a:rPr lang="el-GR" sz="2200" dirty="0"/>
              <a:t>και στις καταλήξεις των αριθμητικών </a:t>
            </a:r>
            <a:r>
              <a:rPr lang="en-US" sz="2200" dirty="0"/>
              <a:t>-</a:t>
            </a:r>
            <a:r>
              <a:rPr lang="en-US" sz="2200" dirty="0" err="1"/>
              <a:t>esimo</a:t>
            </a:r>
            <a:r>
              <a:rPr lang="en-US" sz="2200" dirty="0"/>
              <a:t>:</a:t>
            </a:r>
            <a:r>
              <a:rPr lang="el-GR" sz="2200" dirty="0"/>
              <a:t> </a:t>
            </a:r>
            <a:r>
              <a:rPr lang="en-US" sz="2200" dirty="0" err="1"/>
              <a:t>battesimo</a:t>
            </a:r>
            <a:r>
              <a:rPr lang="en-US" sz="2200" dirty="0"/>
              <a:t>, </a:t>
            </a:r>
            <a:r>
              <a:rPr lang="en-US" sz="2200" dirty="0" err="1"/>
              <a:t>cresima</a:t>
            </a:r>
            <a:r>
              <a:rPr lang="en-US" sz="2200" dirty="0"/>
              <a:t>, </a:t>
            </a:r>
            <a:r>
              <a:rPr lang="en-US" sz="2200" dirty="0" err="1"/>
              <a:t>trentesimo</a:t>
            </a:r>
            <a:r>
              <a:rPr lang="en-US" sz="2200" dirty="0"/>
              <a:t>, </a:t>
            </a:r>
            <a:r>
              <a:rPr lang="en-US" sz="2200" dirty="0" err="1"/>
              <a:t>millesimo</a:t>
            </a:r>
            <a:r>
              <a:rPr lang="en-US" sz="2200" dirty="0"/>
              <a:t>. </a:t>
            </a:r>
          </a:p>
          <a:p>
            <a:pPr lvl="1">
              <a:lnSpc>
                <a:spcPct val="90000"/>
              </a:lnSpc>
              <a:defRPr/>
            </a:pPr>
            <a:r>
              <a:rPr lang="el-GR" sz="2200" dirty="0"/>
              <a:t>Στις λέξεις που ξεκινούν από </a:t>
            </a:r>
            <a:r>
              <a:rPr lang="en-US" sz="2200" dirty="0" err="1"/>
              <a:t>es</a:t>
            </a:r>
            <a:r>
              <a:rPr lang="en-US" sz="2200" dirty="0"/>
              <a:t>-</a:t>
            </a:r>
            <a:r>
              <a:rPr lang="el-GR" sz="2200" dirty="0"/>
              <a:t> + φωνήεν: </a:t>
            </a:r>
            <a:r>
              <a:rPr lang="en-US" sz="2200" dirty="0" err="1"/>
              <a:t>esito</a:t>
            </a:r>
            <a:r>
              <a:rPr lang="en-US" sz="2200" dirty="0"/>
              <a:t>, </a:t>
            </a:r>
            <a:r>
              <a:rPr lang="en-US" sz="2200" dirty="0" err="1"/>
              <a:t>esempio</a:t>
            </a:r>
            <a:r>
              <a:rPr lang="en-US" sz="2200" dirty="0"/>
              <a:t>.</a:t>
            </a:r>
          </a:p>
          <a:p>
            <a:pPr lvl="1">
              <a:lnSpc>
                <a:spcPct val="90000"/>
              </a:lnSpc>
              <a:defRPr/>
            </a:pPr>
            <a:r>
              <a:rPr lang="el-GR" sz="2200" dirty="0"/>
              <a:t>Στα ρήματα που στον </a:t>
            </a:r>
            <a:r>
              <a:rPr lang="en-US" sz="2200" dirty="0" err="1"/>
              <a:t>passato</a:t>
            </a:r>
            <a:r>
              <a:rPr lang="en-US" sz="2200" dirty="0"/>
              <a:t> </a:t>
            </a:r>
            <a:r>
              <a:rPr lang="en-US" sz="2200" dirty="0" err="1"/>
              <a:t>remoto</a:t>
            </a:r>
            <a:r>
              <a:rPr lang="en-US" sz="2200" dirty="0"/>
              <a:t> </a:t>
            </a:r>
            <a:r>
              <a:rPr lang="el-GR" sz="2200" dirty="0"/>
              <a:t>και στο </a:t>
            </a:r>
            <a:r>
              <a:rPr lang="en-US" sz="2200" dirty="0" err="1"/>
              <a:t>participio</a:t>
            </a:r>
            <a:r>
              <a:rPr lang="en-US" sz="2200" dirty="0"/>
              <a:t> </a:t>
            </a:r>
            <a:r>
              <a:rPr lang="en-US" sz="2200" dirty="0" err="1"/>
              <a:t>passato</a:t>
            </a:r>
            <a:r>
              <a:rPr lang="el-GR" sz="2200" dirty="0"/>
              <a:t> τελειώνουν σε –</a:t>
            </a:r>
            <a:r>
              <a:rPr lang="en-US" sz="2200" dirty="0" err="1"/>
              <a:t>usi</a:t>
            </a:r>
            <a:r>
              <a:rPr lang="en-US" sz="2200" dirty="0"/>
              <a:t>, -</a:t>
            </a:r>
            <a:r>
              <a:rPr lang="en-US" sz="2200" dirty="0" err="1"/>
              <a:t>uso</a:t>
            </a:r>
            <a:r>
              <a:rPr lang="en-US" sz="2200" dirty="0"/>
              <a:t>, -</a:t>
            </a:r>
            <a:r>
              <a:rPr lang="en-US" sz="2200" dirty="0" err="1"/>
              <a:t>isi</a:t>
            </a:r>
            <a:r>
              <a:rPr lang="en-US" sz="2200" dirty="0"/>
              <a:t>: </a:t>
            </a:r>
            <a:r>
              <a:rPr lang="en-US" sz="2200" dirty="0" err="1"/>
              <a:t>illusi</a:t>
            </a:r>
            <a:r>
              <a:rPr lang="en-US" sz="2200" dirty="0"/>
              <a:t>, </a:t>
            </a:r>
            <a:r>
              <a:rPr lang="en-US" sz="2200" dirty="0" err="1"/>
              <a:t>illuso</a:t>
            </a:r>
            <a:r>
              <a:rPr lang="en-US" sz="2200" dirty="0"/>
              <a:t>, </a:t>
            </a:r>
            <a:r>
              <a:rPr lang="en-US" sz="2200" dirty="0" err="1"/>
              <a:t>divisi</a:t>
            </a:r>
            <a:r>
              <a:rPr lang="en-US" sz="2200" dirty="0"/>
              <a:t>, </a:t>
            </a:r>
            <a:r>
              <a:rPr lang="en-US" sz="2200" dirty="0" err="1"/>
              <a:t>diviso</a:t>
            </a:r>
            <a:r>
              <a:rPr lang="en-US" sz="2200" dirty="0"/>
              <a:t>.</a:t>
            </a:r>
          </a:p>
          <a:p>
            <a:pPr lvl="1">
              <a:lnSpc>
                <a:spcPct val="90000"/>
              </a:lnSpc>
              <a:defRPr/>
            </a:pPr>
            <a:r>
              <a:rPr lang="el-GR" sz="2200" dirty="0"/>
              <a:t>Γενικά στην μεσοφωνηεντική θέση. Υπάρχουν ωστόσο, πολλές λέξεις που είναι κοινότατες και δεν υπακούουν στον συγκεκριμένο κανόνα: </a:t>
            </a:r>
            <a:r>
              <a:rPr lang="en-US" sz="2200" dirty="0"/>
              <a:t>casa, </a:t>
            </a:r>
            <a:r>
              <a:rPr lang="en-US" sz="2200" dirty="0" err="1"/>
              <a:t>cosa</a:t>
            </a:r>
            <a:r>
              <a:rPr lang="en-US" sz="2200" dirty="0"/>
              <a:t>, </a:t>
            </a:r>
            <a:r>
              <a:rPr lang="en-US" sz="2200" dirty="0" err="1"/>
              <a:t>cos</a:t>
            </a:r>
            <a:r>
              <a:rPr lang="en-US" sz="2200" dirty="0" err="1">
                <a:cs typeface="Arial" charset="0"/>
              </a:rPr>
              <a:t>ì</a:t>
            </a:r>
            <a:r>
              <a:rPr lang="en-US" sz="2200" dirty="0">
                <a:cs typeface="Arial" charset="0"/>
              </a:rPr>
              <a:t>, </a:t>
            </a:r>
            <a:r>
              <a:rPr lang="en-US" sz="2200" dirty="0" err="1">
                <a:cs typeface="Arial" charset="0"/>
              </a:rPr>
              <a:t>naso</a:t>
            </a:r>
            <a:r>
              <a:rPr lang="en-US" sz="2200" dirty="0">
                <a:cs typeface="Arial" charset="0"/>
              </a:rPr>
              <a:t>, Pisa, </a:t>
            </a:r>
            <a:r>
              <a:rPr lang="en-US" sz="2200" dirty="0" err="1">
                <a:cs typeface="Arial" charset="0"/>
              </a:rPr>
              <a:t>pisello</a:t>
            </a:r>
            <a:r>
              <a:rPr lang="en-US" sz="2200" dirty="0">
                <a:cs typeface="Arial" charset="0"/>
              </a:rPr>
              <a:t>, </a:t>
            </a:r>
            <a:r>
              <a:rPr lang="en-US" sz="2200" dirty="0" err="1">
                <a:cs typeface="Arial" charset="0"/>
              </a:rPr>
              <a:t>raso</a:t>
            </a:r>
            <a:r>
              <a:rPr lang="en-US" sz="2200" dirty="0">
                <a:cs typeface="Arial" charset="0"/>
              </a:rPr>
              <a:t>, </a:t>
            </a:r>
            <a:r>
              <a:rPr lang="en-US" sz="2200" dirty="0" err="1">
                <a:cs typeface="Arial" charset="0"/>
              </a:rPr>
              <a:t>riposo</a:t>
            </a:r>
            <a:r>
              <a:rPr lang="en-US" sz="2200" dirty="0">
                <a:cs typeface="Arial" charset="0"/>
              </a:rPr>
              <a:t>, </a:t>
            </a:r>
            <a:r>
              <a:rPr lang="en-US" sz="2200" dirty="0" err="1">
                <a:cs typeface="Arial" charset="0"/>
              </a:rPr>
              <a:t>riso</a:t>
            </a:r>
            <a:r>
              <a:rPr lang="en-US" sz="2200" dirty="0">
                <a:cs typeface="Arial" charset="0"/>
              </a:rPr>
              <a:t>, </a:t>
            </a:r>
            <a:r>
              <a:rPr lang="en-US" sz="2200" dirty="0" err="1">
                <a:cs typeface="Arial" charset="0"/>
              </a:rPr>
              <a:t>susina</a:t>
            </a:r>
            <a:r>
              <a:rPr lang="en-US" sz="2200" dirty="0">
                <a:cs typeface="Arial" charset="0"/>
              </a:rPr>
              <a:t>.</a:t>
            </a:r>
          </a:p>
        </p:txBody>
      </p:sp>
    </p:spTree>
    <p:extLst>
      <p:ext uri="{BB962C8B-B14F-4D97-AF65-F5344CB8AC3E}">
        <p14:creationId xmlns:p14="http://schemas.microsoft.com/office/powerpoint/2010/main" val="1328715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Arial" charset="0"/>
              </a:rPr>
              <a:t>Σχέση γραφημάτων – φωνημάτων</a:t>
            </a:r>
            <a:r>
              <a:rPr lang="en-US" dirty="0">
                <a:latin typeface="Arial" charset="0"/>
              </a:rPr>
              <a:t> IV</a:t>
            </a:r>
            <a:endParaRPr lang="el-GR" dirty="0"/>
          </a:p>
        </p:txBody>
      </p:sp>
      <p:sp>
        <p:nvSpPr>
          <p:cNvPr id="5" name="Θέση περιεχομένου 4"/>
          <p:cNvSpPr>
            <a:spLocks noGrp="1"/>
          </p:cNvSpPr>
          <p:nvPr>
            <p:ph idx="1"/>
          </p:nvPr>
        </p:nvSpPr>
        <p:spPr/>
        <p:txBody>
          <a:bodyPr>
            <a:noAutofit/>
          </a:bodyPr>
          <a:lstStyle/>
          <a:p>
            <a:pPr>
              <a:lnSpc>
                <a:spcPct val="110000"/>
              </a:lnSpc>
              <a:defRPr/>
            </a:pPr>
            <a:r>
              <a:rPr lang="el-GR" sz="2400" dirty="0"/>
              <a:t>Το </a:t>
            </a:r>
            <a:r>
              <a:rPr lang="en-US" sz="2400" dirty="0"/>
              <a:t>z</a:t>
            </a:r>
            <a:r>
              <a:rPr lang="el-GR" sz="2400" dirty="0"/>
              <a:t> προφέρεται άηχο προστριβόμενο [</a:t>
            </a:r>
            <a:r>
              <a:rPr lang="en-US" sz="2400" dirty="0" err="1"/>
              <a:t>ts</a:t>
            </a:r>
            <a:r>
              <a:rPr lang="en-US" sz="2400" dirty="0"/>
              <a:t>]: </a:t>
            </a:r>
          </a:p>
          <a:p>
            <a:pPr lvl="1">
              <a:lnSpc>
                <a:spcPct val="110000"/>
              </a:lnSpc>
              <a:defRPr/>
            </a:pPr>
            <a:r>
              <a:rPr lang="el-GR" sz="2400" dirty="0"/>
              <a:t>Εμπρός από τις φωνηεντικές ακολουθίες </a:t>
            </a:r>
            <a:r>
              <a:rPr lang="en-US" sz="2400" dirty="0" err="1"/>
              <a:t>ia</a:t>
            </a:r>
            <a:r>
              <a:rPr lang="en-US" sz="2400" dirty="0"/>
              <a:t>, </a:t>
            </a:r>
            <a:r>
              <a:rPr lang="en-US" sz="2400" dirty="0" err="1"/>
              <a:t>ie</a:t>
            </a:r>
            <a:r>
              <a:rPr lang="en-US" sz="2400" dirty="0"/>
              <a:t>, </a:t>
            </a:r>
            <a:r>
              <a:rPr lang="en-US" sz="2400" dirty="0" err="1"/>
              <a:t>io</a:t>
            </a:r>
            <a:r>
              <a:rPr lang="en-US" sz="2400" dirty="0"/>
              <a:t>:</a:t>
            </a:r>
            <a:r>
              <a:rPr lang="el-GR" sz="2400" dirty="0"/>
              <a:t> </a:t>
            </a:r>
            <a:r>
              <a:rPr lang="en-US" sz="2400" dirty="0" err="1"/>
              <a:t>spazio</a:t>
            </a:r>
            <a:r>
              <a:rPr lang="en-US" sz="2400" dirty="0"/>
              <a:t>, grazie</a:t>
            </a:r>
          </a:p>
          <a:p>
            <a:pPr lvl="1">
              <a:lnSpc>
                <a:spcPct val="110000"/>
              </a:lnSpc>
              <a:defRPr/>
            </a:pPr>
            <a:r>
              <a:rPr lang="el-GR" sz="2400" dirty="0"/>
              <a:t>Πριν από το </a:t>
            </a:r>
            <a:r>
              <a:rPr lang="en-US" sz="2400" dirty="0"/>
              <a:t>l:</a:t>
            </a:r>
            <a:r>
              <a:rPr lang="el-GR" sz="2400" dirty="0"/>
              <a:t> </a:t>
            </a:r>
            <a:r>
              <a:rPr lang="en-US" sz="2400" dirty="0" err="1"/>
              <a:t>alzare</a:t>
            </a:r>
            <a:r>
              <a:rPr lang="en-US" sz="2400" dirty="0"/>
              <a:t>, </a:t>
            </a:r>
            <a:r>
              <a:rPr lang="en-US" sz="2400" dirty="0" err="1"/>
              <a:t>calza</a:t>
            </a:r>
            <a:r>
              <a:rPr lang="en-US" sz="2400" dirty="0"/>
              <a:t>.</a:t>
            </a:r>
          </a:p>
          <a:p>
            <a:pPr lvl="1">
              <a:lnSpc>
                <a:spcPct val="110000"/>
              </a:lnSpc>
              <a:defRPr/>
            </a:pPr>
            <a:r>
              <a:rPr lang="el-GR" sz="2400" dirty="0"/>
              <a:t>Στις ακόλουθες καταλήξεις: </a:t>
            </a:r>
            <a:r>
              <a:rPr lang="en-US" sz="2400" dirty="0"/>
              <a:t>-</a:t>
            </a:r>
            <a:r>
              <a:rPr lang="en-US" sz="2400" dirty="0" err="1"/>
              <a:t>anza</a:t>
            </a:r>
            <a:r>
              <a:rPr lang="en-US" sz="2400" dirty="0"/>
              <a:t>, -</a:t>
            </a:r>
            <a:r>
              <a:rPr lang="en-US" sz="2400" dirty="0" err="1"/>
              <a:t>enza</a:t>
            </a:r>
            <a:r>
              <a:rPr lang="en-US" sz="2400" dirty="0"/>
              <a:t>, -</a:t>
            </a:r>
            <a:r>
              <a:rPr lang="en-US" sz="2400" dirty="0" err="1"/>
              <a:t>ezza</a:t>
            </a:r>
            <a:r>
              <a:rPr lang="en-US" sz="2400" dirty="0"/>
              <a:t>, -</a:t>
            </a:r>
            <a:r>
              <a:rPr lang="en-US" sz="2400" dirty="0" err="1"/>
              <a:t>izia</a:t>
            </a:r>
            <a:r>
              <a:rPr lang="en-US" sz="2400" dirty="0"/>
              <a:t>, -</a:t>
            </a:r>
            <a:r>
              <a:rPr lang="en-US" sz="2400" dirty="0" err="1"/>
              <a:t>onzolo</a:t>
            </a:r>
            <a:r>
              <a:rPr lang="en-US" sz="2400" dirty="0"/>
              <a:t>, -</a:t>
            </a:r>
            <a:r>
              <a:rPr lang="en-US" sz="2400" dirty="0" err="1"/>
              <a:t>ozzo</a:t>
            </a:r>
            <a:r>
              <a:rPr lang="en-US" sz="2400" dirty="0"/>
              <a:t>, -</a:t>
            </a:r>
            <a:r>
              <a:rPr lang="en-US" sz="2400" dirty="0" err="1"/>
              <a:t>ozza</a:t>
            </a:r>
            <a:r>
              <a:rPr lang="en-US" sz="2400" dirty="0"/>
              <a:t>, -</a:t>
            </a:r>
            <a:r>
              <a:rPr lang="en-US" sz="2400" dirty="0" err="1"/>
              <a:t>uzzo</a:t>
            </a:r>
            <a:r>
              <a:rPr lang="en-US" sz="2400" dirty="0"/>
              <a:t>, -</a:t>
            </a:r>
            <a:r>
              <a:rPr lang="en-US" sz="2400" dirty="0" err="1"/>
              <a:t>zione</a:t>
            </a:r>
            <a:r>
              <a:rPr lang="en-US" sz="2400" dirty="0"/>
              <a:t>, -</a:t>
            </a:r>
            <a:r>
              <a:rPr lang="en-US" sz="2400" dirty="0" err="1"/>
              <a:t>ziare</a:t>
            </a:r>
            <a:r>
              <a:rPr lang="en-US" sz="2400" dirty="0"/>
              <a:t>: </a:t>
            </a:r>
            <a:r>
              <a:rPr lang="en-US" sz="2400" dirty="0" err="1"/>
              <a:t>abbondanza</a:t>
            </a:r>
            <a:r>
              <a:rPr lang="en-US" sz="2400" dirty="0"/>
              <a:t>, influenza, </a:t>
            </a:r>
            <a:r>
              <a:rPr lang="en-US" sz="2400" dirty="0" err="1"/>
              <a:t>bellezza</a:t>
            </a:r>
            <a:r>
              <a:rPr lang="en-US" sz="2400" dirty="0"/>
              <a:t>, </a:t>
            </a:r>
            <a:r>
              <a:rPr lang="en-US" sz="2400" dirty="0" err="1"/>
              <a:t>giustizia</a:t>
            </a:r>
            <a:r>
              <a:rPr lang="en-US" sz="2400" dirty="0"/>
              <a:t>, </a:t>
            </a:r>
            <a:r>
              <a:rPr lang="en-US" sz="2400" dirty="0" err="1"/>
              <a:t>carozza</a:t>
            </a:r>
            <a:r>
              <a:rPr lang="en-US" sz="2400" dirty="0"/>
              <a:t>, </a:t>
            </a:r>
            <a:r>
              <a:rPr lang="en-US" sz="2400" dirty="0" err="1"/>
              <a:t>nazione</a:t>
            </a:r>
            <a:r>
              <a:rPr lang="en-US" sz="2400" dirty="0"/>
              <a:t>, </a:t>
            </a:r>
            <a:r>
              <a:rPr lang="en-US" sz="2400" dirty="0" err="1"/>
              <a:t>deliziare</a:t>
            </a:r>
            <a:r>
              <a:rPr lang="en-US" sz="2400" dirty="0"/>
              <a:t>.</a:t>
            </a:r>
            <a:endParaRPr lang="el-GR" sz="2400" dirty="0"/>
          </a:p>
        </p:txBody>
      </p:sp>
    </p:spTree>
    <p:extLst>
      <p:ext uri="{BB962C8B-B14F-4D97-AF65-F5344CB8AC3E}">
        <p14:creationId xmlns:p14="http://schemas.microsoft.com/office/powerpoint/2010/main" val="338970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Arial" charset="0"/>
              </a:rPr>
              <a:t>Σχέση γραφημάτων – φωνημάτων</a:t>
            </a:r>
            <a:r>
              <a:rPr lang="en-US" dirty="0">
                <a:latin typeface="Arial" charset="0"/>
              </a:rPr>
              <a:t> V</a:t>
            </a:r>
            <a:endParaRPr lang="el-GR" dirty="0"/>
          </a:p>
        </p:txBody>
      </p:sp>
      <p:sp>
        <p:nvSpPr>
          <p:cNvPr id="5" name="Θέση περιεχομένου 4"/>
          <p:cNvSpPr>
            <a:spLocks noGrp="1"/>
          </p:cNvSpPr>
          <p:nvPr>
            <p:ph idx="1"/>
          </p:nvPr>
        </p:nvSpPr>
        <p:spPr/>
        <p:txBody>
          <a:bodyPr>
            <a:noAutofit/>
          </a:bodyPr>
          <a:lstStyle/>
          <a:p>
            <a:pPr>
              <a:defRPr/>
            </a:pPr>
            <a:r>
              <a:rPr lang="el-GR" dirty="0"/>
              <a:t>Το </a:t>
            </a:r>
            <a:r>
              <a:rPr lang="en-US" dirty="0"/>
              <a:t>z</a:t>
            </a:r>
            <a:r>
              <a:rPr lang="el-GR" dirty="0"/>
              <a:t> προφέρεται ηχηρό προστριβόμενο [</a:t>
            </a:r>
            <a:r>
              <a:rPr lang="en-US" dirty="0" err="1"/>
              <a:t>dz</a:t>
            </a:r>
            <a:r>
              <a:rPr lang="en-US" dirty="0"/>
              <a:t>]:</a:t>
            </a:r>
          </a:p>
          <a:p>
            <a:pPr lvl="1">
              <a:defRPr/>
            </a:pPr>
            <a:r>
              <a:rPr lang="el-GR" dirty="0"/>
              <a:t>Σε μεσοφωνηεντική θέση: </a:t>
            </a:r>
            <a:r>
              <a:rPr lang="en-US" dirty="0"/>
              <a:t>azalea, </a:t>
            </a:r>
            <a:r>
              <a:rPr lang="en-US" dirty="0" err="1"/>
              <a:t>azoto</a:t>
            </a:r>
            <a:endParaRPr lang="en-US" dirty="0"/>
          </a:p>
          <a:p>
            <a:pPr lvl="1">
              <a:defRPr/>
            </a:pPr>
            <a:r>
              <a:rPr lang="el-GR" dirty="0"/>
              <a:t>Στην κατάληξη –</a:t>
            </a:r>
            <a:r>
              <a:rPr lang="en-US" dirty="0" err="1"/>
              <a:t>izzare</a:t>
            </a:r>
            <a:r>
              <a:rPr lang="el-GR" dirty="0"/>
              <a:t> και τα παράγωγά της: </a:t>
            </a:r>
            <a:r>
              <a:rPr lang="it-IT" dirty="0"/>
              <a:t>organizzare, organizzazione</a:t>
            </a:r>
            <a:r>
              <a:rPr lang="en-US" dirty="0"/>
              <a:t> </a:t>
            </a:r>
            <a:endParaRPr lang="el-GR" dirty="0"/>
          </a:p>
        </p:txBody>
      </p:sp>
    </p:spTree>
    <p:extLst>
      <p:ext uri="{BB962C8B-B14F-4D97-AF65-F5344CB8AC3E}">
        <p14:creationId xmlns:p14="http://schemas.microsoft.com/office/powerpoint/2010/main" val="673876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Arial" charset="0"/>
              </a:rPr>
              <a:t>Φωνητικά φαινόμενα </a:t>
            </a:r>
            <a:r>
              <a:rPr lang="el-GR" dirty="0" smtClean="0">
                <a:latin typeface="Arial" charset="0"/>
              </a:rPr>
              <a:t/>
            </a:r>
            <a:br>
              <a:rPr lang="el-GR" dirty="0" smtClean="0">
                <a:latin typeface="Arial" charset="0"/>
              </a:rPr>
            </a:br>
            <a:r>
              <a:rPr lang="el-GR" dirty="0" smtClean="0">
                <a:latin typeface="Arial" charset="0"/>
              </a:rPr>
              <a:t>στα </a:t>
            </a:r>
            <a:r>
              <a:rPr lang="el-GR" dirty="0">
                <a:latin typeface="Arial" charset="0"/>
              </a:rPr>
              <a:t>όρια λέξεων</a:t>
            </a:r>
            <a:endParaRPr lang="el-GR" dirty="0"/>
          </a:p>
        </p:txBody>
      </p:sp>
      <p:sp>
        <p:nvSpPr>
          <p:cNvPr id="5" name="Θέση περιεχομένου 4"/>
          <p:cNvSpPr>
            <a:spLocks noGrp="1"/>
          </p:cNvSpPr>
          <p:nvPr>
            <p:ph idx="1"/>
          </p:nvPr>
        </p:nvSpPr>
        <p:spPr/>
        <p:txBody>
          <a:bodyPr>
            <a:noAutofit/>
          </a:bodyPr>
          <a:lstStyle/>
          <a:p>
            <a:pPr>
              <a:lnSpc>
                <a:spcPct val="110000"/>
              </a:lnSpc>
              <a:defRPr/>
            </a:pPr>
            <a:r>
              <a:rPr lang="el-GR" sz="2400" dirty="0"/>
              <a:t>Έκθλιψη (</a:t>
            </a:r>
            <a:r>
              <a:rPr lang="en-US" sz="2400" dirty="0" err="1"/>
              <a:t>elisione</a:t>
            </a:r>
            <a:r>
              <a:rPr lang="en-US" sz="2400" dirty="0"/>
              <a:t>)</a:t>
            </a:r>
          </a:p>
          <a:p>
            <a:pPr>
              <a:lnSpc>
                <a:spcPct val="110000"/>
              </a:lnSpc>
              <a:defRPr/>
            </a:pPr>
            <a:r>
              <a:rPr lang="el-GR" sz="2400" dirty="0"/>
              <a:t>Αποκοπή (</a:t>
            </a:r>
            <a:r>
              <a:rPr lang="en-US" sz="2400" dirty="0" err="1"/>
              <a:t>troncamento</a:t>
            </a:r>
            <a:r>
              <a:rPr lang="en-US" sz="2400" dirty="0"/>
              <a:t>)</a:t>
            </a:r>
          </a:p>
          <a:p>
            <a:pPr>
              <a:lnSpc>
                <a:spcPct val="110000"/>
              </a:lnSpc>
              <a:defRPr/>
            </a:pPr>
            <a:r>
              <a:rPr lang="el-GR" sz="2400" dirty="0"/>
              <a:t>Προκλιτικές και εγκλιτικές λέξεις</a:t>
            </a:r>
          </a:p>
          <a:p>
            <a:pPr>
              <a:lnSpc>
                <a:spcPct val="110000"/>
              </a:lnSpc>
              <a:defRPr/>
            </a:pPr>
            <a:r>
              <a:rPr lang="el-GR" sz="2400" dirty="0"/>
              <a:t>Φωνοσυντακτικός αναδιπλασιασμός (</a:t>
            </a:r>
            <a:r>
              <a:rPr lang="en-US" sz="2400" dirty="0" err="1"/>
              <a:t>raddoppiamento</a:t>
            </a:r>
            <a:r>
              <a:rPr lang="en-US" sz="2400" dirty="0"/>
              <a:t> </a:t>
            </a:r>
            <a:r>
              <a:rPr lang="en-US" sz="2400" dirty="0" err="1"/>
              <a:t>fonosintattico</a:t>
            </a:r>
            <a:r>
              <a:rPr lang="en-US" sz="2400" dirty="0"/>
              <a:t>)</a:t>
            </a:r>
            <a:endParaRPr lang="el-GR" sz="2400" dirty="0"/>
          </a:p>
        </p:txBody>
      </p:sp>
    </p:spTree>
    <p:extLst>
      <p:ext uri="{BB962C8B-B14F-4D97-AF65-F5344CB8AC3E}">
        <p14:creationId xmlns:p14="http://schemas.microsoft.com/office/powerpoint/2010/main" val="4269990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latin typeface="Arial" charset="0"/>
              </a:rPr>
              <a:t>Έκθλιψη</a:t>
            </a:r>
            <a:endParaRPr lang="el-GR" dirty="0"/>
          </a:p>
        </p:txBody>
      </p:sp>
      <p:sp>
        <p:nvSpPr>
          <p:cNvPr id="5" name="Θέση περιεχομένου 4"/>
          <p:cNvSpPr>
            <a:spLocks noGrp="1"/>
          </p:cNvSpPr>
          <p:nvPr>
            <p:ph idx="1"/>
          </p:nvPr>
        </p:nvSpPr>
        <p:spPr/>
        <p:txBody>
          <a:bodyPr>
            <a:noAutofit/>
          </a:bodyPr>
          <a:lstStyle/>
          <a:p>
            <a:pPr>
              <a:defRPr/>
            </a:pPr>
            <a:r>
              <a:rPr lang="el-GR" sz="2400" dirty="0"/>
              <a:t>Απώλεια του τελικού άτονου φωνήεντος μιας λέξης πριν από το αρχικό φωνήεν της επόμενης</a:t>
            </a:r>
          </a:p>
          <a:p>
            <a:pPr>
              <a:defRPr/>
            </a:pPr>
            <a:r>
              <a:rPr lang="en-US" sz="2400" dirty="0"/>
              <a:t>xxx(V) </a:t>
            </a:r>
            <a:r>
              <a:rPr lang="en-US" sz="2400" dirty="0" err="1"/>
              <a:t>Vxxx</a:t>
            </a:r>
            <a:endParaRPr lang="en-US" sz="2400" dirty="0"/>
          </a:p>
          <a:p>
            <a:pPr>
              <a:defRPr/>
            </a:pPr>
            <a:r>
              <a:rPr lang="el-GR" sz="2400" dirty="0"/>
              <a:t>Η έκθλιψη συμβαίνει στα:</a:t>
            </a:r>
          </a:p>
          <a:p>
            <a:pPr lvl="1">
              <a:defRPr/>
            </a:pPr>
            <a:r>
              <a:rPr lang="el-GR" sz="2400" dirty="0"/>
              <a:t>Άρθρα </a:t>
            </a:r>
            <a:r>
              <a:rPr lang="en-US" sz="2400" dirty="0" err="1"/>
              <a:t>una</a:t>
            </a:r>
            <a:r>
              <a:rPr lang="en-US" sz="2400" dirty="0"/>
              <a:t>, lo, la</a:t>
            </a:r>
            <a:endParaRPr lang="el-GR" sz="2400" dirty="0"/>
          </a:p>
          <a:p>
            <a:pPr lvl="1">
              <a:defRPr/>
            </a:pPr>
            <a:r>
              <a:rPr lang="el-GR" sz="2400" dirty="0"/>
              <a:t>Συνθέτες προθέσεις</a:t>
            </a:r>
            <a:r>
              <a:rPr lang="en-US" sz="2400" dirty="0"/>
              <a:t> </a:t>
            </a:r>
            <a:r>
              <a:rPr lang="el-GR" sz="2400" dirty="0"/>
              <a:t>με τα </a:t>
            </a:r>
            <a:r>
              <a:rPr lang="en-US" sz="2400" dirty="0"/>
              <a:t>lo, la</a:t>
            </a:r>
            <a:endParaRPr lang="el-GR" sz="2400" dirty="0"/>
          </a:p>
          <a:p>
            <a:pPr lvl="1">
              <a:defRPr/>
            </a:pPr>
            <a:r>
              <a:rPr lang="el-GR" sz="2400" dirty="0"/>
              <a:t>Επίθετα στο ενικό</a:t>
            </a:r>
            <a:r>
              <a:rPr lang="en-US" sz="2400" dirty="0"/>
              <a:t> </a:t>
            </a:r>
            <a:r>
              <a:rPr lang="en-US" sz="2400" dirty="0" err="1"/>
              <a:t>quello</a:t>
            </a:r>
            <a:r>
              <a:rPr lang="en-US" sz="2400" dirty="0"/>
              <a:t>, bello</a:t>
            </a:r>
            <a:endParaRPr lang="el-GR" sz="2400" dirty="0"/>
          </a:p>
          <a:p>
            <a:pPr>
              <a:defRPr/>
            </a:pPr>
            <a:r>
              <a:rPr lang="el-GR" sz="2400" dirty="0"/>
              <a:t>Π.χ. </a:t>
            </a:r>
            <a:r>
              <a:rPr lang="en-US" sz="2400" dirty="0" err="1"/>
              <a:t>un’asta</a:t>
            </a:r>
            <a:r>
              <a:rPr lang="en-US" sz="2400" dirty="0"/>
              <a:t>, </a:t>
            </a:r>
            <a:r>
              <a:rPr lang="en-US" sz="2400" dirty="0" err="1"/>
              <a:t>l’oste</a:t>
            </a:r>
            <a:r>
              <a:rPr lang="en-US" sz="2400" dirty="0"/>
              <a:t>, </a:t>
            </a:r>
            <a:r>
              <a:rPr lang="en-US" sz="2400" dirty="0" err="1"/>
              <a:t>l’erba</a:t>
            </a:r>
            <a:r>
              <a:rPr lang="en-US" sz="2400" dirty="0"/>
              <a:t>, </a:t>
            </a:r>
            <a:r>
              <a:rPr lang="en-US" sz="2400" dirty="0" err="1"/>
              <a:t>dall’Africa</a:t>
            </a:r>
            <a:r>
              <a:rPr lang="en-US" sz="2400" dirty="0"/>
              <a:t>, </a:t>
            </a:r>
            <a:r>
              <a:rPr lang="en-US" sz="2400" dirty="0" err="1"/>
              <a:t>nell’interno</a:t>
            </a:r>
            <a:r>
              <a:rPr lang="en-US" sz="2400" dirty="0"/>
              <a:t>, </a:t>
            </a:r>
            <a:r>
              <a:rPr lang="en-US" sz="2400" dirty="0" err="1"/>
              <a:t>bell’esemplare</a:t>
            </a:r>
            <a:endParaRPr lang="en-US" sz="2400" dirty="0"/>
          </a:p>
        </p:txBody>
      </p:sp>
    </p:spTree>
    <p:extLst>
      <p:ext uri="{BB962C8B-B14F-4D97-AF65-F5344CB8AC3E}">
        <p14:creationId xmlns:p14="http://schemas.microsoft.com/office/powerpoint/2010/main" val="3766042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latin typeface="Arial" charset="0"/>
              </a:rPr>
              <a:t>Αποκοπή</a:t>
            </a:r>
            <a:endParaRPr lang="el-GR" dirty="0"/>
          </a:p>
        </p:txBody>
      </p:sp>
      <p:sp>
        <p:nvSpPr>
          <p:cNvPr id="5" name="Θέση περιεχομένου 4"/>
          <p:cNvSpPr>
            <a:spLocks noGrp="1"/>
          </p:cNvSpPr>
          <p:nvPr>
            <p:ph idx="1"/>
          </p:nvPr>
        </p:nvSpPr>
        <p:spPr/>
        <p:txBody>
          <a:bodyPr>
            <a:noAutofit/>
          </a:bodyPr>
          <a:lstStyle/>
          <a:p>
            <a:pPr>
              <a:lnSpc>
                <a:spcPct val="80000"/>
              </a:lnSpc>
              <a:defRPr/>
            </a:pPr>
            <a:r>
              <a:rPr lang="el-GR" sz="1800" dirty="0"/>
              <a:t>Η απώλεια του τελικού τμήματος της λέξης. Σε αντίθεση με την έκθλιψη η αποκοπή μπορεί να συμβεί ακόμα και όταν η επόμενη λέξη αρχίζει από σύμφωνο (εκτός του προσυμφωνικού </a:t>
            </a:r>
            <a:r>
              <a:rPr lang="en-US" sz="1800" dirty="0"/>
              <a:t>s</a:t>
            </a:r>
            <a:r>
              <a:rPr lang="el-GR" sz="1800" dirty="0"/>
              <a:t>, του </a:t>
            </a:r>
            <a:r>
              <a:rPr lang="en-US" sz="1800" dirty="0"/>
              <a:t>z, </a:t>
            </a:r>
            <a:r>
              <a:rPr lang="en-US" sz="1800" dirty="0" err="1"/>
              <a:t>gn</a:t>
            </a:r>
            <a:r>
              <a:rPr lang="en-US" sz="1800" dirty="0"/>
              <a:t>, x, </a:t>
            </a:r>
            <a:r>
              <a:rPr lang="en-US" sz="1800" dirty="0" err="1"/>
              <a:t>ps</a:t>
            </a:r>
            <a:r>
              <a:rPr lang="en-US" sz="1800" dirty="0"/>
              <a:t>)</a:t>
            </a:r>
          </a:p>
          <a:p>
            <a:pPr>
              <a:lnSpc>
                <a:spcPct val="80000"/>
              </a:lnSpc>
              <a:defRPr/>
            </a:pPr>
            <a:r>
              <a:rPr lang="en-US" sz="1800" dirty="0"/>
              <a:t>un </a:t>
            </a:r>
            <a:r>
              <a:rPr lang="en-US" sz="1800" dirty="0" err="1"/>
              <a:t>tavolo</a:t>
            </a:r>
            <a:r>
              <a:rPr lang="en-US" sz="1800" dirty="0"/>
              <a:t>, </a:t>
            </a:r>
            <a:r>
              <a:rPr lang="en-US" sz="1800" dirty="0" err="1"/>
              <a:t>bel</a:t>
            </a:r>
            <a:r>
              <a:rPr lang="en-US" sz="1800" dirty="0"/>
              <a:t> </a:t>
            </a:r>
            <a:r>
              <a:rPr lang="en-US" sz="1800" dirty="0" err="1"/>
              <a:t>posto</a:t>
            </a:r>
            <a:r>
              <a:rPr lang="en-US" sz="1800" dirty="0"/>
              <a:t> </a:t>
            </a:r>
            <a:r>
              <a:rPr lang="el-GR" sz="1800" dirty="0"/>
              <a:t>αλλά </a:t>
            </a:r>
            <a:r>
              <a:rPr lang="en-US" sz="1800" dirty="0" err="1"/>
              <a:t>uno</a:t>
            </a:r>
            <a:r>
              <a:rPr lang="en-US" sz="1800" dirty="0"/>
              <a:t> </a:t>
            </a:r>
            <a:r>
              <a:rPr lang="en-US" sz="1800" dirty="0" err="1"/>
              <a:t>stivale</a:t>
            </a:r>
            <a:r>
              <a:rPr lang="en-US" sz="1800" dirty="0"/>
              <a:t>, bello </a:t>
            </a:r>
            <a:r>
              <a:rPr lang="en-US" sz="1800" dirty="0" err="1"/>
              <a:t>zafiro</a:t>
            </a:r>
            <a:endParaRPr lang="en-US" sz="1800" dirty="0"/>
          </a:p>
          <a:p>
            <a:pPr>
              <a:lnSpc>
                <a:spcPct val="80000"/>
              </a:lnSpc>
              <a:defRPr/>
            </a:pPr>
            <a:r>
              <a:rPr lang="el-GR" sz="1800" dirty="0"/>
              <a:t>Η λέξη που αποκόπτεται θα πρέπει να έχει άτονο τελικό φωνήεν και να προηγείται έρρινο ή υγρό σύμφωνο</a:t>
            </a:r>
          </a:p>
          <a:p>
            <a:pPr>
              <a:lnSpc>
                <a:spcPct val="80000"/>
              </a:lnSpc>
              <a:defRPr/>
            </a:pPr>
            <a:r>
              <a:rPr lang="en-US" sz="1800" dirty="0"/>
              <a:t>a </a:t>
            </a:r>
            <a:r>
              <a:rPr lang="en-US" sz="1800" dirty="0" err="1"/>
              <a:t>caval</a:t>
            </a:r>
            <a:r>
              <a:rPr lang="en-US" sz="1800" dirty="0"/>
              <a:t> </a:t>
            </a:r>
            <a:r>
              <a:rPr lang="en-US" sz="1800" dirty="0" err="1"/>
              <a:t>donato</a:t>
            </a:r>
            <a:r>
              <a:rPr lang="en-US" sz="1800" dirty="0"/>
              <a:t>, </a:t>
            </a:r>
            <a:r>
              <a:rPr lang="en-US" sz="1800" dirty="0" err="1"/>
              <a:t>suor</a:t>
            </a:r>
            <a:r>
              <a:rPr lang="en-US" sz="1800" dirty="0"/>
              <a:t> Teresa, </a:t>
            </a:r>
            <a:r>
              <a:rPr lang="en-US" sz="1800" dirty="0" err="1"/>
              <a:t>nessun</a:t>
            </a:r>
            <a:r>
              <a:rPr lang="en-US" sz="1800" dirty="0"/>
              <a:t> </a:t>
            </a:r>
            <a:r>
              <a:rPr lang="en-US" sz="1800" dirty="0" err="1"/>
              <a:t>amico</a:t>
            </a:r>
            <a:endParaRPr lang="en-US" sz="1800" dirty="0"/>
          </a:p>
          <a:p>
            <a:pPr>
              <a:lnSpc>
                <a:spcPct val="80000"/>
              </a:lnSpc>
              <a:defRPr/>
            </a:pPr>
            <a:r>
              <a:rPr lang="el-GR" sz="1800" dirty="0"/>
              <a:t>Οι λέξεις που παθαίνου αποκοπή:</a:t>
            </a:r>
          </a:p>
          <a:p>
            <a:pPr lvl="1">
              <a:lnSpc>
                <a:spcPct val="80000"/>
              </a:lnSpc>
              <a:defRPr/>
            </a:pPr>
            <a:r>
              <a:rPr lang="en-US" sz="1800" dirty="0" err="1"/>
              <a:t>uno</a:t>
            </a:r>
            <a:r>
              <a:rPr lang="en-US" sz="1800" dirty="0"/>
              <a:t>, </a:t>
            </a:r>
            <a:r>
              <a:rPr lang="en-US" sz="1800" dirty="0" err="1"/>
              <a:t>alcuno</a:t>
            </a:r>
            <a:r>
              <a:rPr lang="en-US" sz="1800" dirty="0"/>
              <a:t>, </a:t>
            </a:r>
            <a:r>
              <a:rPr lang="en-US" sz="1800" dirty="0" err="1"/>
              <a:t>nessuno</a:t>
            </a:r>
            <a:r>
              <a:rPr lang="en-US" sz="1800" dirty="0"/>
              <a:t>, </a:t>
            </a:r>
            <a:r>
              <a:rPr lang="en-US" sz="1800" dirty="0" err="1"/>
              <a:t>ciascuno</a:t>
            </a:r>
            <a:r>
              <a:rPr lang="en-US" sz="1800" dirty="0"/>
              <a:t>: un </a:t>
            </a:r>
            <a:r>
              <a:rPr lang="en-US" sz="1800" dirty="0" err="1"/>
              <a:t>albero</a:t>
            </a:r>
            <a:r>
              <a:rPr lang="en-US" sz="1800" dirty="0"/>
              <a:t>, </a:t>
            </a:r>
            <a:r>
              <a:rPr lang="en-US" sz="1800" dirty="0" err="1"/>
              <a:t>alcun</a:t>
            </a:r>
            <a:r>
              <a:rPr lang="en-US" sz="1800" dirty="0"/>
              <a:t> </a:t>
            </a:r>
            <a:r>
              <a:rPr lang="en-US" sz="1800" dirty="0" err="1"/>
              <a:t>modo</a:t>
            </a:r>
            <a:endParaRPr lang="en-US" sz="1800" dirty="0"/>
          </a:p>
          <a:p>
            <a:pPr lvl="1">
              <a:lnSpc>
                <a:spcPct val="80000"/>
              </a:lnSpc>
              <a:defRPr/>
            </a:pPr>
            <a:r>
              <a:rPr lang="en-US" sz="1800" dirty="0" err="1"/>
              <a:t>buono</a:t>
            </a:r>
            <a:r>
              <a:rPr lang="en-US" sz="1800" dirty="0"/>
              <a:t>, (</a:t>
            </a:r>
            <a:r>
              <a:rPr lang="en-US" sz="1800" dirty="0" err="1"/>
              <a:t>buon</a:t>
            </a:r>
            <a:r>
              <a:rPr lang="en-US" sz="1800" dirty="0"/>
              <a:t> anno)</a:t>
            </a:r>
            <a:r>
              <a:rPr lang="el-GR" sz="1800" dirty="0"/>
              <a:t> και</a:t>
            </a:r>
            <a:r>
              <a:rPr lang="en-US" sz="1800" dirty="0"/>
              <a:t> </a:t>
            </a:r>
            <a:r>
              <a:rPr lang="en-US" sz="1800" dirty="0" err="1"/>
              <a:t>quello</a:t>
            </a:r>
            <a:r>
              <a:rPr lang="el-GR" sz="1800" dirty="0"/>
              <a:t> όταν ακολουθεί σύμφωνο (</a:t>
            </a:r>
            <a:r>
              <a:rPr lang="en-US" sz="1800" dirty="0" err="1"/>
              <a:t>quel</a:t>
            </a:r>
            <a:r>
              <a:rPr lang="en-US" sz="1800" dirty="0"/>
              <a:t> </a:t>
            </a:r>
            <a:r>
              <a:rPr lang="en-US" sz="1800" dirty="0" err="1"/>
              <a:t>viale</a:t>
            </a:r>
            <a:r>
              <a:rPr lang="en-US" sz="1800" dirty="0"/>
              <a:t>)</a:t>
            </a:r>
            <a:endParaRPr lang="el-GR" sz="1800" dirty="0"/>
          </a:p>
          <a:p>
            <a:pPr lvl="1">
              <a:lnSpc>
                <a:spcPct val="80000"/>
              </a:lnSpc>
              <a:defRPr/>
            </a:pPr>
            <a:r>
              <a:rPr lang="en-US" sz="1800" dirty="0"/>
              <a:t>bello, </a:t>
            </a:r>
            <a:r>
              <a:rPr lang="en-US" sz="1800" dirty="0" err="1"/>
              <a:t>grande</a:t>
            </a:r>
            <a:r>
              <a:rPr lang="en-US" sz="1800" dirty="0"/>
              <a:t>, </a:t>
            </a:r>
            <a:r>
              <a:rPr lang="en-US" sz="1800" dirty="0" err="1"/>
              <a:t>santo</a:t>
            </a:r>
            <a:r>
              <a:rPr lang="en-US" sz="1800" dirty="0"/>
              <a:t> </a:t>
            </a:r>
            <a:r>
              <a:rPr lang="el-GR" sz="1800" dirty="0"/>
              <a:t>όταν ακολουθεί σύμφωνο</a:t>
            </a:r>
            <a:r>
              <a:rPr lang="en-US" sz="1800" dirty="0"/>
              <a:t>: bell canto, </a:t>
            </a:r>
            <a:r>
              <a:rPr lang="en-US" sz="1800" dirty="0" err="1"/>
              <a:t>grancasa</a:t>
            </a:r>
            <a:endParaRPr lang="en-US" sz="1800" dirty="0"/>
          </a:p>
          <a:p>
            <a:pPr lvl="1">
              <a:lnSpc>
                <a:spcPct val="80000"/>
              </a:lnSpc>
              <a:defRPr/>
            </a:pPr>
            <a:r>
              <a:rPr lang="en-US" sz="1800" dirty="0"/>
              <a:t>Tale, quale: un </a:t>
            </a:r>
            <a:r>
              <a:rPr lang="en-US" sz="1800" dirty="0" err="1"/>
              <a:t>tal</a:t>
            </a:r>
            <a:r>
              <a:rPr lang="en-US" sz="1800" dirty="0"/>
              <a:t> </a:t>
            </a:r>
            <a:r>
              <a:rPr lang="en-US" sz="1800" dirty="0" err="1"/>
              <a:t>individuo</a:t>
            </a:r>
            <a:endParaRPr lang="el-GR" sz="1800" dirty="0"/>
          </a:p>
          <a:p>
            <a:pPr lvl="1">
              <a:lnSpc>
                <a:spcPct val="80000"/>
              </a:lnSpc>
              <a:defRPr/>
            </a:pPr>
            <a:r>
              <a:rPr lang="en-US" sz="1800" dirty="0" err="1"/>
              <a:t>Frate</a:t>
            </a:r>
            <a:r>
              <a:rPr lang="en-US" sz="1800" dirty="0"/>
              <a:t>, </a:t>
            </a:r>
            <a:r>
              <a:rPr lang="en-US" sz="1800" dirty="0" err="1"/>
              <a:t>suora</a:t>
            </a:r>
            <a:r>
              <a:rPr lang="en-US" sz="1800" dirty="0"/>
              <a:t> </a:t>
            </a:r>
            <a:r>
              <a:rPr lang="el-GR" sz="1800" dirty="0"/>
              <a:t>όταν ακολουθούν κύρια ονόματα: </a:t>
            </a:r>
            <a:r>
              <a:rPr lang="en-US" sz="1800" dirty="0" err="1"/>
              <a:t>fra</a:t>
            </a:r>
            <a:r>
              <a:rPr lang="en-US" sz="1800" dirty="0"/>
              <a:t> Luigi, </a:t>
            </a:r>
            <a:r>
              <a:rPr lang="en-US" sz="1800" dirty="0" err="1"/>
              <a:t>suor</a:t>
            </a:r>
            <a:r>
              <a:rPr lang="en-US" sz="1800" dirty="0"/>
              <a:t> Maria</a:t>
            </a:r>
          </a:p>
          <a:p>
            <a:pPr>
              <a:lnSpc>
                <a:spcPct val="80000"/>
              </a:lnSpc>
              <a:defRPr/>
            </a:pPr>
            <a:r>
              <a:rPr lang="el-GR" sz="1800" dirty="0"/>
              <a:t>Η αποκοπή δεν υφίσταται όταν η επόμενη λέξη είναι στον πληθυντικό: </a:t>
            </a:r>
            <a:r>
              <a:rPr lang="en-US" sz="1800" dirty="0" err="1"/>
              <a:t>buon</a:t>
            </a:r>
            <a:r>
              <a:rPr lang="en-US" sz="1800" dirty="0"/>
              <a:t> </a:t>
            </a:r>
            <a:r>
              <a:rPr lang="en-US" sz="1800" dirty="0" err="1"/>
              <a:t>uomo</a:t>
            </a:r>
            <a:r>
              <a:rPr lang="el-GR" sz="1800" dirty="0"/>
              <a:t> αλλά </a:t>
            </a:r>
            <a:r>
              <a:rPr lang="en-US" sz="1800" dirty="0" err="1"/>
              <a:t>buoni</a:t>
            </a:r>
            <a:r>
              <a:rPr lang="en-US" sz="1800" dirty="0"/>
              <a:t> </a:t>
            </a:r>
            <a:r>
              <a:rPr lang="en-US" sz="1800" dirty="0" err="1"/>
              <a:t>uomini</a:t>
            </a:r>
            <a:r>
              <a:rPr lang="en-US" sz="1800" dirty="0"/>
              <a:t>.</a:t>
            </a:r>
            <a:endParaRPr lang="el-GR" sz="1800" dirty="0"/>
          </a:p>
        </p:txBody>
      </p:sp>
    </p:spTree>
    <p:extLst>
      <p:ext uri="{BB962C8B-B14F-4D97-AF65-F5344CB8AC3E}">
        <p14:creationId xmlns:p14="http://schemas.microsoft.com/office/powerpoint/2010/main" val="168372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Μεσαίο - κλειστό φωνήεν, εμπρόσθιο, μη στρογγυλό</a:t>
            </a:r>
          </a:p>
          <a:p>
            <a:pPr>
              <a:lnSpc>
                <a:spcPct val="120000"/>
              </a:lnSpc>
              <a:defRPr/>
            </a:pPr>
            <a:r>
              <a:rPr lang="el-GR" dirty="0">
                <a:latin typeface="Arial" charset="0"/>
              </a:rPr>
              <a:t>Ορθογραφικά αντιπροσωπεύεται πάντα από το </a:t>
            </a:r>
            <a:r>
              <a:rPr lang="en-US" dirty="0">
                <a:latin typeface="Arial" charset="0"/>
              </a:rPr>
              <a:t>“e”.</a:t>
            </a:r>
          </a:p>
          <a:p>
            <a:pPr>
              <a:lnSpc>
                <a:spcPct val="120000"/>
              </a:lnSpc>
              <a:defRPr/>
            </a:pPr>
            <a:r>
              <a:rPr lang="el-GR" dirty="0">
                <a:latin typeface="Arial" charset="0"/>
              </a:rPr>
              <a:t>Π.χ. </a:t>
            </a:r>
            <a:r>
              <a:rPr lang="en-US" dirty="0" err="1">
                <a:latin typeface="Arial" charset="0"/>
              </a:rPr>
              <a:t>metto</a:t>
            </a:r>
            <a:r>
              <a:rPr lang="en-US" dirty="0">
                <a:latin typeface="Arial" charset="0"/>
              </a:rPr>
              <a:t>, rete, sera, vela</a:t>
            </a:r>
            <a:endParaRPr lang="el-GR" dirty="0">
              <a:latin typeface="Arial" charset="0"/>
            </a:endParaRPr>
          </a:p>
          <a:p>
            <a:pPr marL="0" indent="0">
              <a:buNone/>
            </a:pPr>
            <a:endParaRPr lang="el-GR" dirty="0"/>
          </a:p>
        </p:txBody>
      </p:sp>
      <p:pic>
        <p:nvPicPr>
          <p:cNvPr id="6" name="Picture 6" des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239838"/>
            <a:ext cx="3470399" cy="455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9112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Arial" charset="0"/>
              </a:rPr>
              <a:t>Προκλιτικές – εγκλιτικές λέξεις</a:t>
            </a:r>
            <a:endParaRPr lang="el-GR" dirty="0"/>
          </a:p>
        </p:txBody>
      </p:sp>
      <p:sp>
        <p:nvSpPr>
          <p:cNvPr id="3" name="Θέση περιεχομένου 2"/>
          <p:cNvSpPr>
            <a:spLocks noGrp="1"/>
          </p:cNvSpPr>
          <p:nvPr>
            <p:ph idx="1"/>
          </p:nvPr>
        </p:nvSpPr>
        <p:spPr/>
        <p:txBody>
          <a:bodyPr>
            <a:normAutofit/>
          </a:bodyPr>
          <a:lstStyle/>
          <a:p>
            <a:pPr>
              <a:defRPr/>
            </a:pPr>
            <a:r>
              <a:rPr lang="el-GR" sz="2400" dirty="0"/>
              <a:t>Ορισμένες μονοσύλλαβες λέξεις συνδέονται με την λέξη που βρίσκεται μετά από αυτές (προκλιτικές) ή ύστερα από αυτές (εγκλιτικές).</a:t>
            </a:r>
          </a:p>
          <a:p>
            <a:pPr>
              <a:defRPr/>
            </a:pPr>
            <a:r>
              <a:rPr lang="el-GR" sz="2400" dirty="0"/>
              <a:t>Προκλιτικά: άρθρα, προθέσεις, ορισμένες αντωνυμίες και επιρρήματα </a:t>
            </a:r>
            <a:r>
              <a:rPr lang="en-US" sz="2400" dirty="0"/>
              <a:t>(mi, </a:t>
            </a:r>
            <a:r>
              <a:rPr lang="en-US" sz="2400" dirty="0" err="1"/>
              <a:t>ti</a:t>
            </a:r>
            <a:r>
              <a:rPr lang="en-US" sz="2400" dirty="0"/>
              <a:t>, </a:t>
            </a:r>
            <a:r>
              <a:rPr lang="en-US" sz="2400" dirty="0" err="1"/>
              <a:t>si</a:t>
            </a:r>
            <a:r>
              <a:rPr lang="en-US" sz="2400" dirty="0"/>
              <a:t>, ci, vi, ne)</a:t>
            </a:r>
          </a:p>
          <a:p>
            <a:pPr>
              <a:defRPr/>
            </a:pPr>
            <a:r>
              <a:rPr lang="en-US" sz="2400" dirty="0" err="1"/>
              <a:t>il</a:t>
            </a:r>
            <a:r>
              <a:rPr lang="en-US" sz="2400" dirty="0"/>
              <a:t> cane, mi </a:t>
            </a:r>
            <a:r>
              <a:rPr lang="en-US" sz="2400" dirty="0" err="1"/>
              <a:t>piace</a:t>
            </a:r>
            <a:r>
              <a:rPr lang="en-US" sz="2400" dirty="0"/>
              <a:t>, </a:t>
            </a:r>
            <a:r>
              <a:rPr lang="en-US" sz="2400" dirty="0" err="1"/>
              <a:t>ti</a:t>
            </a:r>
            <a:r>
              <a:rPr lang="en-US" sz="2400" dirty="0"/>
              <a:t> </a:t>
            </a:r>
            <a:r>
              <a:rPr lang="en-US" sz="2400" dirty="0" err="1"/>
              <a:t>vedo</a:t>
            </a:r>
            <a:endParaRPr lang="en-US" sz="2400" dirty="0"/>
          </a:p>
          <a:p>
            <a:pPr>
              <a:defRPr/>
            </a:pPr>
            <a:r>
              <a:rPr lang="el-GR" sz="2400" dirty="0"/>
              <a:t>Εγκλιτικά: ίδιες κατηγορίες λέξεων με τα προκλιτικά. Ορθογραφικά η ένωση επισημαίνεται αφού γράφεται μια ενιαία λέξη:</a:t>
            </a:r>
          </a:p>
          <a:p>
            <a:pPr lvl="1">
              <a:defRPr/>
            </a:pPr>
            <a:r>
              <a:rPr lang="en-US" sz="2400" dirty="0" err="1"/>
              <a:t>vederci</a:t>
            </a:r>
            <a:r>
              <a:rPr lang="en-US" sz="2400" dirty="0"/>
              <a:t>, </a:t>
            </a:r>
            <a:r>
              <a:rPr lang="en-US" sz="2400" dirty="0" err="1"/>
              <a:t>sapendolo</a:t>
            </a:r>
            <a:r>
              <a:rPr lang="en-US" sz="2400" dirty="0"/>
              <a:t>, </a:t>
            </a:r>
            <a:r>
              <a:rPr lang="en-US" sz="2400" dirty="0" err="1"/>
              <a:t>dimmi</a:t>
            </a:r>
            <a:endParaRPr lang="el-GR" sz="2400" dirty="0"/>
          </a:p>
        </p:txBody>
      </p:sp>
    </p:spTree>
    <p:extLst>
      <p:ext uri="{BB962C8B-B14F-4D97-AF65-F5344CB8AC3E}">
        <p14:creationId xmlns:p14="http://schemas.microsoft.com/office/powerpoint/2010/main" val="200127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Arial" charset="0"/>
              </a:rPr>
              <a:t>Φωνοσυντακτικός αναδιπλασιασμός</a:t>
            </a:r>
            <a:endParaRPr lang="el-GR" dirty="0"/>
          </a:p>
        </p:txBody>
      </p:sp>
      <p:sp>
        <p:nvSpPr>
          <p:cNvPr id="3" name="Θέση περιεχομένου 2"/>
          <p:cNvSpPr>
            <a:spLocks noGrp="1"/>
          </p:cNvSpPr>
          <p:nvPr>
            <p:ph idx="1"/>
          </p:nvPr>
        </p:nvSpPr>
        <p:spPr/>
        <p:txBody>
          <a:bodyPr>
            <a:noAutofit/>
          </a:bodyPr>
          <a:lstStyle/>
          <a:p>
            <a:pPr>
              <a:defRPr/>
            </a:pPr>
            <a:r>
              <a:rPr lang="el-GR" sz="2200" dirty="0"/>
              <a:t>Συγκεκριμένα σύμφωνα που βρίσκονται στην αρχή της λέξης διπλασιάζονται όταν προηγείται λέξη που τελειώνει σε φωνήεν.</a:t>
            </a:r>
          </a:p>
          <a:p>
            <a:pPr>
              <a:defRPr/>
            </a:pPr>
            <a:r>
              <a:rPr lang="en-US" sz="2200" dirty="0"/>
              <a:t>a casa, </a:t>
            </a:r>
            <a:r>
              <a:rPr lang="en-US" sz="2200" dirty="0" err="1"/>
              <a:t>tra</a:t>
            </a:r>
            <a:r>
              <a:rPr lang="en-US" sz="2200" dirty="0"/>
              <a:t> </a:t>
            </a:r>
            <a:r>
              <a:rPr lang="en-US" sz="2200" dirty="0" err="1"/>
              <a:t>loro</a:t>
            </a:r>
            <a:endParaRPr lang="en-US" sz="2200" dirty="0"/>
          </a:p>
          <a:p>
            <a:pPr>
              <a:defRPr/>
            </a:pPr>
            <a:r>
              <a:rPr lang="el-GR" sz="2200" dirty="0"/>
              <a:t>Το φωνητικό περιβάλλον που το παράγει είναι:</a:t>
            </a:r>
          </a:p>
          <a:p>
            <a:pPr lvl="1">
              <a:defRPr/>
            </a:pPr>
            <a:r>
              <a:rPr lang="el-GR" sz="2200" dirty="0"/>
              <a:t>Έπειτα από όλες τις λέξεις που φέρουν γραπτό τόνο: </a:t>
            </a:r>
            <a:r>
              <a:rPr lang="en-US" sz="2200" dirty="0" err="1"/>
              <a:t>mangi</a:t>
            </a:r>
            <a:r>
              <a:rPr lang="en-US" sz="2200" dirty="0" err="1">
                <a:cs typeface="Arial" charset="0"/>
              </a:rPr>
              <a:t>ó</a:t>
            </a:r>
            <a:r>
              <a:rPr lang="en-US" sz="2200" dirty="0">
                <a:cs typeface="Arial" charset="0"/>
              </a:rPr>
              <a:t> </a:t>
            </a:r>
            <a:r>
              <a:rPr lang="en-US" sz="2200" dirty="0" err="1">
                <a:cs typeface="Arial" charset="0"/>
              </a:rPr>
              <a:t>tutto</a:t>
            </a:r>
            <a:endParaRPr lang="en-US" sz="2200" dirty="0">
              <a:cs typeface="Arial" charset="0"/>
            </a:endParaRPr>
          </a:p>
          <a:p>
            <a:pPr lvl="1">
              <a:defRPr/>
            </a:pPr>
            <a:r>
              <a:rPr lang="el-GR" sz="2200" dirty="0">
                <a:cs typeface="Arial" charset="0"/>
              </a:rPr>
              <a:t>Έπειτα από όλα τα τονισμένα μονοσύλλαβα ακόμα και όταν δεν έχουν τόνο γραμμένο (</a:t>
            </a:r>
            <a:r>
              <a:rPr lang="en-US" sz="2200" dirty="0">
                <a:cs typeface="Arial" charset="0"/>
              </a:rPr>
              <a:t>ha, </a:t>
            </a:r>
            <a:r>
              <a:rPr lang="en-US" sz="2200" dirty="0" err="1">
                <a:cs typeface="Arial" charset="0"/>
              </a:rPr>
              <a:t>sta</a:t>
            </a:r>
            <a:r>
              <a:rPr lang="en-US" sz="2200" dirty="0">
                <a:cs typeface="Arial" charset="0"/>
              </a:rPr>
              <a:t>, so, </a:t>
            </a:r>
            <a:r>
              <a:rPr lang="en-US" sz="2200" dirty="0" err="1">
                <a:cs typeface="Arial" charset="0"/>
              </a:rPr>
              <a:t>sa</a:t>
            </a:r>
            <a:r>
              <a:rPr lang="en-US" sz="2200" dirty="0">
                <a:cs typeface="Arial" charset="0"/>
              </a:rPr>
              <a:t>, </a:t>
            </a:r>
            <a:r>
              <a:rPr lang="en-US" sz="2200" dirty="0" err="1">
                <a:cs typeface="Arial" charset="0"/>
              </a:rPr>
              <a:t>va</a:t>
            </a:r>
            <a:r>
              <a:rPr lang="en-US" sz="2200" dirty="0">
                <a:cs typeface="Arial" charset="0"/>
              </a:rPr>
              <a:t>, </a:t>
            </a:r>
            <a:r>
              <a:rPr lang="en-US" sz="2200" dirty="0" err="1">
                <a:cs typeface="Arial" charset="0"/>
              </a:rPr>
              <a:t>gru</a:t>
            </a:r>
            <a:r>
              <a:rPr lang="en-US" sz="2200" dirty="0">
                <a:cs typeface="Arial" charset="0"/>
              </a:rPr>
              <a:t>, re, </a:t>
            </a:r>
            <a:r>
              <a:rPr lang="en-US" sz="2200" dirty="0" err="1">
                <a:cs typeface="Arial" charset="0"/>
              </a:rPr>
              <a:t>blu</a:t>
            </a:r>
            <a:r>
              <a:rPr lang="en-US" sz="2200" dirty="0">
                <a:cs typeface="Arial" charset="0"/>
              </a:rPr>
              <a:t> </a:t>
            </a:r>
            <a:r>
              <a:rPr lang="el-GR" sz="2200" dirty="0">
                <a:cs typeface="Arial" charset="0"/>
              </a:rPr>
              <a:t>κ.ά.): </a:t>
            </a:r>
            <a:r>
              <a:rPr lang="en-US" sz="2200" dirty="0" err="1">
                <a:cs typeface="Arial" charset="0"/>
              </a:rPr>
              <a:t>sto</a:t>
            </a:r>
            <a:r>
              <a:rPr lang="en-US" sz="2200" dirty="0">
                <a:cs typeface="Arial" charset="0"/>
              </a:rPr>
              <a:t> </a:t>
            </a:r>
            <a:r>
              <a:rPr lang="en-US" sz="2200" dirty="0" err="1">
                <a:cs typeface="Arial" charset="0"/>
              </a:rPr>
              <a:t>bene</a:t>
            </a:r>
            <a:r>
              <a:rPr lang="en-US" sz="2200" dirty="0">
                <a:cs typeface="Arial" charset="0"/>
              </a:rPr>
              <a:t>, ho fame</a:t>
            </a:r>
            <a:endParaRPr lang="el-GR" sz="2200" dirty="0">
              <a:cs typeface="Arial" charset="0"/>
            </a:endParaRPr>
          </a:p>
          <a:p>
            <a:pPr lvl="1">
              <a:defRPr/>
            </a:pPr>
            <a:r>
              <a:rPr lang="el-GR" sz="2200" dirty="0">
                <a:cs typeface="Arial" charset="0"/>
              </a:rPr>
              <a:t>Έπειτα από αρκετά άτονα μονοσύλλαβα (</a:t>
            </a:r>
            <a:r>
              <a:rPr lang="en-US" sz="2200" dirty="0">
                <a:cs typeface="Arial" charset="0"/>
              </a:rPr>
              <a:t>a, </a:t>
            </a:r>
            <a:r>
              <a:rPr lang="en-US" sz="2200" dirty="0" err="1">
                <a:cs typeface="Arial" charset="0"/>
              </a:rPr>
              <a:t>che</a:t>
            </a:r>
            <a:r>
              <a:rPr lang="en-US" sz="2200" dirty="0">
                <a:cs typeface="Arial" charset="0"/>
              </a:rPr>
              <a:t>, ma, </a:t>
            </a:r>
            <a:r>
              <a:rPr lang="en-US" sz="2200" dirty="0" err="1">
                <a:cs typeface="Arial" charset="0"/>
              </a:rPr>
              <a:t>tra</a:t>
            </a:r>
            <a:r>
              <a:rPr lang="en-US" sz="2200" dirty="0">
                <a:cs typeface="Arial" charset="0"/>
              </a:rPr>
              <a:t>, se, o, chi)</a:t>
            </a:r>
            <a:r>
              <a:rPr lang="el-GR" sz="2200" dirty="0">
                <a:cs typeface="Arial" charset="0"/>
              </a:rPr>
              <a:t>: </a:t>
            </a:r>
            <a:r>
              <a:rPr lang="en-US" sz="2200" dirty="0">
                <a:cs typeface="Arial" charset="0"/>
              </a:rPr>
              <a:t>a Milano, </a:t>
            </a:r>
            <a:r>
              <a:rPr lang="en-US" sz="2200" dirty="0" err="1">
                <a:cs typeface="Arial" charset="0"/>
              </a:rPr>
              <a:t>tra</a:t>
            </a:r>
            <a:r>
              <a:rPr lang="en-US" sz="2200" dirty="0">
                <a:cs typeface="Arial" charset="0"/>
              </a:rPr>
              <a:t> </a:t>
            </a:r>
            <a:r>
              <a:rPr lang="en-US" sz="2200" dirty="0" err="1">
                <a:cs typeface="Arial" charset="0"/>
              </a:rPr>
              <a:t>poco</a:t>
            </a:r>
            <a:endParaRPr lang="en-US" sz="2200" dirty="0">
              <a:cs typeface="Arial" charset="0"/>
            </a:endParaRP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Tree>
    <p:extLst>
      <p:ext uri="{BB962C8B-B14F-4D97-AF65-F5344CB8AC3E}">
        <p14:creationId xmlns:p14="http://schemas.microsoft.com/office/powerpoint/2010/main" val="1709151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75847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501008"/>
            <a:ext cx="7772400" cy="1362075"/>
          </a:xfrm>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314431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sz="4000" dirty="0"/>
              <a:t>Σημείωμα Ιστορικού </a:t>
            </a:r>
            <a:r>
              <a:rPr lang="el-GR" sz="4000" dirty="0" smtClean="0"/>
              <a:t>Εκδόσεων</a:t>
            </a:r>
            <a:r>
              <a:rPr lang="en-US" sz="4000" dirty="0" smtClean="0"/>
              <a:t> </a:t>
            </a:r>
            <a:r>
              <a:rPr lang="el-GR" sz="4000" dirty="0" smtClean="0"/>
              <a:t>Έργου</a:t>
            </a:r>
            <a:endParaRPr lang="el-GR" sz="4000"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a:t>
            </a:r>
            <a:r>
              <a:rPr lang="el-GR" sz="2000" dirty="0">
                <a:solidFill>
                  <a:srgbClr val="000000"/>
                </a:solidFill>
              </a:rPr>
              <a:t>έκδοση </a:t>
            </a:r>
            <a:r>
              <a:rPr lang="el-GR" sz="2000" dirty="0" smtClean="0">
                <a:solidFill>
                  <a:srgbClr val="000000"/>
                </a:solidFill>
              </a:rPr>
              <a:t>1.  </a:t>
            </a:r>
            <a:endParaRPr lang="el-GR" sz="2000" dirty="0">
              <a:solidFill>
                <a:srgbClr val="000000"/>
              </a:solidFill>
            </a:endParaRPr>
          </a:p>
          <a:p>
            <a:endParaRPr lang="el-GR" sz="2000" dirty="0"/>
          </a:p>
        </p:txBody>
      </p:sp>
    </p:spTree>
    <p:extLst>
      <p:ext uri="{BB962C8B-B14F-4D97-AF65-F5344CB8AC3E}">
        <p14:creationId xmlns:p14="http://schemas.microsoft.com/office/powerpoint/2010/main" val="1026825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Εθνικόν και Καποδιστριακόν Πανεπιστήμιον Αθηνών</a:t>
            </a:r>
            <a:r>
              <a:rPr lang="en-US" sz="2000" dirty="0" smtClean="0">
                <a:solidFill>
                  <a:srgbClr val="000000"/>
                </a:solidFill>
              </a:rPr>
              <a:t>, </a:t>
            </a:r>
            <a:r>
              <a:rPr lang="el-GR" sz="2000" dirty="0" smtClean="0">
                <a:solidFill>
                  <a:srgbClr val="000000"/>
                </a:solidFill>
              </a:rPr>
              <a:t>Γεώργιος Κ. Μικρός, </a:t>
            </a:r>
            <a:r>
              <a:rPr lang="el-GR" sz="2000" dirty="0" smtClean="0">
                <a:solidFill>
                  <a:srgbClr val="000000"/>
                </a:solidFill>
              </a:rPr>
              <a:t>2015</a:t>
            </a:r>
            <a:r>
              <a:rPr lang="el-GR" sz="2000" dirty="0">
                <a:solidFill>
                  <a:srgbClr val="000000"/>
                </a:solidFill>
              </a:rPr>
              <a:t>. Γεώργιος Κ. </a:t>
            </a:r>
            <a:r>
              <a:rPr lang="el-GR" sz="2000" dirty="0" smtClean="0">
                <a:solidFill>
                  <a:srgbClr val="000000"/>
                </a:solidFill>
              </a:rPr>
              <a:t>Μικρός. «</a:t>
            </a:r>
            <a:r>
              <a:rPr lang="el-GR" sz="2000" dirty="0">
                <a:solidFill>
                  <a:srgbClr val="000000"/>
                </a:solidFill>
              </a:rPr>
              <a:t>Φωνητική </a:t>
            </a:r>
            <a:r>
              <a:rPr lang="el-GR" sz="2000" dirty="0" smtClean="0">
                <a:solidFill>
                  <a:srgbClr val="000000"/>
                </a:solidFill>
              </a:rPr>
              <a:t>– Φωνολογία της Ιταλικής Γλώσσας. </a:t>
            </a:r>
            <a:r>
              <a:rPr lang="el-GR" sz="2000" dirty="0" smtClean="0"/>
              <a:t>Ιταλική </a:t>
            </a:r>
            <a:r>
              <a:rPr lang="el-GR" sz="2000" dirty="0"/>
              <a:t>Φωνητική και </a:t>
            </a:r>
            <a:r>
              <a:rPr lang="el-GR" sz="2000" dirty="0" smtClean="0"/>
              <a:t>Φωνολογία</a:t>
            </a:r>
            <a:r>
              <a:rPr lang="el-GR" sz="2000" dirty="0" smtClean="0">
                <a:solidFill>
                  <a:srgbClr val="000000"/>
                </a:solidFill>
              </a:rPr>
              <a:t>». Έκδοση: 1.0. Αθήνα </a:t>
            </a:r>
            <a:r>
              <a:rPr lang="el-GR" sz="2000" dirty="0" smtClean="0">
                <a:solidFill>
                  <a:srgbClr val="000000"/>
                </a:solidFill>
              </a:rPr>
              <a:t>2015. </a:t>
            </a:r>
            <a:r>
              <a:rPr lang="el-GR" sz="2000" dirty="0" smtClean="0">
                <a:solidFill>
                  <a:srgbClr val="000000"/>
                </a:solidFill>
              </a:rPr>
              <a:t>Διαθέσιμο από τη δικτυακή διεύθυνση: </a:t>
            </a:r>
            <a:r>
              <a:rPr lang="el-GR" sz="2000" dirty="0" smtClean="0">
                <a:solidFill>
                  <a:srgbClr val="000000"/>
                </a:solidFill>
                <a:hlinkClick r:id="rId3"/>
              </a:rPr>
              <a:t>http://</a:t>
            </a:r>
            <a:r>
              <a:rPr lang="el-GR" sz="2000" dirty="0" smtClean="0">
                <a:solidFill>
                  <a:srgbClr val="000000"/>
                </a:solidFill>
                <a:hlinkClick r:id="rId3"/>
              </a:rPr>
              <a:t>eclass.uoa.gr/courses/ISLL114</a:t>
            </a:r>
            <a:r>
              <a:rPr lang="el-GR" sz="2000" dirty="0" smtClean="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2160121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3833639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407558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340768"/>
            <a:ext cx="8856984" cy="4525963"/>
          </a:xfrm>
        </p:spPr>
        <p:txBody>
          <a:bodyPr>
            <a:noAutofit/>
          </a:bodyPr>
          <a:lstStyle/>
          <a:p>
            <a:pPr marL="0" indent="0">
              <a:buNone/>
            </a:pPr>
            <a:r>
              <a:rPr lang="el-GR" sz="2000" dirty="0" smtClean="0"/>
              <a:t>"</a:t>
            </a:r>
            <a:r>
              <a:rPr lang="el-GR" sz="2000" dirty="0"/>
              <a:t>Η δομή και οργάνωση της παρουσίασης, καθώς και το υπόλοιπο περιεχόμενο, αποτελούν πνευματική ιδιοκτησία του συγγραφέα και του Πανεπιστημίου Αθηνών και διατίθενται με άδεια Creative Commons Αναφορά Μη Εμπορική Χρήση Παρόμοια Διανομή Έκδοση 4.0 ή μεταγενέστερη</a:t>
            </a:r>
            <a:r>
              <a:rPr lang="el-GR" sz="2000" dirty="0" smtClean="0"/>
              <a:t>.</a:t>
            </a:r>
            <a:endParaRPr lang="el-GR" sz="2000" dirty="0"/>
          </a:p>
          <a:p>
            <a:pPr marL="0" indent="0">
              <a:buNone/>
            </a:pPr>
            <a:r>
              <a:rPr lang="el-GR" sz="2000" dirty="0"/>
              <a:t>Οι εικόνες/φωτογραφίες/διαγράμματα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a:t>
            </a:r>
            <a:r>
              <a:rPr lang="el-GR" sz="2000" dirty="0" smtClean="0"/>
              <a:t>.</a:t>
            </a:r>
            <a:endParaRPr lang="el-GR" sz="2000" dirty="0"/>
          </a:p>
        </p:txBody>
      </p:sp>
    </p:spTree>
    <p:extLst>
      <p:ext uri="{BB962C8B-B14F-4D97-AF65-F5344CB8AC3E}">
        <p14:creationId xmlns:p14="http://schemas.microsoft.com/office/powerpoint/2010/main" val="404819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Arial" charset="0"/>
              </a:rPr>
              <a:t>ε</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Μεσαίο - ανοιχτό φωνήεν, εμπρόσθιο, μη στρογγυλό</a:t>
            </a:r>
          </a:p>
          <a:p>
            <a:pPr>
              <a:lnSpc>
                <a:spcPct val="120000"/>
              </a:lnSpc>
              <a:defRPr/>
            </a:pPr>
            <a:r>
              <a:rPr lang="el-GR" dirty="0">
                <a:latin typeface="Arial" charset="0"/>
              </a:rPr>
              <a:t>Ορθογραφικά αντιπροσωπεύεται πάντα από το </a:t>
            </a:r>
            <a:r>
              <a:rPr lang="en-US" dirty="0">
                <a:latin typeface="Arial" charset="0"/>
              </a:rPr>
              <a:t>“e”.</a:t>
            </a:r>
            <a:endParaRPr lang="el-GR" dirty="0">
              <a:latin typeface="Arial" charset="0"/>
            </a:endParaRPr>
          </a:p>
          <a:p>
            <a:pPr>
              <a:lnSpc>
                <a:spcPct val="120000"/>
              </a:lnSpc>
              <a:defRPr/>
            </a:pPr>
            <a:r>
              <a:rPr lang="el-GR" dirty="0">
                <a:latin typeface="Arial" charset="0"/>
              </a:rPr>
              <a:t>Π.χ. </a:t>
            </a:r>
            <a:r>
              <a:rPr lang="en-US" dirty="0" err="1">
                <a:latin typeface="Arial" charset="0"/>
              </a:rPr>
              <a:t>bene</a:t>
            </a:r>
            <a:r>
              <a:rPr lang="en-US" dirty="0">
                <a:latin typeface="Arial" charset="0"/>
              </a:rPr>
              <a:t>, </a:t>
            </a:r>
            <a:r>
              <a:rPr lang="en-US" dirty="0" err="1">
                <a:latin typeface="Arial" charset="0"/>
              </a:rPr>
              <a:t>leggo</a:t>
            </a:r>
            <a:r>
              <a:rPr lang="en-US" dirty="0">
                <a:latin typeface="Arial" charset="0"/>
              </a:rPr>
              <a:t>, </a:t>
            </a:r>
            <a:r>
              <a:rPr lang="en-US" dirty="0" err="1">
                <a:latin typeface="Arial" charset="0"/>
              </a:rPr>
              <a:t>testa</a:t>
            </a:r>
            <a:r>
              <a:rPr lang="en-US" dirty="0">
                <a:latin typeface="Arial" charset="0"/>
              </a:rPr>
              <a:t>, zero</a:t>
            </a:r>
            <a:endParaRPr lang="el-GR" dirty="0">
              <a:latin typeface="Arial" charset="0"/>
            </a:endParaRPr>
          </a:p>
          <a:p>
            <a:pPr marL="0" indent="0">
              <a:buNone/>
            </a:pPr>
            <a:endParaRPr lang="el-GR" dirty="0"/>
          </a:p>
        </p:txBody>
      </p:sp>
      <p:pic>
        <p:nvPicPr>
          <p:cNvPr id="6" name="Content Placeholder 5" descr="e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49572" y="1230285"/>
            <a:ext cx="3640138"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5544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752528"/>
          </a:xfrm>
        </p:spPr>
        <p:txBody>
          <a:bodyPr>
            <a:noAutofit/>
          </a:bodyPr>
          <a:lstStyle/>
          <a:p>
            <a:pPr marL="0" indent="0">
              <a:lnSpc>
                <a:spcPct val="80000"/>
              </a:lnSpc>
              <a:buNone/>
            </a:pPr>
            <a:r>
              <a:rPr lang="el-GR" sz="2000" dirty="0"/>
              <a:t>Το Έργο αυτό κάνει χρήση των ακόλουθων έργων:</a:t>
            </a:r>
          </a:p>
          <a:p>
            <a:pPr marL="0" indent="0">
              <a:lnSpc>
                <a:spcPct val="90000"/>
              </a:lnSpc>
              <a:buNone/>
            </a:pPr>
            <a:r>
              <a:rPr lang="el-GR" sz="2000" b="1" dirty="0" smtClean="0">
                <a:solidFill>
                  <a:srgbClr val="000000"/>
                </a:solidFill>
              </a:rPr>
              <a:t>Πίνακας 1, διαφ</a:t>
            </a:r>
            <a:r>
              <a:rPr lang="el-GR" sz="2000" b="1" dirty="0" smtClean="0">
                <a:solidFill>
                  <a:srgbClr val="000000"/>
                </a:solidFill>
              </a:rPr>
              <a:t>άνεια 30</a:t>
            </a:r>
            <a:r>
              <a:rPr lang="el-GR" sz="2000" b="1" dirty="0" smtClean="0">
                <a:solidFill>
                  <a:srgbClr val="000000"/>
                </a:solidFill>
              </a:rPr>
              <a:t>:</a:t>
            </a:r>
            <a:r>
              <a:rPr lang="en-US" sz="2000" b="1" dirty="0" smtClean="0">
                <a:solidFill>
                  <a:srgbClr val="000000"/>
                </a:solidFill>
              </a:rPr>
              <a:t> </a:t>
            </a:r>
            <a:r>
              <a:rPr lang="en-US" sz="2000" dirty="0" err="1" smtClean="0"/>
              <a:t>Dardano</a:t>
            </a:r>
            <a:r>
              <a:rPr lang="en-US" sz="2000" dirty="0"/>
              <a:t>, Maurizio &amp; </a:t>
            </a:r>
            <a:r>
              <a:rPr lang="en-US" sz="2000" dirty="0" err="1"/>
              <a:t>Trifone</a:t>
            </a:r>
            <a:r>
              <a:rPr lang="en-US" sz="2000" dirty="0"/>
              <a:t>, Pietro (1985). </a:t>
            </a:r>
            <a:r>
              <a:rPr lang="en-US" sz="2000" i="1" dirty="0"/>
              <a:t>La Lingua </a:t>
            </a:r>
            <a:r>
              <a:rPr lang="en-US" sz="2000" i="1" dirty="0" err="1"/>
              <a:t>Italiana</a:t>
            </a:r>
            <a:r>
              <a:rPr lang="en-US" sz="2000" i="1" dirty="0"/>
              <a:t>.</a:t>
            </a:r>
            <a:r>
              <a:rPr lang="en-US" sz="2000" dirty="0"/>
              <a:t> </a:t>
            </a:r>
            <a:r>
              <a:rPr lang="en-US" sz="2000" dirty="0" smtClean="0"/>
              <a:t>(</a:t>
            </a:r>
            <a:r>
              <a:rPr lang="en-US" sz="2000" dirty="0" err="1" smtClean="0"/>
              <a:t>σελίδ</a:t>
            </a:r>
            <a:r>
              <a:rPr lang="en-US" sz="2000" dirty="0" smtClean="0"/>
              <a:t>α</a:t>
            </a:r>
            <a:r>
              <a:rPr lang="el-GR" sz="2000" dirty="0"/>
              <a:t>:</a:t>
            </a:r>
            <a:r>
              <a:rPr lang="en-US" sz="2000" dirty="0" smtClean="0"/>
              <a:t> 384) Bologna</a:t>
            </a:r>
            <a:r>
              <a:rPr lang="en-US" sz="2000" dirty="0"/>
              <a:t>: </a:t>
            </a:r>
            <a:r>
              <a:rPr lang="en-US" sz="2000" dirty="0" err="1"/>
              <a:t>Zanichelli</a:t>
            </a:r>
            <a:r>
              <a:rPr lang="en-US" sz="2000" dirty="0"/>
              <a:t> </a:t>
            </a:r>
            <a:endParaRPr lang="en-US" sz="2000" dirty="0" smtClean="0"/>
          </a:p>
          <a:p>
            <a:pPr marL="0" indent="0">
              <a:lnSpc>
                <a:spcPct val="90000"/>
              </a:lnSpc>
              <a:buNone/>
            </a:pPr>
            <a:r>
              <a:rPr lang="el-GR" sz="2000" b="1" dirty="0" smtClean="0">
                <a:solidFill>
                  <a:srgbClr val="000000"/>
                </a:solidFill>
              </a:rPr>
              <a:t>Πίνακας </a:t>
            </a:r>
            <a:r>
              <a:rPr lang="el-GR" sz="2000" b="1" dirty="0">
                <a:solidFill>
                  <a:srgbClr val="000000"/>
                </a:solidFill>
              </a:rPr>
              <a:t>2 , διαφάνεια </a:t>
            </a:r>
            <a:r>
              <a:rPr lang="el-GR" sz="2000" b="1" dirty="0" smtClean="0">
                <a:solidFill>
                  <a:srgbClr val="000000"/>
                </a:solidFill>
              </a:rPr>
              <a:t>31: </a:t>
            </a:r>
            <a:r>
              <a:rPr lang="en-US" sz="2000" dirty="0"/>
              <a:t>Wikipedia: Help: IPA for Italian </a:t>
            </a:r>
            <a:r>
              <a:rPr lang="en-US" sz="2000" dirty="0" err="1"/>
              <a:t>δι</a:t>
            </a:r>
            <a:r>
              <a:rPr lang="en-US" sz="2000" dirty="0"/>
              <a:t>α</a:t>
            </a:r>
            <a:r>
              <a:rPr lang="en-US" sz="2000" dirty="0" err="1"/>
              <a:t>θέσιμο</a:t>
            </a:r>
            <a:r>
              <a:rPr lang="en-US" sz="2000" dirty="0"/>
              <a:t> </a:t>
            </a:r>
            <a:r>
              <a:rPr lang="en-US" sz="2000" dirty="0" err="1"/>
              <a:t>εδώ</a:t>
            </a:r>
            <a:r>
              <a:rPr lang="en-US" sz="2000" dirty="0"/>
              <a:t>: </a:t>
            </a:r>
            <a:r>
              <a:rPr lang="en-US" sz="2000" dirty="0">
                <a:hlinkClick r:id="rId3"/>
              </a:rPr>
              <a:t>https://en.wikipedia.org/wiki/</a:t>
            </a:r>
            <a:r>
              <a:rPr lang="en-US" sz="2000" dirty="0" smtClean="0">
                <a:hlinkClick r:id="rId3"/>
              </a:rPr>
              <a:t>Help:IPA_for_Italian</a:t>
            </a:r>
            <a:r>
              <a:rPr lang="en-US" sz="2000" dirty="0" smtClean="0"/>
              <a:t> (</a:t>
            </a:r>
            <a:r>
              <a:rPr lang="el-GR" sz="2000" dirty="0" smtClean="0"/>
              <a:t>ανακτήθηκε: 15.02.2016)</a:t>
            </a:r>
            <a:endParaRPr lang="en-US" sz="2000" dirty="0"/>
          </a:p>
        </p:txBody>
      </p:sp>
    </p:spTree>
    <p:extLst>
      <p:ext uri="{BB962C8B-B14F-4D97-AF65-F5344CB8AC3E}">
        <p14:creationId xmlns:p14="http://schemas.microsoft.com/office/powerpoint/2010/main" val="1302321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rPr>
              <a:t>u</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Ψηλό φωνήεν, πίσω, στρογγυλό</a:t>
            </a:r>
          </a:p>
          <a:p>
            <a:pPr>
              <a:lnSpc>
                <a:spcPct val="120000"/>
              </a:lnSpc>
              <a:defRPr/>
            </a:pPr>
            <a:r>
              <a:rPr lang="el-GR" dirty="0">
                <a:latin typeface="Arial" charset="0"/>
              </a:rPr>
              <a:t>Ορθογραφικά αντιπροσωπεύεται πάντα από το </a:t>
            </a:r>
            <a:r>
              <a:rPr lang="en-US" dirty="0">
                <a:latin typeface="Arial" charset="0"/>
              </a:rPr>
              <a:t>“u”.</a:t>
            </a:r>
            <a:endParaRPr lang="el-GR" dirty="0">
              <a:latin typeface="Arial" charset="0"/>
            </a:endParaRPr>
          </a:p>
          <a:p>
            <a:pPr marL="0" indent="0">
              <a:buNone/>
            </a:pPr>
            <a:endParaRPr lang="el-GR" dirty="0"/>
          </a:p>
        </p:txBody>
      </p:sp>
      <p:pic>
        <p:nvPicPr>
          <p:cNvPr id="6" name="Content Placeholder 5" descr="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31071"/>
            <a:ext cx="3557588"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03366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rPr>
              <a:t>o</a:t>
            </a:r>
            <a:endParaRPr lang="el-GR"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Μεσαίο -  κλειστό φωνήεν, πίσω, στρογγυλό</a:t>
            </a:r>
          </a:p>
          <a:p>
            <a:pPr>
              <a:lnSpc>
                <a:spcPct val="120000"/>
              </a:lnSpc>
              <a:defRPr/>
            </a:pPr>
            <a:r>
              <a:rPr lang="el-GR" dirty="0">
                <a:latin typeface="Arial" charset="0"/>
              </a:rPr>
              <a:t>Ορθογραφικά αντιπροσωπεύεται πάντα από το </a:t>
            </a:r>
            <a:r>
              <a:rPr lang="en-US" dirty="0">
                <a:latin typeface="Arial" charset="0"/>
              </a:rPr>
              <a:t>“</a:t>
            </a:r>
            <a:r>
              <a:rPr lang="el-GR" dirty="0">
                <a:latin typeface="Arial" charset="0"/>
              </a:rPr>
              <a:t>ο</a:t>
            </a:r>
            <a:r>
              <a:rPr lang="en-US" dirty="0">
                <a:latin typeface="Arial" charset="0"/>
              </a:rPr>
              <a:t>”.</a:t>
            </a:r>
          </a:p>
          <a:p>
            <a:pPr>
              <a:lnSpc>
                <a:spcPct val="120000"/>
              </a:lnSpc>
              <a:defRPr/>
            </a:pPr>
            <a:r>
              <a:rPr lang="el-GR" dirty="0">
                <a:latin typeface="Arial" charset="0"/>
              </a:rPr>
              <a:t>Π.χ. </a:t>
            </a:r>
            <a:r>
              <a:rPr lang="en-US" dirty="0">
                <a:latin typeface="Arial" charset="0"/>
              </a:rPr>
              <a:t>dove, molto, </a:t>
            </a:r>
            <a:r>
              <a:rPr lang="en-US" dirty="0" err="1">
                <a:latin typeface="Arial" charset="0"/>
              </a:rPr>
              <a:t>sono</a:t>
            </a:r>
            <a:r>
              <a:rPr lang="en-US" dirty="0">
                <a:latin typeface="Arial" charset="0"/>
              </a:rPr>
              <a:t>, </a:t>
            </a:r>
            <a:r>
              <a:rPr lang="en-US" dirty="0" err="1">
                <a:latin typeface="Arial" charset="0"/>
              </a:rPr>
              <a:t>volo</a:t>
            </a:r>
            <a:endParaRPr lang="el-GR" dirty="0">
              <a:latin typeface="Arial" charset="0"/>
            </a:endParaRPr>
          </a:p>
          <a:p>
            <a:pPr marL="0" indent="0">
              <a:buNone/>
            </a:pPr>
            <a:endParaRPr lang="el-GR" dirty="0"/>
          </a:p>
        </p:txBody>
      </p:sp>
      <p:pic>
        <p:nvPicPr>
          <p:cNvPr id="6" name="Content Placeholder 5" descr="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1239838"/>
            <a:ext cx="34798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1845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Arial" charset="0"/>
                <a:sym typeface="Ipa-samd Uclphon1 SILDoulosL" charset="0"/>
              </a:rPr>
              <a:t></a:t>
            </a:r>
            <a:endParaRPr lang="el-GR" b="1" dirty="0"/>
          </a:p>
        </p:txBody>
      </p:sp>
      <p:sp>
        <p:nvSpPr>
          <p:cNvPr id="3" name="Θέση περιεχομένου 2"/>
          <p:cNvSpPr>
            <a:spLocks noGrp="1"/>
          </p:cNvSpPr>
          <p:nvPr>
            <p:ph sz="half" idx="1"/>
          </p:nvPr>
        </p:nvSpPr>
        <p:spPr/>
        <p:txBody>
          <a:bodyPr>
            <a:normAutofit/>
          </a:bodyPr>
          <a:lstStyle/>
          <a:p>
            <a:pPr>
              <a:lnSpc>
                <a:spcPct val="120000"/>
              </a:lnSpc>
              <a:defRPr/>
            </a:pPr>
            <a:r>
              <a:rPr lang="el-GR" dirty="0">
                <a:latin typeface="Arial" charset="0"/>
              </a:rPr>
              <a:t>Μεσαίο -  ανοιχτό φωνήεν, πίσω, στρογγυλό</a:t>
            </a:r>
          </a:p>
          <a:p>
            <a:pPr>
              <a:lnSpc>
                <a:spcPct val="120000"/>
              </a:lnSpc>
              <a:defRPr/>
            </a:pPr>
            <a:r>
              <a:rPr lang="el-GR" dirty="0">
                <a:latin typeface="Arial" charset="0"/>
              </a:rPr>
              <a:t>Ορθογραφικά αντιπροσωπεύεται πάντα από το </a:t>
            </a:r>
            <a:r>
              <a:rPr lang="en-US" dirty="0">
                <a:latin typeface="Arial" charset="0"/>
              </a:rPr>
              <a:t>“</a:t>
            </a:r>
            <a:r>
              <a:rPr lang="el-GR" dirty="0">
                <a:latin typeface="Arial" charset="0"/>
              </a:rPr>
              <a:t>ο</a:t>
            </a:r>
            <a:r>
              <a:rPr lang="en-US" dirty="0">
                <a:latin typeface="Arial" charset="0"/>
              </a:rPr>
              <a:t>”.</a:t>
            </a:r>
          </a:p>
          <a:p>
            <a:pPr>
              <a:lnSpc>
                <a:spcPct val="120000"/>
              </a:lnSpc>
              <a:defRPr/>
            </a:pPr>
            <a:r>
              <a:rPr lang="el-GR" dirty="0">
                <a:latin typeface="Arial" charset="0"/>
              </a:rPr>
              <a:t>Π.χ. </a:t>
            </a:r>
            <a:r>
              <a:rPr lang="en-US" dirty="0">
                <a:latin typeface="Arial" charset="0"/>
              </a:rPr>
              <a:t>forte, </a:t>
            </a:r>
            <a:r>
              <a:rPr lang="en-US" dirty="0" err="1">
                <a:latin typeface="Arial" charset="0"/>
              </a:rPr>
              <a:t>nove</a:t>
            </a:r>
            <a:r>
              <a:rPr lang="en-US" dirty="0">
                <a:latin typeface="Arial" charset="0"/>
              </a:rPr>
              <a:t>, </a:t>
            </a:r>
            <a:r>
              <a:rPr lang="en-US" dirty="0" err="1">
                <a:latin typeface="Arial" charset="0"/>
              </a:rPr>
              <a:t>trovo</a:t>
            </a:r>
            <a:r>
              <a:rPr lang="en-US" dirty="0">
                <a:latin typeface="Arial" charset="0"/>
              </a:rPr>
              <a:t>, </a:t>
            </a:r>
            <a:r>
              <a:rPr lang="en-US" dirty="0" err="1">
                <a:latin typeface="Arial" charset="0"/>
              </a:rPr>
              <a:t>zona</a:t>
            </a:r>
            <a:endParaRPr lang="el-GR" dirty="0">
              <a:latin typeface="Arial" charset="0"/>
            </a:endParaRPr>
          </a:p>
          <a:p>
            <a:pPr marL="0" indent="0">
              <a:buNone/>
            </a:pPr>
            <a:endParaRPr lang="el-GR" dirty="0"/>
          </a:p>
        </p:txBody>
      </p:sp>
      <p:pic>
        <p:nvPicPr>
          <p:cNvPr id="6" name="Content Placeholder 5" descr="o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8493" y="1239838"/>
            <a:ext cx="3525837"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2066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Arial" charset="0"/>
                <a:sym typeface="Ipa-samd Uclphon1 SILDoulosL" charset="0"/>
              </a:rPr>
              <a:t>p</a:t>
            </a:r>
            <a:endParaRPr lang="el-GR" dirty="0"/>
          </a:p>
        </p:txBody>
      </p:sp>
      <p:sp>
        <p:nvSpPr>
          <p:cNvPr id="3" name="Θέση περιεχομένου 2"/>
          <p:cNvSpPr>
            <a:spLocks noGrp="1"/>
          </p:cNvSpPr>
          <p:nvPr>
            <p:ph sz="half" idx="1"/>
          </p:nvPr>
        </p:nvSpPr>
        <p:spPr/>
        <p:txBody>
          <a:bodyPr>
            <a:normAutofit/>
          </a:bodyPr>
          <a:lstStyle/>
          <a:p>
            <a:pPr>
              <a:defRPr/>
            </a:pPr>
            <a:r>
              <a:rPr lang="el-GR" dirty="0">
                <a:latin typeface="Arial" charset="0"/>
              </a:rPr>
              <a:t>Διχειλικό, κλειστό, άηχο.</a:t>
            </a:r>
            <a:endParaRPr lang="en-US" dirty="0">
              <a:latin typeface="Arial" charset="0"/>
            </a:endParaRPr>
          </a:p>
          <a:p>
            <a:pPr>
              <a:defRPr/>
            </a:pPr>
            <a:r>
              <a:rPr lang="el-GR" dirty="0">
                <a:latin typeface="Arial" charset="0"/>
              </a:rPr>
              <a:t>Ορθογραφικά αντιπροσωπεύεται πάντα από το </a:t>
            </a:r>
            <a:r>
              <a:rPr lang="en-US" dirty="0">
                <a:latin typeface="Arial" charset="0"/>
              </a:rPr>
              <a:t>“p”</a:t>
            </a:r>
            <a:r>
              <a:rPr lang="el-GR" dirty="0">
                <a:latin typeface="Arial" charset="0"/>
              </a:rPr>
              <a:t>.</a:t>
            </a:r>
            <a:endParaRPr lang="en-US" dirty="0">
              <a:latin typeface="Arial" charset="0"/>
            </a:endParaRPr>
          </a:p>
          <a:p>
            <a:pPr>
              <a:defRPr/>
            </a:pPr>
            <a:r>
              <a:rPr lang="el-GR" dirty="0">
                <a:latin typeface="Arial" charset="0"/>
              </a:rPr>
              <a:t>Π.χ. </a:t>
            </a:r>
            <a:r>
              <a:rPr lang="en-US" dirty="0" err="1">
                <a:latin typeface="Arial" charset="0"/>
              </a:rPr>
              <a:t>palla</a:t>
            </a:r>
            <a:endParaRPr lang="el-GR" dirty="0">
              <a:latin typeface="Arial" charset="0"/>
            </a:endParaRPr>
          </a:p>
          <a:p>
            <a:pPr marL="0" indent="0">
              <a:buNone/>
            </a:pPr>
            <a:endParaRPr lang="el-GR" dirty="0"/>
          </a:p>
        </p:txBody>
      </p:sp>
      <p:pic>
        <p:nvPicPr>
          <p:cNvPr id="8" name="Picture 5" desc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239838"/>
            <a:ext cx="3351213"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5408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1969</Words>
  <Application>Microsoft Office PowerPoint</Application>
  <PresentationFormat>On-screen Show (4:3)</PresentationFormat>
  <Paragraphs>287</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IPAPhon</vt:lpstr>
      <vt:lpstr>Ipa-samd Uclphon1 SILDoulosL</vt:lpstr>
      <vt:lpstr>Ipa-sams Uclphon1 SILSophiaL</vt:lpstr>
      <vt:lpstr>Times New Roman</vt:lpstr>
      <vt:lpstr>Wingdings</vt:lpstr>
      <vt:lpstr>Θέμα του Office</vt:lpstr>
      <vt:lpstr>Φωνητική-Φωνολογία  της Ιταλικής Γλώσσας</vt:lpstr>
      <vt:lpstr>a</vt:lpstr>
      <vt:lpstr>i</vt:lpstr>
      <vt:lpstr>e</vt:lpstr>
      <vt:lpstr>ε</vt:lpstr>
      <vt:lpstr>u</vt:lpstr>
      <vt:lpstr>o</vt:lpstr>
      <vt:lpstr></vt:lpstr>
      <vt:lpstr>p</vt:lpstr>
      <vt:lpstr>b</vt:lpstr>
      <vt:lpstr>m</vt:lpstr>
      <vt:lpstr>t</vt:lpstr>
      <vt:lpstr>d</vt:lpstr>
      <vt:lpstr>n</vt:lpstr>
      <vt:lpstr></vt:lpstr>
      <vt:lpstr>k</vt:lpstr>
      <vt:lpstr>g</vt:lpstr>
      <vt:lpstr>ts</vt:lpstr>
      <vt:lpstr>dz</vt:lpstr>
      <vt:lpstr>t</vt:lpstr>
      <vt:lpstr>d</vt:lpstr>
      <vt:lpstr>f</vt:lpstr>
      <vt:lpstr>v</vt:lpstr>
      <vt:lpstr>s</vt:lpstr>
      <vt:lpstr>z</vt:lpstr>
      <vt:lpstr></vt:lpstr>
      <vt:lpstr>r</vt:lpstr>
      <vt:lpstr>l</vt:lpstr>
      <vt:lpstr></vt:lpstr>
      <vt:lpstr>PowerPoint Presentation</vt:lpstr>
      <vt:lpstr>PowerPoint Presentation</vt:lpstr>
      <vt:lpstr>Σχέση γραφημάτων – φωνημάτων I</vt:lpstr>
      <vt:lpstr>Σχέση γραφημάτων – φωνημάτων II</vt:lpstr>
      <vt:lpstr>Σχέση γραφημάτων – φωνημάτων III</vt:lpstr>
      <vt:lpstr>Σχέση γραφημάτων – φωνημάτων IV</vt:lpstr>
      <vt:lpstr>Σχέση γραφημάτων – φωνημάτων V</vt:lpstr>
      <vt:lpstr>Φωνητικά φαινόμενα  στα όρια λέξεων</vt:lpstr>
      <vt:lpstr>Έκθλιψη</vt:lpstr>
      <vt:lpstr>Αποκοπή</vt:lpstr>
      <vt:lpstr>Προκλιτικές – εγκλιτικές λέξεις</vt:lpstr>
      <vt:lpstr>Φωνοσυντακτικός αναδιπλασιασμός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243</cp:revision>
  <dcterms:created xsi:type="dcterms:W3CDTF">2012-09-06T09:03:05Z</dcterms:created>
  <dcterms:modified xsi:type="dcterms:W3CDTF">2016-02-22T13:15:14Z</dcterms:modified>
</cp:coreProperties>
</file>