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8"/>
  </p:notesMasterIdLst>
  <p:sldIdLst>
    <p:sldId id="256" r:id="rId3"/>
    <p:sldId id="317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33" r:id="rId28"/>
    <p:sldId id="334" r:id="rId29"/>
    <p:sldId id="335" r:id="rId30"/>
    <p:sldId id="280" r:id="rId31"/>
    <p:sldId id="290" r:id="rId32"/>
    <p:sldId id="295" r:id="rId33"/>
    <p:sldId id="299" r:id="rId34"/>
    <p:sldId id="292" r:id="rId35"/>
    <p:sldId id="291" r:id="rId36"/>
    <p:sldId id="294" r:id="rId3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317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7" autoAdjust="0"/>
    <p:restoredTop sz="99309" autoAdjust="0"/>
  </p:normalViewPr>
  <p:slideViewPr>
    <p:cSldViewPr>
      <p:cViewPr varScale="1">
        <p:scale>
          <a:sx n="116" d="100"/>
          <a:sy n="116" d="100"/>
        </p:scale>
        <p:origin x="98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commentAuthors" Target="commentAuthor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7/5/2015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27771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1310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6901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4050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4377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2552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0404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00935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3554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Ιστορία της Μουσικής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4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/>
              <a:t>Ο Ρομαντισμός – 19ος αιώνας</a:t>
            </a:r>
            <a:endParaRPr lang="el-GR" sz="2800" dirty="0" smtClean="0"/>
          </a:p>
          <a:p>
            <a:r>
              <a:rPr lang="el-GR" sz="2800" dirty="0" smtClean="0"/>
              <a:t>Νικόλαος </a:t>
            </a:r>
            <a:r>
              <a:rPr lang="el-GR" sz="2800" dirty="0" err="1" smtClean="0"/>
              <a:t>Μαλιάρας</a:t>
            </a:r>
            <a:endParaRPr lang="el-GR" sz="2800" dirty="0" smtClean="0"/>
          </a:p>
          <a:p>
            <a:r>
              <a:rPr lang="el-GR" sz="2800" dirty="0" smtClean="0"/>
              <a:t>Φιλοσοφική Σχολή</a:t>
            </a:r>
          </a:p>
          <a:p>
            <a:r>
              <a:rPr lang="el-GR" sz="2800" dirty="0" smtClean="0"/>
              <a:t>Τμήμα Μουσικών Σπουδών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Πολλαπλά φαινόμενα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Όμως:</a:t>
            </a:r>
          </a:p>
          <a:p>
            <a:pPr lvl="1"/>
            <a:r>
              <a:rPr lang="el-GR" altLang="el-GR" sz="2400" dirty="0"/>
              <a:t>Η προσωπική συναισθηματική έκφραση</a:t>
            </a:r>
          </a:p>
          <a:p>
            <a:pPr lvl="1"/>
            <a:r>
              <a:rPr lang="el-GR" altLang="el-GR" sz="2400" dirty="0"/>
              <a:t>Ρομαντική στάση</a:t>
            </a:r>
          </a:p>
          <a:p>
            <a:pPr lvl="1"/>
            <a:r>
              <a:rPr lang="el-GR" altLang="el-GR" sz="2400" dirty="0" err="1"/>
              <a:t>Εξωμουσικό</a:t>
            </a:r>
            <a:r>
              <a:rPr lang="el-GR" altLang="el-GR" sz="2400" dirty="0"/>
              <a:t>, ενίοτε κοινωνικό ή πολιτικό  μήνυμα ή ερέθισμα</a:t>
            </a:r>
          </a:p>
          <a:p>
            <a:pPr lvl="1"/>
            <a:r>
              <a:rPr lang="el-GR" altLang="el-GR" sz="2400" dirty="0"/>
              <a:t>Αναζήτηση νέων μορφολογικών περιγραμμάτων και νέων μουσικών «γλωσσών»</a:t>
            </a:r>
          </a:p>
          <a:p>
            <a:pPr lvl="1"/>
            <a:r>
              <a:rPr lang="el-GR" altLang="el-GR" sz="2400" dirty="0"/>
              <a:t>Νέες αρμονίες, νέα ηχοχρώματα</a:t>
            </a:r>
          </a:p>
          <a:p>
            <a:r>
              <a:rPr lang="el-GR" altLang="el-GR" sz="2800" dirty="0"/>
              <a:t>Παραμένει και χαρακτηρίζει όλο τον αιώνα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999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52513"/>
          </a:xfrm>
        </p:spPr>
        <p:txBody>
          <a:bodyPr/>
          <a:lstStyle/>
          <a:p>
            <a:r>
              <a:rPr lang="el-GR" altLang="el-GR"/>
              <a:t>Ιταλική Όπερα - 1</a:t>
            </a:r>
            <a:endParaRPr lang="en-GB" altLang="el-G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1847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/>
              <a:t>Ιταλικό </a:t>
            </a:r>
            <a:r>
              <a:rPr lang="en-US" altLang="el-GR" sz="2800"/>
              <a:t>bel canto</a:t>
            </a:r>
            <a:r>
              <a:rPr lang="el-GR" altLang="el-GR" sz="2800"/>
              <a:t> (</a:t>
            </a:r>
            <a:r>
              <a:rPr lang="en-US" altLang="el-GR" sz="2800"/>
              <a:t>Rossini, Bellini, Donizzetti)</a:t>
            </a:r>
          </a:p>
          <a:p>
            <a:pPr>
              <a:lnSpc>
                <a:spcPct val="90000"/>
              </a:lnSpc>
            </a:pPr>
            <a:r>
              <a:rPr lang="el-GR" altLang="el-GR" sz="2800"/>
              <a:t>Δραματική όπερα – </a:t>
            </a:r>
            <a:r>
              <a:rPr lang="en-US" altLang="el-GR" sz="2800"/>
              <a:t>Verdi</a:t>
            </a:r>
          </a:p>
          <a:p>
            <a:pPr lvl="1">
              <a:lnSpc>
                <a:spcPct val="90000"/>
              </a:lnSpc>
            </a:pPr>
            <a:r>
              <a:rPr lang="el-GR" altLang="el-GR" sz="2400"/>
              <a:t>Η μουσική στην πρωτοκαθεδρία</a:t>
            </a:r>
          </a:p>
          <a:p>
            <a:pPr lvl="1">
              <a:lnSpc>
                <a:spcPct val="90000"/>
              </a:lnSpc>
            </a:pPr>
            <a:r>
              <a:rPr lang="el-GR" altLang="el-GR" sz="2400"/>
              <a:t>Ολοκληρωμένες μουσικές σκηνές, που περιέχουν ρετσιτατίβα και άριες</a:t>
            </a:r>
            <a:endParaRPr lang="en-US" altLang="el-GR" sz="2400"/>
          </a:p>
          <a:p>
            <a:pPr lvl="1">
              <a:lnSpc>
                <a:spcPct val="90000"/>
              </a:lnSpc>
            </a:pPr>
            <a:r>
              <a:rPr lang="el-GR" altLang="el-GR" sz="2400"/>
              <a:t>Πραγματικοί χαρακτήρες. Η μουσική δεν γίνεται φορέας άλλων ιδεών</a:t>
            </a:r>
          </a:p>
          <a:p>
            <a:pPr lvl="1">
              <a:lnSpc>
                <a:spcPct val="90000"/>
              </a:lnSpc>
            </a:pPr>
            <a:r>
              <a:rPr lang="el-GR" altLang="el-GR" sz="2400"/>
              <a:t>Γι’ αυτό δεν μιλάμε για ιταλική «ρομαντική» όπερα</a:t>
            </a:r>
          </a:p>
          <a:p>
            <a:pPr lvl="1">
              <a:lnSpc>
                <a:spcPct val="90000"/>
              </a:lnSpc>
            </a:pPr>
            <a:r>
              <a:rPr lang="el-GR" altLang="el-GR" sz="2400"/>
              <a:t>Σύμβολο πατριωτισμού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932363" y="6165850"/>
            <a:ext cx="37322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>
                <a:latin typeface="Arial" panose="020B0604020202020204" pitchFamily="34" charset="0"/>
              </a:rPr>
              <a:t>Verdi, Nabucco, </a:t>
            </a:r>
            <a:r>
              <a:rPr lang="it-IT" altLang="el-GR">
                <a:latin typeface="Arial" panose="020B0604020202020204" pitchFamily="34" charset="0"/>
              </a:rPr>
              <a:t>D' Egitto, là sui lidi</a:t>
            </a:r>
            <a:endParaRPr lang="en-GB" altLang="el-GR">
              <a:latin typeface="Arial" panose="020B0604020202020204" pitchFamily="34" charset="0"/>
            </a:endParaRP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187450" y="6165850"/>
            <a:ext cx="227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>
                <a:latin typeface="Arial" panose="020B0604020202020204" pitchFamily="34" charset="0"/>
              </a:rPr>
              <a:t>Rossini, Semiramide</a:t>
            </a:r>
            <a:endParaRPr lang="en-GB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5398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Ιταλική Όπερα - 2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Βερισμός (το αντίστοιχο του ρεαλισμού)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Ο κόσμος και οι άνθρωποι παρουσιάζονται χωρίς ηρωισμούς και  εξιδανικεύσεις, ενίοτε με σκληρό και απωθητικό τρόπο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Σαμάρας, </a:t>
            </a:r>
            <a:r>
              <a:rPr lang="en-US" altLang="el-GR"/>
              <a:t>Mascagni, Leoncavallo, Giordano, Catalani</a:t>
            </a:r>
          </a:p>
          <a:p>
            <a:pPr lvl="1">
              <a:lnSpc>
                <a:spcPct val="90000"/>
              </a:lnSpc>
            </a:pPr>
            <a:r>
              <a:rPr lang="en-US" altLang="el-GR"/>
              <a:t>Giacomo Puccini (Manon Lescaut, Boheme, Tosca, Butterfly, Tourandot)</a:t>
            </a:r>
            <a:endParaRPr lang="en-GB" altLang="el-GR"/>
          </a:p>
          <a:p>
            <a:pPr>
              <a:lnSpc>
                <a:spcPct val="90000"/>
              </a:lnSpc>
            </a:pPr>
            <a:endParaRPr lang="el-GR" altLang="el-GR"/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4192588" y="6184900"/>
            <a:ext cx="3778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>
                <a:latin typeface="Arial" panose="020B0604020202020204" pitchFamily="34" charset="0"/>
              </a:rPr>
              <a:t>Puccini, Boheme, O soave fanciulla</a:t>
            </a:r>
            <a:endParaRPr lang="en-GB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41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Γαλλική Όπερα</a:t>
            </a:r>
            <a:endParaRPr lang="en-GB" altLang="el-G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800"/>
              <a:t>Επίδραση από τη Γαλλική Επανάσταση</a:t>
            </a:r>
          </a:p>
          <a:p>
            <a:r>
              <a:rPr lang="en-US" altLang="el-GR" sz="2800"/>
              <a:t>Grand Opera – </a:t>
            </a:r>
            <a:r>
              <a:rPr lang="el-GR" altLang="el-GR" sz="2800"/>
              <a:t>μεγαλοπρέπεια, πολυπληθείς σκηνές</a:t>
            </a:r>
          </a:p>
          <a:p>
            <a:pPr lvl="1"/>
            <a:r>
              <a:rPr lang="el-GR" altLang="el-GR" sz="2400"/>
              <a:t>Ιστορικά γεγονότα</a:t>
            </a:r>
            <a:r>
              <a:rPr lang="en-US" altLang="el-GR" sz="2400"/>
              <a:t> </a:t>
            </a:r>
            <a:r>
              <a:rPr lang="el-GR" altLang="el-GR" sz="2400"/>
              <a:t>και ηρωικές υποθέσεις</a:t>
            </a:r>
          </a:p>
          <a:p>
            <a:pPr lvl="1"/>
            <a:r>
              <a:rPr lang="en-US" altLang="el-GR" sz="2400"/>
              <a:t>Rossini, Meyerbeer, Berlioz, Bizet</a:t>
            </a:r>
            <a:endParaRPr lang="el-GR" altLang="el-GR" sz="2400"/>
          </a:p>
          <a:p>
            <a:r>
              <a:rPr lang="en-US" altLang="el-GR" sz="2800"/>
              <a:t>Opéra comique</a:t>
            </a:r>
          </a:p>
          <a:p>
            <a:pPr lvl="1"/>
            <a:r>
              <a:rPr lang="el-GR" altLang="el-GR" sz="2400"/>
              <a:t>Διάλογοι αντί ρετσιτατίβων - </a:t>
            </a:r>
            <a:r>
              <a:rPr lang="en-US" altLang="el-GR" sz="2400"/>
              <a:t>Carmen</a:t>
            </a:r>
          </a:p>
          <a:p>
            <a:endParaRPr lang="en-GB" altLang="el-GR" sz="2800"/>
          </a:p>
        </p:txBody>
      </p:sp>
    </p:spTree>
    <p:extLst>
      <p:ext uri="{BB962C8B-B14F-4D97-AF65-F5344CB8AC3E}">
        <p14:creationId xmlns:p14="http://schemas.microsoft.com/office/powerpoint/2010/main" val="64826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Γερμανική Όπερα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Γερμανική ρομαντική όπερα</a:t>
            </a:r>
          </a:p>
          <a:p>
            <a:pPr lvl="1"/>
            <a:r>
              <a:rPr lang="el-GR" altLang="el-GR"/>
              <a:t>Λαϊκοί θρύλοι και παραμύθια</a:t>
            </a:r>
          </a:p>
          <a:p>
            <a:pPr lvl="1"/>
            <a:r>
              <a:rPr lang="en-US" altLang="el-GR"/>
              <a:t>Weber, Spohr, </a:t>
            </a:r>
            <a:r>
              <a:rPr lang="el-GR" altLang="el-GR"/>
              <a:t>πρώιμος </a:t>
            </a:r>
            <a:r>
              <a:rPr lang="en-US" altLang="el-GR"/>
              <a:t>Wagner</a:t>
            </a:r>
            <a:endParaRPr lang="el-GR" altLang="el-GR"/>
          </a:p>
          <a:p>
            <a:pPr lvl="1"/>
            <a:r>
              <a:rPr lang="el-GR" altLang="el-GR"/>
              <a:t>Σύνδεση με το κλασικό </a:t>
            </a:r>
            <a:r>
              <a:rPr lang="en-US" altLang="el-GR"/>
              <a:t>Singspiel</a:t>
            </a:r>
          </a:p>
          <a:p>
            <a:pPr lvl="1"/>
            <a:r>
              <a:rPr lang="el-GR" altLang="el-GR"/>
              <a:t>Μια τάση πατριωτισμού αντίστοιχη προς τη συμφωνική μουσική </a:t>
            </a:r>
          </a:p>
          <a:p>
            <a:pPr lvl="1"/>
            <a:r>
              <a:rPr lang="el-GR" altLang="el-GR"/>
              <a:t>σχηματισμός της γερμανικής εθνικής ταυτότητας</a:t>
            </a:r>
          </a:p>
        </p:txBody>
      </p:sp>
    </p:spTree>
    <p:extLst>
      <p:ext uri="{BB962C8B-B14F-4D97-AF65-F5344CB8AC3E}">
        <p14:creationId xmlns:p14="http://schemas.microsoft.com/office/powerpoint/2010/main" val="194012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4000"/>
              <a:t>Wagner </a:t>
            </a:r>
            <a:r>
              <a:rPr lang="el-GR" altLang="el-GR" sz="4000"/>
              <a:t>και μουσικό δράμα - 1</a:t>
            </a:r>
            <a:endParaRPr lang="en-GB" altLang="el-GR" sz="400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/>
              <a:t>Συνολικό έργο τέχνης (μουσική, λόγος, θέατρο)</a:t>
            </a:r>
          </a:p>
          <a:p>
            <a:r>
              <a:rPr lang="el-GR" altLang="el-GR" sz="2400"/>
              <a:t>«Ατέρμονη Μελωδία» </a:t>
            </a:r>
          </a:p>
          <a:p>
            <a:pPr lvl="1"/>
            <a:r>
              <a:rPr lang="el-GR" altLang="el-GR" sz="2000"/>
              <a:t>Μια αισθητική άποψη που δημιούργησε μια ολόκληρη μουσική γλώσσα</a:t>
            </a:r>
          </a:p>
          <a:p>
            <a:pPr lvl="1"/>
            <a:r>
              <a:rPr lang="el-GR" altLang="el-GR" sz="2000"/>
              <a:t>Με νέες τεχνικές στην αρμονία και τη μορφή</a:t>
            </a:r>
          </a:p>
          <a:p>
            <a:r>
              <a:rPr lang="el-GR" altLang="el-GR" sz="2400"/>
              <a:t>Πολυδιάστατη χρωματική αρμονία</a:t>
            </a:r>
          </a:p>
          <a:p>
            <a:pPr lvl="1"/>
            <a:r>
              <a:rPr lang="el-GR" altLang="el-GR" sz="2000"/>
              <a:t>Δημιούργησε μια νέα αισθητική και ακολουθήθηκε από ολόκληρη παράταξη συνθετών</a:t>
            </a:r>
          </a:p>
          <a:p>
            <a:r>
              <a:rPr lang="el-GR" altLang="el-GR" sz="2400"/>
              <a:t>Η «Συγχορδία του Τριστάνου»</a:t>
            </a:r>
          </a:p>
        </p:txBody>
      </p:sp>
    </p:spTree>
    <p:extLst>
      <p:ext uri="{BB962C8B-B14F-4D97-AF65-F5344CB8AC3E}">
        <p14:creationId xmlns:p14="http://schemas.microsoft.com/office/powerpoint/2010/main" val="168121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4000"/>
              <a:t>Wagner </a:t>
            </a:r>
            <a:r>
              <a:rPr lang="el-GR" altLang="el-GR" sz="4000"/>
              <a:t>και μουσικό δράμα - 2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800"/>
              <a:t>Η θεματική – μοτιβική επεξεργασία της κλασικής συμφωνίας περνά στην όπερα, αλλά με νέα μουσικά χαρακτηριστικά</a:t>
            </a:r>
          </a:p>
          <a:p>
            <a:r>
              <a:rPr lang="el-GR" altLang="el-GR" sz="2800"/>
              <a:t>Θεματική επεξεργασία – </a:t>
            </a:r>
            <a:r>
              <a:rPr lang="en-US" altLang="el-GR" sz="2800"/>
              <a:t>Leitmotiv</a:t>
            </a:r>
          </a:p>
          <a:p>
            <a:r>
              <a:rPr lang="en-US" altLang="el-GR" sz="2800"/>
              <a:t>H </a:t>
            </a:r>
            <a:r>
              <a:rPr lang="el-GR" altLang="el-GR" sz="2800"/>
              <a:t>μουσική ως φορέας φιλοσοφικών, βιοθεωρητικών και πολιτικών ιδεών</a:t>
            </a:r>
          </a:p>
          <a:p>
            <a:pPr lvl="1"/>
            <a:r>
              <a:rPr lang="el-GR" altLang="el-GR" sz="2400"/>
              <a:t>Τετραλογία: Το δαχτυλίδι του Νιμπελούνγκεν</a:t>
            </a:r>
          </a:p>
          <a:p>
            <a:pPr lvl="1"/>
            <a:r>
              <a:rPr lang="el-GR" altLang="el-GR" sz="2400"/>
              <a:t>Τριστάνος, Αρχιτραγουδιστές, Πάρσιφαλ</a:t>
            </a:r>
            <a:endParaRPr lang="en-GB" altLang="el-GR" sz="2400"/>
          </a:p>
          <a:p>
            <a:endParaRPr lang="el-GR" altLang="el-GR"/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1547813" y="5876925"/>
            <a:ext cx="42211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>
                <a:latin typeface="Arial" panose="020B0604020202020204" pitchFamily="34" charset="0"/>
              </a:rPr>
              <a:t>Wagner, </a:t>
            </a:r>
            <a:r>
              <a:rPr lang="el-GR" altLang="el-GR">
                <a:latin typeface="Arial" panose="020B0604020202020204" pitchFamily="34" charset="0"/>
              </a:rPr>
              <a:t>Ο Καλπασμός των Βαλκυριών</a:t>
            </a:r>
            <a:endParaRPr lang="en-GB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10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Richard Strauss</a:t>
            </a:r>
            <a:endParaRPr lang="el-GR" altLang="el-GR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«Ριχάρδος Β’» (1860-1947)</a:t>
            </a:r>
          </a:p>
          <a:p>
            <a:r>
              <a:rPr lang="el-GR" altLang="el-GR"/>
              <a:t>Βαγκνερική μουσική γλώσσα</a:t>
            </a:r>
          </a:p>
          <a:p>
            <a:r>
              <a:rPr lang="el-GR" altLang="el-GR"/>
              <a:t>Καταφυγή στον νεοκλασικισμό</a:t>
            </a:r>
          </a:p>
          <a:p>
            <a:pPr lvl="1"/>
            <a:r>
              <a:rPr lang="el-GR" altLang="el-GR"/>
              <a:t>Αρχαία θέματα</a:t>
            </a:r>
          </a:p>
          <a:p>
            <a:pPr lvl="1"/>
            <a:r>
              <a:rPr lang="el-GR" altLang="el-GR"/>
              <a:t>Σαλώμη, Ηλέκτρα, Ιππότης με το ρόδο, Αριάδνη στη Νάξο, Ελένη στην Αίγυπτο, Γυναίκα δίχως σκιά, Αραμπέλα</a:t>
            </a:r>
          </a:p>
          <a:p>
            <a:r>
              <a:rPr lang="en-US" altLang="el-GR"/>
              <a:t>Hölderlin, Zweig</a:t>
            </a:r>
          </a:p>
        </p:txBody>
      </p:sp>
    </p:spTree>
    <p:extLst>
      <p:ext uri="{BB962C8B-B14F-4D97-AF65-F5344CB8AC3E}">
        <p14:creationId xmlns:p14="http://schemas.microsoft.com/office/powerpoint/2010/main" val="1462770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Ορατόριο – Εκκλ. μουσική</a:t>
            </a:r>
            <a:endParaRPr lang="en-GB" altLang="el-GR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r>
              <a:rPr lang="el-GR" altLang="el-GR" sz="2800"/>
              <a:t>Την εποχή του υπερτονισμού της προσωπικότητας και του υποκειμενισμού, το θρησκευτικό συναίσθημα υποχωρεί</a:t>
            </a:r>
          </a:p>
          <a:p>
            <a:r>
              <a:rPr lang="el-GR" altLang="el-GR" sz="2800"/>
              <a:t>Η θρησκευτική μουσική παραμελείται</a:t>
            </a:r>
          </a:p>
          <a:p>
            <a:r>
              <a:rPr lang="el-GR" altLang="el-GR" sz="2800"/>
              <a:t>Ορατόρια: </a:t>
            </a:r>
            <a:r>
              <a:rPr lang="en-US" altLang="el-GR" sz="2800"/>
              <a:t>Mendelssohn, Liszt, Berlioz</a:t>
            </a:r>
          </a:p>
          <a:p>
            <a:r>
              <a:rPr lang="el-GR" altLang="el-GR" sz="2800"/>
              <a:t>Λειτουργίες: </a:t>
            </a:r>
            <a:r>
              <a:rPr lang="en-US" altLang="el-GR" sz="2800"/>
              <a:t>Schubert, Bruckner, Brahms (Requiem)</a:t>
            </a:r>
          </a:p>
          <a:p>
            <a:r>
              <a:rPr lang="el-GR" altLang="el-GR" sz="2800"/>
              <a:t>Αναβίωση του </a:t>
            </a:r>
            <a:r>
              <a:rPr lang="en-US" altLang="el-GR" sz="2800"/>
              <a:t>Bach</a:t>
            </a:r>
          </a:p>
          <a:p>
            <a:r>
              <a:rPr lang="el-GR" altLang="el-GR" sz="2800"/>
              <a:t>Καικιλιανισμός</a:t>
            </a:r>
            <a:r>
              <a:rPr lang="en-US" altLang="el-GR" sz="2800"/>
              <a:t> </a:t>
            </a:r>
            <a:endParaRPr lang="en-GB" altLang="el-GR" sz="2800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3832225" y="5824538"/>
            <a:ext cx="3789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>
                <a:latin typeface="Arial" panose="020B0604020202020204" pitchFamily="34" charset="0"/>
              </a:rPr>
              <a:t>Schubert, </a:t>
            </a:r>
            <a:r>
              <a:rPr lang="el-GR" altLang="el-GR">
                <a:latin typeface="Arial" panose="020B0604020202020204" pitchFamily="34" charset="0"/>
              </a:rPr>
              <a:t>Λειτουργία σε σολ. </a:t>
            </a:r>
            <a:r>
              <a:rPr lang="en-US" altLang="el-GR">
                <a:latin typeface="Arial" panose="020B0604020202020204" pitchFamily="34" charset="0"/>
              </a:rPr>
              <a:t>Gloria</a:t>
            </a:r>
            <a:endParaRPr lang="en-GB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78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4000"/>
              <a:t>Το έντεχνο τραγούδι </a:t>
            </a:r>
            <a:r>
              <a:rPr lang="en-US" altLang="el-GR" sz="4000"/>
              <a:t>(Lied)</a:t>
            </a:r>
            <a:r>
              <a:rPr lang="el-GR" altLang="el-GR" sz="4000"/>
              <a:t> - 1</a:t>
            </a:r>
            <a:endParaRPr lang="en-GB" altLang="el-GR" sz="400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Κεντρικό είδος του ρομαντισμού</a:t>
            </a:r>
          </a:p>
          <a:p>
            <a:r>
              <a:rPr lang="en-US" altLang="el-GR"/>
              <a:t>Schubert, Schumann, Brahms</a:t>
            </a:r>
            <a:endParaRPr lang="el-GR" altLang="el-GR"/>
          </a:p>
          <a:p>
            <a:r>
              <a:rPr lang="el-GR" altLang="el-GR"/>
              <a:t>Φωνή με συνοδεία πιάνου</a:t>
            </a:r>
          </a:p>
          <a:p>
            <a:r>
              <a:rPr lang="el-GR" altLang="el-GR"/>
              <a:t>Λυρική ποίηση</a:t>
            </a:r>
            <a:r>
              <a:rPr lang="en-US" altLang="el-GR"/>
              <a:t> – </a:t>
            </a:r>
            <a:r>
              <a:rPr lang="el-GR" altLang="el-GR"/>
              <a:t>η πιανιστική συνοδεία υπογραμμίζει την ατμόσφαιρα των στίχων</a:t>
            </a:r>
          </a:p>
          <a:p>
            <a:r>
              <a:rPr lang="el-GR" altLang="el-GR"/>
              <a:t>Δυαδισμός μελωδίας – συνοδείας</a:t>
            </a:r>
          </a:p>
        </p:txBody>
      </p:sp>
    </p:spTree>
    <p:extLst>
      <p:ext uri="{BB962C8B-B14F-4D97-AF65-F5344CB8AC3E}">
        <p14:creationId xmlns:p14="http://schemas.microsoft.com/office/powerpoint/2010/main" val="199569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Ρομαντισμός:</a:t>
            </a:r>
            <a:br>
              <a:rPr lang="el-GR" altLang="el-GR" dirty="0"/>
            </a:br>
            <a:r>
              <a:rPr lang="el-GR" altLang="el-GR" dirty="0"/>
              <a:t>Ο όρος και η σημασία του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el-GR" sz="2400" dirty="0"/>
              <a:t>Romance </a:t>
            </a:r>
            <a:r>
              <a:rPr lang="el-GR" altLang="el-GR" sz="2400" dirty="0"/>
              <a:t>(= ποίηση, διήγημα)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Σχετίζεται με το μυθικό, παραμυθένιο, φαντασιακό, ποιητικό, μεταφυσικό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Επικράτηση του συναισθήματος και του υποκειμενικού «εγώ»</a:t>
            </a:r>
          </a:p>
          <a:p>
            <a:pPr>
              <a:lnSpc>
                <a:spcPct val="90000"/>
              </a:lnSpc>
            </a:pPr>
            <a:endParaRPr lang="en-GB" alt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0626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4000"/>
              <a:t>Το έντεχνο τραγούδι </a:t>
            </a:r>
            <a:r>
              <a:rPr lang="en-US" altLang="el-GR" sz="4000"/>
              <a:t>(Lied)</a:t>
            </a:r>
            <a:r>
              <a:rPr lang="el-GR" altLang="el-GR" sz="4000"/>
              <a:t> - 2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Οι νέες τεχνικές που δημιουργούνται με την πιανιστική συνοδεία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Είναι καθοριστικές για το λυρικό κομμάτι για πιάνο</a:t>
            </a:r>
          </a:p>
          <a:p>
            <a:pPr>
              <a:lnSpc>
                <a:spcPct val="90000"/>
              </a:lnSpc>
            </a:pPr>
            <a:r>
              <a:rPr lang="el-GR" altLang="el-GR"/>
              <a:t>Στο τέλος της περιόδου η εξέλιξη οδηγεί προς το ορχηστρικό τραγούδι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Επίδραση και από το συμφωνικό ποίημα</a:t>
            </a:r>
          </a:p>
          <a:p>
            <a:pPr lvl="1">
              <a:lnSpc>
                <a:spcPct val="90000"/>
              </a:lnSpc>
            </a:pPr>
            <a:r>
              <a:rPr lang="en-US" altLang="el-GR"/>
              <a:t>Wolf, Mahler, R. Strauss</a:t>
            </a:r>
            <a:r>
              <a:rPr lang="el-GR" altLang="el-GR"/>
              <a:t> (βαγκνερικά πρότυπα)</a:t>
            </a:r>
            <a:endParaRPr lang="en-GB" altLang="el-GR"/>
          </a:p>
          <a:p>
            <a:pPr>
              <a:lnSpc>
                <a:spcPct val="90000"/>
              </a:lnSpc>
            </a:pP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606451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90587"/>
          </a:xfrm>
        </p:spPr>
        <p:txBody>
          <a:bodyPr/>
          <a:lstStyle/>
          <a:p>
            <a:r>
              <a:rPr lang="el-GR" altLang="el-GR"/>
              <a:t>Μουσική για πιάνο - 1</a:t>
            </a:r>
            <a:endParaRPr lang="en-GB" altLang="el-GR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9487"/>
          </a:xfrm>
        </p:spPr>
        <p:txBody>
          <a:bodyPr>
            <a:normAutofit lnSpcReduction="10000"/>
          </a:bodyPr>
          <a:lstStyle/>
          <a:p>
            <a:r>
              <a:rPr lang="el-GR" altLang="el-GR" sz="2800"/>
              <a:t>Επικράτηση των σύντομων μορφών </a:t>
            </a:r>
          </a:p>
          <a:p>
            <a:r>
              <a:rPr lang="el-GR" altLang="el-GR" sz="2800"/>
              <a:t>Χαρακτηριστικό κομμάτι</a:t>
            </a:r>
          </a:p>
          <a:p>
            <a:pPr lvl="1"/>
            <a:r>
              <a:rPr lang="el-GR" altLang="el-GR" sz="2400"/>
              <a:t>Επίδραση από το </a:t>
            </a:r>
            <a:r>
              <a:rPr lang="en-US" altLang="el-GR" sz="2400"/>
              <a:t>Lied</a:t>
            </a:r>
          </a:p>
          <a:p>
            <a:r>
              <a:rPr lang="el-GR" altLang="el-GR" sz="2800"/>
              <a:t>Επικράτηση του πιάνου</a:t>
            </a:r>
          </a:p>
          <a:p>
            <a:pPr lvl="1"/>
            <a:r>
              <a:rPr lang="el-GR" altLang="el-GR" sz="2400"/>
              <a:t>Ένα πιάνο σε κάθε αστικό σπίτι</a:t>
            </a:r>
          </a:p>
          <a:p>
            <a:r>
              <a:rPr lang="el-GR" altLang="el-GR" sz="2800"/>
              <a:t>Πρώτη φάση: τίτλοι γενικόλογοι</a:t>
            </a:r>
          </a:p>
          <a:p>
            <a:pPr lvl="1"/>
            <a:r>
              <a:rPr lang="el-GR" altLang="el-GR" sz="2400"/>
              <a:t>Νυκτερινό, φαντασία, τραγούδι χωρίς λόγια</a:t>
            </a:r>
          </a:p>
          <a:p>
            <a:r>
              <a:rPr lang="el-GR" altLang="el-GR" sz="2800"/>
              <a:t>Δεύτερη φάση: τίτλοι συγκεκριμένοι</a:t>
            </a:r>
          </a:p>
          <a:p>
            <a:pPr lvl="1"/>
            <a:r>
              <a:rPr lang="el-GR" altLang="el-GR" sz="2400"/>
              <a:t>Εικόνες, ιστορίες, συγκεκριμένες διαθέσεις</a:t>
            </a:r>
            <a:endParaRPr lang="en-GB" altLang="el-GR" sz="2400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632450" y="2439988"/>
            <a:ext cx="26114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>
                <a:latin typeface="Arial" panose="020B0604020202020204" pitchFamily="34" charset="0"/>
              </a:rPr>
              <a:t>Chopin, </a:t>
            </a:r>
            <a:r>
              <a:rPr lang="el-GR" altLang="el-GR">
                <a:latin typeface="Arial" panose="020B0604020202020204" pitchFamily="34" charset="0"/>
              </a:rPr>
              <a:t>Νυκτερινό σε ρε ύφεση μείζονα</a:t>
            </a:r>
            <a:endParaRPr lang="en-GB" altLang="el-GR">
              <a:latin typeface="Arial" panose="020B0604020202020204" pitchFamily="34" charset="0"/>
            </a:endParaRP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2247900" y="6113463"/>
            <a:ext cx="5240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>
                <a:latin typeface="Arial" panose="020B0604020202020204" pitchFamily="34" charset="0"/>
              </a:rPr>
              <a:t>Schumann, </a:t>
            </a:r>
            <a:r>
              <a:rPr lang="el-GR" altLang="el-GR">
                <a:latin typeface="Arial" panose="020B0604020202020204" pitchFamily="34" charset="0"/>
              </a:rPr>
              <a:t>Παιδικές σκηνές, Από χώρες μακρινές</a:t>
            </a:r>
            <a:endParaRPr lang="en-GB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45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Μουσική για πιάνο - 2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l-GR" sz="2800"/>
              <a:t>Hummel </a:t>
            </a:r>
            <a:r>
              <a:rPr lang="en-US" altLang="el-GR" sz="2400"/>
              <a:t>(preludes)</a:t>
            </a:r>
            <a:r>
              <a:rPr lang="en-US" altLang="el-GR" sz="2800"/>
              <a:t> – </a:t>
            </a:r>
            <a:r>
              <a:rPr lang="en-US" altLang="el-GR"/>
              <a:t>Field </a:t>
            </a:r>
            <a:r>
              <a:rPr lang="en-US" altLang="el-GR" sz="2400"/>
              <a:t>(nocturnes)</a:t>
            </a:r>
          </a:p>
          <a:p>
            <a:pPr>
              <a:lnSpc>
                <a:spcPct val="90000"/>
              </a:lnSpc>
            </a:pPr>
            <a:r>
              <a:rPr lang="en-US" altLang="el-GR" sz="2800"/>
              <a:t>Schubert</a:t>
            </a:r>
          </a:p>
          <a:p>
            <a:pPr lvl="1">
              <a:lnSpc>
                <a:spcPct val="90000"/>
              </a:lnSpc>
            </a:pPr>
            <a:r>
              <a:rPr lang="en-US" altLang="el-GR" sz="2400"/>
              <a:t>Moments musicaux, impromptus</a:t>
            </a:r>
          </a:p>
          <a:p>
            <a:pPr>
              <a:lnSpc>
                <a:spcPct val="90000"/>
              </a:lnSpc>
            </a:pPr>
            <a:r>
              <a:rPr lang="en-US" altLang="el-GR" sz="2800"/>
              <a:t>Chopin</a:t>
            </a:r>
          </a:p>
          <a:p>
            <a:pPr lvl="1">
              <a:lnSpc>
                <a:spcPct val="90000"/>
              </a:lnSpc>
            </a:pPr>
            <a:r>
              <a:rPr lang="en-US" altLang="el-GR" sz="2400"/>
              <a:t>Preludes, impromptus, nocturnes, ballades, scherzi</a:t>
            </a:r>
          </a:p>
          <a:p>
            <a:pPr>
              <a:lnSpc>
                <a:spcPct val="90000"/>
              </a:lnSpc>
            </a:pPr>
            <a:r>
              <a:rPr lang="en-US" altLang="el-GR" sz="2800"/>
              <a:t>Mendelssohn</a:t>
            </a:r>
          </a:p>
          <a:p>
            <a:pPr lvl="1">
              <a:lnSpc>
                <a:spcPct val="90000"/>
              </a:lnSpc>
            </a:pPr>
            <a:r>
              <a:rPr lang="el-GR" altLang="el-GR" sz="2400"/>
              <a:t>Τραγούδια χωρίς λόγια, σοβαρές παραλλαγές</a:t>
            </a:r>
          </a:p>
          <a:p>
            <a:pPr>
              <a:lnSpc>
                <a:spcPct val="90000"/>
              </a:lnSpc>
            </a:pPr>
            <a:r>
              <a:rPr lang="en-US" altLang="el-GR" sz="2800"/>
              <a:t>Brahms</a:t>
            </a:r>
          </a:p>
          <a:p>
            <a:pPr lvl="1">
              <a:lnSpc>
                <a:spcPct val="90000"/>
              </a:lnSpc>
            </a:pPr>
            <a:r>
              <a:rPr lang="en-US" altLang="el-GR" sz="2400"/>
              <a:t>Intermezzi, Capricci</a:t>
            </a:r>
            <a:endParaRPr lang="el-GR" altLang="el-GR" sz="2400"/>
          </a:p>
        </p:txBody>
      </p:sp>
    </p:spTree>
    <p:extLst>
      <p:ext uri="{BB962C8B-B14F-4D97-AF65-F5344CB8AC3E}">
        <p14:creationId xmlns:p14="http://schemas.microsoft.com/office/powerpoint/2010/main" val="37866494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Μουσική για πιάνο - 3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r>
              <a:rPr lang="en-US" altLang="el-GR" sz="2800"/>
              <a:t>Schumann</a:t>
            </a:r>
            <a:r>
              <a:rPr lang="el-GR" altLang="el-GR" sz="2800"/>
              <a:t> – προγραμαμτικοί τίτλοι</a:t>
            </a:r>
            <a:endParaRPr lang="en-US" altLang="el-GR" sz="2800"/>
          </a:p>
          <a:p>
            <a:pPr lvl="1"/>
            <a:r>
              <a:rPr lang="en-US" altLang="el-GR" sz="2400"/>
              <a:t>Papillons, Carnaval, Davidsbündlertänze, Kreisleriana, Noveletten, Kinderszenen, Albumblätter, Waldszenen </a:t>
            </a:r>
            <a:r>
              <a:rPr lang="el-GR" altLang="el-GR" sz="2400"/>
              <a:t>κλπ.</a:t>
            </a:r>
            <a:endParaRPr lang="en-US" altLang="el-GR" sz="2400"/>
          </a:p>
          <a:p>
            <a:pPr lvl="1"/>
            <a:r>
              <a:rPr lang="el-GR" altLang="el-GR" sz="2400"/>
              <a:t>Μουσικοκριτική – </a:t>
            </a:r>
            <a:r>
              <a:rPr lang="en-US" altLang="el-GR" sz="2400"/>
              <a:t>Neue Zeutschrift für Musik</a:t>
            </a:r>
          </a:p>
          <a:p>
            <a:r>
              <a:rPr lang="en-US" altLang="el-GR" sz="2800"/>
              <a:t>Liszt</a:t>
            </a:r>
          </a:p>
          <a:p>
            <a:pPr lvl="1"/>
            <a:r>
              <a:rPr lang="el-GR" altLang="el-GR" sz="2400"/>
              <a:t>Η φάση του βιρτουόζου</a:t>
            </a:r>
          </a:p>
          <a:p>
            <a:pPr lvl="1"/>
            <a:r>
              <a:rPr lang="el-GR" altLang="el-GR" sz="2400"/>
              <a:t>Η φάση του πρωτοπόρου</a:t>
            </a:r>
            <a:r>
              <a:rPr lang="en-US" altLang="el-GR" sz="2400"/>
              <a:t> – </a:t>
            </a:r>
            <a:r>
              <a:rPr lang="el-GR" altLang="el-GR" sz="2400"/>
              <a:t>Νεογερμανική σχολή</a:t>
            </a:r>
          </a:p>
          <a:p>
            <a:pPr lvl="2"/>
            <a:r>
              <a:rPr lang="en-US" altLang="el-GR" sz="2000"/>
              <a:t>Annees de pelerinage, harmonies poetiques et religieuses, Mephisto-Waltzer</a:t>
            </a:r>
          </a:p>
        </p:txBody>
      </p:sp>
    </p:spTree>
    <p:extLst>
      <p:ext uri="{BB962C8B-B14F-4D97-AF65-F5344CB8AC3E}">
        <p14:creationId xmlns:p14="http://schemas.microsoft.com/office/powerpoint/2010/main" val="15503992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Η Ρομαντική Συμφωνία</a:t>
            </a:r>
            <a:endParaRPr lang="en-GB" altLang="el-GR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r>
              <a:rPr lang="el-GR" altLang="el-GR" sz="2800"/>
              <a:t>Τυρανική η επίδραση του </a:t>
            </a:r>
            <a:r>
              <a:rPr lang="en-US" altLang="el-GR" sz="2800"/>
              <a:t>Beethoven</a:t>
            </a:r>
            <a:endParaRPr lang="el-GR" altLang="el-GR" sz="2800"/>
          </a:p>
          <a:p>
            <a:r>
              <a:rPr lang="el-GR" altLang="el-GR" sz="2800"/>
              <a:t>Μέχρι τα μέσα του αιώνα </a:t>
            </a:r>
            <a:r>
              <a:rPr lang="en-US" altLang="el-GR" sz="2800"/>
              <a:t>(Schubert, Schumann, Mendelssohn)</a:t>
            </a:r>
          </a:p>
          <a:p>
            <a:pPr lvl="1"/>
            <a:r>
              <a:rPr lang="el-GR" altLang="el-GR" sz="2400"/>
              <a:t>Απλές μορφές, περιορισμένη θεματική επεξεργασία, συχνά εξωμουσικά ερεθίσματα</a:t>
            </a:r>
          </a:p>
          <a:p>
            <a:r>
              <a:rPr lang="el-GR" altLang="el-GR" sz="2800"/>
              <a:t>2</a:t>
            </a:r>
            <a:r>
              <a:rPr lang="el-GR" altLang="el-GR" sz="2800" baseline="30000"/>
              <a:t>ο</a:t>
            </a:r>
            <a:r>
              <a:rPr lang="el-GR" altLang="el-GR" sz="2800"/>
              <a:t> μισό του 19</a:t>
            </a:r>
            <a:r>
              <a:rPr lang="el-GR" altLang="el-GR" sz="2800" baseline="30000"/>
              <a:t>ου</a:t>
            </a:r>
            <a:r>
              <a:rPr lang="el-GR" altLang="el-GR" sz="2800"/>
              <a:t> αιώνα</a:t>
            </a:r>
          </a:p>
          <a:p>
            <a:pPr lvl="1"/>
            <a:r>
              <a:rPr lang="en-US" altLang="el-GR" sz="2400"/>
              <a:t>Johannes Brahms</a:t>
            </a:r>
            <a:r>
              <a:rPr lang="el-GR" altLang="el-GR" sz="2400"/>
              <a:t> – ο διάδοχος του </a:t>
            </a:r>
            <a:r>
              <a:rPr lang="en-US" altLang="el-GR" sz="2400"/>
              <a:t>Beethoven</a:t>
            </a:r>
          </a:p>
          <a:p>
            <a:pPr lvl="1"/>
            <a:r>
              <a:rPr lang="en-US" altLang="el-GR" sz="2400"/>
              <a:t>Anton Bruckner,</a:t>
            </a:r>
            <a:r>
              <a:rPr lang="el-GR" altLang="el-GR" sz="2400"/>
              <a:t> </a:t>
            </a:r>
            <a:r>
              <a:rPr lang="en-US" altLang="el-GR" sz="2400"/>
              <a:t>Gustav Mahler </a:t>
            </a:r>
            <a:r>
              <a:rPr lang="el-GR" altLang="el-GR" sz="2400"/>
              <a:t>– βαγκνερική επίδραση στη συμφωνία</a:t>
            </a:r>
            <a:endParaRPr lang="en-US" altLang="el-GR" sz="2400"/>
          </a:p>
          <a:p>
            <a:pPr lvl="1"/>
            <a:r>
              <a:rPr lang="en-US" altLang="el-GR" sz="2400"/>
              <a:t>Franck, Saint-Saens</a:t>
            </a:r>
            <a:endParaRPr lang="en-GB" altLang="el-GR" sz="2400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4911725" y="5876925"/>
            <a:ext cx="42322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>
                <a:latin typeface="Arial" panose="020B0604020202020204" pitchFamily="34" charset="0"/>
              </a:rPr>
              <a:t>Brahms, </a:t>
            </a:r>
            <a:r>
              <a:rPr lang="el-GR" altLang="el-GR">
                <a:latin typeface="Arial" panose="020B0604020202020204" pitchFamily="34" charset="0"/>
              </a:rPr>
              <a:t>Συμφωνία αρ. 1, ντο ελάσσονα, 1</a:t>
            </a:r>
            <a:r>
              <a:rPr lang="el-GR" altLang="el-GR" baseline="30000">
                <a:latin typeface="Arial" panose="020B0604020202020204" pitchFamily="34" charset="0"/>
              </a:rPr>
              <a:t>ο</a:t>
            </a:r>
            <a:r>
              <a:rPr lang="el-GR" altLang="el-GR">
                <a:latin typeface="Arial" panose="020B0604020202020204" pitchFamily="34" charset="0"/>
              </a:rPr>
              <a:t> μέρος</a:t>
            </a:r>
            <a:endParaRPr lang="en-GB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61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43887" cy="733425"/>
          </a:xfrm>
        </p:spPr>
        <p:txBody>
          <a:bodyPr>
            <a:normAutofit fontScale="90000"/>
          </a:bodyPr>
          <a:lstStyle/>
          <a:p>
            <a:r>
              <a:rPr lang="el-GR" altLang="el-GR"/>
              <a:t>Προγραμματική μουσική</a:t>
            </a:r>
            <a:endParaRPr lang="en-GB" altLang="el-GR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608513"/>
          </a:xfrm>
        </p:spPr>
        <p:txBody>
          <a:bodyPr/>
          <a:lstStyle/>
          <a:p>
            <a:r>
              <a:rPr lang="el-GR" altLang="el-GR"/>
              <a:t>Μουσική η οποία αφηγείται με ήχους μια ιστορία, που αναφέρεται στον τίτλο</a:t>
            </a:r>
          </a:p>
          <a:p>
            <a:pPr lvl="1"/>
            <a:r>
              <a:rPr lang="el-GR" altLang="el-GR"/>
              <a:t>Πρόγραμμα</a:t>
            </a:r>
          </a:p>
          <a:p>
            <a:r>
              <a:rPr lang="el-GR" altLang="el-GR"/>
              <a:t>Προγραμματική Συμφωνία – </a:t>
            </a:r>
            <a:r>
              <a:rPr lang="en-US" altLang="el-GR"/>
              <a:t>Berlioz</a:t>
            </a:r>
            <a:endParaRPr lang="el-GR" altLang="el-GR"/>
          </a:p>
          <a:p>
            <a:pPr lvl="1"/>
            <a:r>
              <a:rPr lang="el-GR" altLang="el-GR"/>
              <a:t>Φανταστική συμφωνία, ο Χάρολντ στην Ιταλία</a:t>
            </a:r>
          </a:p>
          <a:p>
            <a:r>
              <a:rPr lang="el-GR" altLang="el-GR"/>
              <a:t>Συμφωνικό Ποίημα </a:t>
            </a:r>
          </a:p>
        </p:txBody>
      </p:sp>
    </p:spTree>
    <p:extLst>
      <p:ext uri="{BB962C8B-B14F-4D97-AF65-F5344CB8AC3E}">
        <p14:creationId xmlns:p14="http://schemas.microsoft.com/office/powerpoint/2010/main" val="124261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Συμφωνικό ποίημα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/>
              <a:t>Η «προοδευτική τάση» του 2</a:t>
            </a:r>
            <a:r>
              <a:rPr lang="el-GR" altLang="el-GR" sz="2400" baseline="30000"/>
              <a:t>ου</a:t>
            </a:r>
            <a:r>
              <a:rPr lang="el-GR" altLang="el-GR" sz="2400"/>
              <a:t> μισού του 19</a:t>
            </a:r>
            <a:r>
              <a:rPr lang="el-GR" altLang="el-GR" sz="2400" baseline="30000"/>
              <a:t>ου</a:t>
            </a:r>
            <a:r>
              <a:rPr lang="el-GR" altLang="el-GR" sz="2400"/>
              <a:t> αι.</a:t>
            </a:r>
          </a:p>
          <a:p>
            <a:pPr lvl="1">
              <a:lnSpc>
                <a:spcPct val="90000"/>
              </a:lnSpc>
            </a:pPr>
            <a:r>
              <a:rPr lang="el-GR" altLang="el-GR" sz="2000"/>
              <a:t>(επέκταση της ουβερτούρας)</a:t>
            </a:r>
            <a:r>
              <a:rPr lang="en-US" altLang="el-GR" sz="2000"/>
              <a:t> – </a:t>
            </a:r>
            <a:r>
              <a:rPr lang="el-GR" altLang="el-GR" sz="2000"/>
              <a:t>μονομερές – χωρίς προσαρμογή σε μια φόρμα</a:t>
            </a:r>
          </a:p>
          <a:p>
            <a:pPr lvl="1">
              <a:lnSpc>
                <a:spcPct val="90000"/>
              </a:lnSpc>
            </a:pPr>
            <a:r>
              <a:rPr lang="en-US" altLang="el-GR" sz="2000"/>
              <a:t>Liszt, </a:t>
            </a:r>
            <a:endParaRPr lang="el-GR" altLang="el-GR" sz="2000"/>
          </a:p>
          <a:p>
            <a:pPr lvl="2">
              <a:lnSpc>
                <a:spcPct val="90000"/>
              </a:lnSpc>
            </a:pPr>
            <a:r>
              <a:rPr lang="el-GR" altLang="el-GR" sz="2000"/>
              <a:t>Τα Πρελούδια, Ό,τι ακούει κανείς στα βουνά, Ο Θρήνος των Ηρώων, Προμηθέας, Μαζέππα, Άμλετ, Από την κούνια ως τον τάφο, </a:t>
            </a:r>
            <a:r>
              <a:rPr lang="de-DE" altLang="el-GR" sz="2000"/>
              <a:t>Faust</a:t>
            </a:r>
            <a:r>
              <a:rPr lang="el-GR" altLang="el-GR" sz="2000"/>
              <a:t>, </a:t>
            </a:r>
            <a:r>
              <a:rPr lang="de-DE" altLang="el-GR" sz="2000"/>
              <a:t>Dante</a:t>
            </a:r>
            <a:r>
              <a:rPr lang="el-GR" altLang="el-GR" sz="2000"/>
              <a:t> </a:t>
            </a:r>
            <a:endParaRPr lang="el-GR" altLang="el-GR" sz="1800"/>
          </a:p>
          <a:p>
            <a:pPr lvl="1">
              <a:lnSpc>
                <a:spcPct val="90000"/>
              </a:lnSpc>
            </a:pPr>
            <a:r>
              <a:rPr lang="en-US" altLang="el-GR" sz="2000"/>
              <a:t>R. Strauss</a:t>
            </a:r>
            <a:r>
              <a:rPr lang="el-GR" altLang="el-GR" sz="2000"/>
              <a:t>,</a:t>
            </a:r>
          </a:p>
          <a:p>
            <a:pPr lvl="2">
              <a:lnSpc>
                <a:spcPct val="90000"/>
              </a:lnSpc>
            </a:pPr>
            <a:r>
              <a:rPr lang="el-GR" altLang="el-GR" sz="1800"/>
              <a:t>Από την Ιταλία, Δον Ζουάν, Μάκβεθ, Θάνατος και εξαϋλωση, Αγώνας και νίκη, Τιλλ Όυλενσπήγκελ, Τάδε έφη Ζαρατούστρας, Δον Κιχώτης, Η ζωή ενός ήρωα, Συμφωνία των Άλπεων, Οικιακή συμφωνία </a:t>
            </a:r>
            <a:endParaRPr lang="en-US" altLang="el-GR" sz="1800"/>
          </a:p>
          <a:p>
            <a:pPr lvl="1">
              <a:lnSpc>
                <a:spcPct val="90000"/>
              </a:lnSpc>
            </a:pPr>
            <a:r>
              <a:rPr lang="en-US" altLang="el-GR" sz="2000"/>
              <a:t>Wolf, Busoni, Pfitzner, Reger</a:t>
            </a:r>
            <a:endParaRPr lang="en-GB" altLang="el-GR" sz="2000"/>
          </a:p>
          <a:p>
            <a:pPr>
              <a:lnSpc>
                <a:spcPct val="90000"/>
              </a:lnSpc>
            </a:pPr>
            <a:endParaRPr lang="el-GR" altLang="el-GR" sz="2400"/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1743075" y="5969000"/>
            <a:ext cx="567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>
                <a:latin typeface="Arial" panose="020B0604020202020204" pitchFamily="34" charset="0"/>
              </a:rPr>
              <a:t>R. Strauss, </a:t>
            </a:r>
            <a:r>
              <a:rPr lang="el-GR" altLang="el-GR">
                <a:latin typeface="Arial" panose="020B0604020202020204" pitchFamily="34" charset="0"/>
              </a:rPr>
              <a:t>Τα φαιδρά καμώματα του </a:t>
            </a:r>
            <a:r>
              <a:rPr lang="en-US" altLang="el-GR">
                <a:latin typeface="Arial" panose="020B0604020202020204" pitchFamily="34" charset="0"/>
              </a:rPr>
              <a:t>Till Eulenspiegel</a:t>
            </a:r>
            <a:endParaRPr lang="en-GB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8036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Ιμπρεσιονισμός - 1</a:t>
            </a:r>
            <a:endParaRPr lang="en-GB" altLang="el-GR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8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Προέλευση από τη ζωγραφική</a:t>
            </a:r>
          </a:p>
          <a:p>
            <a:pPr>
              <a:lnSpc>
                <a:spcPct val="90000"/>
              </a:lnSpc>
            </a:pPr>
            <a:r>
              <a:rPr lang="el-GR" altLang="el-GR"/>
              <a:t>Αντίδραση στην «κουρασμένη» υστερο-ρομαντική υπερβολή</a:t>
            </a:r>
          </a:p>
          <a:p>
            <a:pPr>
              <a:lnSpc>
                <a:spcPct val="90000"/>
              </a:lnSpc>
            </a:pPr>
            <a:r>
              <a:rPr lang="el-GR" altLang="el-GR"/>
              <a:t>Στιγμιαία εντύπωση ή ατμόσφαιρα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Συμβολισμός;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Ψυχική υπερπραγματικότητα των εντυπώσεων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Απομάκρυνση από τις μορφολογικές και αρμονικές δομές και τα καθιερωμένα πτωτικά σχήματα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1600200" y="6113463"/>
            <a:ext cx="44148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>
                <a:latin typeface="Arial" panose="020B0604020202020204" pitchFamily="34" charset="0"/>
              </a:rPr>
              <a:t>Debussy, Arabesque </a:t>
            </a:r>
            <a:r>
              <a:rPr lang="el-GR" altLang="el-GR">
                <a:latin typeface="Arial" panose="020B0604020202020204" pitchFamily="34" charset="0"/>
              </a:rPr>
              <a:t>(διασκευή για άρπα)</a:t>
            </a:r>
            <a:endParaRPr lang="en-GB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53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Ιμπρεσιονισμός - 2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Η απάντηση της Γαλλίας στον Ιταλικό βερισμό και στο κίνημα των εθνικών σχολών</a:t>
            </a:r>
          </a:p>
          <a:p>
            <a:pPr lvl="1"/>
            <a:r>
              <a:rPr lang="en-US" altLang="el-GR"/>
              <a:t>Debussy, Ravel</a:t>
            </a:r>
          </a:p>
          <a:p>
            <a:pPr lvl="1"/>
            <a:r>
              <a:rPr lang="en-US" altLang="el-GR"/>
              <a:t>Skryabin, DeFalla, Respighi</a:t>
            </a:r>
            <a:endParaRPr lang="el-GR" altLang="el-GR"/>
          </a:p>
          <a:p>
            <a:r>
              <a:rPr lang="el-GR" altLang="el-GR"/>
              <a:t>Αντιδρά στη βαγκνερική αισθητική</a:t>
            </a:r>
          </a:p>
          <a:p>
            <a:pPr lvl="1"/>
            <a:r>
              <a:rPr lang="el-GR" altLang="el-GR"/>
              <a:t>Αλλά δεν θα ήταν δυνατή χωρίς αυτή</a:t>
            </a:r>
            <a:endParaRPr lang="en-US" altLang="el-GR"/>
          </a:p>
          <a:p>
            <a:r>
              <a:rPr lang="el-GR" altLang="el-GR"/>
              <a:t>Η πόρτα εισόδου στον 20</a:t>
            </a:r>
            <a:r>
              <a:rPr lang="el-GR" altLang="el-GR" baseline="30000"/>
              <a:t>ο</a:t>
            </a:r>
            <a:r>
              <a:rPr lang="el-GR" altLang="el-GR"/>
              <a:t> αιώνα</a:t>
            </a:r>
            <a:endParaRPr lang="en-GB" altLang="el-GR"/>
          </a:p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3611000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Οι απαρχές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l-GR" sz="2800" dirty="0"/>
              <a:t>Ludwig Tieck</a:t>
            </a:r>
          </a:p>
          <a:p>
            <a:r>
              <a:rPr lang="en-US" altLang="el-GR" sz="2800" dirty="0"/>
              <a:t>Wilhelm Heinrich </a:t>
            </a:r>
            <a:r>
              <a:rPr lang="en-US" altLang="el-GR" sz="2800" dirty="0" err="1"/>
              <a:t>Wackenroder</a:t>
            </a:r>
            <a:endParaRPr lang="en-US" altLang="el-GR" sz="2800" dirty="0"/>
          </a:p>
          <a:p>
            <a:r>
              <a:rPr lang="en-US" altLang="el-GR" sz="2800" dirty="0" err="1"/>
              <a:t>E.T.A</a:t>
            </a:r>
            <a:r>
              <a:rPr lang="en-US" altLang="el-GR" sz="2800" dirty="0"/>
              <a:t> Hoffmann</a:t>
            </a:r>
          </a:p>
          <a:p>
            <a:pPr lvl="1"/>
            <a:r>
              <a:rPr lang="el-GR" altLang="el-GR" sz="2400" dirty="0"/>
              <a:t>Ρομαντισμός είναι η προβολή του συναισθήματος</a:t>
            </a:r>
          </a:p>
          <a:p>
            <a:pPr lvl="1"/>
            <a:r>
              <a:rPr lang="el-GR" altLang="el-GR" sz="2400" dirty="0"/>
              <a:t>Ερμηνεύει ως κατ’ εξοχήν δείγματα ρομαντισμού δύο από τα πιο χαρακτηριστικά κλασικά έργα</a:t>
            </a:r>
          </a:p>
          <a:p>
            <a:pPr lvl="2"/>
            <a:r>
              <a:rPr lang="el-GR" altLang="el-GR" sz="2000" dirty="0"/>
              <a:t>Το Ρέκβιεμ του Μότσαρτ</a:t>
            </a:r>
          </a:p>
          <a:p>
            <a:pPr lvl="2"/>
            <a:r>
              <a:rPr lang="el-GR" altLang="el-GR" sz="2000" dirty="0"/>
              <a:t>Την Συμφωνία σε ντο ελάσσονα του </a:t>
            </a:r>
            <a:r>
              <a:rPr lang="el-GR" altLang="el-GR" sz="2000" dirty="0" err="1"/>
              <a:t>Μπετόβεν</a:t>
            </a:r>
            <a:endParaRPr lang="el-GR" altLang="el-GR" sz="20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1932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n-US" sz="2000" dirty="0" smtClean="0"/>
              <a:t>1.0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/>
              <a:t>Copyright</a:t>
            </a:r>
            <a:r>
              <a:rPr lang="el-GR" sz="2000" dirty="0"/>
              <a:t> </a:t>
            </a:r>
            <a:r>
              <a:rPr lang="el-GR" sz="2000" dirty="0" err="1"/>
              <a:t>Εθνικόν</a:t>
            </a:r>
            <a:r>
              <a:rPr lang="el-GR" sz="2000" dirty="0"/>
              <a:t> και </a:t>
            </a:r>
            <a:r>
              <a:rPr lang="el-GR" sz="2000" dirty="0" err="1"/>
              <a:t>Καποδιστριακόν</a:t>
            </a:r>
            <a:r>
              <a:rPr lang="el-GR" sz="2000" dirty="0"/>
              <a:t> </a:t>
            </a:r>
            <a:r>
              <a:rPr lang="el-GR" sz="2000" dirty="0" err="1"/>
              <a:t>Πανεπιστήμιον</a:t>
            </a:r>
            <a:r>
              <a:rPr lang="el-GR" sz="2000" dirty="0"/>
              <a:t> Αθηνών, Νικόλαος </a:t>
            </a:r>
            <a:r>
              <a:rPr lang="el-GR" sz="2000" dirty="0" err="1"/>
              <a:t>Mαλιάρας</a:t>
            </a:r>
            <a:r>
              <a:rPr lang="el-GR" sz="2000" dirty="0"/>
              <a:t>, 2015. Νικόλαος </a:t>
            </a:r>
            <a:r>
              <a:rPr lang="el-GR" sz="2000" dirty="0" err="1"/>
              <a:t>Μαλιάρας</a:t>
            </a:r>
            <a:r>
              <a:rPr lang="el-GR" sz="2000" dirty="0"/>
              <a:t>. «Συνοπτική Ιστορία της Ευρωπαϊκής Μουσικής. </a:t>
            </a:r>
            <a:r>
              <a:rPr lang="el-GR" sz="2000" dirty="0" smtClean="0"/>
              <a:t>Ο Ρομαντισμός». </a:t>
            </a:r>
            <a:r>
              <a:rPr lang="el-GR" sz="2000" dirty="0"/>
              <a:t>Έκδοση: 1.0. Αθήνα 2015. Διαθέσιμο από τη δικτυακή διεύθυνση: http://opencourses.uoa.gr/courses/MUSIC100/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Χαρακτηριστικά - 1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Η μουσική χάνει τον απόλυτο χαρακτήρα της και γίνεται «υπηρέτης», φορέας </a:t>
            </a:r>
            <a:r>
              <a:rPr lang="el-GR" altLang="el-GR" sz="2400" dirty="0" err="1"/>
              <a:t>εξωμουσικών</a:t>
            </a:r>
            <a:r>
              <a:rPr lang="el-GR" altLang="el-GR" sz="2400" dirty="0"/>
              <a:t> μηνυμάτων 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Ο καλλιτέχνης-δημιουργός ως ανεξάρτητη προσωπικότητα</a:t>
            </a:r>
          </a:p>
          <a:p>
            <a:pPr>
              <a:lnSpc>
                <a:spcPct val="90000"/>
              </a:lnSpc>
            </a:pPr>
            <a:r>
              <a:rPr lang="en-US" altLang="el-GR" sz="2400" dirty="0"/>
              <a:t>T</a:t>
            </a:r>
            <a:r>
              <a:rPr lang="el-GR" altLang="el-GR" sz="2400" dirty="0" err="1"/>
              <a:t>ονισμός</a:t>
            </a:r>
            <a:r>
              <a:rPr lang="el-GR" altLang="el-GR" sz="2400" dirty="0"/>
              <a:t> </a:t>
            </a:r>
            <a:r>
              <a:rPr lang="en-US" altLang="el-GR" sz="2400" dirty="0"/>
              <a:t>(</a:t>
            </a:r>
            <a:r>
              <a:rPr lang="el-GR" altLang="el-GR" sz="2400" dirty="0"/>
              <a:t>ενίοτε υπέρμετρος) της προσωπικής έμπνευσης – και του συναισθήματος – ως του σημαντικότερου κριτηρίου της τέχνης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Τα δομικά και μορφολογικά δεδομένα της μουσικής διαταράσσονται και προσαρμόζονται προς τις νέες απαιτήσεις</a:t>
            </a:r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Η ισορροπία και η οικονομία των μέσων της κλασικής περιόδου </a:t>
            </a:r>
            <a:r>
              <a:rPr lang="el-GR" altLang="el-GR" sz="2000" dirty="0" err="1"/>
              <a:t>ερνηνεύεται</a:t>
            </a:r>
            <a:r>
              <a:rPr lang="el-GR" altLang="el-GR" sz="2000" dirty="0"/>
              <a:t> ως περιορισμός της φαντασίας και της συναισθηματικής έκφρασης, και γι’ αυτό συχνά εγκαταλείπεται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47774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Χαρακτηριστικά - 2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Ασυνήθιστα, ενίοτε αυτοβιογραφικά μηνύματα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Ανακάλυψη νέων αρμονικών ιδιωμάτων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Στροφή στη λαϊκή παράδοση ως μέσου για την αναζήτηση της γνησιότητας του συναισθήματος (εθνικές σχολές) </a:t>
            </a:r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Εδώ υπάρχει συσχετισμός με τα μηνύματα του Ρουσσώ και του διαφωτισμού – ο απλός λαϊκός άνθρωπος</a:t>
            </a:r>
          </a:p>
          <a:p>
            <a:pPr>
              <a:lnSpc>
                <a:spcPct val="90000"/>
              </a:lnSpc>
            </a:pPr>
            <a:r>
              <a:rPr lang="el-GR" altLang="el-GR" sz="2400" dirty="0" err="1"/>
              <a:t>Εξωευρωπαϊκά</a:t>
            </a:r>
            <a:r>
              <a:rPr lang="el-GR" altLang="el-GR" sz="2400" dirty="0"/>
              <a:t> και εξωτικά θέματα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Πρωτοκαθεδρία του περιεχομένου έναντι της μορφής και του πιάνου έναντι του βιολιού</a:t>
            </a:r>
            <a:endParaRPr lang="en-GB" alt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61908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Χαρακτηριστικά - 3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Διεύρυνση του ακροατηρίου της μουσικής (άνοδος της αστικής τάξης)</a:t>
            </a:r>
          </a:p>
          <a:p>
            <a:r>
              <a:rPr lang="el-GR" altLang="el-GR" sz="2400" dirty="0"/>
              <a:t>Παρενέργεια: Μουσική για τα ευρέα στρώματα (γούστο της αγοράς – μουσική του σαλονιού - ελαφρά μουσική)</a:t>
            </a:r>
            <a:endParaRPr lang="en-GB" altLang="el-GR" sz="2400" dirty="0"/>
          </a:p>
          <a:p>
            <a:pPr marL="0" indent="0"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26004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Χαρακτηριστικά - 4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Φραστική δομή</a:t>
            </a:r>
          </a:p>
          <a:p>
            <a:pPr lvl="1"/>
            <a:r>
              <a:rPr lang="el-GR" altLang="el-GR" sz="2400" dirty="0"/>
              <a:t>Επιστροφή σε απλές συμμετρικές δομές</a:t>
            </a:r>
          </a:p>
          <a:p>
            <a:r>
              <a:rPr lang="el-GR" altLang="el-GR" sz="2800" dirty="0"/>
              <a:t>Ρυθμός</a:t>
            </a:r>
          </a:p>
          <a:p>
            <a:pPr lvl="1"/>
            <a:r>
              <a:rPr lang="el-GR" altLang="el-GR" sz="2400" dirty="0"/>
              <a:t>Στερεότυπη συμπεριφορά – ο ρυθμός παύει να συντελεί στην </a:t>
            </a:r>
            <a:r>
              <a:rPr lang="el-GR" altLang="el-GR" sz="2400" dirty="0" err="1"/>
              <a:t>αναγνωρισιμότητα</a:t>
            </a:r>
            <a:r>
              <a:rPr lang="el-GR" altLang="el-GR" sz="2400" dirty="0"/>
              <a:t> των μοτίβων</a:t>
            </a:r>
          </a:p>
          <a:p>
            <a:r>
              <a:rPr lang="el-GR" altLang="el-GR" sz="2800" dirty="0"/>
              <a:t>Αρμονία</a:t>
            </a:r>
          </a:p>
          <a:p>
            <a:pPr lvl="1"/>
            <a:r>
              <a:rPr lang="el-GR" altLang="el-GR" sz="2400" dirty="0"/>
              <a:t>Πύκνωση του αρμονικού υλικού</a:t>
            </a:r>
          </a:p>
          <a:p>
            <a:pPr lvl="1"/>
            <a:r>
              <a:rPr lang="el-GR" altLang="el-GR" sz="2400" dirty="0"/>
              <a:t>Ατμόσφαιρα μέσω της αρμονίας και της ενορχήστρωσης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02878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Κυριότερα νέα είδη μουσικής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Σύντομο κομμάτι για πιάνο με λυρική διάθεση (Χαρακτηριστικό κομμάτι – </a:t>
            </a:r>
            <a:r>
              <a:rPr lang="en-US" altLang="el-GR" sz="2400" dirty="0"/>
              <a:t>Chopin, Schumann, Mendelssohn)</a:t>
            </a:r>
          </a:p>
          <a:p>
            <a:r>
              <a:rPr lang="el-GR" altLang="el-GR" sz="2400" dirty="0"/>
              <a:t>Έντεχνο τραγούδι </a:t>
            </a:r>
            <a:r>
              <a:rPr lang="en-US" altLang="el-GR" sz="2400" dirty="0"/>
              <a:t>(Schubert)</a:t>
            </a:r>
          </a:p>
          <a:p>
            <a:r>
              <a:rPr lang="el-GR" altLang="el-GR" sz="2400" dirty="0"/>
              <a:t>Προγραμματική μουσική – Συμφωνικό ποίημα </a:t>
            </a:r>
            <a:r>
              <a:rPr lang="en-US" altLang="el-GR" sz="2400" dirty="0"/>
              <a:t>(Liszt)</a:t>
            </a:r>
          </a:p>
          <a:p>
            <a:r>
              <a:rPr lang="el-GR" altLang="el-GR" sz="2400" dirty="0"/>
              <a:t>Μουσικό δράμα </a:t>
            </a:r>
            <a:r>
              <a:rPr lang="en-US" altLang="el-GR" sz="2400" dirty="0"/>
              <a:t>(Wagner)</a:t>
            </a:r>
            <a:endParaRPr lang="en-GB" alt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7199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Οι περίοδοι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l-GR" sz="2000" dirty="0"/>
              <a:t>Πρώιμος ρομαντισμός (μέχρι το 1830)</a:t>
            </a:r>
          </a:p>
          <a:p>
            <a:pPr lvl="1">
              <a:lnSpc>
                <a:spcPct val="80000"/>
              </a:lnSpc>
            </a:pPr>
            <a:r>
              <a:rPr lang="en-US" altLang="el-GR" sz="2000" dirty="0"/>
              <a:t>Hoffmann, </a:t>
            </a:r>
            <a:r>
              <a:rPr lang="en-US" altLang="el-GR" sz="2000" dirty="0" err="1"/>
              <a:t>Spohr</a:t>
            </a:r>
            <a:r>
              <a:rPr lang="en-US" altLang="el-GR" sz="2000" dirty="0"/>
              <a:t>, Weber, Schubert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Κυρίως ρομαντισμός (ως το 1850)</a:t>
            </a:r>
          </a:p>
          <a:p>
            <a:pPr lvl="1">
              <a:lnSpc>
                <a:spcPct val="80000"/>
              </a:lnSpc>
            </a:pPr>
            <a:r>
              <a:rPr lang="en-US" altLang="el-GR" sz="2000" dirty="0"/>
              <a:t>Berlioz, Mendelssohn, Chopin, Schumann, Liszt, Paganini </a:t>
            </a:r>
            <a:r>
              <a:rPr lang="el-GR" altLang="el-GR" sz="2000" dirty="0"/>
              <a:t>(βιρτουόζοι)</a:t>
            </a:r>
          </a:p>
          <a:p>
            <a:pPr lvl="1">
              <a:lnSpc>
                <a:spcPct val="80000"/>
              </a:lnSpc>
            </a:pPr>
            <a:r>
              <a:rPr lang="el-GR" altLang="el-GR" sz="2000" dirty="0"/>
              <a:t>Ιστορισμός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Δεύτερο μισό του 19</a:t>
            </a:r>
            <a:r>
              <a:rPr lang="el-GR" altLang="el-GR" sz="2000" baseline="30000" dirty="0"/>
              <a:t>ου</a:t>
            </a:r>
            <a:r>
              <a:rPr lang="el-GR" altLang="el-GR" sz="2000" dirty="0"/>
              <a:t> αι. (ως το 1910)</a:t>
            </a:r>
          </a:p>
          <a:p>
            <a:pPr lvl="1">
              <a:lnSpc>
                <a:spcPct val="80000"/>
              </a:lnSpc>
            </a:pPr>
            <a:r>
              <a:rPr lang="el-GR" altLang="el-GR" sz="2000" dirty="0" err="1"/>
              <a:t>Νεογερμανική</a:t>
            </a:r>
            <a:r>
              <a:rPr lang="el-GR" altLang="el-GR" sz="2000" dirty="0"/>
              <a:t> Σχολή </a:t>
            </a:r>
            <a:r>
              <a:rPr lang="en-US" altLang="el-GR" sz="2000" dirty="0"/>
              <a:t>(Liszt, Wagner)</a:t>
            </a:r>
          </a:p>
          <a:p>
            <a:pPr lvl="1">
              <a:lnSpc>
                <a:spcPct val="80000"/>
              </a:lnSpc>
            </a:pPr>
            <a:r>
              <a:rPr lang="el-GR" altLang="el-GR" sz="2000" dirty="0"/>
              <a:t>Ρομαντικός κλασικισμός </a:t>
            </a:r>
            <a:r>
              <a:rPr lang="en-US" altLang="el-GR" sz="2000" dirty="0"/>
              <a:t>(Brahms)</a:t>
            </a:r>
            <a:endParaRPr lang="el-GR" altLang="el-GR" sz="2000" dirty="0"/>
          </a:p>
          <a:p>
            <a:pPr lvl="1">
              <a:lnSpc>
                <a:spcPct val="80000"/>
              </a:lnSpc>
            </a:pPr>
            <a:r>
              <a:rPr lang="el-GR" altLang="el-GR" sz="2000" dirty="0"/>
              <a:t>Εθνικές Σχολές </a:t>
            </a:r>
            <a:r>
              <a:rPr lang="en-US" altLang="el-GR" sz="2000" dirty="0"/>
              <a:t>(Mussorgsky, Grieg, Smetana </a:t>
            </a:r>
            <a:r>
              <a:rPr lang="el-GR" altLang="el-GR" sz="2000" dirty="0" err="1"/>
              <a:t>κλπ</a:t>
            </a:r>
            <a:r>
              <a:rPr lang="el-GR" altLang="el-GR" sz="2000" dirty="0"/>
              <a:t>)</a:t>
            </a:r>
          </a:p>
          <a:p>
            <a:pPr lvl="1">
              <a:lnSpc>
                <a:spcPct val="80000"/>
              </a:lnSpc>
            </a:pPr>
            <a:r>
              <a:rPr lang="el-GR" altLang="el-GR" sz="2000" dirty="0" err="1"/>
              <a:t>Υστερορομαντικό</a:t>
            </a:r>
            <a:r>
              <a:rPr lang="el-GR" altLang="el-GR" sz="2000" dirty="0"/>
              <a:t> ρεύμα </a:t>
            </a:r>
            <a:r>
              <a:rPr lang="en-US" altLang="el-GR" sz="2000" dirty="0"/>
              <a:t>(R. Strauss, Busoni)</a:t>
            </a:r>
          </a:p>
          <a:p>
            <a:pPr lvl="1">
              <a:lnSpc>
                <a:spcPct val="80000"/>
              </a:lnSpc>
            </a:pPr>
            <a:r>
              <a:rPr lang="el-GR" altLang="el-GR" sz="2000" dirty="0"/>
              <a:t>Ιμπρεσιονισμός </a:t>
            </a:r>
            <a:r>
              <a:rPr lang="en-US" altLang="el-GR" sz="2000" dirty="0"/>
              <a:t>(Debussy)</a:t>
            </a:r>
            <a:endParaRPr lang="en-GB" altLang="el-GR" sz="2000" dirty="0"/>
          </a:p>
          <a:p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319633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2BDCE7A4-EF73-4FCD-AB46-B7ADCC21CD83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1596</TotalTime>
  <Words>1695</Words>
  <Application>Microsoft Office PowerPoint</Application>
  <PresentationFormat>Προβολή στην οθόνη (4:3)</PresentationFormat>
  <Paragraphs>260</Paragraphs>
  <Slides>35</Slides>
  <Notes>17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40" baseType="lpstr">
      <vt:lpstr>ＭＳ Ｐゴシック</vt:lpstr>
      <vt:lpstr>Arial</vt:lpstr>
      <vt:lpstr>Calibri</vt:lpstr>
      <vt:lpstr>Wingdings</vt:lpstr>
      <vt:lpstr>Θέμα του Office</vt:lpstr>
      <vt:lpstr>Ιστορία της Μουσικής</vt:lpstr>
      <vt:lpstr>Ρομαντισμός: Ο όρος και η σημασία του</vt:lpstr>
      <vt:lpstr>Οι απαρχές</vt:lpstr>
      <vt:lpstr>Χαρακτηριστικά - 1</vt:lpstr>
      <vt:lpstr>Χαρακτηριστικά - 2</vt:lpstr>
      <vt:lpstr>Χαρακτηριστικά - 3</vt:lpstr>
      <vt:lpstr>Χαρακτηριστικά - 4</vt:lpstr>
      <vt:lpstr>Κυριότερα νέα είδη μουσικής</vt:lpstr>
      <vt:lpstr>Οι περίοδοι</vt:lpstr>
      <vt:lpstr>Πολλαπλά φαινόμενα</vt:lpstr>
      <vt:lpstr>Ιταλική Όπερα - 1</vt:lpstr>
      <vt:lpstr>Ιταλική Όπερα - 2</vt:lpstr>
      <vt:lpstr>Γαλλική Όπερα</vt:lpstr>
      <vt:lpstr>Γερμανική Όπερα</vt:lpstr>
      <vt:lpstr>Wagner και μουσικό δράμα - 1</vt:lpstr>
      <vt:lpstr>Wagner και μουσικό δράμα - 2</vt:lpstr>
      <vt:lpstr>Richard Strauss</vt:lpstr>
      <vt:lpstr>Ορατόριο – Εκκλ. μουσική</vt:lpstr>
      <vt:lpstr>Το έντεχνο τραγούδι (Lied) - 1</vt:lpstr>
      <vt:lpstr>Το έντεχνο τραγούδι (Lied) - 2</vt:lpstr>
      <vt:lpstr>Μουσική για πιάνο - 1</vt:lpstr>
      <vt:lpstr>Μουσική για πιάνο - 2</vt:lpstr>
      <vt:lpstr>Μουσική για πιάνο - 3</vt:lpstr>
      <vt:lpstr>Η Ρομαντική Συμφωνία</vt:lpstr>
      <vt:lpstr>Προγραμματική μουσική</vt:lpstr>
      <vt:lpstr>Συμφωνικό ποίημα</vt:lpstr>
      <vt:lpstr>Ιμπρεσιονισμός - 1</vt:lpstr>
      <vt:lpstr>Ιμπρεσιονισμός - 2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Fotis</cp:lastModifiedBy>
  <cp:revision>194</cp:revision>
  <dcterms:created xsi:type="dcterms:W3CDTF">2012-09-06T09:03:05Z</dcterms:created>
  <dcterms:modified xsi:type="dcterms:W3CDTF">2015-05-07T16:53:01Z</dcterms:modified>
</cp:coreProperties>
</file>