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66" r:id="rId3"/>
    <p:sldId id="344" r:id="rId4"/>
    <p:sldId id="345" r:id="rId5"/>
    <p:sldId id="346" r:id="rId6"/>
    <p:sldId id="347" r:id="rId7"/>
    <p:sldId id="348" r:id="rId8"/>
    <p:sldId id="349" r:id="rId9"/>
    <p:sldId id="350" r:id="rId10"/>
    <p:sldId id="351" r:id="rId11"/>
    <p:sldId id="352" r:id="rId12"/>
    <p:sldId id="353"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69" r:id="rId29"/>
    <p:sldId id="280" r:id="rId30"/>
    <p:sldId id="290" r:id="rId31"/>
    <p:sldId id="295" r:id="rId32"/>
    <p:sldId id="292" r:id="rId33"/>
    <p:sldId id="291" r:id="rId34"/>
    <p:sldId id="294" r:id="rId3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344"/>
            <p14:sldId id="345"/>
            <p14:sldId id="346"/>
            <p14:sldId id="347"/>
            <p14:sldId id="348"/>
            <p14:sldId id="349"/>
            <p14:sldId id="350"/>
            <p14:sldId id="351"/>
            <p14:sldId id="352"/>
            <p14:sldId id="353"/>
            <p14:sldId id="354"/>
            <p14:sldId id="355"/>
            <p14:sldId id="356"/>
            <p14:sldId id="357"/>
            <p14:sldId id="358"/>
            <p14:sldId id="359"/>
            <p14:sldId id="360"/>
            <p14:sldId id="361"/>
            <p14:sldId id="362"/>
            <p14:sldId id="363"/>
            <p14:sldId id="364"/>
            <p14:sldId id="365"/>
            <p14:sldId id="366"/>
            <p14:sldId id="367"/>
            <p14:sldId id="368"/>
            <p14:sldId id="369"/>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8/10/2015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36028410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3272820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27270110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34161888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11513155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18368155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4562775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4603491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5214796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3315483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36606916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7585558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26018725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23539710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38642285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14229936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8037877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1287744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20549484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37625331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875164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494003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2413632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2954146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18288600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31242723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Επιστημολογίες για τη Διδακτική των Μαθηματικών </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a:t>ΕΠΙΣΤΗΜΟΛΟΓΙΑ ΚΑΙ ΔΙΔΑΚΤΙΚΗ ΤΩΝ ΜΑΘΗΜΑΤΙΚΩΝ</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7</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a:t>ΦΑΙΝΟΜΕΝΟΛΟΓΙΑ </a:t>
            </a:r>
            <a:endParaRPr lang="en-US" sz="2800" dirty="0" smtClean="0"/>
          </a:p>
          <a:p>
            <a:endParaRPr lang="en-US" sz="2800" dirty="0" smtClean="0"/>
          </a:p>
          <a:p>
            <a:r>
              <a:rPr lang="el-GR" sz="2800" dirty="0" smtClean="0"/>
              <a:t>ΣΠΥΡΟΥ </a:t>
            </a:r>
            <a:r>
              <a:rPr lang="el-GR" sz="2800" dirty="0"/>
              <a:t>ΠΑΝΑΓΙΩΤΗΣ</a:t>
            </a:r>
          </a:p>
          <a:p>
            <a:r>
              <a:rPr lang="el-GR" sz="2800" dirty="0"/>
              <a:t>Σχολή Θετικών επιστημών</a:t>
            </a:r>
          </a:p>
          <a:p>
            <a:r>
              <a:rPr lang="el-GR" sz="2800" dirty="0"/>
              <a:t>Τμήμα Μαθηματικό</a:t>
            </a:r>
            <a:endParaRPr lang="en-US" sz="2800" dirty="0"/>
          </a:p>
          <a:p>
            <a:endParaRPr lang="el-GR" sz="2800" dirty="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(8/26</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i="1" dirty="0"/>
              <a:t>πώς συγκροτείται μέσα στο υποκείμενο ο αντικειμενικός- </a:t>
            </a:r>
            <a:r>
              <a:rPr lang="el-GR" altLang="el-GR" sz="2800" i="1" dirty="0" err="1"/>
              <a:t>διϋποκειμενικός</a:t>
            </a:r>
            <a:r>
              <a:rPr lang="el-GR" altLang="el-GR" sz="2800" i="1" dirty="0"/>
              <a:t> κόσμος</a:t>
            </a:r>
            <a:r>
              <a:rPr lang="el-GR" altLang="el-GR" sz="2800" dirty="0"/>
              <a:t>, πώς παράγονται </a:t>
            </a:r>
            <a:r>
              <a:rPr lang="el-GR" altLang="el-GR" sz="2800" i="1" dirty="0"/>
              <a:t>καθολικές αλήθειες, επομένως άπειρα  μεταβιβάσιμες μέσω της γλώσσας και της γραφής</a:t>
            </a:r>
            <a:r>
              <a:rPr lang="el-GR" altLang="el-GR" sz="2800" dirty="0"/>
              <a:t>. </a:t>
            </a:r>
          </a:p>
          <a:p>
            <a:r>
              <a:rPr lang="el-GR" altLang="el-GR" sz="2800" dirty="0"/>
              <a:t>Ο </a:t>
            </a:r>
            <a:r>
              <a:rPr lang="el-GR" altLang="el-GR" sz="2800" i="1" dirty="0" err="1"/>
              <a:t>βιόκοσμος</a:t>
            </a:r>
            <a:r>
              <a:rPr lang="el-GR" altLang="el-GR" sz="2800" dirty="0"/>
              <a:t> για τον </a:t>
            </a:r>
            <a:r>
              <a:rPr lang="el-GR" altLang="el-GR" sz="2800" dirty="0" err="1"/>
              <a:t>Husserl</a:t>
            </a:r>
            <a:r>
              <a:rPr lang="el-GR" altLang="el-GR" sz="2800" dirty="0"/>
              <a:t> αποτελεί τον μόνο βέβαιο επιστημολογικά στοιχείο και η  </a:t>
            </a:r>
            <a:r>
              <a:rPr lang="el-GR" altLang="el-GR" sz="2800" i="1" dirty="0" err="1"/>
              <a:t>διϋποκειμενικότητα</a:t>
            </a:r>
            <a:r>
              <a:rPr lang="el-GR" altLang="el-GR" sz="2800" dirty="0"/>
              <a:t> είναι η μόνη δυνατή προέκταση του μέσω της φυσικής γλώσσας που καταχωρεί τα βιώματα των άλλων. </a:t>
            </a:r>
          </a:p>
          <a:p>
            <a:r>
              <a:rPr lang="el-GR" altLang="el-GR" sz="2800" dirty="0"/>
              <a:t>Μέχρι τον </a:t>
            </a:r>
            <a:r>
              <a:rPr lang="el-GR" altLang="el-GR" sz="2800" dirty="0" err="1"/>
              <a:t>Husserl</a:t>
            </a:r>
            <a:r>
              <a:rPr lang="el-GR" altLang="el-GR" sz="2800" dirty="0"/>
              <a:t> η φιλοσοφική σύσταση του υποκειμένου αντλούσε την εκκίνησή της στο καρτεσιανό cogito, υποτιμούσε την αντίληψη του </a:t>
            </a:r>
            <a:r>
              <a:rPr lang="el-GR" altLang="el-GR" sz="2800" i="1" dirty="0"/>
              <a:t>άλλου</a:t>
            </a:r>
            <a:r>
              <a:rPr lang="el-GR" altLang="el-GR" sz="2800" dirty="0"/>
              <a:t> και </a:t>
            </a:r>
            <a:r>
              <a:rPr lang="el-GR" altLang="el-GR" sz="2800" i="1" dirty="0"/>
              <a:t> μου δίδασκε πώς το Εγώ δεν είναι προσιτό παρά μόνο στον εαυτό μου.</a:t>
            </a:r>
            <a:r>
              <a:rPr lang="el-GR" altLang="el-GR" sz="2800" dirty="0"/>
              <a:t> </a:t>
            </a:r>
          </a:p>
        </p:txBody>
      </p:sp>
    </p:spTree>
    <p:extLst>
      <p:ext uri="{BB962C8B-B14F-4D97-AF65-F5344CB8AC3E}">
        <p14:creationId xmlns:p14="http://schemas.microsoft.com/office/powerpoint/2010/main" val="12778110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(9/26</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pPr>
              <a:defRPr/>
            </a:pPr>
            <a:r>
              <a:rPr lang="el-GR" altLang="el-GR" sz="2800" dirty="0"/>
              <a:t>Η φαινομενολογία</a:t>
            </a:r>
            <a:r>
              <a:rPr lang="en-US" altLang="el-GR" sz="2800" dirty="0"/>
              <a:t>,</a:t>
            </a:r>
            <a:r>
              <a:rPr lang="el-GR" altLang="el-GR" sz="2800" dirty="0"/>
              <a:t> υπογράμμισε την μεγάλη επιστημολογική αξία των </a:t>
            </a:r>
            <a:r>
              <a:rPr lang="el-GR" altLang="el-GR" sz="2800" i="1" dirty="0"/>
              <a:t>βιωμένων εννοιών</a:t>
            </a:r>
            <a:r>
              <a:rPr lang="el-GR" altLang="el-GR" sz="2800" dirty="0"/>
              <a:t> που μαζί με την </a:t>
            </a:r>
            <a:r>
              <a:rPr lang="el-GR" altLang="el-GR" sz="2800" i="1" dirty="0"/>
              <a:t> </a:t>
            </a:r>
            <a:r>
              <a:rPr lang="el-GR" altLang="el-GR" sz="2800" i="1" dirty="0" err="1"/>
              <a:t>διϋποκειμενικότητα</a:t>
            </a:r>
            <a:r>
              <a:rPr lang="el-GR" altLang="el-GR" sz="2800" dirty="0"/>
              <a:t>, παραπέμπουν σε μια </a:t>
            </a:r>
            <a:r>
              <a:rPr lang="el-GR" altLang="el-GR" sz="2800" i="1" dirty="0"/>
              <a:t>γλωσσικά </a:t>
            </a:r>
            <a:r>
              <a:rPr lang="el-GR" altLang="el-GR" sz="2800" i="1" dirty="0" err="1"/>
              <a:t>διαμεσολαβημένη</a:t>
            </a:r>
            <a:r>
              <a:rPr lang="el-GR" altLang="el-GR" sz="2800" i="1" dirty="0"/>
              <a:t> </a:t>
            </a:r>
            <a:r>
              <a:rPr lang="el-GR" altLang="el-GR" sz="2800" i="1" dirty="0" err="1"/>
              <a:t>αλληλόδραση</a:t>
            </a:r>
            <a:r>
              <a:rPr lang="el-GR" altLang="el-GR" sz="2800" dirty="0"/>
              <a:t> από όπου αντλούν το κύρος τους τα νοήματα. </a:t>
            </a:r>
          </a:p>
          <a:p>
            <a:pPr>
              <a:defRPr/>
            </a:pPr>
            <a:r>
              <a:rPr lang="el-GR" altLang="el-GR" sz="2800" dirty="0"/>
              <a:t>Στον πρώτο τόμο του έργου του </a:t>
            </a:r>
            <a:r>
              <a:rPr lang="el-GR" altLang="el-GR" sz="2800" i="1" dirty="0"/>
              <a:t>Λογικές </a:t>
            </a:r>
            <a:r>
              <a:rPr lang="el-GR" altLang="el-GR" sz="2800" i="1" dirty="0" err="1"/>
              <a:t>Eρευνες</a:t>
            </a:r>
            <a:r>
              <a:rPr lang="el-GR" altLang="el-GR" sz="2800" dirty="0"/>
              <a:t>, ο </a:t>
            </a:r>
            <a:r>
              <a:rPr lang="el-GR" altLang="el-GR" sz="2800" dirty="0" err="1"/>
              <a:t>Husserl</a:t>
            </a:r>
            <a:r>
              <a:rPr lang="el-GR" altLang="el-GR" sz="2800" dirty="0"/>
              <a:t> άρχισε κριτική του ψυχολογισμού. </a:t>
            </a:r>
          </a:p>
          <a:p>
            <a:pPr>
              <a:defRPr/>
            </a:pPr>
            <a:r>
              <a:rPr lang="el-GR" altLang="el-GR" sz="2800" dirty="0"/>
              <a:t>Παρόλα αυτά, συνέχισε διεξάγοντας προσεκτική έρευνα των ψυχικών ενεργημάτων, στις οποίες, και μέσω των οποίων δίνονται οι λογικές δομές.</a:t>
            </a:r>
            <a:endParaRPr lang="en-US" altLang="el-GR" sz="2800" dirty="0"/>
          </a:p>
          <a:p>
            <a:pPr>
              <a:defRPr/>
            </a:pPr>
            <a:r>
              <a:rPr lang="el-GR" altLang="el-GR" sz="2800" dirty="0"/>
              <a:t>Οι έρευνες αυτές δίνουν την εντύπωση ότι είναι περιγραφικές ψυχολογικές έρευνες, μολονότι δεν τις εννοούσε έτσι ο ίδιος.</a:t>
            </a:r>
            <a:endParaRPr lang="en-US" altLang="el-GR" sz="2800" dirty="0"/>
          </a:p>
          <a:p>
            <a:pPr>
              <a:defRPr/>
            </a:pPr>
            <a:r>
              <a:rPr lang="el-GR" altLang="el-GR" sz="2800" dirty="0"/>
              <a:t>Για τον </a:t>
            </a:r>
            <a:r>
              <a:rPr lang="el-GR" altLang="el-GR" sz="2800" dirty="0" err="1"/>
              <a:t>Husserl</a:t>
            </a:r>
            <a:r>
              <a:rPr lang="el-GR" altLang="el-GR" sz="2800" dirty="0"/>
              <a:t> η </a:t>
            </a:r>
            <a:r>
              <a:rPr lang="el-GR" altLang="el-GR" sz="2800" i="1" dirty="0"/>
              <a:t> υπερβατική </a:t>
            </a:r>
            <a:r>
              <a:rPr lang="el-GR" altLang="el-GR" sz="2800" i="1" dirty="0" err="1"/>
              <a:t>διϋποκειμενικότητα</a:t>
            </a:r>
            <a:r>
              <a:rPr lang="el-GR" altLang="el-GR" sz="2800" i="1" dirty="0"/>
              <a:t> είναι προϋπόθεση της αντικειμενικότητας γενικά</a:t>
            </a:r>
            <a:r>
              <a:rPr lang="el-GR" altLang="el-GR" sz="2800" dirty="0"/>
              <a:t>.</a:t>
            </a:r>
            <a:endParaRPr lang="el-GR" altLang="el-GR" sz="2800" dirty="0"/>
          </a:p>
        </p:txBody>
      </p:sp>
    </p:spTree>
    <p:extLst>
      <p:ext uri="{BB962C8B-B14F-4D97-AF65-F5344CB8AC3E}">
        <p14:creationId xmlns:p14="http://schemas.microsoft.com/office/powerpoint/2010/main" val="27443536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10/26</a:t>
            </a:r>
            <a:r>
              <a:rPr lang="en-US" dirty="0"/>
              <a:t>)</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800" dirty="0"/>
              <a:t>Στον </a:t>
            </a:r>
            <a:r>
              <a:rPr lang="el-GR" altLang="el-GR" sz="2800" dirty="0" err="1"/>
              <a:t>Husserl</a:t>
            </a:r>
            <a:r>
              <a:rPr lang="el-GR" altLang="el-GR" sz="2800" dirty="0"/>
              <a:t> η έννοια της </a:t>
            </a:r>
            <a:r>
              <a:rPr lang="el-GR" altLang="el-GR" sz="2800" dirty="0" err="1"/>
              <a:t>αποβλεπτικότητας</a:t>
            </a:r>
            <a:r>
              <a:rPr lang="el-GR" altLang="el-GR" sz="2800" dirty="0"/>
              <a:t> του </a:t>
            </a:r>
            <a:r>
              <a:rPr lang="el-GR" altLang="el-GR" sz="2800" dirty="0" err="1"/>
              <a:t>Brentano</a:t>
            </a:r>
            <a:r>
              <a:rPr lang="el-GR" altLang="el-GR" sz="2800" dirty="0"/>
              <a:t> αποκτούσε πλουσιότερο και πιο εκλεπτυσμένο νόημα. </a:t>
            </a:r>
          </a:p>
          <a:p>
            <a:r>
              <a:rPr lang="el-GR" altLang="el-GR" sz="2800" dirty="0"/>
              <a:t>Έκανε διάκριση μεταξύ αντιληπτικής και κατηγορικής διαίσθησης και καθόρισε ότι το θέμα της κατηγορικής διαίσθησης βρίσκεται στις λογικές σχέσεις. </a:t>
            </a:r>
          </a:p>
          <a:p>
            <a:r>
              <a:rPr lang="el-GR" altLang="el-GR" sz="2800" dirty="0"/>
              <a:t>Το πραγματικό ενδιαφέρον του για τη φαινομενολογία διατυπώθηκε σαφώς για πρώτη φορά στο άρθρο του </a:t>
            </a:r>
            <a:r>
              <a:rPr lang="el-GR" altLang="el-GR" sz="2800" i="1" dirty="0"/>
              <a:t>Η Φιλοσοφία ως αυστηρή επιστήμη </a:t>
            </a:r>
            <a:r>
              <a:rPr lang="el-GR" altLang="el-GR" sz="2800" dirty="0"/>
              <a:t>(1911).</a:t>
            </a:r>
          </a:p>
          <a:p>
            <a:r>
              <a:rPr lang="el-GR" altLang="el-GR" sz="2800" dirty="0"/>
              <a:t> Στο έργο αυτό, ο </a:t>
            </a:r>
            <a:r>
              <a:rPr lang="el-GR" altLang="el-GR" sz="2800" dirty="0" err="1"/>
              <a:t>Husserl</a:t>
            </a:r>
            <a:r>
              <a:rPr lang="el-GR" altLang="el-GR" sz="2800" dirty="0"/>
              <a:t>, πάλεψε με δύο απαράδεκτες απόψεις: τη φυσιοκρατία και τον ιστορισμό. </a:t>
            </a:r>
          </a:p>
          <a:p>
            <a:endParaRPr lang="el-GR" altLang="el-GR" sz="2800" dirty="0"/>
          </a:p>
        </p:txBody>
      </p:sp>
    </p:spTree>
    <p:extLst>
      <p:ext uri="{BB962C8B-B14F-4D97-AF65-F5344CB8AC3E}">
        <p14:creationId xmlns:p14="http://schemas.microsoft.com/office/powerpoint/2010/main" val="7882598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11/26</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Η φυσιοκρατία επιχειρεί να εφαρμόσει τις μεθόδους των φυσικών επιστημών σε όλους τους άλλους γνωστούς τομείς, συμπεριλαμβανομένου και του τομέα της συνείδησης ώστε ο Λόγος να </a:t>
            </a:r>
            <a:r>
              <a:rPr lang="el-GR" altLang="el-GR" sz="2800" dirty="0" err="1"/>
              <a:t>φυσικοποιείτε</a:t>
            </a:r>
            <a:r>
              <a:rPr lang="el-GR" altLang="el-GR" sz="2800" dirty="0"/>
              <a:t> </a:t>
            </a:r>
            <a:r>
              <a:rPr lang="en-US" altLang="el-GR" sz="2800" dirty="0"/>
              <a:t> (</a:t>
            </a:r>
            <a:r>
              <a:rPr lang="en-US" altLang="el-GR" sz="2800" dirty="0" err="1"/>
              <a:t>Naturilise</a:t>
            </a:r>
            <a:r>
              <a:rPr lang="en-US" altLang="el-GR" sz="2800" dirty="0"/>
              <a:t>) </a:t>
            </a:r>
            <a:r>
              <a:rPr lang="el-GR" altLang="el-GR" sz="2800" dirty="0"/>
              <a:t>. </a:t>
            </a:r>
          </a:p>
          <a:p>
            <a:r>
              <a:rPr lang="el-GR" altLang="el-GR" sz="2800" dirty="0"/>
              <a:t>Μολονότι, γίνεται τότε μια απόπειρα να βρεθεί μια βάση για τις επιστήμες του ανθρώπου μέσω της Πειραματικής Ψυχολογίας (που ανέπτυξαν τρεις κυρίως ψυχολόγοι W. </a:t>
            </a:r>
            <a:r>
              <a:rPr lang="el-GR" altLang="el-GR" sz="2800" dirty="0" err="1"/>
              <a:t>Wundt</a:t>
            </a:r>
            <a:r>
              <a:rPr lang="el-GR" altLang="el-GR" sz="2800" dirty="0"/>
              <a:t> και H. </a:t>
            </a:r>
            <a:r>
              <a:rPr lang="el-GR" altLang="el-GR" sz="2800" dirty="0" err="1"/>
              <a:t>Helmholtz</a:t>
            </a:r>
            <a:r>
              <a:rPr lang="el-GR" altLang="el-GR" sz="2800" dirty="0"/>
              <a:t> και </a:t>
            </a:r>
            <a:r>
              <a:rPr lang="en-US" altLang="el-GR" sz="2800" dirty="0"/>
              <a:t>W</a:t>
            </a:r>
            <a:r>
              <a:rPr lang="el-GR" altLang="el-GR" sz="2800" dirty="0"/>
              <a:t>. </a:t>
            </a:r>
            <a:r>
              <a:rPr lang="en-US" altLang="el-GR" sz="2800" dirty="0"/>
              <a:t>James</a:t>
            </a:r>
            <a:r>
              <a:rPr lang="el-GR" altLang="el-GR" sz="2800" dirty="0"/>
              <a:t> στα τέλη του 19</a:t>
            </a:r>
            <a:r>
              <a:rPr lang="el-GR" altLang="el-GR" sz="2800" baseline="30000" dirty="0"/>
              <a:t>ου</a:t>
            </a:r>
            <a:r>
              <a:rPr lang="el-GR" altLang="el-GR" sz="2800" dirty="0"/>
              <a:t> αιώνα), αποδεικνύεται πως αυτό είναι αδύνατον επειδή έτσι δεν μπορεί κανείς να συλλάβει ακριβώς τι διακυβεύεται στη γνώση όπως αυτή ανευρίσκεται στις φυσικές επιστήμες.</a:t>
            </a:r>
          </a:p>
        </p:txBody>
      </p:sp>
    </p:spTree>
    <p:extLst>
      <p:ext uri="{BB962C8B-B14F-4D97-AF65-F5344CB8AC3E}">
        <p14:creationId xmlns:p14="http://schemas.microsoft.com/office/powerpoint/2010/main" val="31160593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12/26</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pPr>
              <a:defRPr/>
            </a:pPr>
            <a:r>
              <a:rPr lang="el-GR" sz="2800" dirty="0"/>
              <a:t>Αντίθετα, ο </a:t>
            </a:r>
            <a:r>
              <a:rPr lang="el-GR" sz="2800" dirty="0" err="1"/>
              <a:t>Brentano</a:t>
            </a:r>
            <a:r>
              <a:rPr lang="el-GR" sz="2800" dirty="0"/>
              <a:t> εγκαθίδρυσε μια ψυχολογία που ερευνούσε τα ενεργήματα του νου χωρίς την αναγωγή τους σε δομές της φυσιολογίας. </a:t>
            </a:r>
            <a:endParaRPr lang="en-US" sz="2800" dirty="0"/>
          </a:p>
          <a:p>
            <a:pPr>
              <a:defRPr/>
            </a:pPr>
            <a:r>
              <a:rPr lang="el-GR" sz="2800" dirty="0"/>
              <a:t>Αυτό που θα πρέπει να εξετάσει ο φιλόσοφος είναι η σχέση μεταξύ συνείδησης και </a:t>
            </a:r>
            <a:r>
              <a:rPr lang="el-GR" sz="2800" i="1" dirty="0"/>
              <a:t>Είναι</a:t>
            </a:r>
            <a:r>
              <a:rPr lang="el-GR" sz="2800" dirty="0"/>
              <a:t>. </a:t>
            </a:r>
            <a:endParaRPr lang="en-US" sz="2800" dirty="0"/>
          </a:p>
          <a:p>
            <a:pPr>
              <a:defRPr/>
            </a:pPr>
            <a:r>
              <a:rPr lang="el-GR" sz="2800" dirty="0"/>
              <a:t>Πράττοντας έτσι, θα πρέπει να αντιληφθεί ότι από τη σκοπιά της γνωσιολογίας το </a:t>
            </a:r>
            <a:r>
              <a:rPr lang="el-GR" sz="2800" i="1" dirty="0"/>
              <a:t>Είναι</a:t>
            </a:r>
            <a:r>
              <a:rPr lang="el-GR" sz="2800" dirty="0"/>
              <a:t> </a:t>
            </a:r>
            <a:r>
              <a:rPr lang="el-GR" sz="2800" dirty="0" err="1"/>
              <a:t>είναι</a:t>
            </a:r>
            <a:r>
              <a:rPr lang="el-GR" sz="2800" dirty="0"/>
              <a:t> προσιτό σε αυτόν, μόνον ως συνάρτηση των συνειδητών πράξεων.</a:t>
            </a:r>
            <a:endParaRPr lang="en-US" sz="2800" dirty="0"/>
          </a:p>
          <a:p>
            <a:pPr>
              <a:defRPr/>
            </a:pPr>
            <a:r>
              <a:rPr lang="el-GR" sz="2800" dirty="0"/>
              <a:t> Θα πρέπει έτσι να εξετάσει με πολλή προσοχή τι συμβαίνει σε αυτές τις πράξεις. </a:t>
            </a:r>
            <a:endParaRPr lang="en-US" sz="2800" dirty="0"/>
          </a:p>
          <a:p>
            <a:pPr>
              <a:defRPr/>
            </a:pPr>
            <a:r>
              <a:rPr lang="el-GR" sz="2800" dirty="0" err="1"/>
              <a:t>Tο</a:t>
            </a:r>
            <a:r>
              <a:rPr lang="el-GR" sz="2800" dirty="0"/>
              <a:t> </a:t>
            </a:r>
            <a:r>
              <a:rPr lang="el-GR" sz="2800" dirty="0" err="1"/>
              <a:t>νοηματοδοτικό</a:t>
            </a:r>
            <a:r>
              <a:rPr lang="el-GR" sz="2800" dirty="0"/>
              <a:t> ενέργημα είναι αποφασιστικό για τα περιεχόμενα της συνείδησης, συμβάλλει αποφασιστικά στην </a:t>
            </a:r>
            <a:r>
              <a:rPr lang="el-GR" sz="2800" i="1" dirty="0"/>
              <a:t>τοπική </a:t>
            </a:r>
            <a:r>
              <a:rPr lang="el-GR" sz="2800" i="1" dirty="0" err="1"/>
              <a:t>νοηματοδότηση</a:t>
            </a:r>
            <a:r>
              <a:rPr lang="el-GR" sz="2800" dirty="0"/>
              <a:t>.</a:t>
            </a:r>
            <a:endParaRPr lang="en-US" sz="2800" dirty="0"/>
          </a:p>
          <a:p>
            <a:pPr marL="0" indent="0">
              <a:buFontTx/>
              <a:buNone/>
              <a:defRPr/>
            </a:pPr>
            <a:endParaRPr lang="el-GR" sz="2800" dirty="0"/>
          </a:p>
        </p:txBody>
      </p:sp>
    </p:spTree>
    <p:extLst>
      <p:ext uri="{BB962C8B-B14F-4D97-AF65-F5344CB8AC3E}">
        <p14:creationId xmlns:p14="http://schemas.microsoft.com/office/powerpoint/2010/main" val="556911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13/26</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pPr>
              <a:defRPr/>
            </a:pPr>
            <a:r>
              <a:rPr lang="el-GR" sz="2800" dirty="0"/>
              <a:t>Η κατανόηση των ίδιων των ενεργημάτων μπορεί να γίνει μόνο με μια επιστήμη που προσπαθεί να κατανοήσει την ουσία της συνείδησης κι αυτό είναι που έχει αναλάβει η φαινομενολογία. </a:t>
            </a:r>
            <a:endParaRPr lang="en-US" sz="2800" dirty="0"/>
          </a:p>
          <a:p>
            <a:pPr>
              <a:defRPr/>
            </a:pPr>
            <a:r>
              <a:rPr lang="el-GR" sz="2800" dirty="0"/>
              <a:t>Επειδή η αποσαφήνιση των διάφορων τύπων των αντικειμένων θα πρέπει να είναι απόρροια των βασικών τρόπων της συνείδησης, η σκέψη του </a:t>
            </a:r>
            <a:r>
              <a:rPr lang="el-GR" sz="2800" dirty="0" err="1"/>
              <a:t>Husserl</a:t>
            </a:r>
            <a:r>
              <a:rPr lang="el-GR" sz="2800" dirty="0"/>
              <a:t> παρέμεινε κοντά στην ψυχολογία.</a:t>
            </a:r>
            <a:endParaRPr lang="en-US" sz="2800" dirty="0"/>
          </a:p>
          <a:p>
            <a:pPr>
              <a:defRPr/>
            </a:pPr>
            <a:r>
              <a:rPr lang="el-GR" sz="2800" dirty="0"/>
              <a:t>Σε αντιδιαστολή με την ψυχολογία, στη φαινομενολογία η συνείδηση </a:t>
            </a:r>
            <a:r>
              <a:rPr lang="el-GR" sz="2800" dirty="0" err="1"/>
              <a:t>θεματοποιείται</a:t>
            </a:r>
            <a:r>
              <a:rPr lang="el-GR" sz="2800" dirty="0"/>
              <a:t>  κατά τρόπο πολύ ειδικό και καθορισμένο, δηλαδή στο βαθμό ακριβώς εκείνο που ως συνείδηση είναι ο τόπος όπου θα πρέπει να πραγματοποιείται κάθε είδος συγκρότησης και θεμελίωσης νοήματος. </a:t>
            </a:r>
            <a:endParaRPr lang="el-GR" sz="2800" dirty="0"/>
          </a:p>
        </p:txBody>
      </p:sp>
    </p:spTree>
    <p:extLst>
      <p:ext uri="{BB962C8B-B14F-4D97-AF65-F5344CB8AC3E}">
        <p14:creationId xmlns:p14="http://schemas.microsoft.com/office/powerpoint/2010/main" val="12212600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14/26</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pPr>
              <a:defRPr/>
            </a:pPr>
            <a:r>
              <a:rPr lang="el-GR" altLang="el-GR" sz="2800" b="1" dirty="0"/>
              <a:t>Η βασική μέθοδος φαινομενολογικής έρευνας</a:t>
            </a:r>
            <a:r>
              <a:rPr lang="el-GR" altLang="el-GR" sz="2800" dirty="0"/>
              <a:t> είναι η </a:t>
            </a:r>
            <a:r>
              <a:rPr lang="el-GR" altLang="el-GR" sz="2800" i="1" dirty="0"/>
              <a:t>αναγωγή</a:t>
            </a:r>
            <a:r>
              <a:rPr lang="el-GR" altLang="el-GR" sz="2800" dirty="0"/>
              <a:t>: </a:t>
            </a:r>
          </a:p>
          <a:p>
            <a:pPr>
              <a:defRPr/>
            </a:pPr>
            <a:r>
              <a:rPr lang="el-GR" altLang="el-GR" sz="2800" dirty="0"/>
              <a:t>η ύπαρξη του κόσμου πρέπει να τεθεί σε παρένθεση, όχι επειδή ο φιλόσοφος θα την αμφισβητούσε, αλλά απλώς επειδή αυτός ο υπαρκτός κόσμος, δεν είναι το </a:t>
            </a:r>
            <a:r>
              <a:rPr lang="el-GR" altLang="el-GR" sz="2800" dirty="0" err="1"/>
              <a:t>καθ'αυτό</a:t>
            </a:r>
            <a:r>
              <a:rPr lang="el-GR" altLang="el-GR" sz="2800" dirty="0"/>
              <a:t> θέμα της φαινομενολογίας (το θέμα της φαινομενολογίας είναι μάλλον ο </a:t>
            </a:r>
            <a:r>
              <a:rPr lang="el-GR" altLang="el-GR" sz="2800" i="1" dirty="0"/>
              <a:t>τρόπος με τον οποίο συμβαίνει η γνώση του κόσμου</a:t>
            </a:r>
            <a:r>
              <a:rPr lang="el-GR" altLang="el-GR" sz="2800" dirty="0"/>
              <a:t>).</a:t>
            </a:r>
          </a:p>
          <a:p>
            <a:pPr>
              <a:defRPr/>
            </a:pPr>
            <a:r>
              <a:rPr lang="el-GR" altLang="el-GR" sz="2800" i="1" dirty="0"/>
              <a:t>Πρώτο βήμα της αναγωγής</a:t>
            </a:r>
            <a:r>
              <a:rPr lang="el-GR" altLang="el-GR" sz="2800" dirty="0"/>
              <a:t> συνίσταται στη φαινομενολογική αναγωγή, μέσω της οποίας κάθε δεδομένο μεταλλάσσεται σε φαινόμενο με την έννοια αυτού, το οποίο είναι γνωστό στη συνείδηση και από τη συνείδηση.</a:t>
            </a:r>
            <a:endParaRPr lang="el-GR" altLang="el-GR" sz="2800" dirty="0"/>
          </a:p>
        </p:txBody>
      </p:sp>
    </p:spTree>
    <p:extLst>
      <p:ext uri="{BB962C8B-B14F-4D97-AF65-F5344CB8AC3E}">
        <p14:creationId xmlns:p14="http://schemas.microsoft.com/office/powerpoint/2010/main" val="36026390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15/26</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Η αναγωγή αυτή αναπροσανατολίζει τη θεώρηση του ανθρώπου, κατευθύνοντάς την από τα πράγματα προς τη συνείδηση.</a:t>
            </a:r>
          </a:p>
          <a:p>
            <a:r>
              <a:rPr lang="el-GR" altLang="el-GR" sz="2800" i="1" dirty="0"/>
              <a:t>Το δεύτερο βήμα αποτελεί η ειδητική αναγωγή</a:t>
            </a:r>
            <a:r>
              <a:rPr lang="el-GR" altLang="el-GR" sz="2800" dirty="0"/>
              <a:t>. Το να έλθει κανείς σε επαφή με τη συνείδηση δεν είναι αρκετό. </a:t>
            </a:r>
            <a:endParaRPr lang="en-US" altLang="el-GR" sz="2800" dirty="0"/>
          </a:p>
          <a:p>
            <a:r>
              <a:rPr lang="el-GR" altLang="el-GR" sz="2800" dirty="0"/>
              <a:t>Αντίθετα, τα διάφορα συνειδησιακά ενεργήματα θα πρέπει να γίνονται προσιτά με τρόπο, ώστε οι ουσίες τους να μπορούν να γίνουν αντιληπτές. </a:t>
            </a:r>
            <a:endParaRPr lang="en-US" altLang="el-GR" sz="2800" dirty="0"/>
          </a:p>
          <a:p>
            <a:r>
              <a:rPr lang="el-GR" altLang="el-GR" sz="2800" dirty="0"/>
              <a:t>Στην ειδητική αναγωγή θα πρέπει κανείς να παραιτηθεί από καθετί χειροπιαστό, από καθετί που απλώς μπορεί να συμβαίνει έτσι ή αλλιώς. </a:t>
            </a:r>
            <a:endParaRPr lang="en-US" altLang="el-GR" sz="2800" dirty="0"/>
          </a:p>
          <a:p>
            <a:r>
              <a:rPr lang="el-GR" altLang="el-GR" sz="2800" dirty="0"/>
              <a:t>Ένας τρόπος για τη σύλληψη της ουσίας είναι η </a:t>
            </a:r>
            <a:r>
              <a:rPr lang="el-GR" altLang="el-GR" sz="2800" i="1" dirty="0" err="1"/>
              <a:t>ουσιακή</a:t>
            </a:r>
            <a:r>
              <a:rPr lang="el-GR" altLang="el-GR" sz="2800" i="1" dirty="0"/>
              <a:t> εποπτεία</a:t>
            </a:r>
            <a:r>
              <a:rPr lang="el-GR" altLang="el-GR" sz="2800" dirty="0"/>
              <a:t>, η </a:t>
            </a:r>
            <a:r>
              <a:rPr lang="el-GR" altLang="el-GR" sz="2800" i="1" dirty="0"/>
              <a:t> ενόραση των ουσιών</a:t>
            </a:r>
            <a:r>
              <a:rPr lang="el-GR" altLang="el-GR" sz="2800" dirty="0"/>
              <a:t> και των </a:t>
            </a:r>
            <a:r>
              <a:rPr lang="el-GR" altLang="el-GR" sz="2800" i="1" dirty="0"/>
              <a:t>ουσιωδών δομών</a:t>
            </a:r>
            <a:r>
              <a:rPr lang="el-GR" altLang="el-GR" sz="2800" dirty="0"/>
              <a:t>. </a:t>
            </a:r>
            <a:endParaRPr lang="en-US" altLang="el-GR" sz="2800" dirty="0"/>
          </a:p>
        </p:txBody>
      </p:sp>
    </p:spTree>
    <p:extLst>
      <p:ext uri="{BB962C8B-B14F-4D97-AF65-F5344CB8AC3E}">
        <p14:creationId xmlns:p14="http://schemas.microsoft.com/office/powerpoint/2010/main" val="35267844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16/26</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pPr>
              <a:defRPr/>
            </a:pPr>
            <a:r>
              <a:rPr lang="el-GR" altLang="el-GR" sz="2800" dirty="0"/>
              <a:t>Δεν πρόκειται για κάποιο μυστηριώδες είδος ενόρασης. </a:t>
            </a:r>
            <a:endParaRPr lang="en-US" altLang="el-GR" sz="2800" dirty="0"/>
          </a:p>
          <a:p>
            <a:pPr>
              <a:defRPr/>
            </a:pPr>
            <a:r>
              <a:rPr lang="el-GR" altLang="el-GR" sz="2800" dirty="0"/>
              <a:t>Σχηματίζει κανείς ένα πλήθος παραλλαγών του δεδομένου και, ενώ διατηρεί την πολλαπλότητα, επικεντρώνει την προσοχή του σε ό,τι παραμένει αναλλοίωτο μέσα στην πολλαπλότητα. </a:t>
            </a:r>
          </a:p>
          <a:p>
            <a:pPr>
              <a:defRPr/>
            </a:pPr>
            <a:r>
              <a:rPr lang="el-GR" altLang="el-GR" sz="2800" dirty="0"/>
              <a:t>Η ουσία είναι εκείνο το ταυτόσημο, κάτι που παραμένει συνεχώς ο εαυτός του κατά την πορεία της παραλλαγής. </a:t>
            </a:r>
          </a:p>
          <a:p>
            <a:pPr>
              <a:defRPr/>
            </a:pPr>
            <a:r>
              <a:rPr lang="el-GR" altLang="el-GR" sz="2800" dirty="0" err="1"/>
              <a:t>Γι'αυτό</a:t>
            </a:r>
            <a:r>
              <a:rPr lang="el-GR" altLang="el-GR" sz="2800" dirty="0"/>
              <a:t> ο </a:t>
            </a:r>
            <a:r>
              <a:rPr lang="el-GR" altLang="el-GR" sz="2800" dirty="0" err="1"/>
              <a:t>Husserl</a:t>
            </a:r>
            <a:r>
              <a:rPr lang="el-GR" altLang="el-GR" sz="2800" dirty="0"/>
              <a:t> την αποκαλούσε το μη διαφοροποιούμενο. (Αν νοήσω ένα πράγμα και αναζητήσω νοερά τα χαρακτηριστικά εκείνα που είναι απαραίτητα αυτό είναι η ουσία του, </a:t>
            </a:r>
            <a:r>
              <a:rPr lang="el-GR" altLang="el-GR" sz="2800" dirty="0" err="1"/>
              <a:t>π.χ</a:t>
            </a:r>
            <a:r>
              <a:rPr lang="el-GR" altLang="el-GR" sz="2800" dirty="0"/>
              <a:t> για το σώμα η </a:t>
            </a:r>
            <a:r>
              <a:rPr lang="el-GR" altLang="el-GR" sz="2800" dirty="0" err="1"/>
              <a:t>εκτατότητα</a:t>
            </a:r>
            <a:r>
              <a:rPr lang="el-GR" altLang="el-GR" sz="2800" dirty="0"/>
              <a:t>, για την καρέκλα η σημασία της χρήσης της ως καρέκλας, δηλαδή μια κατασκευή με τα βασικά χαρακτηριστικά που την  διαφοροποιούν </a:t>
            </a:r>
            <a:r>
              <a:rPr lang="el-GR" altLang="el-GR" sz="2800" dirty="0" err="1"/>
              <a:t>απ'ότιδήποτε</a:t>
            </a:r>
            <a:r>
              <a:rPr lang="el-GR" altLang="el-GR" sz="2800" dirty="0"/>
              <a:t> άλλο.)</a:t>
            </a:r>
          </a:p>
        </p:txBody>
      </p:sp>
    </p:spTree>
    <p:extLst>
      <p:ext uri="{BB962C8B-B14F-4D97-AF65-F5344CB8AC3E}">
        <p14:creationId xmlns:p14="http://schemas.microsoft.com/office/powerpoint/2010/main" val="19612308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17/26</a:t>
            </a:r>
            <a:r>
              <a:rPr lang="en-US"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i="1" dirty="0"/>
              <a:t>Το τρίτο βήμα αποτελεί η υπερβατική αναγωγή</a:t>
            </a:r>
            <a:r>
              <a:rPr lang="el-GR" altLang="el-GR" sz="2800" dirty="0"/>
              <a:t>. Αυτή συνίσταται σε μια αντιστροφή των επιτευγμάτων της συνείδησης εκείνης την οποία ο </a:t>
            </a:r>
            <a:r>
              <a:rPr lang="el-GR" altLang="el-GR" sz="2800" dirty="0" err="1"/>
              <a:t>Husserl</a:t>
            </a:r>
            <a:r>
              <a:rPr lang="el-GR" altLang="el-GR" sz="2800" dirty="0"/>
              <a:t>, ακολουθώντας τον </a:t>
            </a:r>
            <a:r>
              <a:rPr lang="el-GR" altLang="el-GR" sz="2800" dirty="0" err="1"/>
              <a:t>Kant</a:t>
            </a:r>
            <a:r>
              <a:rPr lang="el-GR" altLang="el-GR" sz="2800" dirty="0"/>
              <a:t>, αποκαλούσε υπερβατική συνείδηση, μολονότι την αντιλαμβανόταν κατά τον δικό του τρόπο. </a:t>
            </a:r>
          </a:p>
          <a:p>
            <a:r>
              <a:rPr lang="el-GR" altLang="el-GR" sz="2800" dirty="0"/>
              <a:t>Το βασικότερο γεγονός που συμβαίνει </a:t>
            </a:r>
            <a:r>
              <a:rPr lang="el-GR" altLang="el-GR" sz="2800" dirty="0" err="1"/>
              <a:t>σ'αυτή</a:t>
            </a:r>
            <a:r>
              <a:rPr lang="el-GR" altLang="el-GR" sz="2800" dirty="0"/>
              <a:t> τη συνείδηση είναι η δημιουργία της επίγνωσης της </a:t>
            </a:r>
            <a:r>
              <a:rPr lang="el-GR" altLang="el-GR" sz="2800" dirty="0" err="1"/>
              <a:t>χρονικότητας</a:t>
            </a:r>
            <a:r>
              <a:rPr lang="el-GR" altLang="el-GR" sz="2800" dirty="0"/>
              <a:t>, μέσω των ενεργειών της προβολής (μέλλον) και της συγκράτησης στη μνήμη (παρελθόν), που είναι κάτι ως </a:t>
            </a:r>
            <a:r>
              <a:rPr lang="el-GR" altLang="el-GR" sz="2800" dirty="0" err="1"/>
              <a:t>αυτοσυγκρότηση</a:t>
            </a:r>
            <a:r>
              <a:rPr lang="el-GR" altLang="el-GR" sz="2800" dirty="0"/>
              <a:t>.</a:t>
            </a:r>
          </a:p>
          <a:p>
            <a:r>
              <a:rPr lang="el-GR" altLang="el-GR" sz="2800" dirty="0"/>
              <a:t>Το να κάνει φαινομενολογία, ήταν για τον </a:t>
            </a:r>
            <a:r>
              <a:rPr lang="el-GR" altLang="el-GR" sz="2800" dirty="0" err="1"/>
              <a:t>Husserl</a:t>
            </a:r>
            <a:r>
              <a:rPr lang="el-GR" altLang="el-GR" sz="2800" dirty="0"/>
              <a:t>, ισοδύναμο με την επιστροφή σε ένα υπερβατικό Εγώ ως βάση για τη θεμελίωση και τη συγκρότηση κάθε νοήματος.</a:t>
            </a:r>
          </a:p>
        </p:txBody>
      </p:sp>
    </p:spTree>
    <p:extLst>
      <p:ext uri="{BB962C8B-B14F-4D97-AF65-F5344CB8AC3E}">
        <p14:creationId xmlns:p14="http://schemas.microsoft.com/office/powerpoint/2010/main" val="13721024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a:xfrm>
            <a:off x="611560" y="620688"/>
            <a:ext cx="7772400" cy="1470025"/>
          </a:xfrm>
        </p:spPr>
        <p:txBody>
          <a:bodyPr>
            <a:normAutofit/>
          </a:bodyPr>
          <a:lstStyle/>
          <a:p>
            <a:r>
              <a:rPr lang="el-GR" dirty="0"/>
              <a:t>ΦΑΙΝΟΜΕΝΟΛΟΓΙΑ </a:t>
            </a:r>
            <a:r>
              <a:rPr lang="en-US" dirty="0"/>
              <a:t>EDMUND HUSSERL (1859-1938)</a:t>
            </a:r>
            <a:endParaRPr lang="el-GR" dirty="0"/>
          </a:p>
        </p:txBody>
      </p:sp>
      <p:pic>
        <p:nvPicPr>
          <p:cNvPr id="3" name="Εικόνα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7606" y="2276872"/>
            <a:ext cx="2900307" cy="3807086"/>
          </a:xfrm>
          <a:prstGeom prst="rect">
            <a:avLst/>
          </a:prstGeom>
        </p:spPr>
      </p:pic>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18/26</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 Μόνον όταν έχει κανείς φτάσει στη βάση αυτή, μπορεί να επιτύχει την ενόραση που καθιστά τη συμπεριφορά του καθαρή στην ολότητά της και τον βοηθάει να κατανοήσει πώς δημιουργείται το νόημα</a:t>
            </a:r>
            <a:r>
              <a:rPr lang="en-US" altLang="el-GR" sz="2800" dirty="0"/>
              <a:t>.</a:t>
            </a:r>
          </a:p>
          <a:p>
            <a:r>
              <a:rPr lang="el-GR" altLang="el-GR" sz="2800" dirty="0"/>
              <a:t>Η συνείδηση πρέπει να μελετάται ακριβώς όπως τη βιώνουμε, και ακολούθως τα </a:t>
            </a:r>
            <a:r>
              <a:rPr lang="el-GR" altLang="el-GR" sz="2800" i="1" dirty="0"/>
              <a:t>αντικείμενα</a:t>
            </a:r>
            <a:r>
              <a:rPr lang="el-GR" altLang="el-GR" sz="2800" dirty="0"/>
              <a:t> της συνείδησης, επίσης, πρέπει να χαρακτηρίζονται ακριβώς όπως δίνονται στην εμπειρία, χωρίς μεταφυσικές </a:t>
            </a:r>
            <a:r>
              <a:rPr lang="el-GR" altLang="el-GR" sz="2800" dirty="0" err="1"/>
              <a:t>επανερμηνείες</a:t>
            </a:r>
            <a:r>
              <a:rPr lang="el-GR" altLang="el-GR" sz="2800" dirty="0"/>
              <a:t> (εμπνευσμένες από αναγωγικά ή άλλα κίνητρα.).</a:t>
            </a:r>
          </a:p>
          <a:p>
            <a:r>
              <a:rPr lang="el-GR" altLang="el-GR" sz="2800" dirty="0"/>
              <a:t>Είναι με αυτή την έννοια που καταλαβαίνουμε τη ρήση του </a:t>
            </a:r>
            <a:r>
              <a:rPr lang="en-US" altLang="el-GR" sz="2800" dirty="0"/>
              <a:t>Husserl</a:t>
            </a:r>
            <a:r>
              <a:rPr lang="el-GR" altLang="el-GR" sz="2800" dirty="0"/>
              <a:t>: “</a:t>
            </a:r>
            <a:r>
              <a:rPr lang="el-GR" altLang="el-GR" sz="2800" i="1" dirty="0"/>
              <a:t>Επιστροφή στα ίδια τα πράγματα!</a:t>
            </a:r>
            <a:r>
              <a:rPr lang="el-GR" altLang="el-GR" sz="2800" dirty="0"/>
              <a:t>” </a:t>
            </a:r>
          </a:p>
        </p:txBody>
      </p:sp>
    </p:spTree>
    <p:extLst>
      <p:ext uri="{BB962C8B-B14F-4D97-AF65-F5344CB8AC3E}">
        <p14:creationId xmlns:p14="http://schemas.microsoft.com/office/powerpoint/2010/main" val="20196198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19/26</a:t>
            </a:r>
            <a:r>
              <a:rPr lang="en-US" dirty="0"/>
              <a:t>)</a:t>
            </a:r>
            <a:endParaRPr lang="el-GR" dirty="0"/>
          </a:p>
        </p:txBody>
      </p:sp>
      <p:sp>
        <p:nvSpPr>
          <p:cNvPr id="3" name="Θέση περιεχομένου 2"/>
          <p:cNvSpPr>
            <a:spLocks noGrp="1"/>
          </p:cNvSpPr>
          <p:nvPr>
            <p:ph idx="1"/>
          </p:nvPr>
        </p:nvSpPr>
        <p:spPr/>
        <p:txBody>
          <a:bodyPr>
            <a:normAutofit fontScale="85000" lnSpcReduction="10000"/>
          </a:bodyPr>
          <a:lstStyle/>
          <a:p>
            <a:pPr>
              <a:defRPr/>
            </a:pPr>
            <a:r>
              <a:rPr lang="el-GR" sz="2800" dirty="0"/>
              <a:t>Η φαινομενολογική αναγωγή μας μεταφέρει έτσι στη συνείδηση, που δεν είναι αντικείμενο γνώσης, αλλά περιγραφής, ως συνείδηση που έχει άμεση εποπτεία των </a:t>
            </a:r>
            <a:r>
              <a:rPr lang="el-GR" sz="2800" i="1" dirty="0"/>
              <a:t>ουσιών</a:t>
            </a:r>
            <a:r>
              <a:rPr lang="el-GR" sz="2800" dirty="0"/>
              <a:t> και μέσω αυτών δίνει ένα νόημα στον κόσμο.</a:t>
            </a:r>
          </a:p>
          <a:p>
            <a:pPr>
              <a:defRPr/>
            </a:pPr>
            <a:r>
              <a:rPr lang="el-GR" sz="2800" dirty="0"/>
              <a:t> Οι τελευταίες δεν είναι είδος πλατωνικών ιδεών, που έχουν ανεξάρτητη πραγματικότητα, ούτε είναι καρπός ψυχολογικών εμπειριών: είναι </a:t>
            </a:r>
            <a:r>
              <a:rPr lang="el-GR" sz="2800" i="1" dirty="0"/>
              <a:t>ιδεατές μορφές</a:t>
            </a:r>
            <a:r>
              <a:rPr lang="el-GR" sz="2800" dirty="0"/>
              <a:t>, που δίνονται στη συνείδηση.</a:t>
            </a:r>
            <a:endParaRPr lang="en-US" sz="2800" dirty="0"/>
          </a:p>
          <a:p>
            <a:pPr>
              <a:defRPr/>
            </a:pPr>
            <a:r>
              <a:rPr lang="el-GR" altLang="el-GR" sz="2800" dirty="0"/>
              <a:t>H </a:t>
            </a:r>
            <a:r>
              <a:rPr lang="el-GR" altLang="el-GR" sz="2800" dirty="0" err="1"/>
              <a:t>αποβλεπτικότητα</a:t>
            </a:r>
            <a:r>
              <a:rPr lang="el-GR" altLang="el-GR" sz="2800" dirty="0"/>
              <a:t> της συνείδησης είναι η σταθερή τάση της προς κάτι,  η συνειδητή σχέση που έχουμε προς κάποιο αντικείμενο.</a:t>
            </a:r>
            <a:endParaRPr lang="en-US" altLang="el-GR" sz="2800" dirty="0"/>
          </a:p>
          <a:p>
            <a:pPr>
              <a:defRPr/>
            </a:pPr>
            <a:r>
              <a:rPr lang="el-GR" altLang="el-GR" sz="2800" dirty="0"/>
              <a:t>Η συνείδηση είναι πάντοτε συνείδηση για κάτι.</a:t>
            </a:r>
            <a:endParaRPr lang="en-US" altLang="el-GR" sz="2800" dirty="0"/>
          </a:p>
        </p:txBody>
      </p:sp>
    </p:spTree>
    <p:extLst>
      <p:ext uri="{BB962C8B-B14F-4D97-AF65-F5344CB8AC3E}">
        <p14:creationId xmlns:p14="http://schemas.microsoft.com/office/powerpoint/2010/main" val="14692132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(20/26</a:t>
            </a:r>
            <a:r>
              <a:rPr lang="en-US" dirty="0"/>
              <a:t>)</a:t>
            </a:r>
            <a:endParaRPr lang="el-GR" dirty="0"/>
          </a:p>
        </p:txBody>
      </p:sp>
      <p:sp>
        <p:nvSpPr>
          <p:cNvPr id="3" name="Θέση περιεχομένου 2"/>
          <p:cNvSpPr>
            <a:spLocks noGrp="1"/>
          </p:cNvSpPr>
          <p:nvPr>
            <p:ph idx="1"/>
          </p:nvPr>
        </p:nvSpPr>
        <p:spPr/>
        <p:txBody>
          <a:bodyPr>
            <a:normAutofit fontScale="92500"/>
          </a:bodyPr>
          <a:lstStyle/>
          <a:p>
            <a:r>
              <a:rPr lang="el-GR" altLang="el-GR" sz="2800" dirty="0"/>
              <a:t>Κάθε </a:t>
            </a:r>
            <a:r>
              <a:rPr lang="el-GR" altLang="el-GR" sz="2800" dirty="0" err="1"/>
              <a:t>απόβλεψη</a:t>
            </a:r>
            <a:r>
              <a:rPr lang="el-GR" altLang="el-GR" sz="2800" dirty="0"/>
              <a:t> έχει το αντικείμενό της ενώ κάθε αντικείμενο συνδέεται άμεσα με τη δραστηριότητα της συνείδησης η οποία, διαμέσου της </a:t>
            </a:r>
            <a:r>
              <a:rPr lang="el-GR" altLang="el-GR" sz="2800" dirty="0" err="1"/>
              <a:t>αποβλεπτικότητας</a:t>
            </a:r>
            <a:r>
              <a:rPr lang="el-GR" altLang="el-GR" sz="2800" dirty="0"/>
              <a:t>, το συγκροτεί δίνοντάς του μια έννοια. </a:t>
            </a:r>
          </a:p>
          <a:p>
            <a:r>
              <a:rPr lang="el-GR" altLang="el-GR" sz="2800" dirty="0"/>
              <a:t>Η </a:t>
            </a:r>
            <a:r>
              <a:rPr lang="el-GR" altLang="el-GR" sz="2800" i="1" dirty="0"/>
              <a:t>φυσική στάση, </a:t>
            </a:r>
            <a:r>
              <a:rPr lang="el-GR" altLang="el-GR" sz="2800" dirty="0"/>
              <a:t>η “</a:t>
            </a:r>
            <a:r>
              <a:rPr lang="el-GR" altLang="el-GR" sz="2800" i="1" dirty="0"/>
              <a:t>απευθείας εμπλοκή με τα πράγματα και τον κόσμο</a:t>
            </a:r>
            <a:r>
              <a:rPr lang="el-GR" altLang="el-GR" sz="2800" dirty="0"/>
              <a:t>” έρχεται σε  αντίθεση  με την </a:t>
            </a:r>
            <a:r>
              <a:rPr lang="el-GR" altLang="el-GR" sz="2800" i="1" dirty="0"/>
              <a:t>φαινομενολογική στάση,</a:t>
            </a:r>
            <a:r>
              <a:rPr lang="el-GR" altLang="el-GR" sz="2800" dirty="0"/>
              <a:t> “</a:t>
            </a:r>
            <a:r>
              <a:rPr lang="el-GR" altLang="el-GR" sz="2800" i="1" dirty="0"/>
              <a:t>το σημείο στοχασμού από το οποίο διεξάγουμε την φιλοσοφική ανάλυση προς τους σκοπούς που ασκούνται κατά την φυσική στάση και τους αντικειμενικούς συσχετισμούς αυτών των σκοπών</a:t>
            </a:r>
            <a:r>
              <a:rPr lang="el-GR" altLang="el-GR" sz="2800" dirty="0"/>
              <a:t>”</a:t>
            </a:r>
          </a:p>
          <a:p>
            <a:endParaRPr lang="en-US" altLang="el-GR" sz="2800" dirty="0"/>
          </a:p>
        </p:txBody>
      </p:sp>
    </p:spTree>
    <p:extLst>
      <p:ext uri="{BB962C8B-B14F-4D97-AF65-F5344CB8AC3E}">
        <p14:creationId xmlns:p14="http://schemas.microsoft.com/office/powerpoint/2010/main" val="18510327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(21/26</a:t>
            </a:r>
            <a:r>
              <a:rPr lang="en-US" dirty="0"/>
              <a:t>)</a:t>
            </a:r>
            <a:endParaRPr lang="el-GR" dirty="0"/>
          </a:p>
        </p:txBody>
      </p:sp>
      <p:sp>
        <p:nvSpPr>
          <p:cNvPr id="3" name="Θέση περιεχομένου 2"/>
          <p:cNvSpPr>
            <a:spLocks noGrp="1"/>
          </p:cNvSpPr>
          <p:nvPr>
            <p:ph idx="1"/>
          </p:nvPr>
        </p:nvSpPr>
        <p:spPr/>
        <p:txBody>
          <a:bodyPr>
            <a:normAutofit fontScale="92500"/>
          </a:bodyPr>
          <a:lstStyle/>
          <a:p>
            <a:r>
              <a:rPr lang="el-GR" altLang="el-GR" sz="2800" dirty="0"/>
              <a:t>Θα είμαστε τότε, ισχυρίζεται ο </a:t>
            </a:r>
            <a:r>
              <a:rPr lang="en-US" altLang="el-GR" sz="2800" dirty="0"/>
              <a:t>Husserl</a:t>
            </a:r>
            <a:r>
              <a:rPr lang="el-GR" altLang="el-GR" sz="2800" dirty="0"/>
              <a:t>, στη θέση να περιγράψουμε την </a:t>
            </a:r>
            <a:r>
              <a:rPr lang="el-GR" altLang="el-GR" sz="2800" i="1" dirty="0"/>
              <a:t>καθαρή</a:t>
            </a:r>
            <a:r>
              <a:rPr lang="el-GR" altLang="el-GR" sz="2800" dirty="0"/>
              <a:t> συνείδηση, </a:t>
            </a:r>
            <a:r>
              <a:rPr lang="el-GR" altLang="el-GR" sz="2800" i="1" dirty="0"/>
              <a:t>απαλλάσσοντας την</a:t>
            </a:r>
            <a:r>
              <a:rPr lang="el-GR" altLang="el-GR" sz="2800" dirty="0"/>
              <a:t> από τον εναγκαλισμό της με τον φυσικό κόσμο και τις προκαταλήψεις μας.</a:t>
            </a:r>
          </a:p>
          <a:p>
            <a:r>
              <a:rPr lang="el-GR" altLang="el-GR" sz="2800" dirty="0"/>
              <a:t> Εκτελώντας τη μέθοδο της φαινομενολογικής αναγωγής ή </a:t>
            </a:r>
            <a:r>
              <a:rPr lang="el-GR" altLang="el-GR" sz="2800" i="1" dirty="0"/>
              <a:t>εποχή</a:t>
            </a:r>
            <a:r>
              <a:rPr lang="el-GR" altLang="el-GR" sz="2800" dirty="0"/>
              <a:t> (</a:t>
            </a:r>
            <a:r>
              <a:rPr lang="en-US" altLang="el-GR" sz="2800" dirty="0" err="1"/>
              <a:t>epoche</a:t>
            </a:r>
            <a:r>
              <a:rPr lang="el-GR" altLang="el-GR" sz="2800" dirty="0"/>
              <a:t>), εγκαταλείπουμε τη </a:t>
            </a:r>
            <a:r>
              <a:rPr lang="el-GR" altLang="el-GR" sz="2800" i="1" dirty="0"/>
              <a:t>φυσική</a:t>
            </a:r>
            <a:r>
              <a:rPr lang="el-GR" altLang="el-GR" sz="2800" dirty="0"/>
              <a:t> ή </a:t>
            </a:r>
            <a:r>
              <a:rPr lang="el-GR" altLang="el-GR" sz="2800" i="1" dirty="0" err="1"/>
              <a:t>νατουραλιστική</a:t>
            </a:r>
            <a:r>
              <a:rPr lang="el-GR" altLang="el-GR" sz="2800" dirty="0"/>
              <a:t> στάση που θεωρεί τον κόσμο δεδομένο και οδηγούμαστε στη </a:t>
            </a:r>
            <a:r>
              <a:rPr lang="el-GR" altLang="el-GR" sz="2800" i="1" dirty="0"/>
              <a:t>φαινομενολογική</a:t>
            </a:r>
            <a:r>
              <a:rPr lang="el-GR" altLang="el-GR" sz="2800" dirty="0"/>
              <a:t> </a:t>
            </a:r>
            <a:r>
              <a:rPr lang="el-GR" altLang="el-GR" sz="2800" i="1" dirty="0"/>
              <a:t>στάση</a:t>
            </a:r>
            <a:r>
              <a:rPr lang="el-GR" altLang="el-GR" sz="2800" dirty="0"/>
              <a:t>.</a:t>
            </a:r>
            <a:endParaRPr lang="en-US" altLang="el-GR" sz="2800" dirty="0"/>
          </a:p>
          <a:p>
            <a:r>
              <a:rPr lang="el-GR" altLang="el-GR" sz="2800" dirty="0"/>
              <a:t>Πρέπει να “</a:t>
            </a:r>
            <a:r>
              <a:rPr lang="el-GR" altLang="el-GR" sz="2800" i="1" dirty="0"/>
              <a:t>βάλουμε τα πράγματα σε παρένθεση</a:t>
            </a:r>
            <a:r>
              <a:rPr lang="el-GR" altLang="el-GR" sz="2800" dirty="0"/>
              <a:t>”  να απέχουμε.</a:t>
            </a:r>
          </a:p>
          <a:p>
            <a:endParaRPr lang="el-GR" altLang="el-GR" sz="2800" dirty="0"/>
          </a:p>
        </p:txBody>
      </p:sp>
    </p:spTree>
    <p:extLst>
      <p:ext uri="{BB962C8B-B14F-4D97-AF65-F5344CB8AC3E}">
        <p14:creationId xmlns:p14="http://schemas.microsoft.com/office/powerpoint/2010/main" val="25285496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(22/26</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b="1" dirty="0"/>
              <a:t>Για την ιδέα της </a:t>
            </a:r>
            <a:r>
              <a:rPr lang="el-GR" altLang="el-GR" sz="2800" b="1" dirty="0" err="1"/>
              <a:t>εξαντικειμενίκευσης</a:t>
            </a:r>
            <a:r>
              <a:rPr lang="el-GR" altLang="el-GR" sz="2800" b="1" dirty="0"/>
              <a:t> </a:t>
            </a:r>
            <a:endParaRPr lang="el-GR" altLang="el-GR" sz="2800" dirty="0"/>
          </a:p>
          <a:p>
            <a:r>
              <a:rPr lang="el-GR" altLang="el-GR" sz="2800" dirty="0"/>
              <a:t>Ο </a:t>
            </a:r>
            <a:r>
              <a:rPr lang="el-GR" altLang="el-GR" sz="2800" dirty="0" err="1"/>
              <a:t>Husserl</a:t>
            </a:r>
            <a:r>
              <a:rPr lang="el-GR" altLang="el-GR" sz="2800" dirty="0"/>
              <a:t> στη “</a:t>
            </a:r>
            <a:r>
              <a:rPr lang="el-GR" altLang="el-GR" sz="2800" i="1" dirty="0"/>
              <a:t>Προέλευση της Γεωμετρίας</a:t>
            </a:r>
            <a:r>
              <a:rPr lang="el-GR" altLang="el-GR" sz="2800" dirty="0"/>
              <a:t>”, αναφέρει ότι η φαινομενολογία καλείται να αναλύσει το πεδίο της εμπειρίας που αποτελεί το έδαφος συγκρότησης των γεωμετρικών αντικειμένων, μια συγκρότηση που απαιτεί τη βοήθεια της ιστορίας. </a:t>
            </a:r>
          </a:p>
          <a:p>
            <a:r>
              <a:rPr lang="el-GR" altLang="el-GR" sz="2800" dirty="0"/>
              <a:t>Αν και δεν είχε συμπεριλάβει στο αρχικό του πλάνο την ιστορία αναγνώρισε τον ρόλο της ιστορίας ως στοιχείο της </a:t>
            </a:r>
            <a:r>
              <a:rPr lang="el-GR" altLang="el-GR" sz="2800" i="1" dirty="0"/>
              <a:t>ιζηματογένεσης</a:t>
            </a:r>
            <a:r>
              <a:rPr lang="el-GR" altLang="el-GR" sz="2800" dirty="0"/>
              <a:t> του νοήματος.</a:t>
            </a:r>
            <a:endParaRPr lang="en-US" altLang="el-GR" sz="2800" dirty="0"/>
          </a:p>
          <a:p>
            <a:r>
              <a:rPr lang="el-GR" altLang="el-GR" sz="2800" dirty="0"/>
              <a:t>Η ιστορία διαδραματίζει τον κεντρικό ρόλο στην ανακάλυψη του νοήματος του γεωμετρικού αντικειμένου, όπως αυτό εμφανίζεται στα πολλαπλά επίπεδα διαμόρφωσης του μέσα στο χρόνο.</a:t>
            </a:r>
          </a:p>
        </p:txBody>
      </p:sp>
    </p:spTree>
    <p:extLst>
      <p:ext uri="{BB962C8B-B14F-4D97-AF65-F5344CB8AC3E}">
        <p14:creationId xmlns:p14="http://schemas.microsoft.com/office/powerpoint/2010/main" val="22649475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(23/26</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…κάθε </a:t>
            </a:r>
            <a:r>
              <a:rPr lang="el-GR" altLang="el-GR" sz="2800" i="1" dirty="0"/>
              <a:t>ιδεατή αντικειμενικότητα </a:t>
            </a:r>
            <a:r>
              <a:rPr lang="el-GR" altLang="el-GR" sz="2800" dirty="0"/>
              <a:t>παράγεται από την πράξη μια </a:t>
            </a:r>
            <a:r>
              <a:rPr lang="el-GR" altLang="el-GR" sz="2800" i="1" dirty="0"/>
              <a:t>συμπαγούς</a:t>
            </a:r>
            <a:r>
              <a:rPr lang="el-GR" altLang="el-GR" sz="2800" dirty="0"/>
              <a:t> συνείδησης… Δεν υπάρχει πρώτα η υποκειμενική</a:t>
            </a:r>
            <a:r>
              <a:rPr lang="el-GR" altLang="el-GR" sz="2800" b="1" dirty="0"/>
              <a:t> </a:t>
            </a:r>
            <a:r>
              <a:rPr lang="el-GR" altLang="el-GR" sz="2800" dirty="0"/>
              <a:t>γεωμετρική απόδειξη η οποία μετά</a:t>
            </a:r>
            <a:r>
              <a:rPr lang="el-GR" altLang="el-GR" sz="2800" b="1" dirty="0"/>
              <a:t> </a:t>
            </a:r>
            <a:r>
              <a:rPr lang="el-GR" altLang="el-GR" sz="2800" dirty="0"/>
              <a:t>γίνεται αντικειμενική. </a:t>
            </a:r>
          </a:p>
          <a:p>
            <a:r>
              <a:rPr lang="el-GR" altLang="el-GR" sz="2800" dirty="0"/>
              <a:t>Η γεωμετρική απόδειξη ξεκινά μόνο </a:t>
            </a:r>
            <a:r>
              <a:rPr lang="el-GR" altLang="el-GR" sz="2800" i="1" dirty="0"/>
              <a:t>τη στιγμή</a:t>
            </a:r>
            <a:r>
              <a:rPr lang="el-GR" altLang="el-GR" sz="2800" dirty="0"/>
              <a:t> που υπάρχει απόδειξη μιας ιδεατής αντικειμενικότητας. </a:t>
            </a:r>
          </a:p>
          <a:p>
            <a:r>
              <a:rPr lang="el-GR" altLang="el-GR" sz="2800" dirty="0"/>
              <a:t>Η ιδεατή αντικειμενικότητα είναι τέτοια, μόνο μετά τη διακίνηση της μέσα στη </a:t>
            </a:r>
            <a:r>
              <a:rPr lang="el-GR" altLang="el-GR" sz="2800" dirty="0" err="1"/>
              <a:t>διϋποκειμενική</a:t>
            </a:r>
            <a:r>
              <a:rPr lang="el-GR" altLang="el-GR" sz="2800" dirty="0"/>
              <a:t> κυκλοφορία. </a:t>
            </a:r>
          </a:p>
          <a:p>
            <a:r>
              <a:rPr lang="el-GR" altLang="el-GR" sz="2800" dirty="0"/>
              <a:t>Το </a:t>
            </a:r>
            <a:r>
              <a:rPr lang="el-GR" altLang="el-GR" sz="2800" i="1" dirty="0"/>
              <a:t>ερώτημα</a:t>
            </a:r>
            <a:r>
              <a:rPr lang="el-GR" altLang="el-GR" sz="2800" dirty="0"/>
              <a:t> που θέτει και δίνει απάντηση ο </a:t>
            </a:r>
            <a:r>
              <a:rPr lang="en-US" altLang="el-GR" sz="2800" dirty="0"/>
              <a:t>Husserl</a:t>
            </a:r>
            <a:r>
              <a:rPr lang="el-GR" altLang="el-GR" sz="2800" dirty="0"/>
              <a:t>  είναι: “πώς μπορεί το </a:t>
            </a:r>
            <a:r>
              <a:rPr lang="el-GR" altLang="el-GR" sz="2800" i="1" dirty="0"/>
              <a:t>υποκειμενικό </a:t>
            </a:r>
            <a:r>
              <a:rPr lang="el-GR" altLang="el-GR" sz="2800" i="1" dirty="0" err="1"/>
              <a:t>εγωλογικό</a:t>
            </a:r>
            <a:r>
              <a:rPr lang="el-GR" altLang="el-GR" sz="2800" i="1" dirty="0"/>
              <a:t> στοιχείο της αίσθησης</a:t>
            </a:r>
            <a:r>
              <a:rPr lang="el-GR" altLang="el-GR" sz="2800" dirty="0"/>
              <a:t> να μετατραπεί σε </a:t>
            </a:r>
            <a:r>
              <a:rPr lang="el-GR" altLang="el-GR" sz="2800" i="1" dirty="0"/>
              <a:t>αντικειμενικό</a:t>
            </a:r>
            <a:r>
              <a:rPr lang="el-GR" altLang="el-GR" sz="2800" dirty="0"/>
              <a:t> και </a:t>
            </a:r>
            <a:r>
              <a:rPr lang="el-GR" altLang="el-GR" sz="2800" i="1" dirty="0" err="1"/>
              <a:t>διυποκειμενικό</a:t>
            </a:r>
            <a:r>
              <a:rPr lang="el-GR" altLang="el-GR" sz="2800" i="1" dirty="0"/>
              <a:t>;</a:t>
            </a:r>
          </a:p>
          <a:p>
            <a:r>
              <a:rPr lang="el-GR" altLang="el-GR" sz="2800" dirty="0"/>
              <a:t>Πώς μπορεί να ανυψωθεί σε </a:t>
            </a:r>
            <a:r>
              <a:rPr lang="el-GR" altLang="el-GR" sz="2800" i="1" dirty="0"/>
              <a:t>ιδεατό </a:t>
            </a:r>
            <a:r>
              <a:rPr lang="el-GR" altLang="el-GR" sz="2800" dirty="0"/>
              <a:t>και </a:t>
            </a:r>
            <a:r>
              <a:rPr lang="el-GR" altLang="el-GR" sz="2800" i="1" dirty="0"/>
              <a:t>αληθές αντικείμενο</a:t>
            </a:r>
            <a:r>
              <a:rPr lang="el-GR" altLang="el-GR" sz="2800" dirty="0"/>
              <a:t>, με όλα τα χαρακτηριστικά που</a:t>
            </a:r>
            <a:r>
              <a:rPr lang="en-US" altLang="el-GR" sz="2800" dirty="0"/>
              <a:t> </a:t>
            </a:r>
            <a:r>
              <a:rPr lang="el-GR" altLang="el-GR" sz="2800" i="1" dirty="0"/>
              <a:t>έχει:</a:t>
            </a:r>
            <a:endParaRPr lang="el-GR" altLang="el-GR" sz="2800" dirty="0"/>
          </a:p>
        </p:txBody>
      </p:sp>
    </p:spTree>
    <p:extLst>
      <p:ext uri="{BB962C8B-B14F-4D97-AF65-F5344CB8AC3E}">
        <p14:creationId xmlns:p14="http://schemas.microsoft.com/office/powerpoint/2010/main" val="20434654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(24/26</a:t>
            </a:r>
            <a:r>
              <a:rPr lang="en-US" dirty="0"/>
              <a:t>)</a:t>
            </a:r>
            <a:endParaRPr lang="el-GR" dirty="0"/>
          </a:p>
        </p:txBody>
      </p:sp>
      <p:sp>
        <p:nvSpPr>
          <p:cNvPr id="3" name="Θέση περιεχομένου 2"/>
          <p:cNvSpPr>
            <a:spLocks noGrp="1"/>
          </p:cNvSpPr>
          <p:nvPr>
            <p:ph idx="1"/>
          </p:nvPr>
        </p:nvSpPr>
        <p:spPr/>
        <p:txBody>
          <a:bodyPr>
            <a:normAutofit fontScale="92500" lnSpcReduction="10000"/>
          </a:bodyPr>
          <a:lstStyle/>
          <a:p>
            <a:pPr>
              <a:defRPr/>
            </a:pPr>
            <a:r>
              <a:rPr lang="el-GR" sz="2400" i="1" dirty="0"/>
              <a:t>διαχρονική εγκυρότητα,  </a:t>
            </a:r>
            <a:r>
              <a:rPr lang="el-GR" sz="2400" i="1" dirty="0" err="1"/>
              <a:t>κατανοησιμότητα</a:t>
            </a:r>
            <a:r>
              <a:rPr lang="el-GR" sz="2400" i="1" dirty="0"/>
              <a:t> από ‘όλους’, χειραφέτηση από όλα τα ‘εδώ και τώρα’</a:t>
            </a:r>
            <a:r>
              <a:rPr lang="en-US" sz="2400" dirty="0"/>
              <a:t>”</a:t>
            </a:r>
            <a:r>
              <a:rPr lang="el-GR" sz="2400" dirty="0"/>
              <a:t>.</a:t>
            </a:r>
            <a:endParaRPr lang="el-GR" sz="2400" i="1" dirty="0"/>
          </a:p>
          <a:p>
            <a:pPr>
              <a:defRPr/>
            </a:pPr>
            <a:r>
              <a:rPr lang="el-GR" sz="2400" dirty="0"/>
              <a:t> Η ερώτηση αναφέρεται σε αυτό που λέγεται </a:t>
            </a:r>
            <a:r>
              <a:rPr lang="el-GR" sz="2400" i="1" dirty="0" err="1"/>
              <a:t>εξαντικειμενίκευση</a:t>
            </a:r>
            <a:r>
              <a:rPr lang="el-GR" sz="2400" i="1" dirty="0"/>
              <a:t> </a:t>
            </a:r>
            <a:r>
              <a:rPr lang="el-GR" sz="2400" dirty="0"/>
              <a:t>(</a:t>
            </a:r>
            <a:r>
              <a:rPr lang="en-US" sz="2400" i="1" dirty="0"/>
              <a:t>Objectification</a:t>
            </a:r>
            <a:r>
              <a:rPr lang="el-GR" sz="2400" dirty="0"/>
              <a:t>)</a:t>
            </a:r>
            <a:r>
              <a:rPr lang="el-GR" sz="2400" i="1" dirty="0"/>
              <a:t>. </a:t>
            </a:r>
            <a:endParaRPr lang="el-GR" sz="2400" dirty="0"/>
          </a:p>
          <a:p>
            <a:pPr>
              <a:defRPr/>
            </a:pPr>
            <a:r>
              <a:rPr lang="el-GR" sz="2400" dirty="0"/>
              <a:t>Μια ουσία εισέρχεται στην ιστορία μόνο όταν γίνει ένα </a:t>
            </a:r>
            <a:r>
              <a:rPr lang="el-GR" sz="2400" i="1" dirty="0"/>
              <a:t>απόλυτο αντικείμενο</a:t>
            </a:r>
            <a:r>
              <a:rPr lang="el-GR" sz="2400" dirty="0"/>
              <a:t> δηλαδή ένα </a:t>
            </a:r>
            <a:r>
              <a:rPr lang="el-GR" sz="2400" i="1" dirty="0"/>
              <a:t>ιδεατό αντικείμενο </a:t>
            </a:r>
            <a:r>
              <a:rPr lang="el-GR" sz="2400" dirty="0"/>
              <a:t>το οποίο θα έχει σπάσει όλα τα δεσμά του με το</a:t>
            </a:r>
            <a:r>
              <a:rPr lang="el-GR" sz="2400" b="1" dirty="0"/>
              <a:t> </a:t>
            </a:r>
            <a:r>
              <a:rPr lang="el-GR" sz="2400" i="1" dirty="0"/>
              <a:t>εμπειρικό έδαφος</a:t>
            </a:r>
            <a:r>
              <a:rPr lang="el-GR" sz="2400" dirty="0"/>
              <a:t> της ιστορίας. Γνωρίζουμε ότι η ανθρωπότητα έχει ένα παρελθόν και, από αυτό το γεγονός, είναι στο παρελθόν που οι </a:t>
            </a:r>
            <a:r>
              <a:rPr lang="el-GR" sz="2400" i="1" dirty="0"/>
              <a:t>‘πρώτοι γεωμέτρες’ </a:t>
            </a:r>
            <a:r>
              <a:rPr lang="el-GR" sz="2400" dirty="0"/>
              <a:t> βρίσκονται: και παρόλο που έχουν θεμελιώσει νέες μορφές, κατάφεραν να το κάνουν μόνο με την έκθεση βιωματικών ακόμη και </a:t>
            </a:r>
            <a:r>
              <a:rPr lang="el-GR" sz="2400" i="1" dirty="0"/>
              <a:t>ακατέργαστων</a:t>
            </a:r>
            <a:r>
              <a:rPr lang="el-GR" sz="2400" dirty="0"/>
              <a:t>, ήδη </a:t>
            </a:r>
            <a:r>
              <a:rPr lang="el-GR" sz="2400" i="1" dirty="0"/>
              <a:t>μέρος της παράδοσης</a:t>
            </a:r>
            <a:r>
              <a:rPr lang="el-GR" sz="2400" dirty="0"/>
              <a:t>, </a:t>
            </a:r>
            <a:r>
              <a:rPr lang="el-GR" sz="2400" i="1" dirty="0"/>
              <a:t>πνευματικά σχηματισμένων υλικών</a:t>
            </a:r>
            <a:r>
              <a:rPr lang="el-GR" sz="2400" dirty="0"/>
              <a:t>.</a:t>
            </a:r>
          </a:p>
          <a:p>
            <a:pPr marL="0" indent="0">
              <a:buFontTx/>
              <a:buNone/>
              <a:defRPr/>
            </a:pPr>
            <a:endParaRPr lang="el-GR" sz="2400" dirty="0"/>
          </a:p>
        </p:txBody>
      </p:sp>
    </p:spTree>
    <p:extLst>
      <p:ext uri="{BB962C8B-B14F-4D97-AF65-F5344CB8AC3E}">
        <p14:creationId xmlns:p14="http://schemas.microsoft.com/office/powerpoint/2010/main" val="30757143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(25/26</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Η δυνατότητα της </a:t>
            </a:r>
            <a:r>
              <a:rPr lang="el-GR" altLang="el-GR" sz="2800" i="1" dirty="0"/>
              <a:t>καταγραφής</a:t>
            </a:r>
            <a:r>
              <a:rPr lang="el-GR" altLang="el-GR" sz="2800" dirty="0"/>
              <a:t> θα εξασφαλίσει την απόλυτη ένταξη στην Παράδοση του αντικειμένου, την </a:t>
            </a:r>
            <a:r>
              <a:rPr lang="el-GR" altLang="el-GR" sz="2800" i="1" dirty="0"/>
              <a:t>απόλυτη ιδεατή του </a:t>
            </a:r>
            <a:r>
              <a:rPr lang="el-GR" altLang="el-GR" sz="2800" i="1" dirty="0" err="1"/>
              <a:t>εξαντικειμενίκευση</a:t>
            </a:r>
            <a:r>
              <a:rPr lang="el-GR" altLang="el-GR" sz="2800" i="1" dirty="0"/>
              <a:t>.</a:t>
            </a:r>
            <a:r>
              <a:rPr lang="el-GR" altLang="el-GR" sz="2800" dirty="0"/>
              <a:t> </a:t>
            </a:r>
          </a:p>
          <a:p>
            <a:r>
              <a:rPr lang="el-GR" altLang="el-GR" sz="2800" dirty="0"/>
              <a:t>Η </a:t>
            </a:r>
            <a:r>
              <a:rPr lang="el-GR" altLang="el-GR" sz="2800" i="1" dirty="0"/>
              <a:t>καταγραφή </a:t>
            </a:r>
            <a:r>
              <a:rPr lang="el-GR" altLang="el-GR" sz="2800" dirty="0"/>
              <a:t>θα το κάνει αυτό με τη </a:t>
            </a:r>
            <a:r>
              <a:rPr lang="el-GR" altLang="el-GR" sz="2800" i="1" dirty="0"/>
              <a:t>χειραφέτηση της ουσίας</a:t>
            </a:r>
            <a:r>
              <a:rPr lang="el-GR" altLang="el-GR" sz="2800" b="1" i="1" dirty="0"/>
              <a:t> </a:t>
            </a:r>
            <a:r>
              <a:rPr lang="el-GR" altLang="el-GR" sz="2800" dirty="0"/>
              <a:t>από την πραγματική παρουσία στοιχείων για ένα </a:t>
            </a:r>
            <a:r>
              <a:rPr lang="el-GR" altLang="el-GR" sz="2800" i="1" dirty="0"/>
              <a:t>πραγματικό αντικείμενο</a:t>
            </a:r>
            <a:r>
              <a:rPr lang="el-GR" altLang="el-GR" sz="2800" b="1" dirty="0"/>
              <a:t> </a:t>
            </a:r>
            <a:r>
              <a:rPr lang="el-GR" altLang="el-GR" sz="2800" dirty="0"/>
              <a:t>και την κυκλοφορία μέσα σε μια </a:t>
            </a:r>
            <a:r>
              <a:rPr lang="el-GR" altLang="el-GR" sz="2800" i="1" dirty="0"/>
              <a:t>καθορισμένη</a:t>
            </a:r>
            <a:r>
              <a:rPr lang="el-GR" altLang="el-GR" sz="2800" b="1" dirty="0"/>
              <a:t> </a:t>
            </a:r>
            <a:r>
              <a:rPr lang="el-GR" altLang="el-GR" sz="2800" dirty="0"/>
              <a:t>κοινότητα … κατά κάποιο τρόπο, η </a:t>
            </a:r>
            <a:r>
              <a:rPr lang="el-GR" altLang="el-GR" sz="2800" i="1" dirty="0"/>
              <a:t>επικοινωνία</a:t>
            </a:r>
            <a:r>
              <a:rPr lang="el-GR" altLang="el-GR" sz="2800" dirty="0"/>
              <a:t> γίνεται </a:t>
            </a:r>
            <a:r>
              <a:rPr lang="el-GR" altLang="el-GR" sz="2800" i="1" dirty="0"/>
              <a:t>εικονική </a:t>
            </a:r>
            <a:r>
              <a:rPr lang="el-GR" altLang="el-GR" sz="2800" dirty="0"/>
              <a:t>…</a:t>
            </a:r>
          </a:p>
          <a:p>
            <a:r>
              <a:rPr lang="el-GR" altLang="el-GR" sz="2800" dirty="0"/>
              <a:t>Μέσω αυτής, ανυψώνεται επίσης η </a:t>
            </a:r>
            <a:r>
              <a:rPr lang="el-GR" altLang="el-GR" sz="2800" i="1" dirty="0" err="1"/>
              <a:t>κοινοτικοποίηση</a:t>
            </a:r>
            <a:r>
              <a:rPr lang="el-GR" altLang="el-GR" sz="2800" i="1" dirty="0"/>
              <a:t> της ανθρωπότητας</a:t>
            </a:r>
            <a:r>
              <a:rPr lang="el-GR" altLang="el-GR" sz="2800" dirty="0"/>
              <a:t> σε μια νέα βαθμίδα.…μέσω της </a:t>
            </a:r>
            <a:r>
              <a:rPr lang="el-GR" altLang="el-GR" sz="2800" i="1" dirty="0"/>
              <a:t>καταγραφής</a:t>
            </a:r>
            <a:r>
              <a:rPr lang="el-GR" altLang="el-GR" sz="2800" dirty="0"/>
              <a:t>, επιτελείται μια </a:t>
            </a:r>
            <a:r>
              <a:rPr lang="el-GR" altLang="el-GR" sz="2800" i="1" dirty="0"/>
              <a:t>μεταμόρφωση</a:t>
            </a:r>
            <a:r>
              <a:rPr lang="el-GR" altLang="el-GR" sz="2800" dirty="0"/>
              <a:t> του πρωταρχικού οντολογικού τρόπου του νοηματικού μορφώματος όταν αυτό φτάνει στη διατύπωσή του.</a:t>
            </a:r>
          </a:p>
          <a:p>
            <a:r>
              <a:rPr lang="el-GR" altLang="el-GR" sz="2800" dirty="0"/>
              <a:t> </a:t>
            </a:r>
            <a:r>
              <a:rPr lang="el-GR" altLang="el-GR" sz="2800" i="1" dirty="0"/>
              <a:t>Το μόρφωμα μετατρέπεται σε ίζημα</a:t>
            </a:r>
            <a:r>
              <a:rPr lang="el-GR" altLang="el-GR" sz="2800" dirty="0"/>
              <a:t>, ούτως ειπείν. </a:t>
            </a:r>
          </a:p>
          <a:p>
            <a:endParaRPr lang="el-GR" altLang="el-GR" sz="2800" dirty="0"/>
          </a:p>
        </p:txBody>
      </p:sp>
    </p:spTree>
    <p:extLst>
      <p:ext uri="{BB962C8B-B14F-4D97-AF65-F5344CB8AC3E}">
        <p14:creationId xmlns:p14="http://schemas.microsoft.com/office/powerpoint/2010/main" val="32701942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(26/26</a:t>
            </a:r>
            <a:r>
              <a:rPr lang="en-US" dirty="0"/>
              <a:t>)</a:t>
            </a:r>
            <a:endParaRPr lang="el-GR" dirty="0"/>
          </a:p>
        </p:txBody>
      </p:sp>
      <p:sp>
        <p:nvSpPr>
          <p:cNvPr id="3" name="Θέση περιεχομένου 2"/>
          <p:cNvSpPr>
            <a:spLocks noGrp="1"/>
          </p:cNvSpPr>
          <p:nvPr>
            <p:ph idx="1"/>
          </p:nvPr>
        </p:nvSpPr>
        <p:spPr/>
        <p:txBody>
          <a:bodyPr>
            <a:normAutofit/>
          </a:bodyPr>
          <a:lstStyle/>
          <a:p>
            <a:r>
              <a:rPr lang="el-GR" altLang="el-GR" sz="2400" i="1" dirty="0"/>
              <a:t>Ο αναγνώστης όμως μπορεί να το καταστήσει</a:t>
            </a:r>
            <a:r>
              <a:rPr lang="el-GR" altLang="el-GR" sz="2400" dirty="0"/>
              <a:t> </a:t>
            </a:r>
            <a:r>
              <a:rPr lang="el-GR" altLang="el-GR" sz="2400" i="1" dirty="0"/>
              <a:t>εκ νέου εναργές</a:t>
            </a:r>
            <a:r>
              <a:rPr lang="el-GR" altLang="el-GR" sz="2400" dirty="0"/>
              <a:t>, μπορεί </a:t>
            </a:r>
            <a:r>
              <a:rPr lang="el-GR" altLang="el-GR" sz="2400" i="1" dirty="0"/>
              <a:t>να </a:t>
            </a:r>
            <a:r>
              <a:rPr lang="el-GR" altLang="el-GR" sz="2400" dirty="0" err="1"/>
              <a:t>επαν</a:t>
            </a:r>
            <a:r>
              <a:rPr lang="el-GR" altLang="el-GR" sz="2400" dirty="0"/>
              <a:t>-ενεργοποιήσει την ενάργεια.</a:t>
            </a:r>
          </a:p>
          <a:p>
            <a:r>
              <a:rPr lang="el-GR" altLang="el-GR" sz="2400" dirty="0"/>
              <a:t> </a:t>
            </a:r>
            <a:r>
              <a:rPr lang="el-GR" altLang="el-GR" sz="2400" i="1" dirty="0"/>
              <a:t>Διακρίνονται λοιπόν μεταξύ τους η</a:t>
            </a:r>
            <a:r>
              <a:rPr lang="el-GR" altLang="el-GR" sz="2400" dirty="0"/>
              <a:t> </a:t>
            </a:r>
            <a:r>
              <a:rPr lang="el-GR" altLang="el-GR" sz="2400" i="1" dirty="0"/>
              <a:t>παθητική κατανόηση της έκφρασης</a:t>
            </a:r>
            <a:r>
              <a:rPr lang="el-GR" altLang="el-GR" sz="2400" dirty="0"/>
              <a:t>, </a:t>
            </a:r>
            <a:r>
              <a:rPr lang="el-GR" altLang="el-GR" sz="2400" i="1" dirty="0"/>
              <a:t>από τη μια, και, από την άλλη, το</a:t>
            </a:r>
            <a:r>
              <a:rPr lang="el-GR" altLang="el-GR" sz="2400" dirty="0"/>
              <a:t> </a:t>
            </a:r>
            <a:r>
              <a:rPr lang="el-GR" altLang="el-GR" sz="2400" i="1" dirty="0" err="1"/>
              <a:t>καθιστάναι</a:t>
            </a:r>
            <a:r>
              <a:rPr lang="el-GR" altLang="el-GR" sz="2400" i="1" dirty="0"/>
              <a:t>-εναργές</a:t>
            </a:r>
            <a:r>
              <a:rPr lang="el-GR" altLang="el-GR" sz="2400" b="1" i="1" dirty="0"/>
              <a:t> </a:t>
            </a:r>
            <a:r>
              <a:rPr lang="el-GR" altLang="el-GR" sz="2400" dirty="0"/>
              <a:t>που </a:t>
            </a:r>
            <a:r>
              <a:rPr lang="el-GR" altLang="el-GR" sz="2400" dirty="0" err="1"/>
              <a:t>επαν</a:t>
            </a:r>
            <a:r>
              <a:rPr lang="el-GR" altLang="el-GR" sz="2400" dirty="0"/>
              <a:t>-ενεργοποιεί το νόημά της.</a:t>
            </a:r>
          </a:p>
          <a:p>
            <a:r>
              <a:rPr lang="el-GR" altLang="el-GR" sz="2400" i="1" dirty="0"/>
              <a:t> Η</a:t>
            </a:r>
            <a:r>
              <a:rPr lang="el-GR" altLang="el-GR" sz="2400" dirty="0"/>
              <a:t> </a:t>
            </a:r>
            <a:r>
              <a:rPr lang="el-GR" altLang="el-GR" sz="2400" i="1" dirty="0"/>
              <a:t>καταγραφή </a:t>
            </a:r>
            <a:r>
              <a:rPr lang="el-GR" altLang="el-GR" sz="2400" dirty="0"/>
              <a:t>ως τόπος των </a:t>
            </a:r>
            <a:r>
              <a:rPr lang="el-GR" altLang="el-GR" sz="2400" i="1" dirty="0"/>
              <a:t>απόλυτα μόνιμων ιδεατών αντικειμενικοτήτων</a:t>
            </a:r>
            <a:r>
              <a:rPr lang="el-GR" altLang="el-GR" sz="2400" b="1" dirty="0"/>
              <a:t> </a:t>
            </a:r>
            <a:r>
              <a:rPr lang="el-GR" altLang="el-GR" sz="2400" i="1" dirty="0"/>
              <a:t>κι επομένως της</a:t>
            </a:r>
            <a:r>
              <a:rPr lang="el-GR" altLang="el-GR" sz="2400" dirty="0"/>
              <a:t> </a:t>
            </a:r>
            <a:r>
              <a:rPr lang="el-GR" altLang="el-GR" sz="2400" i="1" dirty="0"/>
              <a:t>απόλυτης </a:t>
            </a:r>
            <a:r>
              <a:rPr lang="el-GR" altLang="el-GR" sz="2400" i="1" dirty="0" err="1"/>
              <a:t>Εξαντικειμενίκευσης</a:t>
            </a:r>
            <a:r>
              <a:rPr lang="el-GR" altLang="el-GR" sz="2400" i="1" dirty="0"/>
              <a:t>,</a:t>
            </a:r>
            <a:r>
              <a:rPr lang="el-GR" altLang="el-GR" sz="2400" b="1" dirty="0"/>
              <a:t> </a:t>
            </a:r>
            <a:r>
              <a:rPr lang="el-GR" altLang="el-GR" sz="2400" dirty="0"/>
              <a:t>σίγουρα θεμελιώνει ένα τέτοιο </a:t>
            </a:r>
            <a:r>
              <a:rPr lang="el-GR" altLang="el-GR" sz="2400" dirty="0" err="1"/>
              <a:t>υπερβατολογικό</a:t>
            </a:r>
            <a:r>
              <a:rPr lang="el-GR" altLang="el-GR" sz="2400" dirty="0"/>
              <a:t> πεδίο.</a:t>
            </a:r>
          </a:p>
        </p:txBody>
      </p:sp>
    </p:spTree>
    <p:extLst>
      <p:ext uri="{BB962C8B-B14F-4D97-AF65-F5344CB8AC3E}">
        <p14:creationId xmlns:p14="http://schemas.microsoft.com/office/powerpoint/2010/main" val="35748387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1/26)</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800" dirty="0"/>
              <a:t>Μια άλλη θεωρητική στάση, η οποία φιλοδοξούσε να ξεπεράσει τα αδιέξοδα της κλασσικής επιστημολογίας είναι η φαινομενολογία. </a:t>
            </a:r>
            <a:endParaRPr lang="en-US" altLang="el-GR" sz="2800" dirty="0"/>
          </a:p>
          <a:p>
            <a:r>
              <a:rPr lang="el-GR" altLang="el-GR" sz="2800" dirty="0"/>
              <a:t>Στον 20ο  αιώνα, ο όρος φαινομενολογία χρησιμοποιείται κυρίως για να κατονομάσει το φιλοσοφικό εκείνο κίνημα που έχει ως κύριο αντικείμενο την άμεση έρευνα και περιγραφή των φαινομένων ως συνειδητών βιωμάτων, χωρίς θεωρίες για την αιτιώδη ερμηνεία τους (όπως θα έκανε μια ψυχολογική αναφορά σε χημικές δραστηριότητες του νευρικού συστήματος) και όσο το δυνατόν περισσότερο ελεύθερων από ανεξέταστους </a:t>
            </a:r>
            <a:r>
              <a:rPr lang="el-GR" altLang="el-GR" sz="2800" dirty="0" err="1"/>
              <a:t>προϊδεασμούς</a:t>
            </a:r>
            <a:r>
              <a:rPr lang="el-GR" altLang="el-GR" sz="2800" dirty="0"/>
              <a:t> και </a:t>
            </a:r>
            <a:r>
              <a:rPr lang="el-GR" altLang="el-GR" sz="2800" dirty="0" err="1"/>
              <a:t>προπαραδοχές</a:t>
            </a:r>
            <a:r>
              <a:rPr lang="el-GR" altLang="el-GR" sz="2800" dirty="0"/>
              <a:t>. </a:t>
            </a:r>
          </a:p>
        </p:txBody>
      </p:sp>
    </p:spTree>
    <p:extLst>
      <p:ext uri="{BB962C8B-B14F-4D97-AF65-F5344CB8AC3E}">
        <p14:creationId xmlns:p14="http://schemas.microsoft.com/office/powerpoint/2010/main" val="28349604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r>
              <a:rPr lang="el-GR" sz="2000" dirty="0" err="1"/>
              <a:t>Copyright</a:t>
            </a:r>
            <a:r>
              <a:rPr lang="el-GR" sz="2000" dirty="0"/>
              <a:t> </a:t>
            </a:r>
            <a:r>
              <a:rPr lang="el-GR" sz="2000" dirty="0" err="1"/>
              <a:t>Εθνικόν</a:t>
            </a:r>
            <a:r>
              <a:rPr lang="el-GR" sz="2000" dirty="0"/>
              <a:t> και </a:t>
            </a:r>
            <a:r>
              <a:rPr lang="el-GR" sz="2000" dirty="0" err="1"/>
              <a:t>Καποδιστριακόν</a:t>
            </a:r>
            <a:r>
              <a:rPr lang="el-GR" sz="2000" dirty="0"/>
              <a:t> </a:t>
            </a:r>
            <a:r>
              <a:rPr lang="el-GR" sz="2000" dirty="0" err="1"/>
              <a:t>Πανεπιστήμιον</a:t>
            </a:r>
            <a:r>
              <a:rPr lang="el-GR" sz="2000" dirty="0"/>
              <a:t> Αθηνών</a:t>
            </a:r>
            <a:r>
              <a:rPr lang="en-US" sz="2000" dirty="0"/>
              <a:t>, </a:t>
            </a:r>
            <a:r>
              <a:rPr lang="el-GR" sz="2000" dirty="0"/>
              <a:t>Σπύρου Παναγιώτης 2014. Σπύρου Παναγιώτης. «Επιστημολογία και διδακτική των μαθηματικών. </a:t>
            </a:r>
            <a:r>
              <a:rPr lang="el-GR" sz="2000" dirty="0" smtClean="0"/>
              <a:t>ΦΑΙΝΟΜΕΝΟΛΟΓΙΑ». </a:t>
            </a:r>
            <a:r>
              <a:rPr lang="el-GR" sz="2000" dirty="0"/>
              <a:t>Έκδοση: 1.0. Αθήνα 2014. Διαθέσιμο από τη δικτυακή διεύθυνση: </a:t>
            </a:r>
            <a:r>
              <a:rPr lang="en-US" sz="2000" dirty="0"/>
              <a:t>http://opencourses.uoa.gr/courses/ MATH129</a:t>
            </a:r>
            <a:r>
              <a:rPr lang="el-GR" sz="2000" dirty="0"/>
              <a:t>.</a:t>
            </a:r>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(2/26</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Πρωτεργάτης της Φαινομενολογίας ήταν ο </a:t>
            </a:r>
            <a:r>
              <a:rPr lang="el-GR" altLang="el-GR" sz="2800" dirty="0" err="1"/>
              <a:t>γερμανός</a:t>
            </a:r>
            <a:r>
              <a:rPr lang="el-GR" altLang="el-GR" sz="2800" dirty="0"/>
              <a:t> φιλόσοφος </a:t>
            </a:r>
            <a:r>
              <a:rPr lang="el-GR" altLang="el-GR" sz="2800" dirty="0" err="1"/>
              <a:t>Edmund</a:t>
            </a:r>
            <a:r>
              <a:rPr lang="el-GR" altLang="el-GR" sz="2800" dirty="0"/>
              <a:t> </a:t>
            </a:r>
            <a:r>
              <a:rPr lang="el-GR" altLang="el-GR" sz="2800" dirty="0" err="1"/>
              <a:t>Husserl</a:t>
            </a:r>
            <a:r>
              <a:rPr lang="el-GR" altLang="el-GR" sz="2800" dirty="0"/>
              <a:t>, με τη συγγραφή του έργου  </a:t>
            </a:r>
            <a:r>
              <a:rPr lang="el-GR" altLang="el-GR" sz="2800" i="1" dirty="0"/>
              <a:t>Η Ιδέα της Φαινομενολογίας</a:t>
            </a:r>
            <a:r>
              <a:rPr lang="el-GR" altLang="el-GR" sz="2800" dirty="0"/>
              <a:t>. </a:t>
            </a:r>
            <a:endParaRPr lang="en-US" altLang="el-GR" sz="2800" dirty="0"/>
          </a:p>
          <a:p>
            <a:r>
              <a:rPr lang="en-US" altLang="el-GR" sz="2800" dirty="0"/>
              <a:t>O</a:t>
            </a:r>
            <a:r>
              <a:rPr lang="el-GR" altLang="el-GR" sz="2800" dirty="0"/>
              <a:t> </a:t>
            </a:r>
            <a:r>
              <a:rPr lang="el-GR" altLang="el-GR" sz="2800" dirty="0" err="1"/>
              <a:t>Husserl</a:t>
            </a:r>
            <a:r>
              <a:rPr lang="el-GR" altLang="el-GR" sz="2800" dirty="0"/>
              <a:t>, την έννοια της φαινομενολογίας, ως μιας νέας μεθόδου προορισμένης να προσφέρει ένα νέο θεμέλιο τόσο στη φιλοσοφία όσο και στην επιστήμη, την ανάπτυξε σταδιακά και συνέχισε να αλλάζει ως το τέλος της σταδιοδρομίας του. </a:t>
            </a:r>
          </a:p>
          <a:p>
            <a:r>
              <a:rPr lang="el-GR" altLang="el-GR" sz="2800" dirty="0"/>
              <a:t>Αρχικά σπουδάζει μαθηματικά κάνοντας διδακτορική διατριβή με τον </a:t>
            </a:r>
            <a:r>
              <a:rPr lang="en-US" altLang="el-GR" sz="2800" dirty="0" err="1"/>
              <a:t>Weierstrass</a:t>
            </a:r>
            <a:r>
              <a:rPr lang="el-GR" altLang="el-GR" sz="2800" dirty="0"/>
              <a:t>. </a:t>
            </a:r>
          </a:p>
          <a:p>
            <a:r>
              <a:rPr lang="el-GR" altLang="el-GR" sz="2800" dirty="0"/>
              <a:t>Αργότερα ένιωσε έλξη για τη φιλοσοφία χάρη στον </a:t>
            </a:r>
            <a:r>
              <a:rPr lang="el-GR" altLang="el-GR" sz="2800" dirty="0" err="1"/>
              <a:t>Franz</a:t>
            </a:r>
            <a:r>
              <a:rPr lang="el-GR" altLang="el-GR" sz="2800" dirty="0"/>
              <a:t> </a:t>
            </a:r>
            <a:r>
              <a:rPr lang="el-GR" altLang="el-GR" sz="2800" dirty="0" err="1"/>
              <a:t>Brentano</a:t>
            </a:r>
            <a:r>
              <a:rPr lang="el-GR" altLang="el-GR" sz="2800" dirty="0"/>
              <a:t>, που η περιγραφική ψυχολογία του φαινόταν να προσφέρει στερεή βάση στην επιστημονική φιλοσοφία. </a:t>
            </a:r>
          </a:p>
        </p:txBody>
      </p:sp>
    </p:spTree>
    <p:extLst>
      <p:ext uri="{BB962C8B-B14F-4D97-AF65-F5344CB8AC3E}">
        <p14:creationId xmlns:p14="http://schemas.microsoft.com/office/powerpoint/2010/main" val="17621471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(3/26</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pPr>
              <a:defRPr/>
            </a:pPr>
            <a:r>
              <a:rPr lang="el-GR" altLang="el-GR" sz="2800" dirty="0"/>
              <a:t>Με τον  </a:t>
            </a:r>
            <a:r>
              <a:rPr lang="en-US" altLang="el-GR" sz="2800" dirty="0"/>
              <a:t>Brentano</a:t>
            </a:r>
            <a:r>
              <a:rPr lang="el-GR" altLang="el-GR" sz="2800" dirty="0"/>
              <a:t> στη Βιέννη κάνει διδακτορικό για την ψυχολογική συγκρότηση των αριθμών.</a:t>
            </a:r>
          </a:p>
          <a:p>
            <a:pPr>
              <a:defRPr/>
            </a:pPr>
            <a:r>
              <a:rPr lang="el-GR" altLang="el-GR" sz="2800" dirty="0"/>
              <a:t>Δέχεται την κριτική του </a:t>
            </a:r>
            <a:r>
              <a:rPr lang="en-US" altLang="el-GR" sz="2800" dirty="0" err="1"/>
              <a:t>Frege</a:t>
            </a:r>
            <a:r>
              <a:rPr lang="el-GR" altLang="el-GR" sz="2800" dirty="0"/>
              <a:t> για ψυχολογισμό.</a:t>
            </a:r>
          </a:p>
          <a:p>
            <a:pPr>
              <a:defRPr/>
            </a:pPr>
            <a:r>
              <a:rPr lang="el-GR" altLang="el-GR" sz="2800" dirty="0"/>
              <a:t>Αποποιείται τον Ψυχολογισμό στις Λογικές Έρευνες.</a:t>
            </a:r>
          </a:p>
          <a:p>
            <a:pPr>
              <a:defRPr/>
            </a:pPr>
            <a:r>
              <a:rPr lang="el-GR" altLang="el-GR" sz="2800" dirty="0"/>
              <a:t>Στο έργο του έχει δεχθεί την επίδραση τόσο του </a:t>
            </a:r>
            <a:r>
              <a:rPr lang="en-US" altLang="el-GR" sz="2800" dirty="0" err="1"/>
              <a:t>Frege</a:t>
            </a:r>
            <a:r>
              <a:rPr lang="en-US" altLang="el-GR" sz="2800" dirty="0"/>
              <a:t> </a:t>
            </a:r>
            <a:r>
              <a:rPr lang="el-GR" altLang="el-GR" sz="2800" dirty="0"/>
              <a:t>όσο και του </a:t>
            </a:r>
            <a:r>
              <a:rPr lang="en-US" altLang="el-GR" sz="2800" dirty="0"/>
              <a:t>Hilbert</a:t>
            </a:r>
            <a:r>
              <a:rPr lang="el-GR" altLang="el-GR" sz="2800" dirty="0"/>
              <a:t>, </a:t>
            </a:r>
            <a:r>
              <a:rPr lang="en-US" altLang="el-GR" sz="2800" dirty="0"/>
              <a:t>Bolzano. </a:t>
            </a:r>
            <a:endParaRPr lang="el-GR" altLang="el-GR" sz="2800" dirty="0"/>
          </a:p>
          <a:p>
            <a:pPr>
              <a:defRPr/>
            </a:pPr>
            <a:r>
              <a:rPr lang="el-GR" altLang="el-GR" sz="2800" dirty="0"/>
              <a:t>Η έννοια της </a:t>
            </a:r>
            <a:r>
              <a:rPr lang="el-GR" altLang="el-GR" sz="2800" i="1" dirty="0" err="1"/>
              <a:t>αποβλεπτικότητας</a:t>
            </a:r>
            <a:r>
              <a:rPr lang="el-GR" altLang="el-GR" sz="2800" dirty="0"/>
              <a:t> (βασική έννοια της φαινομενολογίας), δηλαδή η αμεσότητα της συνείδησης προς κάποιο αντικείμενο, ήταν ήδη παρούσα στο έργο του </a:t>
            </a:r>
            <a:r>
              <a:rPr lang="el-GR" altLang="el-GR" sz="2800" dirty="0" err="1"/>
              <a:t>Brentano</a:t>
            </a:r>
            <a:r>
              <a:rPr lang="el-GR" altLang="el-GR" sz="2800" dirty="0"/>
              <a:t>.</a:t>
            </a:r>
          </a:p>
          <a:p>
            <a:pPr>
              <a:defRPr/>
            </a:pPr>
            <a:r>
              <a:rPr lang="el-GR" altLang="el-GR" sz="2800" dirty="0"/>
              <a:t> Μέχρι τότε η </a:t>
            </a:r>
            <a:r>
              <a:rPr lang="el-GR" altLang="el-GR" sz="2800" dirty="0" err="1"/>
              <a:t>αποβλεπτικότητα</a:t>
            </a:r>
            <a:r>
              <a:rPr lang="el-GR" altLang="el-GR" sz="2800" dirty="0"/>
              <a:t> αποδίδεται μόνο στους τομείς της σκέψης και της βούλησης (ως </a:t>
            </a:r>
            <a:r>
              <a:rPr lang="el-GR" altLang="el-GR" sz="2800" dirty="0" err="1"/>
              <a:t>προθετικότης</a:t>
            </a:r>
            <a:r>
              <a:rPr lang="el-GR" altLang="el-GR" sz="2800" dirty="0"/>
              <a:t>), αποκλείοντας τον τομέα της αίσθησης. </a:t>
            </a:r>
          </a:p>
        </p:txBody>
      </p:sp>
    </p:spTree>
    <p:extLst>
      <p:ext uri="{BB962C8B-B14F-4D97-AF65-F5344CB8AC3E}">
        <p14:creationId xmlns:p14="http://schemas.microsoft.com/office/powerpoint/2010/main" val="35653060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(4/26</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pPr>
              <a:defRPr/>
            </a:pPr>
            <a:r>
              <a:rPr lang="el-GR" sz="2800" dirty="0"/>
              <a:t>“Κάθε ψυχικό φαινόμενο χαρακτηρίζει ό,τι οι Σχολαστικοί του Μεσαίωνα ονόμασαν </a:t>
            </a:r>
            <a:r>
              <a:rPr lang="el-GR" sz="2800" dirty="0" err="1"/>
              <a:t>αποβλεπτική</a:t>
            </a:r>
            <a:r>
              <a:rPr lang="el-GR" sz="2800" dirty="0"/>
              <a:t> (αλλά και νοητική) ενύπαρξη ενός αντικειμένου και που εμείς, μολονότι όχι με εντελώς μονοσήμαντες εκφράσεις, θα ονομάζαμε αναφορά </a:t>
            </a:r>
            <a:r>
              <a:rPr lang="el-GR" sz="2800" dirty="0" err="1"/>
              <a:t>σ'ένα</a:t>
            </a:r>
            <a:r>
              <a:rPr lang="el-GR" sz="2800" dirty="0"/>
              <a:t> περιεχόμενο, κατεύθυνση προς ένα αντικείμενο (χωρίς με τούτο να εννοείται εδώ μια εμπειρική πραγματικότητα) ή προς την </a:t>
            </a:r>
            <a:r>
              <a:rPr lang="el-GR" sz="2800" dirty="0" err="1"/>
              <a:t>ενύπαρκτη</a:t>
            </a:r>
            <a:r>
              <a:rPr lang="el-GR" sz="2800" dirty="0"/>
              <a:t> αντικειμενικότητα.</a:t>
            </a:r>
          </a:p>
          <a:p>
            <a:pPr>
              <a:defRPr/>
            </a:pPr>
            <a:r>
              <a:rPr lang="el-GR" sz="2800" dirty="0"/>
              <a:t> Όλα τα ψυχικά φαινόμενα περιέχουν εντός τους κάτι ως αντικειμενικό, μολονότι όχι όλα με όμοιο τρόπο”. </a:t>
            </a:r>
          </a:p>
          <a:p>
            <a:pPr>
              <a:defRPr/>
            </a:pPr>
            <a:r>
              <a:rPr lang="el-GR" sz="2800" dirty="0"/>
              <a:t>Η αφετηρία της έρευνας του </a:t>
            </a:r>
            <a:r>
              <a:rPr lang="el-GR" sz="2800" dirty="0" err="1"/>
              <a:t>Husserl</a:t>
            </a:r>
            <a:r>
              <a:rPr lang="el-GR" sz="2800" dirty="0"/>
              <a:t> βρίσκεται στην πραγματεία του </a:t>
            </a:r>
            <a:r>
              <a:rPr lang="el-GR" sz="2800" i="1" dirty="0"/>
              <a:t>Η </a:t>
            </a:r>
            <a:r>
              <a:rPr lang="el-GR" sz="2800" i="1" dirty="0" err="1"/>
              <a:t>Eννοια</a:t>
            </a:r>
            <a:r>
              <a:rPr lang="el-GR" sz="2800" i="1" dirty="0"/>
              <a:t> του Αριθμού</a:t>
            </a:r>
            <a:r>
              <a:rPr lang="el-GR" sz="2800" dirty="0"/>
              <a:t>), και αργότερα στο έργο του </a:t>
            </a:r>
            <a:r>
              <a:rPr lang="el-GR" sz="2800" i="1" dirty="0"/>
              <a:t> </a:t>
            </a:r>
          </a:p>
        </p:txBody>
      </p:sp>
    </p:spTree>
    <p:extLst>
      <p:ext uri="{BB962C8B-B14F-4D97-AF65-F5344CB8AC3E}">
        <p14:creationId xmlns:p14="http://schemas.microsoft.com/office/powerpoint/2010/main" val="11054023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(5/26</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i="1" dirty="0"/>
              <a:t>Η Φιλοσοφία της Αριθμητικής: Ψυχολογικές και λογικές Έρευνες </a:t>
            </a:r>
            <a:r>
              <a:rPr lang="el-GR" altLang="el-GR" sz="2800" dirty="0"/>
              <a:t>(1891). </a:t>
            </a:r>
          </a:p>
          <a:p>
            <a:r>
              <a:rPr lang="el-GR" altLang="el-GR" sz="2800" dirty="0"/>
              <a:t>Οι αριθμοί δεν βρίσκονται έτοιμοι στη φύση, αλλά προκύπτουν μέσα από μια νοητική δραστηριότητα.</a:t>
            </a:r>
          </a:p>
          <a:p>
            <a:r>
              <a:rPr lang="el-GR" altLang="el-GR" sz="2800" dirty="0"/>
              <a:t> Σε αυτό το έργο, απασχόλησε τον </a:t>
            </a:r>
            <a:r>
              <a:rPr lang="el-GR" altLang="el-GR" sz="2800" dirty="0" err="1"/>
              <a:t>Husserl</a:t>
            </a:r>
            <a:r>
              <a:rPr lang="el-GR" altLang="el-GR" sz="2800" dirty="0"/>
              <a:t> αποκλειστικά το ερώτημα πώς συμβαίνει κάτι σαν τη συγκρότηση των αριθμών; </a:t>
            </a:r>
          </a:p>
          <a:p>
            <a:r>
              <a:rPr lang="el-GR" altLang="el-GR" sz="2800" dirty="0"/>
              <a:t>Η πραγματεία αυτή είναι σημαντική για την μεταγενέστερη εξέλιξη του </a:t>
            </a:r>
            <a:r>
              <a:rPr lang="el-GR" altLang="el-GR" sz="2800" dirty="0" err="1"/>
              <a:t>Husserl</a:t>
            </a:r>
            <a:r>
              <a:rPr lang="el-GR" altLang="el-GR" sz="2800" dirty="0"/>
              <a:t> για δύο λόγους:</a:t>
            </a:r>
          </a:p>
          <a:p>
            <a:r>
              <a:rPr lang="el-GR" altLang="el-GR" sz="2800" dirty="0"/>
              <a:t>1. Επειδή εμπεριέχει τα πρώτα δείγματα των εννοιών </a:t>
            </a:r>
            <a:r>
              <a:rPr lang="el-GR" altLang="el-GR" sz="2800" i="1" dirty="0"/>
              <a:t>συλλογισμός, συγκρότηση, περιγραφή</a:t>
            </a:r>
            <a:r>
              <a:rPr lang="el-GR" altLang="el-GR" sz="2800" dirty="0"/>
              <a:t> και </a:t>
            </a:r>
            <a:r>
              <a:rPr lang="el-GR" altLang="el-GR" sz="2800" i="1" dirty="0"/>
              <a:t>θεμελιώδης συγκρότηση του νοήματος</a:t>
            </a:r>
            <a:r>
              <a:rPr lang="el-GR" altLang="el-GR" sz="2800" dirty="0"/>
              <a:t>, εννοιών που έπαιξαν αργότερα εξέχοντα ρόλο στη φιλοσοφία του.</a:t>
            </a:r>
          </a:p>
          <a:p>
            <a:r>
              <a:rPr lang="el-GR" altLang="el-GR" sz="2800" dirty="0"/>
              <a:t>2. Γιατί εξέφραζε δύο σημαντικά γεγονότα:</a:t>
            </a:r>
          </a:p>
        </p:txBody>
      </p:sp>
    </p:spTree>
    <p:extLst>
      <p:ext uri="{BB962C8B-B14F-4D97-AF65-F5344CB8AC3E}">
        <p14:creationId xmlns:p14="http://schemas.microsoft.com/office/powerpoint/2010/main" val="39517674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(6/26</a:t>
            </a:r>
            <a:r>
              <a:rPr lang="en-US" dirty="0"/>
              <a:t>)</a:t>
            </a:r>
            <a:endParaRPr lang="el-GR" dirty="0"/>
          </a:p>
        </p:txBody>
      </p:sp>
      <p:sp>
        <p:nvSpPr>
          <p:cNvPr id="3" name="Θέση περιεχομένου 2"/>
          <p:cNvSpPr>
            <a:spLocks noGrp="1"/>
          </p:cNvSpPr>
          <p:nvPr>
            <p:ph idx="1"/>
          </p:nvPr>
        </p:nvSpPr>
        <p:spPr/>
        <p:txBody>
          <a:bodyPr>
            <a:normAutofit fontScale="92500" lnSpcReduction="10000"/>
          </a:bodyPr>
          <a:lstStyle/>
          <a:p>
            <a:pPr>
              <a:defRPr/>
            </a:pPr>
            <a:r>
              <a:rPr lang="el-GR" sz="2800" dirty="0"/>
              <a:t>a) μια κριτική του βιβλίου του από τον </a:t>
            </a:r>
            <a:r>
              <a:rPr lang="el-GR" sz="2800" dirty="0" err="1"/>
              <a:t>Frege</a:t>
            </a:r>
            <a:r>
              <a:rPr lang="el-GR" sz="2800" dirty="0"/>
              <a:t>, ο οποίος είχε κατηγορήσει τον </a:t>
            </a:r>
            <a:r>
              <a:rPr lang="el-GR" sz="2800" dirty="0" err="1"/>
              <a:t>Husserl</a:t>
            </a:r>
            <a:r>
              <a:rPr lang="el-GR" sz="2800" dirty="0"/>
              <a:t> ότι συνέχεε λογικούς και ψυχολογικούς παράγοντες, και</a:t>
            </a:r>
          </a:p>
          <a:p>
            <a:pPr>
              <a:defRPr/>
            </a:pPr>
            <a:r>
              <a:rPr lang="el-GR" sz="2800" dirty="0"/>
              <a:t>b) την ανακάλυψη, από τον </a:t>
            </a:r>
            <a:r>
              <a:rPr lang="el-GR" sz="2800" dirty="0" err="1"/>
              <a:t>Husserl</a:t>
            </a:r>
            <a:r>
              <a:rPr lang="el-GR" sz="2800" dirty="0"/>
              <a:t>, του έργου με τίτλο </a:t>
            </a:r>
            <a:r>
              <a:rPr lang="el-GR" sz="2800" i="1" dirty="0"/>
              <a:t>Η Θεωρία της επιστήμης</a:t>
            </a:r>
            <a:r>
              <a:rPr lang="el-GR" sz="2800" dirty="0"/>
              <a:t> (1837), του </a:t>
            </a:r>
            <a:r>
              <a:rPr lang="el-GR" sz="2800" dirty="0" err="1"/>
              <a:t>Bolzano</a:t>
            </a:r>
            <a:r>
              <a:rPr lang="el-GR" sz="2800" dirty="0"/>
              <a:t> και της άποψής του σχετικά με τις </a:t>
            </a:r>
            <a:r>
              <a:rPr lang="el-GR" sz="2800" i="1" dirty="0"/>
              <a:t>αλήθειες </a:t>
            </a:r>
            <a:r>
              <a:rPr lang="el-GR" sz="2800" i="1" dirty="0" err="1"/>
              <a:t>καθ'εαυτές</a:t>
            </a:r>
            <a:r>
              <a:rPr lang="el-GR" sz="2800" dirty="0"/>
              <a:t>, που οδήγησαν τον ίδιο σε ανάλυση και κριτική εξέταση του ψυχολογισμού και του ερωτήματος, αν η ψυχολογία θα μπορούσε να χρησιμεύσει ως βάση για την καθαρή λογική, πράγμα που αντιλήφθηκε σαφώς ότι δεν ήταν πλέον δυνατό να επιτευχθεί</a:t>
            </a:r>
            <a:r>
              <a:rPr lang="el-GR" sz="2800" dirty="0" smtClean="0"/>
              <a:t>.</a:t>
            </a:r>
            <a:endParaRPr lang="el-GR" sz="2800" dirty="0"/>
          </a:p>
        </p:txBody>
      </p:sp>
    </p:spTree>
    <p:extLst>
      <p:ext uri="{BB962C8B-B14F-4D97-AF65-F5344CB8AC3E}">
        <p14:creationId xmlns:p14="http://schemas.microsoft.com/office/powerpoint/2010/main" val="38782480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EDMUND HUSSERL </a:t>
            </a:r>
            <a:r>
              <a:rPr lang="en-US" dirty="0" smtClean="0"/>
              <a:t>(7/26</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pPr>
              <a:defRPr/>
            </a:pPr>
            <a:r>
              <a:rPr lang="el-GR" altLang="el-GR" sz="2800" dirty="0"/>
              <a:t>Στις μελέτες του για την Λογική αποκήρυξε Τον ψυχολογισμό αλλά ποτέ δεν εγκατέλειψε την αρχική φιλοσοφική του θέση για  </a:t>
            </a:r>
            <a:r>
              <a:rPr lang="el-GR" altLang="el-GR" sz="2800" i="1" dirty="0"/>
              <a:t>την </a:t>
            </a:r>
            <a:endParaRPr lang="en-US" altLang="el-GR" sz="2800" i="1" dirty="0"/>
          </a:p>
          <a:p>
            <a:pPr>
              <a:defRPr/>
            </a:pPr>
            <a:r>
              <a:rPr lang="el-GR" altLang="el-GR" sz="2800" i="1" dirty="0"/>
              <a:t>καταγωγή μέσα στην υποκειμενική εμπειρία της αντίληψης, των ιδεατών εννοιών και των επιστημονικών αντικειμένων</a:t>
            </a:r>
            <a:r>
              <a:rPr lang="el-GR" altLang="el-GR" sz="2800" dirty="0"/>
              <a:t>.</a:t>
            </a:r>
          </a:p>
          <a:p>
            <a:pPr>
              <a:defRPr/>
            </a:pPr>
            <a:r>
              <a:rPr lang="el-GR" altLang="el-GR" sz="2800" dirty="0"/>
              <a:t>Αν όμως δεν ήθελε να καταλήξει στο σολιψισμό, έπρεπε να λύσει το πρόβλημα ποια είναι </a:t>
            </a:r>
            <a:endParaRPr lang="en-US" altLang="el-GR" sz="2800" dirty="0"/>
          </a:p>
          <a:p>
            <a:pPr>
              <a:defRPr/>
            </a:pPr>
            <a:r>
              <a:rPr lang="el-GR" altLang="el-GR" sz="2800" i="1" dirty="0"/>
              <a:t>η σχέση ανάμεσα στην υποκειμενικότητα της γνώσης και στην αντικειμενικότητα του περιεχομένου της γνώσης</a:t>
            </a:r>
            <a:r>
              <a:rPr lang="el-GR" altLang="el-GR" sz="2800" dirty="0"/>
              <a:t>.</a:t>
            </a:r>
            <a:endParaRPr lang="en-US" altLang="el-GR" sz="2800" dirty="0"/>
          </a:p>
          <a:p>
            <a:pPr>
              <a:defRPr/>
            </a:pPr>
            <a:r>
              <a:rPr lang="el-GR" altLang="el-GR" sz="2800" dirty="0"/>
              <a:t>Έπρεπε να καθορίσει τους όρους και τις διαδικασίες που θα απαντούσαν στο ερώτημα:</a:t>
            </a:r>
            <a:endParaRPr lang="en-US" altLang="el-GR" sz="2800" dirty="0"/>
          </a:p>
        </p:txBody>
      </p:sp>
    </p:spTree>
    <p:extLst>
      <p:ext uri="{BB962C8B-B14F-4D97-AF65-F5344CB8AC3E}">
        <p14:creationId xmlns:p14="http://schemas.microsoft.com/office/powerpoint/2010/main" val="2679321778"/>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1644</TotalTime>
  <Words>2930</Words>
  <Application>Microsoft Office PowerPoint</Application>
  <PresentationFormat>Προβολή στην οθόνη (4:3)</PresentationFormat>
  <Paragraphs>215</Paragraphs>
  <Slides>34</Slides>
  <Notes>34</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34</vt:i4>
      </vt:variant>
    </vt:vector>
  </HeadingPairs>
  <TitlesOfParts>
    <vt:vector size="39" baseType="lpstr">
      <vt:lpstr>ＭＳ Ｐゴシック</vt:lpstr>
      <vt:lpstr>Arial</vt:lpstr>
      <vt:lpstr>Calibri</vt:lpstr>
      <vt:lpstr>Wingdings</vt:lpstr>
      <vt:lpstr>Θέμα του Office</vt:lpstr>
      <vt:lpstr>ΕΠΙΣΤΗΜΟΛΟΓΙΑ ΚΑΙ ΔΙΔΑΚΤΙΚΗ ΤΩΝ ΜΑΘΗΜΑΤΙΚΩΝ</vt:lpstr>
      <vt:lpstr>ΦΑΙΝΟΜΕΝΟΛΟΓΙΑ EDMUND HUSSERL (1859-1938)</vt:lpstr>
      <vt:lpstr>EDMUND HUSSERL (1/26)</vt:lpstr>
      <vt:lpstr>EDMUND HUSSERL (2/26)</vt:lpstr>
      <vt:lpstr>EDMUND HUSSERL (3/26)</vt:lpstr>
      <vt:lpstr>EDMUND HUSSERL (4/26)</vt:lpstr>
      <vt:lpstr>EDMUND HUSSERL (5/26)</vt:lpstr>
      <vt:lpstr>EDMUND HUSSERL (6/26)</vt:lpstr>
      <vt:lpstr>EDMUND HUSSERL (7/26)</vt:lpstr>
      <vt:lpstr>EDMUND HUSSERL (8/26)</vt:lpstr>
      <vt:lpstr>EDMUND HUSSERL (9/26)</vt:lpstr>
      <vt:lpstr>EDMUND HUSSERL (10/26)</vt:lpstr>
      <vt:lpstr>EDMUND HUSSERL (11/26)</vt:lpstr>
      <vt:lpstr>EDMUND HUSSERL (12/26)</vt:lpstr>
      <vt:lpstr>EDMUND HUSSERL (13/26)</vt:lpstr>
      <vt:lpstr>EDMUND HUSSERL (14/26)</vt:lpstr>
      <vt:lpstr>EDMUND HUSSERL (15/26)</vt:lpstr>
      <vt:lpstr>EDMUND HUSSERL (16/26)</vt:lpstr>
      <vt:lpstr>EDMUND HUSSERL (17/26)</vt:lpstr>
      <vt:lpstr>EDMUND HUSSERL (18/26)</vt:lpstr>
      <vt:lpstr>EDMUND HUSSERL (19/26)</vt:lpstr>
      <vt:lpstr>EDMUND HUSSERL (20/26)</vt:lpstr>
      <vt:lpstr>EDMUND HUSSERL (21/26)</vt:lpstr>
      <vt:lpstr>EDMUND HUSSERL (22/26)</vt:lpstr>
      <vt:lpstr>EDMUND HUSSERL (23/26)</vt:lpstr>
      <vt:lpstr>EDMUND HUSSERL (24/26)</vt:lpstr>
      <vt:lpstr>EDMUND HUSSERL (25/26)</vt:lpstr>
      <vt:lpstr>EDMUND HUSSERL (26/26)</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189</cp:revision>
  <dcterms:created xsi:type="dcterms:W3CDTF">2012-09-06T09:03:05Z</dcterms:created>
  <dcterms:modified xsi:type="dcterms:W3CDTF">2015-10-08T11:53:55Z</dcterms:modified>
</cp:coreProperties>
</file>