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98"/>
  </p:notesMasterIdLst>
  <p:sldIdLst>
    <p:sldId id="256" r:id="rId3"/>
    <p:sldId id="680" r:id="rId4"/>
    <p:sldId id="681" r:id="rId5"/>
    <p:sldId id="682" r:id="rId6"/>
    <p:sldId id="683" r:id="rId7"/>
    <p:sldId id="684" r:id="rId8"/>
    <p:sldId id="685" r:id="rId9"/>
    <p:sldId id="686" r:id="rId10"/>
    <p:sldId id="687" r:id="rId11"/>
    <p:sldId id="688" r:id="rId12"/>
    <p:sldId id="689" r:id="rId13"/>
    <p:sldId id="690" r:id="rId14"/>
    <p:sldId id="691" r:id="rId15"/>
    <p:sldId id="692" r:id="rId16"/>
    <p:sldId id="693" r:id="rId17"/>
    <p:sldId id="694" r:id="rId18"/>
    <p:sldId id="695" r:id="rId19"/>
    <p:sldId id="696" r:id="rId20"/>
    <p:sldId id="697" r:id="rId21"/>
    <p:sldId id="698" r:id="rId22"/>
    <p:sldId id="699" r:id="rId23"/>
    <p:sldId id="700" r:id="rId24"/>
    <p:sldId id="763" r:id="rId25"/>
    <p:sldId id="762" r:id="rId26"/>
    <p:sldId id="702" r:id="rId27"/>
    <p:sldId id="703" r:id="rId28"/>
    <p:sldId id="704" r:id="rId29"/>
    <p:sldId id="706" r:id="rId30"/>
    <p:sldId id="705" r:id="rId31"/>
    <p:sldId id="765" r:id="rId32"/>
    <p:sldId id="766" r:id="rId33"/>
    <p:sldId id="710" r:id="rId34"/>
    <p:sldId id="712" r:id="rId35"/>
    <p:sldId id="714" r:id="rId36"/>
    <p:sldId id="715" r:id="rId37"/>
    <p:sldId id="716" r:id="rId38"/>
    <p:sldId id="717" r:id="rId39"/>
    <p:sldId id="718" r:id="rId40"/>
    <p:sldId id="719" r:id="rId41"/>
    <p:sldId id="720" r:id="rId42"/>
    <p:sldId id="721" r:id="rId43"/>
    <p:sldId id="722" r:id="rId44"/>
    <p:sldId id="723" r:id="rId45"/>
    <p:sldId id="724" r:id="rId46"/>
    <p:sldId id="725" r:id="rId47"/>
    <p:sldId id="726" r:id="rId48"/>
    <p:sldId id="727" r:id="rId49"/>
    <p:sldId id="728" r:id="rId50"/>
    <p:sldId id="729" r:id="rId51"/>
    <p:sldId id="730" r:id="rId52"/>
    <p:sldId id="731" r:id="rId53"/>
    <p:sldId id="732" r:id="rId54"/>
    <p:sldId id="733" r:id="rId55"/>
    <p:sldId id="734" r:id="rId56"/>
    <p:sldId id="735" r:id="rId57"/>
    <p:sldId id="736" r:id="rId58"/>
    <p:sldId id="737" r:id="rId59"/>
    <p:sldId id="738" r:id="rId60"/>
    <p:sldId id="739" r:id="rId61"/>
    <p:sldId id="740" r:id="rId62"/>
    <p:sldId id="741" r:id="rId63"/>
    <p:sldId id="742" r:id="rId64"/>
    <p:sldId id="743" r:id="rId65"/>
    <p:sldId id="744" r:id="rId66"/>
    <p:sldId id="745" r:id="rId67"/>
    <p:sldId id="746" r:id="rId68"/>
    <p:sldId id="747" r:id="rId69"/>
    <p:sldId id="748" r:id="rId70"/>
    <p:sldId id="749" r:id="rId71"/>
    <p:sldId id="750" r:id="rId72"/>
    <p:sldId id="751" r:id="rId73"/>
    <p:sldId id="752" r:id="rId74"/>
    <p:sldId id="753" r:id="rId75"/>
    <p:sldId id="754" r:id="rId76"/>
    <p:sldId id="756" r:id="rId77"/>
    <p:sldId id="757" r:id="rId78"/>
    <p:sldId id="758" r:id="rId79"/>
    <p:sldId id="760" r:id="rId80"/>
    <p:sldId id="761" r:id="rId81"/>
    <p:sldId id="290" r:id="rId82"/>
    <p:sldId id="295" r:id="rId83"/>
    <p:sldId id="299" r:id="rId84"/>
    <p:sldId id="292" r:id="rId85"/>
    <p:sldId id="645" r:id="rId86"/>
    <p:sldId id="646" r:id="rId87"/>
    <p:sldId id="293" r:id="rId88"/>
    <p:sldId id="300" r:id="rId89"/>
    <p:sldId id="679" r:id="rId90"/>
    <p:sldId id="774" r:id="rId91"/>
    <p:sldId id="776" r:id="rId92"/>
    <p:sldId id="768" r:id="rId93"/>
    <p:sldId id="769" r:id="rId94"/>
    <p:sldId id="770" r:id="rId95"/>
    <p:sldId id="771" r:id="rId96"/>
    <p:sldId id="772" r:id="rId97"/>
  </p:sldIdLst>
  <p:sldSz cx="9144000" cy="6858000" type="screen4x3"/>
  <p:notesSz cx="6858000" cy="9144000"/>
  <p:custDataLst>
    <p:tags r:id="rId99"/>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63"/>
            <p14:sldId id="762"/>
            <p14:sldId id="702"/>
            <p14:sldId id="703"/>
            <p14:sldId id="704"/>
            <p14:sldId id="706"/>
            <p14:sldId id="705"/>
            <p14:sldId id="765"/>
            <p14:sldId id="766"/>
            <p14:sldId id="710"/>
            <p14:sldId id="712"/>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4"/>
            <p14:sldId id="756"/>
            <p14:sldId id="757"/>
            <p14:sldId id="758"/>
            <p14:sldId id="760"/>
            <p14:sldId id="761"/>
            <p14:sldId id="290"/>
            <p14:sldId id="295"/>
            <p14:sldId id="299"/>
            <p14:sldId id="292"/>
            <p14:sldId id="645"/>
            <p14:sldId id="646"/>
          </p14:sldIdLst>
        </p14:section>
        <p14:section name="Untitled Section" id="{0F1CB131-A6BD-43D0-B8D4-1F27CEF7A05E}">
          <p14:sldIdLst>
            <p14:sldId id="293"/>
            <p14:sldId id="300"/>
            <p14:sldId id="679"/>
            <p14:sldId id="774"/>
            <p14:sldId id="776"/>
            <p14:sldId id="768"/>
            <p14:sldId id="769"/>
            <p14:sldId id="770"/>
            <p14:sldId id="771"/>
            <p14:sldId id="77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7" autoAdjust="0"/>
    <p:restoredTop sz="99309" autoAdjust="0"/>
  </p:normalViewPr>
  <p:slideViewPr>
    <p:cSldViewPr>
      <p:cViewPr>
        <p:scale>
          <a:sx n="48" d="100"/>
          <a:sy n="48" d="100"/>
        </p:scale>
        <p:origin x="-1212" y="-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23/2/2016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88</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90</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91</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92</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93</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94</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95</a:t>
            </a:fld>
            <a:endParaRPr lang="el-GR"/>
          </a:p>
        </p:txBody>
      </p:sp>
    </p:spTree>
    <p:extLst>
      <p:ext uri="{BB962C8B-B14F-4D97-AF65-F5344CB8AC3E}">
        <p14:creationId xmlns:p14="http://schemas.microsoft.com/office/powerpoint/2010/main" val="118705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80</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81</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82</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83</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84</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85</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86</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87</a:t>
            </a:fld>
            <a:endParaRPr lang="el-GR"/>
          </a:p>
        </p:txBody>
      </p:sp>
    </p:spTree>
    <p:extLst>
      <p:ext uri="{BB962C8B-B14F-4D97-AF65-F5344CB8AC3E}">
        <p14:creationId xmlns:p14="http://schemas.microsoft.com/office/powerpoint/2010/main" val="118705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Δημιουργοί</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Δημιουργοί</a:t>
            </a:r>
          </a:p>
        </p:txBody>
      </p:sp>
      <p:pic>
        <p:nvPicPr>
          <p:cNvPr id="6" name="Picture 5"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Δημιουργοί</a:t>
            </a: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Δημιουργοί</a:t>
            </a:r>
          </a:p>
        </p:txBody>
      </p:sp>
      <p:pic>
        <p:nvPicPr>
          <p:cNvPr id="9" name="Picture 8"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Δημιουργοί</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Δημιουργοί</a:t>
            </a:r>
          </a:p>
        </p:txBody>
      </p:sp>
      <p:pic>
        <p:nvPicPr>
          <p:cNvPr id="8" name="Picture 7"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Δημιουργοί</a:t>
            </a:r>
          </a:p>
        </p:txBody>
      </p:sp>
      <p:pic>
        <p:nvPicPr>
          <p:cNvPr id="7" name="Picture 6" descr="[DECORATI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9.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4.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9.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4.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4.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4.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4.xml"/><Relationship Id="rId1" Type="http://schemas.openxmlformats.org/officeDocument/2006/relationships/tags" Target="../tags/tag77.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9.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4.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65.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66.png"/><Relationship Id="rId4" Type="http://schemas.openxmlformats.org/officeDocument/2006/relationships/hyperlink" Target="%5b1%5d%20http:/creativecommons.org/licenses/by-nc-sa/4.0/"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biblionet.gr/book/163267/%CE%9B%CE%B1%CE%BC%CF%80%CF%81%CE%AD%CE%BB%CE%BB%CE%B7,_%CE%95%CF%85%CE%B1%CE%B3%CE%B3%CE%B5%CE%BB%CE%AF%CE%B1/%CE%91%CF%87,_%CF%83%CE%BF%CE%BA%CE%BF%CE%BB%CE%AC%CF%84%CE%B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biblionet.gr/book/42417/%CE%A4%CF%83%CE%BF%CF%85%CE%BA%CE%B1%CE%BB%CE%AC,_%CE%94%CE%B1%CE%BD%CE%AC%CE%B7/%CE%97_%CF%86%CF%8D%CE%BB%CE%BB%CE%B9%CE%BD%CE%B7_%CF%80%CE%BF%CE%BB%CF%85%CE%BA%CE%B1%CF%84%CE%BF%CE%B9%CE%BA%CE%AF%CE%B1" TargetMode="External"/><Relationship Id="rId5" Type="http://schemas.openxmlformats.org/officeDocument/2006/relationships/hyperlink" Target="http://www.biblionet.gr/book/55555/%CE%9C%CE%B1%CE%BD%CF%84%CE%AD%CE%BB%CE%BF%CF%85,_%CE%95%CE%BB%CE%AD%CE%BD%CE%B7/%CE%9F_%CE%93%CE%B9%CE%AC%CE%BD%CE%BD%CE%B7%CF%82_%CF%84%CE%BF_%CE%B4%CF%81%CE%B1%CE%BA%CE%AC%CE%BA%CE%B9" TargetMode="External"/><Relationship Id="rId4" Type="http://schemas.openxmlformats.org/officeDocument/2006/relationships/hyperlink" Target="http://www.biblionet.gr/book/200616/%CE%9B%CE%B1%CE%BC%CF%80%CF%81%CE%AD%CE%BB%CE%BB%CE%B7,_%CE%95%CF%85%CE%B1%CE%B3%CE%B3%CE%B5%CE%BB%CE%AF%CE%B1/%CE%A4%CE%BF_%CE%BA%CE%BF%CE%BD%CF%84%CE%BF%CE%BB%CE%B1%CE%AF%CE%BC%CE%B9%CE%BA%CE%BF_%CE%BA%CE%BF%CF%84%CF%83%CF%8D%CF%86%CE%B9"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biblionet.gr/book/13477/%CE%9B%CE%BF%CE%90%CE%B6%CE%BF%CF%85,_%CE%9C%CE%AC%CF%81%CF%89/%CE%89%CF%84%CE%B1%CE%BD_%CE%BA%CE%B1%CE%B9_%CE%B4%CE%B5%CE%BD_%CE%AE%CF%84%CE%B1%CE%B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biblionet.gr/book/132728/%CE%A0%CE%B1%CF%80%CE%B1%CE%BD%CE%B9%CE%BA%CE%BF%CE%BB%CE%AC%CE%BF%CF%85,_%CE%A1%CE%BF%CF%8D%CE%BB%CE%B1_%CE%91./%CE%A6%CE%B5%CF%8D%CE%B3%CE%B5%CE%B9_%CE%BF_%CE%B3%CE%AC%CF%84%CE%BF%CF%82..." TargetMode="External"/><Relationship Id="rId5" Type="http://schemas.openxmlformats.org/officeDocument/2006/relationships/hyperlink" Target="http://www.biblionet.gr/book/176760/%CE%9E%CE%AD%CF%81%CF%89_%CF%84%CF%81%CE%B1%CE%B3%CE%BF%CF%8D%CE%B4%CE%B9%CE%B1_%CE%BD%CE%B1_%CF%83%CE%B1%CF%82_%CF%80%CF%89..." TargetMode="External"/><Relationship Id="rId4" Type="http://schemas.openxmlformats.org/officeDocument/2006/relationships/hyperlink" Target="http://www.biblionet.gr/book/11604/%CE%9A%CE%B1%CF%81%CE%B1%CE%BA%CF%8E%CF%83%CF%84%CE%B1,_%CE%9C%CE%B5%CE%BB%CE%AF%CE%BD%CE%B1/%CE%9F_%CE%B5%CF%80%CE%B9%CF%83%CE%BA%CE%AD%CF%80%CF%84%CE%B7%CF%82_%CF%84%CE%B7%CF%82_%CE%BD%CF%8D%CF%87%CF%84%CE%B1%CF%82"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www.biblionet.gr/book/100340/%CE%A8%CE%B1%CF%81%CE%AC%CE%BA%CE%B7,_%CE%92%CE%AC%CF%83%CF%89/%CE%A4%CE%BF_%CF%83%CE%BF%CF%86%CF%8C_%CE%B2%CE%B9%CE%B2%CE%BB%CE%AF%CE%BF_%CF%84%CE%B7%CF%82_%CE%A3%CE%BF%CF%85%CE%BC%CE%BF%CF%85%CF%84%CE%BF%CF%8D"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biblionet.gr/book/19935/%CE%96%CE%AD%CE%B7,_%CE%86%CE%BB%CE%BA%CE%B7,_1925-/%CE%9F_%CE%B8%CE%B5%CE%AF%CE%BF%CF%82_%CE%A0%CE%BB%CE%AC%CF%84%CF%89%CE%BD" TargetMode="External"/><Relationship Id="rId4" Type="http://schemas.openxmlformats.org/officeDocument/2006/relationships/hyperlink" Target="http://www.biblionet.gr/book/183539/%CE%9C%CE%B1%CE%BD%CF%84%CE%BF%CF%85%CE%B2%CE%AC%CE%BB%CE%BF%CF%85,_%CE%A3%CE%BF%CF%86%CE%AF%CE%B1/%CE%A4%CE%BF_%CE%B1%CF%81%CF%87%CE%BF%CE%BD%CF%84%CF%8C%CF%80%CE%BF%CF%85%CE%BB%CE%BF_%CF%80%CE%BF%CF%85_%CE%AD%CE%B3%CE%B9%CE%BD%CE%B5_%CF%80%CF%8D%CF%81%CE%B3%CE%BF%CF%82"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www.biblionet.gr/book/19935/%CE%96%CE%AD%CE%B7,_%CE%86%CE%BB%CE%BA%CE%B7,_1925-/%CE%9F_%CE%B8%CE%B5%CE%AF%CE%BF%CF%82_%CE%A0%CE%BB%CE%AC%CF%84%CF%89%CE%B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ibby.org/254.0.html" TargetMode="External"/><Relationship Id="rId4" Type="http://schemas.openxmlformats.org/officeDocument/2006/relationships/hyperlink" Target="http://www.biblionet.gr/book/127817/%CE%A3%CF%85%CE%BB%CE%BB%CE%BF%CE%B3%CE%B9%CE%BA%CF%8C_%CE%AD%CF%81%CE%B3%CE%BF/%CE%A6%CE%B9%CE%BB%CE%B1%CE%BD%CE%B1%CE%B3%CE%BD%CF%89%CF%83%CE%AF%CE%B1_%CE%BA%CE%B1%CE%B9_%CF%83%CF%87%CE%BF%CE%BB%CE%B5%CE%AF%CE%B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3" Type="http://schemas.openxmlformats.org/officeDocument/2006/relationships/hyperlink" Target="http://www.biblionet.gr/book/163267/%CE%9B%CE%B1%CE%BC%CF%80%CF%81%CE%AD%CE%BB%CE%BB%CE%B7,_%CE%95%CF%85%CE%B1%CE%B3%CE%B3%CE%B5%CE%BB%CE%AF%CE%B1/%CE%91%CF%87,_%CF%83%CE%BF%CE%BA%CE%BF%CE%BB%CE%AC%CF%84%CE%B1..." TargetMode="External"/><Relationship Id="rId7" Type="http://schemas.openxmlformats.org/officeDocument/2006/relationships/hyperlink" Target="http://www.biblionet.gr/book/128230/%CE%9C%CE%B9%CE%B1_%CF%89%CF%81%CE%B1%CE%AF%CE%B1_%CF%80%CE%B5%CF%84%CE%B1%CE%BB%CE%BF%CF%8D%CE%B4%CE%B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biblionet.gr/book/100340/%CE%A8%CE%B1%CF%81%CE%AC%CE%BA%CE%B7,_%CE%92%CE%AC%CF%83%CF%89/%CE%A4%CE%BF_%CF%83%CE%BF%CF%86%CF%8C_%CE%B2%CE%B9%CE%B2%CE%BB%CE%AF%CE%BF_%CF%84%CE%B7%CF%82_%CE%A3%CE%BF%CF%85%CE%BC%CE%BF%CF%85%CF%84%CE%BF%CF%8D" TargetMode="External"/><Relationship Id="rId5" Type="http://schemas.openxmlformats.org/officeDocument/2006/relationships/hyperlink" Target="http://www.biblionet.gr/book/42417/%CE%A4%CF%83%CE%BF%CF%85%CE%BA%CE%B1%CE%BB%CE%AC,_%CE%94%CE%B1%CE%BD%CE%AC%CE%B7/%CE%97_%CF%86%CF%8D%CE%BB%CE%BB%CE%B9%CE%BD%CE%B7_%CF%80%CE%BF%CE%BB%CF%85%CE%BA%CE%B1%CF%84%CE%BF%CE%B9%CE%BA%CE%AF%CE%B1" TargetMode="External"/><Relationship Id="rId4" Type="http://schemas.openxmlformats.org/officeDocument/2006/relationships/hyperlink" Target="http://www.biblionet.gr/book/200616/%CE%9B%CE%B1%CE%BC%CF%80%CF%81%CE%AD%CE%BB%CE%BB%CE%B7,_%CE%95%CF%85%CE%B1%CE%B3%CE%B3%CE%B5%CE%BB%CE%AF%CE%B1/%CE%A4%CE%BF_%CE%BA%CE%BF%CE%BD%CF%84%CE%BF%CE%BB%CE%B1%CE%AF%CE%BC%CE%B9%CE%BA%CE%BF_%CE%BA%CE%BF%CF%84%CF%83%CF%8D%CF%86%CE%B9"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biblionet.gr/book/1052/%CE%A8%CE%B1%CF%81%CE%AC%CE%BA%CE%B7,_%CE%92%CE%AC%CF%83%CF%89/%CE%97_%CE%BC%CE%AC%CE%B3%CE%B9%CF%83%CF%83%CE%B1_%CE%B7_%CE%A3%CE%BF%CF%85%CE%BC%CE%BF%CF%85%CF%84%CE%BF%CF%8D_%CE%BA%CE%B1%CE%B9_%CE%BF%CE%B9_%CE%B4%CF%81%CE%AC%CE%BA%CE%BF%CE%BD%CF%84%CE%B5%CF%8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biblionet.gr/book/19854/%CE%92%CE%B1%CE%BB%CE%AC%CF%83%CE%B7,_%CE%96%CF%89%CE%AE/%CE%A4%CE%B1_%CE%BC%CE%B1%CE%B3%CE%B9%CE%BA%CE%AC_%CE%BC%CE%BF%CE%BB%CF%8D%CE%B2%CE%B9%CE%B1" TargetMode="External"/><Relationship Id="rId4" Type="http://schemas.openxmlformats.org/officeDocument/2006/relationships/hyperlink" Target="http://www.biblionet.gr/book/90734/%CE%92%CE%B1%CE%BB%CE%AC%CF%83%CE%B7,_%CE%96%CF%89%CE%AE/%CE%97_%CE%A7%CF%81%CF%85%CF%83%CE%BF%CE%BC%CE%B1%CE%BB%CE%BB%CE%BF%CF%8D%CF%83%CE%B1"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biblionet.gr/book/178744/%CE%92%CE%BF%CF%8D%CE%BB%CE%B3%CE%B1%CF%81%CE%B7,_%CE%A3%CE%AC%CE%BD%CF%84%CF%81%CE%B1/%CE%9F_%CE%BA%CE%AE%CF%80%CE%BF%CF%82_%CE%BC%CE%B5_%CF%84%CE%B1_%CF%8C%CE%BD%CE%B5%CE%B9%CF%81%CE%B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biblionet.gr/book/112254/%CE%96%CE%AD%CE%B7,_%CE%86%CE%BB%CE%BA%CE%B7,_1925-/%CE%86%CE%BB%CE%BB%CE%BF%CE%B9_%CE%BA%CE%B1%CE%B9%CF%81%CE%BF%CE%AF,_%CE%AC%CE%BB%CE%BB%CE%B1_%CF%80%CE%B1%CE%B9%CE%B4%CE%B9%CE%AC" TargetMode="External"/><Relationship Id="rId4" Type="http://schemas.openxmlformats.org/officeDocument/2006/relationships/hyperlink" Target="http://www.biblionet.gr/book/75959/%CE%9E%CE%AD%CF%81%CF%89_%CF%84%CF%81%CE%B1%CE%B3%CE%BF%CF%8D%CE%B4%CE%B9%CE%B1_%CE%BD%CE%B1_%CF%83%CE%B1%CF%82_%CF%80%CF%89..."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biblionet.gr/book/62068/%CE%A8%CE%B1%CF%81%CE%AC%CE%BA%CE%B7,_%CE%92%CE%AC%CF%83%CF%89/%CE%A0%CF%8E%CF%82_%CE%B7_%CE%A3%CE%BF%CF%85%CE%BC%CE%BF%CF%85%CF%84%CE%BF%CF%8D_%CF%80%CE%AE%CF%81%CE%B5_%CF%80%CE%AF%CF%83%CF%89_%CF%84%CE%BF_%CF%83%CE%BF%CF%86%CF%8C_%CE%B2%CE%B9%CE%B2%CE%BB%CE%AF%CE%BF_%CF%84%CE%B7%CF%8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biblionet.gr/book/132728/%CE%A0%CE%B1%CF%80%CE%B1%CE%BD%CE%B9%CE%BA%CE%BF%CE%BB%CE%AC%CE%BF%CF%85,_%CE%A1%CE%BF%CF%8D%CE%BB%CE%B1_%CE%91./%CE%A6%CE%B5%CF%8D%CE%B3%CE%B5%CE%B9_%CE%BF_%CE%B3%CE%AC%CF%84%CE%BF%CF%82..." TargetMode="External"/><Relationship Id="rId5" Type="http://schemas.openxmlformats.org/officeDocument/2006/relationships/hyperlink" Target="http://www.biblionet.gr/book/148553/%CE%A8%CE%B1%CF%81%CE%AC%CE%BA%CE%B7,_%CE%92%CE%AC%CF%83%CF%89/%CE%A3%CF%84%CE%BF_%CE%BA%CE%AC%CF%83%CF%84%CF%81%CE%BF_%CF%84%CE%B7%CF%82_%CE%A3%CE%BF%CF%85%CE%BC%CE%BF%CF%85%CF%84%CE%BF%CF%8D_%CE%B7_%CE%A4%CE%BF%CF%85%CF%81%CE%BF%CF%85%CF%80%CE%AF%CF%84%CE%B1_%CE%BC%CE%B1%CE%B3%CE%B5%CE%B9%CF%81%CE%B5%CF%8D%CE%B5%CE%B9_%CE%BC%CE%B1%CE%B6%CE%AF_%CE%BC%CE%B5_%CF%84%CE%B1_%CF%80%CE%B1%CE%B9%CE%B4%CE%B9%CE%AC" TargetMode="External"/><Relationship Id="rId4" Type="http://schemas.openxmlformats.org/officeDocument/2006/relationships/hyperlink" Target="http://www.biblionet.gr/book/44514/%CE%A8%CE%B1%CF%81%CE%AC%CE%BA%CE%B7,_%CE%92%CE%AC%CF%83%CF%89/%CE%9F_%CE%BC%CE%AC%CE%B3%CE%BF%CF%82_%CE%91%CE%BB%CE%BC%CF%80%CF%81%CE%B1%CE%BD%CF%84%CF%81%CE%AC_%CE%BA%CE%B1%CE%B9_%CF%84%CE%BF_%CF%83%CE%BF%CF%86%CF%8C_%CE%B2%CE%B9%CE%B2%CE%BB%CE%AF%CE%BF_%CF%84%CE%B7%CF%82_%CE%A3%CE%BF%CF%85%CE%BC%CE%BF%CF%85%CF%84%CE%BF%CF%8D"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www.biblionet.gr/book/60112/Baric,_Maija/%CE%A4%CE%BF_%CF%84%CF%81%CE%B1%CE%B3%CE%BF%CF%8D%CE%B4%CE%B9_%CF%84%CE%BF%CF%85_%CF%80%CE%BF%CF%84%CE%B1%CE%BC%CE%BF%CF%8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biblionet.gr/book/44514/%CE%A8%CE%B1%CF%81%CE%AC%CE%BA%CE%B7,_%CE%92%CE%AC%CF%83%CF%89/%CE%9F_%CE%BC%CE%AC%CE%B3%CE%BF%CF%82_%CE%91%CE%BB%CE%BC%CF%80%CF%81%CE%B1%CE%BD%CF%84%CF%81%CE%AC_%CE%BA%CE%B1%CE%B9_%CF%84%CE%BF_%CF%83%CE%BF%CF%86%CF%8C_%CE%B2%CE%B9%CE%B2%CE%BB%CE%AF%CE%BF_%CF%84%CE%B7%CF%82_%CE%A3%CE%BF%CF%85%CE%BC%CE%BF%CF%85%CF%84%CE%BF%CF%8D" TargetMode="External"/><Relationship Id="rId5" Type="http://schemas.openxmlformats.org/officeDocument/2006/relationships/hyperlink" Target="http://www.biblionet.gr/book/62068/%CE%A8%CE%B1%CF%81%CE%AC%CE%BA%CE%B7,_%CE%92%CE%AC%CF%83%CF%89/%CE%A0%CF%8E%CF%82_%CE%B7_%CE%A3%CE%BF%CF%85%CE%BC%CE%BF%CF%85%CF%84%CE%BF%CF%8D_%CF%80%CE%AE%CF%81%CE%B5_%CF%80%CE%AF%CF%83%CF%89_%CF%84%CE%BF_%CF%83%CE%BF%CF%86%CF%8C_%CE%B2%CE%B9%CE%B2%CE%BB%CE%AF%CE%BF_%CF%84%CE%B7%CF%82" TargetMode="External"/><Relationship Id="rId4" Type="http://schemas.openxmlformats.org/officeDocument/2006/relationships/hyperlink" Target="http://www.biblionet.gr/book/1052/%CE%A8%CE%B1%CF%81%CE%AC%CE%BA%CE%B7,_%CE%92%CE%AC%CF%83%CF%89/%CE%97_%CE%BC%CE%AC%CE%B3%CE%B9%CF%83%CF%83%CE%B1_%CE%B7_%CE%A3%CE%BF%CF%85%CE%BC%CE%BF%CF%85%CF%84%CE%BF%CF%8D_%CE%BA%CE%B1%CE%B9_%CE%BF%CE%B9_%CE%B4%CF%81%CE%AC%CE%BA%CE%BF%CE%BD%CF%84%CE%B5%CF%82"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www.biblionet.gr/book/148553/%CE%A8%CE%B1%CF%81%CE%AC%CE%BA%CE%B7,_%CE%92%CE%AC%CF%83%CF%89/%CE%A3%CF%84%CE%BF_%CE%BA%CE%AC%CF%83%CF%84%CF%81%CE%BF_%CF%84%CE%B7%CF%82_%CE%A3%CE%BF%CF%85%CE%BC%CE%BF%CF%85%CF%84%CE%BF%CF%8D_%CE%B7_%CE%A4%CE%BF%CF%85%CF%81%CE%BF%CF%85%CF%80%CE%AF%CF%84%CE%B1_%CE%BC%CE%B1%CE%B3%CE%B5%CE%B9%CF%81%CE%B5%CF%8D%CE%B5%CE%B9_%CE%BC%CE%B1%CE%B6%CE%AF_%CE%BC%CE%B5_%CF%84%CE%B1_%CF%80%CE%B1%CE%B9%CE%B4%CE%B9%CE%AC"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biblionet.gr/book/82135/%CE%A8%CE%B1%CF%81%CE%AC%CE%BA%CE%B7,_%CE%92%CE%AC%CF%83%CF%89/%CE%9C%CE%B9%CE%BA%CF%81%CF%8C_%CE%BB%CE%B5%CF%8D%CE%BA%CF%89%CE%BC%CE%B1_%CF%84%CE%B7%CF%82_%CF%86%CF%8D%CF%83%CE%B7%CF%82" TargetMode="External"/><Relationship Id="rId5" Type="http://schemas.openxmlformats.org/officeDocument/2006/relationships/hyperlink" Target="http://www.biblionet.gr/book/16159/%CE%A8%CE%B1%CF%81%CE%AC%CE%BA%CE%B7,_%CE%92%CE%AC%CF%83%CF%89/%CE%A4%CE%BF_%CE%B2%CE%B1%CF%84%CF%81%CE%B1%CF%87%CE%AC%CE%BA%CE%B9_%CE%BC%CE%B5_%CF%84%CE%B7%CE%BD_%CE%BA%CE%AF%CF%84%CF%81%CE%B9%CE%BD%CE%B7_%CE%B3%CF%81%CE%B1%CE%BC%CE%BC%CE%AE" TargetMode="External"/><Relationship Id="rId4" Type="http://schemas.openxmlformats.org/officeDocument/2006/relationships/hyperlink" Target="http://www.biblionet.gr/book/12787/%CE%A3%CE%B1%CF%81%CE%AE,_%CE%96%CF%89%CF%81%CE%B6,_1925-2012/%CE%9F_%CE%A6%CF%81%CE%AF%CE%BA%CE%BF%CF%8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Δημιουργοί</a:t>
            </a:r>
            <a:endParaRPr lang="en-US" sz="2800" dirty="0" smtClean="0"/>
          </a:p>
          <a:p>
            <a:endParaRPr lang="en-GB" sz="2800" dirty="0" smtClean="0"/>
          </a:p>
          <a:p>
            <a:r>
              <a:rPr lang="el-GR" sz="2800" dirty="0" smtClean="0"/>
              <a:t>Αγγελική 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a:t>
            </a:r>
            <a:r>
              <a:rPr lang="el-GR" altLang="el-GR" dirty="0" smtClean="0"/>
              <a:t>19</a:t>
            </a:r>
            <a:r>
              <a:rPr lang="en-US" altLang="el-GR" dirty="0" smtClean="0"/>
              <a:t>93</a:t>
            </a:r>
            <a:r>
              <a:rPr lang="el-GR" altLang="el-GR" dirty="0" smtClean="0"/>
              <a:t>…</a:t>
            </a:r>
            <a:endParaRPr lang="el-GR" dirty="0"/>
          </a:p>
        </p:txBody>
      </p:sp>
      <p:sp>
        <p:nvSpPr>
          <p:cNvPr id="3" name="Content Placeholder 2"/>
          <p:cNvSpPr>
            <a:spLocks noGrp="1"/>
          </p:cNvSpPr>
          <p:nvPr>
            <p:ph sz="half" idx="1"/>
          </p:nvPr>
        </p:nvSpPr>
        <p:spPr/>
        <p:txBody>
          <a:bodyPr/>
          <a:lstStyle/>
          <a:p>
            <a:pPr marL="0" indent="0">
              <a:buNone/>
            </a:pPr>
            <a:r>
              <a:rPr lang="el-GR" altLang="el-GR" dirty="0"/>
              <a:t>Το 19</a:t>
            </a:r>
            <a:r>
              <a:rPr lang="en-US" altLang="el-GR" dirty="0"/>
              <a:t>93 </a:t>
            </a:r>
            <a:r>
              <a:rPr lang="el-GR" altLang="el-GR" dirty="0"/>
              <a:t>έ</a:t>
            </a:r>
            <a:r>
              <a:rPr lang="el-GR" altLang="el-GR" dirty="0" smtClean="0"/>
              <a:t>λαβε </a:t>
            </a:r>
            <a:r>
              <a:rPr lang="el-GR" altLang="el-GR" dirty="0"/>
              <a:t>το δεύτερο βραβείο στη Διεθνή Έκθεση Εικονογράφησης της Τεχεράνης για το εξώφυλλό της στο βιβλίο της </a:t>
            </a:r>
            <a:r>
              <a:rPr lang="el-GR" altLang="el-GR" dirty="0" err="1"/>
              <a:t>Μάρως</a:t>
            </a:r>
            <a:r>
              <a:rPr lang="el-GR" altLang="el-GR" dirty="0"/>
              <a:t> Λοΐζου</a:t>
            </a:r>
            <a:r>
              <a:rPr lang="el-GR" altLang="el-GR" i="1" dirty="0"/>
              <a:t> </a:t>
            </a:r>
            <a:r>
              <a:rPr lang="el-GR" altLang="el-GR" dirty="0" smtClean="0"/>
              <a:t>«Ήταν </a:t>
            </a:r>
            <a:r>
              <a:rPr lang="el-GR" altLang="el-GR" dirty="0"/>
              <a:t>και δεν </a:t>
            </a:r>
            <a:r>
              <a:rPr lang="el-GR" altLang="el-GR" dirty="0" smtClean="0"/>
              <a:t>ήταν».</a:t>
            </a:r>
            <a:endParaRPr lang="el-GR" altLang="el-GR" dirty="0"/>
          </a:p>
          <a:p>
            <a:endParaRPr lang="el-GR" dirty="0"/>
          </a:p>
        </p:txBody>
      </p:sp>
      <p:pic>
        <p:nvPicPr>
          <p:cNvPr id="5" name="Picture 2" descr="Εξώφυλλο του βιβλίου «Ήταν και δεν ήταν»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1707834"/>
            <a:ext cx="4038600" cy="4310695"/>
          </a:xfrm>
          <a:noFill/>
        </p:spPr>
      </p:pic>
      <p:sp>
        <p:nvSpPr>
          <p:cNvPr id="6" name="TextBox 5"/>
          <p:cNvSpPr txBox="1"/>
          <p:nvPr/>
        </p:nvSpPr>
        <p:spPr>
          <a:xfrm>
            <a:off x="4139952" y="5733256"/>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6</a:t>
            </a:r>
            <a:r>
              <a:rPr lang="el-GR" b="1" dirty="0" smtClean="0">
                <a:latin typeface="+mj-lt"/>
              </a:rPr>
              <a:t>]</a:t>
            </a:r>
          </a:p>
        </p:txBody>
      </p:sp>
    </p:spTree>
    <p:custDataLst>
      <p:tags r:id="rId1"/>
    </p:custDataLst>
    <p:extLst>
      <p:ext uri="{BB962C8B-B14F-4D97-AF65-F5344CB8AC3E}">
        <p14:creationId xmlns:p14="http://schemas.microsoft.com/office/powerpoint/2010/main" val="3596074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a:t>
            </a:r>
            <a:r>
              <a:rPr lang="el-GR" altLang="el-GR" dirty="0" smtClean="0"/>
              <a:t>1998… </a:t>
            </a:r>
            <a:endParaRPr lang="el-GR" dirty="0"/>
          </a:p>
        </p:txBody>
      </p:sp>
      <p:sp>
        <p:nvSpPr>
          <p:cNvPr id="3" name="Content Placeholder 2"/>
          <p:cNvSpPr>
            <a:spLocks noGrp="1"/>
          </p:cNvSpPr>
          <p:nvPr>
            <p:ph sz="half" idx="1"/>
          </p:nvPr>
        </p:nvSpPr>
        <p:spPr/>
        <p:txBody>
          <a:bodyPr>
            <a:normAutofit lnSpcReduction="10000"/>
          </a:bodyPr>
          <a:lstStyle/>
          <a:p>
            <a:pPr marL="0" indent="0">
              <a:buNone/>
            </a:pPr>
            <a:r>
              <a:rPr lang="el-GR" altLang="el-GR" dirty="0"/>
              <a:t>Το 1998, της απονεμήθηκε το Κρατικό Βραβείο Εικονογράφησης για το βιβλίο </a:t>
            </a:r>
            <a:r>
              <a:rPr lang="el-GR" altLang="el-GR" dirty="0" smtClean="0"/>
              <a:t>«Ο </a:t>
            </a:r>
            <a:r>
              <a:rPr lang="el-GR" altLang="el-GR" dirty="0"/>
              <a:t>Επισκέπτης της </a:t>
            </a:r>
            <a:r>
              <a:rPr lang="el-GR" altLang="el-GR" dirty="0" smtClean="0"/>
              <a:t>Νύχτας», </a:t>
            </a:r>
            <a:r>
              <a:rPr lang="el-GR" altLang="el-GR" dirty="0"/>
              <a:t>της Μελίνας </a:t>
            </a:r>
            <a:r>
              <a:rPr lang="el-GR" altLang="el-GR" dirty="0" err="1"/>
              <a:t>Καρακώστα</a:t>
            </a:r>
            <a:r>
              <a:rPr lang="el-GR" altLang="el-GR" dirty="0"/>
              <a:t>. Ένα βιβλίο για το … μεγάλο ταξίδι, για τους αγαπημένους που έφυγαν και επιστρέφουν μόνο στα όνειρα.</a:t>
            </a:r>
            <a:endParaRPr lang="el-GR" dirty="0"/>
          </a:p>
        </p:txBody>
      </p:sp>
      <p:pic>
        <p:nvPicPr>
          <p:cNvPr id="5" name="Picture 2" descr="Εξώφυλλο του βιβλίου «Ο επισκέπτης της νύχτας»"/>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1773268"/>
            <a:ext cx="4038600" cy="4179827"/>
          </a:xfrm>
          <a:noFill/>
        </p:spPr>
      </p:pic>
      <p:sp>
        <p:nvSpPr>
          <p:cNvPr id="6" name="TextBox 5"/>
          <p:cNvSpPr txBox="1"/>
          <p:nvPr/>
        </p:nvSpPr>
        <p:spPr>
          <a:xfrm>
            <a:off x="4211959" y="5622375"/>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7</a:t>
            </a:r>
            <a:r>
              <a:rPr lang="el-GR" b="1" dirty="0" smtClean="0">
                <a:latin typeface="+mj-lt"/>
              </a:rPr>
              <a:t>]</a:t>
            </a:r>
          </a:p>
        </p:txBody>
      </p:sp>
    </p:spTree>
    <p:custDataLst>
      <p:tags r:id="rId1"/>
    </p:custDataLst>
    <p:extLst>
      <p:ext uri="{BB962C8B-B14F-4D97-AF65-F5344CB8AC3E}">
        <p14:creationId xmlns:p14="http://schemas.microsoft.com/office/powerpoint/2010/main" val="9462950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Ο αλλόκοτος κόσμος </a:t>
            </a:r>
            <a:r>
              <a:rPr lang="el-GR" altLang="el-GR" dirty="0"/>
              <a:t>του ονείρου</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400" dirty="0"/>
              <a:t>Η εικονογράφηση της </a:t>
            </a:r>
            <a:r>
              <a:rPr lang="el-GR" altLang="el-GR" sz="2400" dirty="0" err="1"/>
              <a:t>Ψαράκη</a:t>
            </a:r>
            <a:r>
              <a:rPr lang="el-GR" altLang="el-GR" sz="2400" dirty="0"/>
              <a:t> αναπαριστά τον αλλόκοτο κόσμο του ονείρου, ένα σύμπαν αποσπασματικό και ασυνεχές, συγχρόνως εφιαλτικό και λυτρωτικό, ένα χώρο όπου τα περασμένα συγκατοικούν με τα τωρινά, τα πραγματικά με τις αναμνήσεις, και εκείνοι που έμειναν με  αυτούς που έφυγαν. </a:t>
            </a:r>
          </a:p>
        </p:txBody>
      </p:sp>
      <p:pic>
        <p:nvPicPr>
          <p:cNvPr id="5" name="Content Placeholder 4" descr="ενδεικτικές σελίδες του βιβλίου «Ο επισκέπτης της νύχτας»"/>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692209"/>
            <a:ext cx="4038600" cy="434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11960" y="5733256"/>
            <a:ext cx="472173" cy="360040"/>
          </a:xfrm>
          <a:prstGeom prst="rect">
            <a:avLst/>
          </a:prstGeom>
        </p:spPr>
        <p:txBody>
          <a:bodyPr vert="horz" wrap="square" lIns="91440" tIns="45720" rIns="91440" bIns="45720" rtlCol="0" anchor="ctr">
            <a:noAutofit/>
          </a:bodyPr>
          <a:lstStyle/>
          <a:p>
            <a:r>
              <a:rPr lang="el-GR" b="1" dirty="0" smtClean="0">
                <a:latin typeface="+mj-lt"/>
              </a:rPr>
              <a:t>[8]</a:t>
            </a:r>
          </a:p>
        </p:txBody>
      </p:sp>
    </p:spTree>
    <p:custDataLst>
      <p:tags r:id="rId1"/>
    </p:custDataLst>
    <p:extLst>
      <p:ext uri="{BB962C8B-B14F-4D97-AF65-F5344CB8AC3E}">
        <p14:creationId xmlns:p14="http://schemas.microsoft.com/office/powerpoint/2010/main" val="4013186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a:t>
            </a:r>
            <a:r>
              <a:rPr lang="el-GR" dirty="0" smtClean="0"/>
              <a:t>2003…</a:t>
            </a:r>
            <a:endParaRPr lang="el-GR" dirty="0"/>
          </a:p>
        </p:txBody>
      </p:sp>
      <p:sp>
        <p:nvSpPr>
          <p:cNvPr id="3" name="Content Placeholder 2"/>
          <p:cNvSpPr>
            <a:spLocks noGrp="1"/>
          </p:cNvSpPr>
          <p:nvPr>
            <p:ph sz="half" idx="1"/>
          </p:nvPr>
        </p:nvSpPr>
        <p:spPr/>
        <p:txBody>
          <a:bodyPr/>
          <a:lstStyle/>
          <a:p>
            <a:pPr marL="0" indent="0">
              <a:buNone/>
            </a:pPr>
            <a:r>
              <a:rPr lang="el-GR" dirty="0"/>
              <a:t>Το 2003, βραβεύτηκε για το βιβλίο της </a:t>
            </a:r>
            <a:r>
              <a:rPr lang="el-GR" dirty="0" smtClean="0"/>
              <a:t>«Ξέρω </a:t>
            </a:r>
            <a:r>
              <a:rPr lang="el-GR" dirty="0"/>
              <a:t>τραγούδια να σας πω </a:t>
            </a:r>
            <a:r>
              <a:rPr lang="el-GR" dirty="0" smtClean="0"/>
              <a:t>2».</a:t>
            </a:r>
            <a:endParaRPr lang="el-GR" dirty="0"/>
          </a:p>
          <a:p>
            <a:endParaRPr lang="el-GR" dirty="0"/>
          </a:p>
        </p:txBody>
      </p:sp>
      <p:pic>
        <p:nvPicPr>
          <p:cNvPr id="5" name="Picture 2" descr="Εξώφυλλο του βιβλίου «Ξέρω τραγούδια να σας πω... : Τραγούδια για μεγαλύτερα παιδιά»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884267"/>
            <a:ext cx="4038600" cy="395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36404" y="5419143"/>
            <a:ext cx="635596" cy="360040"/>
          </a:xfrm>
          <a:prstGeom prst="rect">
            <a:avLst/>
          </a:prstGeom>
        </p:spPr>
        <p:txBody>
          <a:bodyPr vert="horz" wrap="square" lIns="91440" tIns="45720" rIns="91440" bIns="45720" rtlCol="0" anchor="ctr">
            <a:noAutofit/>
          </a:bodyPr>
          <a:lstStyle/>
          <a:p>
            <a:pPr algn="r"/>
            <a:r>
              <a:rPr lang="el-GR" b="1" dirty="0" smtClean="0">
                <a:latin typeface="+mj-lt"/>
              </a:rPr>
              <a:t>[</a:t>
            </a:r>
            <a:r>
              <a:rPr lang="el-GR" b="1" dirty="0">
                <a:latin typeface="+mj-lt"/>
              </a:rPr>
              <a:t>9</a:t>
            </a:r>
            <a:r>
              <a:rPr lang="el-GR" b="1" dirty="0" smtClean="0">
                <a:latin typeface="+mj-lt"/>
              </a:rPr>
              <a:t>]</a:t>
            </a:r>
          </a:p>
        </p:txBody>
      </p:sp>
    </p:spTree>
    <p:custDataLst>
      <p:tags r:id="rId1"/>
    </p:custDataLst>
    <p:extLst>
      <p:ext uri="{BB962C8B-B14F-4D97-AF65-F5344CB8AC3E}">
        <p14:creationId xmlns:p14="http://schemas.microsoft.com/office/powerpoint/2010/main" val="20410780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a:t>
            </a:r>
            <a:r>
              <a:rPr lang="el-GR" altLang="el-GR" dirty="0" smtClean="0"/>
              <a:t>2006…</a:t>
            </a:r>
            <a:endParaRPr lang="el-GR" dirty="0"/>
          </a:p>
        </p:txBody>
      </p:sp>
      <p:sp>
        <p:nvSpPr>
          <p:cNvPr id="3" name="Content Placeholder 2"/>
          <p:cNvSpPr>
            <a:spLocks noGrp="1"/>
          </p:cNvSpPr>
          <p:nvPr>
            <p:ph sz="half" idx="1"/>
          </p:nvPr>
        </p:nvSpPr>
        <p:spPr/>
        <p:txBody>
          <a:bodyPr/>
          <a:lstStyle/>
          <a:p>
            <a:pPr marL="0" indent="0">
              <a:buNone/>
            </a:pPr>
            <a:r>
              <a:rPr lang="el-GR" altLang="el-GR" dirty="0"/>
              <a:t>Το 2006, βραβεύτηκε με τον Έπαινο «ΕΒΓΕ» για την εικονογράφηση και το σχεδιασμό του βιβλίου  </a:t>
            </a:r>
            <a:r>
              <a:rPr lang="el-GR" altLang="el-GR" dirty="0" smtClean="0"/>
              <a:t>«Φεύγει </a:t>
            </a:r>
            <a:r>
              <a:rPr lang="el-GR" altLang="el-GR" dirty="0"/>
              <a:t>ο γάτος</a:t>
            </a:r>
            <a:r>
              <a:rPr lang="el-GR" altLang="el-GR" dirty="0" smtClean="0"/>
              <a:t>…».</a:t>
            </a:r>
            <a:endParaRPr lang="el-GR" altLang="el-GR" dirty="0"/>
          </a:p>
          <a:p>
            <a:endParaRPr lang="el-GR" dirty="0"/>
          </a:p>
        </p:txBody>
      </p:sp>
      <p:pic>
        <p:nvPicPr>
          <p:cNvPr id="5" name="Picture 2" descr="Εξώφυλλο του βιβλίου «Φεύγει ο γάτος... : Ελληνικές παροιμίες και φράσει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686690"/>
            <a:ext cx="4038600" cy="435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95936" y="5622375"/>
            <a:ext cx="655659" cy="360040"/>
          </a:xfrm>
          <a:prstGeom prst="rect">
            <a:avLst/>
          </a:prstGeom>
        </p:spPr>
        <p:txBody>
          <a:bodyPr vert="horz" wrap="square" lIns="91440" tIns="45720" rIns="91440" bIns="45720" rtlCol="0" anchor="ctr">
            <a:noAutofit/>
          </a:bodyPr>
          <a:lstStyle/>
          <a:p>
            <a:pPr algn="r"/>
            <a:r>
              <a:rPr lang="el-GR" b="1" dirty="0" smtClean="0">
                <a:latin typeface="+mj-lt"/>
              </a:rPr>
              <a:t>[1</a:t>
            </a:r>
            <a:r>
              <a:rPr lang="el-GR" b="1" dirty="0">
                <a:latin typeface="+mj-lt"/>
              </a:rPr>
              <a:t>0</a:t>
            </a:r>
            <a:r>
              <a:rPr lang="el-GR" b="1" dirty="0" smtClean="0">
                <a:latin typeface="+mj-lt"/>
              </a:rPr>
              <a:t>]</a:t>
            </a:r>
          </a:p>
        </p:txBody>
      </p:sp>
    </p:spTree>
    <p:custDataLst>
      <p:tags r:id="rId1"/>
    </p:custDataLst>
    <p:extLst>
      <p:ext uri="{BB962C8B-B14F-4D97-AF65-F5344CB8AC3E}">
        <p14:creationId xmlns:p14="http://schemas.microsoft.com/office/powerpoint/2010/main" val="2779344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a:t>
            </a:r>
            <a:r>
              <a:rPr lang="el-GR" dirty="0" smtClean="0"/>
              <a:t>2008…</a:t>
            </a:r>
            <a:endParaRPr lang="el-GR" dirty="0"/>
          </a:p>
        </p:txBody>
      </p:sp>
      <p:sp>
        <p:nvSpPr>
          <p:cNvPr id="3" name="Content Placeholder 2"/>
          <p:cNvSpPr>
            <a:spLocks noGrp="1"/>
          </p:cNvSpPr>
          <p:nvPr>
            <p:ph sz="half" idx="1"/>
          </p:nvPr>
        </p:nvSpPr>
        <p:spPr/>
        <p:txBody>
          <a:bodyPr/>
          <a:lstStyle/>
          <a:p>
            <a:pPr marL="0" indent="0">
              <a:buNone/>
            </a:pPr>
            <a:r>
              <a:rPr lang="el-GR" dirty="0"/>
              <a:t>Το 2008,  αναγράφτηκε στον Τιμητικό Πίνακα της IBBY,  για το βιβλίο της </a:t>
            </a:r>
            <a:r>
              <a:rPr lang="el-GR" dirty="0" smtClean="0"/>
              <a:t>«Το </a:t>
            </a:r>
            <a:r>
              <a:rPr lang="el-GR" dirty="0"/>
              <a:t>Σοφό Βιβλίο της </a:t>
            </a:r>
            <a:r>
              <a:rPr lang="el-GR" dirty="0" err="1" smtClean="0"/>
              <a:t>Σουμουτού</a:t>
            </a:r>
            <a:r>
              <a:rPr lang="el-GR" dirty="0" smtClean="0"/>
              <a:t>». </a:t>
            </a:r>
            <a:endParaRPr lang="el-GR" dirty="0"/>
          </a:p>
          <a:p>
            <a:pPr marL="0" indent="0">
              <a:buNone/>
            </a:pPr>
            <a:r>
              <a:rPr lang="el-GR" dirty="0"/>
              <a:t>Το 2009 είναι υποψήφια για το ASTRID LINDGREN MEMORIAL </a:t>
            </a:r>
            <a:r>
              <a:rPr lang="el-GR" dirty="0" smtClean="0"/>
              <a:t>AWARD.</a:t>
            </a:r>
            <a:endParaRPr lang="el-GR" dirty="0"/>
          </a:p>
        </p:txBody>
      </p:sp>
      <p:pic>
        <p:nvPicPr>
          <p:cNvPr id="5" name="Content Placeholder 4" descr="Εξώφυλλο του βιβλίου «Το σοφό βιβλίο της Σουμουτού»"/>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16424" y="1746345"/>
            <a:ext cx="3502152" cy="423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067944" y="5642535"/>
            <a:ext cx="760205" cy="360040"/>
          </a:xfrm>
          <a:prstGeom prst="rect">
            <a:avLst/>
          </a:prstGeom>
        </p:spPr>
        <p:txBody>
          <a:bodyPr vert="horz" wrap="square" lIns="91440" tIns="45720" rIns="91440" bIns="45720" rtlCol="0" anchor="ctr">
            <a:noAutofit/>
          </a:bodyPr>
          <a:lstStyle/>
          <a:p>
            <a:pPr algn="r"/>
            <a:r>
              <a:rPr lang="el-GR" b="1" dirty="0" smtClean="0">
                <a:latin typeface="+mj-lt"/>
              </a:rPr>
              <a:t>[11]</a:t>
            </a:r>
          </a:p>
        </p:txBody>
      </p:sp>
    </p:spTree>
    <p:custDataLst>
      <p:tags r:id="rId1"/>
    </p:custDataLst>
    <p:extLst>
      <p:ext uri="{BB962C8B-B14F-4D97-AF65-F5344CB8AC3E}">
        <p14:creationId xmlns:p14="http://schemas.microsoft.com/office/powerpoint/2010/main" val="583192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a:t>
            </a:r>
            <a:r>
              <a:rPr lang="el-GR" dirty="0" smtClean="0"/>
              <a:t>2012…</a:t>
            </a:r>
            <a:endParaRPr lang="el-GR" dirty="0"/>
          </a:p>
        </p:txBody>
      </p:sp>
      <p:sp>
        <p:nvSpPr>
          <p:cNvPr id="3" name="Content Placeholder 2"/>
          <p:cNvSpPr>
            <a:spLocks noGrp="1"/>
          </p:cNvSpPr>
          <p:nvPr>
            <p:ph sz="half" idx="1"/>
          </p:nvPr>
        </p:nvSpPr>
        <p:spPr/>
        <p:txBody>
          <a:bodyPr/>
          <a:lstStyle/>
          <a:p>
            <a:pPr marL="0" indent="0">
              <a:buNone/>
            </a:pPr>
            <a:r>
              <a:rPr lang="el-GR" dirty="0"/>
              <a:t>Το 2012 βραβεύτηκε από τον Κύκλο του Ελληνικού Παιδικού Βιβλίου για το βιβλίο της Σοφίας </a:t>
            </a:r>
            <a:r>
              <a:rPr lang="el-GR" dirty="0" err="1"/>
              <a:t>Μαντουβάλου</a:t>
            </a:r>
            <a:r>
              <a:rPr lang="el-GR" dirty="0"/>
              <a:t> </a:t>
            </a:r>
            <a:r>
              <a:rPr lang="el-GR" dirty="0" smtClean="0"/>
              <a:t>«Το </a:t>
            </a:r>
            <a:r>
              <a:rPr lang="el-GR" dirty="0"/>
              <a:t>αρχοντόπουλο που έγινε </a:t>
            </a:r>
            <a:r>
              <a:rPr lang="el-GR" dirty="0" smtClean="0"/>
              <a:t>πύργος».</a:t>
            </a:r>
            <a:endParaRPr lang="el-GR" dirty="0"/>
          </a:p>
          <a:p>
            <a:endParaRPr lang="el-GR" dirty="0"/>
          </a:p>
        </p:txBody>
      </p:sp>
      <p:pic>
        <p:nvPicPr>
          <p:cNvPr id="5" name="Content Placeholder 4" descr="Εξώφυλλο του βιβλίου «Το αρχοντόπουλο που έγινε πύργος»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4593" r="24400" b="-340"/>
          <a:stretch>
            <a:fillRect/>
          </a:stretch>
        </p:blipFill>
        <p:spPr bwMode="auto">
          <a:xfrm>
            <a:off x="4931491" y="1600200"/>
            <a:ext cx="347201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43843" y="5802395"/>
            <a:ext cx="616189" cy="360040"/>
          </a:xfrm>
          <a:prstGeom prst="rect">
            <a:avLst/>
          </a:prstGeom>
        </p:spPr>
        <p:txBody>
          <a:bodyPr vert="horz" wrap="square" lIns="91440" tIns="45720" rIns="91440" bIns="45720" rtlCol="0" anchor="ctr">
            <a:noAutofit/>
          </a:bodyPr>
          <a:lstStyle/>
          <a:p>
            <a:pPr algn="r"/>
            <a:r>
              <a:rPr lang="el-GR" b="1" dirty="0" smtClean="0">
                <a:latin typeface="+mj-lt"/>
              </a:rPr>
              <a:t>[12]</a:t>
            </a:r>
          </a:p>
        </p:txBody>
      </p:sp>
    </p:spTree>
    <p:custDataLst>
      <p:tags r:id="rId1"/>
    </p:custDataLst>
    <p:extLst>
      <p:ext uri="{BB962C8B-B14F-4D97-AF65-F5344CB8AC3E}">
        <p14:creationId xmlns:p14="http://schemas.microsoft.com/office/powerpoint/2010/main" val="2648228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Γλώσσα μου»</a:t>
            </a:r>
            <a:endParaRPr lang="el-GR" dirty="0"/>
          </a:p>
        </p:txBody>
      </p:sp>
      <p:sp>
        <p:nvSpPr>
          <p:cNvPr id="4" name="Content Placeholder 3"/>
          <p:cNvSpPr>
            <a:spLocks noGrp="1"/>
          </p:cNvSpPr>
          <p:nvPr>
            <p:ph sz="half" idx="2"/>
          </p:nvPr>
        </p:nvSpPr>
        <p:spPr>
          <a:xfrm>
            <a:off x="4139952" y="1600200"/>
            <a:ext cx="4546848" cy="4525963"/>
          </a:xfrm>
        </p:spPr>
        <p:txBody>
          <a:bodyPr/>
          <a:lstStyle/>
          <a:p>
            <a:pPr marL="0" indent="0">
              <a:buNone/>
            </a:pPr>
            <a:r>
              <a:rPr lang="el-GR" altLang="el-GR" dirty="0"/>
              <a:t>Κάποιοι από εμάς άρχισαν το ταξίδι της εκπαίδευσης συντροφιά με την εικονογράφηση της Βάσως.</a:t>
            </a:r>
          </a:p>
          <a:p>
            <a:endParaRPr lang="el-GR" dirty="0"/>
          </a:p>
        </p:txBody>
      </p:sp>
      <p:pic>
        <p:nvPicPr>
          <p:cNvPr id="5" name="Picture 2" descr=" Anagnostiko b dimotikou"/>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39551" y="1700808"/>
            <a:ext cx="3409095"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95936" y="5655982"/>
            <a:ext cx="688197" cy="360040"/>
          </a:xfrm>
          <a:prstGeom prst="rect">
            <a:avLst/>
          </a:prstGeom>
        </p:spPr>
        <p:txBody>
          <a:bodyPr vert="horz" wrap="square" lIns="91440" tIns="45720" rIns="91440" bIns="45720" rtlCol="0" anchor="ctr">
            <a:noAutofit/>
          </a:bodyPr>
          <a:lstStyle/>
          <a:p>
            <a:r>
              <a:rPr lang="el-GR" b="1" dirty="0" smtClean="0">
                <a:latin typeface="+mj-lt"/>
              </a:rPr>
              <a:t>[1</a:t>
            </a:r>
            <a:r>
              <a:rPr lang="el-GR" b="1" dirty="0">
                <a:latin typeface="+mj-lt"/>
              </a:rPr>
              <a:t>3</a:t>
            </a:r>
            <a:r>
              <a:rPr lang="el-GR" b="1" dirty="0" smtClean="0">
                <a:latin typeface="+mj-lt"/>
              </a:rPr>
              <a:t>]</a:t>
            </a:r>
          </a:p>
        </p:txBody>
      </p:sp>
    </p:spTree>
    <p:custDataLst>
      <p:tags r:id="rId1"/>
    </p:custDataLst>
    <p:extLst>
      <p:ext uri="{BB962C8B-B14F-4D97-AF65-F5344CB8AC3E}">
        <p14:creationId xmlns:p14="http://schemas.microsoft.com/office/powerpoint/2010/main" val="404381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Θείος Πλάτων»</a:t>
            </a:r>
            <a:r>
              <a:rPr lang="en-GB" dirty="0" smtClean="0"/>
              <a:t> (1/2)</a:t>
            </a:r>
            <a:endParaRPr lang="el-GR" dirty="0"/>
          </a:p>
        </p:txBody>
      </p:sp>
      <p:sp>
        <p:nvSpPr>
          <p:cNvPr id="3" name="Content Placeholder 2"/>
          <p:cNvSpPr>
            <a:spLocks noGrp="1"/>
          </p:cNvSpPr>
          <p:nvPr>
            <p:ph sz="half" idx="1"/>
          </p:nvPr>
        </p:nvSpPr>
        <p:spPr/>
        <p:txBody>
          <a:bodyPr/>
          <a:lstStyle/>
          <a:p>
            <a:pPr marL="0" indent="0">
              <a:buNone/>
            </a:pPr>
            <a:r>
              <a:rPr lang="el-GR" altLang="el-GR" dirty="0"/>
              <a:t>Για κάποιους άλλους αξιόλογα βιβλία και πολυαγαπημένοι ήρωες πήραν το σχήμα και τη μορφή που τους έδωσε η </a:t>
            </a:r>
            <a:r>
              <a:rPr lang="el-GR" altLang="el-GR" dirty="0" err="1"/>
              <a:t>Ψαράκη</a:t>
            </a:r>
            <a:r>
              <a:rPr lang="el-GR" altLang="el-GR" dirty="0"/>
              <a:t>.</a:t>
            </a:r>
          </a:p>
          <a:p>
            <a:endParaRPr lang="el-GR" dirty="0"/>
          </a:p>
        </p:txBody>
      </p:sp>
      <p:pic>
        <p:nvPicPr>
          <p:cNvPr id="5" name="Picture 6" descr="Εξώφυλλο του βιβλίου «Ο θείος Πλάτων»"/>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06823" y="1600200"/>
            <a:ext cx="312135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499992" y="5802395"/>
            <a:ext cx="576064" cy="360040"/>
          </a:xfrm>
          <a:prstGeom prst="rect">
            <a:avLst/>
          </a:prstGeom>
        </p:spPr>
        <p:txBody>
          <a:bodyPr vert="horz" wrap="square" lIns="91440" tIns="45720" rIns="91440" bIns="45720" rtlCol="0" anchor="ctr">
            <a:noAutofit/>
          </a:bodyPr>
          <a:lstStyle/>
          <a:p>
            <a:r>
              <a:rPr lang="el-GR" b="1" dirty="0" smtClean="0">
                <a:latin typeface="+mj-lt"/>
              </a:rPr>
              <a:t>[1</a:t>
            </a:r>
            <a:r>
              <a:rPr lang="el-GR" b="1" dirty="0">
                <a:latin typeface="+mj-lt"/>
              </a:rPr>
              <a:t>4</a:t>
            </a:r>
            <a:r>
              <a:rPr lang="el-GR" b="1" dirty="0" smtClean="0">
                <a:latin typeface="+mj-lt"/>
              </a:rPr>
              <a:t>]</a:t>
            </a:r>
          </a:p>
        </p:txBody>
      </p:sp>
    </p:spTree>
    <p:custDataLst>
      <p:tags r:id="rId1"/>
    </p:custDataLst>
    <p:extLst>
      <p:ext uri="{BB962C8B-B14F-4D97-AF65-F5344CB8AC3E}">
        <p14:creationId xmlns:p14="http://schemas.microsoft.com/office/powerpoint/2010/main" val="3173684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Θείος Πλάτων</a:t>
            </a:r>
            <a:r>
              <a:rPr lang="el-GR" dirty="0" smtClean="0"/>
              <a:t>»</a:t>
            </a:r>
            <a:r>
              <a:rPr lang="en-GB" dirty="0"/>
              <a:t> </a:t>
            </a:r>
            <a:r>
              <a:rPr lang="en-GB" dirty="0" smtClean="0"/>
              <a:t>(2/2</a:t>
            </a:r>
            <a:r>
              <a:rPr lang="en-GB" dirty="0"/>
              <a:t>)</a:t>
            </a:r>
            <a:endParaRPr lang="el-GR" dirty="0"/>
          </a:p>
        </p:txBody>
      </p:sp>
      <p:sp>
        <p:nvSpPr>
          <p:cNvPr id="3" name="Content Placeholder 2"/>
          <p:cNvSpPr>
            <a:spLocks noGrp="1"/>
          </p:cNvSpPr>
          <p:nvPr>
            <p:ph sz="half" idx="1"/>
          </p:nvPr>
        </p:nvSpPr>
        <p:spPr>
          <a:xfrm>
            <a:off x="457200" y="1600200"/>
            <a:ext cx="3682752" cy="4525963"/>
          </a:xfrm>
        </p:spPr>
        <p:txBody>
          <a:bodyPr>
            <a:normAutofit/>
          </a:bodyPr>
          <a:lstStyle/>
          <a:p>
            <a:pPr marL="0" indent="0">
              <a:buNone/>
            </a:pPr>
            <a:r>
              <a:rPr lang="el-GR" altLang="el-GR" sz="2600" dirty="0"/>
              <a:t>Ακόμη και όταν η δική της πρόταση είναι μια εκδοχή ανάμεσα σε άλλες, τα εξώφυλλα της </a:t>
            </a:r>
            <a:r>
              <a:rPr lang="el-GR" altLang="el-GR" sz="2600" dirty="0" err="1"/>
              <a:t>Ψαράκη</a:t>
            </a:r>
            <a:r>
              <a:rPr lang="el-GR" altLang="el-GR" sz="2600" dirty="0"/>
              <a:t> αναδίδουν παιδικότητα και τρυφερότητα και εκπροσωπούν τη νοσταλγική ατμόσφαιρα μιας αθώας εποχής. </a:t>
            </a:r>
          </a:p>
          <a:p>
            <a:endParaRPr lang="el-GR" sz="2600" dirty="0"/>
          </a:p>
        </p:txBody>
      </p:sp>
      <p:pic>
        <p:nvPicPr>
          <p:cNvPr id="1026" name="Picture 2" descr="Εξώφυλλα του βιβλίου «Ο θείος Πλάτων»"/>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214290" y="1844824"/>
            <a:ext cx="446831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596336" y="5013176"/>
            <a:ext cx="576064" cy="360040"/>
          </a:xfrm>
          <a:prstGeom prst="rect">
            <a:avLst/>
          </a:prstGeom>
        </p:spPr>
        <p:txBody>
          <a:bodyPr vert="horz" wrap="square" lIns="91440" tIns="45720" rIns="91440" bIns="45720" rtlCol="0" anchor="ctr">
            <a:noAutofit/>
          </a:bodyPr>
          <a:lstStyle/>
          <a:p>
            <a:r>
              <a:rPr lang="el-GR" b="1" dirty="0" smtClean="0">
                <a:latin typeface="+mj-lt"/>
              </a:rPr>
              <a:t>[1</a:t>
            </a:r>
            <a:r>
              <a:rPr lang="el-GR" b="1" dirty="0">
                <a:latin typeface="+mj-lt"/>
              </a:rPr>
              <a:t>5</a:t>
            </a:r>
            <a:r>
              <a:rPr lang="el-GR" b="1" dirty="0" smtClean="0">
                <a:latin typeface="+mj-lt"/>
              </a:rPr>
              <a:t>]</a:t>
            </a:r>
          </a:p>
        </p:txBody>
      </p:sp>
    </p:spTree>
    <p:custDataLst>
      <p:tags r:id="rId1"/>
    </p:custDataLst>
    <p:extLst>
      <p:ext uri="{BB962C8B-B14F-4D97-AF65-F5344CB8AC3E}">
        <p14:creationId xmlns:p14="http://schemas.microsoft.com/office/powerpoint/2010/main" val="3595716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smtClean="0"/>
              <a:t>Το </a:t>
            </a:r>
            <a:r>
              <a:rPr lang="el-GR" dirty="0"/>
              <a:t>ταξίδι της ανάγνωσης συντροφιά με τα βιβλία της Βάσως </a:t>
            </a:r>
            <a:r>
              <a:rPr lang="el-GR" dirty="0" err="1"/>
              <a:t>Ψαράκη</a:t>
            </a:r>
            <a:endParaRPr lang="el-GR" dirty="0"/>
          </a:p>
        </p:txBody>
      </p:sp>
      <p:sp>
        <p:nvSpPr>
          <p:cNvPr id="5" name="Text Placeholder 4"/>
          <p:cNvSpPr>
            <a:spLocks noGrp="1"/>
          </p:cNvSpPr>
          <p:nvPr>
            <p:ph type="body" idx="1"/>
          </p:nvPr>
        </p:nvSpPr>
        <p:spPr/>
        <p:txBody>
          <a:bodyPr/>
          <a:lstStyle/>
          <a:p>
            <a:endParaRPr lang="el-GR"/>
          </a:p>
        </p:txBody>
      </p:sp>
    </p:spTree>
    <p:custDataLst>
      <p:tags r:id="rId1"/>
    </p:custDataLst>
    <p:extLst>
      <p:ext uri="{BB962C8B-B14F-4D97-AF65-F5344CB8AC3E}">
        <p14:creationId xmlns:p14="http://schemas.microsoft.com/office/powerpoint/2010/main" val="498947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a:t>
            </a:r>
            <a:r>
              <a:rPr lang="el-GR" dirty="0" err="1" smtClean="0"/>
              <a:t>Φιλαναγνωσία</a:t>
            </a:r>
            <a:r>
              <a:rPr lang="el-GR" dirty="0" smtClean="0"/>
              <a:t> και Σχολείο»</a:t>
            </a:r>
            <a:endParaRPr lang="el-GR" dirty="0"/>
          </a:p>
        </p:txBody>
      </p:sp>
      <p:sp>
        <p:nvSpPr>
          <p:cNvPr id="4" name="Content Placeholder 3"/>
          <p:cNvSpPr>
            <a:spLocks noGrp="1"/>
          </p:cNvSpPr>
          <p:nvPr>
            <p:ph sz="half" idx="2"/>
          </p:nvPr>
        </p:nvSpPr>
        <p:spPr>
          <a:xfrm>
            <a:off x="4283968" y="1600200"/>
            <a:ext cx="4402832" cy="4525963"/>
          </a:xfrm>
        </p:spPr>
        <p:txBody>
          <a:bodyPr/>
          <a:lstStyle/>
          <a:p>
            <a:pPr marL="0" indent="0">
              <a:buNone/>
            </a:pPr>
            <a:r>
              <a:rPr lang="el-GR" dirty="0"/>
              <a:t>Για άλλους το πολύ οικείο εξώφυλλο έχει άρωμα … </a:t>
            </a:r>
            <a:r>
              <a:rPr lang="el-GR" dirty="0" err="1" smtClean="0"/>
              <a:t>φιλαναγνωσίας</a:t>
            </a:r>
            <a:r>
              <a:rPr lang="el-GR" dirty="0" smtClean="0"/>
              <a:t>.</a:t>
            </a:r>
            <a:endParaRPr lang="el-GR" dirty="0"/>
          </a:p>
        </p:txBody>
      </p:sp>
      <p:pic>
        <p:nvPicPr>
          <p:cNvPr id="5" name="Picture 2" descr="Εξώφυλλο βιβλίου"/>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853430" y="1600200"/>
            <a:ext cx="324614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139952" y="5802395"/>
            <a:ext cx="648072" cy="360040"/>
          </a:xfrm>
          <a:prstGeom prst="rect">
            <a:avLst/>
          </a:prstGeom>
        </p:spPr>
        <p:txBody>
          <a:bodyPr vert="horz" wrap="square" lIns="91440" tIns="45720" rIns="91440" bIns="45720" rtlCol="0" anchor="ctr">
            <a:noAutofit/>
          </a:bodyPr>
          <a:lstStyle/>
          <a:p>
            <a:r>
              <a:rPr lang="el-GR" b="1" dirty="0" smtClean="0">
                <a:latin typeface="+mj-lt"/>
              </a:rPr>
              <a:t>[1</a:t>
            </a:r>
            <a:r>
              <a:rPr lang="el-GR" b="1" dirty="0">
                <a:latin typeface="+mj-lt"/>
              </a:rPr>
              <a:t>6</a:t>
            </a:r>
            <a:r>
              <a:rPr lang="el-GR" b="1" dirty="0" smtClean="0">
                <a:latin typeface="+mj-lt"/>
              </a:rPr>
              <a:t>]</a:t>
            </a:r>
          </a:p>
        </p:txBody>
      </p:sp>
    </p:spTree>
    <p:custDataLst>
      <p:tags r:id="rId1"/>
    </p:custDataLst>
    <p:extLst>
      <p:ext uri="{BB962C8B-B14F-4D97-AF65-F5344CB8AC3E}">
        <p14:creationId xmlns:p14="http://schemas.microsoft.com/office/powerpoint/2010/main" val="2956681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«Χίλιοι κι ένας παπαγάλοι»</a:t>
            </a:r>
            <a:r>
              <a:rPr lang="en-GB" dirty="0"/>
              <a:t>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Και τελικώς δεν λείπουν ούτε τα εξώφυλλα βιβλίων που ακόμη δεν έγιναν </a:t>
            </a:r>
            <a:r>
              <a:rPr lang="el-GR" altLang="el-GR" dirty="0" smtClean="0"/>
              <a:t>…</a:t>
            </a:r>
            <a:endParaRPr lang="el-GR" altLang="el-GR" dirty="0"/>
          </a:p>
        </p:txBody>
      </p:sp>
      <p:pic>
        <p:nvPicPr>
          <p:cNvPr id="5" name="Picture 2" descr="Εξώφυλλο «Χίλιοι κι ένας παπαγάλοι»"/>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345826" y="1600200"/>
            <a:ext cx="333062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44008" y="5802395"/>
            <a:ext cx="648072" cy="360040"/>
          </a:xfrm>
          <a:prstGeom prst="rect">
            <a:avLst/>
          </a:prstGeom>
        </p:spPr>
        <p:txBody>
          <a:bodyPr vert="horz" wrap="square" lIns="91440" tIns="45720" rIns="91440" bIns="45720" rtlCol="0" anchor="ctr">
            <a:noAutofit/>
          </a:bodyPr>
          <a:lstStyle/>
          <a:p>
            <a:pPr algn="r"/>
            <a:r>
              <a:rPr lang="el-GR" b="1" dirty="0" smtClean="0">
                <a:latin typeface="+mj-lt"/>
              </a:rPr>
              <a:t>[1</a:t>
            </a:r>
            <a:r>
              <a:rPr lang="el-GR" b="1" dirty="0">
                <a:latin typeface="+mj-lt"/>
              </a:rPr>
              <a:t>7</a:t>
            </a:r>
            <a:r>
              <a:rPr lang="el-GR" b="1" dirty="0" smtClean="0">
                <a:latin typeface="+mj-lt"/>
              </a:rPr>
              <a:t>]</a:t>
            </a:r>
          </a:p>
        </p:txBody>
      </p:sp>
    </p:spTree>
    <p:custDataLst>
      <p:tags r:id="rId1"/>
    </p:custDataLst>
    <p:extLst>
      <p:ext uri="{BB962C8B-B14F-4D97-AF65-F5344CB8AC3E}">
        <p14:creationId xmlns:p14="http://schemas.microsoft.com/office/powerpoint/2010/main" val="3349696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«Χίλιοι κι ένας παπαγάλοι</a:t>
            </a:r>
            <a:r>
              <a:rPr lang="el-GR" dirty="0" smtClean="0"/>
              <a:t>»</a:t>
            </a:r>
            <a:r>
              <a:rPr lang="en-GB" dirty="0"/>
              <a:t> </a:t>
            </a:r>
            <a:r>
              <a:rPr lang="en-GB" dirty="0" smtClean="0"/>
              <a:t>(2/2</a:t>
            </a:r>
            <a:r>
              <a:rPr lang="en-GB" dirty="0"/>
              <a:t>)</a:t>
            </a:r>
            <a:endParaRPr lang="el-GR" dirty="0"/>
          </a:p>
        </p:txBody>
      </p:sp>
      <p:sp>
        <p:nvSpPr>
          <p:cNvPr id="3" name="Content Placeholder 2"/>
          <p:cNvSpPr>
            <a:spLocks noGrp="1"/>
          </p:cNvSpPr>
          <p:nvPr>
            <p:ph sz="half" idx="1"/>
          </p:nvPr>
        </p:nvSpPr>
        <p:spPr>
          <a:xfrm>
            <a:off x="457200" y="1600200"/>
            <a:ext cx="4690864" cy="4525963"/>
          </a:xfrm>
        </p:spPr>
        <p:txBody>
          <a:bodyPr>
            <a:noAutofit/>
          </a:bodyPr>
          <a:lstStyle/>
          <a:p>
            <a:pPr marL="0" indent="0">
              <a:buNone/>
            </a:pPr>
            <a:r>
              <a:rPr lang="el-GR" altLang="el-GR" sz="2700" dirty="0" smtClean="0"/>
              <a:t>Το </a:t>
            </a:r>
            <a:r>
              <a:rPr lang="el-GR" altLang="el-GR" sz="2700" dirty="0"/>
              <a:t>εξώφυλλο «Χίλιοι και ένας παπαγάλοι» αποτελούν την πρόταση της Βάσως </a:t>
            </a:r>
            <a:r>
              <a:rPr lang="el-GR" altLang="el-GR" sz="2700" dirty="0" err="1"/>
              <a:t>Ψαράκη</a:t>
            </a:r>
            <a:r>
              <a:rPr lang="el-GR" altLang="el-GR" sz="2700" dirty="0"/>
              <a:t> σε ένα </a:t>
            </a:r>
            <a:r>
              <a:rPr lang="el-GR" altLang="el-GR" sz="2700" dirty="0" err="1"/>
              <a:t>πρότζεκτ</a:t>
            </a:r>
            <a:r>
              <a:rPr lang="el-GR" altLang="el-GR" sz="2700" dirty="0"/>
              <a:t> της Βιβλιοθήκης του Μονάχου, όπου εικονογράφοι από όλον τον κόσμο δημιουργούν, στα όρια ενός βιβλίου,  μια εικονική βιβλιοθήκη προτείνοντας το εξώφυλλο ενός βιβλίου που ακόμη δεν γράφτηκε.</a:t>
            </a:r>
          </a:p>
          <a:p>
            <a:endParaRPr lang="el-GR" sz="2700" dirty="0"/>
          </a:p>
        </p:txBody>
      </p:sp>
      <p:pic>
        <p:nvPicPr>
          <p:cNvPr id="5" name="Picture 2" descr="Εξώφυλλο «Χίλιοι κι ένας παπαγάλοι»"/>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345826" y="1600200"/>
            <a:ext cx="333062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44008" y="5802395"/>
            <a:ext cx="648072" cy="360040"/>
          </a:xfrm>
          <a:prstGeom prst="rect">
            <a:avLst/>
          </a:prstGeom>
        </p:spPr>
        <p:txBody>
          <a:bodyPr vert="horz" wrap="square" lIns="91440" tIns="45720" rIns="91440" bIns="45720" rtlCol="0" anchor="ctr">
            <a:noAutofit/>
          </a:bodyPr>
          <a:lstStyle/>
          <a:p>
            <a:pPr algn="r"/>
            <a:r>
              <a:rPr lang="el-GR" b="1" dirty="0" smtClean="0">
                <a:latin typeface="+mj-lt"/>
              </a:rPr>
              <a:t>[1</a:t>
            </a:r>
            <a:r>
              <a:rPr lang="en-US" b="1" dirty="0" smtClean="0">
                <a:latin typeface="+mj-lt"/>
              </a:rPr>
              <a:t>8</a:t>
            </a:r>
            <a:r>
              <a:rPr lang="el-GR" b="1" dirty="0" smtClean="0">
                <a:latin typeface="+mj-lt"/>
              </a:rPr>
              <a:t>]</a:t>
            </a:r>
          </a:p>
        </p:txBody>
      </p:sp>
    </p:spTree>
    <p:custDataLst>
      <p:tags r:id="rId1"/>
    </p:custDataLst>
    <p:extLst>
      <p:ext uri="{BB962C8B-B14F-4D97-AF65-F5344CB8AC3E}">
        <p14:creationId xmlns:p14="http://schemas.microsoft.com/office/powerpoint/2010/main" val="3298596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altLang="el-GR" dirty="0" smtClean="0"/>
              <a:t>Υποψηφιότητες για </a:t>
            </a:r>
            <a:r>
              <a:rPr lang="el-GR" altLang="el-GR" dirty="0"/>
              <a:t>το Βραβείο Άντερσεν</a:t>
            </a:r>
            <a:endParaRPr lang="el-GR" dirty="0"/>
          </a:p>
        </p:txBody>
      </p:sp>
      <p:sp>
        <p:nvSpPr>
          <p:cNvPr id="4" name="Θέση περιεχομένου 3"/>
          <p:cNvSpPr>
            <a:spLocks noGrp="1"/>
          </p:cNvSpPr>
          <p:nvPr>
            <p:ph sz="half" idx="2"/>
          </p:nvPr>
        </p:nvSpPr>
        <p:spPr>
          <a:xfrm>
            <a:off x="3275856" y="1600200"/>
            <a:ext cx="5410944" cy="4525963"/>
          </a:xfrm>
        </p:spPr>
        <p:txBody>
          <a:bodyPr/>
          <a:lstStyle/>
          <a:p>
            <a:pPr marL="0" indent="0">
              <a:buNone/>
            </a:pPr>
            <a:r>
              <a:rPr lang="el-GR" altLang="el-GR" dirty="0"/>
              <a:t>Επιπλέον η Βάσω </a:t>
            </a:r>
            <a:r>
              <a:rPr lang="el-GR" altLang="el-GR" dirty="0" err="1"/>
              <a:t>Ψαράκη</a:t>
            </a:r>
            <a:r>
              <a:rPr lang="el-GR" altLang="el-GR" dirty="0"/>
              <a:t> το 1986 και το 2006 ήταν υποψήφια για το Βραβείο Άντερσεν στην εικονογράφηση.</a:t>
            </a:r>
          </a:p>
          <a:p>
            <a:endParaRPr lang="el-GR" dirty="0"/>
          </a:p>
        </p:txBody>
      </p:sp>
      <p:pic>
        <p:nvPicPr>
          <p:cNvPr id="1026" name="Picture 2" descr="hans christian anderson award  logo"/>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2540000" cy="2552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293096"/>
            <a:ext cx="648072" cy="360040"/>
          </a:xfrm>
          <a:prstGeom prst="rect">
            <a:avLst/>
          </a:prstGeom>
        </p:spPr>
        <p:txBody>
          <a:bodyPr vert="horz" wrap="square" lIns="91440" tIns="45720" rIns="91440" bIns="45720" rtlCol="0" anchor="ctr">
            <a:noAutofit/>
          </a:bodyPr>
          <a:lstStyle/>
          <a:p>
            <a:r>
              <a:rPr lang="el-GR" b="1" dirty="0" smtClean="0">
                <a:latin typeface="+mj-lt"/>
              </a:rPr>
              <a:t>[1</a:t>
            </a:r>
            <a:r>
              <a:rPr lang="en-US" b="1" dirty="0">
                <a:latin typeface="+mj-lt"/>
              </a:rPr>
              <a:t>9</a:t>
            </a:r>
            <a:r>
              <a:rPr lang="el-GR" b="1" dirty="0" smtClean="0">
                <a:latin typeface="+mj-lt"/>
              </a:rPr>
              <a:t>]</a:t>
            </a:r>
          </a:p>
        </p:txBody>
      </p:sp>
    </p:spTree>
    <p:custDataLst>
      <p:tags r:id="rId1"/>
    </p:custDataLst>
    <p:extLst>
      <p:ext uri="{BB962C8B-B14F-4D97-AF65-F5344CB8AC3E}">
        <p14:creationId xmlns:p14="http://schemas.microsoft.com/office/powerpoint/2010/main" val="1325191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Η αφίσα </a:t>
            </a:r>
            <a:r>
              <a:rPr lang="el-GR" altLang="el-GR" dirty="0"/>
              <a:t>της </a:t>
            </a:r>
            <a:r>
              <a:rPr lang="el-GR" altLang="el-GR" dirty="0" smtClean="0"/>
              <a:t>ΙΒΒΥ</a:t>
            </a:r>
            <a:r>
              <a:rPr lang="en-GB" altLang="el-GR" dirty="0" smtClean="0"/>
              <a:t> </a:t>
            </a:r>
            <a:r>
              <a:rPr lang="en-GB" dirty="0"/>
              <a:t>(1/2)</a:t>
            </a:r>
            <a:endParaRPr lang="el-GR" dirty="0"/>
          </a:p>
        </p:txBody>
      </p:sp>
      <p:sp>
        <p:nvSpPr>
          <p:cNvPr id="4" name="Content Placeholder 3"/>
          <p:cNvSpPr>
            <a:spLocks noGrp="1"/>
          </p:cNvSpPr>
          <p:nvPr>
            <p:ph sz="half" idx="2"/>
          </p:nvPr>
        </p:nvSpPr>
        <p:spPr>
          <a:xfrm>
            <a:off x="4067944" y="1600200"/>
            <a:ext cx="4618856" cy="4525963"/>
          </a:xfrm>
        </p:spPr>
        <p:txBody>
          <a:bodyPr>
            <a:normAutofit/>
          </a:bodyPr>
          <a:lstStyle/>
          <a:p>
            <a:pPr marL="0" indent="0">
              <a:buNone/>
            </a:pPr>
            <a:r>
              <a:rPr lang="el-GR" altLang="el-GR" dirty="0" smtClean="0"/>
              <a:t>Το </a:t>
            </a:r>
            <a:r>
              <a:rPr lang="el-GR" altLang="el-GR" dirty="0"/>
              <a:t>1990 φιλοτέχνησε την αφίσα της ΙΒΒΥ για τη Διεθνή Ημέρα Παιδικού Βιβλίου 1991, που κυκλοφόρησε σ' όλο τον κόσμο.</a:t>
            </a:r>
          </a:p>
          <a:p>
            <a:endParaRPr lang="el-GR" dirty="0"/>
          </a:p>
        </p:txBody>
      </p:sp>
      <p:pic>
        <p:nvPicPr>
          <p:cNvPr id="5" name="Picture 2" descr="Αφίσα"/>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556792"/>
            <a:ext cx="313515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851920" y="5629088"/>
            <a:ext cx="648072" cy="360040"/>
          </a:xfrm>
          <a:prstGeom prst="rect">
            <a:avLst/>
          </a:prstGeom>
        </p:spPr>
        <p:txBody>
          <a:bodyPr vert="horz" wrap="square" lIns="91440" tIns="45720" rIns="91440" bIns="45720" rtlCol="0" anchor="ctr">
            <a:noAutofit/>
          </a:bodyPr>
          <a:lstStyle/>
          <a:p>
            <a:r>
              <a:rPr lang="el-GR" b="1" dirty="0" smtClean="0">
                <a:latin typeface="+mj-lt"/>
              </a:rPr>
              <a:t>[</a:t>
            </a:r>
            <a:r>
              <a:rPr lang="en-US" b="1" dirty="0" smtClean="0">
                <a:latin typeface="+mj-lt"/>
              </a:rPr>
              <a:t>20</a:t>
            </a:r>
            <a:r>
              <a:rPr lang="el-GR" b="1" dirty="0" smtClean="0">
                <a:latin typeface="+mj-lt"/>
              </a:rPr>
              <a:t>]</a:t>
            </a:r>
          </a:p>
        </p:txBody>
      </p:sp>
    </p:spTree>
    <p:custDataLst>
      <p:tags r:id="rId1"/>
    </p:custDataLst>
    <p:extLst>
      <p:ext uri="{BB962C8B-B14F-4D97-AF65-F5344CB8AC3E}">
        <p14:creationId xmlns:p14="http://schemas.microsoft.com/office/powerpoint/2010/main" val="1781859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Η αφίσα της </a:t>
            </a:r>
            <a:r>
              <a:rPr lang="el-GR" altLang="el-GR" dirty="0" smtClean="0"/>
              <a:t>ΙΒΒΥ</a:t>
            </a:r>
            <a:r>
              <a:rPr lang="en-GB" altLang="el-GR" dirty="0" smtClean="0"/>
              <a:t> </a:t>
            </a:r>
            <a:r>
              <a:rPr lang="en-GB" dirty="0" smtClean="0"/>
              <a:t>(2/2</a:t>
            </a:r>
            <a:r>
              <a:rPr lang="en-GB" dirty="0"/>
              <a:t>)</a:t>
            </a:r>
            <a:endParaRPr lang="el-GR" dirty="0"/>
          </a:p>
        </p:txBody>
      </p:sp>
      <p:sp>
        <p:nvSpPr>
          <p:cNvPr id="3" name="Content Placeholder 2"/>
          <p:cNvSpPr>
            <a:spLocks noGrp="1"/>
          </p:cNvSpPr>
          <p:nvPr>
            <p:ph sz="half" idx="1"/>
          </p:nvPr>
        </p:nvSpPr>
        <p:spPr>
          <a:xfrm>
            <a:off x="457200" y="1600200"/>
            <a:ext cx="4330824" cy="4525963"/>
          </a:xfrm>
        </p:spPr>
        <p:txBody>
          <a:bodyPr>
            <a:noAutofit/>
          </a:bodyPr>
          <a:lstStyle/>
          <a:p>
            <a:pPr marL="0" indent="0">
              <a:buNone/>
            </a:pPr>
            <a:r>
              <a:rPr lang="el-GR" altLang="el-GR" sz="2600" dirty="0"/>
              <a:t>Η αφίσα ανατρέχει στο συμβολισμό της ανάγνωσης ως πτήσης, ένα οπτικό μοτίβο που έχει υιοθετηθεί και από άλλες </a:t>
            </a:r>
            <a:r>
              <a:rPr lang="el-GR" altLang="el-GR" sz="2600" dirty="0" err="1"/>
              <a:t>φιλαναγνωστικές</a:t>
            </a:r>
            <a:r>
              <a:rPr lang="el-GR" altLang="el-GR" sz="2600" dirty="0"/>
              <a:t> αφίσες. Στην αφίσα του 1991 ιπτάμενα βιβλία-πουλιά κατακλύζουν το χώρο στο μεγάλο ταξίδι της ανάγνωσης.</a:t>
            </a:r>
          </a:p>
          <a:p>
            <a:pPr marL="0" indent="0">
              <a:buNone/>
            </a:pPr>
            <a:endParaRPr lang="el-GR" altLang="el-GR" sz="2600" dirty="0"/>
          </a:p>
          <a:p>
            <a:endParaRPr lang="el-GR" sz="2600" dirty="0"/>
          </a:p>
        </p:txBody>
      </p:sp>
      <p:pic>
        <p:nvPicPr>
          <p:cNvPr id="2050" name="Picture 2" descr="Αφίσε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89507" y="1600200"/>
            <a:ext cx="335598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83968" y="5802395"/>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21</a:t>
            </a:r>
            <a:r>
              <a:rPr lang="el-GR" b="1" dirty="0" smtClean="0">
                <a:latin typeface="+mj-lt"/>
              </a:rPr>
              <a:t>]</a:t>
            </a:r>
          </a:p>
        </p:txBody>
      </p:sp>
    </p:spTree>
    <p:custDataLst>
      <p:tags r:id="rId1"/>
    </p:custDataLst>
    <p:extLst>
      <p:ext uri="{BB962C8B-B14F-4D97-AF65-F5344CB8AC3E}">
        <p14:creationId xmlns:p14="http://schemas.microsoft.com/office/powerpoint/2010/main" val="3613889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Ταξιδεύοντας με φτερωτά πλάσμα</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Με το συγγραφικό και εικονογραφικό της έργο η Βάσω </a:t>
            </a:r>
            <a:r>
              <a:rPr lang="el-GR" sz="2600" dirty="0" err="1"/>
              <a:t>Ψαράκη</a:t>
            </a:r>
            <a:r>
              <a:rPr lang="el-GR" sz="2600" dirty="0"/>
              <a:t> μας ταξιδεύει. </a:t>
            </a:r>
            <a:endParaRPr lang="el-GR" sz="2600" dirty="0" smtClean="0"/>
          </a:p>
          <a:p>
            <a:pPr marL="0" indent="0">
              <a:buNone/>
            </a:pPr>
            <a:r>
              <a:rPr lang="el-GR" sz="2600" dirty="0" smtClean="0"/>
              <a:t>ΠΩΣ: </a:t>
            </a:r>
            <a:r>
              <a:rPr lang="el-GR" sz="2600" dirty="0"/>
              <a:t>Με τη βοήθεια όλων των φτερωτών πλασμάτων της φαντασίας. Λατρεύει τις πεταλούδες και τα πουλιά και τους αφιερώνει πολλές </a:t>
            </a:r>
            <a:r>
              <a:rPr lang="el-GR" sz="2600" dirty="0" err="1"/>
              <a:t>πολλές</a:t>
            </a:r>
            <a:r>
              <a:rPr lang="el-GR" sz="2600" dirty="0"/>
              <a:t> εικόνες. </a:t>
            </a:r>
          </a:p>
          <a:p>
            <a:pPr marL="0" indent="0">
              <a:buNone/>
            </a:pPr>
            <a:endParaRPr lang="el-GR" sz="2600" dirty="0"/>
          </a:p>
          <a:p>
            <a:endParaRPr lang="el-GR" sz="2600" dirty="0"/>
          </a:p>
        </p:txBody>
      </p:sp>
      <p:pic>
        <p:nvPicPr>
          <p:cNvPr id="3074" name="Picture 2" descr="Εξώφυλλα βιβλίων"/>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844824"/>
            <a:ext cx="4038600" cy="355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100392" y="5489409"/>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22</a:t>
            </a:r>
            <a:r>
              <a:rPr lang="el-GR" b="1" dirty="0" smtClean="0">
                <a:latin typeface="+mj-lt"/>
              </a:rPr>
              <a:t>]</a:t>
            </a:r>
          </a:p>
        </p:txBody>
      </p:sp>
    </p:spTree>
    <p:custDataLst>
      <p:tags r:id="rId1"/>
    </p:custDataLst>
    <p:extLst>
      <p:ext uri="{BB962C8B-B14F-4D97-AF65-F5344CB8AC3E}">
        <p14:creationId xmlns:p14="http://schemas.microsoft.com/office/powerpoint/2010/main" val="3907423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Οι </a:t>
            </a:r>
            <a:r>
              <a:rPr lang="el-GR" altLang="el-GR" dirty="0"/>
              <a:t>δράκοντες της </a:t>
            </a:r>
            <a:r>
              <a:rPr lang="el-GR" altLang="el-GR" dirty="0" smtClean="0"/>
              <a:t>Βάσως </a:t>
            </a:r>
            <a:r>
              <a:rPr lang="el-GR" altLang="el-GR" dirty="0" err="1" smtClean="0"/>
              <a:t>Ψαράκη</a:t>
            </a:r>
            <a:r>
              <a:rPr lang="el-GR" altLang="el-GR" dirty="0" smtClean="0"/>
              <a:t> (1/6)</a:t>
            </a:r>
            <a:endParaRPr lang="el-GR" dirty="0"/>
          </a:p>
        </p:txBody>
      </p:sp>
      <p:sp>
        <p:nvSpPr>
          <p:cNvPr id="3" name="Content Placeholder 2"/>
          <p:cNvSpPr>
            <a:spLocks noGrp="1"/>
          </p:cNvSpPr>
          <p:nvPr>
            <p:ph sz="half" idx="1"/>
          </p:nvPr>
        </p:nvSpPr>
        <p:spPr/>
        <p:txBody>
          <a:bodyPr/>
          <a:lstStyle/>
          <a:p>
            <a:pPr marL="0" indent="0">
              <a:buNone/>
            </a:pPr>
            <a:r>
              <a:rPr lang="el-GR" altLang="el-GR" dirty="0"/>
              <a:t>Μας ταξιδεύει ακόμη με τους φτερωτούς της δράκοντες, ένα άλλο εικονογραφικό μοτίβο που φαίνεται να αγαπά πολύ.</a:t>
            </a:r>
          </a:p>
          <a:p>
            <a:endParaRPr lang="el-GR" dirty="0"/>
          </a:p>
        </p:txBody>
      </p:sp>
      <p:pic>
        <p:nvPicPr>
          <p:cNvPr id="5" name="Content Placeholder 4" descr="Φτερωτός δράκοντας της Ψαράκη"/>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772816"/>
            <a:ext cx="4031673" cy="222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99462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Οι δράκοντες της Βάσως </a:t>
            </a:r>
            <a:r>
              <a:rPr lang="el-GR" altLang="el-GR" dirty="0" err="1"/>
              <a:t>Ψαράκη</a:t>
            </a:r>
            <a:r>
              <a:rPr lang="el-GR" altLang="el-GR" dirty="0"/>
              <a:t> </a:t>
            </a:r>
            <a:r>
              <a:rPr lang="el-GR" altLang="el-GR" dirty="0" smtClean="0"/>
              <a:t>(2/6)</a:t>
            </a:r>
            <a:endParaRPr lang="el-GR" dirty="0"/>
          </a:p>
        </p:txBody>
      </p:sp>
      <p:sp>
        <p:nvSpPr>
          <p:cNvPr id="3" name="Content Placeholder 2"/>
          <p:cNvSpPr>
            <a:spLocks noGrp="1"/>
          </p:cNvSpPr>
          <p:nvPr>
            <p:ph sz="half" idx="1"/>
          </p:nvPr>
        </p:nvSpPr>
        <p:spPr/>
        <p:txBody>
          <a:bodyPr/>
          <a:lstStyle/>
          <a:p>
            <a:pPr marL="0" indent="0">
              <a:buNone/>
            </a:pPr>
            <a:r>
              <a:rPr lang="el-GR" altLang="el-GR" dirty="0"/>
              <a:t>Οι δικοί της δράκοντες δεν μας γεννούν φόβο, δεν μας γεμίζουν απόγνωση. Γιατί ακόμη και όταν βγάζουν φωτιές από το στόμα διατηρούν μια αθωότητα και μια γλυκύτητα καθησυχαστική. </a:t>
            </a:r>
          </a:p>
          <a:p>
            <a:endParaRPr lang="el-GR" dirty="0"/>
          </a:p>
        </p:txBody>
      </p:sp>
      <p:pic>
        <p:nvPicPr>
          <p:cNvPr id="4098" name="Picture 2" descr="Εξώφυλλα των βιβλίων «Η μάγισσα η Σουμουτού και οι δράκοντες» και «Η Χρυσομαλλούσα»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1772816"/>
            <a:ext cx="3944454" cy="297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884368" y="479715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23</a:t>
            </a:r>
            <a:r>
              <a:rPr lang="el-GR" b="1" dirty="0" smtClean="0">
                <a:latin typeface="+mj-lt"/>
              </a:rPr>
              <a:t>]</a:t>
            </a:r>
          </a:p>
        </p:txBody>
      </p:sp>
    </p:spTree>
    <p:custDataLst>
      <p:tags r:id="rId1"/>
    </p:custDataLst>
    <p:extLst>
      <p:ext uri="{BB962C8B-B14F-4D97-AF65-F5344CB8AC3E}">
        <p14:creationId xmlns:p14="http://schemas.microsoft.com/office/powerpoint/2010/main" val="3073072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Η Ψαράκη, τα παιδιά και οι δράκοντες"/>
          <p:cNvPicPr>
            <a:picLocks noGrp="1" noChangeAspect="1" noChangeArrowheads="1"/>
          </p:cNvPicPr>
          <p:nvPr>
            <p:ph type="pic" idx="1"/>
          </p:nvPr>
        </p:nvPicPr>
        <p:blipFill rotWithShape="1">
          <a:blip r:embed="rId3" cstate="print">
            <a:extLst>
              <a:ext uri="{28A0092B-C50C-407E-A947-70E740481C1C}">
                <a14:useLocalDpi xmlns:a14="http://schemas.microsoft.com/office/drawing/2010/main" val="0"/>
              </a:ext>
            </a:extLst>
          </a:blip>
          <a:srcRect l="1829" t="10463" r="4927"/>
          <a:stretch/>
        </p:blipFill>
        <p:spPr bwMode="auto">
          <a:xfrm>
            <a:off x="932329" y="1628800"/>
            <a:ext cx="6974542" cy="33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half" idx="2"/>
          </p:nvPr>
        </p:nvSpPr>
        <p:spPr>
          <a:xfrm>
            <a:off x="899592" y="5157192"/>
            <a:ext cx="7056784" cy="1015008"/>
          </a:xfrm>
        </p:spPr>
        <p:txBody>
          <a:bodyPr>
            <a:normAutofit/>
          </a:bodyPr>
          <a:lstStyle/>
          <a:p>
            <a:pPr marL="0" indent="0" algn="ctr">
              <a:buNone/>
            </a:pPr>
            <a:r>
              <a:rPr lang="el-GR" altLang="el-GR" sz="2400" dirty="0"/>
              <a:t>Για αυτό οι δράκοντες της </a:t>
            </a:r>
            <a:r>
              <a:rPr lang="el-GR" altLang="el-GR" sz="2400" dirty="0" err="1" smtClean="0"/>
              <a:t>Ψαράκη</a:t>
            </a:r>
            <a:r>
              <a:rPr lang="el-GR" altLang="el-GR" sz="2400" dirty="0" smtClean="0"/>
              <a:t> δεν </a:t>
            </a:r>
            <a:r>
              <a:rPr lang="el-GR" altLang="el-GR" sz="2400" dirty="0"/>
              <a:t>φοβίζουν τα παιδιά, που, αντίθετα, χαίρονται να παίζουν μαζί τους. </a:t>
            </a:r>
          </a:p>
          <a:p>
            <a:pPr algn="ctr"/>
            <a:endParaRPr lang="el-GR" sz="2400" dirty="0"/>
          </a:p>
        </p:txBody>
      </p:sp>
      <p:sp>
        <p:nvSpPr>
          <p:cNvPr id="9" name="Title 8"/>
          <p:cNvSpPr>
            <a:spLocks noGrp="1"/>
          </p:cNvSpPr>
          <p:nvPr>
            <p:ph type="title"/>
          </p:nvPr>
        </p:nvSpPr>
        <p:spPr/>
        <p:txBody>
          <a:bodyPr>
            <a:normAutofit fontScale="90000"/>
          </a:bodyPr>
          <a:lstStyle/>
          <a:p>
            <a:r>
              <a:rPr lang="el-GR" altLang="el-GR" dirty="0"/>
              <a:t>Οι δράκοντες της Βάσως </a:t>
            </a:r>
            <a:r>
              <a:rPr lang="el-GR" altLang="el-GR" dirty="0" err="1"/>
              <a:t>Ψαράκη</a:t>
            </a:r>
            <a:r>
              <a:rPr lang="el-GR" altLang="el-GR" dirty="0"/>
              <a:t> </a:t>
            </a:r>
            <a:r>
              <a:rPr lang="el-GR" altLang="el-GR" dirty="0" smtClean="0"/>
              <a:t>(3/6)</a:t>
            </a:r>
            <a:endParaRPr lang="el-GR" dirty="0"/>
          </a:p>
        </p:txBody>
      </p:sp>
    </p:spTree>
    <p:custDataLst>
      <p:tags r:id="rId1"/>
    </p:custDataLst>
    <p:extLst>
      <p:ext uri="{BB962C8B-B14F-4D97-AF65-F5344CB8AC3E}">
        <p14:creationId xmlns:p14="http://schemas.microsoft.com/office/powerpoint/2010/main" val="10075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p:txBody>
          <a:bodyPr>
            <a:normAutofit/>
          </a:bodyPr>
          <a:lstStyle/>
          <a:p>
            <a:r>
              <a:rPr lang="el-GR" altLang="el-GR" sz="2600" dirty="0"/>
              <a:t>Η Βάσω </a:t>
            </a:r>
            <a:r>
              <a:rPr lang="el-GR" altLang="el-GR" sz="2600" dirty="0" err="1"/>
              <a:t>Ψαράκη</a:t>
            </a:r>
            <a:r>
              <a:rPr lang="el-GR" altLang="el-GR" sz="2600" dirty="0"/>
              <a:t> άρχισε το ταξίδι της ζωής της στην Αθήνα</a:t>
            </a:r>
            <a:r>
              <a:rPr lang="en-US" altLang="el-GR" sz="2600" dirty="0"/>
              <a:t>. </a:t>
            </a:r>
            <a:r>
              <a:rPr lang="el-GR" altLang="el-GR" sz="2600" dirty="0"/>
              <a:t>Στην ίδια πόλη σπούδασε στο Ελεύθερο Σπουδαστήριο Καλών Τεχνών </a:t>
            </a:r>
            <a:r>
              <a:rPr lang="el-GR" altLang="el-GR" sz="2600" dirty="0" err="1"/>
              <a:t>Βακαλό</a:t>
            </a:r>
            <a:r>
              <a:rPr lang="el-GR" altLang="el-GR" sz="2600" dirty="0"/>
              <a:t>. </a:t>
            </a:r>
          </a:p>
          <a:p>
            <a:endParaRPr lang="el-GR" sz="2600" dirty="0"/>
          </a:p>
        </p:txBody>
      </p:sp>
      <p:sp>
        <p:nvSpPr>
          <p:cNvPr id="7" name="Title 6"/>
          <p:cNvSpPr>
            <a:spLocks noGrp="1"/>
          </p:cNvSpPr>
          <p:nvPr>
            <p:ph type="title"/>
          </p:nvPr>
        </p:nvSpPr>
        <p:spPr/>
        <p:txBody>
          <a:bodyPr/>
          <a:lstStyle/>
          <a:p>
            <a:r>
              <a:rPr lang="el-GR" dirty="0" smtClean="0"/>
              <a:t>Το ξεκίνημα</a:t>
            </a:r>
            <a:endParaRPr lang="el-GR" dirty="0"/>
          </a:p>
        </p:txBody>
      </p:sp>
      <p:pic>
        <p:nvPicPr>
          <p:cNvPr id="10" name="Picture 5" descr="Βάσω Ψαράκη"/>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3491880" y="1772816"/>
            <a:ext cx="5111750" cy="340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59881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l-GR" altLang="el-GR" dirty="0"/>
              <a:t>Οι δράκοντες της Βάσως </a:t>
            </a:r>
            <a:r>
              <a:rPr lang="el-GR" altLang="el-GR" dirty="0" err="1"/>
              <a:t>Ψαράκη</a:t>
            </a:r>
            <a:r>
              <a:rPr lang="el-GR" altLang="el-GR" dirty="0"/>
              <a:t> </a:t>
            </a:r>
            <a:r>
              <a:rPr lang="el-GR" altLang="el-GR" dirty="0" smtClean="0"/>
              <a:t>(4/6)</a:t>
            </a:r>
            <a:endParaRPr lang="el-GR" dirty="0"/>
          </a:p>
        </p:txBody>
      </p:sp>
      <p:sp>
        <p:nvSpPr>
          <p:cNvPr id="8" name="Content Placeholder 7"/>
          <p:cNvSpPr>
            <a:spLocks noGrp="1"/>
          </p:cNvSpPr>
          <p:nvPr>
            <p:ph sz="half" idx="1"/>
          </p:nvPr>
        </p:nvSpPr>
        <p:spPr/>
        <p:txBody>
          <a:bodyPr>
            <a:normAutofit/>
          </a:bodyPr>
          <a:lstStyle/>
          <a:p>
            <a:pPr marL="0" indent="0">
              <a:buNone/>
            </a:pPr>
            <a:r>
              <a:rPr lang="el-GR" dirty="0"/>
              <a:t>Άλλωστε πώς να φοβηθείς έναν δράκοντα, στον οποίο έγιναν σφάλματα την ώρα της δημιουργίας του! Γιατί, όπως εκ των υστέρων αποδείχθηκε, η … συνταγή ήταν λάθος. </a:t>
            </a:r>
          </a:p>
        </p:txBody>
      </p:sp>
      <p:pic>
        <p:nvPicPr>
          <p:cNvPr id="5" name="Picture 2" descr="Σελίδα του βιβλίου «Η μάγισσα η Σουμουτού και οι δράκοντες»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338844" y="1600200"/>
            <a:ext cx="326560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72000" y="5733256"/>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24</a:t>
            </a:r>
            <a:r>
              <a:rPr lang="el-GR" b="1" dirty="0" smtClean="0">
                <a:latin typeface="+mj-lt"/>
              </a:rPr>
              <a:t>]</a:t>
            </a:r>
          </a:p>
        </p:txBody>
      </p:sp>
    </p:spTree>
    <p:custDataLst>
      <p:tags r:id="rId1"/>
    </p:custDataLst>
    <p:extLst>
      <p:ext uri="{BB962C8B-B14F-4D97-AF65-F5344CB8AC3E}">
        <p14:creationId xmlns:p14="http://schemas.microsoft.com/office/powerpoint/2010/main" val="23500070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l-GR" altLang="el-GR" dirty="0"/>
              <a:t>Οι δράκοντες της Βάσως </a:t>
            </a:r>
            <a:r>
              <a:rPr lang="el-GR" altLang="el-GR" dirty="0" err="1"/>
              <a:t>Ψαράκη</a:t>
            </a:r>
            <a:r>
              <a:rPr lang="el-GR" altLang="el-GR" dirty="0"/>
              <a:t> </a:t>
            </a:r>
            <a:r>
              <a:rPr lang="el-GR" altLang="el-GR" dirty="0" smtClean="0"/>
              <a:t>(5/6</a:t>
            </a:r>
            <a:r>
              <a:rPr lang="el-GR" altLang="el-GR" dirty="0"/>
              <a:t>)</a:t>
            </a:r>
            <a:endParaRPr lang="el-GR" dirty="0"/>
          </a:p>
        </p:txBody>
      </p:sp>
      <p:sp>
        <p:nvSpPr>
          <p:cNvPr id="8" name="Content Placeholder 7"/>
          <p:cNvSpPr>
            <a:spLocks noGrp="1"/>
          </p:cNvSpPr>
          <p:nvPr>
            <p:ph sz="half" idx="1"/>
          </p:nvPr>
        </p:nvSpPr>
        <p:spPr/>
        <p:txBody>
          <a:bodyPr>
            <a:noAutofit/>
          </a:bodyPr>
          <a:lstStyle/>
          <a:p>
            <a:pPr marL="0" indent="0">
              <a:buNone/>
            </a:pPr>
            <a:r>
              <a:rPr lang="el-GR" sz="2400" dirty="0"/>
              <a:t>Για αυτό από δω και πέρα:</a:t>
            </a:r>
          </a:p>
          <a:p>
            <a:r>
              <a:rPr lang="el-GR" sz="2400" dirty="0" smtClean="0"/>
              <a:t>Όχι </a:t>
            </a:r>
            <a:r>
              <a:rPr lang="el-GR" sz="2400" dirty="0"/>
              <a:t>δόντια κροκόδειλου, γιατί ο δράκοντας θα κλαίει συνεχώς και σπαραχτικά με μεγάλα κροκοδείλια δάκρυα. </a:t>
            </a:r>
          </a:p>
          <a:p>
            <a:pPr marL="0" indent="0">
              <a:buNone/>
            </a:pPr>
            <a:r>
              <a:rPr lang="el-GR" sz="2400" dirty="0"/>
              <a:t>και</a:t>
            </a:r>
          </a:p>
          <a:p>
            <a:r>
              <a:rPr lang="el-GR" sz="2400" dirty="0"/>
              <a:t>Όχι ουρά λαγού, γιατί ο δράκοντας θα αποκτήσει μια δαιμονισμένη όρεξη για καρότα. </a:t>
            </a:r>
          </a:p>
        </p:txBody>
      </p:sp>
      <p:pic>
        <p:nvPicPr>
          <p:cNvPr id="5" name="Picture 2" descr="Σελίδα του βιβλίου «Η μάγισσα η Σουμουτού και οι δράκοντες»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338844" y="1600200"/>
            <a:ext cx="326560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72000" y="5733256"/>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24</a:t>
            </a:r>
            <a:r>
              <a:rPr lang="el-GR" b="1" dirty="0" smtClean="0">
                <a:latin typeface="+mj-lt"/>
              </a:rPr>
              <a:t>]</a:t>
            </a:r>
          </a:p>
        </p:txBody>
      </p:sp>
    </p:spTree>
    <p:custDataLst>
      <p:tags r:id="rId1"/>
    </p:custDataLst>
    <p:extLst>
      <p:ext uri="{BB962C8B-B14F-4D97-AF65-F5344CB8AC3E}">
        <p14:creationId xmlns:p14="http://schemas.microsoft.com/office/powerpoint/2010/main" val="3715691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Οι δράκοντες της Βάσως </a:t>
            </a:r>
            <a:r>
              <a:rPr lang="el-GR" altLang="el-GR" dirty="0" err="1"/>
              <a:t>Ψαράκη</a:t>
            </a:r>
            <a:r>
              <a:rPr lang="el-GR" altLang="el-GR" dirty="0"/>
              <a:t> </a:t>
            </a:r>
            <a:r>
              <a:rPr lang="el-GR" altLang="el-GR" dirty="0" smtClean="0"/>
              <a:t>(6/6</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Οι δράκοντες της </a:t>
            </a:r>
            <a:r>
              <a:rPr lang="el-GR" altLang="el-GR" dirty="0" err="1"/>
              <a:t>Ψαράκη</a:t>
            </a:r>
            <a:r>
              <a:rPr lang="el-GR" altLang="el-GR" dirty="0"/>
              <a:t> είναι φιλικοί, αλλιώτικοι, και αυτό τους κάνει να ξεχωρίζουν από όλους τους άλλους δράκοντες των παραμυθιών και της τέχνης.</a:t>
            </a:r>
            <a:endParaRPr lang="el-GR" dirty="0"/>
          </a:p>
        </p:txBody>
      </p:sp>
      <p:pic>
        <p:nvPicPr>
          <p:cNvPr id="5" name="Picture 9" descr="Δράκοντας της Ψαράκη"/>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1844824"/>
            <a:ext cx="4038600" cy="15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80056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Ταξιδεύοντας με χρώματα (1/2)</a:t>
            </a:r>
            <a:endParaRPr lang="el-GR" dirty="0"/>
          </a:p>
        </p:txBody>
      </p:sp>
      <p:sp>
        <p:nvSpPr>
          <p:cNvPr id="9" name="Content Placeholder 8"/>
          <p:cNvSpPr>
            <a:spLocks noGrp="1"/>
          </p:cNvSpPr>
          <p:nvPr>
            <p:ph sz="half" idx="2"/>
          </p:nvPr>
        </p:nvSpPr>
        <p:spPr>
          <a:xfrm>
            <a:off x="3995936" y="1600200"/>
            <a:ext cx="4690864" cy="4525963"/>
          </a:xfrm>
        </p:spPr>
        <p:txBody>
          <a:bodyPr/>
          <a:lstStyle/>
          <a:p>
            <a:pPr marL="0" indent="0">
              <a:buNone/>
            </a:pPr>
            <a:r>
              <a:rPr lang="el-GR" altLang="el-GR" dirty="0"/>
              <a:t>Ένα ακόμη μέσον που χρησιμοποιεί η Βάσω για να μας ταξιδεύσει είναι το χρώμα. Πάντα μαγικό, συνήθως μη συμβατικό, λειτουργεί ως ένα διαβατήριο για τον κόσμο της φαντασίας, για τόπους ονειρικούς. </a:t>
            </a:r>
          </a:p>
          <a:p>
            <a:endParaRPr lang="el-GR" dirty="0"/>
          </a:p>
        </p:txBody>
      </p:sp>
      <p:pic>
        <p:nvPicPr>
          <p:cNvPr id="7" name="Picture 2" descr="Εξώφυλλο του βιβλίου «Τα μαγικά μολύβια» "/>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39552" y="1628800"/>
            <a:ext cx="319479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707904" y="5805264"/>
            <a:ext cx="648072" cy="360040"/>
          </a:xfrm>
          <a:prstGeom prst="rect">
            <a:avLst/>
          </a:prstGeom>
        </p:spPr>
        <p:txBody>
          <a:bodyPr vert="horz" wrap="square" lIns="91440" tIns="45720" rIns="91440" bIns="45720" rtlCol="0" anchor="ctr">
            <a:noAutofit/>
          </a:bodyPr>
          <a:lstStyle/>
          <a:p>
            <a:r>
              <a:rPr lang="el-GR" b="1" dirty="0" smtClean="0">
                <a:latin typeface="+mj-lt"/>
              </a:rPr>
              <a:t>[</a:t>
            </a:r>
            <a:r>
              <a:rPr lang="en-US" b="1" dirty="0" smtClean="0">
                <a:latin typeface="+mj-lt"/>
              </a:rPr>
              <a:t>25</a:t>
            </a:r>
            <a:r>
              <a:rPr lang="el-GR" b="1" dirty="0" smtClean="0">
                <a:latin typeface="+mj-lt"/>
              </a:rPr>
              <a:t>]</a:t>
            </a:r>
          </a:p>
        </p:txBody>
      </p:sp>
    </p:spTree>
    <p:custDataLst>
      <p:tags r:id="rId1"/>
    </p:custDataLst>
    <p:extLst>
      <p:ext uri="{BB962C8B-B14F-4D97-AF65-F5344CB8AC3E}">
        <p14:creationId xmlns:p14="http://schemas.microsoft.com/office/powerpoint/2010/main" val="2785989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Ταξιδεύοντας με χρώματα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altLang="el-GR" dirty="0"/>
              <a:t>Σε </a:t>
            </a:r>
            <a:r>
              <a:rPr lang="el-GR" altLang="el-GR" dirty="0" err="1"/>
              <a:t>παλ</a:t>
            </a:r>
            <a:r>
              <a:rPr lang="el-GR" altLang="el-GR" dirty="0"/>
              <a:t>, αέρινους χρωματισμούς ο κόσμος της </a:t>
            </a:r>
            <a:r>
              <a:rPr lang="el-GR" altLang="el-GR" dirty="0" err="1"/>
              <a:t>Ψαράκη</a:t>
            </a:r>
            <a:r>
              <a:rPr lang="el-GR" altLang="el-GR" dirty="0"/>
              <a:t> ανάλαφρος σα μπαλόνι απογειώνεται σε ένα ταξίδι φαντασίας. </a:t>
            </a:r>
          </a:p>
          <a:p>
            <a:endParaRPr lang="el-GR" dirty="0"/>
          </a:p>
        </p:txBody>
      </p:sp>
      <p:pic>
        <p:nvPicPr>
          <p:cNvPr id="5" name="Content Placeholder 4" descr="Εξώφυλλο βιβλιου &quot;Ο Κήπος με τα Όνειρα&quo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32040" y="1700807"/>
            <a:ext cx="2880320" cy="417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884368" y="5528120"/>
            <a:ext cx="648072" cy="360040"/>
          </a:xfrm>
          <a:prstGeom prst="rect">
            <a:avLst/>
          </a:prstGeom>
        </p:spPr>
        <p:txBody>
          <a:bodyPr vert="horz" wrap="square" lIns="91440" tIns="45720" rIns="91440" bIns="45720" rtlCol="0" anchor="ctr">
            <a:noAutofit/>
          </a:bodyPr>
          <a:lstStyle/>
          <a:p>
            <a:r>
              <a:rPr lang="el-GR" b="1" dirty="0" smtClean="0">
                <a:latin typeface="+mj-lt"/>
              </a:rPr>
              <a:t>[</a:t>
            </a:r>
            <a:r>
              <a:rPr lang="en-US" b="1" dirty="0" smtClean="0">
                <a:latin typeface="+mj-lt"/>
              </a:rPr>
              <a:t>26</a:t>
            </a:r>
            <a:r>
              <a:rPr lang="el-GR" b="1" dirty="0" smtClean="0">
                <a:latin typeface="+mj-lt"/>
              </a:rPr>
              <a:t>]</a:t>
            </a:r>
          </a:p>
        </p:txBody>
      </p:sp>
    </p:spTree>
    <p:custDataLst>
      <p:tags r:id="rId1"/>
    </p:custDataLst>
    <p:extLst>
      <p:ext uri="{BB962C8B-B14F-4D97-AF65-F5344CB8AC3E}">
        <p14:creationId xmlns:p14="http://schemas.microsoft.com/office/powerpoint/2010/main" val="2016078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Αιωρούμενα πλάσματα</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πλάσματα της Βάσως δεν έχουν βάρος και γι’ αυτό αιωρούνται σε ένα σύμπαν ονειρικό. </a:t>
            </a:r>
          </a:p>
          <a:p>
            <a:endParaRPr lang="el-GR" dirty="0"/>
          </a:p>
        </p:txBody>
      </p:sp>
      <p:pic>
        <p:nvPicPr>
          <p:cNvPr id="5" name="Picture 5" descr="Εξώφυλλο του βιβλίου «Ξέρω τραγούδια να σας πω... : Τραγουδάκια και ποιήματα για μικρά παιδιά»"/>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865628"/>
            <a:ext cx="4038600" cy="399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12223" y="5401888"/>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27</a:t>
            </a:r>
            <a:r>
              <a:rPr lang="el-GR" b="1" dirty="0" smtClean="0">
                <a:latin typeface="+mj-lt"/>
              </a:rPr>
              <a:t>]</a:t>
            </a:r>
          </a:p>
        </p:txBody>
      </p:sp>
    </p:spTree>
    <p:custDataLst>
      <p:tags r:id="rId1"/>
    </p:custDataLst>
    <p:extLst>
      <p:ext uri="{BB962C8B-B14F-4D97-AF65-F5344CB8AC3E}">
        <p14:creationId xmlns:p14="http://schemas.microsoft.com/office/powerpoint/2010/main" val="16312048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Πολύχρωμες φιγούρες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Οι φιγούρες της πολύχρωμες και αισθαντικές ασπάζονται όλη τη γκάμα του ουράνιου τόξου, από τα ψυχρά μπλε μέχρι τα θερμά κόκκινα. Στην εικονογράφησή της η </a:t>
            </a:r>
            <a:r>
              <a:rPr lang="el-GR" altLang="el-GR" sz="2600" dirty="0" err="1"/>
              <a:t>Ψαράκη</a:t>
            </a:r>
            <a:r>
              <a:rPr lang="el-GR" altLang="el-GR" sz="2600" dirty="0"/>
              <a:t> συνταιριάζει τα χρώματα με έναν τρόπο αισθητικά μοναδικό!</a:t>
            </a:r>
          </a:p>
          <a:p>
            <a:endParaRPr lang="el-GR" sz="2600" dirty="0"/>
          </a:p>
        </p:txBody>
      </p:sp>
      <p:pic>
        <p:nvPicPr>
          <p:cNvPr id="5" name="Content Placeholder 4" descr="Εξώφυλλο του βιβλίου «Το αρχοντόπουλο που έγινε πύργος»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5543" t="31537" r="26015" b="-340"/>
          <a:stretch>
            <a:fillRect/>
          </a:stretch>
        </p:blipFill>
        <p:spPr bwMode="auto">
          <a:xfrm>
            <a:off x="4788024" y="1844824"/>
            <a:ext cx="3829703" cy="360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884368" y="5561601"/>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28</a:t>
            </a:r>
            <a:r>
              <a:rPr lang="el-GR" b="1" dirty="0" smtClean="0">
                <a:latin typeface="+mj-lt"/>
              </a:rPr>
              <a:t>]</a:t>
            </a:r>
          </a:p>
        </p:txBody>
      </p:sp>
    </p:spTree>
    <p:custDataLst>
      <p:tags r:id="rId1"/>
    </p:custDataLst>
    <p:extLst>
      <p:ext uri="{BB962C8B-B14F-4D97-AF65-F5344CB8AC3E}">
        <p14:creationId xmlns:p14="http://schemas.microsoft.com/office/powerpoint/2010/main" val="1520293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Σαν υφαντό</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700" dirty="0" smtClean="0"/>
              <a:t>Ακριβώς </a:t>
            </a:r>
            <a:r>
              <a:rPr lang="el-GR" altLang="el-GR" sz="2700" dirty="0"/>
              <a:t>όπως κάνει και στα υφαντά της! Ίσως επειδή παίρνει τα χρώματα κατευθείαν από τη φύση βράζοντας σπόρους, εκείνα χάνουν την  επιθετική τους ένταση και στέκονται ταιριασμένα, μέσα στην επιείκειά τους, το ένα δίπλα στο άλλο. </a:t>
            </a:r>
          </a:p>
          <a:p>
            <a:endParaRPr lang="el-GR" sz="2700" dirty="0"/>
          </a:p>
        </p:txBody>
      </p:sp>
      <p:pic>
        <p:nvPicPr>
          <p:cNvPr id="7" name="Picture 2" descr="Η Ψαράκη υφαίνει"/>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26655" t="13361" r="13010" b="11864"/>
          <a:stretch/>
        </p:blipFill>
        <p:spPr>
          <a:xfrm>
            <a:off x="4644008" y="1772816"/>
            <a:ext cx="4038600" cy="3128224"/>
          </a:xfrm>
          <a:noFill/>
        </p:spPr>
      </p:pic>
    </p:spTree>
    <p:custDataLst>
      <p:tags r:id="rId1"/>
    </p:custDataLst>
    <p:extLst>
      <p:ext uri="{BB962C8B-B14F-4D97-AF65-F5344CB8AC3E}">
        <p14:creationId xmlns:p14="http://schemas.microsoft.com/office/powerpoint/2010/main" val="15045557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Ασπρόμαυρο ιστορικό </a:t>
            </a:r>
            <a:r>
              <a:rPr lang="el-GR" altLang="el-GR" dirty="0" smtClean="0"/>
              <a:t>σκηνικό </a:t>
            </a:r>
            <a:r>
              <a:rPr lang="el-GR" dirty="0"/>
              <a:t>(1/2)</a:t>
            </a:r>
          </a:p>
        </p:txBody>
      </p:sp>
      <p:sp>
        <p:nvSpPr>
          <p:cNvPr id="3" name="Content Placeholder 2"/>
          <p:cNvSpPr>
            <a:spLocks noGrp="1"/>
          </p:cNvSpPr>
          <p:nvPr>
            <p:ph sz="half" idx="1"/>
          </p:nvPr>
        </p:nvSpPr>
        <p:spPr/>
        <p:txBody>
          <a:bodyPr>
            <a:normAutofit/>
          </a:bodyPr>
          <a:lstStyle/>
          <a:p>
            <a:pPr marL="0" indent="0">
              <a:buNone/>
            </a:pPr>
            <a:r>
              <a:rPr lang="el-GR" altLang="el-GR" dirty="0"/>
              <a:t>Σε άλλα βιβλία οι πολύχρωμες φιγούρες της τοποθετούνται απέναντι σε ένα ασπρόμαυρο ιστορικό σκηνικό φτιαγμένο με τα ντοκουμέντα μιας άλλης εποχής.  </a:t>
            </a:r>
            <a:endParaRPr lang="el-GR" dirty="0"/>
          </a:p>
        </p:txBody>
      </p:sp>
      <p:pic>
        <p:nvPicPr>
          <p:cNvPr id="10" name="Picture 2" descr="Εξώφυλλο και ενδεικτικές σελίδες του βιβλίου «Άλλοι καιροί, άλλα παιδιά»"/>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3410" y="1601369"/>
            <a:ext cx="3548180"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39952" y="5758098"/>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29</a:t>
            </a:r>
            <a:r>
              <a:rPr lang="el-GR" b="1" dirty="0" smtClean="0">
                <a:latin typeface="+mj-lt"/>
              </a:rPr>
              <a:t>]</a:t>
            </a:r>
          </a:p>
        </p:txBody>
      </p:sp>
    </p:spTree>
    <p:custDataLst>
      <p:tags r:id="rId1"/>
    </p:custDataLst>
    <p:extLst>
      <p:ext uri="{BB962C8B-B14F-4D97-AF65-F5344CB8AC3E}">
        <p14:creationId xmlns:p14="http://schemas.microsoft.com/office/powerpoint/2010/main" val="2822873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Ασπρόμαυρο </a:t>
            </a:r>
            <a:r>
              <a:rPr lang="el-GR" altLang="el-GR" dirty="0"/>
              <a:t>ιστορικό </a:t>
            </a:r>
            <a:r>
              <a:rPr lang="el-GR" altLang="el-GR" dirty="0" smtClean="0"/>
              <a:t>σκηνικό </a:t>
            </a:r>
            <a:r>
              <a:rPr lang="el-GR" dirty="0" smtClean="0"/>
              <a:t>(2/2</a:t>
            </a:r>
            <a:r>
              <a:rPr lang="el-GR" dirty="0"/>
              <a:t>)</a:t>
            </a:r>
          </a:p>
        </p:txBody>
      </p:sp>
      <p:sp>
        <p:nvSpPr>
          <p:cNvPr id="3" name="Content Placeholder 2"/>
          <p:cNvSpPr>
            <a:spLocks noGrp="1"/>
          </p:cNvSpPr>
          <p:nvPr>
            <p:ph sz="half" idx="1"/>
          </p:nvPr>
        </p:nvSpPr>
        <p:spPr/>
        <p:txBody>
          <a:bodyPr>
            <a:normAutofit/>
          </a:bodyPr>
          <a:lstStyle/>
          <a:p>
            <a:pPr marL="0" indent="0">
              <a:buNone/>
            </a:pPr>
            <a:r>
              <a:rPr lang="el-GR" altLang="el-GR" dirty="0" smtClean="0"/>
              <a:t>Με </a:t>
            </a:r>
            <a:r>
              <a:rPr lang="el-GR" altLang="el-GR" dirty="0"/>
              <a:t>αυτόν τον τρόπο αισθητοποιείται η αισιοδοξία που αντιπροσωπεύει η παιδικότητα, ακόμη και όταν βρίσκεται αντιμέτωπη με χρόνια σκοτεινά, όπως εκείνα της κατοχής. </a:t>
            </a:r>
          </a:p>
          <a:p>
            <a:endParaRPr lang="el-GR" dirty="0"/>
          </a:p>
        </p:txBody>
      </p:sp>
      <p:pic>
        <p:nvPicPr>
          <p:cNvPr id="6" name="Picture 2" descr="Εξώφυλλο και ενδεικτικές σελίδες του βιβλίου «Άλλοι καιροί, άλλα παιδιά»"/>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3410" y="1601369"/>
            <a:ext cx="3548180"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39952" y="5758098"/>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29</a:t>
            </a:r>
            <a:r>
              <a:rPr lang="el-GR" b="1" dirty="0" smtClean="0">
                <a:latin typeface="+mj-lt"/>
              </a:rPr>
              <a:t>]</a:t>
            </a:r>
          </a:p>
        </p:txBody>
      </p:sp>
    </p:spTree>
    <p:custDataLst>
      <p:tags r:id="rId1"/>
    </p:custDataLst>
    <p:extLst>
      <p:ext uri="{BB962C8B-B14F-4D97-AF65-F5344CB8AC3E}">
        <p14:creationId xmlns:p14="http://schemas.microsoft.com/office/powerpoint/2010/main" val="3839385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altLang="el-GR" dirty="0"/>
              <a:t>Το διάστημα 1966-1974</a:t>
            </a:r>
            <a:endParaRPr lang="el-GR" dirty="0"/>
          </a:p>
        </p:txBody>
      </p:sp>
      <p:sp>
        <p:nvSpPr>
          <p:cNvPr id="6" name="Content Placeholder 5"/>
          <p:cNvSpPr>
            <a:spLocks noGrp="1"/>
          </p:cNvSpPr>
          <p:nvPr>
            <p:ph sz="half" idx="1"/>
          </p:nvPr>
        </p:nvSpPr>
        <p:spPr/>
        <p:txBody>
          <a:bodyPr>
            <a:noAutofit/>
          </a:bodyPr>
          <a:lstStyle/>
          <a:p>
            <a:pPr marL="0" indent="0">
              <a:buNone/>
            </a:pPr>
            <a:r>
              <a:rPr lang="el-GR" altLang="el-GR" sz="2600" dirty="0"/>
              <a:t>Το διάστημα 1966-1974, εργάστηκε σε μία από τις παλαιότερες επιχειρήσεις σοκολάτας στην Ελλάδα, σχεδιάζοντας συσκευασίες προϊόντων. Κάποιες από αυτές υπήρξαν πραγματικά επιτυχημένες και κυκλοφορούν ακόμη και σήμερα. </a:t>
            </a:r>
          </a:p>
          <a:p>
            <a:endParaRPr lang="el-GR" sz="2600" dirty="0"/>
          </a:p>
        </p:txBody>
      </p:sp>
      <p:pic>
        <p:nvPicPr>
          <p:cNvPr id="8" name="Picture 6" descr="Παυλίδης"/>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288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413732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Ονόματα ηρώων</a:t>
            </a:r>
            <a:endParaRPr lang="el-GR" dirty="0"/>
          </a:p>
        </p:txBody>
      </p:sp>
      <p:sp>
        <p:nvSpPr>
          <p:cNvPr id="3" name="Content Placeholder 2"/>
          <p:cNvSpPr>
            <a:spLocks noGrp="1"/>
          </p:cNvSpPr>
          <p:nvPr>
            <p:ph sz="half" idx="1"/>
          </p:nvPr>
        </p:nvSpPr>
        <p:spPr/>
        <p:txBody>
          <a:bodyPr/>
          <a:lstStyle/>
          <a:p>
            <a:pPr marL="0" lvl="1" indent="0">
              <a:buNone/>
            </a:pPr>
            <a:r>
              <a:rPr lang="el-GR" altLang="el-GR" sz="2800" dirty="0"/>
              <a:t>Στο ταξίδι της ανάγνωσης μας συμπαρασύρουν και τα ονόματα που δίνει στους </a:t>
            </a:r>
            <a:r>
              <a:rPr lang="el-GR" altLang="el-GR" sz="2800" dirty="0" err="1"/>
              <a:t>ήρωές</a:t>
            </a:r>
            <a:r>
              <a:rPr lang="el-GR" altLang="el-GR" sz="2800" dirty="0"/>
              <a:t> της. Ονόματα πρωτότυπα, χιουμοριστικά, μαγικά. Ονόματα που ανοίγουν τις πύλες που οδηγούν στα έγκατα του παραμυθιού. </a:t>
            </a:r>
          </a:p>
          <a:p>
            <a:endParaRPr lang="el-GR" dirty="0"/>
          </a:p>
        </p:txBody>
      </p:sp>
      <p:pic>
        <p:nvPicPr>
          <p:cNvPr id="6146" name="Picture 2" descr="Τίτλοι βιβλίων"/>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572000" y="1844824"/>
            <a:ext cx="4038600" cy="275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812360" y="4725144"/>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30</a:t>
            </a:r>
            <a:r>
              <a:rPr lang="el-GR" b="1" dirty="0" smtClean="0">
                <a:latin typeface="+mj-lt"/>
              </a:rPr>
              <a:t>]</a:t>
            </a:r>
          </a:p>
        </p:txBody>
      </p:sp>
    </p:spTree>
    <p:custDataLst>
      <p:tags r:id="rId1"/>
    </p:custDataLst>
    <p:extLst>
      <p:ext uri="{BB962C8B-B14F-4D97-AF65-F5344CB8AC3E}">
        <p14:creationId xmlns:p14="http://schemas.microsoft.com/office/powerpoint/2010/main" val="17283115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Τα </a:t>
            </a:r>
            <a:r>
              <a:rPr lang="el-GR" altLang="el-GR" dirty="0"/>
              <a:t>πλάσματα της φύσης</a:t>
            </a:r>
            <a:endParaRPr lang="el-GR" dirty="0"/>
          </a:p>
        </p:txBody>
      </p:sp>
      <p:sp>
        <p:nvSpPr>
          <p:cNvPr id="3" name="Content Placeholder 2"/>
          <p:cNvSpPr>
            <a:spLocks noGrp="1"/>
          </p:cNvSpPr>
          <p:nvPr>
            <p:ph sz="half" idx="1"/>
          </p:nvPr>
        </p:nvSpPr>
        <p:spPr/>
        <p:txBody>
          <a:bodyPr/>
          <a:lstStyle/>
          <a:p>
            <a:pPr marL="0" indent="0">
              <a:buNone/>
            </a:pPr>
            <a:r>
              <a:rPr lang="el-GR" altLang="el-GR" dirty="0"/>
              <a:t>Και φυσικά αρωγοί της στέκονται όλα τα πλάσματα της φύσης, ακόμη και τα πιο μικρά και ασήμαντα, των οποίων οι ανοίκειες περιπέτειες αποκτούν τον εξωτισμό του διαφορετικού, και γιατί όχι, του αγνώστου.</a:t>
            </a:r>
          </a:p>
          <a:p>
            <a:endParaRPr lang="el-GR" dirty="0"/>
          </a:p>
        </p:txBody>
      </p:sp>
      <p:pic>
        <p:nvPicPr>
          <p:cNvPr id="5" name="Content Placeholder 4" descr="Εξώφυλλο του βιβλίου «Φεύγει ο γάτος... : Ελληνικές παροιμίες και φράσεις»"/>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686690"/>
            <a:ext cx="4038600" cy="435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44008" y="6093296"/>
            <a:ext cx="648072" cy="360040"/>
          </a:xfrm>
          <a:prstGeom prst="rect">
            <a:avLst/>
          </a:prstGeom>
        </p:spPr>
        <p:txBody>
          <a:bodyPr vert="horz" wrap="square" lIns="91440" tIns="45720" rIns="91440" bIns="45720" rtlCol="0" anchor="ctr">
            <a:noAutofit/>
          </a:bodyPr>
          <a:lstStyle/>
          <a:p>
            <a:r>
              <a:rPr lang="el-GR" b="1" dirty="0" smtClean="0">
                <a:latin typeface="+mj-lt"/>
              </a:rPr>
              <a:t>[</a:t>
            </a:r>
            <a:r>
              <a:rPr lang="en-US" b="1" dirty="0" smtClean="0">
                <a:latin typeface="+mj-lt"/>
              </a:rPr>
              <a:t>31</a:t>
            </a:r>
            <a:r>
              <a:rPr lang="el-GR" b="1" dirty="0" smtClean="0">
                <a:latin typeface="+mj-lt"/>
              </a:rPr>
              <a:t>]</a:t>
            </a:r>
          </a:p>
        </p:txBody>
      </p:sp>
    </p:spTree>
    <p:custDataLst>
      <p:tags r:id="rId1"/>
    </p:custDataLst>
    <p:extLst>
      <p:ext uri="{BB962C8B-B14F-4D97-AF65-F5344CB8AC3E}">
        <p14:creationId xmlns:p14="http://schemas.microsoft.com/office/powerpoint/2010/main" val="40883326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Στις χώρες </a:t>
            </a:r>
            <a:r>
              <a:rPr lang="el-GR" altLang="el-GR" dirty="0"/>
              <a:t>της </a:t>
            </a:r>
            <a:r>
              <a:rPr lang="el-GR" altLang="el-GR" dirty="0" smtClean="0"/>
              <a:t>φαντασίας </a:t>
            </a:r>
            <a:r>
              <a:rPr lang="el-GR" dirty="0"/>
              <a:t>(1/2)</a:t>
            </a:r>
          </a:p>
        </p:txBody>
      </p:sp>
      <p:sp>
        <p:nvSpPr>
          <p:cNvPr id="3" name="Content Placeholder 2"/>
          <p:cNvSpPr>
            <a:spLocks noGrp="1"/>
          </p:cNvSpPr>
          <p:nvPr>
            <p:ph sz="half" idx="1"/>
          </p:nvPr>
        </p:nvSpPr>
        <p:spPr>
          <a:xfrm>
            <a:off x="457200" y="1600200"/>
            <a:ext cx="5266928" cy="4525963"/>
          </a:xfrm>
        </p:spPr>
        <p:txBody>
          <a:bodyPr>
            <a:noAutofit/>
          </a:bodyPr>
          <a:lstStyle/>
          <a:p>
            <a:pPr marL="0" indent="0">
              <a:buNone/>
            </a:pPr>
            <a:r>
              <a:rPr lang="el-GR" sz="2700" dirty="0"/>
              <a:t>Όμως εκτός από το ‘Πώς μας ταξιδεύει’, ενδιαφέρον έχει και το ΠΟΥ μας πηγαίνει</a:t>
            </a:r>
            <a:r>
              <a:rPr lang="el-GR" sz="2700" dirty="0" smtClean="0"/>
              <a:t>. </a:t>
            </a:r>
            <a:r>
              <a:rPr lang="el-GR" altLang="el-GR" sz="2700" dirty="0"/>
              <a:t>Πού αλλού; Τα βιβλία της </a:t>
            </a:r>
            <a:r>
              <a:rPr lang="el-GR" altLang="el-GR" sz="2700" dirty="0" err="1"/>
              <a:t>Ψαράκη</a:t>
            </a:r>
            <a:r>
              <a:rPr lang="el-GR" altLang="el-GR" sz="2700" dirty="0"/>
              <a:t> μας πάνε κατευθείαν στις χώρες της φαντασίας. Εκεί όπου τα ποτάμια μπορούν να τραγουδούν, τα αρχοντόπουλα να μεταμορφώνονται σε πύργους και τα ποντίκια να στήσουν τρελό χορό. </a:t>
            </a:r>
            <a:endParaRPr lang="el-GR" sz="2700" dirty="0"/>
          </a:p>
          <a:p>
            <a:endParaRPr lang="el-GR" sz="2700" dirty="0"/>
          </a:p>
        </p:txBody>
      </p:sp>
      <p:pic>
        <p:nvPicPr>
          <p:cNvPr id="6" name="Picture 4" descr="Εξώφυλλο του βιβλίου «Το τραγούδι του ποταμού»"/>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40152" y="1700807"/>
            <a:ext cx="2752080" cy="395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40152" y="5805264"/>
            <a:ext cx="648072" cy="360040"/>
          </a:xfrm>
          <a:prstGeom prst="rect">
            <a:avLst/>
          </a:prstGeom>
        </p:spPr>
        <p:txBody>
          <a:bodyPr vert="horz" wrap="square" lIns="91440" tIns="45720" rIns="91440" bIns="45720" rtlCol="0" anchor="ctr">
            <a:noAutofit/>
          </a:bodyPr>
          <a:lstStyle/>
          <a:p>
            <a:r>
              <a:rPr lang="el-GR" b="1" dirty="0" smtClean="0">
                <a:latin typeface="+mj-lt"/>
              </a:rPr>
              <a:t>[</a:t>
            </a:r>
            <a:r>
              <a:rPr lang="en-US" b="1" dirty="0" smtClean="0">
                <a:latin typeface="+mj-lt"/>
              </a:rPr>
              <a:t>32</a:t>
            </a:r>
            <a:r>
              <a:rPr lang="el-GR" b="1" dirty="0" smtClean="0">
                <a:latin typeface="+mj-lt"/>
              </a:rPr>
              <a:t>]</a:t>
            </a:r>
          </a:p>
        </p:txBody>
      </p:sp>
    </p:spTree>
    <p:custDataLst>
      <p:tags r:id="rId1"/>
    </p:custDataLst>
    <p:extLst>
      <p:ext uri="{BB962C8B-B14F-4D97-AF65-F5344CB8AC3E}">
        <p14:creationId xmlns:p14="http://schemas.microsoft.com/office/powerpoint/2010/main" val="452683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ltLang="el-GR" dirty="0"/>
              <a:t>Στις χώρες της </a:t>
            </a:r>
            <a:r>
              <a:rPr lang="el-GR" altLang="el-GR" dirty="0" smtClean="0"/>
              <a:t>φαντασίας </a:t>
            </a:r>
            <a:r>
              <a:rPr lang="el-GR" dirty="0" smtClean="0"/>
              <a:t>(2/2</a:t>
            </a:r>
            <a:r>
              <a:rPr lang="el-GR" dirty="0"/>
              <a:t>)</a:t>
            </a:r>
          </a:p>
        </p:txBody>
      </p:sp>
      <p:sp>
        <p:nvSpPr>
          <p:cNvPr id="3" name="Content Placeholder 2"/>
          <p:cNvSpPr>
            <a:spLocks noGrp="1"/>
          </p:cNvSpPr>
          <p:nvPr>
            <p:ph type="body" sz="half" idx="2"/>
          </p:nvPr>
        </p:nvSpPr>
        <p:spPr>
          <a:xfrm>
            <a:off x="323528" y="5157192"/>
            <a:ext cx="8208912" cy="1015008"/>
          </a:xfrm>
        </p:spPr>
        <p:txBody>
          <a:bodyPr>
            <a:noAutofit/>
          </a:bodyPr>
          <a:lstStyle/>
          <a:p>
            <a:pPr marL="0" indent="0" algn="ctr">
              <a:buNone/>
            </a:pPr>
            <a:r>
              <a:rPr lang="el-GR" altLang="el-GR" sz="2400" dirty="0"/>
              <a:t>Εκεί που κατοικεί η μάγισσα </a:t>
            </a:r>
            <a:r>
              <a:rPr lang="el-GR" altLang="el-GR" sz="2400" dirty="0" err="1"/>
              <a:t>Σουμουτού</a:t>
            </a:r>
            <a:r>
              <a:rPr lang="el-GR" altLang="el-GR" sz="2400" dirty="0"/>
              <a:t>, ο μάγος </a:t>
            </a:r>
            <a:r>
              <a:rPr lang="el-GR" altLang="el-GR" sz="2400" dirty="0" err="1"/>
              <a:t>Αλμπραντρά</a:t>
            </a:r>
            <a:r>
              <a:rPr lang="el-GR" altLang="el-GR" sz="2400" dirty="0"/>
              <a:t> και βρίσκεται καλά φυλαγμένο το μαγικό της βιβλίο. </a:t>
            </a:r>
          </a:p>
          <a:p>
            <a:pPr algn="ctr"/>
            <a:endParaRPr lang="el-GR" sz="2400" dirty="0"/>
          </a:p>
        </p:txBody>
      </p:sp>
      <p:pic>
        <p:nvPicPr>
          <p:cNvPr id="7171" name="Picture 3" descr="Εξώφυλλα των βιβλίων«Η μάγισσα η Σουμουτού και οι δράκοντες» και «Πώς η Σουμουτού πήρε πίσω το σοφό βιβλίο της»   και «Ο μάγος Αλμπραντρά και το σοφό βιβλίο της Σουμουτού»"/>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310" r="-1185"/>
          <a:stretch/>
        </p:blipFill>
        <p:spPr bwMode="auto">
          <a:xfrm>
            <a:off x="1362635" y="1556792"/>
            <a:ext cx="640080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40352" y="4653136"/>
            <a:ext cx="648072" cy="360040"/>
          </a:xfrm>
          <a:prstGeom prst="rect">
            <a:avLst/>
          </a:prstGeom>
        </p:spPr>
        <p:txBody>
          <a:bodyPr vert="horz" wrap="square" lIns="91440" tIns="45720" rIns="91440" bIns="45720" rtlCol="0" anchor="ctr">
            <a:noAutofit/>
          </a:bodyPr>
          <a:lstStyle/>
          <a:p>
            <a:r>
              <a:rPr lang="el-GR" b="1" dirty="0" smtClean="0">
                <a:latin typeface="+mj-lt"/>
              </a:rPr>
              <a:t>[</a:t>
            </a:r>
            <a:r>
              <a:rPr lang="en-US" b="1" dirty="0" smtClean="0">
                <a:latin typeface="+mj-lt"/>
              </a:rPr>
              <a:t>33</a:t>
            </a:r>
            <a:r>
              <a:rPr lang="el-GR" b="1" dirty="0" smtClean="0">
                <a:latin typeface="+mj-lt"/>
              </a:rPr>
              <a:t>]</a:t>
            </a:r>
          </a:p>
        </p:txBody>
      </p:sp>
    </p:spTree>
    <p:custDataLst>
      <p:tags r:id="rId1"/>
    </p:custDataLst>
    <p:extLst>
      <p:ext uri="{BB962C8B-B14F-4D97-AF65-F5344CB8AC3E}">
        <p14:creationId xmlns:p14="http://schemas.microsoft.com/office/powerpoint/2010/main" val="16808520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t>«Το </a:t>
            </a:r>
            <a:r>
              <a:rPr lang="el-GR" dirty="0"/>
              <a:t>σοφό βιβλίο της </a:t>
            </a:r>
            <a:r>
              <a:rPr lang="el-GR" dirty="0" err="1" smtClean="0"/>
              <a:t>Σουμουτού</a:t>
            </a:r>
            <a:r>
              <a:rPr lang="el-GR" dirty="0"/>
              <a:t>» (</a:t>
            </a:r>
            <a:r>
              <a:rPr lang="el-GR" dirty="0" smtClean="0"/>
              <a:t>1/13)</a:t>
            </a:r>
            <a:endParaRPr lang="el-GR" dirty="0"/>
          </a:p>
        </p:txBody>
      </p:sp>
      <p:sp>
        <p:nvSpPr>
          <p:cNvPr id="6" name="Content Placeholder 5"/>
          <p:cNvSpPr>
            <a:spLocks noGrp="1"/>
          </p:cNvSpPr>
          <p:nvPr>
            <p:ph sz="half" idx="1"/>
          </p:nvPr>
        </p:nvSpPr>
        <p:spPr/>
        <p:txBody>
          <a:bodyPr/>
          <a:lstStyle/>
          <a:p>
            <a:pPr marL="0" indent="0">
              <a:buNone/>
            </a:pPr>
            <a:r>
              <a:rPr lang="el-GR" dirty="0"/>
              <a:t>Και εδώ ακριβώς συμβαίνει κάτι μη αναμενόμενο: Το σοφό βιβλίο της </a:t>
            </a:r>
            <a:r>
              <a:rPr lang="el-GR" dirty="0" err="1"/>
              <a:t>Σουμουτού</a:t>
            </a:r>
            <a:r>
              <a:rPr lang="el-GR" dirty="0"/>
              <a:t>, ένα αντικείμενο του παραμυθιού, τελικώς αποδεικνύεται ότι υπάρχει στην πραγματικότητα. </a:t>
            </a:r>
          </a:p>
        </p:txBody>
      </p:sp>
      <p:pic>
        <p:nvPicPr>
          <p:cNvPr id="8" name="Picture 4" descr="Εξώφυλλο του βιβλίου «Το σοφό βιβλίο της Σουμουτού»"/>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16424" y="1746345"/>
            <a:ext cx="3502152" cy="423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11960" y="551723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34</a:t>
            </a:r>
            <a:r>
              <a:rPr lang="el-GR" b="1" dirty="0" smtClean="0">
                <a:latin typeface="+mj-lt"/>
              </a:rPr>
              <a:t>]</a:t>
            </a:r>
          </a:p>
        </p:txBody>
      </p:sp>
    </p:spTree>
    <p:custDataLst>
      <p:tags r:id="rId1"/>
    </p:custDataLst>
    <p:extLst>
      <p:ext uri="{BB962C8B-B14F-4D97-AF65-F5344CB8AC3E}">
        <p14:creationId xmlns:p14="http://schemas.microsoft.com/office/powerpoint/2010/main" val="26109132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(2/13</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sz="2700" dirty="0"/>
              <a:t>Είναι βιβλίο, με σελίδες και βάρος, με εξώφυλλα και γράμματα, και πλέον το κρατά στα χέρια του ο αναγνώστης, που δεν μπορεί πια να καταλάβει αν εκείνο αναδύθηκε στην πραγματικότητα από τα βάθη του μύθου ή αν αυτός γλίστρησε μέσα στο παραμύθι.  </a:t>
            </a:r>
          </a:p>
          <a:p>
            <a:endParaRPr lang="el-GR" sz="2700" dirty="0"/>
          </a:p>
        </p:txBody>
      </p:sp>
      <p:pic>
        <p:nvPicPr>
          <p:cNvPr id="5" name="Content Placeholder 4" descr="ενδεικτικές σελίδες του βιβλίου «Το σοφό βιβλίο της Σουμουτού» "/>
          <p:cNvPicPr>
            <a:picLocks noGrp="1" noChangeAspect="1" noChangeArrowheads="1"/>
          </p:cNvPicPr>
          <p:nvPr>
            <p:ph sz="half" idx="2"/>
          </p:nvPr>
        </p:nvPicPr>
        <p:blipFill>
          <a:blip r:embed="rId3" cstate="print"/>
          <a:srcRect/>
          <a:stretch>
            <a:fillRect/>
          </a:stretch>
        </p:blipFill>
        <p:spPr bwMode="auto">
          <a:xfrm>
            <a:off x="4648200" y="1772816"/>
            <a:ext cx="4038600" cy="382046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8028384" y="533721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35</a:t>
            </a:r>
            <a:r>
              <a:rPr lang="el-GR" b="1" dirty="0" smtClean="0">
                <a:latin typeface="+mj-lt"/>
              </a:rPr>
              <a:t>]</a:t>
            </a:r>
          </a:p>
        </p:txBody>
      </p:sp>
    </p:spTree>
    <p:custDataLst>
      <p:tags r:id="rId1"/>
    </p:custDataLst>
    <p:extLst>
      <p:ext uri="{BB962C8B-B14F-4D97-AF65-F5344CB8AC3E}">
        <p14:creationId xmlns:p14="http://schemas.microsoft.com/office/powerpoint/2010/main" val="27837202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(3/13</a:t>
            </a:r>
            <a:r>
              <a:rPr lang="el-GR" dirty="0"/>
              <a:t>)</a:t>
            </a:r>
          </a:p>
        </p:txBody>
      </p:sp>
      <p:sp>
        <p:nvSpPr>
          <p:cNvPr id="3" name="Content Placeholder 2"/>
          <p:cNvSpPr>
            <a:spLocks noGrp="1"/>
          </p:cNvSpPr>
          <p:nvPr>
            <p:ph sz="half" idx="1"/>
          </p:nvPr>
        </p:nvSpPr>
        <p:spPr/>
        <p:txBody>
          <a:bodyPr/>
          <a:lstStyle/>
          <a:p>
            <a:pPr marL="0" indent="0">
              <a:buNone/>
            </a:pPr>
            <a:r>
              <a:rPr lang="el-GR" dirty="0"/>
              <a:t>Μάλιστα την κυρίαρχη </a:t>
            </a:r>
            <a:r>
              <a:rPr lang="el-GR" dirty="0" err="1"/>
              <a:t>μεταληπτική</a:t>
            </a:r>
            <a:r>
              <a:rPr lang="el-GR" dirty="0"/>
              <a:t> λειτουργία του βιβλίου ενισχύουν στοιχεία που στόχο έχουν να διαβεβαιώσουν ότι πρόκειται για το αληθινό βιβλίο της μάγισσας</a:t>
            </a:r>
            <a:r>
              <a:rPr lang="el-GR" dirty="0" smtClean="0"/>
              <a:t>:</a:t>
            </a:r>
          </a:p>
          <a:p>
            <a:pPr marL="0" indent="0">
              <a:buNone/>
            </a:pPr>
            <a:r>
              <a:rPr lang="el-GR" dirty="0"/>
              <a:t>Το εξώφυλλο μεγάλο και στο χρώμα της σέπιας του παλιού</a:t>
            </a:r>
          </a:p>
          <a:p>
            <a:pPr marL="0" indent="0">
              <a:buNone/>
            </a:pPr>
            <a:endParaRPr lang="el-GR" dirty="0"/>
          </a:p>
        </p:txBody>
      </p:sp>
      <p:pic>
        <p:nvPicPr>
          <p:cNvPr id="7" name="Picture 4" descr="Εξώφυλλο του βιβλίου «Το σοφό βιβλίο της Σουμουτού»"/>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16424" y="1746345"/>
            <a:ext cx="3502152" cy="423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11606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(4/13</a:t>
            </a:r>
            <a:r>
              <a:rPr lang="el-GR" dirty="0"/>
              <a:t>)</a:t>
            </a:r>
          </a:p>
        </p:txBody>
      </p:sp>
      <p:sp>
        <p:nvSpPr>
          <p:cNvPr id="3" name="Content Placeholder 2"/>
          <p:cNvSpPr>
            <a:spLocks noGrp="1"/>
          </p:cNvSpPr>
          <p:nvPr>
            <p:ph sz="half" idx="1"/>
          </p:nvPr>
        </p:nvSpPr>
        <p:spPr/>
        <p:txBody>
          <a:bodyPr/>
          <a:lstStyle/>
          <a:p>
            <a:pPr marL="0" indent="0">
              <a:buNone/>
            </a:pPr>
            <a:r>
              <a:rPr lang="el-GR" altLang="el-GR" dirty="0"/>
              <a:t> Οι ταπετσαρίες, παρωχημένες και «μαρμάρινες», ακριβώς όπως συνηθιζόταν </a:t>
            </a:r>
            <a:r>
              <a:rPr lang="el-GR" altLang="el-GR" dirty="0" smtClean="0"/>
              <a:t>παλιά.</a:t>
            </a:r>
            <a:endParaRPr lang="el-GR" dirty="0"/>
          </a:p>
        </p:txBody>
      </p:sp>
      <p:pic>
        <p:nvPicPr>
          <p:cNvPr id="5" name="Picture 2" descr="ταπετσαρία του βιβλίου «Το σοφό βιβλίο της Σουμουτού»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76056" y="1772816"/>
            <a:ext cx="3384376" cy="4314742"/>
          </a:xfrm>
          <a:noFill/>
        </p:spPr>
      </p:pic>
      <p:sp>
        <p:nvSpPr>
          <p:cNvPr id="6" name="TextBox 5"/>
          <p:cNvSpPr txBox="1"/>
          <p:nvPr/>
        </p:nvSpPr>
        <p:spPr>
          <a:xfrm>
            <a:off x="4355976" y="569725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35</a:t>
            </a:r>
            <a:r>
              <a:rPr lang="el-GR" b="1" dirty="0" smtClean="0">
                <a:latin typeface="+mj-lt"/>
              </a:rPr>
              <a:t>]</a:t>
            </a:r>
          </a:p>
        </p:txBody>
      </p:sp>
    </p:spTree>
    <p:custDataLst>
      <p:tags r:id="rId1"/>
    </p:custDataLst>
    <p:extLst>
      <p:ext uri="{BB962C8B-B14F-4D97-AF65-F5344CB8AC3E}">
        <p14:creationId xmlns:p14="http://schemas.microsoft.com/office/powerpoint/2010/main" val="38773843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(5/13</a:t>
            </a:r>
            <a:r>
              <a:rPr lang="el-GR" dirty="0"/>
              <a:t>)</a:t>
            </a:r>
          </a:p>
        </p:txBody>
      </p:sp>
      <p:sp>
        <p:nvSpPr>
          <p:cNvPr id="3" name="Content Placeholder 2"/>
          <p:cNvSpPr>
            <a:spLocks noGrp="1"/>
          </p:cNvSpPr>
          <p:nvPr>
            <p:ph sz="half" idx="1"/>
          </p:nvPr>
        </p:nvSpPr>
        <p:spPr/>
        <p:txBody>
          <a:bodyPr/>
          <a:lstStyle/>
          <a:p>
            <a:pPr marL="342900" lvl="1" indent="-342900">
              <a:buFont typeface="Arial" pitchFamily="34" charset="0"/>
              <a:buChar char="•"/>
            </a:pPr>
            <a:r>
              <a:rPr lang="el-GR" altLang="el-GR" dirty="0"/>
              <a:t>Οι σελίδες έντονα ταλαιπωρημένες από το χρόνο</a:t>
            </a:r>
          </a:p>
          <a:p>
            <a:r>
              <a:rPr lang="el-GR" altLang="el-GR" dirty="0"/>
              <a:t>Η γραφή σχεδόν ‘κρυπτογραφική’, όπως ταιριάζει στα μεγάλα μυστικά των μαγισσών	</a:t>
            </a:r>
            <a:endParaRPr lang="el-GR" dirty="0"/>
          </a:p>
        </p:txBody>
      </p:sp>
      <p:pic>
        <p:nvPicPr>
          <p:cNvPr id="5" name="Picture 5" descr="ενδεικτικές σελίδες του βιβλίου «Το σοφό βιβλίο της Σουμουτού»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914603" y="1600200"/>
            <a:ext cx="3505793" cy="4525963"/>
          </a:xfrm>
          <a:noFill/>
        </p:spPr>
      </p:pic>
      <p:sp>
        <p:nvSpPr>
          <p:cNvPr id="6" name="TextBox 5"/>
          <p:cNvSpPr txBox="1"/>
          <p:nvPr/>
        </p:nvSpPr>
        <p:spPr>
          <a:xfrm>
            <a:off x="4283968" y="5733256"/>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36</a:t>
            </a:r>
            <a:r>
              <a:rPr lang="el-GR" b="1" dirty="0" smtClean="0">
                <a:latin typeface="+mj-lt"/>
              </a:rPr>
              <a:t>]</a:t>
            </a:r>
          </a:p>
        </p:txBody>
      </p:sp>
    </p:spTree>
    <p:custDataLst>
      <p:tags r:id="rId1"/>
    </p:custDataLst>
    <p:extLst>
      <p:ext uri="{BB962C8B-B14F-4D97-AF65-F5344CB8AC3E}">
        <p14:creationId xmlns:p14="http://schemas.microsoft.com/office/powerpoint/2010/main" val="31407418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(6/13</a:t>
            </a:r>
            <a:r>
              <a:rPr lang="el-GR" dirty="0"/>
              <a:t>)</a:t>
            </a:r>
          </a:p>
        </p:txBody>
      </p:sp>
      <p:sp>
        <p:nvSpPr>
          <p:cNvPr id="3" name="Content Placeholder 2"/>
          <p:cNvSpPr>
            <a:spLocks noGrp="1"/>
          </p:cNvSpPr>
          <p:nvPr>
            <p:ph sz="half" idx="1"/>
          </p:nvPr>
        </p:nvSpPr>
        <p:spPr/>
        <p:txBody>
          <a:bodyPr/>
          <a:lstStyle/>
          <a:p>
            <a:r>
              <a:rPr lang="el-GR" altLang="el-GR" dirty="0" smtClean="0"/>
              <a:t>Το </a:t>
            </a:r>
            <a:r>
              <a:rPr lang="el-GR" altLang="el-GR" dirty="0"/>
              <a:t>γράψιμο χειρόγραφο και καλλιγραφικό.</a:t>
            </a:r>
            <a:endParaRPr lang="el-GR" dirty="0"/>
          </a:p>
        </p:txBody>
      </p:sp>
      <p:pic>
        <p:nvPicPr>
          <p:cNvPr id="5" name="Content Placeholder 4" descr="ενδεικτικές σελίδες του βιβλίου «Το σοφό βιβλίο της Σουμουτού»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34307" y="1600200"/>
            <a:ext cx="346638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283968" y="5733256"/>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37</a:t>
            </a:r>
            <a:r>
              <a:rPr lang="el-GR" b="1" dirty="0" smtClean="0">
                <a:latin typeface="+mj-lt"/>
              </a:rPr>
              <a:t>]</a:t>
            </a:r>
          </a:p>
        </p:txBody>
      </p:sp>
    </p:spTree>
    <p:custDataLst>
      <p:tags r:id="rId1"/>
    </p:custDataLst>
    <p:extLst>
      <p:ext uri="{BB962C8B-B14F-4D97-AF65-F5344CB8AC3E}">
        <p14:creationId xmlns:p14="http://schemas.microsoft.com/office/powerpoint/2010/main" val="3591942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«Αχ σοκολάτα…»</a:t>
            </a:r>
            <a:endParaRPr lang="el-GR" dirty="0"/>
          </a:p>
        </p:txBody>
      </p:sp>
      <p:sp>
        <p:nvSpPr>
          <p:cNvPr id="3" name="Content Placeholder 2"/>
          <p:cNvSpPr>
            <a:spLocks noGrp="1"/>
          </p:cNvSpPr>
          <p:nvPr>
            <p:ph sz="half" idx="1"/>
          </p:nvPr>
        </p:nvSpPr>
        <p:spPr>
          <a:xfrm>
            <a:off x="457200" y="1600200"/>
            <a:ext cx="4474840" cy="4525963"/>
          </a:xfrm>
        </p:spPr>
        <p:txBody>
          <a:bodyPr/>
          <a:lstStyle/>
          <a:p>
            <a:pPr marL="0" indent="0">
              <a:buNone/>
            </a:pPr>
            <a:r>
              <a:rPr lang="el-GR" altLang="el-GR" dirty="0"/>
              <a:t>Θα περάσουν πολλά χρόνια, μέχρι η </a:t>
            </a:r>
            <a:r>
              <a:rPr lang="el-GR" altLang="el-GR" dirty="0" err="1"/>
              <a:t>Ψαράκη</a:t>
            </a:r>
            <a:r>
              <a:rPr lang="el-GR" altLang="el-GR" dirty="0"/>
              <a:t> να ξανακάνει … σοκολάτα! Και αυτή τη φορά αφορμή θα σταθεί η Λιλή </a:t>
            </a:r>
            <a:r>
              <a:rPr lang="el-GR" altLang="el-GR" dirty="0" err="1"/>
              <a:t>Λαμπρέλλη</a:t>
            </a:r>
            <a:r>
              <a:rPr lang="el-GR" altLang="el-GR" dirty="0"/>
              <a:t>. </a:t>
            </a:r>
          </a:p>
          <a:p>
            <a:endParaRPr lang="el-GR" dirty="0"/>
          </a:p>
        </p:txBody>
      </p:sp>
      <p:pic>
        <p:nvPicPr>
          <p:cNvPr id="5" name="Picture 8" descr="Εξώφυλλο του βιβλίου «Αχ, σοκολάτα...»"/>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64088" y="1700808"/>
            <a:ext cx="3312368" cy="443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860032" y="5802395"/>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1</a:t>
            </a:r>
            <a:r>
              <a:rPr lang="el-GR" b="1" dirty="0" smtClean="0">
                <a:latin typeface="+mj-lt"/>
              </a:rPr>
              <a:t>]</a:t>
            </a:r>
          </a:p>
        </p:txBody>
      </p:sp>
    </p:spTree>
    <p:custDataLst>
      <p:tags r:id="rId1"/>
    </p:custDataLst>
    <p:extLst>
      <p:ext uri="{BB962C8B-B14F-4D97-AF65-F5344CB8AC3E}">
        <p14:creationId xmlns:p14="http://schemas.microsoft.com/office/powerpoint/2010/main" val="32548080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(7/13</a:t>
            </a:r>
            <a:r>
              <a:rPr lang="el-GR" dirty="0"/>
              <a:t>)</a:t>
            </a:r>
          </a:p>
        </p:txBody>
      </p:sp>
      <p:sp>
        <p:nvSpPr>
          <p:cNvPr id="3" name="Content Placeholder 2"/>
          <p:cNvSpPr>
            <a:spLocks noGrp="1"/>
          </p:cNvSpPr>
          <p:nvPr>
            <p:ph idx="1"/>
          </p:nvPr>
        </p:nvSpPr>
        <p:spPr/>
        <p:txBody>
          <a:bodyPr/>
          <a:lstStyle/>
          <a:p>
            <a:r>
              <a:rPr lang="el-GR" altLang="el-GR" dirty="0"/>
              <a:t>Την ίδια στιγμή όμως, άλλα στοιχεία έρχονται να αντιδικήσουν με αυτά επιμένοντας ότι αυτό το βιβλίο δεν είναι το αληθινό, αλλά μια φέτα παραμυθιού που ξεβράστηκε στην στον κόσμο μας. Ποια είναι αυτά;</a:t>
            </a:r>
          </a:p>
          <a:p>
            <a:endParaRPr lang="el-GR" dirty="0"/>
          </a:p>
        </p:txBody>
      </p:sp>
    </p:spTree>
    <p:custDataLst>
      <p:tags r:id="rId1"/>
    </p:custDataLst>
    <p:extLst>
      <p:ext uri="{BB962C8B-B14F-4D97-AF65-F5344CB8AC3E}">
        <p14:creationId xmlns:p14="http://schemas.microsoft.com/office/powerpoint/2010/main" val="36215042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(8/13</a:t>
            </a:r>
            <a:r>
              <a:rPr lang="el-GR" dirty="0"/>
              <a:t>)</a:t>
            </a:r>
          </a:p>
        </p:txBody>
      </p:sp>
      <p:sp>
        <p:nvSpPr>
          <p:cNvPr id="3" name="Content Placeholder 2"/>
          <p:cNvSpPr>
            <a:spLocks noGrp="1"/>
          </p:cNvSpPr>
          <p:nvPr>
            <p:ph sz="half" idx="1"/>
          </p:nvPr>
        </p:nvSpPr>
        <p:spPr/>
        <p:txBody>
          <a:bodyPr>
            <a:normAutofit fontScale="92500"/>
          </a:bodyPr>
          <a:lstStyle/>
          <a:p>
            <a:pPr marL="342900" lvl="1" indent="-342900">
              <a:buFont typeface="Arial" pitchFamily="34" charset="0"/>
              <a:buChar char="•"/>
            </a:pPr>
            <a:r>
              <a:rPr lang="el-GR" altLang="el-GR" dirty="0"/>
              <a:t>Το εξώφυλλο, ως λεκτικό και οπτικό κείμενο. Γιατί, ενώ σε αυτό το βιβλίο ο νόμιμος κτήτορας είναι η </a:t>
            </a:r>
            <a:r>
              <a:rPr lang="el-GR" altLang="el-GR" dirty="0" err="1"/>
              <a:t>Σουμουτού</a:t>
            </a:r>
            <a:r>
              <a:rPr lang="el-GR" altLang="el-GR" dirty="0"/>
              <a:t>, σε έναν ενδιαφέροντα οπτικό </a:t>
            </a:r>
            <a:r>
              <a:rPr lang="el-GR" altLang="el-GR" dirty="0" err="1"/>
              <a:t>καθρεπτισμό</a:t>
            </a:r>
            <a:r>
              <a:rPr lang="el-GR" altLang="el-GR" dirty="0"/>
              <a:t> η ίδια η μάγισσα εγκιβωτίζεται στο βιβλίο σε μια εικόνα που τη δείχνει να το διαβάζει, συγχρόνως μέσα, ως εικόνα εξωφύλλου, αλλά και έξω από αυτό, με τη διπλή ιδιότητα της κατόχου και της αναγνώστριας.   </a:t>
            </a:r>
          </a:p>
          <a:p>
            <a:endParaRPr lang="el-GR" dirty="0"/>
          </a:p>
        </p:txBody>
      </p:sp>
      <p:pic>
        <p:nvPicPr>
          <p:cNvPr id="6" name="Picture 4" descr="Εξώφυλλο του βιβλίου «Το σοφό βιβλίο της Σουμουτού»"/>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16424" y="1746345"/>
            <a:ext cx="3502152" cy="423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211469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(9/13</a:t>
            </a:r>
            <a:r>
              <a:rPr lang="el-GR" dirty="0"/>
              <a:t>)</a:t>
            </a:r>
          </a:p>
        </p:txBody>
      </p:sp>
      <p:sp>
        <p:nvSpPr>
          <p:cNvPr id="3" name="Content Placeholder 2"/>
          <p:cNvSpPr>
            <a:spLocks noGrp="1"/>
          </p:cNvSpPr>
          <p:nvPr>
            <p:ph sz="half" idx="1"/>
          </p:nvPr>
        </p:nvSpPr>
        <p:spPr/>
        <p:txBody>
          <a:bodyPr/>
          <a:lstStyle/>
          <a:p>
            <a:r>
              <a:rPr lang="el-GR" dirty="0"/>
              <a:t>Επιπλέον, την ίδια στιγμή που ο τίτλος ισχυρίζεται ότι είναι της </a:t>
            </a:r>
            <a:r>
              <a:rPr lang="el-GR" dirty="0" err="1"/>
              <a:t>Σουμουτού</a:t>
            </a:r>
            <a:r>
              <a:rPr lang="el-GR" dirty="0"/>
              <a:t>, μια δεύτερη εγγραφή διακηρύσσει ότι είναι της </a:t>
            </a:r>
            <a:r>
              <a:rPr lang="el-GR" dirty="0" err="1"/>
              <a:t>Ψαράκη</a:t>
            </a:r>
            <a:r>
              <a:rPr lang="el-GR" dirty="0"/>
              <a:t>.</a:t>
            </a:r>
          </a:p>
          <a:p>
            <a:endParaRPr lang="el-GR" dirty="0"/>
          </a:p>
        </p:txBody>
      </p:sp>
      <p:pic>
        <p:nvPicPr>
          <p:cNvPr id="5" name="Content Placeholder 4" descr="Εξώφυλλο του βιβλίου «Το σοφό βιβλίο της Σουμουτού»"/>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16424" y="1746345"/>
            <a:ext cx="3502152" cy="423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158052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10/13</a:t>
            </a:r>
            <a:r>
              <a:rPr lang="el-GR" dirty="0"/>
              <a:t>)</a:t>
            </a:r>
          </a:p>
        </p:txBody>
      </p:sp>
      <p:sp>
        <p:nvSpPr>
          <p:cNvPr id="3" name="Content Placeholder 2"/>
          <p:cNvSpPr>
            <a:spLocks noGrp="1"/>
          </p:cNvSpPr>
          <p:nvPr>
            <p:ph sz="half" idx="1"/>
          </p:nvPr>
        </p:nvSpPr>
        <p:spPr/>
        <p:txBody>
          <a:bodyPr/>
          <a:lstStyle/>
          <a:p>
            <a:r>
              <a:rPr lang="el-GR" altLang="el-GR" dirty="0"/>
              <a:t>Η ίδια διαφωνία παρατηρείται και ανάμεσα στο οπισθόφυλλο, που διατείνεται ότι οι σημειώσεις γράφτηκαν από </a:t>
            </a:r>
            <a:r>
              <a:rPr lang="el-GR" altLang="el-GR" dirty="0" smtClean="0"/>
              <a:t>δώδεκα μάγισσες.</a:t>
            </a:r>
            <a:endParaRPr lang="el-GR" dirty="0"/>
          </a:p>
        </p:txBody>
      </p:sp>
      <p:pic>
        <p:nvPicPr>
          <p:cNvPr id="5" name="Picture 2" descr="οπισθόφυλλο του βιβλίου «Το σοφό βιβλίο της Σουμουτού»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883500" y="1600200"/>
            <a:ext cx="3567999" cy="4525963"/>
          </a:xfrm>
          <a:noFill/>
        </p:spPr>
      </p:pic>
      <p:sp>
        <p:nvSpPr>
          <p:cNvPr id="6" name="TextBox 5"/>
          <p:cNvSpPr txBox="1"/>
          <p:nvPr/>
        </p:nvSpPr>
        <p:spPr>
          <a:xfrm>
            <a:off x="4283968" y="5733256"/>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38</a:t>
            </a:r>
            <a:r>
              <a:rPr lang="el-GR" b="1" dirty="0" smtClean="0">
                <a:latin typeface="+mj-lt"/>
              </a:rPr>
              <a:t>]</a:t>
            </a:r>
          </a:p>
        </p:txBody>
      </p:sp>
    </p:spTree>
    <p:custDataLst>
      <p:tags r:id="rId1"/>
    </p:custDataLst>
    <p:extLst>
      <p:ext uri="{BB962C8B-B14F-4D97-AF65-F5344CB8AC3E}">
        <p14:creationId xmlns:p14="http://schemas.microsoft.com/office/powerpoint/2010/main" val="14607676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11/13</a:t>
            </a:r>
            <a:r>
              <a:rPr lang="el-GR" dirty="0"/>
              <a:t>)</a:t>
            </a:r>
          </a:p>
        </p:txBody>
      </p:sp>
      <p:sp>
        <p:nvSpPr>
          <p:cNvPr id="3" name="Content Placeholder 2"/>
          <p:cNvSpPr>
            <a:spLocks noGrp="1"/>
          </p:cNvSpPr>
          <p:nvPr>
            <p:ph sz="half" idx="1"/>
          </p:nvPr>
        </p:nvSpPr>
        <p:spPr/>
        <p:txBody>
          <a:bodyPr/>
          <a:lstStyle/>
          <a:p>
            <a:r>
              <a:rPr lang="el-GR" dirty="0"/>
              <a:t>Κ</a:t>
            </a:r>
            <a:r>
              <a:rPr lang="el-GR" dirty="0" smtClean="0"/>
              <a:t>αι </a:t>
            </a:r>
            <a:r>
              <a:rPr lang="el-GR" dirty="0"/>
              <a:t>το βιογραφικό και τις ευχαριστίες της συγγραφέως, που, αποδίδοντας ‘τα του Καίσαρος τω </a:t>
            </a:r>
            <a:r>
              <a:rPr lang="el-GR" dirty="0" err="1"/>
              <a:t>Καίσαρι</a:t>
            </a:r>
            <a:r>
              <a:rPr lang="el-GR" dirty="0"/>
              <a:t>’, κατονομάζει τους πραγματικούς δημιουργούς.</a:t>
            </a:r>
          </a:p>
          <a:p>
            <a:endParaRPr lang="el-GR" dirty="0"/>
          </a:p>
        </p:txBody>
      </p:sp>
      <p:pic>
        <p:nvPicPr>
          <p:cNvPr id="6" name="Picture 4" descr="ενδεικτικές σελίδες του βιβλίου «Το σοφό βιβλίο της Σουμουτού»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12900" y="1600200"/>
            <a:ext cx="3509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83968" y="5733256"/>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39</a:t>
            </a:r>
            <a:r>
              <a:rPr lang="el-GR" b="1" dirty="0" smtClean="0">
                <a:latin typeface="+mj-lt"/>
              </a:rPr>
              <a:t>]</a:t>
            </a:r>
          </a:p>
        </p:txBody>
      </p:sp>
    </p:spTree>
    <p:custDataLst>
      <p:tags r:id="rId1"/>
    </p:custDataLst>
    <p:extLst>
      <p:ext uri="{BB962C8B-B14F-4D97-AF65-F5344CB8AC3E}">
        <p14:creationId xmlns:p14="http://schemas.microsoft.com/office/powerpoint/2010/main" val="28954229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12/13</a:t>
            </a:r>
            <a:r>
              <a:rPr lang="el-GR" dirty="0"/>
              <a:t>)</a:t>
            </a:r>
          </a:p>
        </p:txBody>
      </p:sp>
      <p:sp>
        <p:nvSpPr>
          <p:cNvPr id="3" name="Content Placeholder 2"/>
          <p:cNvSpPr>
            <a:spLocks noGrp="1"/>
          </p:cNvSpPr>
          <p:nvPr>
            <p:ph idx="1"/>
          </p:nvPr>
        </p:nvSpPr>
        <p:spPr/>
        <p:txBody>
          <a:bodyPr>
            <a:noAutofit/>
          </a:bodyPr>
          <a:lstStyle/>
          <a:p>
            <a:pPr marL="0" indent="0">
              <a:buNone/>
            </a:pPr>
            <a:r>
              <a:rPr lang="el-GR" altLang="el-GR" sz="2800" dirty="0"/>
              <a:t>Και όπως η μάγισσα </a:t>
            </a:r>
            <a:r>
              <a:rPr lang="el-GR" altLang="el-GR" sz="2800" dirty="0" err="1"/>
              <a:t>Σουμουτού</a:t>
            </a:r>
            <a:r>
              <a:rPr lang="el-GR" altLang="el-GR" sz="2800" dirty="0"/>
              <a:t>, που είναι συγχρόνως μέσα και έξω από το βιβλίο της, έτσι και ο αναγνώστης μοιράζεται την ίδια διττή παρουσία: μέσα στο μυθοπλαστικό σύμπαν που του επιτρέπει να </a:t>
            </a:r>
            <a:r>
              <a:rPr lang="el-GR" altLang="el-GR" sz="2800" dirty="0" err="1"/>
              <a:t>κρυφοδιαβάζει</a:t>
            </a:r>
            <a:r>
              <a:rPr lang="el-GR" altLang="el-GR" sz="2800" dirty="0"/>
              <a:t> ένα βιβλίο μαγικό και πολύτιμο, και συγχρόνως έξω από αυτό να αντιλαμβάνεται ότι όλη αυτή η ιστορία με το παλιό βιβλίο με τα κρυφά μυστικά δεν είναι τίποτε άλλο από μια αφηγηματική κατασκευή και μια ωραία μυθοπλαστική σύμβαση. </a:t>
            </a:r>
          </a:p>
          <a:p>
            <a:endParaRPr lang="el-GR" sz="2800" dirty="0"/>
          </a:p>
        </p:txBody>
      </p:sp>
    </p:spTree>
    <p:custDataLst>
      <p:tags r:id="rId1"/>
    </p:custDataLst>
    <p:extLst>
      <p:ext uri="{BB962C8B-B14F-4D97-AF65-F5344CB8AC3E}">
        <p14:creationId xmlns:p14="http://schemas.microsoft.com/office/powerpoint/2010/main" val="31894738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σοφό βιβλίο της </a:t>
            </a:r>
            <a:r>
              <a:rPr lang="el-GR" dirty="0" err="1"/>
              <a:t>Σουμουτού</a:t>
            </a:r>
            <a:r>
              <a:rPr lang="el-GR" dirty="0"/>
              <a:t>» (</a:t>
            </a:r>
            <a:r>
              <a:rPr lang="el-GR" dirty="0" smtClean="0"/>
              <a:t>13/13</a:t>
            </a:r>
            <a:r>
              <a:rPr lang="el-GR" dirty="0"/>
              <a:t>)</a:t>
            </a:r>
          </a:p>
        </p:txBody>
      </p:sp>
      <p:sp>
        <p:nvSpPr>
          <p:cNvPr id="3" name="Content Placeholder 2"/>
          <p:cNvSpPr>
            <a:spLocks noGrp="1"/>
          </p:cNvSpPr>
          <p:nvPr>
            <p:ph sz="half" idx="1"/>
          </p:nvPr>
        </p:nvSpPr>
        <p:spPr/>
        <p:txBody>
          <a:bodyPr/>
          <a:lstStyle/>
          <a:p>
            <a:pPr marL="0" indent="0">
              <a:buNone/>
            </a:pPr>
            <a:r>
              <a:rPr lang="el-GR" altLang="el-GR" dirty="0"/>
              <a:t>Τώρα ο αναγνώστης, αγκαζέ με τη </a:t>
            </a:r>
            <a:r>
              <a:rPr lang="el-GR" altLang="el-GR" dirty="0" err="1"/>
              <a:t>Σουμουτού</a:t>
            </a:r>
            <a:r>
              <a:rPr lang="el-GR" altLang="el-GR" dirty="0"/>
              <a:t> αλλά και με την </a:t>
            </a:r>
            <a:r>
              <a:rPr lang="el-GR" altLang="el-GR" dirty="0" err="1"/>
              <a:t>Ψαράκη</a:t>
            </a:r>
            <a:r>
              <a:rPr lang="el-GR" altLang="el-GR" dirty="0"/>
              <a:t>, ταξιδεύει σε μια αχαρτογράφητη, </a:t>
            </a:r>
            <a:r>
              <a:rPr lang="el-GR" altLang="el-GR" dirty="0" err="1"/>
              <a:t>μεταιχμιακή</a:t>
            </a:r>
            <a:r>
              <a:rPr lang="el-GR" altLang="el-GR" dirty="0"/>
              <a:t> περιοχή τοποθετημένη ακριβώς ανάμεσα στην πραγματικότητα και τη φαντασία. </a:t>
            </a:r>
          </a:p>
          <a:p>
            <a:endParaRPr lang="el-GR" dirty="0"/>
          </a:p>
        </p:txBody>
      </p:sp>
      <p:pic>
        <p:nvPicPr>
          <p:cNvPr id="5" name="Picture 2" descr="Εξώφυλλο του βιβλίου «Το σοφό βιβλίο της Σουμουτού»"/>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51663" y="1903456"/>
            <a:ext cx="4031673" cy="3919451"/>
          </a:xfrm>
          <a:noFill/>
        </p:spPr>
      </p:pic>
    </p:spTree>
    <p:custDataLst>
      <p:tags r:id="rId1"/>
    </p:custDataLst>
    <p:extLst>
      <p:ext uri="{BB962C8B-B14F-4D97-AF65-F5344CB8AC3E}">
        <p14:creationId xmlns:p14="http://schemas.microsoft.com/office/powerpoint/2010/main" val="18677627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a:t>
            </a:r>
            <a:r>
              <a:rPr lang="el-GR" dirty="0" err="1"/>
              <a:t>Τουρουπίτα</a:t>
            </a:r>
            <a:r>
              <a:rPr lang="el-GR" dirty="0"/>
              <a:t> </a:t>
            </a:r>
            <a:r>
              <a:rPr lang="el-GR" dirty="0" smtClean="0"/>
              <a:t>μαγειρεύει</a:t>
            </a:r>
            <a:r>
              <a:rPr lang="el-GR" dirty="0"/>
              <a:t>» </a:t>
            </a:r>
            <a:r>
              <a:rPr lang="el-GR" dirty="0" smtClean="0"/>
              <a:t>(1/3</a:t>
            </a:r>
            <a:r>
              <a:rPr lang="el-GR" dirty="0"/>
              <a:t>)</a:t>
            </a:r>
          </a:p>
        </p:txBody>
      </p:sp>
      <p:sp>
        <p:nvSpPr>
          <p:cNvPr id="3" name="Content Placeholder 2"/>
          <p:cNvSpPr>
            <a:spLocks noGrp="1"/>
          </p:cNvSpPr>
          <p:nvPr>
            <p:ph sz="half" idx="1"/>
          </p:nvPr>
        </p:nvSpPr>
        <p:spPr/>
        <p:txBody>
          <a:bodyPr>
            <a:normAutofit fontScale="92500"/>
          </a:bodyPr>
          <a:lstStyle/>
          <a:p>
            <a:pPr marL="0" indent="0">
              <a:buNone/>
            </a:pPr>
            <a:r>
              <a:rPr lang="el-GR" altLang="el-GR" dirty="0"/>
              <a:t>Ένα ταξίδι στη ζώνη του λυκόφωτος, όπου η φαντασία συναντά την πραγματικότητα, επιχειρεί και το βιβλίο </a:t>
            </a:r>
            <a:r>
              <a:rPr lang="el-GR" altLang="el-GR" dirty="0" smtClean="0"/>
              <a:t>«Η </a:t>
            </a:r>
            <a:r>
              <a:rPr lang="el-GR" altLang="el-GR" dirty="0" err="1"/>
              <a:t>Τουρουπίτα</a:t>
            </a:r>
            <a:r>
              <a:rPr lang="el-GR" altLang="el-GR" dirty="0"/>
              <a:t> </a:t>
            </a:r>
            <a:r>
              <a:rPr lang="el-GR" altLang="el-GR" dirty="0" smtClean="0"/>
              <a:t>μαγειρεύει», </a:t>
            </a:r>
            <a:r>
              <a:rPr lang="el-GR" altLang="el-GR" dirty="0"/>
              <a:t>όπου μια σειρά από γνωστές και μη εξαιρετέες </a:t>
            </a:r>
            <a:r>
              <a:rPr lang="el-GR" altLang="el-GR" dirty="0" smtClean="0"/>
              <a:t>μάγισσες μας </a:t>
            </a:r>
            <a:r>
              <a:rPr lang="el-GR" altLang="el-GR" dirty="0"/>
              <a:t>δίνουν συνταγές, όχι για φίλτρα μαγικά, αλλά για νοστιμότατα εδέσματα. </a:t>
            </a:r>
          </a:p>
          <a:p>
            <a:endParaRPr lang="el-GR" dirty="0"/>
          </a:p>
        </p:txBody>
      </p:sp>
      <p:pic>
        <p:nvPicPr>
          <p:cNvPr id="5" name="Picture 2" descr="ενδεικτικές σελίδες του βιβλίου «Στο κάστρο της Σουμουτού η Τουρουπίτα μαγειρεύει μαζί με τα παιδιά»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700808"/>
            <a:ext cx="4038600"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44008" y="5949280"/>
            <a:ext cx="648072" cy="360040"/>
          </a:xfrm>
          <a:prstGeom prst="rect">
            <a:avLst/>
          </a:prstGeom>
        </p:spPr>
        <p:txBody>
          <a:bodyPr vert="horz" wrap="square" lIns="91440" tIns="45720" rIns="91440" bIns="45720" rtlCol="0" anchor="ctr">
            <a:noAutofit/>
          </a:bodyPr>
          <a:lstStyle/>
          <a:p>
            <a:r>
              <a:rPr lang="el-GR" b="1" dirty="0" smtClean="0">
                <a:latin typeface="+mj-lt"/>
              </a:rPr>
              <a:t>[</a:t>
            </a:r>
            <a:r>
              <a:rPr lang="en-US" b="1" dirty="0" smtClean="0">
                <a:latin typeface="+mj-lt"/>
              </a:rPr>
              <a:t>40</a:t>
            </a:r>
            <a:r>
              <a:rPr lang="el-GR" b="1" dirty="0" smtClean="0">
                <a:latin typeface="+mj-lt"/>
              </a:rPr>
              <a:t>]</a:t>
            </a:r>
          </a:p>
        </p:txBody>
      </p:sp>
    </p:spTree>
    <p:custDataLst>
      <p:tags r:id="rId1"/>
    </p:custDataLst>
    <p:extLst>
      <p:ext uri="{BB962C8B-B14F-4D97-AF65-F5344CB8AC3E}">
        <p14:creationId xmlns:p14="http://schemas.microsoft.com/office/powerpoint/2010/main" val="3791712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a:t>
            </a:r>
            <a:r>
              <a:rPr lang="el-GR" dirty="0" err="1"/>
              <a:t>Τουρουπίτα</a:t>
            </a:r>
            <a:r>
              <a:rPr lang="el-GR" dirty="0"/>
              <a:t> μαγειρεύει» </a:t>
            </a:r>
            <a:r>
              <a:rPr lang="el-GR" dirty="0" smtClean="0"/>
              <a:t>(2/3</a:t>
            </a:r>
            <a:r>
              <a:rPr lang="el-GR" dirty="0"/>
              <a:t>)</a:t>
            </a:r>
          </a:p>
        </p:txBody>
      </p:sp>
      <p:sp>
        <p:nvSpPr>
          <p:cNvPr id="3" name="Content Placeholder 2"/>
          <p:cNvSpPr>
            <a:spLocks noGrp="1"/>
          </p:cNvSpPr>
          <p:nvPr>
            <p:ph sz="half" idx="1"/>
          </p:nvPr>
        </p:nvSpPr>
        <p:spPr>
          <a:xfrm>
            <a:off x="457200" y="1600200"/>
            <a:ext cx="4114800" cy="4525963"/>
          </a:xfrm>
        </p:spPr>
        <p:txBody>
          <a:bodyPr>
            <a:noAutofit/>
          </a:bodyPr>
          <a:lstStyle/>
          <a:p>
            <a:pPr marL="0" indent="0">
              <a:buNone/>
            </a:pPr>
            <a:r>
              <a:rPr lang="el-GR" sz="2400" dirty="0"/>
              <a:t>Και εδώ το ίδιο κρυφτούλι ανάμεσα στην πραγματικότητα και τη φαντασία: </a:t>
            </a:r>
          </a:p>
          <a:p>
            <a:r>
              <a:rPr lang="el-GR" sz="2400" dirty="0" smtClean="0"/>
              <a:t>Το </a:t>
            </a:r>
            <a:r>
              <a:rPr lang="el-GR" sz="2400" dirty="0"/>
              <a:t>χαρτί και εδώ </a:t>
            </a:r>
            <a:r>
              <a:rPr lang="el-GR" sz="2400" dirty="0" smtClean="0"/>
              <a:t>παλιό.</a:t>
            </a:r>
            <a:endParaRPr lang="el-GR" sz="2400" dirty="0"/>
          </a:p>
          <a:p>
            <a:r>
              <a:rPr lang="el-GR" sz="2400" dirty="0" smtClean="0"/>
              <a:t>Οι </a:t>
            </a:r>
            <a:r>
              <a:rPr lang="el-GR" sz="2400" dirty="0"/>
              <a:t>μαγικές συνταγές προτάσεις υγιεινής </a:t>
            </a:r>
            <a:r>
              <a:rPr lang="el-GR" sz="2400" dirty="0" smtClean="0"/>
              <a:t>διατροφής.</a:t>
            </a:r>
            <a:r>
              <a:rPr lang="el-GR" sz="2400" dirty="0"/>
              <a:t>	</a:t>
            </a:r>
            <a:endParaRPr lang="el-GR" sz="2400" dirty="0" smtClean="0"/>
          </a:p>
          <a:p>
            <a:r>
              <a:rPr lang="el-GR" sz="2400" dirty="0"/>
              <a:t>Το </a:t>
            </a:r>
            <a:r>
              <a:rPr lang="el-GR" sz="2400" dirty="0" err="1"/>
              <a:t>περικειμενικό</a:t>
            </a:r>
            <a:r>
              <a:rPr lang="el-GR" sz="2400" dirty="0"/>
              <a:t> τέχνασμα, όπου η ίδια η </a:t>
            </a:r>
            <a:r>
              <a:rPr lang="el-GR" sz="2400" dirty="0" err="1"/>
              <a:t>Σουμουτού</a:t>
            </a:r>
            <a:r>
              <a:rPr lang="el-GR" sz="2400" dirty="0"/>
              <a:t> εξομολογείται πού βρήκε το χειρόγραφο. </a:t>
            </a:r>
          </a:p>
        </p:txBody>
      </p:sp>
      <p:pic>
        <p:nvPicPr>
          <p:cNvPr id="7" name="Content Placeholder 6" descr="ενδεικτικές σελίδες του βιβλίου «Στο κάστρο της Σουμουτού η Τουρουπίτα μαγειρεύει μαζί με τα παιδιά» "/>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1527" r="32676" b="38557"/>
          <a:stretch/>
        </p:blipFill>
        <p:spPr bwMode="auto">
          <a:xfrm>
            <a:off x="4788024" y="1772816"/>
            <a:ext cx="4038600" cy="33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788024" y="5445224"/>
            <a:ext cx="648072" cy="360040"/>
          </a:xfrm>
          <a:prstGeom prst="rect">
            <a:avLst/>
          </a:prstGeom>
        </p:spPr>
        <p:txBody>
          <a:bodyPr vert="horz" wrap="square" lIns="91440" tIns="45720" rIns="91440" bIns="45720" rtlCol="0" anchor="ctr">
            <a:noAutofit/>
          </a:bodyPr>
          <a:lstStyle/>
          <a:p>
            <a:r>
              <a:rPr lang="el-GR" b="1" dirty="0" smtClean="0">
                <a:latin typeface="+mj-lt"/>
              </a:rPr>
              <a:t>[</a:t>
            </a:r>
            <a:r>
              <a:rPr lang="en-US" b="1" dirty="0" smtClean="0">
                <a:latin typeface="+mj-lt"/>
              </a:rPr>
              <a:t>41</a:t>
            </a:r>
            <a:r>
              <a:rPr lang="el-GR" b="1" dirty="0" smtClean="0">
                <a:latin typeface="+mj-lt"/>
              </a:rPr>
              <a:t>]</a:t>
            </a:r>
          </a:p>
        </p:txBody>
      </p:sp>
    </p:spTree>
    <p:custDataLst>
      <p:tags r:id="rId1"/>
    </p:custDataLst>
    <p:extLst>
      <p:ext uri="{BB962C8B-B14F-4D97-AF65-F5344CB8AC3E}">
        <p14:creationId xmlns:p14="http://schemas.microsoft.com/office/powerpoint/2010/main" val="22401853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a:t>
            </a:r>
            <a:r>
              <a:rPr lang="el-GR" dirty="0" err="1"/>
              <a:t>Τουρουπίτα</a:t>
            </a:r>
            <a:r>
              <a:rPr lang="el-GR" dirty="0"/>
              <a:t> μαγειρεύει» </a:t>
            </a:r>
            <a:r>
              <a:rPr lang="el-GR" dirty="0" smtClean="0"/>
              <a:t>(3/3</a:t>
            </a:r>
            <a:r>
              <a:rPr lang="el-GR" dirty="0"/>
              <a:t>)</a:t>
            </a:r>
          </a:p>
        </p:txBody>
      </p:sp>
      <p:sp>
        <p:nvSpPr>
          <p:cNvPr id="3" name="Content Placeholder 2"/>
          <p:cNvSpPr>
            <a:spLocks noGrp="1"/>
          </p:cNvSpPr>
          <p:nvPr>
            <p:ph sz="half" idx="1"/>
          </p:nvPr>
        </p:nvSpPr>
        <p:spPr>
          <a:xfrm>
            <a:off x="457200" y="1600200"/>
            <a:ext cx="4474840" cy="4525963"/>
          </a:xfrm>
        </p:spPr>
        <p:txBody>
          <a:bodyPr>
            <a:noAutofit/>
          </a:bodyPr>
          <a:lstStyle/>
          <a:p>
            <a:pPr marL="0" indent="0">
              <a:buNone/>
            </a:pPr>
            <a:r>
              <a:rPr lang="el-GR" altLang="el-GR" sz="2500" dirty="0" smtClean="0"/>
              <a:t>Με </a:t>
            </a:r>
            <a:r>
              <a:rPr lang="el-GR" altLang="el-GR" sz="2500" dirty="0"/>
              <a:t>αυτόν τον τρόπο και καθώς διοχετεύεται μυθολογικό υλικό σε έναν χώρο που φιλοξενεί πραγματικά στοιχεία, π.χ. το όνομα του συγγραφέα, του εκδοτικού οίκου κ.λπ., τίθενται υπό αμφισβήτηση τα όρια ανάμεσα στην πραγματικότητα και το παραμύθι, και χτίζεται μια οριακή περιοχή, που μπορεί να μετέχει συγχρόνως και στα δύο. </a:t>
            </a:r>
          </a:p>
          <a:p>
            <a:endParaRPr lang="el-GR" sz="2500" dirty="0"/>
          </a:p>
        </p:txBody>
      </p:sp>
      <p:pic>
        <p:nvPicPr>
          <p:cNvPr id="6" name="Content Placeholder 5" descr="Εξώφυλλο του βιβλίου «Στο κάστρο της Σουμουτού η Τουρουπίτα μαγειρεύει μαζί με τα παιδιά»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92080" y="2204864"/>
            <a:ext cx="3394720" cy="2803886"/>
          </a:xfrm>
          <a:noFill/>
        </p:spPr>
      </p:pic>
      <p:sp>
        <p:nvSpPr>
          <p:cNvPr id="5" name="TextBox 4"/>
          <p:cNvSpPr txBox="1"/>
          <p:nvPr/>
        </p:nvSpPr>
        <p:spPr>
          <a:xfrm>
            <a:off x="8028384" y="515719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42</a:t>
            </a:r>
            <a:r>
              <a:rPr lang="el-GR" b="1" dirty="0" smtClean="0">
                <a:latin typeface="+mj-lt"/>
              </a:rPr>
              <a:t>]</a:t>
            </a:r>
          </a:p>
        </p:txBody>
      </p:sp>
    </p:spTree>
    <p:custDataLst>
      <p:tags r:id="rId1"/>
    </p:custDataLst>
    <p:extLst>
      <p:ext uri="{BB962C8B-B14F-4D97-AF65-F5344CB8AC3E}">
        <p14:creationId xmlns:p14="http://schemas.microsoft.com/office/powerpoint/2010/main" val="3496670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a:t>
            </a:r>
            <a:r>
              <a:rPr lang="el-GR" dirty="0" err="1" smtClean="0"/>
              <a:t>κοντολαίμικο</a:t>
            </a:r>
            <a:r>
              <a:rPr lang="el-GR" dirty="0" smtClean="0"/>
              <a:t> κοτσύφι»</a:t>
            </a:r>
            <a:r>
              <a:rPr lang="en-GB" dirty="0" smtClean="0"/>
              <a:t> (1/2)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Αντιθέτως, η άλλη συνεργασία της </a:t>
            </a:r>
            <a:r>
              <a:rPr lang="el-GR" altLang="el-GR" dirty="0" err="1"/>
              <a:t>Ψαράκη</a:t>
            </a:r>
            <a:r>
              <a:rPr lang="el-GR" altLang="el-GR" dirty="0"/>
              <a:t> με τη </a:t>
            </a:r>
            <a:r>
              <a:rPr lang="el-GR" altLang="el-GR" dirty="0" err="1"/>
              <a:t>Λαμπρέλλη</a:t>
            </a:r>
            <a:r>
              <a:rPr lang="el-GR" altLang="el-GR" dirty="0"/>
              <a:t> θα είναι λιγότερο … γλυκιά και περισσότερο … τσουχτερή. Γιατί αυτό το βιβλίο αναφέρεται σε ένα κοτσύφι που είχε την ατυχία να γεννηθεί σε ένα λιβάδι με τσουκνίδες. </a:t>
            </a:r>
          </a:p>
          <a:p>
            <a:endParaRPr lang="el-GR" dirty="0"/>
          </a:p>
        </p:txBody>
      </p:sp>
      <p:pic>
        <p:nvPicPr>
          <p:cNvPr id="5" name="Picture 2" descr="Εξώφυλλο του βιβλίου «Το κοντολαίμικο κοτσύφι»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73287" y="1762139"/>
            <a:ext cx="2988425" cy="4202084"/>
          </a:xfrm>
          <a:noFill/>
        </p:spPr>
      </p:pic>
      <p:sp>
        <p:nvSpPr>
          <p:cNvPr id="6" name="TextBox 5"/>
          <p:cNvSpPr txBox="1"/>
          <p:nvPr/>
        </p:nvSpPr>
        <p:spPr>
          <a:xfrm>
            <a:off x="8172400" y="5615641"/>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2</a:t>
            </a:r>
            <a:r>
              <a:rPr lang="el-GR" b="1" dirty="0" smtClean="0">
                <a:latin typeface="+mj-lt"/>
              </a:rPr>
              <a:t>]</a:t>
            </a:r>
          </a:p>
        </p:txBody>
      </p:sp>
    </p:spTree>
    <p:custDataLst>
      <p:tags r:id="rId1"/>
    </p:custDataLst>
    <p:extLst>
      <p:ext uri="{BB962C8B-B14F-4D97-AF65-F5344CB8AC3E}">
        <p14:creationId xmlns:p14="http://schemas.microsoft.com/office/powerpoint/2010/main" val="26366562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Συνταίριασμα μύθου και πραγματικότητας (1/2)</a:t>
            </a:r>
            <a:endParaRPr lang="el-GR" dirty="0"/>
          </a:p>
        </p:txBody>
      </p:sp>
      <p:sp>
        <p:nvSpPr>
          <p:cNvPr id="3" name="Content Placeholder 2"/>
          <p:cNvSpPr>
            <a:spLocks noGrp="1"/>
          </p:cNvSpPr>
          <p:nvPr>
            <p:ph sz="half" idx="1"/>
          </p:nvPr>
        </p:nvSpPr>
        <p:spPr/>
        <p:txBody>
          <a:bodyPr/>
          <a:lstStyle/>
          <a:p>
            <a:pPr marL="0" indent="0">
              <a:buNone/>
            </a:pPr>
            <a:r>
              <a:rPr lang="el-GR" altLang="el-GR" dirty="0"/>
              <a:t>Άλλωστε και όταν εικονογραφεί κείμενα άλλων η Βάσω </a:t>
            </a:r>
            <a:r>
              <a:rPr lang="el-GR" altLang="el-GR" dirty="0" err="1"/>
              <a:t>Ψαράκη</a:t>
            </a:r>
            <a:r>
              <a:rPr lang="el-GR" altLang="el-GR" dirty="0"/>
              <a:t> συχνά στοχεύει στην απεικόνιση αυτού του ενδιάμεσου χώρου που συνταιριάζει στοιχεία του μύθου και της πραγματικότητας. </a:t>
            </a:r>
          </a:p>
          <a:p>
            <a:endParaRPr lang="el-GR" dirty="0"/>
          </a:p>
        </p:txBody>
      </p:sp>
      <p:pic>
        <p:nvPicPr>
          <p:cNvPr id="5" name="Picture 3" descr="Εξώφυλλο του βιβλίου «Ο Φρίκος : Ο κοντορεβιθούλης μου»"/>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60032" y="1844824"/>
            <a:ext cx="3512810" cy="3600400"/>
          </a:xfrm>
          <a:noFill/>
        </p:spPr>
      </p:pic>
      <p:sp>
        <p:nvSpPr>
          <p:cNvPr id="6" name="TextBox 5"/>
          <p:cNvSpPr txBox="1"/>
          <p:nvPr/>
        </p:nvSpPr>
        <p:spPr>
          <a:xfrm>
            <a:off x="7812360" y="551723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43</a:t>
            </a:r>
            <a:r>
              <a:rPr lang="el-GR" b="1" dirty="0" smtClean="0">
                <a:latin typeface="+mj-lt"/>
              </a:rPr>
              <a:t>]</a:t>
            </a:r>
          </a:p>
        </p:txBody>
      </p:sp>
    </p:spTree>
    <p:custDataLst>
      <p:tags r:id="rId1"/>
    </p:custDataLst>
    <p:extLst>
      <p:ext uri="{BB962C8B-B14F-4D97-AF65-F5344CB8AC3E}">
        <p14:creationId xmlns:p14="http://schemas.microsoft.com/office/powerpoint/2010/main" val="42681686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t>Συνταίριασμα μύθου και πραγματικότητας </a:t>
            </a:r>
            <a:r>
              <a:rPr lang="el-GR" dirty="0" smtClean="0"/>
              <a:t>(2/2</a:t>
            </a:r>
            <a:r>
              <a:rPr lang="el-GR" dirty="0"/>
              <a:t>)</a:t>
            </a:r>
          </a:p>
        </p:txBody>
      </p:sp>
      <p:sp>
        <p:nvSpPr>
          <p:cNvPr id="3" name="Content Placeholder 2"/>
          <p:cNvSpPr>
            <a:spLocks noGrp="1"/>
          </p:cNvSpPr>
          <p:nvPr>
            <p:ph type="body" sz="half" idx="2"/>
          </p:nvPr>
        </p:nvSpPr>
        <p:spPr>
          <a:xfrm>
            <a:off x="683568" y="5157192"/>
            <a:ext cx="7848872" cy="1015008"/>
          </a:xfrm>
        </p:spPr>
        <p:txBody>
          <a:bodyPr>
            <a:normAutofit/>
          </a:bodyPr>
          <a:lstStyle/>
          <a:p>
            <a:pPr marL="0" indent="0" algn="ctr">
              <a:buNone/>
            </a:pPr>
            <a:r>
              <a:rPr lang="el-GR" altLang="el-GR" sz="2800" dirty="0"/>
              <a:t>Πολλές φορές αυτό επιτυγχάνεται με την παράλληλη χρήση φωτογραφίας και ζωγραφικής. </a:t>
            </a:r>
          </a:p>
          <a:p>
            <a:pPr algn="ctr"/>
            <a:endParaRPr lang="el-GR" sz="2800" dirty="0"/>
          </a:p>
        </p:txBody>
      </p:sp>
      <p:pic>
        <p:nvPicPr>
          <p:cNvPr id="8194" name="Picture 2" descr="ενδεικτικές σελίδες του βιβλίου «Ο Φρίκος : Ο κοντορεβιθούλης μου»"/>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792" r="1017"/>
          <a:stretch/>
        </p:blipFill>
        <p:spPr bwMode="auto">
          <a:xfrm>
            <a:off x="575556" y="1787958"/>
            <a:ext cx="7992888" cy="302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003722" y="4869160"/>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44</a:t>
            </a:r>
            <a:r>
              <a:rPr lang="el-GR" b="1" dirty="0" smtClean="0">
                <a:latin typeface="+mj-lt"/>
              </a:rPr>
              <a:t>]</a:t>
            </a:r>
          </a:p>
        </p:txBody>
      </p:sp>
    </p:spTree>
    <p:custDataLst>
      <p:tags r:id="rId1"/>
    </p:custDataLst>
    <p:extLst>
      <p:ext uri="{BB962C8B-B14F-4D97-AF65-F5344CB8AC3E}">
        <p14:creationId xmlns:p14="http://schemas.microsoft.com/office/powerpoint/2010/main" val="42331154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Αγάπη για τη </a:t>
            </a:r>
            <a:r>
              <a:rPr lang="el-GR" dirty="0"/>
              <a:t>φύση (1/2)</a:t>
            </a:r>
          </a:p>
        </p:txBody>
      </p:sp>
      <p:sp>
        <p:nvSpPr>
          <p:cNvPr id="6" name="Content Placeholder 5"/>
          <p:cNvSpPr>
            <a:spLocks noGrp="1"/>
          </p:cNvSpPr>
          <p:nvPr>
            <p:ph sz="half" idx="1"/>
          </p:nvPr>
        </p:nvSpPr>
        <p:spPr/>
        <p:txBody>
          <a:bodyPr/>
          <a:lstStyle/>
          <a:p>
            <a:pPr marL="0" indent="0">
              <a:buNone/>
            </a:pPr>
            <a:r>
              <a:rPr lang="el-GR" altLang="el-GR" dirty="0"/>
              <a:t>Αυτή η μικτή τεχνική πρωτίστως αποτελεί εκδήλωση του απεριόριστου σεβασμού και της μεγάλης αγάπης της </a:t>
            </a:r>
            <a:r>
              <a:rPr lang="el-GR" altLang="el-GR" dirty="0" err="1"/>
              <a:t>Ψαράκη</a:t>
            </a:r>
            <a:r>
              <a:rPr lang="el-GR" altLang="el-GR" dirty="0"/>
              <a:t> για τη φύση.</a:t>
            </a:r>
            <a:endParaRPr lang="el-GR" dirty="0"/>
          </a:p>
        </p:txBody>
      </p:sp>
      <p:pic>
        <p:nvPicPr>
          <p:cNvPr id="8" name="Picture 2" descr="Εξώφυλλο του βιβλίου «Το βατραχάκι με την κίτρινη γραμμή»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772815"/>
            <a:ext cx="4032448" cy="4482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923928" y="587727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45</a:t>
            </a:r>
            <a:r>
              <a:rPr lang="el-GR" b="1" dirty="0" smtClean="0">
                <a:latin typeface="+mj-lt"/>
              </a:rPr>
              <a:t>]</a:t>
            </a:r>
          </a:p>
        </p:txBody>
      </p:sp>
    </p:spTree>
    <p:custDataLst>
      <p:tags r:id="rId1"/>
    </p:custDataLst>
    <p:extLst>
      <p:ext uri="{BB962C8B-B14F-4D97-AF65-F5344CB8AC3E}">
        <p14:creationId xmlns:p14="http://schemas.microsoft.com/office/powerpoint/2010/main" val="26316709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Αγάπη για τη φύση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altLang="el-GR" dirty="0"/>
              <a:t>Για αυτό και την φιλοξενεί στα βιβλία της διττώς: ως εξωτερική αλήθεια μέσω του φωτογραφικού της φακού, αλλά και ως προσωπική εσωτερίκευση μέσω της ζωγραφική της. </a:t>
            </a:r>
          </a:p>
          <a:p>
            <a:endParaRPr lang="el-GR" dirty="0"/>
          </a:p>
        </p:txBody>
      </p:sp>
      <p:pic>
        <p:nvPicPr>
          <p:cNvPr id="5" name="Picture 3" descr="Ενδεικτικές σελίδες του βιβλίου «Το βατραχάκι με την κίτρινη γραμμή» "/>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4008" y="1772816"/>
            <a:ext cx="4038600" cy="3253316"/>
          </a:xfrm>
          <a:noFill/>
        </p:spPr>
      </p:pic>
      <p:sp>
        <p:nvSpPr>
          <p:cNvPr id="6" name="TextBox 5"/>
          <p:cNvSpPr txBox="1"/>
          <p:nvPr/>
        </p:nvSpPr>
        <p:spPr>
          <a:xfrm>
            <a:off x="8028384" y="5085184"/>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46</a:t>
            </a:r>
            <a:r>
              <a:rPr lang="el-GR" b="1" dirty="0" smtClean="0">
                <a:latin typeface="+mj-lt"/>
              </a:rPr>
              <a:t>]</a:t>
            </a:r>
          </a:p>
        </p:txBody>
      </p:sp>
    </p:spTree>
    <p:custDataLst>
      <p:tags r:id="rId1"/>
    </p:custDataLst>
    <p:extLst>
      <p:ext uri="{BB962C8B-B14F-4D97-AF65-F5344CB8AC3E}">
        <p14:creationId xmlns:p14="http://schemas.microsoft.com/office/powerpoint/2010/main" val="8596050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Η μαγεία </a:t>
            </a:r>
            <a:r>
              <a:rPr lang="el-GR" altLang="el-GR" dirty="0"/>
              <a:t>της πραγματικότητας</a:t>
            </a:r>
            <a:endParaRPr lang="el-GR" dirty="0"/>
          </a:p>
        </p:txBody>
      </p:sp>
      <p:sp>
        <p:nvSpPr>
          <p:cNvPr id="3" name="Content Placeholder 2"/>
          <p:cNvSpPr>
            <a:spLocks noGrp="1"/>
          </p:cNvSpPr>
          <p:nvPr>
            <p:ph idx="1"/>
          </p:nvPr>
        </p:nvSpPr>
        <p:spPr/>
        <p:txBody>
          <a:bodyPr>
            <a:normAutofit/>
          </a:bodyPr>
          <a:lstStyle/>
          <a:p>
            <a:pPr marL="0" indent="0">
              <a:buNone/>
            </a:pPr>
            <a:r>
              <a:rPr lang="el-GR" altLang="el-GR" dirty="0"/>
              <a:t>Τα ταξίδια του αναγνώστη μέσα από τα βιβλία της Βάσως </a:t>
            </a:r>
            <a:r>
              <a:rPr lang="el-GR" altLang="el-GR" dirty="0" err="1"/>
              <a:t>Ψαράκη</a:t>
            </a:r>
            <a:r>
              <a:rPr lang="el-GR" altLang="el-GR" dirty="0"/>
              <a:t> δεν περιορίζονται αποκλειστικά στα παραμυθένια τοπία του φανταστικού, αλλά συνεχίζουν και για έναν άλλο προορισμό: τη μαγεία της πραγματικότητας. </a:t>
            </a:r>
          </a:p>
          <a:p>
            <a:endParaRPr lang="el-GR" dirty="0"/>
          </a:p>
        </p:txBody>
      </p:sp>
    </p:spTree>
    <p:custDataLst>
      <p:tags r:id="rId1"/>
    </p:custDataLst>
    <p:extLst>
      <p:ext uri="{BB962C8B-B14F-4D97-AF65-F5344CB8AC3E}">
        <p14:creationId xmlns:p14="http://schemas.microsoft.com/office/powerpoint/2010/main" val="40469236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«Μικρό </a:t>
            </a:r>
            <a:r>
              <a:rPr lang="el-GR" dirty="0"/>
              <a:t>Λεύκωμα της </a:t>
            </a:r>
            <a:r>
              <a:rPr lang="el-GR" dirty="0" smtClean="0"/>
              <a:t>Φύσης» (1/12)</a:t>
            </a:r>
            <a:endParaRPr lang="el-GR" dirty="0"/>
          </a:p>
        </p:txBody>
      </p:sp>
      <p:sp>
        <p:nvSpPr>
          <p:cNvPr id="3" name="Content Placeholder 2"/>
          <p:cNvSpPr>
            <a:spLocks noGrp="1"/>
          </p:cNvSpPr>
          <p:nvPr>
            <p:ph sz="half" idx="1"/>
          </p:nvPr>
        </p:nvSpPr>
        <p:spPr/>
        <p:txBody>
          <a:bodyPr/>
          <a:lstStyle/>
          <a:p>
            <a:pPr marL="0" indent="0">
              <a:buNone/>
            </a:pPr>
            <a:r>
              <a:rPr lang="el-GR" dirty="0"/>
              <a:t>Το βιβλίο της Μικρό Λεύκωμα της Φύσης, μοιάζει με ένα πραγματικό λεύκωμα: </a:t>
            </a:r>
          </a:p>
          <a:p>
            <a:r>
              <a:rPr lang="el-GR" dirty="0" smtClean="0"/>
              <a:t>στο </a:t>
            </a:r>
            <a:r>
              <a:rPr lang="el-GR" dirty="0"/>
              <a:t>χαρακτηριστικό </a:t>
            </a:r>
            <a:r>
              <a:rPr lang="el-GR" dirty="0" smtClean="0"/>
              <a:t>δέσιμο…</a:t>
            </a:r>
            <a:endParaRPr lang="el-GR" dirty="0"/>
          </a:p>
          <a:p>
            <a:endParaRPr lang="el-GR" dirty="0"/>
          </a:p>
        </p:txBody>
      </p:sp>
      <p:pic>
        <p:nvPicPr>
          <p:cNvPr id="5" name="Picture 7" descr="Εξώφυλλο του βιβλίου «Μικρό λεύκωμα της φύσης»"/>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860032" y="1628800"/>
            <a:ext cx="3316603" cy="4525963"/>
          </a:xfrm>
          <a:noFill/>
        </p:spPr>
      </p:pic>
      <p:sp>
        <p:nvSpPr>
          <p:cNvPr id="6" name="TextBox 5"/>
          <p:cNvSpPr txBox="1"/>
          <p:nvPr/>
        </p:nvSpPr>
        <p:spPr>
          <a:xfrm>
            <a:off x="4139952" y="5711606"/>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47</a:t>
            </a:r>
            <a:r>
              <a:rPr lang="el-GR" b="1" dirty="0" smtClean="0">
                <a:latin typeface="+mj-lt"/>
              </a:rPr>
              <a:t>]</a:t>
            </a:r>
          </a:p>
        </p:txBody>
      </p:sp>
    </p:spTree>
    <p:custDataLst>
      <p:tags r:id="rId1"/>
    </p:custDataLst>
    <p:extLst>
      <p:ext uri="{BB962C8B-B14F-4D97-AF65-F5344CB8AC3E}">
        <p14:creationId xmlns:p14="http://schemas.microsoft.com/office/powerpoint/2010/main" val="23139029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«Μικρό Λεύκωμα της Φύσης» </a:t>
            </a:r>
            <a:r>
              <a:rPr lang="el-GR" dirty="0" smtClean="0"/>
              <a:t>(2/12</a:t>
            </a:r>
            <a:r>
              <a:rPr lang="el-GR" dirty="0"/>
              <a:t>)</a:t>
            </a:r>
          </a:p>
        </p:txBody>
      </p:sp>
      <p:sp>
        <p:nvSpPr>
          <p:cNvPr id="3" name="Content Placeholder 2"/>
          <p:cNvSpPr>
            <a:spLocks noGrp="1"/>
          </p:cNvSpPr>
          <p:nvPr>
            <p:ph sz="half" idx="1"/>
          </p:nvPr>
        </p:nvSpPr>
        <p:spPr/>
        <p:txBody>
          <a:bodyPr/>
          <a:lstStyle/>
          <a:p>
            <a:r>
              <a:rPr lang="el-GR" altLang="el-GR" dirty="0"/>
              <a:t>στα αποξηραμένα φύλλα και λουλούδια ανάμεσα στις σελίδες </a:t>
            </a:r>
            <a:r>
              <a:rPr lang="el-GR" altLang="el-GR" dirty="0" smtClean="0"/>
              <a:t>του…</a:t>
            </a:r>
            <a:endParaRPr lang="el-GR" altLang="el-GR" dirty="0"/>
          </a:p>
          <a:p>
            <a:endParaRPr lang="el-GR" dirty="0"/>
          </a:p>
        </p:txBody>
      </p:sp>
      <p:pic>
        <p:nvPicPr>
          <p:cNvPr id="5" name="Picture 10" descr="ενδεικτικές σελίδες του βιβλίου «Μικρό λεύκωμα της φύση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1700808"/>
            <a:ext cx="2880320" cy="432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139952" y="5711606"/>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48</a:t>
            </a:r>
            <a:r>
              <a:rPr lang="el-GR" b="1" dirty="0" smtClean="0">
                <a:latin typeface="+mj-lt"/>
              </a:rPr>
              <a:t>]</a:t>
            </a:r>
          </a:p>
        </p:txBody>
      </p:sp>
    </p:spTree>
    <p:custDataLst>
      <p:tags r:id="rId1"/>
    </p:custDataLst>
    <p:extLst>
      <p:ext uri="{BB962C8B-B14F-4D97-AF65-F5344CB8AC3E}">
        <p14:creationId xmlns:p14="http://schemas.microsoft.com/office/powerpoint/2010/main" val="36365593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«Μικρό Λεύκωμα της Φύσης» </a:t>
            </a:r>
            <a:r>
              <a:rPr lang="el-GR" dirty="0" smtClean="0"/>
              <a:t>(3/12</a:t>
            </a:r>
            <a:r>
              <a:rPr lang="el-GR" dirty="0"/>
              <a:t>)</a:t>
            </a:r>
          </a:p>
        </p:txBody>
      </p:sp>
      <p:sp>
        <p:nvSpPr>
          <p:cNvPr id="3" name="Content Placeholder 2"/>
          <p:cNvSpPr>
            <a:spLocks noGrp="1"/>
          </p:cNvSpPr>
          <p:nvPr>
            <p:ph sz="half" idx="1"/>
          </p:nvPr>
        </p:nvSpPr>
        <p:spPr>
          <a:xfrm>
            <a:off x="457200" y="1600200"/>
            <a:ext cx="4834880" cy="4525963"/>
          </a:xfrm>
        </p:spPr>
        <p:txBody>
          <a:bodyPr>
            <a:normAutofit/>
          </a:bodyPr>
          <a:lstStyle/>
          <a:p>
            <a:pPr marL="0" indent="0">
              <a:buNone/>
            </a:pPr>
            <a:r>
              <a:rPr lang="el-GR" altLang="el-GR" dirty="0"/>
              <a:t>Η διάρθρωση όμως του περιεχομένου του θυμίζει ημερολόγιο, γιατί οι εγγραφές ακολουθούν χρονική σειρά που καλύπτουν το διάστημα Γενάρη-Δεκέμβρη. Κάτω από την ημερομηνία υπάρχει ένα μικρό κείμενο για τη φύση και η αντίστοιχη εικόνα, φωτογραφία ή σχέδιο</a:t>
            </a:r>
            <a:endParaRPr lang="el-GR" dirty="0"/>
          </a:p>
        </p:txBody>
      </p:sp>
      <p:pic>
        <p:nvPicPr>
          <p:cNvPr id="5" name="Picture 8" descr="ενδεικτικές σελίδες του βιβλίου «Μικρό λεύκωμα της φύσης»"/>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50590"/>
          <a:stretch/>
        </p:blipFill>
        <p:spPr>
          <a:xfrm>
            <a:off x="5412895" y="1600200"/>
            <a:ext cx="3407577" cy="4525963"/>
          </a:xfrm>
          <a:noFill/>
        </p:spPr>
      </p:pic>
      <p:sp>
        <p:nvSpPr>
          <p:cNvPr id="6" name="TextBox 5"/>
          <p:cNvSpPr txBox="1"/>
          <p:nvPr/>
        </p:nvSpPr>
        <p:spPr>
          <a:xfrm>
            <a:off x="5004048" y="5711606"/>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49</a:t>
            </a:r>
            <a:r>
              <a:rPr lang="el-GR" b="1" dirty="0" smtClean="0">
                <a:latin typeface="+mj-lt"/>
              </a:rPr>
              <a:t>]</a:t>
            </a:r>
          </a:p>
        </p:txBody>
      </p:sp>
    </p:spTree>
    <p:custDataLst>
      <p:tags r:id="rId1"/>
    </p:custDataLst>
    <p:extLst>
      <p:ext uri="{BB962C8B-B14F-4D97-AF65-F5344CB8AC3E}">
        <p14:creationId xmlns:p14="http://schemas.microsoft.com/office/powerpoint/2010/main" val="21821417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«Μικρό Λεύκωμα της Φύσης» </a:t>
            </a:r>
            <a:r>
              <a:rPr lang="el-GR" dirty="0" smtClean="0"/>
              <a:t>(4/12</a:t>
            </a:r>
            <a:r>
              <a:rPr lang="el-GR" dirty="0"/>
              <a:t>)</a:t>
            </a:r>
          </a:p>
        </p:txBody>
      </p:sp>
      <p:sp>
        <p:nvSpPr>
          <p:cNvPr id="3" name="Content Placeholder 2"/>
          <p:cNvSpPr>
            <a:spLocks noGrp="1"/>
          </p:cNvSpPr>
          <p:nvPr>
            <p:ph sz="half" idx="1"/>
          </p:nvPr>
        </p:nvSpPr>
        <p:spPr>
          <a:xfrm>
            <a:off x="457200" y="1600200"/>
            <a:ext cx="4258816" cy="4525963"/>
          </a:xfrm>
        </p:spPr>
        <p:txBody>
          <a:bodyPr/>
          <a:lstStyle/>
          <a:p>
            <a:pPr marL="0" indent="0">
              <a:buNone/>
            </a:pPr>
            <a:r>
              <a:rPr lang="el-GR" altLang="el-GR" dirty="0"/>
              <a:t>Η ίδια η </a:t>
            </a:r>
            <a:r>
              <a:rPr lang="el-GR" altLang="el-GR" dirty="0" err="1"/>
              <a:t>Ψαράκη</a:t>
            </a:r>
            <a:r>
              <a:rPr lang="el-GR" altLang="el-GR" dirty="0"/>
              <a:t> ομολογεί ότι πρόκειται για ένα ημερολόγιο παρατήρησης της φύσης, το οποίο εστιάζει στην εντύπωση που ο φυσικός κόσμος προκαλεί στον ευαίσθητο παρατηρητή. </a:t>
            </a:r>
          </a:p>
          <a:p>
            <a:endParaRPr lang="el-GR" dirty="0"/>
          </a:p>
        </p:txBody>
      </p:sp>
      <p:pic>
        <p:nvPicPr>
          <p:cNvPr id="5" name="Picture 9" descr="ενδεικτικές σελίδες του βιβλίου «Μικρό λεύκωμα της φύση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04048" y="1556792"/>
            <a:ext cx="3672408" cy="4580591"/>
          </a:xfrm>
          <a:noFill/>
        </p:spPr>
      </p:pic>
      <p:sp>
        <p:nvSpPr>
          <p:cNvPr id="6" name="TextBox 5"/>
          <p:cNvSpPr txBox="1"/>
          <p:nvPr/>
        </p:nvSpPr>
        <p:spPr>
          <a:xfrm>
            <a:off x="4283968" y="5711606"/>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50</a:t>
            </a:r>
            <a:r>
              <a:rPr lang="el-GR" b="1" dirty="0" smtClean="0">
                <a:latin typeface="+mj-lt"/>
              </a:rPr>
              <a:t>]</a:t>
            </a:r>
          </a:p>
        </p:txBody>
      </p:sp>
    </p:spTree>
    <p:custDataLst>
      <p:tags r:id="rId1"/>
    </p:custDataLst>
    <p:extLst>
      <p:ext uri="{BB962C8B-B14F-4D97-AF65-F5344CB8AC3E}">
        <p14:creationId xmlns:p14="http://schemas.microsoft.com/office/powerpoint/2010/main" val="29771039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«Μικρό Λεύκωμα της Φύσης» </a:t>
            </a:r>
            <a:r>
              <a:rPr lang="el-GR" dirty="0" smtClean="0"/>
              <a:t>(5/12</a:t>
            </a:r>
            <a:r>
              <a:rPr lang="el-GR" dirty="0"/>
              <a:t>)</a:t>
            </a:r>
          </a:p>
        </p:txBody>
      </p:sp>
      <p:sp>
        <p:nvSpPr>
          <p:cNvPr id="3" name="Content Placeholder 2"/>
          <p:cNvSpPr>
            <a:spLocks noGrp="1"/>
          </p:cNvSpPr>
          <p:nvPr>
            <p:ph sz="half" idx="1"/>
          </p:nvPr>
        </p:nvSpPr>
        <p:spPr/>
        <p:txBody>
          <a:bodyPr/>
          <a:lstStyle/>
          <a:p>
            <a:pPr marL="0" indent="0">
              <a:buNone/>
            </a:pPr>
            <a:r>
              <a:rPr lang="el-GR" dirty="0"/>
              <a:t>Το Μικρό  Λεύκωμα της Φύσης επιχειρεί μια διαπλοκή του χώρου και του χρόνου που μετακινεί την έμφαση από το αντικείμενο της παρατήρησης, τη φύση, στον παρατηρητή, τον άνθρωπο που τη βλέπει. </a:t>
            </a:r>
          </a:p>
          <a:p>
            <a:endParaRPr lang="el-GR" dirty="0"/>
          </a:p>
        </p:txBody>
      </p:sp>
      <p:pic>
        <p:nvPicPr>
          <p:cNvPr id="5" name="Picture 3" descr="ενδεικτικές σελίδες του βιβλίου «Μικρό λεύκωμα της φύσης»"/>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772816"/>
            <a:ext cx="4038600" cy="352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372200" y="552819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51</a:t>
            </a:r>
            <a:r>
              <a:rPr lang="el-GR" b="1" dirty="0" smtClean="0">
                <a:latin typeface="+mj-lt"/>
              </a:rPr>
              <a:t>]</a:t>
            </a:r>
          </a:p>
        </p:txBody>
      </p:sp>
    </p:spTree>
    <p:custDataLst>
      <p:tags r:id="rId1"/>
    </p:custDataLst>
    <p:extLst>
      <p:ext uri="{BB962C8B-B14F-4D97-AF65-F5344CB8AC3E}">
        <p14:creationId xmlns:p14="http://schemas.microsoft.com/office/powerpoint/2010/main" val="2313443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a:t>
            </a:r>
            <a:r>
              <a:rPr lang="el-GR" dirty="0" err="1"/>
              <a:t>κοντολαίμικο</a:t>
            </a:r>
            <a:r>
              <a:rPr lang="el-GR" dirty="0"/>
              <a:t> </a:t>
            </a:r>
            <a:r>
              <a:rPr lang="el-GR" dirty="0" smtClean="0"/>
              <a:t>κοτσύφι»</a:t>
            </a:r>
            <a:r>
              <a:rPr lang="en-GB" dirty="0" smtClean="0"/>
              <a:t> (2/2)</a:t>
            </a:r>
            <a:endParaRPr lang="el-GR" dirty="0"/>
          </a:p>
        </p:txBody>
      </p:sp>
      <p:sp>
        <p:nvSpPr>
          <p:cNvPr id="3" name="Content Placeholder 2"/>
          <p:cNvSpPr>
            <a:spLocks noGrp="1"/>
          </p:cNvSpPr>
          <p:nvPr>
            <p:ph sz="half" idx="1"/>
          </p:nvPr>
        </p:nvSpPr>
        <p:spPr>
          <a:xfrm>
            <a:off x="457200" y="1600200"/>
            <a:ext cx="4114800" cy="4525963"/>
          </a:xfrm>
        </p:spPr>
        <p:txBody>
          <a:bodyPr>
            <a:noAutofit/>
          </a:bodyPr>
          <a:lstStyle/>
          <a:p>
            <a:pPr marL="0" indent="0">
              <a:buNone/>
            </a:pPr>
            <a:r>
              <a:rPr lang="el-GR" altLang="el-GR" sz="2600" dirty="0"/>
              <a:t>Μάλιστα η κακεντρέχεια των γειτόνων του είναι φανερή όχι μόνο στο λεκτικό και οπτικό κείμενο, αλλά και στον τρόπο με το οποίο γράφονται τα γράμματα, αφού τόσο το πράσινο χρώμα όσο και το ιδιαίτερο σχήμα τους παραπέμπουν στο δυσάρεστο άγγιγμα της τσουκνίδας. </a:t>
            </a:r>
          </a:p>
          <a:p>
            <a:endParaRPr lang="el-GR" sz="2500" dirty="0"/>
          </a:p>
        </p:txBody>
      </p:sp>
      <p:pic>
        <p:nvPicPr>
          <p:cNvPr id="5" name="Picture 3" descr="ενδεικτικές σελίδες του βιβλίου «Το κοντολαίμικο κοτσύφι»"/>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66056" y="1600200"/>
            <a:ext cx="36028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532440" y="5802395"/>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3</a:t>
            </a:r>
            <a:r>
              <a:rPr lang="el-GR" b="1" dirty="0" smtClean="0">
                <a:latin typeface="+mj-lt"/>
              </a:rPr>
              <a:t>]</a:t>
            </a:r>
          </a:p>
        </p:txBody>
      </p:sp>
    </p:spTree>
    <p:custDataLst>
      <p:tags r:id="rId1"/>
    </p:custDataLst>
    <p:extLst>
      <p:ext uri="{BB962C8B-B14F-4D97-AF65-F5344CB8AC3E}">
        <p14:creationId xmlns:p14="http://schemas.microsoft.com/office/powerpoint/2010/main" val="21963099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«Μικρό Λεύκωμα της Φύσης» </a:t>
            </a:r>
            <a:r>
              <a:rPr lang="el-GR" dirty="0" smtClean="0"/>
              <a:t>(6/12</a:t>
            </a:r>
            <a:r>
              <a:rPr lang="el-GR" dirty="0"/>
              <a:t>)</a:t>
            </a:r>
          </a:p>
        </p:txBody>
      </p:sp>
      <p:sp>
        <p:nvSpPr>
          <p:cNvPr id="3" name="Content Placeholder 2"/>
          <p:cNvSpPr>
            <a:spLocks noGrp="1"/>
          </p:cNvSpPr>
          <p:nvPr>
            <p:ph sz="half" idx="1"/>
          </p:nvPr>
        </p:nvSpPr>
        <p:spPr/>
        <p:txBody>
          <a:bodyPr/>
          <a:lstStyle/>
          <a:p>
            <a:pPr marL="0" indent="0">
              <a:buNone/>
            </a:pPr>
            <a:r>
              <a:rPr lang="el-GR" altLang="el-GR" dirty="0"/>
              <a:t>Για αυτό, πιο πολύ και από τα τοπία της Φύσης ενδιαφέρουν εκείνα της ψυχής, και αντί για αυτό που απλώνεται εκτός μας εκτιμάται η εντύπωση, το αποτύπωμα που εκείνη αφήνει πάνω στην ανθρώπινη ψυχή. </a:t>
            </a:r>
          </a:p>
          <a:p>
            <a:endParaRPr lang="el-GR" dirty="0"/>
          </a:p>
        </p:txBody>
      </p:sp>
      <p:pic>
        <p:nvPicPr>
          <p:cNvPr id="5" name="Picture 3" descr="ενδεικτικές σελίδες του βιβλίου «Μικρό λεύκωμα της φύσης»"/>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772816"/>
            <a:ext cx="4038600" cy="352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372200" y="552819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51</a:t>
            </a:r>
            <a:r>
              <a:rPr lang="el-GR" b="1" dirty="0" smtClean="0">
                <a:latin typeface="+mj-lt"/>
              </a:rPr>
              <a:t>]</a:t>
            </a:r>
          </a:p>
        </p:txBody>
      </p:sp>
    </p:spTree>
    <p:custDataLst>
      <p:tags r:id="rId1"/>
    </p:custDataLst>
    <p:extLst>
      <p:ext uri="{BB962C8B-B14F-4D97-AF65-F5344CB8AC3E}">
        <p14:creationId xmlns:p14="http://schemas.microsoft.com/office/powerpoint/2010/main" val="34629151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t>«Μικρό Λεύκωμα της Φύσης» </a:t>
            </a:r>
            <a:r>
              <a:rPr lang="el-GR" dirty="0" smtClean="0"/>
              <a:t>(7/12</a:t>
            </a:r>
            <a:r>
              <a:rPr lang="el-GR" dirty="0"/>
              <a:t>)</a:t>
            </a:r>
          </a:p>
        </p:txBody>
      </p:sp>
      <p:sp>
        <p:nvSpPr>
          <p:cNvPr id="6" name="Content Placeholder 5"/>
          <p:cNvSpPr>
            <a:spLocks noGrp="1"/>
          </p:cNvSpPr>
          <p:nvPr>
            <p:ph idx="1"/>
          </p:nvPr>
        </p:nvSpPr>
        <p:spPr/>
        <p:txBody>
          <a:bodyPr>
            <a:normAutofit/>
          </a:bodyPr>
          <a:lstStyle/>
          <a:p>
            <a:pPr marL="0" indent="0">
              <a:buNone/>
            </a:pPr>
            <a:r>
              <a:rPr lang="el-GR" altLang="el-GR" sz="3000" dirty="0"/>
              <a:t>Και επιπλέον, αντί για τον αέναο χρόνο του σύμπαντος, υιοθετείται ένας χρόνος ανθρώπινος που καταγράφεται όπως συνηθίζουν οι άνθρωποι με ημερομηνίες. Και αυτός ο ανθρώπινος χρόνος, αντίθετα από τον κυκλικό που ρυθμίζει την εναλλαγή των εποχών, είναι χρόνος γραμμικός, και σαν βέλος τραβάει πάντα μπροστά σε μια φθορά που δεν φέρνει την αναγέννηση. </a:t>
            </a:r>
            <a:endParaRPr lang="en-US" altLang="el-GR" sz="3000" dirty="0"/>
          </a:p>
          <a:p>
            <a:endParaRPr lang="el-GR" sz="3000" dirty="0"/>
          </a:p>
        </p:txBody>
      </p:sp>
    </p:spTree>
    <p:custDataLst>
      <p:tags r:id="rId1"/>
    </p:custDataLst>
    <p:extLst>
      <p:ext uri="{BB962C8B-B14F-4D97-AF65-F5344CB8AC3E}">
        <p14:creationId xmlns:p14="http://schemas.microsoft.com/office/powerpoint/2010/main" val="33572835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«Μικρό Λεύκωμα της Φύσης» </a:t>
            </a:r>
            <a:r>
              <a:rPr lang="el-GR" dirty="0" smtClean="0"/>
              <a:t>(8/12</a:t>
            </a:r>
            <a:r>
              <a:rPr lang="el-GR" dirty="0"/>
              <a:t>)</a:t>
            </a:r>
          </a:p>
        </p:txBody>
      </p:sp>
      <p:sp>
        <p:nvSpPr>
          <p:cNvPr id="5" name="Content Placeholder 4"/>
          <p:cNvSpPr>
            <a:spLocks noGrp="1"/>
          </p:cNvSpPr>
          <p:nvPr>
            <p:ph sz="half" idx="1"/>
          </p:nvPr>
        </p:nvSpPr>
        <p:spPr/>
        <p:txBody>
          <a:bodyPr>
            <a:noAutofit/>
          </a:bodyPr>
          <a:lstStyle/>
          <a:p>
            <a:pPr marL="0" indent="0">
              <a:buNone/>
            </a:pPr>
            <a:r>
              <a:rPr lang="el-GR" altLang="el-GR" sz="2400" dirty="0"/>
              <a:t>Σαν το πεθαμένο (αποξηραμένο) λουλούδι με το οποίο κλείνει το κείμενο (27 Δεκέμβρη, σελίδα 73) και το βιβλίο (οπισθόφυλλο), και αποτελεί έναν από τους τρόπους με τους οποίους οι άνθρωποι επιχειρούν να ακινητοποιήσουν το χρόνο και να διατηρήσουν στιγμές φυσικής ομορφιάς. </a:t>
            </a:r>
          </a:p>
          <a:p>
            <a:endParaRPr lang="el-GR" sz="2400" dirty="0"/>
          </a:p>
        </p:txBody>
      </p:sp>
      <p:pic>
        <p:nvPicPr>
          <p:cNvPr id="9218" name="Picture 2" descr="ενδεικτικές σελίδες του βιβλίου «Μικρό λεύκωμα της φύση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628800"/>
            <a:ext cx="4029805" cy="369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72200" y="552819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52</a:t>
            </a:r>
            <a:r>
              <a:rPr lang="el-GR" b="1" dirty="0" smtClean="0">
                <a:latin typeface="+mj-lt"/>
              </a:rPr>
              <a:t>]</a:t>
            </a:r>
          </a:p>
        </p:txBody>
      </p:sp>
    </p:spTree>
    <p:custDataLst>
      <p:tags r:id="rId1"/>
    </p:custDataLst>
    <p:extLst>
      <p:ext uri="{BB962C8B-B14F-4D97-AF65-F5344CB8AC3E}">
        <p14:creationId xmlns:p14="http://schemas.microsoft.com/office/powerpoint/2010/main" val="20940792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«Μικρό Λεύκωμα της Φύσης» </a:t>
            </a:r>
            <a:r>
              <a:rPr lang="el-GR" dirty="0" smtClean="0"/>
              <a:t>(9/12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sz="2500" dirty="0"/>
              <a:t>Το βιβλίο τιτλοφορείται </a:t>
            </a:r>
            <a:r>
              <a:rPr lang="el-GR" altLang="el-GR" sz="2500" dirty="0" smtClean="0"/>
              <a:t>«Μικρό </a:t>
            </a:r>
            <a:r>
              <a:rPr lang="el-GR" altLang="el-GR" sz="2500" dirty="0"/>
              <a:t>λεύκωμα της </a:t>
            </a:r>
            <a:r>
              <a:rPr lang="el-GR" altLang="el-GR" sz="2500" dirty="0" smtClean="0"/>
              <a:t>φύσης». </a:t>
            </a:r>
            <a:r>
              <a:rPr lang="el-GR" altLang="el-GR" sz="2500" dirty="0"/>
              <a:t>Και ίσως κάποιος αναρωτηθεί γιατί «Μικρό</a:t>
            </a:r>
            <a:r>
              <a:rPr lang="el-GR" altLang="el-GR" sz="2500" dirty="0" smtClean="0"/>
              <a:t>» ; </a:t>
            </a:r>
            <a:endParaRPr lang="el-GR" altLang="el-GR" sz="2500" dirty="0"/>
          </a:p>
          <a:p>
            <a:pPr marL="0" indent="0">
              <a:buNone/>
            </a:pPr>
            <a:r>
              <a:rPr lang="el-GR" altLang="el-GR" sz="2500" dirty="0" smtClean="0"/>
              <a:t>Η </a:t>
            </a:r>
            <a:r>
              <a:rPr lang="el-GR" altLang="el-GR" sz="2500" dirty="0"/>
              <a:t>προφανής απάντηση είναι: </a:t>
            </a:r>
            <a:endParaRPr lang="el-GR" altLang="el-GR" sz="2500" dirty="0" smtClean="0"/>
          </a:p>
          <a:p>
            <a:r>
              <a:rPr lang="el-GR" altLang="el-GR" sz="2500" dirty="0" smtClean="0"/>
              <a:t>Εξαιτίας </a:t>
            </a:r>
            <a:r>
              <a:rPr lang="el-GR" altLang="el-GR" sz="2500" dirty="0"/>
              <a:t>του μεγέθους του βιβλίου, αφού, σε αντίθεση με τα γνωστά </a:t>
            </a:r>
            <a:r>
              <a:rPr lang="el-GR" altLang="el-GR" sz="2500" dirty="0" err="1"/>
              <a:t>άλμπουμς</a:t>
            </a:r>
            <a:r>
              <a:rPr lang="el-GR" altLang="el-GR" sz="2500" dirty="0"/>
              <a:t>, τούτο ‘δω μοιάζει με ένα μικρούλικο τετράδιο. </a:t>
            </a:r>
          </a:p>
          <a:p>
            <a:pPr marL="0" indent="0">
              <a:buNone/>
            </a:pPr>
            <a:endParaRPr lang="el-GR" sz="2500" dirty="0"/>
          </a:p>
        </p:txBody>
      </p:sp>
      <p:sp>
        <p:nvSpPr>
          <p:cNvPr id="4" name="Content Placeholder 3"/>
          <p:cNvSpPr>
            <a:spLocks noGrp="1"/>
          </p:cNvSpPr>
          <p:nvPr>
            <p:ph sz="half" idx="2"/>
          </p:nvPr>
        </p:nvSpPr>
        <p:spPr/>
        <p:txBody>
          <a:bodyPr>
            <a:normAutofit/>
          </a:bodyPr>
          <a:lstStyle/>
          <a:p>
            <a:r>
              <a:rPr lang="el-GR" altLang="el-GR" sz="2500" dirty="0"/>
              <a:t>Ίσως πάλι γιατί αναφέρεται στο μεγαλείο των μικρών πραγμάτων και ανακαλύπτει την ομορφιά μέσα σε ταπεινά ζωύφια (δες την εσωτερική σελίδα του τίτλου) ή τα μικροσκοπικά λουλούδια.</a:t>
            </a:r>
          </a:p>
          <a:p>
            <a:endParaRPr lang="el-GR" dirty="0"/>
          </a:p>
        </p:txBody>
      </p:sp>
      <p:pic>
        <p:nvPicPr>
          <p:cNvPr id="5" name="Picture 11" descr="ενδεικτικές σελίδες του βιβλίου «Μικρό λεύκωμα της φύση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412" b="54355"/>
          <a:stretch/>
        </p:blipFill>
        <p:spPr>
          <a:xfrm>
            <a:off x="5004048" y="4797152"/>
            <a:ext cx="2160240" cy="1416074"/>
          </a:xfrm>
          <a:prstGeom prst="rect">
            <a:avLst/>
          </a:prstGeom>
          <a:noFill/>
        </p:spPr>
      </p:pic>
      <p:sp>
        <p:nvSpPr>
          <p:cNvPr id="6" name="TextBox 5"/>
          <p:cNvSpPr txBox="1"/>
          <p:nvPr/>
        </p:nvSpPr>
        <p:spPr>
          <a:xfrm>
            <a:off x="7308304" y="5533534"/>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53</a:t>
            </a:r>
            <a:r>
              <a:rPr lang="el-GR" b="1" dirty="0" smtClean="0">
                <a:latin typeface="+mj-lt"/>
              </a:rPr>
              <a:t>]</a:t>
            </a:r>
          </a:p>
        </p:txBody>
      </p:sp>
    </p:spTree>
    <p:custDataLst>
      <p:tags r:id="rId1"/>
    </p:custDataLst>
    <p:extLst>
      <p:ext uri="{BB962C8B-B14F-4D97-AF65-F5344CB8AC3E}">
        <p14:creationId xmlns:p14="http://schemas.microsoft.com/office/powerpoint/2010/main" val="33524017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«Μικρό Λεύκωμα της Φύσης» </a:t>
            </a:r>
            <a:r>
              <a:rPr lang="el-GR" dirty="0" smtClean="0"/>
              <a:t>(10/12</a:t>
            </a:r>
            <a:r>
              <a:rPr lang="el-GR" dirty="0"/>
              <a:t>)</a:t>
            </a:r>
          </a:p>
        </p:txBody>
      </p:sp>
      <p:sp>
        <p:nvSpPr>
          <p:cNvPr id="3" name="Content Placeholder 2"/>
          <p:cNvSpPr>
            <a:spLocks noGrp="1"/>
          </p:cNvSpPr>
          <p:nvPr>
            <p:ph sz="half" idx="1"/>
          </p:nvPr>
        </p:nvSpPr>
        <p:spPr/>
        <p:txBody>
          <a:bodyPr>
            <a:noAutofit/>
          </a:bodyPr>
          <a:lstStyle/>
          <a:p>
            <a:r>
              <a:rPr lang="el-GR" altLang="el-GR" sz="2700" dirty="0" smtClean="0"/>
              <a:t>Μπορεί </a:t>
            </a:r>
            <a:r>
              <a:rPr lang="el-GR" altLang="el-GR" sz="2700" dirty="0"/>
              <a:t>πάλι να αναφέρεται ως «Μικρό</a:t>
            </a:r>
            <a:r>
              <a:rPr lang="el-GR" altLang="el-GR" sz="2700" dirty="0" smtClean="0"/>
              <a:t>», </a:t>
            </a:r>
            <a:r>
              <a:rPr lang="el-GR" altLang="el-GR" sz="2700" dirty="0"/>
              <a:t>γιατί ξυπνά μνήμες μιας παρελθούσης παιδικότητας, τότε που ήμασταν μικροί, και έκθαμβοι ανακαλύπταμε τις κρυμμένες ομορφιές της φύσης. </a:t>
            </a:r>
          </a:p>
          <a:p>
            <a:endParaRPr lang="el-GR" sz="2700" dirty="0"/>
          </a:p>
        </p:txBody>
      </p:sp>
      <p:pic>
        <p:nvPicPr>
          <p:cNvPr id="6" name="Picture 2" descr="ενδεικτικές σελίδες του βιβλίου «Μικρό λεύκωμα της φύσης»"/>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40033"/>
          <a:stretch/>
        </p:blipFill>
        <p:spPr bwMode="auto">
          <a:xfrm>
            <a:off x="4830330" y="1600200"/>
            <a:ext cx="367433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860032" y="5949280"/>
            <a:ext cx="648072" cy="360040"/>
          </a:xfrm>
          <a:prstGeom prst="rect">
            <a:avLst/>
          </a:prstGeom>
        </p:spPr>
        <p:txBody>
          <a:bodyPr vert="horz" wrap="square" lIns="91440" tIns="45720" rIns="91440" bIns="45720" rtlCol="0" anchor="ctr">
            <a:noAutofit/>
          </a:bodyPr>
          <a:lstStyle/>
          <a:p>
            <a:r>
              <a:rPr lang="el-GR" b="1" dirty="0" smtClean="0">
                <a:latin typeface="+mj-lt"/>
              </a:rPr>
              <a:t>[</a:t>
            </a:r>
            <a:r>
              <a:rPr lang="en-US" b="1" dirty="0" smtClean="0">
                <a:latin typeface="+mj-lt"/>
              </a:rPr>
              <a:t>54</a:t>
            </a:r>
            <a:r>
              <a:rPr lang="el-GR" b="1" dirty="0" smtClean="0">
                <a:latin typeface="+mj-lt"/>
              </a:rPr>
              <a:t>]</a:t>
            </a:r>
          </a:p>
        </p:txBody>
      </p:sp>
    </p:spTree>
    <p:custDataLst>
      <p:tags r:id="rId1"/>
    </p:custDataLst>
    <p:extLst>
      <p:ext uri="{BB962C8B-B14F-4D97-AF65-F5344CB8AC3E}">
        <p14:creationId xmlns:p14="http://schemas.microsoft.com/office/powerpoint/2010/main" val="5423601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«Μικρό Λεύκωμα της Φύσης» </a:t>
            </a:r>
            <a:r>
              <a:rPr lang="el-GR" dirty="0" smtClean="0"/>
              <a:t>(11/12</a:t>
            </a:r>
            <a:r>
              <a:rPr lang="el-GR" dirty="0"/>
              <a:t>)</a:t>
            </a:r>
          </a:p>
        </p:txBody>
      </p:sp>
      <p:sp>
        <p:nvSpPr>
          <p:cNvPr id="3" name="Content Placeholder 2"/>
          <p:cNvSpPr>
            <a:spLocks noGrp="1"/>
          </p:cNvSpPr>
          <p:nvPr>
            <p:ph sz="half" idx="1"/>
          </p:nvPr>
        </p:nvSpPr>
        <p:spPr/>
        <p:txBody>
          <a:bodyPr/>
          <a:lstStyle/>
          <a:p>
            <a:r>
              <a:rPr lang="el-GR" altLang="el-GR" dirty="0" smtClean="0"/>
              <a:t>Και </a:t>
            </a:r>
            <a:r>
              <a:rPr lang="el-GR" altLang="el-GR" dirty="0"/>
              <a:t>ίσως να επιγράφεται «Μικρό</a:t>
            </a:r>
            <a:r>
              <a:rPr lang="el-GR" altLang="el-GR" dirty="0" smtClean="0"/>
              <a:t>»</a:t>
            </a:r>
            <a:r>
              <a:rPr lang="el-GR" altLang="el-GR" i="1" dirty="0" smtClean="0"/>
              <a:t>,</a:t>
            </a:r>
            <a:r>
              <a:rPr lang="el-GR" altLang="el-GR" dirty="0" smtClean="0"/>
              <a:t> </a:t>
            </a:r>
            <a:r>
              <a:rPr lang="el-GR" altLang="el-GR" dirty="0"/>
              <a:t>γιατί αυτό το βιβλίο δεν αναφέρεται στη μεγάλη Φύση, αλλά στο μικρό άνθρωπο που στέκεται με σεβασμό απέναντι στο μεγαλείο του Σύμπαντος. </a:t>
            </a:r>
          </a:p>
          <a:p>
            <a:endParaRPr lang="el-GR" dirty="0"/>
          </a:p>
        </p:txBody>
      </p:sp>
      <p:pic>
        <p:nvPicPr>
          <p:cNvPr id="12" name="Picture 2" descr="ενδεικτικές σελίδες του βιβλίου «Μικρό λεύκωμα της φύσης»"/>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75681"/>
          <a:stretch/>
        </p:blipFill>
        <p:spPr bwMode="auto">
          <a:xfrm>
            <a:off x="4716016" y="1700808"/>
            <a:ext cx="4038600" cy="201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385683" y="3789040"/>
            <a:ext cx="648072" cy="360040"/>
          </a:xfrm>
          <a:prstGeom prst="rect">
            <a:avLst/>
          </a:prstGeom>
        </p:spPr>
        <p:txBody>
          <a:bodyPr vert="horz" wrap="square" lIns="91440" tIns="45720" rIns="91440" bIns="45720" rtlCol="0" anchor="ctr">
            <a:noAutofit/>
          </a:bodyPr>
          <a:lstStyle/>
          <a:p>
            <a:pPr algn="ctr"/>
            <a:r>
              <a:rPr lang="el-GR" b="1" dirty="0" smtClean="0">
                <a:latin typeface="+mj-lt"/>
              </a:rPr>
              <a:t>[</a:t>
            </a:r>
            <a:r>
              <a:rPr lang="en-US" b="1" dirty="0" smtClean="0">
                <a:latin typeface="+mj-lt"/>
              </a:rPr>
              <a:t>55</a:t>
            </a:r>
            <a:r>
              <a:rPr lang="el-GR" b="1" dirty="0" smtClean="0">
                <a:latin typeface="+mj-lt"/>
              </a:rPr>
              <a:t>]</a:t>
            </a:r>
          </a:p>
        </p:txBody>
      </p:sp>
    </p:spTree>
    <p:custDataLst>
      <p:tags r:id="rId1"/>
    </p:custDataLst>
    <p:extLst>
      <p:ext uri="{BB962C8B-B14F-4D97-AF65-F5344CB8AC3E}">
        <p14:creationId xmlns:p14="http://schemas.microsoft.com/office/powerpoint/2010/main" val="27649330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«Μικρό Λεύκωμα της Φύσης» </a:t>
            </a:r>
            <a:r>
              <a:rPr lang="el-GR" dirty="0" smtClean="0"/>
              <a:t>(12/12</a:t>
            </a:r>
            <a:r>
              <a:rPr lang="el-GR" dirty="0"/>
              <a:t>)</a:t>
            </a:r>
          </a:p>
        </p:txBody>
      </p:sp>
      <p:sp>
        <p:nvSpPr>
          <p:cNvPr id="3" name="Content Placeholder 2"/>
          <p:cNvSpPr>
            <a:spLocks noGrp="1"/>
          </p:cNvSpPr>
          <p:nvPr>
            <p:ph sz="half" idx="1"/>
          </p:nvPr>
        </p:nvSpPr>
        <p:spPr/>
        <p:txBody>
          <a:bodyPr>
            <a:noAutofit/>
          </a:bodyPr>
          <a:lstStyle/>
          <a:p>
            <a:r>
              <a:rPr lang="el-GR" altLang="el-GR" sz="2500" dirty="0"/>
              <a:t>Ίσως τέλος να τιτλοφορείται ως «Μικρό</a:t>
            </a:r>
            <a:r>
              <a:rPr lang="el-GR" altLang="el-GR" sz="2500" dirty="0" smtClean="0"/>
              <a:t>» γιατί </a:t>
            </a:r>
            <a:r>
              <a:rPr lang="el-GR" altLang="el-GR" sz="2500" dirty="0"/>
              <a:t>περιορίζεται σε μικρές στιγμές, σε σύντομα στιγμιότυπα μαγείας και ομορφιάς που προσφέρει η φύση. Για αυτό και κάποιες από τις εγγραφές έχουν την ποιητικότητα και την </a:t>
            </a:r>
            <a:r>
              <a:rPr lang="el-GR" altLang="el-GR" sz="2500" dirty="0" err="1"/>
              <a:t>εικονοποιΐα</a:t>
            </a:r>
            <a:r>
              <a:rPr lang="el-GR" altLang="el-GR" sz="2500" dirty="0"/>
              <a:t> των </a:t>
            </a:r>
            <a:r>
              <a:rPr lang="el-GR" altLang="el-GR" sz="2500" dirty="0" err="1"/>
              <a:t>χαϊκού</a:t>
            </a:r>
            <a:r>
              <a:rPr lang="el-GR" altLang="el-GR" sz="2500" dirty="0"/>
              <a:t>.   </a:t>
            </a:r>
          </a:p>
          <a:p>
            <a:endParaRPr lang="el-GR" sz="2500" dirty="0"/>
          </a:p>
        </p:txBody>
      </p:sp>
      <p:pic>
        <p:nvPicPr>
          <p:cNvPr id="5" name="Picture 2" descr="ενδεικτικές σελίδες του βιβλίου «Μικρό λεύκωμα της φύσης»"/>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6002" y="1772817"/>
            <a:ext cx="3996605" cy="3240360"/>
          </a:xfrm>
          <a:noFill/>
        </p:spPr>
      </p:pic>
      <p:sp>
        <p:nvSpPr>
          <p:cNvPr id="6" name="TextBox 5"/>
          <p:cNvSpPr txBox="1"/>
          <p:nvPr/>
        </p:nvSpPr>
        <p:spPr>
          <a:xfrm>
            <a:off x="6372200" y="5528192"/>
            <a:ext cx="648072" cy="360040"/>
          </a:xfrm>
          <a:prstGeom prst="rect">
            <a:avLst/>
          </a:prstGeom>
        </p:spPr>
        <p:txBody>
          <a:bodyPr vert="horz" wrap="square" lIns="91440" tIns="45720" rIns="91440" bIns="45720" rtlCol="0" anchor="ctr">
            <a:noAutofit/>
          </a:bodyPr>
          <a:lstStyle/>
          <a:p>
            <a:pPr algn="r"/>
            <a:r>
              <a:rPr lang="el-GR" b="1" dirty="0" smtClean="0">
                <a:latin typeface="+mj-lt"/>
              </a:rPr>
              <a:t>[</a:t>
            </a:r>
            <a:r>
              <a:rPr lang="en-US" b="1" dirty="0" smtClean="0">
                <a:latin typeface="+mj-lt"/>
              </a:rPr>
              <a:t>56</a:t>
            </a:r>
            <a:r>
              <a:rPr lang="el-GR" b="1" dirty="0" smtClean="0">
                <a:latin typeface="+mj-lt"/>
              </a:rPr>
              <a:t>]</a:t>
            </a:r>
          </a:p>
        </p:txBody>
      </p:sp>
    </p:spTree>
    <p:custDataLst>
      <p:tags r:id="rId1"/>
    </p:custDataLst>
    <p:extLst>
      <p:ext uri="{BB962C8B-B14F-4D97-AF65-F5344CB8AC3E}">
        <p14:creationId xmlns:p14="http://schemas.microsoft.com/office/powerpoint/2010/main" val="6768873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611560" y="5157192"/>
            <a:ext cx="7992888" cy="1015008"/>
          </a:xfrm>
        </p:spPr>
        <p:txBody>
          <a:bodyPr>
            <a:noAutofit/>
          </a:bodyPr>
          <a:lstStyle/>
          <a:p>
            <a:pPr algn="ctr"/>
            <a:r>
              <a:rPr lang="el-GR" altLang="el-GR" sz="2200" dirty="0"/>
              <a:t>Τα βιβλία της </a:t>
            </a:r>
            <a:r>
              <a:rPr lang="el-GR" altLang="el-GR" sz="2200" dirty="0" err="1"/>
              <a:t>Ψαράκη</a:t>
            </a:r>
            <a:r>
              <a:rPr lang="el-GR" altLang="el-GR" sz="2200" dirty="0"/>
              <a:t> μας ταξιδεύουν, αλλά ταξιδεύουν και τα ίδια. </a:t>
            </a:r>
            <a:r>
              <a:rPr lang="el-GR" altLang="el-GR" sz="2200" dirty="0" smtClean="0"/>
              <a:t>Η </a:t>
            </a:r>
            <a:r>
              <a:rPr lang="el-GR" altLang="el-GR" sz="2200" dirty="0" err="1"/>
              <a:t>Σουμουτού</a:t>
            </a:r>
            <a:r>
              <a:rPr lang="el-GR" altLang="el-GR" sz="2200" dirty="0"/>
              <a:t> πέταξε με τα </a:t>
            </a:r>
            <a:r>
              <a:rPr lang="el-GR" altLang="el-GR" sz="2200" dirty="0" err="1"/>
              <a:t>πεταλουδένια</a:t>
            </a:r>
            <a:r>
              <a:rPr lang="el-GR" altLang="el-GR" sz="2200" dirty="0"/>
              <a:t> της φτερά μέχρι τη μακρινή Κορέα. </a:t>
            </a:r>
            <a:endParaRPr lang="el-GR" altLang="el-GR" sz="2200" i="1" dirty="0"/>
          </a:p>
          <a:p>
            <a:pPr algn="ctr"/>
            <a:endParaRPr lang="el-GR" sz="2200" dirty="0"/>
          </a:p>
        </p:txBody>
      </p:sp>
      <p:sp>
        <p:nvSpPr>
          <p:cNvPr id="7" name="Title 6"/>
          <p:cNvSpPr>
            <a:spLocks noGrp="1"/>
          </p:cNvSpPr>
          <p:nvPr>
            <p:ph type="title"/>
          </p:nvPr>
        </p:nvSpPr>
        <p:spPr/>
        <p:txBody>
          <a:bodyPr>
            <a:normAutofit/>
          </a:bodyPr>
          <a:lstStyle/>
          <a:p>
            <a:r>
              <a:rPr lang="el-GR" dirty="0" smtClean="0"/>
              <a:t>Τα βιβλία </a:t>
            </a:r>
            <a:r>
              <a:rPr lang="el-GR" dirty="0"/>
              <a:t>ταξιδεύουν </a:t>
            </a:r>
            <a:r>
              <a:rPr lang="el-GR" dirty="0" smtClean="0"/>
              <a:t>(1/2</a:t>
            </a:r>
            <a:r>
              <a:rPr lang="el-GR" dirty="0"/>
              <a:t>)</a:t>
            </a:r>
          </a:p>
        </p:txBody>
      </p:sp>
      <p:pic>
        <p:nvPicPr>
          <p:cNvPr id="10242" name="Picture 2" descr="Εξώφυλλα των βιβλίων«Η μάγισσα η Σουμουτού και οι δράκοντες» και «Πώς η Σουμουτού πήρε πίσω το σοφό βιβλίο της»   και «Ο μάγος Αλμπραντρά και το σοφό βιβλίο της Σουμουτού» στα κορεάτικα"/>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327" r="-82"/>
          <a:stretch/>
        </p:blipFill>
        <p:spPr bwMode="auto">
          <a:xfrm>
            <a:off x="1111623" y="1556792"/>
            <a:ext cx="6831105"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21228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Τα βιβλία ταξιδεύουν </a:t>
            </a:r>
            <a:r>
              <a:rPr lang="el-GR" dirty="0" smtClean="0"/>
              <a:t>(2/2</a:t>
            </a:r>
            <a:r>
              <a:rPr lang="el-GR" dirty="0"/>
              <a:t>)</a:t>
            </a:r>
          </a:p>
        </p:txBody>
      </p:sp>
      <p:sp>
        <p:nvSpPr>
          <p:cNvPr id="6" name="Content Placeholder 5"/>
          <p:cNvSpPr>
            <a:spLocks noGrp="1"/>
          </p:cNvSpPr>
          <p:nvPr>
            <p:ph sz="half" idx="1"/>
          </p:nvPr>
        </p:nvSpPr>
        <p:spPr/>
        <p:txBody>
          <a:bodyPr/>
          <a:lstStyle/>
          <a:p>
            <a:pPr marL="0" indent="0">
              <a:buNone/>
            </a:pPr>
            <a:r>
              <a:rPr lang="el-GR" altLang="el-GR" dirty="0"/>
              <a:t>Και το τραγούδι του ποταμού ακούστηκε πρώτα στη Φιλανδία και μετά στην Ελλάδα. </a:t>
            </a:r>
            <a:endParaRPr lang="el-GR" altLang="el-GR" i="1" dirty="0"/>
          </a:p>
          <a:p>
            <a:endParaRPr lang="el-GR" dirty="0"/>
          </a:p>
        </p:txBody>
      </p:sp>
      <p:pic>
        <p:nvPicPr>
          <p:cNvPr id="8" name="Picture 2" descr="Εξώφυλλο του βιβλίου «Το τραγούδι του ποταμού» στα Φιλανδικά"/>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086261" y="1600200"/>
            <a:ext cx="3162478" cy="4525963"/>
          </a:xfrm>
          <a:noFill/>
        </p:spPr>
      </p:pic>
    </p:spTree>
    <p:custDataLst>
      <p:tags r:id="rId1"/>
    </p:custDataLst>
    <p:extLst>
      <p:ext uri="{BB962C8B-B14F-4D97-AF65-F5344CB8AC3E}">
        <p14:creationId xmlns:p14="http://schemas.microsoft.com/office/powerpoint/2010/main" val="41317401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Επίλογος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Φαίνεται ότι τα ταξίδια δεν έχουν τέλος. Ούτε η ομορφιά έχει τέλος. Και τα όμορφα ταξίδια που μας χαρίζουν τα βιβλία, στους μεγάλους δρόμους του κόσμου και στα κρυφά μονοπάτια της ψυχής, μακάρι να είναι παντοτινά και καλοδεχούμενα</a:t>
            </a:r>
            <a:r>
              <a:rPr lang="el-GR" altLang="el-GR" sz="2600" dirty="0" smtClean="0"/>
              <a:t>!</a:t>
            </a:r>
            <a:endParaRPr lang="el-GR" altLang="el-GR" sz="2600" dirty="0"/>
          </a:p>
          <a:p>
            <a:endParaRPr lang="el-GR" sz="2600" dirty="0"/>
          </a:p>
        </p:txBody>
      </p:sp>
      <p:pic>
        <p:nvPicPr>
          <p:cNvPr id="5" name="Content Placeholder 4" descr="Δράκοντας της Ψαράκη"/>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8" y="1628800"/>
            <a:ext cx="403860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53603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Από το </a:t>
            </a:r>
            <a:r>
              <a:rPr lang="el-GR" altLang="el-GR" dirty="0" smtClean="0"/>
              <a:t>1978…</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Από το 1978 άρχισε το μεγάλο ταξίδι της στο χώρο της </a:t>
            </a:r>
            <a:r>
              <a:rPr lang="el-GR" altLang="el-GR" sz="2600" dirty="0" smtClean="0"/>
              <a:t>εικονογράφησης</a:t>
            </a:r>
            <a:r>
              <a:rPr lang="el-GR" altLang="el-GR" sz="2600" dirty="0"/>
              <a:t>, το οποίο της επιφύλασσε πολλές διακρίσεις</a:t>
            </a:r>
            <a:r>
              <a:rPr lang="el-GR" altLang="el-GR" sz="2600" dirty="0" smtClean="0"/>
              <a:t>. </a:t>
            </a:r>
          </a:p>
          <a:p>
            <a:pPr marL="0" indent="0">
              <a:buNone/>
            </a:pPr>
            <a:r>
              <a:rPr lang="el-GR" altLang="el-GR" sz="2600" dirty="0" smtClean="0"/>
              <a:t>Το </a:t>
            </a:r>
            <a:r>
              <a:rPr lang="el-GR" altLang="el-GR" sz="2600" dirty="0"/>
              <a:t>1988, βραβεύτηκε για την εικονογράφησή της  στο βιβλίο </a:t>
            </a:r>
            <a:r>
              <a:rPr lang="el-GR" altLang="el-GR" sz="2600" dirty="0" smtClean="0"/>
              <a:t>«Ο </a:t>
            </a:r>
            <a:r>
              <a:rPr lang="el-GR" altLang="el-GR" sz="2600" dirty="0"/>
              <a:t>Γιάννης το </a:t>
            </a:r>
            <a:r>
              <a:rPr lang="el-GR" altLang="el-GR" sz="2600" dirty="0" err="1" smtClean="0"/>
              <a:t>δρακάκι</a:t>
            </a:r>
            <a:r>
              <a:rPr lang="el-GR" altLang="el-GR" sz="2600" dirty="0" smtClean="0"/>
              <a:t>»</a:t>
            </a:r>
            <a:r>
              <a:rPr lang="el-GR" altLang="el-GR" sz="2600" i="1" dirty="0" smtClean="0"/>
              <a:t>,</a:t>
            </a:r>
            <a:r>
              <a:rPr lang="el-GR" altLang="el-GR" sz="2600" dirty="0" smtClean="0"/>
              <a:t> </a:t>
            </a:r>
            <a:r>
              <a:rPr lang="el-GR" altLang="el-GR" sz="2600" dirty="0"/>
              <a:t>από τον Κύκλο του Ελληνικού Παιδικού Βιβλίου.</a:t>
            </a:r>
          </a:p>
          <a:p>
            <a:pPr marL="0" indent="0">
              <a:buNone/>
            </a:pPr>
            <a:endParaRPr lang="el-GR" altLang="el-GR" sz="2600" dirty="0"/>
          </a:p>
          <a:p>
            <a:endParaRPr lang="el-GR" sz="2600" dirty="0"/>
          </a:p>
        </p:txBody>
      </p:sp>
      <p:pic>
        <p:nvPicPr>
          <p:cNvPr id="5" name="Content Placeholder 4" descr="Εξώφυλλο του βιβλίου «Ο Γιάννης το δρακάκι»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76056" y="1700808"/>
            <a:ext cx="3096344" cy="419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244408" y="5442355"/>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4</a:t>
            </a:r>
            <a:r>
              <a:rPr lang="el-GR" b="1" dirty="0" smtClean="0">
                <a:latin typeface="+mj-lt"/>
              </a:rPr>
              <a:t>]</a:t>
            </a:r>
          </a:p>
        </p:txBody>
      </p:sp>
    </p:spTree>
    <p:custDataLst>
      <p:tags r:id="rId1"/>
    </p:custDataLst>
    <p:extLst>
      <p:ext uri="{BB962C8B-B14F-4D97-AF65-F5344CB8AC3E}">
        <p14:creationId xmlns:p14="http://schemas.microsoft.com/office/powerpoint/2010/main" val="26222105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a:t>
            </a:r>
            <a:r>
              <a:rPr lang="el-GR" sz="2000" dirty="0" err="1" smtClean="0"/>
              <a:t>Εθνικόν</a:t>
            </a:r>
            <a:r>
              <a:rPr lang="el-GR" sz="2000" dirty="0" smtClean="0"/>
              <a:t> και </a:t>
            </a:r>
            <a:r>
              <a:rPr lang="el-GR" sz="2000" dirty="0" err="1" smtClean="0"/>
              <a:t>Καποδιστριακόν</a:t>
            </a:r>
            <a:r>
              <a:rPr lang="el-GR" sz="2000" dirty="0" smtClean="0"/>
              <a:t> Πανεπιστήμιον Αθηνών</a:t>
            </a:r>
            <a:r>
              <a:rPr lang="en-US" sz="2000" dirty="0" smtClean="0"/>
              <a:t>, </a:t>
            </a:r>
            <a:r>
              <a:rPr lang="el-GR" sz="2000" dirty="0"/>
              <a:t>Αγγελική </a:t>
            </a:r>
            <a:r>
              <a:rPr lang="el-GR" sz="2000" dirty="0" err="1"/>
              <a:t>Γιαννικοπούου</a:t>
            </a:r>
            <a:r>
              <a:rPr lang="el-GR" sz="2000" dirty="0"/>
              <a:t>, 2015. Αγγελική </a:t>
            </a:r>
            <a:r>
              <a:rPr lang="el-GR" sz="2000" dirty="0" err="1"/>
              <a:t>Γιαννικοπούλου</a:t>
            </a:r>
            <a:r>
              <a:rPr lang="el-GR" sz="2000" dirty="0"/>
              <a:t>. «Διδακτική της Λογοτεχνίας στην Προσχολική </a:t>
            </a:r>
            <a:r>
              <a:rPr lang="el-GR" sz="2000" dirty="0" smtClean="0"/>
              <a:t>Εκπαίδευση. Δημιουργοί. Βάσω </a:t>
            </a:r>
            <a:r>
              <a:rPr lang="el-GR" sz="2000" dirty="0" err="1" smtClean="0"/>
              <a:t>Ψαράκη</a:t>
            </a:r>
            <a:r>
              <a:rPr lang="el-GR" sz="2000" dirty="0" smtClean="0"/>
              <a:t>». Έκδοση: 1.0. Αθήνα 2015. Διαθέσιμο από τη δικτυακή διεύθυνση: </a:t>
            </a:r>
            <a:r>
              <a:rPr lang="en-GB" sz="2000" dirty="0" smtClean="0">
                <a:hlinkClick r:id="rId3" tooltip="Ανοιχτό Ακαδημαϊκό Μάθημα Διδακτική της Λογοτεχνίας στην Προσχολική Εκπαίδευση"/>
              </a:rPr>
              <a:t>http://opencourses.uoa.gr/courses/ECD100/</a:t>
            </a:r>
            <a:r>
              <a:rPr lang="el-GR" sz="2000" dirty="0" smtClean="0"/>
              <a:t> .</a:t>
            </a:r>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(1/</a:t>
            </a:r>
            <a:r>
              <a:rPr lang="el-GR" dirty="0" smtClean="0"/>
              <a:t>10</a:t>
            </a:r>
            <a:r>
              <a:rPr lang="en-US" dirty="0" smtClean="0"/>
              <a:t>)</a:t>
            </a:r>
            <a:endParaRPr lang="el-GR" dirty="0"/>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l-GR" sz="2000" dirty="0" smtClean="0"/>
              <a:t>Το </a:t>
            </a:r>
            <a:r>
              <a:rPr lang="el-GR" sz="2000" dirty="0"/>
              <a:t>Έργο αυτό κάνει χρήση των ακόλουθων έργων:</a:t>
            </a:r>
          </a:p>
          <a:p>
            <a:pPr marL="0" indent="0">
              <a:spcBef>
                <a:spcPts val="600"/>
              </a:spcBef>
              <a:spcAft>
                <a:spcPts val="600"/>
              </a:spcAft>
              <a:buNone/>
            </a:pPr>
            <a:r>
              <a:rPr lang="el-GR" sz="2000" dirty="0"/>
              <a:t>Εικόνα 1: Εξώφυλλο του βιβλίου «</a:t>
            </a:r>
            <a:r>
              <a:rPr lang="el-GR" sz="2000" b="1" dirty="0">
                <a:hlinkClick r:id="rId3"/>
              </a:rPr>
              <a:t>Αχ, σοκολάτα...</a:t>
            </a:r>
            <a:r>
              <a:rPr lang="el-GR" sz="2000" dirty="0"/>
              <a:t>» / </a:t>
            </a:r>
            <a:r>
              <a:rPr lang="el-GR" sz="2000" dirty="0" err="1"/>
              <a:t>Λίλη</a:t>
            </a:r>
            <a:r>
              <a:rPr lang="el-GR" sz="2000" dirty="0"/>
              <a:t> </a:t>
            </a:r>
            <a:r>
              <a:rPr lang="el-GR" sz="2000" dirty="0" err="1"/>
              <a:t>Λαμπρέλλη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2011.</a:t>
            </a:r>
          </a:p>
          <a:p>
            <a:pPr marL="0" indent="0">
              <a:spcBef>
                <a:spcPts val="600"/>
              </a:spcBef>
              <a:spcAft>
                <a:spcPts val="600"/>
              </a:spcAft>
              <a:buNone/>
            </a:pPr>
            <a:r>
              <a:rPr lang="el-GR" sz="2000" dirty="0"/>
              <a:t>Εικόνα 2, 3 : Εξώφυλλο και ενδεικτικές σελίδες του βιβλίου «</a:t>
            </a:r>
            <a:r>
              <a:rPr lang="el-GR" sz="2000" b="1" dirty="0">
                <a:hlinkClick r:id="rId4"/>
              </a:rPr>
              <a:t>Το </a:t>
            </a:r>
            <a:r>
              <a:rPr lang="el-GR" sz="2000" b="1" dirty="0" err="1">
                <a:hlinkClick r:id="rId4"/>
              </a:rPr>
              <a:t>κοντολαίμικο</a:t>
            </a:r>
            <a:r>
              <a:rPr lang="el-GR" sz="2000" b="1" dirty="0">
                <a:hlinkClick r:id="rId4"/>
              </a:rPr>
              <a:t> κοτσύφι</a:t>
            </a:r>
            <a:r>
              <a:rPr lang="el-GR" sz="2000" dirty="0"/>
              <a:t>» / </a:t>
            </a:r>
            <a:r>
              <a:rPr lang="el-GR" sz="2000" dirty="0" err="1"/>
              <a:t>Λίλη</a:t>
            </a:r>
            <a:r>
              <a:rPr lang="el-GR" sz="2000" dirty="0"/>
              <a:t> </a:t>
            </a:r>
            <a:r>
              <a:rPr lang="el-GR" sz="2000" dirty="0" err="1"/>
              <a:t>Λαμπρέλλη</a:t>
            </a:r>
            <a:r>
              <a:rPr lang="el-GR" sz="2000" dirty="0"/>
              <a:t> · εικονογράφηση Βάσω </a:t>
            </a:r>
            <a:r>
              <a:rPr lang="el-GR" sz="2000" dirty="0" err="1"/>
              <a:t>Ψαράκη</a:t>
            </a:r>
            <a:r>
              <a:rPr lang="el-GR" sz="2000" dirty="0"/>
              <a:t>. - Αθήνα : Εκδόσεις Πατάκη, 2015.</a:t>
            </a:r>
          </a:p>
          <a:p>
            <a:pPr marL="0" indent="0">
              <a:spcBef>
                <a:spcPts val="600"/>
              </a:spcBef>
              <a:spcAft>
                <a:spcPts val="600"/>
              </a:spcAft>
              <a:buNone/>
            </a:pPr>
            <a:r>
              <a:rPr lang="el-GR" sz="2000" dirty="0"/>
              <a:t>Εικόνα 4: Εξώφυλλο του βιβλίου «</a:t>
            </a:r>
            <a:r>
              <a:rPr lang="el-GR" sz="2000" b="1" dirty="0">
                <a:hlinkClick r:id="rId5"/>
              </a:rPr>
              <a:t>Ο Γιάννης το </a:t>
            </a:r>
            <a:r>
              <a:rPr lang="el-GR" sz="2000" b="1" dirty="0" err="1">
                <a:hlinkClick r:id="rId5"/>
              </a:rPr>
              <a:t>δρακάκι</a:t>
            </a:r>
            <a:r>
              <a:rPr lang="el-GR" sz="2000" dirty="0"/>
              <a:t>» / Ελένη </a:t>
            </a:r>
            <a:r>
              <a:rPr lang="el-GR" sz="2000" dirty="0" err="1"/>
              <a:t>Μαντέλου</a:t>
            </a:r>
            <a:r>
              <a:rPr lang="el-GR" sz="2000" dirty="0"/>
              <a:t> · εικονογράφηση Βάσω </a:t>
            </a:r>
            <a:r>
              <a:rPr lang="el-GR" sz="2000" dirty="0" err="1"/>
              <a:t>Ψαράκη</a:t>
            </a:r>
            <a:r>
              <a:rPr lang="el-GR" sz="2000" dirty="0"/>
              <a:t>. - Αθήνα : Εκδόσεις Λωτός, 1987.</a:t>
            </a:r>
          </a:p>
          <a:p>
            <a:pPr marL="0" indent="0">
              <a:spcBef>
                <a:spcPts val="600"/>
              </a:spcBef>
              <a:spcAft>
                <a:spcPts val="600"/>
              </a:spcAft>
              <a:buNone/>
            </a:pPr>
            <a:r>
              <a:rPr lang="el-GR" sz="2000" dirty="0"/>
              <a:t>Εικόνα 5: Εξώφυλλο του βιβλίου «</a:t>
            </a:r>
            <a:r>
              <a:rPr lang="el-GR" sz="2000" b="1" dirty="0">
                <a:hlinkClick r:id="rId6"/>
              </a:rPr>
              <a:t>Η </a:t>
            </a:r>
            <a:r>
              <a:rPr lang="el-GR" sz="2000" b="1" dirty="0" err="1">
                <a:hlinkClick r:id="rId6"/>
              </a:rPr>
              <a:t>φύλλινη</a:t>
            </a:r>
            <a:r>
              <a:rPr lang="el-GR" sz="2000" b="1" dirty="0">
                <a:hlinkClick r:id="rId6"/>
              </a:rPr>
              <a:t> πολυκατοικία</a:t>
            </a:r>
            <a:r>
              <a:rPr lang="el-GR" sz="2000" b="1" dirty="0"/>
              <a:t>»</a:t>
            </a:r>
            <a:r>
              <a:rPr lang="el-GR" sz="2000" dirty="0"/>
              <a:t> / Δανάη Τσουκαλά · εικονογράφηση Βάσω </a:t>
            </a:r>
            <a:r>
              <a:rPr lang="el-GR" sz="2000" dirty="0" err="1"/>
              <a:t>Ψαράκη</a:t>
            </a:r>
            <a:r>
              <a:rPr lang="el-GR" sz="2000" dirty="0"/>
              <a:t>. - 1η </a:t>
            </a:r>
            <a:r>
              <a:rPr lang="el-GR" sz="2000" dirty="0" err="1"/>
              <a:t>έκδ</a:t>
            </a:r>
            <a:r>
              <a:rPr lang="el-GR" sz="2000" dirty="0"/>
              <a:t>. - Αθήνα : Εκδόσεις Πατάκη, 2000. </a:t>
            </a:r>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(2/</a:t>
            </a:r>
            <a:r>
              <a:rPr lang="el-GR" dirty="0" smtClean="0"/>
              <a:t>10</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l-GR" sz="2000" dirty="0"/>
              <a:t>Εικόνα 6: Εξώφυλλο του βιβλίου «</a:t>
            </a:r>
            <a:r>
              <a:rPr lang="el-GR" sz="2000" b="1" dirty="0">
                <a:hlinkClick r:id="rId3"/>
              </a:rPr>
              <a:t>Ήταν και δεν ήταν</a:t>
            </a:r>
            <a:r>
              <a:rPr lang="el-GR" sz="2000" dirty="0"/>
              <a:t>» / </a:t>
            </a:r>
            <a:r>
              <a:rPr lang="el-GR" sz="2000" dirty="0" err="1"/>
              <a:t>Μάρω</a:t>
            </a:r>
            <a:r>
              <a:rPr lang="el-GR" sz="2000" dirty="0"/>
              <a:t> Λοΐζου · εικονογράφηση Βάσω </a:t>
            </a:r>
            <a:r>
              <a:rPr lang="el-GR" sz="2000" dirty="0" err="1"/>
              <a:t>Ψαράκη</a:t>
            </a:r>
            <a:r>
              <a:rPr lang="el-GR" sz="2000" dirty="0"/>
              <a:t>. - Αθήνα :Εκδόσεις Πατάκη, 1991. </a:t>
            </a:r>
          </a:p>
          <a:p>
            <a:pPr marL="0" indent="0">
              <a:spcBef>
                <a:spcPts val="600"/>
              </a:spcBef>
              <a:spcAft>
                <a:spcPts val="600"/>
              </a:spcAft>
              <a:buNone/>
            </a:pPr>
            <a:r>
              <a:rPr lang="el-GR" sz="2000" dirty="0"/>
              <a:t>Εικόνα 7, 8: Εξώφυλλο και ενδεικτικές σελίδες του βιβλίου «</a:t>
            </a:r>
            <a:r>
              <a:rPr lang="el-GR" sz="2000" b="1" dirty="0">
                <a:hlinkClick r:id="rId4"/>
              </a:rPr>
              <a:t>Ο επισκέπτης της νύχτας</a:t>
            </a:r>
            <a:r>
              <a:rPr lang="el-GR" sz="2000" dirty="0"/>
              <a:t>»</a:t>
            </a:r>
            <a:r>
              <a:rPr lang="el-GR" sz="2000" b="1" dirty="0"/>
              <a:t> </a:t>
            </a:r>
            <a:r>
              <a:rPr lang="el-GR" sz="2000" dirty="0"/>
              <a:t> / Μελίνα </a:t>
            </a:r>
            <a:r>
              <a:rPr lang="el-GR" sz="2000" dirty="0" err="1"/>
              <a:t>Καρακώστα</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1997</a:t>
            </a:r>
            <a:r>
              <a:rPr lang="el-GR" sz="2000" dirty="0" smtClean="0"/>
              <a:t>.</a:t>
            </a:r>
            <a:endParaRPr lang="el-GR" sz="2000" dirty="0"/>
          </a:p>
          <a:p>
            <a:pPr marL="0" indent="0">
              <a:spcBef>
                <a:spcPts val="600"/>
              </a:spcBef>
              <a:spcAft>
                <a:spcPts val="600"/>
              </a:spcAft>
              <a:buNone/>
            </a:pPr>
            <a:r>
              <a:rPr lang="el-GR" sz="2000" dirty="0"/>
              <a:t>Εικόνα 9: Εξώφυλλο του βιβλίου «</a:t>
            </a:r>
            <a:r>
              <a:rPr lang="el-GR" sz="2000" b="1" dirty="0">
                <a:hlinkClick r:id="rId5"/>
              </a:rPr>
              <a:t>Ξέρω τραγούδια να σας πω...</a:t>
            </a:r>
            <a:r>
              <a:rPr lang="el-GR" sz="2000" dirty="0"/>
              <a:t> : Τραγούδια για μεγαλύτερα παιδιά» / επιμέλεια Βάσω </a:t>
            </a:r>
            <a:r>
              <a:rPr lang="el-GR" sz="2000" dirty="0" err="1"/>
              <a:t>Ψαράκη</a:t>
            </a:r>
            <a:r>
              <a:rPr lang="el-GR" sz="2000" dirty="0"/>
              <a:t> · εικονογράφηση Βάσω </a:t>
            </a:r>
            <a:r>
              <a:rPr lang="el-GR" sz="2000" dirty="0" err="1"/>
              <a:t>Ψαράκη</a:t>
            </a:r>
            <a:r>
              <a:rPr lang="el-GR" sz="2000" dirty="0"/>
              <a:t>. - 10η </a:t>
            </a:r>
            <a:r>
              <a:rPr lang="el-GR" sz="2000" dirty="0" err="1"/>
              <a:t>έκδ</a:t>
            </a:r>
            <a:r>
              <a:rPr lang="el-GR" sz="2000" dirty="0"/>
              <a:t>. - Αθήνα : Εκδόσεις Πατάκη, 2011. </a:t>
            </a:r>
          </a:p>
          <a:p>
            <a:pPr marL="0" indent="0">
              <a:spcBef>
                <a:spcPts val="600"/>
              </a:spcBef>
              <a:spcAft>
                <a:spcPts val="600"/>
              </a:spcAft>
              <a:buNone/>
            </a:pPr>
            <a:r>
              <a:rPr lang="el-GR" sz="2000" dirty="0"/>
              <a:t>Εικόνα 10: Εξώφυλλο του βιβλίου «</a:t>
            </a:r>
            <a:r>
              <a:rPr lang="el-GR" sz="2000" b="1" dirty="0">
                <a:hlinkClick r:id="rId6"/>
              </a:rPr>
              <a:t>Φεύγει ο γάτος...</a:t>
            </a:r>
            <a:r>
              <a:rPr lang="el-GR" sz="2000" dirty="0"/>
              <a:t> : Ελληνικές παροιμίες και φράσεις» / Ρούλα Παπανικολάου · εικονογράφηση Βάσω </a:t>
            </a:r>
            <a:r>
              <a:rPr lang="el-GR" sz="2000" dirty="0" err="1"/>
              <a:t>Ψαράκη</a:t>
            </a:r>
            <a:r>
              <a:rPr lang="el-GR" sz="2000" dirty="0"/>
              <a:t>. - 1η </a:t>
            </a:r>
            <a:r>
              <a:rPr lang="el-GR" sz="2000" dirty="0" err="1"/>
              <a:t>έκδ</a:t>
            </a:r>
            <a:r>
              <a:rPr lang="el-GR" sz="2000" dirty="0"/>
              <a:t>. - Θεσσαλονίκη : Μικρός </a:t>
            </a:r>
            <a:r>
              <a:rPr lang="el-GR" sz="2000" dirty="0" err="1"/>
              <a:t>Πρίγκηπας</a:t>
            </a:r>
            <a:r>
              <a:rPr lang="el-GR" sz="2000" dirty="0"/>
              <a:t>, 2007. - 138σ. : </a:t>
            </a:r>
            <a:r>
              <a:rPr lang="el-GR" sz="2000" dirty="0" err="1"/>
              <a:t>εικ</a:t>
            </a:r>
            <a:r>
              <a:rPr lang="el-GR" sz="2000" dirty="0"/>
              <a:t>. · 18x19εκ</a:t>
            </a:r>
            <a:r>
              <a:rPr lang="el-GR" sz="2000" dirty="0" smtClean="0"/>
              <a:t>.</a:t>
            </a:r>
            <a:endParaRPr lang="el-GR" sz="2000" dirty="0"/>
          </a:p>
          <a:p>
            <a:pPr marL="0" indent="0">
              <a:spcBef>
                <a:spcPts val="600"/>
              </a:spcBef>
              <a:spcAft>
                <a:spcPts val="600"/>
              </a:spcAft>
              <a:buNone/>
            </a:pPr>
            <a:endParaRPr lang="el-GR" sz="2000" dirty="0"/>
          </a:p>
          <a:p>
            <a:pPr marL="0" indent="0">
              <a:spcBef>
                <a:spcPts val="600"/>
              </a:spcBef>
              <a:spcAft>
                <a:spcPts val="600"/>
              </a:spcAft>
              <a:buNone/>
            </a:pPr>
            <a:endParaRPr lang="el-GR" sz="2000" dirty="0"/>
          </a:p>
        </p:txBody>
      </p:sp>
    </p:spTree>
    <p:extLst>
      <p:ext uri="{BB962C8B-B14F-4D97-AF65-F5344CB8AC3E}">
        <p14:creationId xmlns:p14="http://schemas.microsoft.com/office/powerpoint/2010/main" val="36811373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a:t>3</a:t>
            </a:r>
            <a:r>
              <a:rPr lang="en-US" dirty="0" smtClean="0"/>
              <a:t>/</a:t>
            </a:r>
            <a:r>
              <a:rPr lang="el-GR" dirty="0" smtClean="0"/>
              <a:t>10</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buNone/>
            </a:pPr>
            <a:r>
              <a:rPr lang="el-GR" sz="2000" dirty="0"/>
              <a:t>Εικόνα 11, 34, 35, 36, 37, 38, 39, : Εξώφυλλο και ενδεικτικές σελίδες του βιβλίου «</a:t>
            </a:r>
            <a:r>
              <a:rPr lang="el-GR" sz="2000" b="1" dirty="0">
                <a:hlinkClick r:id="rId3"/>
              </a:rPr>
              <a:t>Το σοφό βιβλίο της </a:t>
            </a:r>
            <a:r>
              <a:rPr lang="el-GR" sz="2000" b="1" dirty="0" err="1">
                <a:hlinkClick r:id="rId3"/>
              </a:rPr>
              <a:t>Σουμουτού</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2005. </a:t>
            </a:r>
            <a:endParaRPr lang="el-GR" sz="2000" dirty="0" smtClean="0"/>
          </a:p>
          <a:p>
            <a:pPr marL="0" indent="0">
              <a:buNone/>
            </a:pPr>
            <a:r>
              <a:rPr lang="el-GR" sz="2000" dirty="0" smtClean="0"/>
              <a:t>Εικόνα </a:t>
            </a:r>
            <a:r>
              <a:rPr lang="el-GR" sz="2000" dirty="0"/>
              <a:t>12, 28: Εξώφυλλο του βιβλίου «</a:t>
            </a:r>
            <a:r>
              <a:rPr lang="el-GR" sz="2000" b="1" dirty="0">
                <a:hlinkClick r:id="rId4"/>
              </a:rPr>
              <a:t>Το αρχοντόπουλο που έγινε πύργος</a:t>
            </a:r>
            <a:r>
              <a:rPr lang="el-GR" sz="2000" dirty="0"/>
              <a:t>» / Σοφία </a:t>
            </a:r>
            <a:r>
              <a:rPr lang="el-GR" sz="2000" dirty="0" err="1"/>
              <a:t>Μαντουβάλου</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2012. </a:t>
            </a:r>
            <a:endParaRPr lang="el-GR" sz="2000" dirty="0" smtClean="0"/>
          </a:p>
          <a:p>
            <a:pPr marL="0" indent="0">
              <a:buNone/>
            </a:pPr>
            <a:r>
              <a:rPr lang="el-GR" sz="2000" dirty="0" smtClean="0"/>
              <a:t>Εικόνα </a:t>
            </a:r>
            <a:r>
              <a:rPr lang="el-GR" sz="2000" dirty="0"/>
              <a:t>13</a:t>
            </a:r>
            <a:r>
              <a:rPr lang="el-GR" sz="2000" dirty="0" smtClean="0"/>
              <a:t>: «Η γλώσσα μου», Β’ Δημοτικού, ΟΕΔΒ.</a:t>
            </a:r>
            <a:endParaRPr lang="el-GR" sz="2000" dirty="0"/>
          </a:p>
          <a:p>
            <a:pPr marL="0" indent="0">
              <a:buNone/>
            </a:pPr>
            <a:r>
              <a:rPr lang="el-GR" sz="2000" dirty="0"/>
              <a:t>Εικόνα 14: Εξώφυλλο του βιβλίου «</a:t>
            </a:r>
            <a:r>
              <a:rPr lang="el-GR" sz="2000" b="1" dirty="0">
                <a:hlinkClick r:id="rId5"/>
              </a:rPr>
              <a:t>Ο θείος Πλάτων</a:t>
            </a:r>
            <a:r>
              <a:rPr lang="el-GR" sz="2000" dirty="0"/>
              <a:t>»: Μυθιστόρημα / </a:t>
            </a:r>
            <a:r>
              <a:rPr lang="el-GR" sz="2000" dirty="0" err="1"/>
              <a:t>Άλκη</a:t>
            </a:r>
            <a:r>
              <a:rPr lang="el-GR" sz="2000" dirty="0"/>
              <a:t> </a:t>
            </a:r>
            <a:r>
              <a:rPr lang="el-GR" sz="2000" dirty="0" err="1"/>
              <a:t>Ζέη</a:t>
            </a:r>
            <a:r>
              <a:rPr lang="el-GR" sz="2000" dirty="0"/>
              <a:t> · εικονογράφηση Βάσω </a:t>
            </a:r>
            <a:r>
              <a:rPr lang="el-GR" sz="2000" dirty="0" err="1"/>
              <a:t>Ψαράκη</a:t>
            </a:r>
            <a:r>
              <a:rPr lang="el-GR" sz="2000" dirty="0"/>
              <a:t>. - 23η </a:t>
            </a:r>
            <a:r>
              <a:rPr lang="el-GR" sz="2000" dirty="0" err="1"/>
              <a:t>έκδ</a:t>
            </a:r>
            <a:r>
              <a:rPr lang="el-GR" sz="2000" dirty="0"/>
              <a:t>. - Αθήνα : Κέδρος, 1999. </a:t>
            </a:r>
            <a:br>
              <a:rPr lang="el-GR" sz="2000" dirty="0"/>
            </a:br>
            <a:endParaRPr lang="el-GR" sz="2000" dirty="0"/>
          </a:p>
        </p:txBody>
      </p:sp>
    </p:spTree>
    <p:extLst>
      <p:ext uri="{BB962C8B-B14F-4D97-AF65-F5344CB8AC3E}">
        <p14:creationId xmlns:p14="http://schemas.microsoft.com/office/powerpoint/2010/main" val="30629600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a:t>4</a:t>
            </a:r>
            <a:r>
              <a:rPr lang="en-US" dirty="0" smtClean="0"/>
              <a:t>/</a:t>
            </a:r>
            <a:r>
              <a:rPr lang="el-GR" dirty="0" smtClean="0"/>
              <a:t>10</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 15: Εξώφυλλα των βιβλίων: «</a:t>
            </a:r>
            <a:r>
              <a:rPr lang="el-GR" sz="2000" b="1" dirty="0" smtClean="0">
                <a:hlinkClick r:id="rId3"/>
              </a:rPr>
              <a:t>Ο </a:t>
            </a:r>
            <a:r>
              <a:rPr lang="el-GR" sz="2000" b="1" dirty="0">
                <a:hlinkClick r:id="rId3"/>
              </a:rPr>
              <a:t>θείος Πλάτων</a:t>
            </a:r>
            <a:r>
              <a:rPr lang="el-GR" sz="2000" dirty="0"/>
              <a:t>»: Μυθιστόρημα / </a:t>
            </a:r>
            <a:r>
              <a:rPr lang="el-GR" sz="2000" dirty="0" err="1"/>
              <a:t>Άλκη</a:t>
            </a:r>
            <a:r>
              <a:rPr lang="el-GR" sz="2000" dirty="0"/>
              <a:t> </a:t>
            </a:r>
            <a:r>
              <a:rPr lang="el-GR" sz="2000" dirty="0" err="1"/>
              <a:t>Ζέη</a:t>
            </a:r>
            <a:r>
              <a:rPr lang="el-GR" sz="2000" dirty="0"/>
              <a:t> · </a:t>
            </a:r>
            <a:r>
              <a:rPr lang="el-GR" sz="2000" dirty="0" smtClean="0"/>
              <a:t>Κέδρος και Μεταίχμιο</a:t>
            </a:r>
          </a:p>
          <a:p>
            <a:pPr marL="0" indent="0">
              <a:buNone/>
            </a:pPr>
            <a:r>
              <a:rPr lang="el-GR" sz="2000" dirty="0" smtClean="0"/>
              <a:t>Εικόνα 16:  Εξώφυλλο του βιβλίου «</a:t>
            </a:r>
            <a:r>
              <a:rPr lang="el-GR" sz="2000" b="1" dirty="0" err="1" smtClean="0">
                <a:hlinkClick r:id="rId4"/>
              </a:rPr>
              <a:t>Φιλαναγνωσία</a:t>
            </a:r>
            <a:r>
              <a:rPr lang="el-GR" sz="2000" b="1" dirty="0" smtClean="0">
                <a:hlinkClick r:id="rId4"/>
              </a:rPr>
              <a:t> και σχολείο</a:t>
            </a:r>
            <a:r>
              <a:rPr lang="el-GR" sz="2000" dirty="0" smtClean="0"/>
              <a:t>» / </a:t>
            </a:r>
            <a:r>
              <a:rPr lang="el-GR" sz="2000" dirty="0"/>
              <a:t>επιμέλεια Συλλογικό έργο, </a:t>
            </a:r>
            <a:r>
              <a:rPr lang="el-GR" sz="2000" dirty="0" err="1"/>
              <a:t>Άντα</a:t>
            </a:r>
            <a:r>
              <a:rPr lang="el-GR" sz="2000" dirty="0"/>
              <a:t> </a:t>
            </a:r>
            <a:r>
              <a:rPr lang="el-GR" sz="2000" dirty="0" err="1"/>
              <a:t>Κατσίκη</a:t>
            </a:r>
            <a:r>
              <a:rPr lang="el-GR" sz="2000" dirty="0"/>
              <a:t> - </a:t>
            </a:r>
            <a:r>
              <a:rPr lang="el-GR" sz="2000" dirty="0" err="1"/>
              <a:t>Γκίβαλου</a:t>
            </a:r>
            <a:r>
              <a:rPr lang="el-GR" sz="2000" dirty="0"/>
              <a:t>, Τζίνα Καλογήρου, Άβα Χαλκιαδάκη · εισήγηση Γιάννης </a:t>
            </a:r>
            <a:r>
              <a:rPr lang="el-GR" sz="2000" dirty="0" smtClean="0"/>
              <a:t>Παπαδάτος. </a:t>
            </a:r>
            <a:r>
              <a:rPr lang="el-GR" sz="2000" dirty="0"/>
              <a:t>Αθήνα : Εκδόσεις Πατάκη, 2008</a:t>
            </a:r>
            <a:r>
              <a:rPr lang="el-GR" sz="2000" dirty="0" smtClean="0"/>
              <a:t>.</a:t>
            </a:r>
          </a:p>
          <a:p>
            <a:pPr marL="0" indent="0">
              <a:buNone/>
            </a:pPr>
            <a:r>
              <a:rPr lang="el-GR" sz="2000" dirty="0" smtClean="0"/>
              <a:t>Εικόνα 17, 18: </a:t>
            </a:r>
            <a:r>
              <a:rPr lang="el-GR" sz="2000" dirty="0"/>
              <a:t>Εξώφυλλο </a:t>
            </a:r>
            <a:r>
              <a:rPr lang="el-GR" sz="2000" dirty="0" smtClean="0"/>
              <a:t>«Χίλιοι </a:t>
            </a:r>
            <a:r>
              <a:rPr lang="el-GR" sz="2000" dirty="0"/>
              <a:t>κι ένας </a:t>
            </a:r>
            <a:r>
              <a:rPr lang="el-GR" sz="2000" dirty="0" smtClean="0"/>
              <a:t>παπαγάλοι», Ανέκδοτο, Βάσω </a:t>
            </a:r>
            <a:r>
              <a:rPr lang="el-GR" sz="2000" dirty="0" err="1" smtClean="0"/>
              <a:t>Ψαράκη</a:t>
            </a:r>
            <a:r>
              <a:rPr lang="el-GR" sz="2000" dirty="0" smtClean="0"/>
              <a:t>.</a:t>
            </a:r>
          </a:p>
          <a:p>
            <a:pPr marL="0" indent="0">
              <a:buNone/>
            </a:pPr>
            <a:r>
              <a:rPr lang="el-GR" sz="2000" dirty="0" smtClean="0"/>
              <a:t>Εικόνα 19: </a:t>
            </a:r>
            <a:r>
              <a:rPr lang="el-GR" sz="2000" b="1" dirty="0" smtClean="0">
                <a:hlinkClick r:id="rId5"/>
              </a:rPr>
              <a:t>Βραβείο Άντερσεν</a:t>
            </a:r>
            <a:r>
              <a:rPr lang="el-GR" sz="2000" dirty="0" smtClean="0"/>
              <a:t>, </a:t>
            </a:r>
            <a:r>
              <a:rPr lang="en-US" sz="2000" dirty="0"/>
              <a:t>The International Board on Books for Young </a:t>
            </a:r>
            <a:r>
              <a:rPr lang="en-US" sz="2000" dirty="0" smtClean="0"/>
              <a:t>People.</a:t>
            </a:r>
          </a:p>
          <a:p>
            <a:pPr marL="0" indent="0">
              <a:buNone/>
            </a:pPr>
            <a:r>
              <a:rPr lang="el-GR" sz="2000" dirty="0" smtClean="0"/>
              <a:t>Εικόνα 20, 21: Αφίσες, </a:t>
            </a:r>
            <a:r>
              <a:rPr lang="en-US" sz="2000" dirty="0"/>
              <a:t>The International Board on Books for Young People.</a:t>
            </a:r>
            <a:endParaRPr lang="el-GR" sz="2000" dirty="0"/>
          </a:p>
          <a:p>
            <a:pPr marL="0" indent="0">
              <a:buNone/>
            </a:pPr>
            <a:endParaRPr lang="el-GR" sz="2000" dirty="0"/>
          </a:p>
        </p:txBody>
      </p:sp>
    </p:spTree>
    <p:extLst>
      <p:ext uri="{BB962C8B-B14F-4D97-AF65-F5344CB8AC3E}">
        <p14:creationId xmlns:p14="http://schemas.microsoft.com/office/powerpoint/2010/main" val="116467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Το </a:t>
            </a:r>
            <a:r>
              <a:rPr lang="el-GR" altLang="el-GR" dirty="0" smtClean="0"/>
              <a:t>1989…</a:t>
            </a:r>
            <a:endParaRPr lang="el-GR" dirty="0"/>
          </a:p>
        </p:txBody>
      </p:sp>
      <p:sp>
        <p:nvSpPr>
          <p:cNvPr id="3" name="Content Placeholder 2"/>
          <p:cNvSpPr>
            <a:spLocks noGrp="1"/>
          </p:cNvSpPr>
          <p:nvPr>
            <p:ph sz="half" idx="1"/>
          </p:nvPr>
        </p:nvSpPr>
        <p:spPr/>
        <p:txBody>
          <a:bodyPr/>
          <a:lstStyle/>
          <a:p>
            <a:pPr marL="0" indent="0">
              <a:buNone/>
            </a:pPr>
            <a:r>
              <a:rPr lang="el-GR" altLang="el-GR" dirty="0"/>
              <a:t>Το 1989, τιμήθηκε με την Πανευρωπαϊκή Διάκριση </a:t>
            </a:r>
            <a:r>
              <a:rPr lang="el-GR" altLang="el-GR" dirty="0" err="1"/>
              <a:t>Pier</a:t>
            </a:r>
            <a:r>
              <a:rPr lang="el-GR" altLang="el-GR" dirty="0"/>
              <a:t> </a:t>
            </a:r>
            <a:r>
              <a:rPr lang="el-GR" altLang="el-GR" dirty="0" err="1"/>
              <a:t>Paolo</a:t>
            </a:r>
            <a:r>
              <a:rPr lang="el-GR" altLang="el-GR" dirty="0"/>
              <a:t>-</a:t>
            </a:r>
            <a:r>
              <a:rPr lang="el-GR" altLang="el-GR" dirty="0" err="1"/>
              <a:t>Vergerio</a:t>
            </a:r>
            <a:r>
              <a:rPr lang="el-GR" altLang="el-GR" dirty="0"/>
              <a:t>-</a:t>
            </a:r>
            <a:r>
              <a:rPr lang="el-GR" altLang="el-GR" dirty="0" err="1"/>
              <a:t>Padova</a:t>
            </a:r>
            <a:r>
              <a:rPr lang="el-GR" altLang="el-GR" dirty="0"/>
              <a:t>,  για την  εικονογράφησή της στο βιβλίο </a:t>
            </a:r>
            <a:r>
              <a:rPr lang="el-GR" altLang="el-GR" dirty="0" smtClean="0"/>
              <a:t>«Η </a:t>
            </a:r>
            <a:r>
              <a:rPr lang="el-GR" altLang="el-GR" dirty="0" err="1"/>
              <a:t>φύλλινη</a:t>
            </a:r>
            <a:r>
              <a:rPr lang="el-GR" altLang="el-GR" dirty="0"/>
              <a:t> </a:t>
            </a:r>
            <a:r>
              <a:rPr lang="el-GR" altLang="el-GR" dirty="0" smtClean="0"/>
              <a:t>πολυκατοικία». </a:t>
            </a:r>
            <a:endParaRPr lang="el-GR" altLang="el-GR" dirty="0"/>
          </a:p>
          <a:p>
            <a:endParaRPr lang="el-GR" dirty="0"/>
          </a:p>
        </p:txBody>
      </p:sp>
      <p:pic>
        <p:nvPicPr>
          <p:cNvPr id="5" name="Picture 2" descr="Εξώφυλλο του βιβλίου «Η φύλλινη πολυκατοικία» "/>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16016" y="1844824"/>
            <a:ext cx="3930652" cy="3528392"/>
          </a:xfrm>
          <a:noFill/>
        </p:spPr>
      </p:pic>
      <p:sp>
        <p:nvSpPr>
          <p:cNvPr id="6" name="TextBox 5"/>
          <p:cNvSpPr txBox="1"/>
          <p:nvPr/>
        </p:nvSpPr>
        <p:spPr>
          <a:xfrm>
            <a:off x="4684133" y="5442355"/>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5</a:t>
            </a:r>
            <a:r>
              <a:rPr lang="el-GR" b="1" dirty="0" smtClean="0">
                <a:latin typeface="+mj-lt"/>
              </a:rPr>
              <a:t>]</a:t>
            </a:r>
          </a:p>
        </p:txBody>
      </p:sp>
    </p:spTree>
    <p:custDataLst>
      <p:tags r:id="rId1"/>
    </p:custDataLst>
    <p:extLst>
      <p:ext uri="{BB962C8B-B14F-4D97-AF65-F5344CB8AC3E}">
        <p14:creationId xmlns:p14="http://schemas.microsoft.com/office/powerpoint/2010/main" val="22674741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a:t>5</a:t>
            </a:r>
            <a:r>
              <a:rPr lang="en-US" dirty="0" smtClean="0"/>
              <a:t>/</a:t>
            </a:r>
            <a:r>
              <a:rPr lang="el-GR" dirty="0" smtClean="0"/>
              <a:t>10</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 22: </a:t>
            </a:r>
            <a:r>
              <a:rPr lang="el-GR" sz="2000" dirty="0"/>
              <a:t>Εξώφυλλα βιβλίων:</a:t>
            </a:r>
          </a:p>
          <a:p>
            <a:r>
              <a:rPr lang="el-GR" sz="2000" dirty="0" smtClean="0"/>
              <a:t>«</a:t>
            </a:r>
            <a:r>
              <a:rPr lang="el-GR" sz="2000" b="1" dirty="0">
                <a:hlinkClick r:id="rId3"/>
              </a:rPr>
              <a:t>Αχ, σοκολάτα...</a:t>
            </a:r>
            <a:r>
              <a:rPr lang="el-GR" sz="2000" dirty="0"/>
              <a:t>» / </a:t>
            </a:r>
            <a:r>
              <a:rPr lang="el-GR" sz="2000" dirty="0" err="1"/>
              <a:t>Λίλη</a:t>
            </a:r>
            <a:r>
              <a:rPr lang="el-GR" sz="2000" dirty="0"/>
              <a:t> </a:t>
            </a:r>
            <a:r>
              <a:rPr lang="el-GR" sz="2000" dirty="0" err="1"/>
              <a:t>Λαμπρέλλη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2011.</a:t>
            </a:r>
          </a:p>
          <a:p>
            <a:r>
              <a:rPr lang="el-GR" sz="2000" dirty="0" smtClean="0"/>
              <a:t>«</a:t>
            </a:r>
            <a:r>
              <a:rPr lang="el-GR" sz="2000" b="1" dirty="0">
                <a:hlinkClick r:id="rId4"/>
              </a:rPr>
              <a:t>Το </a:t>
            </a:r>
            <a:r>
              <a:rPr lang="el-GR" sz="2000" b="1" dirty="0" err="1">
                <a:hlinkClick r:id="rId4"/>
              </a:rPr>
              <a:t>κοντολαίμικο</a:t>
            </a:r>
            <a:r>
              <a:rPr lang="el-GR" sz="2000" b="1" dirty="0">
                <a:hlinkClick r:id="rId4"/>
              </a:rPr>
              <a:t> κοτσύφι</a:t>
            </a:r>
            <a:r>
              <a:rPr lang="el-GR" sz="2000" dirty="0"/>
              <a:t>» / </a:t>
            </a:r>
            <a:r>
              <a:rPr lang="el-GR" sz="2000" dirty="0" err="1"/>
              <a:t>Λίλη</a:t>
            </a:r>
            <a:r>
              <a:rPr lang="el-GR" sz="2000" dirty="0"/>
              <a:t> </a:t>
            </a:r>
            <a:r>
              <a:rPr lang="el-GR" sz="2000" dirty="0" err="1"/>
              <a:t>Λαμπρέλλη</a:t>
            </a:r>
            <a:r>
              <a:rPr lang="el-GR" sz="2000" dirty="0"/>
              <a:t> · εικονογράφηση Βάσω </a:t>
            </a:r>
            <a:r>
              <a:rPr lang="el-GR" sz="2000" dirty="0" err="1"/>
              <a:t>Ψαράκη</a:t>
            </a:r>
            <a:r>
              <a:rPr lang="el-GR" sz="2000" dirty="0"/>
              <a:t>. - Αθήνα : Εκδόσεις Πατάκη, 2015.</a:t>
            </a:r>
          </a:p>
          <a:p>
            <a:r>
              <a:rPr lang="el-GR" sz="2000" dirty="0" smtClean="0"/>
              <a:t>«</a:t>
            </a:r>
            <a:r>
              <a:rPr lang="el-GR" sz="2000" b="1" dirty="0">
                <a:hlinkClick r:id="rId5"/>
              </a:rPr>
              <a:t>Η </a:t>
            </a:r>
            <a:r>
              <a:rPr lang="el-GR" sz="2000" b="1" dirty="0" err="1">
                <a:hlinkClick r:id="rId5"/>
              </a:rPr>
              <a:t>φύλλινη</a:t>
            </a:r>
            <a:r>
              <a:rPr lang="el-GR" sz="2000" b="1" dirty="0">
                <a:hlinkClick r:id="rId5"/>
              </a:rPr>
              <a:t> πολυκατοικία</a:t>
            </a:r>
            <a:r>
              <a:rPr lang="el-GR" sz="2000" b="1" dirty="0"/>
              <a:t>»</a:t>
            </a:r>
            <a:r>
              <a:rPr lang="el-GR" sz="2000" dirty="0"/>
              <a:t> / Δανάη Τσουκαλά · εικονογράφηση Βάσω </a:t>
            </a:r>
            <a:r>
              <a:rPr lang="el-GR" sz="2000" dirty="0" err="1"/>
              <a:t>Ψαράκη</a:t>
            </a:r>
            <a:r>
              <a:rPr lang="el-GR" sz="2000" dirty="0"/>
              <a:t>. - 1η </a:t>
            </a:r>
            <a:r>
              <a:rPr lang="el-GR" sz="2000" dirty="0" err="1"/>
              <a:t>έκδ</a:t>
            </a:r>
            <a:r>
              <a:rPr lang="el-GR" sz="2000" dirty="0"/>
              <a:t>. - Αθήνα : Εκδόσεις Πατάκη, 2000.</a:t>
            </a:r>
          </a:p>
          <a:p>
            <a:r>
              <a:rPr lang="el-GR" sz="2000" dirty="0" smtClean="0"/>
              <a:t>«</a:t>
            </a:r>
            <a:r>
              <a:rPr lang="el-GR" sz="2000" b="1" dirty="0">
                <a:hlinkClick r:id="rId6"/>
              </a:rPr>
              <a:t>Το σοφό βιβλίο της </a:t>
            </a:r>
            <a:r>
              <a:rPr lang="el-GR" sz="2000" b="1" dirty="0" err="1">
                <a:hlinkClick r:id="rId6"/>
              </a:rPr>
              <a:t>Σουμουτού</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2005.</a:t>
            </a:r>
          </a:p>
          <a:p>
            <a:r>
              <a:rPr lang="el-GR" sz="2000" dirty="0" smtClean="0"/>
              <a:t>«</a:t>
            </a:r>
            <a:r>
              <a:rPr lang="el-GR" sz="2000" b="1" dirty="0">
                <a:hlinkClick r:id="rId7"/>
              </a:rPr>
              <a:t>Μια ωραία πεταλούδα</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2008. </a:t>
            </a:r>
          </a:p>
        </p:txBody>
      </p:sp>
    </p:spTree>
    <p:extLst>
      <p:ext uri="{BB962C8B-B14F-4D97-AF65-F5344CB8AC3E}">
        <p14:creationId xmlns:p14="http://schemas.microsoft.com/office/powerpoint/2010/main" val="29024159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a:t>6</a:t>
            </a:r>
            <a:r>
              <a:rPr lang="en-US" dirty="0" smtClean="0"/>
              <a:t>/</a:t>
            </a:r>
            <a:r>
              <a:rPr lang="el-GR" dirty="0" smtClean="0"/>
              <a:t>10</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l-GR" sz="2000" dirty="0"/>
              <a:t>Εικόνα 23: Εξώφυλλα των βιβλίων </a:t>
            </a:r>
          </a:p>
          <a:p>
            <a:pPr>
              <a:spcBef>
                <a:spcPts val="600"/>
              </a:spcBef>
              <a:spcAft>
                <a:spcPts val="600"/>
              </a:spcAft>
            </a:pPr>
            <a:r>
              <a:rPr lang="el-GR" sz="2000" dirty="0"/>
              <a:t>«</a:t>
            </a:r>
            <a:r>
              <a:rPr lang="el-GR" sz="2000" b="1" dirty="0">
                <a:hlinkClick r:id="rId3"/>
              </a:rPr>
              <a:t>Η μάγισσα η </a:t>
            </a:r>
            <a:r>
              <a:rPr lang="el-GR" sz="2000" b="1" dirty="0" err="1">
                <a:hlinkClick r:id="rId3"/>
              </a:rPr>
              <a:t>Σουμουτού</a:t>
            </a:r>
            <a:r>
              <a:rPr lang="el-GR" sz="2000" b="1" dirty="0">
                <a:hlinkClick r:id="rId3"/>
              </a:rPr>
              <a:t> και οι δράκοντες</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1998. </a:t>
            </a:r>
          </a:p>
          <a:p>
            <a:pPr>
              <a:spcBef>
                <a:spcPts val="600"/>
              </a:spcBef>
              <a:spcAft>
                <a:spcPts val="600"/>
              </a:spcAft>
            </a:pPr>
            <a:r>
              <a:rPr lang="el-GR" sz="2000" dirty="0"/>
              <a:t>«</a:t>
            </a:r>
            <a:r>
              <a:rPr lang="el-GR" sz="2000" b="1" dirty="0">
                <a:hlinkClick r:id="rId4"/>
              </a:rPr>
              <a:t>Η Χρυσομαλλούσα</a:t>
            </a:r>
            <a:r>
              <a:rPr lang="el-GR" sz="2000" dirty="0"/>
              <a:t>»/ Ζωή </a:t>
            </a:r>
            <a:r>
              <a:rPr lang="el-GR" sz="2000" dirty="0" err="1"/>
              <a:t>Βαλάση</a:t>
            </a:r>
            <a:r>
              <a:rPr lang="el-GR" sz="2000" dirty="0"/>
              <a:t> · εικονογράφηση Βάσω </a:t>
            </a:r>
            <a:r>
              <a:rPr lang="el-GR" sz="2000" dirty="0" err="1"/>
              <a:t>Ψαράκη</a:t>
            </a:r>
            <a:r>
              <a:rPr lang="el-GR" sz="2000" dirty="0"/>
              <a:t>. - Αθήνα :Ταξιδευτής, 2004. </a:t>
            </a:r>
          </a:p>
          <a:p>
            <a:pPr marL="0" indent="0">
              <a:spcBef>
                <a:spcPts val="600"/>
              </a:spcBef>
              <a:spcAft>
                <a:spcPts val="600"/>
              </a:spcAft>
              <a:buNone/>
            </a:pPr>
            <a:r>
              <a:rPr lang="el-GR" sz="2000" dirty="0"/>
              <a:t>Εικόνα </a:t>
            </a:r>
            <a:r>
              <a:rPr lang="el-GR" sz="2000" dirty="0" smtClean="0"/>
              <a:t>24: </a:t>
            </a:r>
            <a:r>
              <a:rPr lang="el-GR" sz="2000" dirty="0"/>
              <a:t>Σελίδα του βιβλίου «</a:t>
            </a:r>
            <a:r>
              <a:rPr lang="el-GR" sz="2000" b="1" dirty="0">
                <a:hlinkClick r:id="rId3"/>
              </a:rPr>
              <a:t>Η μάγισσα η </a:t>
            </a:r>
            <a:r>
              <a:rPr lang="el-GR" sz="2000" b="1" dirty="0" err="1">
                <a:hlinkClick r:id="rId3"/>
              </a:rPr>
              <a:t>Σουμουτού</a:t>
            </a:r>
            <a:r>
              <a:rPr lang="el-GR" sz="2000" b="1" dirty="0">
                <a:hlinkClick r:id="rId3"/>
              </a:rPr>
              <a:t> και οι δράκοντες</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1998. </a:t>
            </a:r>
            <a:endParaRPr lang="el-GR" sz="2000" dirty="0" smtClean="0"/>
          </a:p>
          <a:p>
            <a:pPr marL="0" indent="0">
              <a:spcBef>
                <a:spcPts val="600"/>
              </a:spcBef>
              <a:spcAft>
                <a:spcPts val="600"/>
              </a:spcAft>
              <a:buNone/>
            </a:pPr>
            <a:r>
              <a:rPr lang="el-GR" sz="2000" dirty="0"/>
              <a:t>Εικόνα 25: Εξώφυλλο του βιβλίου «</a:t>
            </a:r>
            <a:r>
              <a:rPr lang="el-GR" sz="2000" b="1" dirty="0">
                <a:hlinkClick r:id="rId5"/>
              </a:rPr>
              <a:t>Τα μαγικά μολύβια</a:t>
            </a:r>
            <a:r>
              <a:rPr lang="el-GR" sz="2000" dirty="0"/>
              <a:t>» / Ζωή </a:t>
            </a:r>
            <a:r>
              <a:rPr lang="el-GR" sz="2000" dirty="0" err="1"/>
              <a:t>Βαλάση</a:t>
            </a:r>
            <a:r>
              <a:rPr lang="el-GR" sz="2000" dirty="0"/>
              <a:t> · εικονογράφηση Βάσω </a:t>
            </a:r>
            <a:r>
              <a:rPr lang="el-GR" sz="2000" dirty="0" err="1"/>
              <a:t>Ψαράκη</a:t>
            </a:r>
            <a:r>
              <a:rPr lang="el-GR" sz="2000" dirty="0"/>
              <a:t>. - 7η </a:t>
            </a:r>
            <a:r>
              <a:rPr lang="el-GR" sz="2000" dirty="0" err="1"/>
              <a:t>έκδ</a:t>
            </a:r>
            <a:r>
              <a:rPr lang="el-GR" sz="2000" dirty="0"/>
              <a:t>. - Αθήνα : Κέδρος, 1998. </a:t>
            </a:r>
          </a:p>
          <a:p>
            <a:pPr marL="0" indent="0">
              <a:spcBef>
                <a:spcPts val="600"/>
              </a:spcBef>
              <a:spcAft>
                <a:spcPts val="600"/>
              </a:spcAft>
              <a:buNone/>
            </a:pPr>
            <a:endParaRPr lang="el-GR" sz="2000" dirty="0" smtClean="0"/>
          </a:p>
        </p:txBody>
      </p:sp>
    </p:spTree>
    <p:extLst>
      <p:ext uri="{BB962C8B-B14F-4D97-AF65-F5344CB8AC3E}">
        <p14:creationId xmlns:p14="http://schemas.microsoft.com/office/powerpoint/2010/main" val="269935819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a:t>7</a:t>
            </a:r>
            <a:r>
              <a:rPr lang="en-US" dirty="0" smtClean="0"/>
              <a:t>/</a:t>
            </a:r>
            <a:r>
              <a:rPr lang="el-GR" dirty="0" smtClean="0"/>
              <a:t>10</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Εικόνα </a:t>
            </a:r>
            <a:r>
              <a:rPr lang="el-GR" sz="2000" dirty="0"/>
              <a:t>26: Εξώφυλλο του </a:t>
            </a:r>
            <a:r>
              <a:rPr lang="el-GR" sz="2000" dirty="0" smtClean="0"/>
              <a:t>βιβλίου  «</a:t>
            </a:r>
            <a:r>
              <a:rPr lang="el-GR" sz="2000" b="1" dirty="0" smtClean="0">
                <a:hlinkClick r:id="rId3"/>
              </a:rPr>
              <a:t>Ο </a:t>
            </a:r>
            <a:r>
              <a:rPr lang="el-GR" sz="2000" b="1" dirty="0">
                <a:hlinkClick r:id="rId3"/>
              </a:rPr>
              <a:t>κήπος με τα </a:t>
            </a:r>
            <a:r>
              <a:rPr lang="el-GR" sz="2000" b="1" dirty="0" smtClean="0">
                <a:hlinkClick r:id="rId3"/>
              </a:rPr>
              <a:t>όνειρα</a:t>
            </a:r>
            <a:r>
              <a:rPr lang="el-GR" sz="2000" dirty="0" smtClean="0"/>
              <a:t>»/</a:t>
            </a:r>
            <a:r>
              <a:rPr lang="el-GR" sz="2000" dirty="0"/>
              <a:t> </a:t>
            </a:r>
            <a:r>
              <a:rPr lang="el-GR" sz="2000" dirty="0" err="1"/>
              <a:t>Σάντρα</a:t>
            </a:r>
            <a:r>
              <a:rPr lang="el-GR" sz="2000" dirty="0"/>
              <a:t> Βούλγαρη. - 1η </a:t>
            </a:r>
            <a:r>
              <a:rPr lang="el-GR" sz="2000" dirty="0" err="1"/>
              <a:t>έκδ</a:t>
            </a:r>
            <a:r>
              <a:rPr lang="el-GR" sz="2000" dirty="0"/>
              <a:t>. - Αθήνα : Εκδόσεις Πατάκη, 2012.</a:t>
            </a:r>
          </a:p>
          <a:p>
            <a:pPr marL="0" indent="0">
              <a:buNone/>
            </a:pPr>
            <a:r>
              <a:rPr lang="el-GR" sz="2000" dirty="0"/>
              <a:t>Εικόνα 27: Εξώφυλλο του βιβλίου «</a:t>
            </a:r>
            <a:r>
              <a:rPr lang="el-GR" sz="2000" b="1" dirty="0">
                <a:hlinkClick r:id="rId4"/>
              </a:rPr>
              <a:t>Ξέρω τραγούδια να σας πω...</a:t>
            </a:r>
            <a:r>
              <a:rPr lang="el-GR" sz="2000" dirty="0"/>
              <a:t> : Τραγουδάκια και ποιήματα για μικρά παιδιά» / </a:t>
            </a:r>
            <a:r>
              <a:rPr lang="el-GR" sz="2000" dirty="0" err="1"/>
              <a:t>επιμέλειαΒάσω</a:t>
            </a:r>
            <a:r>
              <a:rPr lang="el-GR" sz="2000" dirty="0"/>
              <a:t>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2002</a:t>
            </a:r>
            <a:r>
              <a:rPr lang="el-GR" sz="2000" dirty="0" smtClean="0"/>
              <a:t>.</a:t>
            </a:r>
            <a:endParaRPr lang="el-GR" sz="2000" dirty="0"/>
          </a:p>
          <a:p>
            <a:pPr marL="0" indent="0">
              <a:buNone/>
            </a:pPr>
            <a:r>
              <a:rPr lang="el-GR" sz="2000" dirty="0"/>
              <a:t>Εικόνα 29: Εξώφυλλο και ενδεικτικές σελίδες του βιβλίου «</a:t>
            </a:r>
            <a:r>
              <a:rPr lang="el-GR" sz="2000" b="1" dirty="0">
                <a:hlinkClick r:id="rId5"/>
              </a:rPr>
              <a:t>Άλλοι καιροί, άλλα παιδιά</a:t>
            </a:r>
            <a:r>
              <a:rPr lang="el-GR" sz="2000" dirty="0"/>
              <a:t>» / </a:t>
            </a:r>
            <a:r>
              <a:rPr lang="el-GR" sz="2000" dirty="0" err="1"/>
              <a:t>Άλκη</a:t>
            </a:r>
            <a:r>
              <a:rPr lang="el-GR" sz="2000" dirty="0"/>
              <a:t> </a:t>
            </a:r>
            <a:r>
              <a:rPr lang="el-GR" sz="2000" dirty="0" err="1"/>
              <a:t>Ζέη</a:t>
            </a:r>
            <a:r>
              <a:rPr lang="el-GR" sz="2000" dirty="0"/>
              <a:t>, Ζωρζ </a:t>
            </a:r>
            <a:r>
              <a:rPr lang="el-GR" sz="2000" dirty="0" err="1"/>
              <a:t>Σαρή</a:t>
            </a:r>
            <a:r>
              <a:rPr lang="el-GR" sz="2000" dirty="0"/>
              <a:t> · εικονογράφηση Φωτεινή Στεφανίδη, Βάσω </a:t>
            </a:r>
            <a:r>
              <a:rPr lang="el-GR" sz="2000" dirty="0" err="1"/>
              <a:t>Ψαράκη</a:t>
            </a:r>
            <a:r>
              <a:rPr lang="el-GR" sz="2000" dirty="0"/>
              <a:t>. - 2η </a:t>
            </a:r>
            <a:r>
              <a:rPr lang="el-GR" sz="2000" dirty="0" err="1"/>
              <a:t>έκδ</a:t>
            </a:r>
            <a:r>
              <a:rPr lang="el-GR" sz="2000" dirty="0"/>
              <a:t>. - Αθήνα : Εταιρεία Ψυχοκοινωνικής Υγείας του Παιδιού και του Εφήβου, 2007. </a:t>
            </a:r>
          </a:p>
        </p:txBody>
      </p:sp>
    </p:spTree>
    <p:extLst>
      <p:ext uri="{BB962C8B-B14F-4D97-AF65-F5344CB8AC3E}">
        <p14:creationId xmlns:p14="http://schemas.microsoft.com/office/powerpoint/2010/main" val="9829841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a:t>8</a:t>
            </a:r>
            <a:r>
              <a:rPr lang="en-US" dirty="0" smtClean="0"/>
              <a:t>/</a:t>
            </a:r>
            <a:r>
              <a:rPr lang="el-GR" dirty="0" smtClean="0"/>
              <a:t>10</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l-GR" sz="2000" dirty="0"/>
              <a:t>Εικόνα 30: Εξώφυλλα των βιβλίων</a:t>
            </a:r>
            <a:r>
              <a:rPr lang="el-GR" sz="2000" dirty="0" smtClean="0"/>
              <a:t>: </a:t>
            </a:r>
            <a:endParaRPr lang="el-GR" sz="2000" dirty="0"/>
          </a:p>
          <a:p>
            <a:pPr>
              <a:spcBef>
                <a:spcPts val="600"/>
              </a:spcBef>
              <a:spcAft>
                <a:spcPts val="600"/>
              </a:spcAft>
            </a:pPr>
            <a:r>
              <a:rPr lang="el-GR" sz="2000" b="1" dirty="0" smtClean="0">
                <a:hlinkClick r:id="rId3"/>
              </a:rPr>
              <a:t>Πώς </a:t>
            </a:r>
            <a:r>
              <a:rPr lang="el-GR" sz="2000" b="1" dirty="0">
                <a:hlinkClick r:id="rId3"/>
              </a:rPr>
              <a:t>η </a:t>
            </a:r>
            <a:r>
              <a:rPr lang="el-GR" sz="2000" b="1" dirty="0" err="1">
                <a:hlinkClick r:id="rId3"/>
              </a:rPr>
              <a:t>Σουμουτού</a:t>
            </a:r>
            <a:r>
              <a:rPr lang="el-GR" sz="2000" b="1" dirty="0">
                <a:hlinkClick r:id="rId3"/>
              </a:rPr>
              <a:t> πήρε πίσω το σοφό βιβλίο της</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a:t>
            </a:r>
            <a:r>
              <a:rPr lang="el-GR" sz="2000" dirty="0" smtClean="0"/>
              <a:t>2001</a:t>
            </a:r>
          </a:p>
          <a:p>
            <a:pPr>
              <a:spcBef>
                <a:spcPts val="600"/>
              </a:spcBef>
              <a:spcAft>
                <a:spcPts val="600"/>
              </a:spcAft>
            </a:pPr>
            <a:r>
              <a:rPr lang="el-GR" sz="2000" b="1" dirty="0" smtClean="0">
                <a:hlinkClick r:id="rId4"/>
              </a:rPr>
              <a:t>Ο </a:t>
            </a:r>
            <a:r>
              <a:rPr lang="el-GR" sz="2000" b="1" dirty="0">
                <a:hlinkClick r:id="rId4"/>
              </a:rPr>
              <a:t>μάγος </a:t>
            </a:r>
            <a:r>
              <a:rPr lang="el-GR" sz="2000" b="1" dirty="0" err="1">
                <a:hlinkClick r:id="rId4"/>
              </a:rPr>
              <a:t>Αλμπραντρά</a:t>
            </a:r>
            <a:r>
              <a:rPr lang="el-GR" sz="2000" b="1" dirty="0">
                <a:hlinkClick r:id="rId4"/>
              </a:rPr>
              <a:t> και το σοφό βιβλίο της </a:t>
            </a:r>
            <a:r>
              <a:rPr lang="el-GR" sz="2000" b="1" dirty="0" err="1">
                <a:hlinkClick r:id="rId4"/>
              </a:rPr>
              <a:t>Σουμουτού</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2000</a:t>
            </a:r>
            <a:r>
              <a:rPr lang="el-GR" sz="2000" dirty="0" smtClean="0"/>
              <a:t>.</a:t>
            </a:r>
          </a:p>
          <a:p>
            <a:pPr>
              <a:spcBef>
                <a:spcPts val="600"/>
              </a:spcBef>
              <a:spcAft>
                <a:spcPts val="600"/>
              </a:spcAft>
            </a:pPr>
            <a:r>
              <a:rPr lang="el-GR" sz="2000" b="1" dirty="0"/>
              <a:t>«</a:t>
            </a:r>
            <a:r>
              <a:rPr lang="el-GR" sz="2000" b="1" dirty="0">
                <a:hlinkClick r:id="rId5"/>
              </a:rPr>
              <a:t>Στο κάστρο της </a:t>
            </a:r>
            <a:r>
              <a:rPr lang="el-GR" sz="2000" b="1" dirty="0" err="1">
                <a:hlinkClick r:id="rId5"/>
              </a:rPr>
              <a:t>Σουμουτού</a:t>
            </a:r>
            <a:r>
              <a:rPr lang="el-GR" sz="2000" b="1" dirty="0">
                <a:hlinkClick r:id="rId5"/>
              </a:rPr>
              <a:t> η </a:t>
            </a:r>
            <a:r>
              <a:rPr lang="el-GR" sz="2000" b="1" dirty="0" err="1">
                <a:hlinkClick r:id="rId5"/>
              </a:rPr>
              <a:t>Τουρουπίτα</a:t>
            </a:r>
            <a:r>
              <a:rPr lang="el-GR" sz="2000" b="1" dirty="0">
                <a:hlinkClick r:id="rId5"/>
              </a:rPr>
              <a:t> μαγειρεύει μαζί με τα παιδιά</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2009.</a:t>
            </a:r>
            <a:r>
              <a:rPr lang="el-GR" sz="2000" dirty="0" smtClean="0"/>
              <a:t> </a:t>
            </a:r>
            <a:endParaRPr lang="el-GR" sz="2000" dirty="0"/>
          </a:p>
          <a:p>
            <a:pPr marL="0" indent="0">
              <a:spcBef>
                <a:spcPts val="600"/>
              </a:spcBef>
              <a:spcAft>
                <a:spcPts val="600"/>
              </a:spcAft>
              <a:buNone/>
            </a:pPr>
            <a:r>
              <a:rPr lang="el-GR" sz="2000" dirty="0"/>
              <a:t>Εικόνα 31: Εξώφυλλο του βιβλίου «</a:t>
            </a:r>
            <a:r>
              <a:rPr lang="el-GR" sz="2000" b="1" dirty="0">
                <a:hlinkClick r:id="rId6"/>
              </a:rPr>
              <a:t>Φεύγει ο γάτος...</a:t>
            </a:r>
            <a:r>
              <a:rPr lang="el-GR" sz="2000" dirty="0"/>
              <a:t> : Ελληνικές παροιμίες και φράσεις» / Ρούλα Παπανικολάου · εικονογράφηση Βάσω </a:t>
            </a:r>
            <a:r>
              <a:rPr lang="el-GR" sz="2000" dirty="0" err="1"/>
              <a:t>Ψαράκη</a:t>
            </a:r>
            <a:r>
              <a:rPr lang="el-GR" sz="2000" dirty="0"/>
              <a:t>. - 1η </a:t>
            </a:r>
            <a:r>
              <a:rPr lang="el-GR" sz="2000" dirty="0" err="1"/>
              <a:t>έκδ</a:t>
            </a:r>
            <a:r>
              <a:rPr lang="el-GR" sz="2000" dirty="0"/>
              <a:t>. - Θεσσαλονίκη : Μικρός </a:t>
            </a:r>
            <a:r>
              <a:rPr lang="el-GR" sz="2000" dirty="0" err="1"/>
              <a:t>Πρίγκηπας</a:t>
            </a:r>
            <a:r>
              <a:rPr lang="el-GR" sz="2000" dirty="0"/>
              <a:t>, 2007</a:t>
            </a:r>
            <a:r>
              <a:rPr lang="el-GR" sz="2000" dirty="0" smtClean="0"/>
              <a:t>.</a:t>
            </a:r>
            <a:endParaRPr lang="el-GR" sz="2000" dirty="0"/>
          </a:p>
        </p:txBody>
      </p:sp>
    </p:spTree>
    <p:extLst>
      <p:ext uri="{BB962C8B-B14F-4D97-AF65-F5344CB8AC3E}">
        <p14:creationId xmlns:p14="http://schemas.microsoft.com/office/powerpoint/2010/main" val="11938439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a:t>9</a:t>
            </a:r>
            <a:r>
              <a:rPr lang="en-US" dirty="0" smtClean="0"/>
              <a:t>/</a:t>
            </a:r>
            <a:r>
              <a:rPr lang="el-GR" dirty="0" smtClean="0"/>
              <a:t>10</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buNone/>
            </a:pPr>
            <a:r>
              <a:rPr lang="el-GR" sz="2000" dirty="0"/>
              <a:t>Εικόνα 32: Εξώφυλλο του βιβλίου «</a:t>
            </a:r>
            <a:r>
              <a:rPr lang="el-GR" sz="2000" b="1" dirty="0">
                <a:hlinkClick r:id="rId3"/>
              </a:rPr>
              <a:t>Το τραγούδι του ποταμού</a:t>
            </a:r>
            <a:r>
              <a:rPr lang="el-GR" sz="2000" dirty="0"/>
              <a:t>» / Μάγια </a:t>
            </a:r>
            <a:r>
              <a:rPr lang="el-GR" sz="2000" dirty="0" err="1"/>
              <a:t>Μπάριτς</a:t>
            </a:r>
            <a:r>
              <a:rPr lang="el-GR" sz="2000" dirty="0"/>
              <a:t> · μετάφραση Μαρία </a:t>
            </a:r>
            <a:r>
              <a:rPr lang="el-GR" sz="2000" dirty="0" err="1"/>
              <a:t>Μαρτζούκου</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2001. </a:t>
            </a:r>
            <a:endParaRPr lang="el-GR" sz="2000" dirty="0" smtClean="0"/>
          </a:p>
          <a:p>
            <a:pPr marL="0" indent="0">
              <a:buNone/>
            </a:pPr>
            <a:r>
              <a:rPr lang="el-GR" sz="2000" dirty="0" smtClean="0"/>
              <a:t>Εικόνα </a:t>
            </a:r>
            <a:r>
              <a:rPr lang="el-GR" sz="2000" dirty="0"/>
              <a:t>33: Εξώφυλλα των βιβλίων</a:t>
            </a:r>
          </a:p>
          <a:p>
            <a:r>
              <a:rPr lang="el-GR" sz="2000" dirty="0"/>
              <a:t>«</a:t>
            </a:r>
            <a:r>
              <a:rPr lang="el-GR" sz="2000" b="1" dirty="0">
                <a:hlinkClick r:id="rId4"/>
              </a:rPr>
              <a:t>Η μάγισσα η </a:t>
            </a:r>
            <a:r>
              <a:rPr lang="el-GR" sz="2000" b="1" dirty="0" err="1">
                <a:hlinkClick r:id="rId4"/>
              </a:rPr>
              <a:t>Σουμουτού</a:t>
            </a:r>
            <a:r>
              <a:rPr lang="el-GR" sz="2000" b="1" dirty="0">
                <a:hlinkClick r:id="rId4"/>
              </a:rPr>
              <a:t> και οι δράκοντες</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1998. </a:t>
            </a:r>
            <a:endParaRPr lang="el-GR" sz="2000" dirty="0" smtClean="0"/>
          </a:p>
          <a:p>
            <a:r>
              <a:rPr lang="el-GR" sz="2000" dirty="0" smtClean="0"/>
              <a:t>«</a:t>
            </a:r>
            <a:r>
              <a:rPr lang="el-GR" sz="2000" b="1" dirty="0">
                <a:hlinkClick r:id="rId5"/>
              </a:rPr>
              <a:t>Πώς η </a:t>
            </a:r>
            <a:r>
              <a:rPr lang="el-GR" sz="2000" b="1" dirty="0" err="1">
                <a:hlinkClick r:id="rId5"/>
              </a:rPr>
              <a:t>Σουμουτού</a:t>
            </a:r>
            <a:r>
              <a:rPr lang="el-GR" sz="2000" b="1" dirty="0">
                <a:hlinkClick r:id="rId5"/>
              </a:rPr>
              <a:t> πήρε πίσω το σοφό βιβλίο της</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a:t>
            </a:r>
            <a:r>
              <a:rPr lang="el-GR" sz="2000" dirty="0" smtClean="0"/>
              <a:t>2001</a:t>
            </a:r>
          </a:p>
          <a:p>
            <a:r>
              <a:rPr lang="el-GR" sz="2000" dirty="0" smtClean="0"/>
              <a:t>«</a:t>
            </a:r>
            <a:r>
              <a:rPr lang="el-GR" sz="2000" b="1" dirty="0" smtClean="0">
                <a:hlinkClick r:id="rId6"/>
              </a:rPr>
              <a:t>Ο μάγος </a:t>
            </a:r>
            <a:r>
              <a:rPr lang="el-GR" sz="2000" b="1" dirty="0" err="1" smtClean="0">
                <a:hlinkClick r:id="rId6"/>
              </a:rPr>
              <a:t>Αλμπραντρά</a:t>
            </a:r>
            <a:r>
              <a:rPr lang="el-GR" sz="2000" b="1" dirty="0" smtClean="0">
                <a:hlinkClick r:id="rId6"/>
              </a:rPr>
              <a:t> και το σοφό βιβλίο της </a:t>
            </a:r>
            <a:r>
              <a:rPr lang="el-GR" sz="2000" b="1" dirty="0" err="1" smtClean="0">
                <a:hlinkClick r:id="rId6"/>
              </a:rPr>
              <a:t>Σουμουτού</a:t>
            </a:r>
            <a:r>
              <a:rPr lang="el-GR" sz="2000" dirty="0" smtClean="0"/>
              <a:t>» / Βάσω </a:t>
            </a:r>
            <a:r>
              <a:rPr lang="el-GR" sz="2000" dirty="0" err="1" smtClean="0"/>
              <a:t>Ψαράκη</a:t>
            </a:r>
            <a:r>
              <a:rPr lang="el-GR" sz="2000" dirty="0" smtClean="0"/>
              <a:t> · εικονογράφηση Βάσω </a:t>
            </a:r>
            <a:r>
              <a:rPr lang="el-GR" sz="2000" dirty="0" err="1" smtClean="0"/>
              <a:t>Ψαράκη</a:t>
            </a:r>
            <a:r>
              <a:rPr lang="el-GR" sz="2000" dirty="0" smtClean="0"/>
              <a:t>. - 1η </a:t>
            </a:r>
            <a:r>
              <a:rPr lang="el-GR" sz="2000" dirty="0" err="1" smtClean="0"/>
              <a:t>έκδ</a:t>
            </a:r>
            <a:r>
              <a:rPr lang="el-GR" sz="2000" dirty="0" smtClean="0"/>
              <a:t>. - Αθήνα : Εκδόσεις Πατάκη, 2000. </a:t>
            </a:r>
            <a:endParaRPr lang="el-GR" sz="2000" dirty="0"/>
          </a:p>
        </p:txBody>
      </p:sp>
    </p:spTree>
    <p:extLst>
      <p:ext uri="{BB962C8B-B14F-4D97-AF65-F5344CB8AC3E}">
        <p14:creationId xmlns:p14="http://schemas.microsoft.com/office/powerpoint/2010/main" val="29744567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r>
              <a:rPr lang="en-US" dirty="0" smtClean="0"/>
              <a:t> (</a:t>
            </a:r>
            <a:r>
              <a:rPr lang="el-GR" dirty="0" smtClean="0"/>
              <a:t>10</a:t>
            </a:r>
            <a:r>
              <a:rPr lang="en-US" dirty="0" smtClean="0"/>
              <a:t>/</a:t>
            </a:r>
            <a:r>
              <a:rPr lang="el-GR" dirty="0" smtClean="0"/>
              <a:t>10</a:t>
            </a:r>
            <a:r>
              <a:rPr lang="en-US" dirty="0" smtClean="0"/>
              <a:t>)</a:t>
            </a:r>
            <a:r>
              <a:rPr lang="el-GR" dirty="0" smtClean="0"/>
              <a:t> </a:t>
            </a:r>
            <a:endParaRPr lang="el-GR" dirty="0"/>
          </a:p>
        </p:txBody>
      </p:sp>
      <p:sp>
        <p:nvSpPr>
          <p:cNvPr id="3" name="Content Placeholder 2"/>
          <p:cNvSpPr>
            <a:spLocks noGrp="1"/>
          </p:cNvSpPr>
          <p:nvPr>
            <p:ph idx="1"/>
          </p:nvPr>
        </p:nvSpPr>
        <p:spPr/>
        <p:txBody>
          <a:bodyPr>
            <a:noAutofit/>
          </a:bodyPr>
          <a:lstStyle/>
          <a:p>
            <a:pPr marL="0" indent="0">
              <a:buNone/>
            </a:pPr>
            <a:r>
              <a:rPr lang="el-GR" sz="2000" dirty="0"/>
              <a:t>Εικόνα 40, 41, 42: Εξώφυλλο και ενδεικτικές σελίδες του βιβλίου</a:t>
            </a:r>
            <a:r>
              <a:rPr lang="el-GR" sz="2000" b="1" dirty="0"/>
              <a:t> «</a:t>
            </a:r>
            <a:r>
              <a:rPr lang="el-GR" sz="2000" b="1" dirty="0">
                <a:hlinkClick r:id="rId3"/>
              </a:rPr>
              <a:t>Στο κάστρο της </a:t>
            </a:r>
            <a:r>
              <a:rPr lang="el-GR" sz="2000" b="1" dirty="0" err="1">
                <a:hlinkClick r:id="rId3"/>
              </a:rPr>
              <a:t>Σουμουτού</a:t>
            </a:r>
            <a:r>
              <a:rPr lang="el-GR" sz="2000" b="1" dirty="0">
                <a:hlinkClick r:id="rId3"/>
              </a:rPr>
              <a:t> η </a:t>
            </a:r>
            <a:r>
              <a:rPr lang="el-GR" sz="2000" b="1" dirty="0" err="1">
                <a:hlinkClick r:id="rId3"/>
              </a:rPr>
              <a:t>Τουρουπίτα</a:t>
            </a:r>
            <a:r>
              <a:rPr lang="el-GR" sz="2000" b="1" dirty="0">
                <a:hlinkClick r:id="rId3"/>
              </a:rPr>
              <a:t> μαγειρεύει μαζί με τα παιδιά</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2009. </a:t>
            </a:r>
            <a:r>
              <a:rPr lang="el-GR" sz="2000" dirty="0" smtClean="0"/>
              <a:t>Εικόνα </a:t>
            </a:r>
            <a:r>
              <a:rPr lang="el-GR" sz="2000" dirty="0"/>
              <a:t>43, 44: Εξώφυλλο και ενδεικτικές σελίδες του βιβλίου</a:t>
            </a:r>
            <a:r>
              <a:rPr lang="el-GR" sz="2000" b="1" dirty="0"/>
              <a:t> </a:t>
            </a:r>
            <a:endParaRPr lang="el-GR" sz="2000" b="1" dirty="0" smtClean="0"/>
          </a:p>
          <a:p>
            <a:pPr marL="0" indent="0">
              <a:buNone/>
            </a:pPr>
            <a:r>
              <a:rPr lang="el-GR" sz="2000" dirty="0" smtClean="0"/>
              <a:t>Εικόνα 43. 44: «</a:t>
            </a:r>
            <a:r>
              <a:rPr lang="el-GR" sz="2000" b="1" dirty="0" smtClean="0">
                <a:hlinkClick r:id="rId4"/>
              </a:rPr>
              <a:t>Ο </a:t>
            </a:r>
            <a:r>
              <a:rPr lang="el-GR" sz="2000" b="1" dirty="0" err="1">
                <a:hlinkClick r:id="rId4"/>
              </a:rPr>
              <a:t>Φρίκος</a:t>
            </a:r>
            <a:r>
              <a:rPr lang="el-GR" sz="2000" dirty="0"/>
              <a:t> : Ο κοντορεβιθούλης μου» / Ζωρζ </a:t>
            </a:r>
            <a:r>
              <a:rPr lang="el-GR" sz="2000" dirty="0" err="1"/>
              <a:t>Σαρή</a:t>
            </a:r>
            <a:r>
              <a:rPr lang="el-GR" sz="2000" dirty="0"/>
              <a:t> · εικονογράφηση Βάσω </a:t>
            </a:r>
            <a:r>
              <a:rPr lang="el-GR" sz="2000" dirty="0" err="1"/>
              <a:t>Ψαράκη</a:t>
            </a:r>
            <a:r>
              <a:rPr lang="el-GR" sz="2000" dirty="0"/>
              <a:t>. - 2η </a:t>
            </a:r>
            <a:r>
              <a:rPr lang="el-GR" sz="2000" dirty="0" err="1"/>
              <a:t>έκδ</a:t>
            </a:r>
            <a:r>
              <a:rPr lang="el-GR" sz="2000" dirty="0"/>
              <a:t>. - Αθήνα : Εκδόσεις Πατάκη, 1996.</a:t>
            </a:r>
          </a:p>
          <a:p>
            <a:pPr marL="0" indent="0">
              <a:buNone/>
            </a:pPr>
            <a:r>
              <a:rPr lang="el-GR" sz="2000" dirty="0"/>
              <a:t>Εικόνα 45, 46: Εξώφυλλο και ενδεικτικές σελίδες του βιβλίου «</a:t>
            </a:r>
            <a:r>
              <a:rPr lang="el-GR" sz="2000" b="1" dirty="0">
                <a:hlinkClick r:id="rId5"/>
              </a:rPr>
              <a:t>Το βατραχάκι με την κίτρινη γραμμή</a:t>
            </a:r>
            <a:r>
              <a:rPr lang="el-GR" sz="2000" dirty="0"/>
              <a:t>» / Βάσω </a:t>
            </a:r>
            <a:r>
              <a:rPr lang="el-GR" sz="2000" dirty="0" err="1"/>
              <a:t>Ψαράκη</a:t>
            </a:r>
            <a:r>
              <a:rPr lang="el-GR" sz="2000" dirty="0"/>
              <a:t> · εικονογράφηση Βάσω </a:t>
            </a:r>
            <a:r>
              <a:rPr lang="el-GR" sz="2000" dirty="0" err="1"/>
              <a:t>Ψαράκη</a:t>
            </a:r>
            <a:r>
              <a:rPr lang="el-GR" sz="2000" dirty="0"/>
              <a:t>. - 1η </a:t>
            </a:r>
            <a:r>
              <a:rPr lang="el-GR" sz="2000" dirty="0" err="1"/>
              <a:t>έκδ</a:t>
            </a:r>
            <a:r>
              <a:rPr lang="el-GR" sz="2000" dirty="0"/>
              <a:t>. - Αθήνα : Εκδόσεις Πατάκη, 1999. </a:t>
            </a:r>
            <a:endParaRPr lang="el-GR" sz="2000" dirty="0" smtClean="0"/>
          </a:p>
          <a:p>
            <a:pPr marL="0" indent="0">
              <a:buNone/>
            </a:pPr>
            <a:r>
              <a:rPr lang="el-GR" sz="2000" dirty="0" smtClean="0"/>
              <a:t>Εικόνα </a:t>
            </a:r>
            <a:r>
              <a:rPr lang="el-GR" sz="2000" dirty="0"/>
              <a:t>47, 48, 49, 50, 51, 52, 53, 54, 55, 56: Εξώφυλλο και ενδεικτικές σελίδες του βιβλίου «</a:t>
            </a:r>
            <a:r>
              <a:rPr lang="el-GR" sz="2000" b="1" dirty="0">
                <a:hlinkClick r:id="rId6"/>
              </a:rPr>
              <a:t>Μικρό λεύκωμα της φύσης</a:t>
            </a:r>
            <a:r>
              <a:rPr lang="el-GR" sz="2000" dirty="0"/>
              <a:t>» / Βάσω </a:t>
            </a:r>
            <a:r>
              <a:rPr lang="el-GR" sz="2000" dirty="0" err="1"/>
              <a:t>Ψαράκη</a:t>
            </a:r>
            <a:r>
              <a:rPr lang="el-GR" sz="2000" dirty="0"/>
              <a:t>. - 1η </a:t>
            </a:r>
            <a:r>
              <a:rPr lang="el-GR" sz="2000" dirty="0" err="1"/>
              <a:t>έκδ</a:t>
            </a:r>
            <a:r>
              <a:rPr lang="el-GR" sz="2000" dirty="0"/>
              <a:t>. - Αθήνα : Εκδόσεις Πατάκη, 2003. </a:t>
            </a:r>
          </a:p>
        </p:txBody>
      </p:sp>
    </p:spTree>
    <p:extLst>
      <p:ext uri="{BB962C8B-B14F-4D97-AF65-F5344CB8AC3E}">
        <p14:creationId xmlns:p14="http://schemas.microsoft.com/office/powerpoint/2010/main" val="26683549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9"/>
  <p:tag name="ZHAW.ACCESSIBILITYADDIN.CHECKTIMEDATE" val="23/2/2016 8:43:29 πμ"/>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4,5,6,"/>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1026,5,"/>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4,5,6,"/>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4,1026,5,"/>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4,5,6,"/>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2050,5,"/>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3074,5,"/>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4098,5,"/>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7,8,5,6,"/>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7,8,5,6,"/>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8,9,7,5,"/>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10,5,"/>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6,5,"/>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6146,5,"/>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6,5,"/>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10,3,7171,5,"/>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5,6,8,7,"/>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6,5,"/>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7,5,"/>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6,5,"/>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5,3,8194,6,"/>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5,6,8,7,"/>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4,5,9218,6,"/>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4,5,6,"/>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6,5,"/>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12,5,"/>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82.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 name="ZHAW.ACCESSIBILITYADDIN.READINGORDER" val="2,3,5,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F3F8A282-4A02-4E60-8829-E87BA1906FC1}">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7736</TotalTime>
  <Words>3701</Words>
  <Application>Microsoft Office PowerPoint</Application>
  <PresentationFormat>On-screen Show (4:3)</PresentationFormat>
  <Paragraphs>335</Paragraphs>
  <Slides>95</Slides>
  <Notes>17</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Θέμα του Office</vt:lpstr>
      <vt:lpstr>Διδακτική της Λογοτεχνίας στην Προσχολική Εκπαίδευση</vt:lpstr>
      <vt:lpstr>Το ταξίδι της ανάγνωσης συντροφιά με τα βιβλία της Βάσως Ψαράκη</vt:lpstr>
      <vt:lpstr>Το ξεκίνημα</vt:lpstr>
      <vt:lpstr>Το διάστημα 1966-1974</vt:lpstr>
      <vt:lpstr>«Αχ σοκολάτα…»</vt:lpstr>
      <vt:lpstr>«Το κοντολαίμικο κοτσύφι» (1/2)</vt:lpstr>
      <vt:lpstr>«Το κοντολαίμικο κοτσύφι» (2/2)</vt:lpstr>
      <vt:lpstr>Από το 1978…</vt:lpstr>
      <vt:lpstr>Το 1989…</vt:lpstr>
      <vt:lpstr>Το 1993…</vt:lpstr>
      <vt:lpstr>Το 1998… </vt:lpstr>
      <vt:lpstr>Ο αλλόκοτος κόσμος του ονείρου</vt:lpstr>
      <vt:lpstr>Το 2003…</vt:lpstr>
      <vt:lpstr>Το 2006…</vt:lpstr>
      <vt:lpstr>Το 2008…</vt:lpstr>
      <vt:lpstr>Το 2012…</vt:lpstr>
      <vt:lpstr>«Η Γλώσσα μου»</vt:lpstr>
      <vt:lpstr>«Ο Θείος Πλάτων» (1/2)</vt:lpstr>
      <vt:lpstr>«Ο Θείος Πλάτων» (2/2)</vt:lpstr>
      <vt:lpstr>«Φιλαναγνωσία και Σχολείο»</vt:lpstr>
      <vt:lpstr>«Χίλιοι κι ένας παπαγάλοι» (1/2)</vt:lpstr>
      <vt:lpstr>«Χίλιοι κι ένας παπαγάλοι» (2/2)</vt:lpstr>
      <vt:lpstr>Υποψηφιότητες για το Βραβείο Άντερσεν</vt:lpstr>
      <vt:lpstr>Η αφίσα της ΙΒΒΥ (1/2)</vt:lpstr>
      <vt:lpstr>Η αφίσα της ΙΒΒΥ (2/2)</vt:lpstr>
      <vt:lpstr>Ταξιδεύοντας με φτερωτά πλάσμα</vt:lpstr>
      <vt:lpstr>Οι δράκοντες της Βάσως Ψαράκη (1/6)</vt:lpstr>
      <vt:lpstr>Οι δράκοντες της Βάσως Ψαράκη (2/6)</vt:lpstr>
      <vt:lpstr>Οι δράκοντες της Βάσως Ψαράκη (3/6)</vt:lpstr>
      <vt:lpstr>Οι δράκοντες της Βάσως Ψαράκη (4/6)</vt:lpstr>
      <vt:lpstr>Οι δράκοντες της Βάσως Ψαράκη (5/6)</vt:lpstr>
      <vt:lpstr>Οι δράκοντες της Βάσως Ψαράκη (6/6)</vt:lpstr>
      <vt:lpstr>Ταξιδεύοντας με χρώματα (1/2)</vt:lpstr>
      <vt:lpstr>Ταξιδεύοντας με χρώματα (2/2)</vt:lpstr>
      <vt:lpstr>Αιωρούμενα πλάσματα</vt:lpstr>
      <vt:lpstr>Πολύχρωμες φιγούρες</vt:lpstr>
      <vt:lpstr>Σαν υφαντό</vt:lpstr>
      <vt:lpstr>Ασπρόμαυρο ιστορικό σκηνικό (1/2)</vt:lpstr>
      <vt:lpstr>Ασπρόμαυρο ιστορικό σκηνικό (2/2)</vt:lpstr>
      <vt:lpstr>Ονόματα ηρώων</vt:lpstr>
      <vt:lpstr>Τα πλάσματα της φύσης</vt:lpstr>
      <vt:lpstr>Στις χώρες της φαντασίας (1/2)</vt:lpstr>
      <vt:lpstr>Στις χώρες της φαντασίας (2/2)</vt:lpstr>
      <vt:lpstr>«Το σοφό βιβλίο της Σουμουτού» (1/13)</vt:lpstr>
      <vt:lpstr>«Το σοφό βιβλίο της Σουμουτού» (2/13)</vt:lpstr>
      <vt:lpstr>«Το σοφό βιβλίο της Σουμουτού» (3/13)</vt:lpstr>
      <vt:lpstr>«Το σοφό βιβλίο της Σουμουτού» (4/13)</vt:lpstr>
      <vt:lpstr>«Το σοφό βιβλίο της Σουμουτού» (5/13)</vt:lpstr>
      <vt:lpstr>«Το σοφό βιβλίο της Σουμουτού» (6/13)</vt:lpstr>
      <vt:lpstr>«Το σοφό βιβλίο της Σουμουτού» (7/13)</vt:lpstr>
      <vt:lpstr>«Το σοφό βιβλίο της Σουμουτού» (8/13)</vt:lpstr>
      <vt:lpstr>«Το σοφό βιβλίο της Σουμουτού» (9/13)</vt:lpstr>
      <vt:lpstr>«Το σοφό βιβλίο της Σουμουτού» (10/13)</vt:lpstr>
      <vt:lpstr>«Το σοφό βιβλίο της Σουμουτού» (11/13)</vt:lpstr>
      <vt:lpstr>«Το σοφό βιβλίο της Σουμουτού» (12/13)</vt:lpstr>
      <vt:lpstr>«Το σοφό βιβλίο της Σουμουτού» (13/13)</vt:lpstr>
      <vt:lpstr>«Η Τουρουπίτα μαγειρεύει» (1/3)</vt:lpstr>
      <vt:lpstr>«Η Τουρουπίτα μαγειρεύει» (2/3)</vt:lpstr>
      <vt:lpstr>«Η Τουρουπίτα μαγειρεύει» (3/3)</vt:lpstr>
      <vt:lpstr>Συνταίριασμα μύθου και πραγματικότητας (1/2)</vt:lpstr>
      <vt:lpstr>Συνταίριασμα μύθου και πραγματικότητας (2/2)</vt:lpstr>
      <vt:lpstr>Αγάπη για τη φύση (1/2)</vt:lpstr>
      <vt:lpstr>Αγάπη για τη φύση (2/2)</vt:lpstr>
      <vt:lpstr>Η μαγεία της πραγματικότητας</vt:lpstr>
      <vt:lpstr>«Μικρό Λεύκωμα της Φύσης» (1/12)</vt:lpstr>
      <vt:lpstr>«Μικρό Λεύκωμα της Φύσης» (2/12)</vt:lpstr>
      <vt:lpstr>«Μικρό Λεύκωμα της Φύσης» (3/12)</vt:lpstr>
      <vt:lpstr>«Μικρό Λεύκωμα της Φύσης» (4/12)</vt:lpstr>
      <vt:lpstr>«Μικρό Λεύκωμα της Φύσης» (5/12)</vt:lpstr>
      <vt:lpstr>«Μικρό Λεύκωμα της Φύσης» (6/12)</vt:lpstr>
      <vt:lpstr>«Μικρό Λεύκωμα της Φύσης» (7/12)</vt:lpstr>
      <vt:lpstr>«Μικρό Λεύκωμα της Φύσης» (8/12)</vt:lpstr>
      <vt:lpstr>«Μικρό Λεύκωμα της Φύσης» (9/12)</vt:lpstr>
      <vt:lpstr>«Μικρό Λεύκωμα της Φύσης» (10/12)</vt:lpstr>
      <vt:lpstr>«Μικρό Λεύκωμα της Φύσης» (11/12)</vt:lpstr>
      <vt:lpstr>«Μικρό Λεύκωμα της Φύσης» (12/12)</vt:lpstr>
      <vt:lpstr>Τα βιβλία ταξιδεύουν (1/2)</vt:lpstr>
      <vt:lpstr>Τα βιβλία ταξιδεύουν (2/2)</vt:lpstr>
      <vt:lpstr>Επίλογος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(1/10)</vt:lpstr>
      <vt:lpstr>Σημείωμα Χρήσης Έργων Τρίτων (2/10) </vt:lpstr>
      <vt:lpstr>Σημείωμα Χρήσης Έργων Τρίτων (3/10) </vt:lpstr>
      <vt:lpstr>Σημείωμα Χρήσης Έργων Τρίτων (4/10) </vt:lpstr>
      <vt:lpstr>Σημείωμα Χρήσης Έργων Τρίτων (5/10) </vt:lpstr>
      <vt:lpstr>Σημείωμα Χρήσης Έργων Τρίτων (6/10) </vt:lpstr>
      <vt:lpstr>Σημείωμα Χρήσης Έργων Τρίτων (7/10) </vt:lpstr>
      <vt:lpstr>Σημείωμα Χρήσης Έργων Τρίτων (8/10) </vt:lpstr>
      <vt:lpstr>Σημείωμα Χρήσης Έργων Τρίτων (9/10) </vt:lpstr>
      <vt:lpstr>Σημείωμα Χρήσης Έργων Τρίτων (10/10) </vt:lpstr>
    </vt:vector>
  </TitlesOfParts>
  <Manager>Τμήμα Εκπαίδευσης και Αγωγής στην Προσχολική Ηλικία (ΤΕΑΠΗ)</Manager>
  <Company>ΕΚΠΑ</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Δημιουργοί</dc:title>
  <dc:subject>Διδακτική της Λογοτεχνίας στην Προσχολική Εκπαίδευση</dc:subject>
  <dc:creator>Αγγελική Γιαννικοπούλου</dc:creator>
  <cp:lastModifiedBy>takis81 mark</cp:lastModifiedBy>
  <cp:revision>368</cp:revision>
  <dcterms:created xsi:type="dcterms:W3CDTF">2012-09-06T09:03:05Z</dcterms:created>
  <dcterms:modified xsi:type="dcterms:W3CDTF">2016-02-23T06:53:03Z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ABC65B4D-1D79-474E-8B0E-D3B2C71462CF</vt:lpwstr>
  </property>
  <property fmtid="{D5CDD505-2E9C-101B-9397-08002B2CF9AE}" pid="3" name="ArticulatePath">
    <vt:lpwstr>Βάσω Ψαράκη_new</vt:lpwstr>
  </property>
</Properties>
</file>