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 id="318" r:id="rId28"/>
    <p:sldId id="319" r:id="rId29"/>
    <p:sldId id="280" r:id="rId30"/>
    <p:sldId id="290" r:id="rId31"/>
    <p:sldId id="295" r:id="rId32"/>
    <p:sldId id="292" r:id="rId33"/>
    <p:sldId id="291" r:id="rId34"/>
    <p:sldId id="294"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280"/>
            <p14:sldId id="290"/>
            <p14:sldId id="295"/>
            <p14:sldId id="292"/>
            <p14:sldId id="291"/>
            <p14:sldId id="294"/>
          </p14:sldIdLst>
        </p14:section>
        <p14:section name="Untitled Section" id="{0F1CB131-A6BD-43D0-B8D4-1F27CEF7A05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99918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2193799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31713865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772300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248691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4301312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10637465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3323520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5496706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3616388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4556207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4683103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15411102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39234533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23243542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13360999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22193891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2431137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30173373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17233070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3604618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0842308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38558786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305032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Αναλυτικά προγράμματα και διδακτικά εγχειρίδια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a:solidFill>
                  <a:srgbClr val="5075BC"/>
                </a:solidFill>
              </a:rPr>
              <a:t>ΔΙΔΑΚΤΙΚΗ ΜΑΘΗΜΑΤΙΚΩΝ </a:t>
            </a:r>
            <a:r>
              <a:rPr lang="en-US" dirty="0">
                <a:solidFill>
                  <a:srgbClr val="5075BC"/>
                </a:solidFill>
              </a:rPr>
              <a:t>I </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Θεωρήσεις της κατασκευής της γνώσης: από τα σχήματα στις έννοιες </a:t>
            </a:r>
          </a:p>
          <a:p>
            <a:endParaRPr lang="en-US" sz="2800" dirty="0" smtClean="0"/>
          </a:p>
          <a:p>
            <a:r>
              <a:rPr lang="el-GR" sz="2800" dirty="0"/>
              <a:t>Γιώργος Ψυχάρης</a:t>
            </a:r>
          </a:p>
          <a:p>
            <a:r>
              <a:rPr lang="el-GR" sz="2800" dirty="0"/>
              <a:t>Σχολή Θετικών επιστημών</a:t>
            </a:r>
          </a:p>
          <a:p>
            <a:r>
              <a:rPr lang="el-GR" sz="2800" dirty="0"/>
              <a:t>Τμήμα Μαθηματικό</a:t>
            </a:r>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Κονστρουκτιβισμός </a:t>
            </a:r>
          </a:p>
        </p:txBody>
      </p:sp>
      <p:sp>
        <p:nvSpPr>
          <p:cNvPr id="3" name="Θέση περιεχομένου 2"/>
          <p:cNvSpPr>
            <a:spLocks noGrp="1"/>
          </p:cNvSpPr>
          <p:nvPr>
            <p:ph idx="1"/>
          </p:nvPr>
        </p:nvSpPr>
        <p:spPr/>
        <p:txBody>
          <a:bodyPr>
            <a:normAutofit fontScale="85000" lnSpcReduction="10000"/>
          </a:bodyPr>
          <a:lstStyle/>
          <a:p>
            <a:pPr algn="just">
              <a:lnSpc>
                <a:spcPct val="150000"/>
              </a:lnSpc>
              <a:spcBef>
                <a:spcPct val="50000"/>
              </a:spcBef>
              <a:spcAft>
                <a:spcPts val="600"/>
              </a:spcAft>
              <a:buFont typeface="Wingdings" panose="05000000000000000000" pitchFamily="2" charset="2"/>
              <a:buChar char="Ø"/>
            </a:pPr>
            <a:r>
              <a:rPr lang="el-GR" altLang="el-GR" sz="3600" b="1" u="sng" dirty="0"/>
              <a:t>Στάδια γνωστικής ανάπτυξης (</a:t>
            </a:r>
            <a:r>
              <a:rPr lang="en-US" altLang="el-GR" sz="3600" b="1" u="sng" dirty="0"/>
              <a:t>Piaget)</a:t>
            </a:r>
            <a:r>
              <a:rPr lang="el-GR" altLang="el-GR" sz="3600" b="1" u="sng" dirty="0"/>
              <a:t> </a:t>
            </a:r>
            <a:endParaRPr lang="en-GB" altLang="el-GR" sz="3600" b="1" u="sng" dirty="0"/>
          </a:p>
          <a:p>
            <a:pPr>
              <a:lnSpc>
                <a:spcPct val="130000"/>
              </a:lnSpc>
              <a:spcAft>
                <a:spcPts val="600"/>
              </a:spcAft>
              <a:buClr>
                <a:srgbClr val="074692"/>
              </a:buClr>
              <a:buSzPct val="130000"/>
            </a:pPr>
            <a:r>
              <a:rPr lang="el-GR" altLang="el-GR" sz="3600" i="1" dirty="0" err="1"/>
              <a:t>Αισθητηριοκινητική</a:t>
            </a:r>
            <a:r>
              <a:rPr lang="el-GR" altLang="el-GR" sz="3600" i="1" dirty="0"/>
              <a:t> περίοδος</a:t>
            </a:r>
            <a:r>
              <a:rPr lang="el-GR" altLang="el-GR" sz="3600" dirty="0"/>
              <a:t> (από 0 έως 2 ετών περίπου)</a:t>
            </a:r>
            <a:endParaRPr lang="en-US" altLang="el-GR" sz="3600" dirty="0"/>
          </a:p>
          <a:p>
            <a:pPr>
              <a:lnSpc>
                <a:spcPct val="130000"/>
              </a:lnSpc>
              <a:spcAft>
                <a:spcPts val="600"/>
              </a:spcAft>
              <a:buClr>
                <a:srgbClr val="074692"/>
              </a:buClr>
              <a:buSzPct val="130000"/>
            </a:pPr>
            <a:r>
              <a:rPr lang="el-GR" altLang="el-GR" sz="3600" i="1" dirty="0"/>
              <a:t>Προλειτουργική ή </a:t>
            </a:r>
            <a:r>
              <a:rPr lang="el-GR" altLang="el-GR" sz="3600" i="1" dirty="0" err="1"/>
              <a:t>προεννοιολογική</a:t>
            </a:r>
            <a:r>
              <a:rPr lang="el-GR" altLang="el-GR" sz="3600" i="1" dirty="0"/>
              <a:t> περίοδος</a:t>
            </a:r>
            <a:r>
              <a:rPr lang="el-GR" altLang="el-GR" sz="3600" dirty="0"/>
              <a:t> (από 2 έως 7 ετών). </a:t>
            </a:r>
            <a:r>
              <a:rPr lang="el-GR" altLang="el-GR" sz="2800" dirty="0"/>
              <a:t>Εξωτερική ομοιότητα, και όχι εσωτερική ομοιότητα σχέσεων και αναλογιών. </a:t>
            </a:r>
            <a:r>
              <a:rPr lang="el-GR" altLang="el-GR" sz="2800" i="1" dirty="0" err="1"/>
              <a:t>Προέννοιες</a:t>
            </a:r>
            <a:r>
              <a:rPr lang="el-GR" altLang="el-GR" sz="2800" i="1" dirty="0"/>
              <a:t>, </a:t>
            </a:r>
            <a:r>
              <a:rPr lang="el-GR" altLang="el-GR" sz="2800" dirty="0"/>
              <a:t>στηρίζονται σε ειδικές περιπτώσεις/παραδείγματα.  </a:t>
            </a:r>
          </a:p>
        </p:txBody>
      </p:sp>
    </p:spTree>
    <p:extLst>
      <p:ext uri="{BB962C8B-B14F-4D97-AF65-F5344CB8AC3E}">
        <p14:creationId xmlns:p14="http://schemas.microsoft.com/office/powerpoint/2010/main" val="9992911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Κονστρουκτιβισμός </a:t>
            </a:r>
          </a:p>
        </p:txBody>
      </p:sp>
      <p:sp>
        <p:nvSpPr>
          <p:cNvPr id="3" name="Θέση περιεχομένου 2"/>
          <p:cNvSpPr>
            <a:spLocks noGrp="1"/>
          </p:cNvSpPr>
          <p:nvPr>
            <p:ph idx="1"/>
          </p:nvPr>
        </p:nvSpPr>
        <p:spPr/>
        <p:txBody>
          <a:bodyPr>
            <a:normAutofit/>
          </a:bodyPr>
          <a:lstStyle/>
          <a:p>
            <a:pPr>
              <a:lnSpc>
                <a:spcPct val="130000"/>
              </a:lnSpc>
              <a:spcAft>
                <a:spcPts val="600"/>
              </a:spcAft>
              <a:buClr>
                <a:srgbClr val="074692"/>
              </a:buClr>
              <a:buSzPct val="130000"/>
            </a:pPr>
            <a:r>
              <a:rPr lang="el-GR" altLang="el-GR" sz="2200" i="1" dirty="0"/>
              <a:t>Περίοδος τυπικών λειτουργιών ή συγκεκριμένων λογικών ενεργειών</a:t>
            </a:r>
            <a:r>
              <a:rPr lang="el-GR" altLang="el-GR" sz="2200" dirty="0"/>
              <a:t>. (7 έως 12 ετών). Λογική συνόλων (ταξινόμηση ή κατηγοριοποίηση), λογική σχέσεων (συνδυασμός αντικειμένων σύμφωνα με σχέσεις, ράβδοι διαφορετικών μεγεθών) και λογική αριθμών (προσθετικές και πολλαπλασιαστικές συνθέσεις). </a:t>
            </a:r>
          </a:p>
          <a:p>
            <a:pPr>
              <a:lnSpc>
                <a:spcPct val="130000"/>
              </a:lnSpc>
              <a:spcAft>
                <a:spcPts val="600"/>
              </a:spcAft>
              <a:buClr>
                <a:srgbClr val="074692"/>
              </a:buClr>
              <a:buSzPct val="130000"/>
            </a:pPr>
            <a:r>
              <a:rPr lang="el-GR" altLang="el-GR" sz="2200" i="1" dirty="0"/>
              <a:t>Περίοδος αφηρημένων νοητικών λειτουργιών ή τυπικών λογικών ενεργειών (μετά τα 12 χρόνια).</a:t>
            </a:r>
            <a:r>
              <a:rPr lang="el-GR" altLang="el-GR" sz="2200" dirty="0"/>
              <a:t> Δημιουργία υποθέσεων, επαλήθευση, διατύπωση αρχών και γενικών κανόνων.  </a:t>
            </a:r>
          </a:p>
        </p:txBody>
      </p:sp>
    </p:spTree>
    <p:extLst>
      <p:ext uri="{BB962C8B-B14F-4D97-AF65-F5344CB8AC3E}">
        <p14:creationId xmlns:p14="http://schemas.microsoft.com/office/powerpoint/2010/main" val="39703394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Κονστρουκτιβισμός </a:t>
            </a:r>
          </a:p>
        </p:txBody>
      </p:sp>
      <p:sp>
        <p:nvSpPr>
          <p:cNvPr id="3" name="Θέση περιεχομένου 2"/>
          <p:cNvSpPr>
            <a:spLocks noGrp="1"/>
          </p:cNvSpPr>
          <p:nvPr>
            <p:ph idx="1"/>
          </p:nvPr>
        </p:nvSpPr>
        <p:spPr/>
        <p:txBody>
          <a:bodyPr>
            <a:normAutofit/>
          </a:bodyPr>
          <a:lstStyle/>
          <a:p>
            <a:pPr algn="just">
              <a:lnSpc>
                <a:spcPct val="150000"/>
              </a:lnSpc>
              <a:spcBef>
                <a:spcPct val="50000"/>
              </a:spcBef>
              <a:spcAft>
                <a:spcPts val="600"/>
              </a:spcAft>
              <a:buFont typeface="Wingdings" panose="05000000000000000000" pitchFamily="2" charset="2"/>
              <a:buChar char="Ø"/>
            </a:pPr>
            <a:r>
              <a:rPr lang="el-GR" altLang="el-GR" sz="2800" b="1" u="sng" dirty="0"/>
              <a:t>Η θεώρηση του </a:t>
            </a:r>
            <a:r>
              <a:rPr lang="en-US" altLang="el-GR" sz="2800" b="1" u="sng" dirty="0"/>
              <a:t>Piaget </a:t>
            </a:r>
            <a:r>
              <a:rPr lang="el-GR" altLang="el-GR" sz="2800" b="1" u="sng" dirty="0"/>
              <a:t> </a:t>
            </a:r>
            <a:endParaRPr lang="en-GB" altLang="el-GR" sz="2800" b="1" u="sng" dirty="0"/>
          </a:p>
          <a:p>
            <a:pPr>
              <a:lnSpc>
                <a:spcPct val="130000"/>
              </a:lnSpc>
              <a:spcAft>
                <a:spcPts val="600"/>
              </a:spcAft>
              <a:buClr>
                <a:srgbClr val="074692"/>
              </a:buClr>
              <a:buSzPct val="130000"/>
            </a:pPr>
            <a:r>
              <a:rPr lang="el-GR" altLang="el-GR" sz="2800" dirty="0"/>
              <a:t>Μάθηση και γνωστική ανάπτυξη </a:t>
            </a:r>
          </a:p>
          <a:p>
            <a:pPr>
              <a:lnSpc>
                <a:spcPct val="130000"/>
              </a:lnSpc>
              <a:spcAft>
                <a:spcPts val="600"/>
              </a:spcAft>
              <a:buClr>
                <a:srgbClr val="074692"/>
              </a:buClr>
              <a:buSzPct val="130000"/>
              <a:buNone/>
            </a:pPr>
            <a:r>
              <a:rPr lang="el-GR" altLang="el-GR" sz="2800" dirty="0"/>
              <a:t>	- ως </a:t>
            </a:r>
            <a:r>
              <a:rPr lang="el-GR" altLang="el-GR" sz="2800" b="1" dirty="0"/>
              <a:t>ποιοτική αλλαγή</a:t>
            </a:r>
            <a:r>
              <a:rPr lang="el-GR" altLang="el-GR" sz="2800" dirty="0"/>
              <a:t> στον τρόπο με τον οποίο οργανώνεται η γνώση και όχι ως μια ποσοτική συνάθροιση μιας διαρκώς αυξανόμενης ποσότητας γνώσης</a:t>
            </a:r>
            <a:r>
              <a:rPr lang="el-GR" altLang="el-GR" sz="2800" dirty="0" smtClean="0"/>
              <a:t>,</a:t>
            </a:r>
            <a:endParaRPr lang="el-GR" altLang="el-GR" sz="2800" dirty="0"/>
          </a:p>
        </p:txBody>
      </p:sp>
    </p:spTree>
    <p:extLst>
      <p:ext uri="{BB962C8B-B14F-4D97-AF65-F5344CB8AC3E}">
        <p14:creationId xmlns:p14="http://schemas.microsoft.com/office/powerpoint/2010/main" val="22650484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Κονστρουκτιβισμός </a:t>
            </a:r>
          </a:p>
        </p:txBody>
      </p:sp>
      <p:sp>
        <p:nvSpPr>
          <p:cNvPr id="3" name="Θέση περιεχομένου 2"/>
          <p:cNvSpPr>
            <a:spLocks noGrp="1"/>
          </p:cNvSpPr>
          <p:nvPr>
            <p:ph idx="1"/>
          </p:nvPr>
        </p:nvSpPr>
        <p:spPr/>
        <p:txBody>
          <a:bodyPr>
            <a:normAutofit fontScale="85000" lnSpcReduction="10000"/>
          </a:bodyPr>
          <a:lstStyle/>
          <a:p>
            <a:pPr>
              <a:lnSpc>
                <a:spcPct val="130000"/>
              </a:lnSpc>
              <a:spcAft>
                <a:spcPts val="600"/>
              </a:spcAft>
              <a:buClr>
                <a:srgbClr val="074692"/>
              </a:buClr>
              <a:buSzPct val="130000"/>
            </a:pPr>
            <a:r>
              <a:rPr lang="el-GR" altLang="el-GR" sz="2800" dirty="0"/>
              <a:t>ως κατεξοχήν </a:t>
            </a:r>
            <a:r>
              <a:rPr lang="el-GR" altLang="el-GR" sz="2800" b="1" dirty="0"/>
              <a:t>χρονική διαδικασία</a:t>
            </a:r>
            <a:r>
              <a:rPr lang="el-GR" altLang="el-GR" sz="2800" dirty="0"/>
              <a:t>, που καταλήγει σε ολοένα και περισσότερο πολύπλοκα οργανωμένες δομές, ως αποτέλεσμα στενά συνδεδεμένων διαδικασιών αλληλεπίδρασης μεταξύ του ανθρώπου και του περιβάλλοντος μέσω </a:t>
            </a:r>
          </a:p>
          <a:p>
            <a:pPr>
              <a:lnSpc>
                <a:spcPct val="130000"/>
              </a:lnSpc>
              <a:spcAft>
                <a:spcPts val="600"/>
              </a:spcAft>
              <a:buClr>
                <a:srgbClr val="074692"/>
              </a:buClr>
              <a:buSzPct val="130000"/>
              <a:buNone/>
            </a:pPr>
            <a:r>
              <a:rPr lang="el-GR" altLang="el-GR" sz="2800" b="1" dirty="0">
                <a:solidFill>
                  <a:srgbClr val="000099"/>
                </a:solidFill>
              </a:rPr>
              <a:t>		</a:t>
            </a:r>
            <a:r>
              <a:rPr lang="el-GR" altLang="el-GR" sz="2800" b="1" dirty="0"/>
              <a:t>- </a:t>
            </a:r>
            <a:r>
              <a:rPr lang="el-GR" altLang="el-GR" sz="2800" i="1" dirty="0"/>
              <a:t>Αφομοίωσης (</a:t>
            </a:r>
            <a:r>
              <a:rPr lang="el-GR" altLang="el-GR" sz="2800" i="1" dirty="0" err="1"/>
              <a:t>assimilation</a:t>
            </a:r>
            <a:r>
              <a:rPr lang="el-GR" altLang="el-GR" sz="2800" i="1" dirty="0"/>
              <a:t>), </a:t>
            </a:r>
          </a:p>
          <a:p>
            <a:pPr>
              <a:lnSpc>
                <a:spcPct val="130000"/>
              </a:lnSpc>
              <a:spcAft>
                <a:spcPts val="600"/>
              </a:spcAft>
              <a:buClr>
                <a:srgbClr val="074692"/>
              </a:buClr>
              <a:buSzPct val="130000"/>
              <a:buNone/>
            </a:pPr>
            <a:r>
              <a:rPr lang="el-GR" altLang="el-GR" sz="2800" i="1" dirty="0"/>
              <a:t>   		- Συμμόρφωσης ή αναπροσαρμογής (</a:t>
            </a:r>
            <a:r>
              <a:rPr lang="el-GR" altLang="el-GR" sz="2800" i="1" dirty="0" err="1"/>
              <a:t>accommodation</a:t>
            </a:r>
            <a:r>
              <a:rPr lang="el-GR" altLang="el-GR" sz="2800" i="1" dirty="0"/>
              <a:t>), </a:t>
            </a:r>
          </a:p>
          <a:p>
            <a:pPr>
              <a:lnSpc>
                <a:spcPct val="130000"/>
              </a:lnSpc>
              <a:spcAft>
                <a:spcPts val="600"/>
              </a:spcAft>
              <a:buClr>
                <a:srgbClr val="074692"/>
              </a:buClr>
              <a:buSzPct val="130000"/>
              <a:buNone/>
            </a:pPr>
            <a:r>
              <a:rPr lang="el-GR" altLang="el-GR" sz="2800" i="1" dirty="0"/>
              <a:t>		- Εξισορρόπησης ή </a:t>
            </a:r>
            <a:r>
              <a:rPr lang="el-GR" altLang="el-GR" sz="2800" i="1" dirty="0" err="1"/>
              <a:t>αυτορύθμισης</a:t>
            </a:r>
            <a:r>
              <a:rPr lang="el-GR" altLang="el-GR" sz="2800" i="1" dirty="0"/>
              <a:t> (</a:t>
            </a:r>
            <a:r>
              <a:rPr lang="el-GR" altLang="el-GR" sz="2800" i="1" dirty="0" err="1"/>
              <a:t>equilibration</a:t>
            </a:r>
            <a:r>
              <a:rPr lang="el-GR" altLang="el-GR" sz="2800" i="1" dirty="0"/>
              <a:t>).</a:t>
            </a:r>
            <a:r>
              <a:rPr lang="el-GR" altLang="el-GR" sz="2800" dirty="0"/>
              <a:t>    </a:t>
            </a:r>
          </a:p>
        </p:txBody>
      </p:sp>
    </p:spTree>
    <p:extLst>
      <p:ext uri="{BB962C8B-B14F-4D97-AF65-F5344CB8AC3E}">
        <p14:creationId xmlns:p14="http://schemas.microsoft.com/office/powerpoint/2010/main" val="37346236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Κονστρουκτιβισμός </a:t>
            </a:r>
          </a:p>
        </p:txBody>
      </p:sp>
      <p:sp>
        <p:nvSpPr>
          <p:cNvPr id="3" name="Θέση περιεχομένου 2"/>
          <p:cNvSpPr>
            <a:spLocks noGrp="1"/>
          </p:cNvSpPr>
          <p:nvPr>
            <p:ph idx="1"/>
          </p:nvPr>
        </p:nvSpPr>
        <p:spPr/>
        <p:txBody>
          <a:bodyPr>
            <a:normAutofit/>
          </a:bodyPr>
          <a:lstStyle/>
          <a:p>
            <a:pPr algn="just">
              <a:lnSpc>
                <a:spcPct val="150000"/>
              </a:lnSpc>
              <a:spcBef>
                <a:spcPct val="50000"/>
              </a:spcBef>
              <a:spcAft>
                <a:spcPts val="600"/>
              </a:spcAft>
              <a:buFont typeface="Wingdings" panose="05000000000000000000" pitchFamily="2" charset="2"/>
              <a:buChar char="Ø"/>
            </a:pPr>
            <a:r>
              <a:rPr lang="el-GR" altLang="el-GR" sz="2800" b="1" u="sng" dirty="0"/>
              <a:t>Η θεώρηση του </a:t>
            </a:r>
            <a:r>
              <a:rPr lang="en-US" altLang="el-GR" sz="2800" b="1" u="sng" dirty="0"/>
              <a:t>Piaget </a:t>
            </a:r>
            <a:r>
              <a:rPr lang="el-GR" altLang="el-GR" sz="2800" b="1" u="sng" dirty="0"/>
              <a:t> </a:t>
            </a:r>
            <a:endParaRPr lang="en-GB" altLang="el-GR" sz="2800" b="1" u="sng" dirty="0"/>
          </a:p>
          <a:p>
            <a:pPr>
              <a:lnSpc>
                <a:spcPct val="130000"/>
              </a:lnSpc>
              <a:spcAft>
                <a:spcPts val="600"/>
              </a:spcAft>
              <a:buClr>
                <a:srgbClr val="074692"/>
              </a:buClr>
              <a:buSzPct val="130000"/>
            </a:pPr>
            <a:r>
              <a:rPr lang="el-GR" altLang="el-GR" sz="2800" b="1" dirty="0">
                <a:solidFill>
                  <a:srgbClr val="000099"/>
                </a:solidFill>
              </a:rPr>
              <a:t>Αφομοίωση</a:t>
            </a:r>
            <a:r>
              <a:rPr lang="el-GR" altLang="el-GR" sz="2800" dirty="0"/>
              <a:t>: μια διαδικασία με την οποία καινούρια αντικείμενα ή καταστάσεις ενσωματώνονται στις </a:t>
            </a:r>
            <a:r>
              <a:rPr lang="el-GR" altLang="el-GR" sz="2800" dirty="0" err="1"/>
              <a:t>προϋπάρχουσες</a:t>
            </a:r>
            <a:r>
              <a:rPr lang="el-GR" altLang="el-GR" sz="2800" dirty="0"/>
              <a:t> δομές γνώσεων.</a:t>
            </a:r>
          </a:p>
          <a:p>
            <a:pPr>
              <a:lnSpc>
                <a:spcPct val="130000"/>
              </a:lnSpc>
              <a:spcAft>
                <a:spcPts val="600"/>
              </a:spcAft>
              <a:buClr>
                <a:srgbClr val="074692"/>
              </a:buClr>
              <a:buSzPct val="130000"/>
            </a:pPr>
            <a:r>
              <a:rPr lang="el-GR" altLang="el-GR" sz="2800" b="1" dirty="0">
                <a:solidFill>
                  <a:srgbClr val="000099"/>
                </a:solidFill>
              </a:rPr>
              <a:t>Συμμόρφωση ή αναπροσαρμογή</a:t>
            </a:r>
            <a:r>
              <a:rPr lang="el-GR" altLang="el-GR" sz="2800" dirty="0"/>
              <a:t>: μια διαδικασία με την οποία οι δομές των γνώσεων τροποποιούνται για να προσαρμοστούν στις καινούριες καταστάσεις</a:t>
            </a:r>
            <a:r>
              <a:rPr lang="el-GR" altLang="el-GR" sz="2800" dirty="0" smtClean="0"/>
              <a:t>.</a:t>
            </a:r>
            <a:endParaRPr lang="el-GR" altLang="el-GR" sz="2800" dirty="0"/>
          </a:p>
        </p:txBody>
      </p:sp>
    </p:spTree>
    <p:extLst>
      <p:ext uri="{BB962C8B-B14F-4D97-AF65-F5344CB8AC3E}">
        <p14:creationId xmlns:p14="http://schemas.microsoft.com/office/powerpoint/2010/main" val="3344400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Κονστρουκτιβισμός </a:t>
            </a:r>
          </a:p>
        </p:txBody>
      </p:sp>
      <p:sp>
        <p:nvSpPr>
          <p:cNvPr id="3" name="Θέση περιεχομένου 2"/>
          <p:cNvSpPr>
            <a:spLocks noGrp="1"/>
          </p:cNvSpPr>
          <p:nvPr>
            <p:ph idx="1"/>
          </p:nvPr>
        </p:nvSpPr>
        <p:spPr/>
        <p:txBody>
          <a:bodyPr>
            <a:normAutofit/>
          </a:bodyPr>
          <a:lstStyle/>
          <a:p>
            <a:pPr>
              <a:lnSpc>
                <a:spcPct val="130000"/>
              </a:lnSpc>
              <a:spcAft>
                <a:spcPts val="600"/>
              </a:spcAft>
              <a:buClr>
                <a:srgbClr val="074692"/>
              </a:buClr>
              <a:buSzPct val="130000"/>
            </a:pPr>
            <a:r>
              <a:rPr lang="el-GR" altLang="el-GR" sz="2800" b="1" dirty="0">
                <a:solidFill>
                  <a:srgbClr val="000099"/>
                </a:solidFill>
              </a:rPr>
              <a:t>Εξισορρόπηση ή </a:t>
            </a:r>
            <a:r>
              <a:rPr lang="el-GR" altLang="el-GR" sz="2800" b="1" dirty="0" err="1">
                <a:solidFill>
                  <a:srgbClr val="000099"/>
                </a:solidFill>
              </a:rPr>
              <a:t>αυτορύθμιση</a:t>
            </a:r>
            <a:r>
              <a:rPr lang="el-GR" altLang="el-GR" sz="2800" dirty="0"/>
              <a:t>: μια προοδευτική διαδικασία που αφορά την αντιστάθμιση του υποκειμένου στα εξωτερικά ερεθίσματα που δέχεται και την προσπάθεια σχηματισμού ενός συστήματος που διαθέτει εσωτερική συνέπεια και συνάφεια.</a:t>
            </a:r>
          </a:p>
        </p:txBody>
      </p:sp>
    </p:spTree>
    <p:extLst>
      <p:ext uri="{BB962C8B-B14F-4D97-AF65-F5344CB8AC3E}">
        <p14:creationId xmlns:p14="http://schemas.microsoft.com/office/powerpoint/2010/main" val="11115235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Κονστρουκτιβισμός </a:t>
            </a:r>
          </a:p>
        </p:txBody>
      </p:sp>
      <p:sp>
        <p:nvSpPr>
          <p:cNvPr id="3" name="Θέση περιεχομένου 2"/>
          <p:cNvSpPr>
            <a:spLocks noGrp="1"/>
          </p:cNvSpPr>
          <p:nvPr>
            <p:ph idx="1"/>
          </p:nvPr>
        </p:nvSpPr>
        <p:spPr/>
        <p:txBody>
          <a:bodyPr>
            <a:normAutofit fontScale="85000" lnSpcReduction="20000"/>
          </a:bodyPr>
          <a:lstStyle/>
          <a:p>
            <a:pPr algn="just">
              <a:lnSpc>
                <a:spcPct val="150000"/>
              </a:lnSpc>
              <a:spcBef>
                <a:spcPct val="50000"/>
              </a:spcBef>
              <a:spcAft>
                <a:spcPts val="600"/>
              </a:spcAft>
              <a:buFont typeface="Wingdings" panose="05000000000000000000" pitchFamily="2" charset="2"/>
              <a:buChar char="Ø"/>
            </a:pPr>
            <a:r>
              <a:rPr lang="el-GR" altLang="el-GR" sz="2800" b="1" u="sng" dirty="0"/>
              <a:t>Η έννοια του σχήματος</a:t>
            </a:r>
            <a:r>
              <a:rPr lang="en-US" altLang="el-GR" sz="2800" b="1" u="sng" dirty="0"/>
              <a:t> </a:t>
            </a:r>
            <a:r>
              <a:rPr lang="el-GR" altLang="el-GR" sz="2800" b="1" u="sng" dirty="0"/>
              <a:t> </a:t>
            </a:r>
            <a:endParaRPr lang="en-GB" altLang="el-GR" sz="2800" b="1" u="sng" dirty="0"/>
          </a:p>
          <a:p>
            <a:pPr>
              <a:lnSpc>
                <a:spcPct val="130000"/>
              </a:lnSpc>
              <a:spcAft>
                <a:spcPts val="600"/>
              </a:spcAft>
              <a:buClr>
                <a:srgbClr val="074692"/>
              </a:buClr>
              <a:buSzPct val="130000"/>
            </a:pPr>
            <a:r>
              <a:rPr lang="el-GR" altLang="el-GR" sz="2800" dirty="0"/>
              <a:t>Ένα </a:t>
            </a:r>
            <a:r>
              <a:rPr lang="el-GR" altLang="el-GR" sz="2800" b="1" dirty="0">
                <a:solidFill>
                  <a:srgbClr val="000099"/>
                </a:solidFill>
              </a:rPr>
              <a:t>σχήμα </a:t>
            </a:r>
            <a:r>
              <a:rPr lang="el-GR" altLang="el-GR" sz="2800" dirty="0"/>
              <a:t>υποστηρίζεται από μια λογική δομή που αναπτύχθηκε στο νου του παιδιού με βάση τις προσλαμβάνουσες από το περιβάλλον του και τη γενετική του κληρονομιά. Το σχήμα είναι εργαλείο δράσης και γενίκευσης. </a:t>
            </a:r>
          </a:p>
          <a:p>
            <a:pPr>
              <a:lnSpc>
                <a:spcPct val="130000"/>
              </a:lnSpc>
              <a:spcAft>
                <a:spcPts val="600"/>
              </a:spcAft>
              <a:buClr>
                <a:srgbClr val="074692"/>
              </a:buClr>
              <a:buSzPct val="130000"/>
            </a:pPr>
            <a:r>
              <a:rPr lang="el-GR" altLang="el-GR" sz="2800" dirty="0"/>
              <a:t>Τα σχήματα μέσα από την εξέλιξη και ανάπτυξή τους προσφέρονται ως </a:t>
            </a:r>
            <a:r>
              <a:rPr lang="el-GR" altLang="el-GR" sz="2800" b="1" dirty="0">
                <a:solidFill>
                  <a:srgbClr val="000099"/>
                </a:solidFill>
              </a:rPr>
              <a:t>βάση</a:t>
            </a:r>
            <a:r>
              <a:rPr lang="el-GR" altLang="el-GR" sz="2800" dirty="0"/>
              <a:t> για την </a:t>
            </a:r>
            <a:r>
              <a:rPr lang="el-GR" altLang="el-GR" sz="2800" b="1" dirty="0">
                <a:solidFill>
                  <a:srgbClr val="000099"/>
                </a:solidFill>
              </a:rPr>
              <a:t>συγκρότηση των εννοιών</a:t>
            </a:r>
            <a:r>
              <a:rPr lang="el-GR" altLang="el-GR" sz="2800" dirty="0"/>
              <a:t> (</a:t>
            </a:r>
            <a:r>
              <a:rPr lang="en-US" altLang="el-GR" sz="2800" dirty="0"/>
              <a:t>conceptualization</a:t>
            </a:r>
            <a:r>
              <a:rPr lang="el-GR" altLang="el-GR" sz="2800" dirty="0"/>
              <a:t>).</a:t>
            </a:r>
          </a:p>
        </p:txBody>
      </p:sp>
    </p:spTree>
    <p:extLst>
      <p:ext uri="{BB962C8B-B14F-4D97-AF65-F5344CB8AC3E}">
        <p14:creationId xmlns:p14="http://schemas.microsoft.com/office/powerpoint/2010/main" val="31667111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Κονστρουκτιβισμός </a:t>
            </a:r>
          </a:p>
        </p:txBody>
      </p:sp>
      <p:sp>
        <p:nvSpPr>
          <p:cNvPr id="3" name="Θέση περιεχομένου 2"/>
          <p:cNvSpPr>
            <a:spLocks noGrp="1"/>
          </p:cNvSpPr>
          <p:nvPr>
            <p:ph idx="1"/>
          </p:nvPr>
        </p:nvSpPr>
        <p:spPr/>
        <p:txBody>
          <a:bodyPr>
            <a:normAutofit/>
          </a:bodyPr>
          <a:lstStyle/>
          <a:p>
            <a:pPr>
              <a:lnSpc>
                <a:spcPct val="130000"/>
              </a:lnSpc>
              <a:spcAft>
                <a:spcPts val="400"/>
              </a:spcAft>
              <a:buClr>
                <a:srgbClr val="074692"/>
              </a:buClr>
              <a:buSzPct val="130000"/>
            </a:pPr>
            <a:r>
              <a:rPr lang="el-GR" altLang="el-GR" sz="2800" dirty="0"/>
              <a:t>Τα σχήματα </a:t>
            </a:r>
          </a:p>
          <a:p>
            <a:pPr lvl="1">
              <a:lnSpc>
                <a:spcPct val="130000"/>
              </a:lnSpc>
              <a:spcAft>
                <a:spcPts val="200"/>
              </a:spcAft>
              <a:buClr>
                <a:srgbClr val="074692"/>
              </a:buClr>
              <a:buSzPct val="130000"/>
            </a:pPr>
            <a:r>
              <a:rPr lang="el-GR" altLang="el-GR" sz="2400" dirty="0" smtClean="0"/>
              <a:t>αναφέρονται </a:t>
            </a:r>
            <a:r>
              <a:rPr lang="el-GR" altLang="el-GR" sz="2400" dirty="0"/>
              <a:t>στη γένεση των μηχανισμών κατάκτησης της εμπειρίας </a:t>
            </a:r>
          </a:p>
          <a:p>
            <a:pPr lvl="1">
              <a:lnSpc>
                <a:spcPct val="130000"/>
              </a:lnSpc>
              <a:spcAft>
                <a:spcPts val="200"/>
              </a:spcAft>
              <a:buClr>
                <a:srgbClr val="074692"/>
              </a:buClr>
              <a:buSzPct val="130000"/>
            </a:pPr>
            <a:r>
              <a:rPr lang="el-GR" altLang="el-GR" sz="2400" dirty="0" smtClean="0"/>
              <a:t>αναδεικνύουν </a:t>
            </a:r>
            <a:r>
              <a:rPr lang="el-GR" altLang="el-GR" sz="2400" dirty="0"/>
              <a:t>το συστατικό χαρακτήρα της </a:t>
            </a:r>
            <a:r>
              <a:rPr lang="el-GR" altLang="el-GR" sz="2400" b="1" dirty="0">
                <a:solidFill>
                  <a:srgbClr val="000099"/>
                </a:solidFill>
              </a:rPr>
              <a:t>υπάρχουσας γνώσης </a:t>
            </a:r>
            <a:r>
              <a:rPr lang="el-GR" altLang="el-GR" sz="2400" dirty="0"/>
              <a:t> και της δράσης στην περαιτέρω δόμηση της γνώσης</a:t>
            </a:r>
            <a:r>
              <a:rPr lang="el-GR" altLang="el-GR" sz="1600" dirty="0"/>
              <a:t> </a:t>
            </a:r>
            <a:r>
              <a:rPr lang="el-GR" altLang="el-GR" sz="2400" dirty="0"/>
              <a:t>μέσω </a:t>
            </a:r>
            <a:r>
              <a:rPr lang="el-GR" altLang="el-GR" sz="2400" b="1" dirty="0">
                <a:solidFill>
                  <a:srgbClr val="000099"/>
                </a:solidFill>
              </a:rPr>
              <a:t>εμπειρίας.</a:t>
            </a:r>
          </a:p>
        </p:txBody>
      </p:sp>
    </p:spTree>
    <p:extLst>
      <p:ext uri="{BB962C8B-B14F-4D97-AF65-F5344CB8AC3E}">
        <p14:creationId xmlns:p14="http://schemas.microsoft.com/office/powerpoint/2010/main" val="41991539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Κονστρουκτιβισμός </a:t>
            </a:r>
          </a:p>
        </p:txBody>
      </p:sp>
      <p:sp>
        <p:nvSpPr>
          <p:cNvPr id="3" name="Θέση περιεχομένου 2"/>
          <p:cNvSpPr>
            <a:spLocks noGrp="1"/>
          </p:cNvSpPr>
          <p:nvPr>
            <p:ph idx="1"/>
          </p:nvPr>
        </p:nvSpPr>
        <p:spPr/>
        <p:txBody>
          <a:bodyPr>
            <a:normAutofit fontScale="92500" lnSpcReduction="20000"/>
          </a:bodyPr>
          <a:lstStyle/>
          <a:p>
            <a:pPr algn="just">
              <a:lnSpc>
                <a:spcPct val="150000"/>
              </a:lnSpc>
              <a:spcBef>
                <a:spcPct val="50000"/>
              </a:spcBef>
              <a:spcAft>
                <a:spcPts val="600"/>
              </a:spcAft>
              <a:buFont typeface="Wingdings" panose="05000000000000000000" pitchFamily="2" charset="2"/>
              <a:buChar char="Ø"/>
            </a:pPr>
            <a:r>
              <a:rPr lang="el-GR" altLang="el-GR" sz="2800" b="1" u="sng" dirty="0"/>
              <a:t>Ένα σχήμα περιλαμβάνει </a:t>
            </a:r>
            <a:endParaRPr lang="en-GB" altLang="el-GR" sz="2800" b="1" u="sng" dirty="0"/>
          </a:p>
          <a:p>
            <a:pPr>
              <a:lnSpc>
                <a:spcPct val="130000"/>
              </a:lnSpc>
              <a:spcAft>
                <a:spcPts val="600"/>
              </a:spcAft>
              <a:buClr>
                <a:srgbClr val="074692"/>
              </a:buClr>
              <a:buSzPct val="130000"/>
            </a:pPr>
            <a:r>
              <a:rPr lang="el-GR" altLang="el-GR" sz="2800" dirty="0"/>
              <a:t>Μέρος (α): Την αναγνώριση μιας εμπειρικής </a:t>
            </a:r>
            <a:r>
              <a:rPr lang="el-GR" altLang="el-GR" sz="2800" b="1" dirty="0"/>
              <a:t>κατάστασης</a:t>
            </a:r>
            <a:r>
              <a:rPr lang="el-GR" altLang="el-GR" sz="2800" dirty="0"/>
              <a:t>, </a:t>
            </a:r>
          </a:p>
          <a:p>
            <a:pPr>
              <a:lnSpc>
                <a:spcPct val="130000"/>
              </a:lnSpc>
              <a:spcAft>
                <a:spcPts val="600"/>
              </a:spcAft>
              <a:buClr>
                <a:srgbClr val="074692"/>
              </a:buClr>
              <a:buSzPct val="130000"/>
            </a:pPr>
            <a:r>
              <a:rPr lang="el-GR" altLang="el-GR" sz="2800" dirty="0"/>
              <a:t>Μέρος (β): Τη συγκεκριμένη </a:t>
            </a:r>
            <a:r>
              <a:rPr lang="el-GR" altLang="el-GR" sz="2800" b="1" dirty="0"/>
              <a:t>δραστηριότητα</a:t>
            </a:r>
            <a:r>
              <a:rPr lang="el-GR" altLang="el-GR" sz="2800" dirty="0"/>
              <a:t> που σχετίζεται με αυτή την κατάσταση,</a:t>
            </a:r>
          </a:p>
          <a:p>
            <a:pPr>
              <a:lnSpc>
                <a:spcPct val="130000"/>
              </a:lnSpc>
              <a:spcAft>
                <a:spcPts val="600"/>
              </a:spcAft>
              <a:buClr>
                <a:srgbClr val="074692"/>
              </a:buClr>
              <a:buSzPct val="130000"/>
            </a:pPr>
            <a:r>
              <a:rPr lang="el-GR" altLang="el-GR" sz="2800" dirty="0"/>
              <a:t>Μέρος (γ): Την </a:t>
            </a:r>
            <a:r>
              <a:rPr lang="el-GR" altLang="el-GR" sz="2800" b="1" dirty="0"/>
              <a:t>προσδοκία</a:t>
            </a:r>
            <a:r>
              <a:rPr lang="el-GR" altLang="el-GR" sz="2800" dirty="0"/>
              <a:t> ότι η συγκεκριμένη δραστηριότητα παράγει ένα </a:t>
            </a:r>
            <a:r>
              <a:rPr lang="el-GR" altLang="el-GR" sz="2800" b="1" dirty="0"/>
              <a:t>συγκεκριμένο αποτέλεσμα</a:t>
            </a:r>
            <a:r>
              <a:rPr lang="el-GR" altLang="el-GR" sz="2800" dirty="0"/>
              <a:t> η εμπειρία του οποίου είναι </a:t>
            </a:r>
            <a:r>
              <a:rPr lang="el-GR" altLang="el-GR" sz="2800" dirty="0" err="1"/>
              <a:t>προϋπάρχουσα</a:t>
            </a:r>
            <a:r>
              <a:rPr lang="el-GR" altLang="el-GR" sz="2800" dirty="0"/>
              <a:t>.</a:t>
            </a:r>
            <a:r>
              <a:rPr lang="el-GR" altLang="el-GR" sz="1800" dirty="0"/>
              <a:t> </a:t>
            </a:r>
          </a:p>
        </p:txBody>
      </p:sp>
    </p:spTree>
    <p:extLst>
      <p:ext uri="{BB962C8B-B14F-4D97-AF65-F5344CB8AC3E}">
        <p14:creationId xmlns:p14="http://schemas.microsoft.com/office/powerpoint/2010/main" val="11585826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Κονστρουκτιβισμός </a:t>
            </a:r>
          </a:p>
        </p:txBody>
      </p:sp>
      <p:sp>
        <p:nvSpPr>
          <p:cNvPr id="3" name="Θέση περιεχομένου 2"/>
          <p:cNvSpPr>
            <a:spLocks noGrp="1"/>
          </p:cNvSpPr>
          <p:nvPr>
            <p:ph idx="1"/>
          </p:nvPr>
        </p:nvSpPr>
        <p:spPr/>
        <p:txBody>
          <a:bodyPr>
            <a:normAutofit/>
          </a:bodyPr>
          <a:lstStyle/>
          <a:p>
            <a:pPr>
              <a:lnSpc>
                <a:spcPct val="130000"/>
              </a:lnSpc>
              <a:spcAft>
                <a:spcPts val="600"/>
              </a:spcAft>
              <a:buClr>
                <a:srgbClr val="074692"/>
              </a:buClr>
              <a:buSzPct val="130000"/>
            </a:pPr>
            <a:r>
              <a:rPr lang="el-GR" altLang="el-GR" sz="2400" dirty="0" smtClean="0"/>
              <a:t>Μια </a:t>
            </a:r>
            <a:r>
              <a:rPr lang="el-GR" altLang="el-GR" sz="2400" dirty="0"/>
              <a:t>εμπειρική κατάσταση αναγνωρίζεται ως σημείο εκκίνησης ενός σχήματος (Μέρος α) και τότε προκαλεί μια αντίστοιχη δραστηριότητα (Μέρος β). Η δραστηριότητα παράγει ένα αποτέλεσμα που το άτομο θα επιχειρήσει να αφομοιώσει με βάση τις προσδοκίες του (Μέρος γ). </a:t>
            </a:r>
          </a:p>
          <a:p>
            <a:pPr>
              <a:lnSpc>
                <a:spcPct val="130000"/>
              </a:lnSpc>
              <a:spcAft>
                <a:spcPts val="600"/>
              </a:spcAft>
              <a:buClr>
                <a:srgbClr val="074692"/>
              </a:buClr>
              <a:buSzPct val="130000"/>
            </a:pPr>
            <a:r>
              <a:rPr lang="el-GR" altLang="el-GR" sz="2400" dirty="0" smtClean="0"/>
              <a:t>Ο </a:t>
            </a:r>
            <a:r>
              <a:rPr lang="el-GR" altLang="el-GR" sz="2400" dirty="0"/>
              <a:t>κύκλος </a:t>
            </a:r>
            <a:r>
              <a:rPr lang="el-GR" altLang="el-GR" sz="2400" b="1" dirty="0"/>
              <a:t>Αφομοίωση – Συμμόρφωση - Εξισορρόπηση</a:t>
            </a:r>
            <a:r>
              <a:rPr lang="el-GR" altLang="el-GR" sz="2400" dirty="0"/>
              <a:t> συνδέεται με τον κύκλο </a:t>
            </a:r>
            <a:r>
              <a:rPr lang="el-GR" altLang="el-GR" sz="2400" b="1" dirty="0"/>
              <a:t>Ερέθισμα – Δραστηριότητα- Αναγνώριση νέων στοιχείων</a:t>
            </a:r>
          </a:p>
        </p:txBody>
      </p:sp>
    </p:spTree>
    <p:extLst>
      <p:ext uri="{BB962C8B-B14F-4D97-AF65-F5344CB8AC3E}">
        <p14:creationId xmlns:p14="http://schemas.microsoft.com/office/powerpoint/2010/main" val="40146138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dirty="0">
                <a:solidFill>
                  <a:srgbClr val="5075BC"/>
                </a:solidFill>
              </a:rPr>
              <a:t>ΔΙΔΑΚΤΙΚΗ ΜΑΘΗΜΑΤΙΚΩΝ </a:t>
            </a:r>
            <a:r>
              <a:rPr lang="en-US" dirty="0" smtClean="0">
                <a:solidFill>
                  <a:srgbClr val="5075BC"/>
                </a:solidFill>
              </a:rPr>
              <a:t>I</a:t>
            </a:r>
            <a:endParaRPr lang="el-GR" dirty="0"/>
          </a:p>
        </p:txBody>
      </p:sp>
      <p:sp>
        <p:nvSpPr>
          <p:cNvPr id="5" name="Υπότιτλος 4"/>
          <p:cNvSpPr>
            <a:spLocks noGrp="1"/>
          </p:cNvSpPr>
          <p:nvPr>
            <p:ph type="subTitle" idx="1"/>
          </p:nvPr>
        </p:nvSpPr>
        <p:spPr/>
        <p:txBody>
          <a:bodyPr/>
          <a:lstStyle/>
          <a:p>
            <a:r>
              <a:rPr lang="el-GR" dirty="0"/>
              <a:t>Γιώργος Ψυχάρης</a:t>
            </a:r>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Σχήμα και έννοιες στα Μαθηματικά </a:t>
            </a:r>
          </a:p>
        </p:txBody>
      </p:sp>
      <p:sp>
        <p:nvSpPr>
          <p:cNvPr id="3" name="Θέση περιεχομένου 2"/>
          <p:cNvSpPr>
            <a:spLocks noGrp="1"/>
          </p:cNvSpPr>
          <p:nvPr>
            <p:ph idx="1"/>
          </p:nvPr>
        </p:nvSpPr>
        <p:spPr/>
        <p:txBody>
          <a:bodyPr>
            <a:normAutofit fontScale="85000" lnSpcReduction="10000"/>
          </a:bodyPr>
          <a:lstStyle/>
          <a:p>
            <a:pPr>
              <a:lnSpc>
                <a:spcPct val="130000"/>
              </a:lnSpc>
              <a:spcAft>
                <a:spcPts val="600"/>
              </a:spcAft>
              <a:buClr>
                <a:srgbClr val="074692"/>
              </a:buClr>
              <a:buSzPct val="130000"/>
            </a:pPr>
            <a:r>
              <a:rPr lang="el-GR" altLang="el-GR" sz="2600" dirty="0"/>
              <a:t>Τα σχήματα συνεισφέρουν στην </a:t>
            </a:r>
            <a:r>
              <a:rPr lang="el-GR" altLang="el-GR" sz="2600" b="1" dirty="0">
                <a:solidFill>
                  <a:srgbClr val="000099"/>
                </a:solidFill>
              </a:rPr>
              <a:t>συγκρότηση των μαθηματικών εννοιών</a:t>
            </a:r>
            <a:r>
              <a:rPr lang="el-GR" altLang="el-GR" sz="2600" dirty="0"/>
              <a:t> μέσα από διαδικασίες </a:t>
            </a:r>
            <a:r>
              <a:rPr lang="el-GR" altLang="el-GR" sz="2600" b="1" dirty="0">
                <a:solidFill>
                  <a:srgbClr val="000099"/>
                </a:solidFill>
              </a:rPr>
              <a:t>αφαίρεσης</a:t>
            </a:r>
            <a:r>
              <a:rPr lang="el-GR" altLang="el-GR" sz="2600" b="1" dirty="0"/>
              <a:t>,</a:t>
            </a:r>
            <a:r>
              <a:rPr lang="el-GR" altLang="el-GR" sz="2600" dirty="0"/>
              <a:t> όταν οι εμπειρίες συνδέονται στη βάση των ομοιοτήτων τους. </a:t>
            </a:r>
          </a:p>
          <a:p>
            <a:pPr lvl="1">
              <a:lnSpc>
                <a:spcPct val="130000"/>
              </a:lnSpc>
              <a:spcAft>
                <a:spcPts val="600"/>
              </a:spcAft>
              <a:buClr>
                <a:srgbClr val="074692"/>
              </a:buClr>
              <a:buSzPct val="130000"/>
            </a:pPr>
            <a:r>
              <a:rPr lang="el-GR" altLang="el-GR" sz="2400" dirty="0" smtClean="0"/>
              <a:t>1</a:t>
            </a:r>
            <a:r>
              <a:rPr lang="el-GR" altLang="el-GR" sz="2400" baseline="30000" dirty="0" smtClean="0"/>
              <a:t>η</a:t>
            </a:r>
            <a:r>
              <a:rPr lang="el-GR" altLang="el-GR" sz="2400" dirty="0" smtClean="0"/>
              <a:t> </a:t>
            </a:r>
            <a:r>
              <a:rPr lang="el-GR" altLang="el-GR" sz="2400" dirty="0"/>
              <a:t>Φάση: Αναγνώριση των </a:t>
            </a:r>
            <a:r>
              <a:rPr lang="el-GR" altLang="el-GR" sz="2400" b="1" dirty="0"/>
              <a:t>κοινών χαρακτηριστικών</a:t>
            </a:r>
            <a:r>
              <a:rPr lang="el-GR" altLang="el-GR" sz="2400" dirty="0"/>
              <a:t> γνωρισμάτων σε ποικίλες καταστάσεις (π.χ. Σχέση αναλογίας που διέπει ένα σύνολο καταστάσεων)</a:t>
            </a:r>
          </a:p>
          <a:p>
            <a:pPr lvl="1">
              <a:lnSpc>
                <a:spcPct val="130000"/>
              </a:lnSpc>
              <a:spcAft>
                <a:spcPts val="600"/>
              </a:spcAft>
              <a:buClr>
                <a:srgbClr val="074692"/>
              </a:buClr>
              <a:buSzPct val="130000"/>
            </a:pPr>
            <a:r>
              <a:rPr lang="el-GR" altLang="el-GR" sz="2400" dirty="0" smtClean="0"/>
              <a:t>2</a:t>
            </a:r>
            <a:r>
              <a:rPr lang="el-GR" altLang="el-GR" sz="2400" baseline="30000" dirty="0" smtClean="0"/>
              <a:t>η</a:t>
            </a:r>
            <a:r>
              <a:rPr lang="el-GR" altLang="el-GR" sz="2400" dirty="0" smtClean="0"/>
              <a:t> </a:t>
            </a:r>
            <a:r>
              <a:rPr lang="el-GR" altLang="el-GR" sz="2400" dirty="0"/>
              <a:t>Φάση: Η ομοιότητα </a:t>
            </a:r>
            <a:r>
              <a:rPr lang="el-GR" altLang="el-GR" sz="2400" b="1" dirty="0"/>
              <a:t>‘αφαιρείται’</a:t>
            </a:r>
            <a:r>
              <a:rPr lang="el-GR" altLang="el-GR" sz="2400" dirty="0"/>
              <a:t> και διαμορφώνεται μια έννοια που «ενσωματώνει» από μια άποψη αυτή την ομοιότητα</a:t>
            </a:r>
            <a:r>
              <a:rPr lang="el-GR" altLang="el-GR" sz="2400" dirty="0" smtClean="0"/>
              <a:t>.</a:t>
            </a:r>
          </a:p>
          <a:p>
            <a:pPr lvl="1">
              <a:lnSpc>
                <a:spcPct val="130000"/>
              </a:lnSpc>
              <a:spcAft>
                <a:spcPts val="600"/>
              </a:spcAft>
              <a:buClr>
                <a:srgbClr val="074692"/>
              </a:buClr>
              <a:buSzPct val="130000"/>
            </a:pPr>
            <a:r>
              <a:rPr lang="el-GR" altLang="el-GR" sz="2400" dirty="0" smtClean="0"/>
              <a:t>3</a:t>
            </a:r>
            <a:r>
              <a:rPr lang="el-GR" altLang="el-GR" sz="2400" baseline="30000" dirty="0" smtClean="0"/>
              <a:t>η</a:t>
            </a:r>
            <a:r>
              <a:rPr lang="el-GR" altLang="el-GR" sz="2400" dirty="0" smtClean="0"/>
              <a:t> </a:t>
            </a:r>
            <a:r>
              <a:rPr lang="el-GR" altLang="el-GR" sz="2400" dirty="0"/>
              <a:t>Φάση: Η μαθηματική έννοια ‘υπάρχει’ ως </a:t>
            </a:r>
            <a:r>
              <a:rPr lang="el-GR" altLang="el-GR" sz="2400" b="1" dirty="0"/>
              <a:t>αυτόνομο αντικείμενο</a:t>
            </a:r>
            <a:r>
              <a:rPr lang="el-GR" altLang="el-GR" sz="2400" dirty="0"/>
              <a:t>. </a:t>
            </a:r>
          </a:p>
          <a:p>
            <a:pPr lvl="1">
              <a:lnSpc>
                <a:spcPct val="130000"/>
              </a:lnSpc>
              <a:spcAft>
                <a:spcPts val="600"/>
              </a:spcAft>
              <a:buClr>
                <a:srgbClr val="074692"/>
              </a:buClr>
              <a:buSzPct val="130000"/>
            </a:pPr>
            <a:endParaRPr lang="el-GR" altLang="el-GR" sz="2400" dirty="0"/>
          </a:p>
        </p:txBody>
      </p:sp>
    </p:spTree>
    <p:extLst>
      <p:ext uri="{BB962C8B-B14F-4D97-AF65-F5344CB8AC3E}">
        <p14:creationId xmlns:p14="http://schemas.microsoft.com/office/powerpoint/2010/main" val="10620509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Σχήμα και έννοιες στα Μαθηματικά </a:t>
            </a:r>
          </a:p>
        </p:txBody>
      </p:sp>
      <p:sp>
        <p:nvSpPr>
          <p:cNvPr id="3" name="Θέση περιεχομένου 2"/>
          <p:cNvSpPr>
            <a:spLocks noGrp="1"/>
          </p:cNvSpPr>
          <p:nvPr>
            <p:ph idx="1"/>
          </p:nvPr>
        </p:nvSpPr>
        <p:spPr/>
        <p:txBody>
          <a:bodyPr>
            <a:normAutofit/>
          </a:bodyPr>
          <a:lstStyle/>
          <a:p>
            <a:pPr algn="just">
              <a:lnSpc>
                <a:spcPct val="150000"/>
              </a:lnSpc>
              <a:spcBef>
                <a:spcPct val="50000"/>
              </a:spcBef>
              <a:spcAft>
                <a:spcPts val="600"/>
              </a:spcAft>
            </a:pPr>
            <a:r>
              <a:rPr lang="el-GR" altLang="el-GR" sz="2400" b="1" dirty="0">
                <a:solidFill>
                  <a:srgbClr val="000099"/>
                </a:solidFill>
              </a:rPr>
              <a:t>Αφαίρεση</a:t>
            </a:r>
            <a:r>
              <a:rPr lang="el-GR" altLang="el-GR" sz="2400" dirty="0"/>
              <a:t>: η νοητική διαδικασία κατά την οποία </a:t>
            </a:r>
            <a:r>
              <a:rPr lang="el-GR" altLang="el-GR" sz="2400" b="1" dirty="0"/>
              <a:t>απομονώνονται</a:t>
            </a:r>
            <a:r>
              <a:rPr lang="el-GR" altLang="el-GR" sz="2400" dirty="0"/>
              <a:t> τα κοινά στοιχεία συνόλου ομοειδών πραγμάτων, γεγονός που επιτρέπει τον καθορισμό της </a:t>
            </a:r>
            <a:r>
              <a:rPr lang="el-GR" altLang="el-GR" sz="2400" b="1" dirty="0"/>
              <a:t>γενικής έννοιας</a:t>
            </a:r>
            <a:r>
              <a:rPr lang="el-GR" altLang="el-GR" sz="2400" dirty="0"/>
              <a:t> στην οποία υπάγονται αυτά. </a:t>
            </a:r>
          </a:p>
          <a:p>
            <a:pPr marL="0" indent="0" algn="just">
              <a:lnSpc>
                <a:spcPct val="150000"/>
              </a:lnSpc>
              <a:spcBef>
                <a:spcPct val="50000"/>
              </a:spcBef>
              <a:spcAft>
                <a:spcPts val="600"/>
              </a:spcAft>
              <a:buNone/>
            </a:pPr>
            <a:endParaRPr lang="el-GR" altLang="el-GR" sz="2400" b="1" dirty="0">
              <a:solidFill>
                <a:srgbClr val="000099"/>
              </a:solidFill>
            </a:endParaRPr>
          </a:p>
        </p:txBody>
      </p:sp>
    </p:spTree>
    <p:extLst>
      <p:ext uri="{BB962C8B-B14F-4D97-AF65-F5344CB8AC3E}">
        <p14:creationId xmlns:p14="http://schemas.microsoft.com/office/powerpoint/2010/main" val="20250925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Σχήμα και έννοιες στα Μαθηματικά </a:t>
            </a:r>
          </a:p>
        </p:txBody>
      </p:sp>
      <p:sp>
        <p:nvSpPr>
          <p:cNvPr id="3" name="Θέση περιεχομένου 2"/>
          <p:cNvSpPr>
            <a:spLocks noGrp="1"/>
          </p:cNvSpPr>
          <p:nvPr>
            <p:ph idx="1"/>
          </p:nvPr>
        </p:nvSpPr>
        <p:spPr/>
        <p:txBody>
          <a:bodyPr>
            <a:normAutofit/>
          </a:bodyPr>
          <a:lstStyle/>
          <a:p>
            <a:pPr>
              <a:lnSpc>
                <a:spcPct val="130000"/>
              </a:lnSpc>
              <a:spcAft>
                <a:spcPts val="600"/>
              </a:spcAft>
              <a:buClr>
                <a:srgbClr val="074692"/>
              </a:buClr>
              <a:buSzPct val="130000"/>
            </a:pPr>
            <a:r>
              <a:rPr lang="el-GR" altLang="el-GR" sz="2400" dirty="0"/>
              <a:t>Παράδειγμα: Η έννοια της </a:t>
            </a:r>
            <a:r>
              <a:rPr lang="el-GR" altLang="el-GR" sz="2400" b="1" dirty="0"/>
              <a:t>συνάρτησης</a:t>
            </a:r>
            <a:r>
              <a:rPr lang="el-GR" altLang="el-GR" sz="2400" dirty="0"/>
              <a:t> </a:t>
            </a:r>
          </a:p>
          <a:p>
            <a:pPr lvl="1">
              <a:lnSpc>
                <a:spcPct val="130000"/>
              </a:lnSpc>
              <a:spcAft>
                <a:spcPts val="600"/>
              </a:spcAft>
              <a:buClr>
                <a:srgbClr val="074692"/>
              </a:buClr>
              <a:buSzPct val="130000"/>
            </a:pPr>
            <a:r>
              <a:rPr lang="el-GR" altLang="el-GR" sz="2000" dirty="0" smtClean="0"/>
              <a:t>περιέχει </a:t>
            </a:r>
            <a:r>
              <a:rPr lang="el-GR" altLang="el-GR" sz="2000" dirty="0"/>
              <a:t>το σύνολο των συναρτήσεων που ο μαθητής στο δικό του επίπεδο θα χαρακτηρίσει ως τέτοιες, τις ιδιότητες που κάνουν µ</a:t>
            </a:r>
            <a:r>
              <a:rPr lang="el-GR" altLang="el-GR" sz="2000" dirty="0" err="1"/>
              <a:t>ια</a:t>
            </a:r>
            <a:r>
              <a:rPr lang="el-GR" altLang="el-GR" sz="2000" dirty="0"/>
              <a:t> σχέση  μεταξύ συνόλων να είναι συνάρτηση (</a:t>
            </a:r>
            <a:r>
              <a:rPr lang="el-GR" altLang="el-GR" sz="2000" dirty="0" err="1"/>
              <a:t>ορισµός</a:t>
            </a:r>
            <a:r>
              <a:rPr lang="el-GR" altLang="el-GR" sz="2000" dirty="0"/>
              <a:t>, το µ</a:t>
            </a:r>
            <a:r>
              <a:rPr lang="el-GR" altLang="el-GR" sz="2000" dirty="0" err="1"/>
              <a:t>ονοσήµαντο</a:t>
            </a:r>
            <a:r>
              <a:rPr lang="el-GR" altLang="el-GR" sz="2000" dirty="0"/>
              <a:t>) και  </a:t>
            </a:r>
            <a:r>
              <a:rPr lang="el-GR" altLang="el-GR" sz="2000" dirty="0" err="1"/>
              <a:t>ακόµη</a:t>
            </a:r>
            <a:r>
              <a:rPr lang="el-GR" altLang="el-GR" sz="2000" dirty="0"/>
              <a:t> τις  λέξεις  και  τα  </a:t>
            </a:r>
            <a:r>
              <a:rPr lang="el-GR" altLang="el-GR" sz="2000" dirty="0" err="1"/>
              <a:t>σύµβολα</a:t>
            </a:r>
            <a:r>
              <a:rPr lang="el-GR" altLang="el-GR" sz="2000" dirty="0"/>
              <a:t>  που  παριστάνουν  συνήθως µ</a:t>
            </a:r>
            <a:r>
              <a:rPr lang="el-GR" altLang="el-GR" sz="2000" dirty="0" err="1"/>
              <a:t>ια</a:t>
            </a:r>
            <a:r>
              <a:rPr lang="el-GR" altLang="el-GR" sz="2000" dirty="0"/>
              <a:t> συνάρτηση, όπως ο f( ), X →Y, κλπ...</a:t>
            </a:r>
          </a:p>
          <a:p>
            <a:pPr lvl="1">
              <a:lnSpc>
                <a:spcPct val="130000"/>
              </a:lnSpc>
              <a:spcAft>
                <a:spcPts val="600"/>
              </a:spcAft>
              <a:buClr>
                <a:srgbClr val="074692"/>
              </a:buClr>
              <a:buSzPct val="130000"/>
            </a:pPr>
            <a:r>
              <a:rPr lang="el-GR" altLang="el-GR" sz="2000" dirty="0" smtClean="0"/>
              <a:t>επιτρέπει </a:t>
            </a:r>
            <a:r>
              <a:rPr lang="el-GR" altLang="el-GR" sz="2000" dirty="0"/>
              <a:t>να </a:t>
            </a:r>
            <a:r>
              <a:rPr lang="el-GR" altLang="el-GR" sz="2000" dirty="0" smtClean="0"/>
              <a:t>αναγνωρίσουμε </a:t>
            </a:r>
            <a:r>
              <a:rPr lang="el-GR" altLang="el-GR" sz="2000" dirty="0"/>
              <a:t>άλλα µ</a:t>
            </a:r>
            <a:r>
              <a:rPr lang="el-GR" altLang="el-GR" sz="2000" dirty="0" err="1"/>
              <a:t>αθηµατικά</a:t>
            </a:r>
            <a:r>
              <a:rPr lang="el-GR" altLang="el-GR" sz="2000" dirty="0"/>
              <a:t> </a:t>
            </a:r>
            <a:r>
              <a:rPr lang="el-GR" altLang="el-GR" sz="2000" dirty="0" err="1"/>
              <a:t>αντικείµενα</a:t>
            </a:r>
            <a:r>
              <a:rPr lang="el-GR" altLang="el-GR" sz="2000" dirty="0"/>
              <a:t> που δεν είναι συναρτήσεις και να </a:t>
            </a:r>
            <a:r>
              <a:rPr lang="el-GR" altLang="el-GR" sz="2000" dirty="0" smtClean="0"/>
              <a:t>θεωρήσουμε </a:t>
            </a:r>
            <a:r>
              <a:rPr lang="el-GR" altLang="el-GR" sz="2000" dirty="0"/>
              <a:t>µ</a:t>
            </a:r>
            <a:r>
              <a:rPr lang="el-GR" altLang="el-GR" sz="2000" dirty="0" err="1"/>
              <a:t>ια</a:t>
            </a:r>
            <a:r>
              <a:rPr lang="el-GR" altLang="el-GR" sz="2000" dirty="0"/>
              <a:t> συνάρτηση ως ένα αντιπρόσωπο αυτής της έννοιας.</a:t>
            </a:r>
            <a:endParaRPr lang="el-GR" altLang="el-GR" sz="2000" b="1" dirty="0">
              <a:solidFill>
                <a:srgbClr val="000099"/>
              </a:solidFill>
            </a:endParaRPr>
          </a:p>
        </p:txBody>
      </p:sp>
    </p:spTree>
    <p:extLst>
      <p:ext uri="{BB962C8B-B14F-4D97-AF65-F5344CB8AC3E}">
        <p14:creationId xmlns:p14="http://schemas.microsoft.com/office/powerpoint/2010/main" val="39921242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Σχήμα και έννοιες στα Μαθηματικά </a:t>
            </a:r>
          </a:p>
        </p:txBody>
      </p:sp>
      <p:sp>
        <p:nvSpPr>
          <p:cNvPr id="3" name="Θέση περιεχομένου 2"/>
          <p:cNvSpPr>
            <a:spLocks noGrp="1"/>
          </p:cNvSpPr>
          <p:nvPr>
            <p:ph idx="1"/>
          </p:nvPr>
        </p:nvSpPr>
        <p:spPr/>
        <p:txBody>
          <a:bodyPr>
            <a:normAutofit/>
          </a:bodyPr>
          <a:lstStyle/>
          <a:p>
            <a:pPr algn="just">
              <a:lnSpc>
                <a:spcPct val="150000"/>
              </a:lnSpc>
              <a:spcBef>
                <a:spcPct val="50000"/>
              </a:spcBef>
              <a:spcAft>
                <a:spcPts val="600"/>
              </a:spcAft>
              <a:buFont typeface="Wingdings" panose="05000000000000000000" pitchFamily="2" charset="2"/>
              <a:buChar char="Ø"/>
            </a:pPr>
            <a:r>
              <a:rPr lang="el-GR" altLang="el-GR" sz="2800" b="1" u="sng" dirty="0"/>
              <a:t>Η μαθηματική έννοια κατά τον </a:t>
            </a:r>
            <a:r>
              <a:rPr lang="en-US" altLang="el-GR" sz="2800" b="1" u="sng" dirty="0" err="1"/>
              <a:t>Vergnaud</a:t>
            </a:r>
            <a:r>
              <a:rPr lang="el-GR" altLang="el-GR" sz="2800" b="1" u="sng" dirty="0"/>
              <a:t> </a:t>
            </a:r>
            <a:endParaRPr lang="en-GB" altLang="el-GR" sz="2800" b="1" u="sng" dirty="0"/>
          </a:p>
          <a:p>
            <a:pPr>
              <a:lnSpc>
                <a:spcPct val="130000"/>
              </a:lnSpc>
              <a:spcAft>
                <a:spcPts val="600"/>
              </a:spcAft>
              <a:buClr>
                <a:srgbClr val="074692"/>
              </a:buClr>
              <a:buSzPct val="130000"/>
            </a:pPr>
            <a:r>
              <a:rPr lang="el-GR" altLang="el-GR" sz="2800" dirty="0"/>
              <a:t>Μια </a:t>
            </a:r>
            <a:r>
              <a:rPr lang="el-GR" altLang="el-GR" sz="2400" b="1" dirty="0">
                <a:solidFill>
                  <a:srgbClr val="000099"/>
                </a:solidFill>
              </a:rPr>
              <a:t>έννοια</a:t>
            </a:r>
            <a:r>
              <a:rPr lang="el-GR" altLang="el-GR" sz="2800" dirty="0"/>
              <a:t> χαρακτηρίζεται από την τριάδα: (</a:t>
            </a:r>
            <a:r>
              <a:rPr lang="el-GR" altLang="el-GR" sz="2800" dirty="0" err="1"/>
              <a:t>S,l,s</a:t>
            </a:r>
            <a:r>
              <a:rPr lang="el-GR" altLang="el-GR" sz="2800" dirty="0"/>
              <a:t>)  όπου:</a:t>
            </a:r>
          </a:p>
          <a:p>
            <a:pPr lvl="1">
              <a:spcAft>
                <a:spcPct val="30000"/>
              </a:spcAft>
            </a:pPr>
            <a:r>
              <a:rPr lang="el-GR" altLang="el-GR" dirty="0" smtClean="0"/>
              <a:t>(</a:t>
            </a:r>
            <a:r>
              <a:rPr lang="el-GR" altLang="el-GR" dirty="0"/>
              <a:t>S) είναι το </a:t>
            </a:r>
            <a:r>
              <a:rPr lang="el-GR" altLang="el-GR" b="1" dirty="0"/>
              <a:t>σύνολο των καταστάσεων</a:t>
            </a:r>
            <a:r>
              <a:rPr lang="el-GR" altLang="el-GR" dirty="0"/>
              <a:t> που </a:t>
            </a:r>
            <a:r>
              <a:rPr lang="el-GR" altLang="el-GR" dirty="0" smtClean="0"/>
              <a:t>δίνουν </a:t>
            </a:r>
            <a:r>
              <a:rPr lang="el-GR" altLang="el-GR" dirty="0" err="1" smtClean="0"/>
              <a:t>νόηµα</a:t>
            </a:r>
            <a:r>
              <a:rPr lang="el-GR" altLang="el-GR" dirty="0" smtClean="0"/>
              <a:t> </a:t>
            </a:r>
            <a:r>
              <a:rPr lang="el-GR" altLang="el-GR" dirty="0"/>
              <a:t>στην έννοια. Κάθε στοιχείο του (S) είναι ένας από </a:t>
            </a:r>
            <a:r>
              <a:rPr lang="el-GR" altLang="el-GR" dirty="0" smtClean="0"/>
              <a:t>τους αντιπροσώπους </a:t>
            </a:r>
            <a:r>
              <a:rPr lang="el-GR" altLang="el-GR" dirty="0"/>
              <a:t>της έννοιας</a:t>
            </a:r>
            <a:r>
              <a:rPr lang="el-GR" altLang="el-GR" dirty="0" smtClean="0"/>
              <a:t>.</a:t>
            </a:r>
            <a:endParaRPr lang="el-GR" altLang="el-GR" dirty="0"/>
          </a:p>
        </p:txBody>
      </p:sp>
    </p:spTree>
    <p:extLst>
      <p:ext uri="{BB962C8B-B14F-4D97-AF65-F5344CB8AC3E}">
        <p14:creationId xmlns:p14="http://schemas.microsoft.com/office/powerpoint/2010/main" val="23224326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Σχήμα και έννοιες στα Μαθηματικά </a:t>
            </a:r>
          </a:p>
        </p:txBody>
      </p:sp>
      <p:sp>
        <p:nvSpPr>
          <p:cNvPr id="3" name="Θέση περιεχομένου 2"/>
          <p:cNvSpPr>
            <a:spLocks noGrp="1"/>
          </p:cNvSpPr>
          <p:nvPr>
            <p:ph idx="1"/>
          </p:nvPr>
        </p:nvSpPr>
        <p:spPr/>
        <p:txBody>
          <a:bodyPr>
            <a:normAutofit/>
          </a:bodyPr>
          <a:lstStyle/>
          <a:p>
            <a:pPr lvl="1">
              <a:spcAft>
                <a:spcPct val="30000"/>
              </a:spcAft>
            </a:pPr>
            <a:r>
              <a:rPr lang="el-GR" altLang="el-GR" dirty="0" smtClean="0"/>
              <a:t>(</a:t>
            </a:r>
            <a:r>
              <a:rPr lang="el-GR" altLang="el-GR" dirty="0"/>
              <a:t>l) είναι το σύνολο των </a:t>
            </a:r>
            <a:r>
              <a:rPr lang="el-GR" altLang="el-GR" b="1" dirty="0"/>
              <a:t>αναλλοίωτων χαρακτηριστικών </a:t>
            </a:r>
            <a:r>
              <a:rPr lang="el-GR" altLang="el-GR" dirty="0" smtClean="0"/>
              <a:t>της έννοιας</a:t>
            </a:r>
            <a:r>
              <a:rPr lang="el-GR" altLang="el-GR" dirty="0"/>
              <a:t>,</a:t>
            </a:r>
            <a:r>
              <a:rPr lang="en-US" altLang="el-GR" dirty="0"/>
              <a:t> </a:t>
            </a:r>
            <a:r>
              <a:rPr lang="el-GR" altLang="el-GR" dirty="0"/>
              <a:t>το σύνολο των ιδιοτήτων που είναι κοινές </a:t>
            </a:r>
            <a:r>
              <a:rPr lang="el-GR" altLang="el-GR" dirty="0" smtClean="0"/>
              <a:t>στα στοιχεία </a:t>
            </a:r>
            <a:r>
              <a:rPr lang="el-GR" altLang="el-GR" dirty="0"/>
              <a:t>του (S</a:t>
            </a:r>
            <a:r>
              <a:rPr lang="en-US" altLang="el-GR" dirty="0"/>
              <a:t>) </a:t>
            </a:r>
            <a:r>
              <a:rPr lang="el-GR" altLang="el-GR" dirty="0"/>
              <a:t>με βάση τις οποίες τις </a:t>
            </a:r>
            <a:r>
              <a:rPr lang="el-GR" altLang="el-GR" dirty="0" smtClean="0"/>
              <a:t>εντάσσουμε </a:t>
            </a:r>
            <a:r>
              <a:rPr lang="el-GR" altLang="el-GR" dirty="0"/>
              <a:t>στην </a:t>
            </a:r>
            <a:r>
              <a:rPr lang="el-GR" altLang="el-GR" dirty="0" smtClean="0"/>
              <a:t>ίδια εννοιολογική </a:t>
            </a:r>
            <a:r>
              <a:rPr lang="el-GR" altLang="el-GR" dirty="0"/>
              <a:t>κατηγορία.</a:t>
            </a:r>
          </a:p>
          <a:p>
            <a:pPr lvl="1">
              <a:spcAft>
                <a:spcPct val="30000"/>
              </a:spcAft>
            </a:pPr>
            <a:r>
              <a:rPr lang="el-GR" altLang="el-GR" dirty="0" smtClean="0"/>
              <a:t>(</a:t>
            </a:r>
            <a:r>
              <a:rPr lang="el-GR" altLang="el-GR" dirty="0"/>
              <a:t>s) είναι ένα σύνολο </a:t>
            </a:r>
            <a:r>
              <a:rPr lang="el-GR" altLang="el-GR" b="1" dirty="0"/>
              <a:t>όρων, </a:t>
            </a:r>
            <a:r>
              <a:rPr lang="el-GR" altLang="el-GR" b="1" dirty="0" err="1"/>
              <a:t>ονοµασιών</a:t>
            </a:r>
            <a:r>
              <a:rPr lang="el-GR" altLang="el-GR" b="1" dirty="0"/>
              <a:t> ή </a:t>
            </a:r>
            <a:r>
              <a:rPr lang="el-GR" altLang="el-GR" b="1" dirty="0" err="1"/>
              <a:t>συµβόλων</a:t>
            </a:r>
            <a:r>
              <a:rPr lang="el-GR" altLang="el-GR" dirty="0"/>
              <a:t> </a:t>
            </a:r>
            <a:r>
              <a:rPr lang="el-GR" altLang="el-GR" dirty="0" smtClean="0"/>
              <a:t>που υποδηλώνουν </a:t>
            </a:r>
            <a:r>
              <a:rPr lang="el-GR" altLang="el-GR" dirty="0"/>
              <a:t>την έννοια</a:t>
            </a:r>
            <a:r>
              <a:rPr lang="el-GR" altLang="el-GR" dirty="0" smtClean="0"/>
              <a:t>.    </a:t>
            </a:r>
            <a:endParaRPr lang="el-GR" altLang="el-GR" dirty="0"/>
          </a:p>
          <a:p>
            <a:pPr marL="0" indent="0" algn="just">
              <a:lnSpc>
                <a:spcPct val="150000"/>
              </a:lnSpc>
              <a:spcBef>
                <a:spcPct val="50000"/>
              </a:spcBef>
              <a:spcAft>
                <a:spcPts val="600"/>
              </a:spcAft>
              <a:buNone/>
            </a:pPr>
            <a:endParaRPr lang="el-GR" altLang="el-GR" sz="2400" b="1" dirty="0">
              <a:solidFill>
                <a:srgbClr val="000099"/>
              </a:solidFill>
            </a:endParaRPr>
          </a:p>
        </p:txBody>
      </p:sp>
    </p:spTree>
    <p:extLst>
      <p:ext uri="{BB962C8B-B14F-4D97-AF65-F5344CB8AC3E}">
        <p14:creationId xmlns:p14="http://schemas.microsoft.com/office/powerpoint/2010/main" val="27508441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Σχήμα και έννοιες στα Μαθηματικά </a:t>
            </a:r>
          </a:p>
        </p:txBody>
      </p:sp>
      <p:sp>
        <p:nvSpPr>
          <p:cNvPr id="3" name="Θέση περιεχομένου 2"/>
          <p:cNvSpPr>
            <a:spLocks noGrp="1"/>
          </p:cNvSpPr>
          <p:nvPr>
            <p:ph idx="1"/>
          </p:nvPr>
        </p:nvSpPr>
        <p:spPr/>
        <p:txBody>
          <a:bodyPr>
            <a:normAutofit fontScale="92500"/>
          </a:bodyPr>
          <a:lstStyle/>
          <a:p>
            <a:pPr algn="just">
              <a:lnSpc>
                <a:spcPct val="150000"/>
              </a:lnSpc>
              <a:spcBef>
                <a:spcPct val="50000"/>
              </a:spcBef>
              <a:spcAft>
                <a:spcPts val="600"/>
              </a:spcAft>
              <a:buFont typeface="Wingdings" panose="05000000000000000000" pitchFamily="2" charset="2"/>
              <a:buChar char="Ø"/>
            </a:pPr>
            <a:r>
              <a:rPr lang="el-GR" altLang="el-GR" sz="2800" b="1" u="sng" dirty="0"/>
              <a:t>Η μαθηματική έννοια κατά τον </a:t>
            </a:r>
            <a:r>
              <a:rPr lang="en-US" altLang="el-GR" sz="2800" b="1" u="sng" dirty="0" err="1"/>
              <a:t>Vergnaud</a:t>
            </a:r>
            <a:r>
              <a:rPr lang="el-GR" altLang="el-GR" sz="2800" b="1" u="sng" dirty="0"/>
              <a:t> </a:t>
            </a:r>
            <a:endParaRPr lang="en-GB" altLang="el-GR" sz="2800" b="1" u="sng" dirty="0"/>
          </a:p>
          <a:p>
            <a:pPr>
              <a:lnSpc>
                <a:spcPct val="130000"/>
              </a:lnSpc>
              <a:spcBef>
                <a:spcPct val="5000"/>
              </a:spcBef>
              <a:spcAft>
                <a:spcPct val="30000"/>
              </a:spcAft>
              <a:buClr>
                <a:srgbClr val="074692"/>
              </a:buClr>
              <a:buSzPct val="130000"/>
            </a:pPr>
            <a:r>
              <a:rPr lang="el-GR" altLang="el-GR" sz="2400" dirty="0"/>
              <a:t>Δύο κεντρικά θεωρητικά εργαλεία (</a:t>
            </a:r>
            <a:r>
              <a:rPr lang="el-GR" altLang="el-GR" sz="2400" i="1" dirty="0"/>
              <a:t>λειτουργικά αναλλοίωτα, </a:t>
            </a:r>
            <a:r>
              <a:rPr lang="en-US" altLang="el-GR" sz="2400" i="1" dirty="0"/>
              <a:t>operational invariants</a:t>
            </a:r>
            <a:r>
              <a:rPr lang="el-GR" altLang="el-GR" sz="2400" dirty="0"/>
              <a:t>)</a:t>
            </a:r>
            <a:r>
              <a:rPr lang="en-US" altLang="el-GR" sz="2400" dirty="0"/>
              <a:t> </a:t>
            </a:r>
            <a:r>
              <a:rPr lang="el-GR" altLang="el-GR" sz="2400" dirty="0"/>
              <a:t>της έννοιας </a:t>
            </a:r>
          </a:p>
          <a:p>
            <a:pPr lvl="1">
              <a:spcBef>
                <a:spcPct val="5000"/>
              </a:spcBef>
              <a:spcAft>
                <a:spcPct val="5000"/>
              </a:spcAft>
            </a:pPr>
            <a:r>
              <a:rPr lang="el-GR" altLang="el-GR" sz="2400" b="1" i="1" dirty="0" smtClean="0"/>
              <a:t>Έννοιες </a:t>
            </a:r>
            <a:r>
              <a:rPr lang="el-GR" altLang="el-GR" sz="2400" b="1" i="1" dirty="0"/>
              <a:t>στην πράξη (</a:t>
            </a:r>
            <a:r>
              <a:rPr lang="el-GR" altLang="el-GR" sz="2400" b="1" i="1" dirty="0" err="1"/>
              <a:t>concepts</a:t>
            </a:r>
            <a:r>
              <a:rPr lang="el-GR" altLang="el-GR" sz="2400" b="1" i="1" dirty="0"/>
              <a:t>-in-</a:t>
            </a:r>
            <a:r>
              <a:rPr lang="el-GR" altLang="el-GR" sz="2400" b="1" i="1" dirty="0" err="1"/>
              <a:t>action</a:t>
            </a:r>
            <a:r>
              <a:rPr lang="el-GR" altLang="el-GR" sz="2400" b="1" i="1" dirty="0"/>
              <a:t>)</a:t>
            </a:r>
            <a:r>
              <a:rPr lang="el-GR" altLang="el-GR" sz="2400" dirty="0"/>
              <a:t> </a:t>
            </a:r>
          </a:p>
          <a:p>
            <a:pPr marL="0" indent="0">
              <a:spcBef>
                <a:spcPct val="5000"/>
              </a:spcBef>
              <a:spcAft>
                <a:spcPct val="30000"/>
              </a:spcAft>
              <a:buNone/>
            </a:pPr>
            <a:r>
              <a:rPr lang="el-GR" altLang="el-GR" sz="2400" dirty="0" smtClean="0"/>
              <a:t>Κατηγορίες </a:t>
            </a:r>
            <a:r>
              <a:rPr lang="el-GR" altLang="el-GR" sz="2400" dirty="0"/>
              <a:t>μαθηματικών αντικειμένων (π.χ. η έννοια του τριγώνου)</a:t>
            </a:r>
          </a:p>
          <a:p>
            <a:pPr lvl="1">
              <a:spcBef>
                <a:spcPct val="5000"/>
              </a:spcBef>
              <a:spcAft>
                <a:spcPct val="5000"/>
              </a:spcAft>
            </a:pPr>
            <a:r>
              <a:rPr lang="el-GR" altLang="el-GR" sz="2400" b="1" i="1" dirty="0" smtClean="0"/>
              <a:t>Θεωρήματα </a:t>
            </a:r>
            <a:r>
              <a:rPr lang="el-GR" altLang="el-GR" sz="2400" b="1" i="1" dirty="0"/>
              <a:t>στην πράξη (</a:t>
            </a:r>
            <a:r>
              <a:rPr lang="en-US" altLang="el-GR" sz="2400" b="1" i="1" dirty="0"/>
              <a:t>theorems</a:t>
            </a:r>
            <a:r>
              <a:rPr lang="el-GR" altLang="el-GR" sz="2400" b="1" i="1" dirty="0"/>
              <a:t>-in-</a:t>
            </a:r>
            <a:r>
              <a:rPr lang="el-GR" altLang="el-GR" sz="2400" b="1" i="1" dirty="0" err="1"/>
              <a:t>action</a:t>
            </a:r>
            <a:r>
              <a:rPr lang="el-GR" altLang="el-GR" sz="2400" b="1" i="1" dirty="0"/>
              <a:t>) </a:t>
            </a:r>
          </a:p>
          <a:p>
            <a:pPr marL="0" indent="0">
              <a:spcBef>
                <a:spcPct val="5000"/>
              </a:spcBef>
              <a:spcAft>
                <a:spcPct val="5000"/>
              </a:spcAft>
              <a:buNone/>
            </a:pPr>
            <a:r>
              <a:rPr lang="el-GR" altLang="el-GR" sz="2400" dirty="0" smtClean="0"/>
              <a:t>Συμπεράσματα </a:t>
            </a:r>
            <a:r>
              <a:rPr lang="el-GR" altLang="el-GR" sz="2400" dirty="0"/>
              <a:t>που μπορεί να συναγάγουν οι μαθητές μέσω της αλληλεπίδρασής τους τόσο με μαθηματικές αναπαραστάσεις όσο και με τους συμμετέχοντες στο κοινωνικό επίπεδο της τάξης.</a:t>
            </a:r>
          </a:p>
          <a:p>
            <a:pPr marL="0" indent="0" algn="just">
              <a:lnSpc>
                <a:spcPct val="150000"/>
              </a:lnSpc>
              <a:spcBef>
                <a:spcPct val="50000"/>
              </a:spcBef>
              <a:spcAft>
                <a:spcPts val="600"/>
              </a:spcAft>
              <a:buNone/>
            </a:pPr>
            <a:endParaRPr lang="el-GR" altLang="el-GR" sz="2400" b="1" dirty="0">
              <a:solidFill>
                <a:srgbClr val="000099"/>
              </a:solidFill>
            </a:endParaRPr>
          </a:p>
        </p:txBody>
      </p:sp>
    </p:spTree>
    <p:extLst>
      <p:ext uri="{BB962C8B-B14F-4D97-AF65-F5344CB8AC3E}">
        <p14:creationId xmlns:p14="http://schemas.microsoft.com/office/powerpoint/2010/main" val="16689409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Σχήμα και έννοιες στα Μαθηματικά </a:t>
            </a:r>
          </a:p>
        </p:txBody>
      </p:sp>
      <p:pic>
        <p:nvPicPr>
          <p:cNvPr id="4" name="Εικόνα 3"/>
          <p:cNvPicPr>
            <a:picLocks noChangeAspect="1"/>
          </p:cNvPicPr>
          <p:nvPr/>
        </p:nvPicPr>
        <p:blipFill>
          <a:blip r:embed="rId3"/>
          <a:stretch>
            <a:fillRect/>
          </a:stretch>
        </p:blipFill>
        <p:spPr>
          <a:xfrm>
            <a:off x="712897" y="2737044"/>
            <a:ext cx="7718205" cy="1383912"/>
          </a:xfrm>
          <a:prstGeom prst="rect">
            <a:avLst/>
          </a:prstGeom>
        </p:spPr>
      </p:pic>
    </p:spTree>
    <p:extLst>
      <p:ext uri="{BB962C8B-B14F-4D97-AF65-F5344CB8AC3E}">
        <p14:creationId xmlns:p14="http://schemas.microsoft.com/office/powerpoint/2010/main" val="33782340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Eννοιολογικό</a:t>
            </a:r>
            <a:r>
              <a:rPr lang="el-GR" dirty="0"/>
              <a:t> πεδίο μιας μαθηματικής </a:t>
            </a:r>
            <a:r>
              <a:rPr lang="el-GR" dirty="0" smtClean="0"/>
              <a:t>έννοιας</a:t>
            </a:r>
            <a:endParaRPr lang="el-GR" dirty="0"/>
          </a:p>
        </p:txBody>
      </p:sp>
      <p:sp>
        <p:nvSpPr>
          <p:cNvPr id="3" name="Θέση περιεχομένου 2"/>
          <p:cNvSpPr>
            <a:spLocks noGrp="1"/>
          </p:cNvSpPr>
          <p:nvPr>
            <p:ph idx="1"/>
          </p:nvPr>
        </p:nvSpPr>
        <p:spPr/>
        <p:txBody>
          <a:bodyPr>
            <a:normAutofit/>
          </a:bodyPr>
          <a:lstStyle/>
          <a:p>
            <a:pPr algn="just">
              <a:lnSpc>
                <a:spcPct val="150000"/>
              </a:lnSpc>
              <a:spcBef>
                <a:spcPct val="50000"/>
              </a:spcBef>
              <a:spcAft>
                <a:spcPts val="600"/>
              </a:spcAft>
              <a:buFont typeface="Wingdings" panose="05000000000000000000" pitchFamily="2" charset="2"/>
              <a:buChar char="Ø"/>
            </a:pPr>
            <a:r>
              <a:rPr lang="el-GR" altLang="el-GR" sz="2400" b="1" u="sng" dirty="0"/>
              <a:t>Η επέκταση του </a:t>
            </a:r>
            <a:r>
              <a:rPr lang="en-US" altLang="el-GR" sz="2400" b="1" u="sng" dirty="0" err="1"/>
              <a:t>Vergnaud</a:t>
            </a:r>
            <a:r>
              <a:rPr lang="el-GR" altLang="el-GR" sz="2400" b="1" u="sng" dirty="0"/>
              <a:t> </a:t>
            </a:r>
            <a:endParaRPr lang="en-GB" altLang="el-GR" sz="2400" b="1" u="sng" dirty="0"/>
          </a:p>
          <a:p>
            <a:pPr>
              <a:lnSpc>
                <a:spcPct val="130000"/>
              </a:lnSpc>
              <a:spcAft>
                <a:spcPts val="600"/>
              </a:spcAft>
              <a:buClr>
                <a:srgbClr val="074692"/>
              </a:buClr>
              <a:buSzPct val="130000"/>
            </a:pPr>
            <a:r>
              <a:rPr lang="el-GR" altLang="el-GR" sz="2400" dirty="0"/>
              <a:t>Το </a:t>
            </a:r>
            <a:r>
              <a:rPr lang="el-GR" altLang="el-GR" sz="2400" b="1" dirty="0">
                <a:solidFill>
                  <a:srgbClr val="000099"/>
                </a:solidFill>
              </a:rPr>
              <a:t>εννοιολογικό (ή νοητικό) πεδίο</a:t>
            </a:r>
            <a:r>
              <a:rPr lang="el-GR" altLang="el-GR" sz="2400" dirty="0"/>
              <a:t> μιας μαθηματικής έννοιας</a:t>
            </a:r>
          </a:p>
          <a:p>
            <a:pPr lvl="1"/>
            <a:r>
              <a:rPr lang="el-GR" altLang="el-GR" sz="2400" b="1" dirty="0" smtClean="0"/>
              <a:t>άλλες </a:t>
            </a:r>
            <a:r>
              <a:rPr lang="el-GR" altLang="el-GR" sz="2400" b="1" dirty="0"/>
              <a:t>έννοιες</a:t>
            </a:r>
            <a:r>
              <a:rPr lang="el-GR" altLang="el-GR" sz="2400" dirty="0"/>
              <a:t> που σχετίζονται στενά με την </a:t>
            </a:r>
            <a:r>
              <a:rPr lang="el-GR" altLang="el-GR" sz="2400" dirty="0" smtClean="0"/>
              <a:t>συγκεκριμένη </a:t>
            </a:r>
            <a:r>
              <a:rPr lang="el-GR" altLang="el-GR" sz="2400" dirty="0"/>
              <a:t>έννοια  </a:t>
            </a:r>
          </a:p>
          <a:p>
            <a:pPr lvl="1"/>
            <a:r>
              <a:rPr lang="el-GR" altLang="el-GR" sz="2400" b="1" dirty="0" smtClean="0"/>
              <a:t>ομάδα </a:t>
            </a:r>
            <a:r>
              <a:rPr lang="el-GR" altLang="el-GR" sz="2400" b="1" dirty="0"/>
              <a:t>καταστάσεων</a:t>
            </a:r>
            <a:r>
              <a:rPr lang="el-GR" altLang="el-GR" sz="2400" dirty="0"/>
              <a:t> στις οποίες μπορεί να εφαρμοστεί</a:t>
            </a:r>
          </a:p>
          <a:p>
            <a:pPr lvl="1">
              <a:spcAft>
                <a:spcPct val="30000"/>
              </a:spcAft>
            </a:pPr>
            <a:r>
              <a:rPr lang="el-GR" altLang="el-GR" sz="2400" b="1" dirty="0" smtClean="0"/>
              <a:t>ομάδα </a:t>
            </a:r>
            <a:r>
              <a:rPr lang="el-GR" altLang="el-GR" sz="2400" b="1" dirty="0"/>
              <a:t>διαθέσιμων </a:t>
            </a:r>
            <a:r>
              <a:rPr lang="el-GR" altLang="el-GR" sz="2400" b="1" dirty="0" smtClean="0"/>
              <a:t>αναπαραστάσεων</a:t>
            </a:r>
            <a:endParaRPr lang="el-GR" altLang="el-GR" sz="2400" b="1" dirty="0"/>
          </a:p>
        </p:txBody>
      </p:sp>
    </p:spTree>
    <p:extLst>
      <p:ext uri="{BB962C8B-B14F-4D97-AF65-F5344CB8AC3E}">
        <p14:creationId xmlns:p14="http://schemas.microsoft.com/office/powerpoint/2010/main" val="31198558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Eννοιολογικό</a:t>
            </a:r>
            <a:r>
              <a:rPr lang="el-GR" dirty="0"/>
              <a:t> πεδίο μιας μαθηματικής </a:t>
            </a:r>
            <a:r>
              <a:rPr lang="el-GR" dirty="0" smtClean="0"/>
              <a:t>έννοιας</a:t>
            </a:r>
            <a:endParaRPr lang="el-GR" dirty="0"/>
          </a:p>
        </p:txBody>
      </p:sp>
      <p:sp>
        <p:nvSpPr>
          <p:cNvPr id="3" name="Θέση περιεχομένου 2"/>
          <p:cNvSpPr>
            <a:spLocks noGrp="1"/>
          </p:cNvSpPr>
          <p:nvPr>
            <p:ph idx="1"/>
          </p:nvPr>
        </p:nvSpPr>
        <p:spPr/>
        <p:txBody>
          <a:bodyPr>
            <a:normAutofit/>
          </a:bodyPr>
          <a:lstStyle/>
          <a:p>
            <a:pPr algn="just">
              <a:lnSpc>
                <a:spcPct val="150000"/>
              </a:lnSpc>
              <a:spcBef>
                <a:spcPct val="50000"/>
              </a:spcBef>
              <a:spcAft>
                <a:spcPts val="600"/>
              </a:spcAft>
              <a:buFont typeface="Wingdings" panose="05000000000000000000" pitchFamily="2" charset="2"/>
              <a:buChar char="Ø"/>
            </a:pPr>
            <a:r>
              <a:rPr lang="el-GR" altLang="el-GR" sz="2400" b="1" u="sng" dirty="0"/>
              <a:t>Η επέκταση του </a:t>
            </a:r>
            <a:r>
              <a:rPr lang="en-US" altLang="el-GR" sz="2400" b="1" u="sng" dirty="0" err="1"/>
              <a:t>Vergnaud</a:t>
            </a:r>
            <a:r>
              <a:rPr lang="el-GR" altLang="el-GR" sz="2400" b="1" u="sng" dirty="0"/>
              <a:t> </a:t>
            </a:r>
            <a:endParaRPr lang="en-GB" altLang="el-GR" sz="2400" b="1" u="sng" dirty="0"/>
          </a:p>
          <a:p>
            <a:pPr>
              <a:buFontTx/>
              <a:buChar char="•"/>
            </a:pPr>
            <a:r>
              <a:rPr lang="el-GR" altLang="el-GR" sz="2400" dirty="0"/>
              <a:t>Επέκταση του νοητικού πεδίου (</a:t>
            </a:r>
            <a:r>
              <a:rPr lang="en-US" altLang="el-GR" sz="2400" dirty="0" err="1"/>
              <a:t>Balacheff</a:t>
            </a:r>
            <a:r>
              <a:rPr lang="en-US" altLang="el-GR" sz="2400" dirty="0"/>
              <a:t> </a:t>
            </a:r>
            <a:r>
              <a:rPr lang="el-GR" altLang="el-GR" sz="2400" dirty="0"/>
              <a:t>&amp; </a:t>
            </a:r>
            <a:r>
              <a:rPr lang="en-US" altLang="el-GR" sz="2400" dirty="0" err="1"/>
              <a:t>Gaudin</a:t>
            </a:r>
            <a:r>
              <a:rPr lang="el-GR" altLang="el-GR" sz="2400" dirty="0"/>
              <a:t>)</a:t>
            </a:r>
            <a:r>
              <a:rPr lang="en-US" altLang="el-GR" sz="2400" dirty="0"/>
              <a:t> </a:t>
            </a:r>
          </a:p>
          <a:p>
            <a:pPr lvl="1"/>
            <a:r>
              <a:rPr lang="el-GR" altLang="el-GR" sz="2400" dirty="0" smtClean="0"/>
              <a:t>P</a:t>
            </a:r>
            <a:r>
              <a:rPr lang="en-US" altLang="el-GR" sz="2400" dirty="0"/>
              <a:t>:</a:t>
            </a:r>
            <a:r>
              <a:rPr lang="el-GR" altLang="el-GR" sz="2400" dirty="0"/>
              <a:t> σύνολο </a:t>
            </a:r>
            <a:r>
              <a:rPr lang="el-GR" altLang="el-GR" sz="2400" b="1" dirty="0"/>
              <a:t>καταστάσεων/προβλημάτων</a:t>
            </a:r>
            <a:r>
              <a:rPr lang="el-GR" altLang="el-GR" sz="2400" dirty="0"/>
              <a:t> </a:t>
            </a:r>
            <a:endParaRPr lang="en-US" altLang="el-GR" sz="2400" dirty="0"/>
          </a:p>
          <a:p>
            <a:pPr lvl="1"/>
            <a:r>
              <a:rPr lang="en-US" altLang="el-GR" sz="2400" dirty="0" smtClean="0"/>
              <a:t>R</a:t>
            </a:r>
            <a:r>
              <a:rPr lang="en-US" altLang="el-GR" sz="2400" dirty="0"/>
              <a:t>:</a:t>
            </a:r>
            <a:r>
              <a:rPr lang="el-GR" altLang="el-GR" sz="2400" dirty="0"/>
              <a:t> σύνολο </a:t>
            </a:r>
            <a:r>
              <a:rPr lang="el-GR" altLang="el-GR" sz="2400" b="1" dirty="0"/>
              <a:t>πράξεων, σχέσεων και αξιωμάτων</a:t>
            </a:r>
            <a:r>
              <a:rPr lang="el-GR" altLang="el-GR" sz="2400" dirty="0"/>
              <a:t> </a:t>
            </a:r>
            <a:endParaRPr lang="en-US" altLang="el-GR" sz="2400" dirty="0"/>
          </a:p>
          <a:p>
            <a:pPr lvl="1"/>
            <a:r>
              <a:rPr lang="el-GR" altLang="el-GR" sz="2400" dirty="0" smtClean="0"/>
              <a:t>L</a:t>
            </a:r>
            <a:r>
              <a:rPr lang="en-US" altLang="el-GR" sz="2400" dirty="0"/>
              <a:t>:</a:t>
            </a:r>
            <a:r>
              <a:rPr lang="el-GR" altLang="el-GR" sz="2400" dirty="0"/>
              <a:t> </a:t>
            </a:r>
            <a:r>
              <a:rPr lang="el-GR" altLang="el-GR" sz="2400" b="1" dirty="0" err="1"/>
              <a:t>αναπαραστασιακό</a:t>
            </a:r>
            <a:r>
              <a:rPr lang="el-GR" altLang="el-GR" sz="2400" b="1" dirty="0"/>
              <a:t> σύστημα</a:t>
            </a:r>
            <a:endParaRPr lang="en-US" altLang="el-GR" sz="2400" b="1" dirty="0"/>
          </a:p>
          <a:p>
            <a:pPr lvl="1"/>
            <a:r>
              <a:rPr lang="el-GR" altLang="el-GR" sz="2400" dirty="0" smtClean="0"/>
              <a:t>Σ</a:t>
            </a:r>
            <a:r>
              <a:rPr lang="en-US" altLang="el-GR" sz="2400" dirty="0"/>
              <a:t>:</a:t>
            </a:r>
            <a:r>
              <a:rPr lang="el-GR" altLang="el-GR" sz="2400" dirty="0"/>
              <a:t> δομή ελέγχου </a:t>
            </a:r>
          </a:p>
          <a:p>
            <a:pPr marL="0" indent="0">
              <a:buNone/>
            </a:pPr>
            <a:r>
              <a:rPr lang="el-GR" altLang="el-GR" sz="2400" dirty="0" smtClean="0"/>
              <a:t>Το </a:t>
            </a:r>
            <a:r>
              <a:rPr lang="el-GR" altLang="el-GR" sz="2400" dirty="0"/>
              <a:t>Σ αναφέρεται σε </a:t>
            </a:r>
            <a:r>
              <a:rPr lang="el-GR" altLang="el-GR" sz="2400" b="1" dirty="0"/>
              <a:t>κρίσεις, επιλογές</a:t>
            </a:r>
            <a:r>
              <a:rPr lang="el-GR" altLang="el-GR" sz="2400" dirty="0"/>
              <a:t>, </a:t>
            </a:r>
            <a:r>
              <a:rPr lang="el-GR" altLang="el-GR" sz="2400" dirty="0" smtClean="0"/>
              <a:t>λήψη </a:t>
            </a:r>
            <a:r>
              <a:rPr lang="el-GR" altLang="el-GR" sz="2400" b="1" dirty="0" smtClean="0"/>
              <a:t>αποφάσεων</a:t>
            </a:r>
            <a:r>
              <a:rPr lang="el-GR" altLang="el-GR" sz="2400" dirty="0" smtClean="0"/>
              <a:t> </a:t>
            </a:r>
            <a:r>
              <a:rPr lang="el-GR" altLang="el-GR" sz="2400" dirty="0"/>
              <a:t>από τους μαθητές </a:t>
            </a:r>
            <a:r>
              <a:rPr lang="el-GR" altLang="el-GR" sz="2200" dirty="0"/>
              <a:t>(θεωρήματα-στην-πράξη)</a:t>
            </a:r>
          </a:p>
          <a:p>
            <a:pPr marL="0" indent="0" algn="just">
              <a:lnSpc>
                <a:spcPct val="150000"/>
              </a:lnSpc>
              <a:spcBef>
                <a:spcPct val="50000"/>
              </a:spcBef>
              <a:spcAft>
                <a:spcPts val="600"/>
              </a:spcAft>
              <a:buNone/>
            </a:pPr>
            <a:endParaRPr lang="el-GR" altLang="el-GR" sz="2400" b="1" dirty="0">
              <a:solidFill>
                <a:srgbClr val="000099"/>
              </a:solidFill>
            </a:endParaRPr>
          </a:p>
        </p:txBody>
      </p:sp>
    </p:spTree>
    <p:extLst>
      <p:ext uri="{BB962C8B-B14F-4D97-AF65-F5344CB8AC3E}">
        <p14:creationId xmlns:p14="http://schemas.microsoft.com/office/powerpoint/2010/main" val="9376125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Επισκόπηση του μαθήματος</a:t>
            </a:r>
          </a:p>
        </p:txBody>
      </p:sp>
      <p:sp>
        <p:nvSpPr>
          <p:cNvPr id="5" name="Θέση περιεχομένου 4"/>
          <p:cNvSpPr>
            <a:spLocks noGrp="1"/>
          </p:cNvSpPr>
          <p:nvPr>
            <p:ph idx="1"/>
          </p:nvPr>
        </p:nvSpPr>
        <p:spPr/>
        <p:txBody>
          <a:bodyPr>
            <a:noAutofit/>
          </a:bodyPr>
          <a:lstStyle/>
          <a:p>
            <a:r>
              <a:rPr lang="el-GR" sz="2400" dirty="0"/>
              <a:t>Βασικές αρχές του κονστρουκτιβισμού</a:t>
            </a:r>
          </a:p>
          <a:p>
            <a:r>
              <a:rPr lang="el-GR" sz="2400" dirty="0"/>
              <a:t>Ριζοσπαστικός κονστρουκτιβισμός </a:t>
            </a:r>
          </a:p>
          <a:p>
            <a:r>
              <a:rPr lang="el-GR" sz="2400" dirty="0"/>
              <a:t>Η συνεισφορά του </a:t>
            </a:r>
            <a:r>
              <a:rPr lang="el-GR" sz="2400" dirty="0" err="1"/>
              <a:t>Piaget</a:t>
            </a:r>
            <a:r>
              <a:rPr lang="el-GR" sz="2400" dirty="0"/>
              <a:t> </a:t>
            </a:r>
          </a:p>
          <a:p>
            <a:r>
              <a:rPr lang="el-GR" sz="2400" dirty="0"/>
              <a:t>Η έννοια του σχήματος </a:t>
            </a:r>
          </a:p>
          <a:p>
            <a:r>
              <a:rPr lang="el-GR" sz="2400" dirty="0"/>
              <a:t>Η έννοια του σχήματος στη Διδακτική των Μαθηματικών</a:t>
            </a:r>
          </a:p>
          <a:p>
            <a:r>
              <a:rPr lang="el-GR" sz="2400" dirty="0"/>
              <a:t>Η μαθηματική έννοια: ορισμός και θεωρήσεις (</a:t>
            </a:r>
            <a:r>
              <a:rPr lang="el-GR" sz="2400" dirty="0" err="1"/>
              <a:t>Vergnaud</a:t>
            </a:r>
            <a:r>
              <a:rPr lang="el-GR" sz="2400" dirty="0"/>
              <a:t>) </a:t>
            </a:r>
          </a:p>
          <a:p>
            <a:r>
              <a:rPr lang="el-GR" sz="2400" dirty="0"/>
              <a:t>Το εννοιολογικό πεδίο μιας μαθηματικής έννοιας</a:t>
            </a:r>
          </a:p>
          <a:p>
            <a:r>
              <a:rPr lang="el-GR" sz="2400" dirty="0"/>
              <a:t>Αναδυόμενα ζητήματα συζήτησης</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a:t>Γιώργος </a:t>
            </a:r>
            <a:r>
              <a:rPr lang="el-GR" sz="2000" dirty="0" smtClean="0"/>
              <a:t>Ψυχάρης</a:t>
            </a:r>
            <a:r>
              <a:rPr lang="en-US" sz="2000" dirty="0" smtClean="0"/>
              <a:t>, 2014</a:t>
            </a:r>
            <a:r>
              <a:rPr lang="el-GR" sz="2000" dirty="0" smtClean="0"/>
              <a:t>. </a:t>
            </a:r>
            <a:r>
              <a:rPr lang="el-GR" sz="2000" dirty="0"/>
              <a:t>Γιώργος </a:t>
            </a:r>
            <a:r>
              <a:rPr lang="el-GR" sz="2000" dirty="0" smtClean="0"/>
              <a:t>Ψυχάρης. «Διδακτική Μαθηματικών Ι. </a:t>
            </a:r>
            <a:r>
              <a:rPr lang="el-GR" sz="2000" dirty="0"/>
              <a:t>Θεωρήσεις της κατασκευής της γνώσης: από τα σχήματα στις </a:t>
            </a:r>
            <a:r>
              <a:rPr lang="el-GR" sz="2000" dirty="0" smtClean="0"/>
              <a:t>έννοιες».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US" sz="2000" dirty="0"/>
              <a:t>http://opencourses.uoa.gr/courses/MATH307</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Κονστρουκτιβισμός ή </a:t>
            </a:r>
            <a:br>
              <a:rPr lang="el-GR" dirty="0"/>
            </a:br>
            <a:r>
              <a:rPr lang="el-GR" dirty="0" err="1"/>
              <a:t>εποικοδομισμός</a:t>
            </a:r>
            <a:r>
              <a:rPr lang="el-GR" dirty="0"/>
              <a:t> (</a:t>
            </a:r>
            <a:r>
              <a:rPr lang="en-US" dirty="0"/>
              <a:t>constructivism</a:t>
            </a:r>
            <a:r>
              <a:rPr lang="en-US" dirty="0" smtClean="0"/>
              <a:t>)</a:t>
            </a:r>
            <a:r>
              <a:rPr lang="el-GR" dirty="0" smtClean="0"/>
              <a:t> (1/2)</a:t>
            </a:r>
            <a:r>
              <a:rPr lang="en-US" dirty="0" smtClean="0"/>
              <a:t> </a:t>
            </a:r>
            <a:endParaRPr lang="en-US" dirty="0"/>
          </a:p>
        </p:txBody>
      </p:sp>
      <p:sp>
        <p:nvSpPr>
          <p:cNvPr id="3" name="Θέση περιεχομένου 2"/>
          <p:cNvSpPr>
            <a:spLocks noGrp="1"/>
          </p:cNvSpPr>
          <p:nvPr>
            <p:ph idx="1"/>
          </p:nvPr>
        </p:nvSpPr>
        <p:spPr/>
        <p:txBody>
          <a:bodyPr>
            <a:normAutofit fontScale="92500" lnSpcReduction="20000"/>
          </a:bodyPr>
          <a:lstStyle/>
          <a:p>
            <a:pPr algn="just">
              <a:lnSpc>
                <a:spcPct val="150000"/>
              </a:lnSpc>
              <a:spcBef>
                <a:spcPct val="50000"/>
              </a:spcBef>
              <a:spcAft>
                <a:spcPts val="600"/>
              </a:spcAft>
              <a:buFont typeface="Wingdings" panose="05000000000000000000" pitchFamily="2" charset="2"/>
              <a:buChar char="Ø"/>
            </a:pPr>
            <a:r>
              <a:rPr lang="el-GR" altLang="el-GR" sz="2800" b="1" u="sng" dirty="0"/>
              <a:t>Βασικές αρχές</a:t>
            </a:r>
            <a:r>
              <a:rPr lang="en-GB" altLang="el-GR" sz="2800" b="1" u="sng" dirty="0"/>
              <a:t>:</a:t>
            </a:r>
            <a:endParaRPr lang="en-GB" altLang="el-GR" sz="2800" i="1" dirty="0"/>
          </a:p>
          <a:p>
            <a:pPr>
              <a:lnSpc>
                <a:spcPct val="130000"/>
              </a:lnSpc>
              <a:spcAft>
                <a:spcPts val="600"/>
              </a:spcAft>
              <a:buClr>
                <a:srgbClr val="074692"/>
              </a:buClr>
              <a:buSzPct val="130000"/>
            </a:pPr>
            <a:r>
              <a:rPr lang="el-GR" altLang="el-GR" sz="2800" dirty="0"/>
              <a:t> Η γνώση δεν συνιστά ένα στατικό σώμα που υπάρχει πλατωνικά εκτός του μαθητευόμενου </a:t>
            </a:r>
          </a:p>
          <a:p>
            <a:pPr>
              <a:lnSpc>
                <a:spcPct val="130000"/>
              </a:lnSpc>
              <a:spcAft>
                <a:spcPts val="600"/>
              </a:spcAft>
              <a:buClr>
                <a:srgbClr val="074692"/>
              </a:buClr>
              <a:buSzPct val="130000"/>
            </a:pPr>
            <a:r>
              <a:rPr lang="el-GR" altLang="el-GR" sz="2800" dirty="0"/>
              <a:t>Η γνώση ως ένα δυναμικό σύνολο εννοιών που η αποδοχή τους προέρχεται από τη διαρκή διαπραγμάτευση σε μια μαθησιακή κοινότητα. </a:t>
            </a:r>
          </a:p>
          <a:p>
            <a:pPr>
              <a:lnSpc>
                <a:spcPct val="130000"/>
              </a:lnSpc>
              <a:spcAft>
                <a:spcPts val="600"/>
              </a:spcAft>
              <a:buClr>
                <a:srgbClr val="074692"/>
              </a:buClr>
              <a:buSzPct val="130000"/>
            </a:pPr>
            <a:r>
              <a:rPr lang="el-GR" altLang="el-GR" sz="2800" dirty="0"/>
              <a:t>Η </a:t>
            </a:r>
            <a:r>
              <a:rPr lang="el-GR" altLang="el-GR" sz="2800" b="1" dirty="0"/>
              <a:t>μάθηση </a:t>
            </a:r>
            <a:r>
              <a:rPr lang="el-GR" altLang="el-GR" sz="2800" dirty="0"/>
              <a:t>ως μια </a:t>
            </a:r>
            <a:r>
              <a:rPr lang="el-GR" altLang="el-GR" sz="2800" b="1" dirty="0"/>
              <a:t>κατασκευή </a:t>
            </a:r>
            <a:r>
              <a:rPr lang="el-GR" altLang="el-GR" sz="2800" dirty="0"/>
              <a:t>που</a:t>
            </a:r>
            <a:r>
              <a:rPr lang="el-GR" altLang="el-GR" sz="2800" b="1" dirty="0"/>
              <a:t> </a:t>
            </a:r>
            <a:r>
              <a:rPr lang="el-GR" altLang="el-GR" sz="2800" dirty="0"/>
              <a:t>βασίζεται στην</a:t>
            </a:r>
            <a:r>
              <a:rPr lang="el-GR" altLang="el-GR" sz="2800" b="1" dirty="0"/>
              <a:t> εμπειρία.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Κονστρουκτιβισμός ή </a:t>
            </a:r>
            <a:br>
              <a:rPr lang="el-GR" dirty="0"/>
            </a:br>
            <a:r>
              <a:rPr lang="el-GR" dirty="0" err="1"/>
              <a:t>εποικοδομισμός</a:t>
            </a:r>
            <a:r>
              <a:rPr lang="el-GR" dirty="0"/>
              <a:t> (</a:t>
            </a:r>
            <a:r>
              <a:rPr lang="el-GR" dirty="0" err="1"/>
              <a:t>constructivism</a:t>
            </a:r>
            <a:r>
              <a:rPr lang="el-GR" dirty="0"/>
              <a:t>) </a:t>
            </a:r>
            <a:r>
              <a:rPr lang="el-GR" dirty="0" smtClean="0"/>
              <a:t>(2/2</a:t>
            </a:r>
            <a:r>
              <a:rPr lang="el-GR" dirty="0"/>
              <a:t>) </a:t>
            </a:r>
          </a:p>
        </p:txBody>
      </p:sp>
      <p:sp>
        <p:nvSpPr>
          <p:cNvPr id="3" name="Θέση περιεχομένου 2"/>
          <p:cNvSpPr>
            <a:spLocks noGrp="1"/>
          </p:cNvSpPr>
          <p:nvPr>
            <p:ph idx="1"/>
          </p:nvPr>
        </p:nvSpPr>
        <p:spPr/>
        <p:txBody>
          <a:bodyPr>
            <a:normAutofit/>
          </a:bodyPr>
          <a:lstStyle/>
          <a:p>
            <a:pPr>
              <a:lnSpc>
                <a:spcPct val="130000"/>
              </a:lnSpc>
              <a:spcAft>
                <a:spcPts val="600"/>
              </a:spcAft>
              <a:buClr>
                <a:srgbClr val="074692"/>
              </a:buClr>
              <a:buSzPct val="130000"/>
            </a:pPr>
            <a:r>
              <a:rPr lang="el-GR" altLang="el-GR" sz="2800" dirty="0">
                <a:latin typeface="+mj-lt"/>
              </a:rPr>
              <a:t>Διδακτική κατάσταση στο μάθημα των Μαθηματικών: </a:t>
            </a:r>
          </a:p>
          <a:p>
            <a:pPr>
              <a:lnSpc>
                <a:spcPct val="130000"/>
              </a:lnSpc>
              <a:spcAft>
                <a:spcPts val="600"/>
              </a:spcAft>
              <a:buClr>
                <a:srgbClr val="074692"/>
              </a:buClr>
              <a:buSzPct val="130000"/>
              <a:buNone/>
            </a:pPr>
            <a:r>
              <a:rPr lang="el-GR" altLang="el-GR" sz="2800" dirty="0">
                <a:latin typeface="Verdana" panose="020B0604030504040204" pitchFamily="34" charset="0"/>
              </a:rPr>
              <a:t>	</a:t>
            </a:r>
            <a:r>
              <a:rPr lang="el-GR" altLang="el-GR" sz="2800" b="1" dirty="0">
                <a:solidFill>
                  <a:srgbClr val="000099"/>
                </a:solidFill>
                <a:latin typeface="+mj-lt"/>
              </a:rPr>
              <a:t>ύπαρξη </a:t>
            </a:r>
            <a:r>
              <a:rPr lang="el-GR" altLang="el-GR" sz="2800" dirty="0">
                <a:latin typeface="+mj-lt"/>
              </a:rPr>
              <a:t>μαθηματικών αντικειμένων (εκπαιδευτικοί) και  </a:t>
            </a:r>
            <a:r>
              <a:rPr lang="el-GR" altLang="el-GR" sz="2800" b="1" dirty="0">
                <a:solidFill>
                  <a:srgbClr val="000099"/>
                </a:solidFill>
                <a:latin typeface="+mj-lt"/>
              </a:rPr>
              <a:t>ανακάλυψη</a:t>
            </a:r>
            <a:r>
              <a:rPr lang="el-GR" altLang="el-GR" sz="2800" dirty="0">
                <a:latin typeface="+mj-lt"/>
              </a:rPr>
              <a:t> των μαθηματικών αντικειμένων (μαθητές)</a:t>
            </a:r>
            <a:endParaRPr lang="en-GB" altLang="el-GR" sz="2800" dirty="0">
              <a:latin typeface="+mj-lt"/>
            </a:endParaRPr>
          </a:p>
        </p:txBody>
      </p:sp>
    </p:spTree>
    <p:extLst>
      <p:ext uri="{BB962C8B-B14F-4D97-AF65-F5344CB8AC3E}">
        <p14:creationId xmlns:p14="http://schemas.microsoft.com/office/powerpoint/2010/main" val="3593090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Κονστρουκτιβισμός και μαθηματική εκπαίδευση </a:t>
            </a:r>
          </a:p>
        </p:txBody>
      </p:sp>
      <p:sp>
        <p:nvSpPr>
          <p:cNvPr id="3" name="Θέση περιεχομένου 2"/>
          <p:cNvSpPr>
            <a:spLocks noGrp="1"/>
          </p:cNvSpPr>
          <p:nvPr>
            <p:ph idx="1"/>
          </p:nvPr>
        </p:nvSpPr>
        <p:spPr/>
        <p:txBody>
          <a:bodyPr>
            <a:normAutofit fontScale="85000" lnSpcReduction="20000"/>
          </a:bodyPr>
          <a:lstStyle/>
          <a:p>
            <a:pPr>
              <a:lnSpc>
                <a:spcPct val="130000"/>
              </a:lnSpc>
              <a:spcAft>
                <a:spcPts val="1200"/>
              </a:spcAft>
              <a:buClr>
                <a:srgbClr val="074692"/>
              </a:buClr>
              <a:buSzPct val="130000"/>
            </a:pPr>
            <a:r>
              <a:rPr lang="el-GR" altLang="el-GR" sz="2800" dirty="0"/>
              <a:t>Αμφισβήτηση του ότι τα μαθηματικά συνιστούν ένα </a:t>
            </a:r>
            <a:r>
              <a:rPr lang="el-GR" altLang="el-GR" sz="2800" b="1" dirty="0">
                <a:solidFill>
                  <a:srgbClr val="000099"/>
                </a:solidFill>
              </a:rPr>
              <a:t>έτοιμο σύνολο γνώσεων</a:t>
            </a:r>
            <a:r>
              <a:rPr lang="el-GR" altLang="el-GR" sz="2800" dirty="0"/>
              <a:t>, το οποίο παρουσιάζεται στους μαθητές ανεξάρτητα από τον τρόπο κατασκευής του.</a:t>
            </a:r>
          </a:p>
          <a:p>
            <a:pPr>
              <a:lnSpc>
                <a:spcPct val="130000"/>
              </a:lnSpc>
              <a:spcAft>
                <a:spcPts val="1200"/>
              </a:spcAft>
              <a:buClr>
                <a:srgbClr val="074692"/>
              </a:buClr>
              <a:buSzPct val="130000"/>
            </a:pPr>
            <a:r>
              <a:rPr lang="el-GR" altLang="el-GR" sz="2800" dirty="0"/>
              <a:t>Πολυπλοκότητα παραγόντων που εμπλέκονται στη μάθηση/διδασκαλία των Μαθηματικών (π.χ. ρόλος της γλώσσας, του πλαισίου, των χρησιμοποιούμενων μέσων).</a:t>
            </a:r>
          </a:p>
          <a:p>
            <a:pPr>
              <a:lnSpc>
                <a:spcPct val="130000"/>
              </a:lnSpc>
              <a:spcAft>
                <a:spcPts val="900"/>
              </a:spcAft>
              <a:buClr>
                <a:srgbClr val="074692"/>
              </a:buClr>
              <a:buSzPct val="130000"/>
            </a:pPr>
            <a:r>
              <a:rPr lang="el-GR" altLang="el-GR" sz="2800" dirty="0"/>
              <a:t>Μάθηση Μαθηματικών: </a:t>
            </a:r>
            <a:r>
              <a:rPr lang="el-GR" altLang="el-GR" sz="2800" b="1" dirty="0">
                <a:solidFill>
                  <a:srgbClr val="000099"/>
                </a:solidFill>
              </a:rPr>
              <a:t>Εσωτερική </a:t>
            </a:r>
            <a:r>
              <a:rPr lang="el-GR" altLang="el-GR" sz="2800" dirty="0"/>
              <a:t>και </a:t>
            </a:r>
            <a:r>
              <a:rPr lang="el-GR" altLang="el-GR" sz="2800" b="1" dirty="0">
                <a:solidFill>
                  <a:srgbClr val="000099"/>
                </a:solidFill>
              </a:rPr>
              <a:t>ιδιοσυγκρασιακή</a:t>
            </a:r>
            <a:r>
              <a:rPr lang="el-GR" altLang="el-GR" sz="2800" dirty="0"/>
              <a:t> κατασκευαστική διαδικασία, στην οποία ο μαθητευόμενος </a:t>
            </a:r>
            <a:r>
              <a:rPr lang="el-GR" altLang="el-GR" sz="2800" b="1" dirty="0">
                <a:solidFill>
                  <a:srgbClr val="000099"/>
                </a:solidFill>
              </a:rPr>
              <a:t>κατασκευάζει</a:t>
            </a:r>
            <a:r>
              <a:rPr lang="el-GR" altLang="el-GR" sz="2800" b="1" dirty="0"/>
              <a:t> </a:t>
            </a:r>
            <a:r>
              <a:rPr lang="el-GR" altLang="el-GR" sz="2800" dirty="0"/>
              <a:t>και </a:t>
            </a:r>
            <a:r>
              <a:rPr lang="el-GR" altLang="el-GR" sz="2800" b="1" dirty="0">
                <a:solidFill>
                  <a:srgbClr val="000099"/>
                </a:solidFill>
              </a:rPr>
              <a:t>αποδίδει νόημα</a:t>
            </a:r>
            <a:r>
              <a:rPr lang="el-GR" altLang="el-GR" sz="2800" dirty="0"/>
              <a:t> στη μαθηματική γνώση.</a:t>
            </a:r>
          </a:p>
        </p:txBody>
      </p:sp>
    </p:spTree>
    <p:extLst>
      <p:ext uri="{BB962C8B-B14F-4D97-AF65-F5344CB8AC3E}">
        <p14:creationId xmlns:p14="http://schemas.microsoft.com/office/powerpoint/2010/main" val="23346795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Ριζοσπαστικός κονστρουκτιβισμός </a:t>
            </a:r>
          </a:p>
        </p:txBody>
      </p:sp>
      <p:sp>
        <p:nvSpPr>
          <p:cNvPr id="3" name="Θέση περιεχομένου 2"/>
          <p:cNvSpPr>
            <a:spLocks noGrp="1"/>
          </p:cNvSpPr>
          <p:nvPr>
            <p:ph idx="1"/>
          </p:nvPr>
        </p:nvSpPr>
        <p:spPr/>
        <p:txBody>
          <a:bodyPr>
            <a:normAutofit fontScale="77500" lnSpcReduction="20000"/>
          </a:bodyPr>
          <a:lstStyle/>
          <a:p>
            <a:pPr algn="just">
              <a:lnSpc>
                <a:spcPct val="150000"/>
              </a:lnSpc>
              <a:spcBef>
                <a:spcPct val="50000"/>
              </a:spcBef>
              <a:spcAft>
                <a:spcPts val="600"/>
              </a:spcAft>
              <a:buFont typeface="Wingdings" panose="05000000000000000000" pitchFamily="2" charset="2"/>
              <a:buChar char="Ø"/>
            </a:pPr>
            <a:r>
              <a:rPr lang="el-GR" altLang="el-GR" sz="2800" b="1" u="sng" dirty="0"/>
              <a:t>Κύριες υποθέσεις (Ernst </a:t>
            </a:r>
            <a:r>
              <a:rPr lang="el-GR" altLang="el-GR" sz="2800" b="1" u="sng" dirty="0" err="1"/>
              <a:t>von</a:t>
            </a:r>
            <a:r>
              <a:rPr lang="el-GR" altLang="el-GR" sz="2800" b="1" u="sng" dirty="0"/>
              <a:t> </a:t>
            </a:r>
            <a:r>
              <a:rPr lang="el-GR" altLang="el-GR" sz="2800" b="1" u="sng" dirty="0" err="1"/>
              <a:t>Glasersfeld</a:t>
            </a:r>
            <a:r>
              <a:rPr lang="el-GR" altLang="el-GR" sz="2800" b="1" u="sng" dirty="0"/>
              <a:t>, 1991, 1995) </a:t>
            </a:r>
            <a:endParaRPr lang="en-GB" altLang="el-GR" sz="2800" b="1" u="sng" dirty="0"/>
          </a:p>
          <a:p>
            <a:pPr>
              <a:lnSpc>
                <a:spcPct val="130000"/>
              </a:lnSpc>
              <a:spcAft>
                <a:spcPts val="600"/>
              </a:spcAft>
              <a:buClr>
                <a:srgbClr val="074692"/>
              </a:buClr>
              <a:buSzPct val="130000"/>
            </a:pPr>
            <a:r>
              <a:rPr lang="el-GR" altLang="el-GR" sz="2800" dirty="0"/>
              <a:t>Η γνώση δεν προσλαμβάνεται ούτε ‘συλλαμβάνεται’ παθητικά μέσω των αισθήσεων ή της επικοινωνίας από το περιβάλλον, αλλά </a:t>
            </a:r>
            <a:r>
              <a:rPr lang="el-GR" altLang="el-GR" sz="2800" b="1" dirty="0">
                <a:solidFill>
                  <a:srgbClr val="000099"/>
                </a:solidFill>
              </a:rPr>
              <a:t>κατασκευάζεται ενεργητικά</a:t>
            </a:r>
            <a:r>
              <a:rPr lang="el-GR" altLang="el-GR" sz="2800" dirty="0"/>
              <a:t> από το υποκείμενο. </a:t>
            </a:r>
          </a:p>
          <a:p>
            <a:pPr>
              <a:lnSpc>
                <a:spcPct val="130000"/>
              </a:lnSpc>
              <a:spcAft>
                <a:spcPts val="600"/>
              </a:spcAft>
              <a:buClr>
                <a:srgbClr val="074692"/>
              </a:buClr>
              <a:buSzPct val="130000"/>
            </a:pPr>
            <a:r>
              <a:rPr lang="el-GR" altLang="el-GR" sz="2800" dirty="0"/>
              <a:t>Η γνώση είναι μια διαδικασία </a:t>
            </a:r>
            <a:r>
              <a:rPr lang="el-GR" altLang="el-GR" sz="2800" b="1" dirty="0">
                <a:solidFill>
                  <a:srgbClr val="000099"/>
                </a:solidFill>
              </a:rPr>
              <a:t>προσαρμογής</a:t>
            </a:r>
            <a:r>
              <a:rPr lang="el-GR" altLang="el-GR" sz="2800" dirty="0"/>
              <a:t>, με τη βιολογική έννοια του όρου, τείνοντας στη </a:t>
            </a:r>
            <a:r>
              <a:rPr lang="el-GR" altLang="el-GR" sz="2800" b="1" dirty="0">
                <a:solidFill>
                  <a:srgbClr val="000099"/>
                </a:solidFill>
              </a:rPr>
              <a:t>βιωσιμότητα</a:t>
            </a:r>
            <a:r>
              <a:rPr lang="el-GR" altLang="el-GR" sz="2800" dirty="0"/>
              <a:t>.</a:t>
            </a:r>
          </a:p>
          <a:p>
            <a:pPr>
              <a:lnSpc>
                <a:spcPct val="130000"/>
              </a:lnSpc>
              <a:spcAft>
                <a:spcPts val="600"/>
              </a:spcAft>
              <a:buClr>
                <a:srgbClr val="074692"/>
              </a:buClr>
              <a:buSzPct val="130000"/>
            </a:pPr>
            <a:r>
              <a:rPr lang="el-GR" altLang="el-GR" sz="2800" dirty="0"/>
              <a:t>Η γνώση υποβοηθά την οργάνωση του </a:t>
            </a:r>
            <a:r>
              <a:rPr lang="el-GR" altLang="el-GR" sz="2800" b="1" dirty="0">
                <a:solidFill>
                  <a:srgbClr val="000099"/>
                </a:solidFill>
              </a:rPr>
              <a:t>κόσμου </a:t>
            </a:r>
            <a:r>
              <a:rPr lang="el-GR" altLang="el-GR" sz="2800" dirty="0"/>
              <a:t>των </a:t>
            </a:r>
            <a:r>
              <a:rPr lang="el-GR" altLang="el-GR" sz="2800" b="1" dirty="0">
                <a:solidFill>
                  <a:srgbClr val="000099"/>
                </a:solidFill>
              </a:rPr>
              <a:t>εμπειριών</a:t>
            </a:r>
            <a:r>
              <a:rPr lang="el-GR" altLang="el-GR" sz="2800" dirty="0"/>
              <a:t> και όχι ενός </a:t>
            </a:r>
            <a:r>
              <a:rPr lang="el-GR" altLang="el-GR" sz="2800" dirty="0" err="1"/>
              <a:t>προϋπάρχοντος</a:t>
            </a:r>
            <a:r>
              <a:rPr lang="el-GR" altLang="el-GR" sz="2800" dirty="0"/>
              <a:t> κόσμου, ο οποίος είναι ανεξάρτητος από τον γνώστη.</a:t>
            </a:r>
          </a:p>
        </p:txBody>
      </p:sp>
    </p:spTree>
    <p:extLst>
      <p:ext uri="{BB962C8B-B14F-4D97-AF65-F5344CB8AC3E}">
        <p14:creationId xmlns:p14="http://schemas.microsoft.com/office/powerpoint/2010/main" val="15048805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Ριζοσπαστικός κονστρουκτιβισμός </a:t>
            </a:r>
          </a:p>
        </p:txBody>
      </p:sp>
      <p:sp>
        <p:nvSpPr>
          <p:cNvPr id="3" name="Θέση περιεχομένου 2"/>
          <p:cNvSpPr>
            <a:spLocks noGrp="1"/>
          </p:cNvSpPr>
          <p:nvPr>
            <p:ph idx="1"/>
          </p:nvPr>
        </p:nvSpPr>
        <p:spPr/>
        <p:txBody>
          <a:bodyPr>
            <a:normAutofit/>
          </a:bodyPr>
          <a:lstStyle/>
          <a:p>
            <a:pPr>
              <a:lnSpc>
                <a:spcPct val="130000"/>
              </a:lnSpc>
              <a:spcAft>
                <a:spcPts val="600"/>
              </a:spcAft>
              <a:buClr>
                <a:srgbClr val="074692"/>
              </a:buClr>
              <a:buSzPct val="130000"/>
            </a:pPr>
            <a:r>
              <a:rPr lang="el-GR" altLang="el-GR" sz="2800" dirty="0"/>
              <a:t>Η διαδικασία της κατασκευής της γνώσης </a:t>
            </a:r>
            <a:r>
              <a:rPr lang="el-GR" altLang="el-GR" sz="2800" b="1" dirty="0">
                <a:solidFill>
                  <a:srgbClr val="000099"/>
                </a:solidFill>
              </a:rPr>
              <a:t>ελέγχεται</a:t>
            </a:r>
            <a:r>
              <a:rPr lang="el-GR" altLang="el-GR" sz="2800" dirty="0"/>
              <a:t> και </a:t>
            </a:r>
            <a:r>
              <a:rPr lang="el-GR" altLang="el-GR" sz="2800" b="1" dirty="0">
                <a:solidFill>
                  <a:srgbClr val="000099"/>
                </a:solidFill>
              </a:rPr>
              <a:t>ρυθμίζεται </a:t>
            </a:r>
            <a:r>
              <a:rPr lang="el-GR" altLang="el-GR" sz="2800" dirty="0"/>
              <a:t>από τους </a:t>
            </a:r>
            <a:r>
              <a:rPr lang="el-GR" altLang="el-GR" sz="2800" b="1" dirty="0">
                <a:solidFill>
                  <a:srgbClr val="000099"/>
                </a:solidFill>
              </a:rPr>
              <a:t>περιορισμούς</a:t>
            </a:r>
            <a:r>
              <a:rPr lang="el-GR" altLang="el-GR" sz="2800" dirty="0"/>
              <a:t> του</a:t>
            </a:r>
            <a:r>
              <a:rPr lang="el-GR" altLang="el-GR" sz="2800" b="1" dirty="0">
                <a:solidFill>
                  <a:srgbClr val="000099"/>
                </a:solidFill>
              </a:rPr>
              <a:t> πλαισίου</a:t>
            </a:r>
            <a:r>
              <a:rPr lang="el-GR" altLang="el-GR" sz="2800" dirty="0"/>
              <a:t> στο οποίο λαμβάνει χώρα.</a:t>
            </a:r>
          </a:p>
          <a:p>
            <a:pPr>
              <a:lnSpc>
                <a:spcPct val="130000"/>
              </a:lnSpc>
              <a:spcAft>
                <a:spcPts val="600"/>
              </a:spcAft>
              <a:buClr>
                <a:srgbClr val="074692"/>
              </a:buClr>
              <a:buSzPct val="130000"/>
            </a:pPr>
            <a:r>
              <a:rPr lang="el-GR" altLang="el-GR" sz="2800" dirty="0"/>
              <a:t>Καθημερινές καταστάσεις: </a:t>
            </a:r>
            <a:r>
              <a:rPr lang="el-GR" altLang="el-GR" sz="2800" b="1" dirty="0">
                <a:solidFill>
                  <a:srgbClr val="000099"/>
                </a:solidFill>
              </a:rPr>
              <a:t>Προσαρμογή</a:t>
            </a:r>
            <a:r>
              <a:rPr lang="el-GR" altLang="el-GR" sz="2800" dirty="0"/>
              <a:t> εννοιών μέσω της αλληλεπίδρασης με άλλους </a:t>
            </a:r>
            <a:r>
              <a:rPr lang="el-GR" altLang="el-GR" sz="2800" dirty="0" smtClean="0"/>
              <a:t>ανθρώπους</a:t>
            </a:r>
            <a:endParaRPr lang="el-GR" altLang="el-GR" sz="2800" dirty="0"/>
          </a:p>
        </p:txBody>
      </p:sp>
    </p:spTree>
    <p:extLst>
      <p:ext uri="{BB962C8B-B14F-4D97-AF65-F5344CB8AC3E}">
        <p14:creationId xmlns:p14="http://schemas.microsoft.com/office/powerpoint/2010/main" val="1116392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Ριζοσπαστικός κονστρουκτιβισμός </a:t>
            </a:r>
          </a:p>
        </p:txBody>
      </p:sp>
      <p:sp>
        <p:nvSpPr>
          <p:cNvPr id="3" name="Θέση περιεχομένου 2"/>
          <p:cNvSpPr>
            <a:spLocks noGrp="1"/>
          </p:cNvSpPr>
          <p:nvPr>
            <p:ph idx="1"/>
          </p:nvPr>
        </p:nvSpPr>
        <p:spPr/>
        <p:txBody>
          <a:bodyPr>
            <a:normAutofit fontScale="85000" lnSpcReduction="20000"/>
          </a:bodyPr>
          <a:lstStyle/>
          <a:p>
            <a:pPr>
              <a:lnSpc>
                <a:spcPct val="130000"/>
              </a:lnSpc>
              <a:spcAft>
                <a:spcPts val="600"/>
              </a:spcAft>
              <a:buClr>
                <a:srgbClr val="074692"/>
              </a:buClr>
              <a:buSzPct val="130000"/>
            </a:pPr>
            <a:r>
              <a:rPr lang="el-GR" altLang="el-GR" sz="2800" dirty="0"/>
              <a:t>Η </a:t>
            </a:r>
            <a:r>
              <a:rPr lang="el-GR" altLang="el-GR" sz="2800" dirty="0" err="1"/>
              <a:t>λογικο</a:t>
            </a:r>
            <a:r>
              <a:rPr lang="el-GR" altLang="el-GR" sz="2800" dirty="0"/>
              <a:t>-μαθηματική γνώση δεν προέρχεται απευθείας από τα πράγματα, το άτομο την κατασκευάζει σταδιακά, </a:t>
            </a:r>
            <a:r>
              <a:rPr lang="el-GR" altLang="el-GR" sz="2800" b="1" dirty="0">
                <a:solidFill>
                  <a:srgbClr val="000099"/>
                </a:solidFill>
              </a:rPr>
              <a:t>ενεργώντας πάνω στα πράγματα</a:t>
            </a:r>
            <a:r>
              <a:rPr lang="el-GR" altLang="el-GR" sz="2800" dirty="0"/>
              <a:t>, εγκαθιστώντας σχέσεις μεταξύ τους, νέες σχέσεις μεταξύ αυτών των σχέσεων κ.λπ. Π.χ. αριθμοί </a:t>
            </a:r>
          </a:p>
          <a:p>
            <a:pPr>
              <a:lnSpc>
                <a:spcPct val="130000"/>
              </a:lnSpc>
              <a:spcAft>
                <a:spcPts val="200"/>
              </a:spcAft>
              <a:buClr>
                <a:srgbClr val="074692"/>
              </a:buClr>
              <a:buSzPct val="130000"/>
            </a:pPr>
            <a:r>
              <a:rPr lang="el-GR" altLang="el-GR" sz="2800" dirty="0"/>
              <a:t> Καταστάσεις διδασκαλίας μάθησης μαθηματικών εννοιών:</a:t>
            </a:r>
          </a:p>
          <a:p>
            <a:pPr>
              <a:lnSpc>
                <a:spcPct val="130000"/>
              </a:lnSpc>
              <a:spcAft>
                <a:spcPts val="200"/>
              </a:spcAft>
              <a:buClr>
                <a:srgbClr val="074692"/>
              </a:buClr>
              <a:buSzPct val="130000"/>
              <a:buNone/>
            </a:pPr>
            <a:r>
              <a:rPr lang="el-GR" altLang="el-GR" sz="2800" dirty="0"/>
              <a:t>	</a:t>
            </a:r>
            <a:r>
              <a:rPr lang="el-GR" altLang="el-GR" sz="2400" dirty="0"/>
              <a:t>- επιδίωξη για τη δημιουργία πλούσιων </a:t>
            </a:r>
            <a:r>
              <a:rPr lang="el-GR" altLang="el-GR" sz="2400" dirty="0">
                <a:solidFill>
                  <a:srgbClr val="2710B4"/>
                </a:solidFill>
              </a:rPr>
              <a:t>εμπειρικών καταστάσεων</a:t>
            </a:r>
            <a:r>
              <a:rPr lang="el-GR" altLang="el-GR" sz="2400" dirty="0"/>
              <a:t>, </a:t>
            </a:r>
          </a:p>
          <a:p>
            <a:pPr>
              <a:lnSpc>
                <a:spcPct val="130000"/>
              </a:lnSpc>
              <a:spcAft>
                <a:spcPts val="200"/>
              </a:spcAft>
              <a:buClr>
                <a:srgbClr val="074692"/>
              </a:buClr>
              <a:buSzPct val="130000"/>
              <a:buNone/>
            </a:pPr>
            <a:r>
              <a:rPr lang="el-GR" altLang="el-GR" sz="2400" dirty="0"/>
              <a:t>	- διερεύνηση εννοιολογικών αποκλίσεων και </a:t>
            </a:r>
            <a:r>
              <a:rPr lang="el-GR" altLang="el-GR" sz="2400" dirty="0">
                <a:solidFill>
                  <a:srgbClr val="2710B4"/>
                </a:solidFill>
              </a:rPr>
              <a:t>δυσκολιών</a:t>
            </a:r>
            <a:r>
              <a:rPr lang="el-GR" altLang="el-GR" sz="2400" dirty="0"/>
              <a:t>,</a:t>
            </a:r>
          </a:p>
          <a:p>
            <a:pPr>
              <a:lnSpc>
                <a:spcPct val="130000"/>
              </a:lnSpc>
              <a:spcAft>
                <a:spcPts val="200"/>
              </a:spcAft>
              <a:buClr>
                <a:srgbClr val="074692"/>
              </a:buClr>
              <a:buSzPct val="130000"/>
              <a:buNone/>
            </a:pPr>
            <a:r>
              <a:rPr lang="el-GR" altLang="el-GR" sz="2400" dirty="0"/>
              <a:t>	- </a:t>
            </a:r>
            <a:r>
              <a:rPr lang="el-GR" altLang="el-GR" sz="2400" dirty="0">
                <a:solidFill>
                  <a:srgbClr val="2710B4"/>
                </a:solidFill>
              </a:rPr>
              <a:t>ποικιλία μορφών κατανόησης</a:t>
            </a:r>
            <a:r>
              <a:rPr lang="el-GR" altLang="el-GR" sz="2400" dirty="0"/>
              <a:t> σε σχέση με το επίπεδο κάθε μαθητή.</a:t>
            </a:r>
            <a:r>
              <a:rPr lang="el-GR" altLang="el-GR" sz="2800" dirty="0"/>
              <a:t> </a:t>
            </a:r>
          </a:p>
        </p:txBody>
      </p:sp>
    </p:spTree>
    <p:extLst>
      <p:ext uri="{BB962C8B-B14F-4D97-AF65-F5344CB8AC3E}">
        <p14:creationId xmlns:p14="http://schemas.microsoft.com/office/powerpoint/2010/main" val="1144277837"/>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1588</TotalTime>
  <Words>1603</Words>
  <Application>Microsoft Office PowerPoint</Application>
  <PresentationFormat>Προβολή στην οθόνη (4:3)</PresentationFormat>
  <Paragraphs>207</Paragraphs>
  <Slides>34</Slides>
  <Notes>34</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34</vt:i4>
      </vt:variant>
    </vt:vector>
  </HeadingPairs>
  <TitlesOfParts>
    <vt:vector size="40" baseType="lpstr">
      <vt:lpstr>ＭＳ Ｐゴシック</vt:lpstr>
      <vt:lpstr>Arial</vt:lpstr>
      <vt:lpstr>Calibri</vt:lpstr>
      <vt:lpstr>Verdana</vt:lpstr>
      <vt:lpstr>Wingdings</vt:lpstr>
      <vt:lpstr>Θέμα του Office</vt:lpstr>
      <vt:lpstr>ΔΙΔΑΚΤΙΚΗ ΜΑΘΗΜΑΤΙΚΩΝ I </vt:lpstr>
      <vt:lpstr>ΔΙΔΑΚΤΙΚΗ ΜΑΘΗΜΑΤΙΚΩΝ I</vt:lpstr>
      <vt:lpstr>Επισκόπηση του μαθήματος</vt:lpstr>
      <vt:lpstr>Κονστρουκτιβισμός ή  εποικοδομισμός (constructivism) (1/2) </vt:lpstr>
      <vt:lpstr>Κονστρουκτιβισμός ή  εποικοδομισμός (constructivism) (2/2) </vt:lpstr>
      <vt:lpstr>Κονστρουκτιβισμός και μαθηματική εκπαίδευση </vt:lpstr>
      <vt:lpstr>Ριζοσπαστικός κονστρουκτιβισμός </vt:lpstr>
      <vt:lpstr>Ριζοσπαστικός κονστρουκτιβισμός </vt:lpstr>
      <vt:lpstr>Ριζοσπαστικός κονστρουκτιβισμός </vt:lpstr>
      <vt:lpstr>Κονστρουκτιβισμός </vt:lpstr>
      <vt:lpstr>Κονστρουκτιβισμός </vt:lpstr>
      <vt:lpstr>Κονστρουκτιβισμός </vt:lpstr>
      <vt:lpstr>Κονστρουκτιβισμός </vt:lpstr>
      <vt:lpstr>Κονστρουκτιβισμός </vt:lpstr>
      <vt:lpstr>Κονστρουκτιβισμός </vt:lpstr>
      <vt:lpstr>Κονστρουκτιβισμός </vt:lpstr>
      <vt:lpstr>Κονστρουκτιβισμός </vt:lpstr>
      <vt:lpstr>Κονστρουκτιβισμός </vt:lpstr>
      <vt:lpstr>Κονστρουκτιβισμός </vt:lpstr>
      <vt:lpstr>Σχήμα και έννοιες στα Μαθηματικά </vt:lpstr>
      <vt:lpstr>Σχήμα και έννοιες στα Μαθηματικά </vt:lpstr>
      <vt:lpstr>Σχήμα και έννοιες στα Μαθηματικά </vt:lpstr>
      <vt:lpstr>Σχήμα και έννοιες στα Μαθηματικά </vt:lpstr>
      <vt:lpstr>Σχήμα και έννοιες στα Μαθηματικά </vt:lpstr>
      <vt:lpstr>Σχήμα και έννοιες στα Μαθηματικά </vt:lpstr>
      <vt:lpstr>Σχήμα και έννοιες στα Μαθηματικά </vt:lpstr>
      <vt:lpstr>Eννοιολογικό πεδίο μιας μαθηματικής έννοιας</vt:lpstr>
      <vt:lpstr>Eννοιολογικό πεδίο μιας μαθηματικής έννοιας</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184</cp:revision>
  <dcterms:created xsi:type="dcterms:W3CDTF">2012-09-06T09:03:05Z</dcterms:created>
  <dcterms:modified xsi:type="dcterms:W3CDTF">2015-07-01T12:47:23Z</dcterms:modified>
</cp:coreProperties>
</file>