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66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330" r:id="rId34"/>
    <p:sldId id="331" r:id="rId35"/>
    <p:sldId id="332" r:id="rId36"/>
    <p:sldId id="333" r:id="rId37"/>
    <p:sldId id="334" r:id="rId38"/>
    <p:sldId id="335" r:id="rId39"/>
    <p:sldId id="336" r:id="rId40"/>
    <p:sldId id="337" r:id="rId41"/>
    <p:sldId id="338" r:id="rId42"/>
    <p:sldId id="339" r:id="rId43"/>
    <p:sldId id="280" r:id="rId44"/>
    <p:sldId id="290" r:id="rId45"/>
    <p:sldId id="295" r:id="rId46"/>
    <p:sldId id="299" r:id="rId47"/>
    <p:sldId id="292" r:id="rId48"/>
    <p:sldId id="291" r:id="rId49"/>
    <p:sldId id="294" r:id="rId50"/>
    <p:sldId id="293" r:id="rId5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6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9309" autoAdjust="0"/>
  </p:normalViewPr>
  <p:slideViewPr>
    <p:cSldViewPr>
      <p:cViewPr varScale="1">
        <p:scale>
          <a:sx n="74" d="100"/>
          <a:sy n="74" d="100"/>
        </p:scale>
        <p:origin x="129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30/11/2015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Μελέτη αντιλήψεων και πεποιθήσεων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Μελέτη αντιλήψεων και πεποιθήσεων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Μελέτη αντιλήψεων και πεποιθήσεων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Μελέτη αντιλήψεων και πεποιθήσεων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Μελέτη αντιλήψεων και πεποιθήσεων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Μελέτη αντιλήψεων και πεποιθήσεων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Μελέτη αντιλήψεων και πεποιθήσεων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/>
              <a:t>Ποιοτική μεθοδολογία έρευνας στη Διδακτική των Μαθηματικών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5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Μελέτη αντιλήψεων και πεποιθήσεων</a:t>
            </a:r>
          </a:p>
          <a:p>
            <a:endParaRPr lang="en-US" sz="2800" dirty="0"/>
          </a:p>
          <a:p>
            <a:r>
              <a:rPr lang="el-GR" sz="2800" dirty="0" err="1"/>
              <a:t>Πόταρη</a:t>
            </a:r>
            <a:r>
              <a:rPr lang="el-GR" sz="2800" dirty="0"/>
              <a:t> Δέσποινα, </a:t>
            </a:r>
            <a:r>
              <a:rPr lang="el-GR" sz="2800" dirty="0" err="1"/>
              <a:t>Σακονίδης</a:t>
            </a:r>
            <a:r>
              <a:rPr lang="el-GR" sz="2800"/>
              <a:t> Χαράλαμπος</a:t>
            </a:r>
          </a:p>
          <a:p>
            <a:r>
              <a:rPr lang="el-GR" sz="2800" smtClean="0"/>
              <a:t>Σχολή </a:t>
            </a:r>
            <a:r>
              <a:rPr lang="el-GR" sz="2800" dirty="0" smtClean="0"/>
              <a:t>Θετικών επιστημών</a:t>
            </a:r>
          </a:p>
          <a:p>
            <a:r>
              <a:rPr lang="el-GR" sz="2800" dirty="0" smtClean="0"/>
              <a:t>Τμήμα Μαθηματικών</a:t>
            </a:r>
            <a:endParaRPr lang="en-US" sz="2800" dirty="0" smtClean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Θεωρία των </a:t>
            </a:r>
            <a:r>
              <a:rPr lang="el-GR" dirty="0" smtClean="0"/>
              <a:t>σχημάτων (3)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/>
              <a:t>«Σχήμα» είναι ότι επαναλαμβάνεται ή γενικεύεται σε μια ενέργεια (προσδοκία, αναγνώριση μιας κατάστασης)</a:t>
            </a:r>
          </a:p>
          <a:p>
            <a:r>
              <a:rPr lang="el-GR" altLang="el-GR" dirty="0"/>
              <a:t>Η μονάδα ανάλυσης είναι το σχήμα με την γένεση και την μετατροπή του (σύγκρουση – ενέργεια – </a:t>
            </a:r>
            <a:r>
              <a:rPr lang="el-GR" altLang="el-GR" dirty="0" err="1"/>
              <a:t>αναστοχαστική</a:t>
            </a:r>
            <a:r>
              <a:rPr lang="el-GR" altLang="el-GR" dirty="0"/>
              <a:t> αφαίρεση , επανάληψη)</a:t>
            </a:r>
          </a:p>
          <a:p>
            <a:r>
              <a:rPr lang="el-GR" altLang="el-GR" dirty="0"/>
              <a:t>Η σκέψη των παιδιών διαφέρει από των ενηλίκων</a:t>
            </a:r>
          </a:p>
        </p:txBody>
      </p:sp>
    </p:spTree>
    <p:extLst>
      <p:ext uri="{BB962C8B-B14F-4D97-AF65-F5344CB8AC3E}">
        <p14:creationId xmlns:p14="http://schemas.microsoft.com/office/powerpoint/2010/main" val="383483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Θεωρία των </a:t>
            </a:r>
            <a:r>
              <a:rPr lang="el-GR" dirty="0" smtClean="0"/>
              <a:t>σχημάτων (4)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Κατασκευή μοντέλων</a:t>
            </a:r>
            <a:r>
              <a:rPr lang="el-GR" altLang="el-GR" dirty="0" smtClean="0"/>
              <a:t>. Τα </a:t>
            </a:r>
            <a:r>
              <a:rPr lang="el-GR" altLang="el-GR" dirty="0"/>
              <a:t>μοντέλα των άλλων είναι τα μόνα δυνατά αποτελέσματα των ερευνών με τα παιδιά και αποκαλούνται τα «μαθηματικά των παιδιών»</a:t>
            </a:r>
          </a:p>
          <a:p>
            <a:r>
              <a:rPr lang="el-GR" altLang="el-GR" dirty="0" err="1" smtClean="0"/>
              <a:t>Αναστοχασμός</a:t>
            </a:r>
            <a:r>
              <a:rPr lang="el-GR" altLang="el-GR" dirty="0"/>
              <a:t>, επικοινωνία, ερμηνεία, χρήση πηγών</a:t>
            </a:r>
          </a:p>
        </p:txBody>
      </p:sp>
    </p:spTree>
    <p:extLst>
      <p:ext uri="{BB962C8B-B14F-4D97-AF65-F5344CB8AC3E}">
        <p14:creationId xmlns:p14="http://schemas.microsoft.com/office/powerpoint/2010/main" val="209906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Συνεισφορά του ριζοσπαστικού </a:t>
            </a:r>
            <a:r>
              <a:rPr lang="el-GR" dirty="0" err="1"/>
              <a:t>Εποικοδομισμού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/>
              <a:t>Διαφοροποίηση ανάμεσα στα άτομα</a:t>
            </a:r>
          </a:p>
          <a:p>
            <a:r>
              <a:rPr lang="el-GR" dirty="0"/>
              <a:t>Αναγνώριση της πολυπλοκότητας «απλών» ιδεών</a:t>
            </a:r>
          </a:p>
          <a:p>
            <a:r>
              <a:rPr lang="el-GR" dirty="0"/>
              <a:t>Αναγνώριση των «μαθηματικών των παιδιών»</a:t>
            </a:r>
          </a:p>
          <a:p>
            <a:r>
              <a:rPr lang="el-GR" dirty="0"/>
              <a:t>Τα μαθηματικά είναι ένα θέμα επικοινωνίας και ερμηνείας</a:t>
            </a:r>
          </a:p>
          <a:p>
            <a:r>
              <a:rPr lang="el-GR" dirty="0"/>
              <a:t>Προκαλεί την παθητική μορφή μάθησης, αξιοποιεί τη χρήση υλικών, προβλημάτων μέσα από κάποιο πλαίσιο, την ομαδική εργασία, τον συνδυασμό ενεργειών, λειτουργιών, αναπαραστάσεων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9897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Περιορισμοί της θεώρησης του </a:t>
            </a:r>
            <a:r>
              <a:rPr lang="el-GR" dirty="0" err="1" smtClean="0"/>
              <a:t>εποικοδομισμού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Η άποψη μιας αυξητικής κατασκευής της γνώσης</a:t>
            </a:r>
          </a:p>
          <a:p>
            <a:r>
              <a:rPr lang="el-GR" dirty="0"/>
              <a:t>Ενασχόληση κυρίως με μικρά παιδιά</a:t>
            </a:r>
          </a:p>
          <a:p>
            <a:r>
              <a:rPr lang="el-GR" dirty="0"/>
              <a:t>Μετάβαση από το απλό στο σύνθετο</a:t>
            </a:r>
          </a:p>
          <a:p>
            <a:r>
              <a:rPr lang="el-GR" dirty="0"/>
              <a:t>Δεν παίρνουν υπόψη διαφοροποιήσεις άλλες από ότι η ηλικία</a:t>
            </a:r>
          </a:p>
          <a:p>
            <a:r>
              <a:rPr lang="el-GR" dirty="0"/>
              <a:t>Θεωρεί ότι μια θεωρία μάθησης δίνει μια θεωρία διδασκαλίας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132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Κοινωνικό</a:t>
            </a:r>
            <a:r>
              <a:rPr lang="el-GR" dirty="0"/>
              <a:t> – </a:t>
            </a:r>
            <a:r>
              <a:rPr lang="el-GR" dirty="0" smtClean="0"/>
              <a:t>πολιτισμική οπτική</a:t>
            </a:r>
            <a:br>
              <a:rPr lang="el-GR" dirty="0" smtClean="0"/>
            </a:br>
            <a:r>
              <a:rPr lang="el-GR" dirty="0" smtClean="0"/>
              <a:t>(η </a:t>
            </a:r>
            <a:r>
              <a:rPr lang="el-GR" dirty="0"/>
              <a:t>θεωρία του </a:t>
            </a:r>
            <a:r>
              <a:rPr lang="el-GR" dirty="0" err="1"/>
              <a:t>Vygotsky</a:t>
            </a:r>
            <a:r>
              <a:rPr lang="el-GR" dirty="0" smtClean="0"/>
              <a:t>) (1)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νοητική ανάπτυξη του ατόμου εξελίσσεται από το κοινωνικό στο ατομικό (</a:t>
            </a:r>
            <a:r>
              <a:rPr lang="el-GR" dirty="0" err="1"/>
              <a:t>interpersonal</a:t>
            </a:r>
            <a:r>
              <a:rPr lang="el-GR" dirty="0"/>
              <a:t> – </a:t>
            </a:r>
            <a:r>
              <a:rPr lang="el-GR" dirty="0" err="1"/>
              <a:t>intrapersonal</a:t>
            </a:r>
            <a:r>
              <a:rPr lang="el-GR" dirty="0"/>
              <a:t>)</a:t>
            </a:r>
          </a:p>
          <a:p>
            <a:r>
              <a:rPr lang="el-GR" dirty="0"/>
              <a:t>Υπάρχουν δύο επίπεδα ανάπτυξης το φυσικό και το </a:t>
            </a:r>
            <a:r>
              <a:rPr lang="el-GR" dirty="0" err="1"/>
              <a:t>κοινωνικοπολιτισμικό</a:t>
            </a:r>
            <a:endParaRPr lang="el-GR" dirty="0"/>
          </a:p>
          <a:p>
            <a:r>
              <a:rPr lang="el-GR" dirty="0"/>
              <a:t>Πρέπει να μελετήσουμε τη γένεση (ιστορικά) των υψηλότερων νοητικών λειτουργιών για να τις </a:t>
            </a:r>
            <a:r>
              <a:rPr lang="el-GR" dirty="0" smtClean="0"/>
              <a:t>κατανοήσουμε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1531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Κοινωνικό</a:t>
            </a:r>
            <a:r>
              <a:rPr lang="el-GR" dirty="0"/>
              <a:t> – </a:t>
            </a:r>
            <a:r>
              <a:rPr lang="el-GR" dirty="0" smtClean="0"/>
              <a:t>πολιτισμική οπτική</a:t>
            </a:r>
            <a:br>
              <a:rPr lang="el-GR" dirty="0" smtClean="0"/>
            </a:br>
            <a:r>
              <a:rPr lang="el-GR" dirty="0" smtClean="0"/>
              <a:t>(η </a:t>
            </a:r>
            <a:r>
              <a:rPr lang="el-GR" dirty="0"/>
              <a:t>θεωρία του </a:t>
            </a:r>
            <a:r>
              <a:rPr lang="el-GR" dirty="0" err="1"/>
              <a:t>Vygotsky</a:t>
            </a:r>
            <a:r>
              <a:rPr lang="el-GR" dirty="0" smtClean="0"/>
              <a:t>) (2)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altLang="el-GR" dirty="0"/>
              <a:t>Τα αντικείμενα έχουν μια σχετική σημασία που </a:t>
            </a:r>
            <a:r>
              <a:rPr lang="el-GR" altLang="el-GR" dirty="0" err="1"/>
              <a:t>διαμεσολαβείται</a:t>
            </a:r>
            <a:r>
              <a:rPr lang="el-GR" altLang="el-GR" dirty="0"/>
              <a:t> στο άτομο μέσα από τη χρήση των εργαλείων</a:t>
            </a:r>
          </a:p>
          <a:p>
            <a:r>
              <a:rPr lang="el-GR" altLang="el-GR" dirty="0"/>
              <a:t>Η γλώσσα από μόνη της είναι ένα ψυχολογικό εργαλείο</a:t>
            </a:r>
          </a:p>
          <a:p>
            <a:r>
              <a:rPr lang="el-GR" altLang="el-GR" dirty="0"/>
              <a:t>Ο γνωστικός και επικοινωνιακός χαρακτήρας της γλώσσας αποτελεί τη βάση της δραστηριότητας</a:t>
            </a:r>
          </a:p>
          <a:p>
            <a:r>
              <a:rPr lang="el-GR" altLang="el-GR" dirty="0"/>
              <a:t>Η διαλεκτική σχέση της γλώσσας και της σκέψης (μη προφορική – γλώσσα  (μετά τα δύο χρόνια ενώνονται)</a:t>
            </a:r>
          </a:p>
          <a:p>
            <a:r>
              <a:rPr lang="el-GR" altLang="el-GR" dirty="0"/>
              <a:t>Η γλώσσα και τα συμβολικά συστήματα κατέχουν ένα κεντρικό ρόλο στην ανάπτυξη της σκέψης (σε υψηλότερο επίπεδο)</a:t>
            </a:r>
          </a:p>
        </p:txBody>
      </p:sp>
    </p:spTree>
    <p:extLst>
      <p:ext uri="{BB962C8B-B14F-4D97-AF65-F5344CB8AC3E}">
        <p14:creationId xmlns:p14="http://schemas.microsoft.com/office/powerpoint/2010/main" val="310912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Κοινωνικό</a:t>
            </a:r>
            <a:r>
              <a:rPr lang="el-GR" dirty="0"/>
              <a:t> – </a:t>
            </a:r>
            <a:r>
              <a:rPr lang="el-GR" dirty="0" smtClean="0"/>
              <a:t>πολιτισμική οπτική</a:t>
            </a:r>
            <a:br>
              <a:rPr lang="el-GR" dirty="0" smtClean="0"/>
            </a:br>
            <a:r>
              <a:rPr lang="el-GR" dirty="0" smtClean="0"/>
              <a:t>(η </a:t>
            </a:r>
            <a:r>
              <a:rPr lang="el-GR" dirty="0"/>
              <a:t>θεωρία του </a:t>
            </a:r>
            <a:r>
              <a:rPr lang="el-GR" dirty="0" err="1"/>
              <a:t>Vygotsky</a:t>
            </a:r>
            <a:r>
              <a:rPr lang="el-GR" dirty="0" smtClean="0"/>
              <a:t>) (3)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altLang="el-GR" dirty="0"/>
              <a:t>Η εννοιολογική ανάπτυξη συμβαίνει μέσα από μη οργανωμένες κατηγορίες σε </a:t>
            </a:r>
            <a:r>
              <a:rPr lang="el-GR" altLang="el-GR" dirty="0" err="1"/>
              <a:t>ψευδοέννοιες</a:t>
            </a:r>
            <a:r>
              <a:rPr lang="el-GR" altLang="el-GR" dirty="0"/>
              <a:t> και σε αληθινές έννοιες (μέσα από τη βοήθεια του ενήλικα)</a:t>
            </a:r>
          </a:p>
          <a:p>
            <a:r>
              <a:rPr lang="el-GR" altLang="el-GR" dirty="0"/>
              <a:t>Σημαντικό μέσο για την ανάπτυξη είναι η «μίμηση»</a:t>
            </a:r>
          </a:p>
          <a:p>
            <a:r>
              <a:rPr lang="el-GR" altLang="el-GR" dirty="0"/>
              <a:t>Καλή διδασκαλία είναι αυτή που προηγείται την ανάπτυξης (η ζώνη της πλησιέστερης ανάπτυξης, καθοδήγηση)</a:t>
            </a:r>
          </a:p>
          <a:p>
            <a:r>
              <a:rPr lang="el-GR" altLang="el-GR" dirty="0"/>
              <a:t>Επιστημονικές και αυθόρμητες έννοιες (συστηματική και ταξινομική γνώση  -  γνώση μιας συγκεκριμένης κατάστασης)</a:t>
            </a:r>
          </a:p>
        </p:txBody>
      </p:sp>
    </p:spTree>
    <p:extLst>
      <p:ext uri="{BB962C8B-B14F-4D97-AF65-F5344CB8AC3E}">
        <p14:creationId xmlns:p14="http://schemas.microsoft.com/office/powerpoint/2010/main" val="322974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Συνεισφορά της θεωρίας του </a:t>
            </a:r>
            <a:r>
              <a:rPr lang="el-GR" dirty="0" err="1"/>
              <a:t>Vygotsky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Παίρνουμε υπόψη μας τις ευρύτερες κοινωνικές δομές </a:t>
            </a:r>
            <a:r>
              <a:rPr lang="el-GR" dirty="0" smtClean="0"/>
              <a:t>(π.χ. </a:t>
            </a:r>
            <a:r>
              <a:rPr lang="el-GR" dirty="0"/>
              <a:t>ο ρόλος της ποσοτικής σκέψης στην οργάνωση της κοινωνίας)</a:t>
            </a:r>
          </a:p>
          <a:p>
            <a:r>
              <a:rPr lang="el-GR" dirty="0"/>
              <a:t>Η τάξη τοποθετείται στην κοινωνία και οι μαθητές είναι συμμετέχοντες στον πολιτισμό της τάξης</a:t>
            </a:r>
          </a:p>
          <a:p>
            <a:r>
              <a:rPr lang="el-GR" dirty="0"/>
              <a:t>Τα εργαλεία αποκτούν ένα σημαντικό ρόλο </a:t>
            </a:r>
            <a:r>
              <a:rPr lang="el-GR" dirty="0" smtClean="0"/>
              <a:t>(π.χ.  </a:t>
            </a:r>
            <a:r>
              <a:rPr lang="el-GR" dirty="0"/>
              <a:t>να μοιράσουμε 696 καραμέλες σε 3 παιδιά, να μοιράσουμε 174 καραμέλες σε 2 παιδιά – η χρήση των </a:t>
            </a:r>
            <a:r>
              <a:rPr lang="el-GR" dirty="0" err="1"/>
              <a:t>Dienes</a:t>
            </a:r>
            <a:r>
              <a:rPr lang="el-GR" dirty="0"/>
              <a:t> </a:t>
            </a:r>
            <a:r>
              <a:rPr lang="el-GR" dirty="0" err="1"/>
              <a:t>Blocks</a:t>
            </a:r>
            <a:r>
              <a:rPr lang="el-GR" dirty="0"/>
              <a:t>)</a:t>
            </a:r>
          </a:p>
          <a:p>
            <a:r>
              <a:rPr lang="el-GR" dirty="0"/>
              <a:t>H αναγνώριση της «</a:t>
            </a:r>
            <a:r>
              <a:rPr lang="el-GR" dirty="0" err="1" smtClean="0"/>
              <a:t>expert</a:t>
            </a:r>
            <a:r>
              <a:rPr lang="el-GR" dirty="0" smtClean="0"/>
              <a:t>» </a:t>
            </a:r>
            <a:r>
              <a:rPr lang="el-GR" dirty="0"/>
              <a:t>μεθόδου (η αξία της μίμησης)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359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Περιορισμοί της Θεωρίας του </a:t>
            </a:r>
            <a:r>
              <a:rPr lang="el-GR" dirty="0" err="1"/>
              <a:t>Vygotsky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/>
              <a:t>Δεν δίνει μεγάλη σημασία στην χρήση συγκεκριμένων υλικών</a:t>
            </a:r>
          </a:p>
          <a:p>
            <a:r>
              <a:rPr lang="el-GR" dirty="0"/>
              <a:t>Η γλώσσα δεν συνδέεται με τη φυσική δραστηριότητα</a:t>
            </a:r>
          </a:p>
          <a:p>
            <a:r>
              <a:rPr lang="el-GR" dirty="0"/>
              <a:t>Υπάρχει μια ασυνέχεια ανάμεσα στις αυθόρμητες και στις επιστημονικές έννοιες</a:t>
            </a:r>
          </a:p>
          <a:p>
            <a:r>
              <a:rPr lang="el-GR" dirty="0"/>
              <a:t>Δεν εξετάζει κριτικά τα ίδια τα μαθηματικά</a:t>
            </a:r>
          </a:p>
          <a:p>
            <a:r>
              <a:rPr lang="el-GR" dirty="0"/>
              <a:t>Δεν ενθαρρύνει την διαφοροποίηση στην τάξη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2899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Κάποιοι </a:t>
            </a:r>
            <a:r>
              <a:rPr lang="el-GR" dirty="0" smtClean="0"/>
              <a:t>ορισμοί (1)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err="1"/>
              <a:t>Von</a:t>
            </a:r>
            <a:r>
              <a:rPr lang="el-GR" dirty="0"/>
              <a:t> </a:t>
            </a:r>
            <a:r>
              <a:rPr lang="el-GR" dirty="0" err="1"/>
              <a:t>Glasersfeld</a:t>
            </a:r>
            <a:r>
              <a:rPr lang="el-GR" dirty="0"/>
              <a:t> (1987) αντίληψη (</a:t>
            </a:r>
            <a:r>
              <a:rPr lang="el-GR" dirty="0" err="1"/>
              <a:t>conception</a:t>
            </a:r>
            <a:r>
              <a:rPr lang="el-GR" dirty="0"/>
              <a:t>) είναι μια εσωτερική κατασκευή ενώ «έννοια» (</a:t>
            </a:r>
            <a:r>
              <a:rPr lang="el-GR" dirty="0" err="1"/>
              <a:t>concept</a:t>
            </a:r>
            <a:r>
              <a:rPr lang="el-GR" dirty="0"/>
              <a:t>) είναι εκείνες οι αντιλήψεις που έχουν γίνει αποδεκτές από μια κοινότητα.</a:t>
            </a:r>
          </a:p>
          <a:p>
            <a:r>
              <a:rPr lang="el-GR" dirty="0" err="1"/>
              <a:t>Concept</a:t>
            </a:r>
            <a:r>
              <a:rPr lang="el-GR" dirty="0"/>
              <a:t> </a:t>
            </a:r>
            <a:r>
              <a:rPr lang="el-GR" dirty="0" err="1"/>
              <a:t>image</a:t>
            </a:r>
            <a:r>
              <a:rPr lang="el-GR" dirty="0"/>
              <a:t> « περιγράφουμε την συνολική γνωστική δομή που συνδέεται με αυτή την έννοια, η οποία περιλαμβάνει όλες τις νοητικές εικόνες και τις σχετικές ιδιότητες και διαδικασίες  (</a:t>
            </a:r>
            <a:r>
              <a:rPr lang="el-GR" dirty="0" err="1"/>
              <a:t>Tall</a:t>
            </a:r>
            <a:r>
              <a:rPr lang="el-GR" dirty="0"/>
              <a:t> &amp; </a:t>
            </a:r>
            <a:r>
              <a:rPr lang="el-GR" dirty="0" err="1"/>
              <a:t>Vinner</a:t>
            </a:r>
            <a:r>
              <a:rPr lang="el-GR" dirty="0"/>
              <a:t>, 1981)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7850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Αναζήτηση των αντιλήψεων των μαθητών στα μαθηματικά</a:t>
            </a:r>
            <a:endParaRPr lang="el-GR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Κάποιοι </a:t>
            </a:r>
            <a:r>
              <a:rPr lang="el-GR" dirty="0" smtClean="0"/>
              <a:t>ορισμοί (2)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 err="1"/>
              <a:t>Figural</a:t>
            </a:r>
            <a:r>
              <a:rPr lang="el-GR" altLang="el-GR" dirty="0"/>
              <a:t> </a:t>
            </a:r>
            <a:r>
              <a:rPr lang="el-GR" altLang="el-GR" dirty="0" err="1"/>
              <a:t>concept</a:t>
            </a:r>
            <a:r>
              <a:rPr lang="el-GR" altLang="el-GR" dirty="0"/>
              <a:t>: </a:t>
            </a:r>
            <a:r>
              <a:rPr lang="el-GR" altLang="el-GR" dirty="0" smtClean="0"/>
              <a:t>«η </a:t>
            </a:r>
            <a:r>
              <a:rPr lang="el-GR" altLang="el-GR" dirty="0"/>
              <a:t>αλληλεπίδραση της έννοιας με το διάγραμμα, σχηματική έννοια» (</a:t>
            </a:r>
            <a:r>
              <a:rPr lang="el-GR" altLang="el-GR" dirty="0" err="1"/>
              <a:t>Fischbein</a:t>
            </a:r>
            <a:r>
              <a:rPr lang="el-GR" altLang="el-GR" dirty="0"/>
              <a:t>, 1993)</a:t>
            </a:r>
          </a:p>
          <a:p>
            <a:r>
              <a:rPr lang="el-GR" altLang="el-GR" dirty="0" smtClean="0"/>
              <a:t>«Τα </a:t>
            </a:r>
            <a:r>
              <a:rPr lang="el-GR" altLang="el-GR" dirty="0"/>
              <a:t>νοητικά μοντέλα είναι θεωρίες για συγκεκριμένες πραγματικότητες. Μας επιτρέπουν να προβλέπουμε και να ερμηνεύουμε. Το μοντέλο έχει μια πραγματικότητα από μόνο του. Έχει μια αυτονομία σε σχέση με την πραγματικότητα” (</a:t>
            </a:r>
            <a:r>
              <a:rPr lang="el-GR" altLang="el-GR" dirty="0" err="1"/>
              <a:t>Fishbein</a:t>
            </a:r>
            <a:r>
              <a:rPr lang="el-GR" altLang="el-GR" dirty="0"/>
              <a:t> et al, 1990)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8399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Έννοια </a:t>
            </a:r>
            <a:r>
              <a:rPr lang="el-GR" altLang="el-GR" dirty="0"/>
              <a:t>(</a:t>
            </a:r>
            <a:r>
              <a:rPr lang="el-GR" altLang="el-GR" dirty="0" err="1"/>
              <a:t>concept</a:t>
            </a:r>
            <a:r>
              <a:rPr lang="el-GR" altLang="el-GR" dirty="0" smtClean="0"/>
              <a:t>) (1)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κλασσική </a:t>
            </a:r>
            <a:r>
              <a:rPr lang="el-GR" dirty="0" smtClean="0"/>
              <a:t>όψη</a:t>
            </a:r>
          </a:p>
          <a:p>
            <a:r>
              <a:rPr lang="el-GR" dirty="0" smtClean="0"/>
              <a:t>οι </a:t>
            </a:r>
            <a:r>
              <a:rPr lang="el-GR" dirty="0"/>
              <a:t>διαφορετικές στιγμές μιας έννοιας έχουν κοινές ιδιότητες που είναι απαραίτητες και επαρκείς για να ορίσουν την </a:t>
            </a:r>
            <a:r>
              <a:rPr lang="el-GR" dirty="0" smtClean="0"/>
              <a:t>έννοια</a:t>
            </a:r>
          </a:p>
          <a:p>
            <a:r>
              <a:rPr lang="el-GR" dirty="0" smtClean="0"/>
              <a:t>ύπαρξη </a:t>
            </a:r>
            <a:r>
              <a:rPr lang="el-GR" dirty="0"/>
              <a:t>παρανοήσεων – η αντιμετώπιση ενός μη παραδείγματος ως </a:t>
            </a:r>
            <a:r>
              <a:rPr lang="el-GR" dirty="0" smtClean="0"/>
              <a:t>παράδειγμα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002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Έννοια </a:t>
            </a:r>
            <a:r>
              <a:rPr lang="el-GR" altLang="el-GR" dirty="0"/>
              <a:t>(</a:t>
            </a:r>
            <a:r>
              <a:rPr lang="el-GR" altLang="el-GR" dirty="0" err="1"/>
              <a:t>concept</a:t>
            </a:r>
            <a:r>
              <a:rPr lang="el-GR" altLang="el-GR" dirty="0" smtClean="0"/>
              <a:t>) (2)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l-GR" altLang="el-GR" dirty="0"/>
              <a:t>Η ενεργητική όψη  (τρόποι οργάνωσης των εμπειριών μας)</a:t>
            </a:r>
          </a:p>
          <a:p>
            <a:r>
              <a:rPr lang="el-GR" altLang="el-GR" dirty="0"/>
              <a:t>«Η εννοιολογική ανάπτυξη μπορεί να </a:t>
            </a:r>
            <a:r>
              <a:rPr lang="el-GR" altLang="el-GR" dirty="0" smtClean="0"/>
              <a:t>ιδωθεί </a:t>
            </a:r>
            <a:r>
              <a:rPr lang="el-GR" altLang="el-GR" dirty="0"/>
              <a:t>ως μια συνεχής, ενεργής, δημιουργική διαδικασία διαφοροποίησης και ολοκλήρωσης των τοπικών εννοιολογικών περιοχών (τα μαθηματικά των παιδιών, διαφορετική αντίληψη του λάθους</a:t>
            </a:r>
            <a:r>
              <a:rPr lang="el-GR" altLang="el-GR" dirty="0" smtClean="0"/>
              <a:t>)»</a:t>
            </a:r>
            <a:endParaRPr lang="el-GR" alt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23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Έννοια </a:t>
            </a:r>
            <a:r>
              <a:rPr lang="el-GR" altLang="el-GR" dirty="0"/>
              <a:t>(</a:t>
            </a:r>
            <a:r>
              <a:rPr lang="el-GR" altLang="el-GR" dirty="0" err="1"/>
              <a:t>concept</a:t>
            </a:r>
            <a:r>
              <a:rPr lang="el-GR" altLang="el-GR" dirty="0" smtClean="0"/>
              <a:t>) (3)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Η σχεσιακή όψη  (σύνθετη όψη εννοιών, δίκτυο εννοιών , </a:t>
            </a:r>
            <a:r>
              <a:rPr lang="en-US" altLang="el-GR" dirty="0" smtClean="0"/>
              <a:t>pre</a:t>
            </a:r>
            <a:r>
              <a:rPr lang="el-GR" altLang="el-GR" dirty="0" smtClean="0"/>
              <a:t>-</a:t>
            </a:r>
            <a:r>
              <a:rPr lang="en-US" altLang="el-GR" dirty="0"/>
              <a:t>conception</a:t>
            </a:r>
            <a:r>
              <a:rPr lang="el-GR" altLang="el-GR" dirty="0" smtClean="0"/>
              <a:t>)</a:t>
            </a:r>
          </a:p>
          <a:p>
            <a:endParaRPr lang="el-GR" altLang="el-GR" dirty="0"/>
          </a:p>
          <a:p>
            <a:pPr>
              <a:buFontTx/>
              <a:buNone/>
            </a:pPr>
            <a:r>
              <a:rPr lang="el-GR" altLang="el-GR" dirty="0"/>
              <a:t>Παθητική διάσταση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132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Αντιλήψεις – </a:t>
            </a:r>
            <a:r>
              <a:rPr lang="el-GR" dirty="0"/>
              <a:t>Κατηγορίες – </a:t>
            </a:r>
            <a:r>
              <a:rPr lang="el-GR" dirty="0" smtClean="0"/>
              <a:t>Πλαίσια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Conceptions: </a:t>
            </a:r>
            <a:r>
              <a:rPr lang="el-GR" dirty="0"/>
              <a:t>έμφαση στις προσωπικές, δημιουργία υποθέσεων και θεωριών των ατόμων</a:t>
            </a:r>
          </a:p>
          <a:p>
            <a:r>
              <a:rPr lang="el-GR" dirty="0" smtClean="0"/>
              <a:t>«η </a:t>
            </a:r>
            <a:r>
              <a:rPr lang="el-GR" dirty="0"/>
              <a:t>αντίληψη ενός ατόμου για το πώς είναι ο κόσμος» </a:t>
            </a:r>
          </a:p>
          <a:p>
            <a:r>
              <a:rPr lang="el-GR" dirty="0"/>
              <a:t>Κατηγορίες : Ομαδοποιήσεις αντιλήψεων</a:t>
            </a:r>
          </a:p>
          <a:p>
            <a:r>
              <a:rPr lang="el-GR" dirty="0"/>
              <a:t>Πλαίσια (Πεδία): Ομαδοποιήσεις κατηγοριών (γενικές περιγραφές</a:t>
            </a:r>
            <a:r>
              <a:rPr lang="el-GR" dirty="0" smtClean="0"/>
              <a:t>)</a:t>
            </a:r>
            <a:r>
              <a:rPr lang="el-GR" dirty="0"/>
              <a:t>	</a:t>
            </a:r>
          </a:p>
          <a:p>
            <a:pPr marL="457200" lvl="1" indent="0">
              <a:buNone/>
            </a:pPr>
            <a:r>
              <a:rPr lang="en-US" dirty="0" smtClean="0"/>
              <a:t>John </a:t>
            </a:r>
            <a:r>
              <a:rPr lang="en-US" dirty="0"/>
              <a:t>K. Gilbert and D. M. Watts (1983) “Concepts, Misconceptions and Alternative Conceptions: Changing Perspectives in Science Education, Studies in Science Education, 10, 61-98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40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 Κλασσική όψη και η μεθοδολογία έρευνας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Ποσοτική – Ποιοτική έρευνα</a:t>
            </a:r>
          </a:p>
          <a:p>
            <a:r>
              <a:rPr lang="el-GR" dirty="0"/>
              <a:t>Εργαλεία</a:t>
            </a:r>
          </a:p>
          <a:p>
            <a:pPr lvl="1"/>
            <a:r>
              <a:rPr lang="el-GR" dirty="0" smtClean="0"/>
              <a:t>Δοκιμασίες </a:t>
            </a:r>
            <a:r>
              <a:rPr lang="el-GR" dirty="0"/>
              <a:t>(τεστ)</a:t>
            </a:r>
          </a:p>
          <a:p>
            <a:pPr lvl="1"/>
            <a:r>
              <a:rPr lang="el-GR" dirty="0" err="1"/>
              <a:t>Ημιδομημένες</a:t>
            </a:r>
            <a:r>
              <a:rPr lang="el-GR" dirty="0"/>
              <a:t> – Δομημένες συνεντεύξεις</a:t>
            </a:r>
          </a:p>
          <a:p>
            <a:r>
              <a:rPr lang="el-GR" dirty="0"/>
              <a:t>Ανάλυση</a:t>
            </a:r>
          </a:p>
          <a:p>
            <a:pPr lvl="1"/>
            <a:r>
              <a:rPr lang="el-GR" dirty="0"/>
              <a:t>Ποσοτική – ποιοτική –συνδυασμός</a:t>
            </a:r>
          </a:p>
          <a:p>
            <a:pPr marL="457200" lvl="1" indent="0">
              <a:buNone/>
            </a:pPr>
            <a:r>
              <a:rPr lang="el-GR" dirty="0"/>
              <a:t>Παράδειγμα από διδακτορική διατριβή της Ε. </a:t>
            </a:r>
            <a:r>
              <a:rPr lang="el-GR" dirty="0" err="1" smtClean="0"/>
              <a:t>Μπιζά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2758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Η ενεργητική όψη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Ποιοτική έρευνα- Παρεμβατικό πείραμα</a:t>
            </a:r>
          </a:p>
          <a:p>
            <a:r>
              <a:rPr lang="el-GR" altLang="el-GR" dirty="0"/>
              <a:t>Εργαλεία</a:t>
            </a:r>
          </a:p>
          <a:p>
            <a:pPr lvl="1"/>
            <a:r>
              <a:rPr lang="el-GR" altLang="el-GR" dirty="0"/>
              <a:t>Κλινική συνέντευξη</a:t>
            </a:r>
          </a:p>
          <a:p>
            <a:pPr lvl="1"/>
            <a:r>
              <a:rPr lang="el-GR" altLang="el-GR" dirty="0"/>
              <a:t>Διδακτικό πείραμα διδασκαλίας</a:t>
            </a:r>
          </a:p>
          <a:p>
            <a:pPr lvl="1"/>
            <a:r>
              <a:rPr lang="el-GR" altLang="el-GR" dirty="0"/>
              <a:t>Παρατήρηση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6581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 μέθοδος του πειράματος </a:t>
            </a:r>
            <a:r>
              <a:rPr lang="el-GR" dirty="0" smtClean="0"/>
              <a:t>σχεδιασμού (</a:t>
            </a:r>
            <a:r>
              <a:rPr lang="el-GR" dirty="0" err="1"/>
              <a:t>Design</a:t>
            </a:r>
            <a:r>
              <a:rPr lang="el-GR" dirty="0"/>
              <a:t> </a:t>
            </a:r>
            <a:r>
              <a:rPr lang="el-GR" dirty="0" err="1"/>
              <a:t>Experiment</a:t>
            </a:r>
            <a:r>
              <a:rPr lang="el-GR" dirty="0"/>
              <a:t>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/>
              <a:t>Στόχος η μελέτη μορφών μάθησης μέσα στο πλαίσιο που την υποστηρίζουν</a:t>
            </a:r>
          </a:p>
          <a:p>
            <a:r>
              <a:rPr lang="el-GR" altLang="el-GR" dirty="0"/>
              <a:t>Αναπτύσσουν θεωρίες που αναφέρονται σε συγκεκριμένο μαθηματικό περιεχόμενο </a:t>
            </a:r>
            <a:r>
              <a:rPr lang="el-GR" altLang="el-GR" dirty="0" smtClean="0"/>
              <a:t>(π.χ. </a:t>
            </a:r>
            <a:r>
              <a:rPr lang="el-GR" altLang="el-GR" dirty="0"/>
              <a:t>κλάσματα, εκθετική συνάρτηση)</a:t>
            </a:r>
          </a:p>
          <a:p>
            <a:r>
              <a:rPr lang="el-GR" altLang="el-GR" dirty="0"/>
              <a:t>Οι θεωρίες αναζητούν μοτίβα των συλλογισμών των μαθητών μαζί με τα μέσα που τους υποστηρίζουν</a:t>
            </a:r>
          </a:p>
          <a:p>
            <a:r>
              <a:rPr lang="el-GR" altLang="el-GR" dirty="0"/>
              <a:t>Αναζητούμε τις ευρύτερες αλληλεπιδράσεις (ο όρος οικολογία μάθησης)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3430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Μορφές πειραμάτων σχεδιασμού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/>
              <a:t>Διδασκαλία με μικρό αριθμό μαθητών για να μελετηθεί η μάθηση σε βάθος και λεπτομερώς</a:t>
            </a:r>
          </a:p>
          <a:p>
            <a:r>
              <a:rPr lang="el-GR" altLang="el-GR" dirty="0"/>
              <a:t>Πειράματα στην τάξη- συνεργασία με εκπαιδευτικό </a:t>
            </a:r>
          </a:p>
          <a:p>
            <a:r>
              <a:rPr lang="el-GR" altLang="el-GR" dirty="0"/>
              <a:t>Πειράματα με μελλοντικούς εκπαιδευτικούς</a:t>
            </a:r>
          </a:p>
          <a:p>
            <a:r>
              <a:rPr lang="el-GR" altLang="el-GR" dirty="0"/>
              <a:t>Πειράματα με εν ενεργεία εκπαιδευτικούς (κοινότητες)</a:t>
            </a:r>
          </a:p>
          <a:p>
            <a:r>
              <a:rPr lang="el-GR" altLang="el-GR" dirty="0"/>
              <a:t>Πειράματα σε ευρύτερη κλίμακα (σχολεία ευρύτερης περιοχής)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8523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Κοινά χαρακτηριστικά της </a:t>
            </a:r>
            <a:r>
              <a:rPr lang="el-GR" dirty="0" smtClean="0"/>
              <a:t>μεθοδολογίας (1)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H δημιουργία μιας τάξης θεωριών γύρω από τη μάθηση και την υποστήριξη της</a:t>
            </a:r>
          </a:p>
          <a:p>
            <a:pPr lvl="1"/>
            <a:r>
              <a:rPr lang="el-GR" dirty="0"/>
              <a:t>Μαθητές, τάξη, εκπαιδευτικοί, σχολείο</a:t>
            </a:r>
          </a:p>
          <a:p>
            <a:pPr lvl="1"/>
            <a:r>
              <a:rPr lang="el-GR" dirty="0"/>
              <a:t>Υλικά, πρακτικές, διαπραγμάτευση</a:t>
            </a:r>
          </a:p>
          <a:p>
            <a:pPr lvl="1"/>
            <a:r>
              <a:rPr lang="el-GR" dirty="0"/>
              <a:t>Παραδειγματικές περιπτώσεις μιας ευρύτερης τάξης φαινομένων</a:t>
            </a:r>
          </a:p>
          <a:p>
            <a:r>
              <a:rPr lang="el-GR" dirty="0"/>
              <a:t>Η παρεμβατική φύση της μεθοδολογίας</a:t>
            </a:r>
          </a:p>
          <a:p>
            <a:pPr lvl="1"/>
            <a:r>
              <a:rPr lang="el-GR" dirty="0"/>
              <a:t>Διαφορά ανάμεσα στις τυπικές μορφές εκπαίδευσης και σ’ αυτές των διδακτικών πειραμάτων</a:t>
            </a:r>
          </a:p>
          <a:p>
            <a:pPr lvl="1"/>
            <a:r>
              <a:rPr lang="el-GR" dirty="0"/>
              <a:t>Διασαφήνιση του τι είναι βασικό θέμα μελέτης και πιο </a:t>
            </a:r>
            <a:r>
              <a:rPr lang="el-GR" dirty="0" smtClean="0"/>
              <a:t>δευτερεύον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6222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 (1)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l-GR" dirty="0" err="1"/>
              <a:t>Jere</a:t>
            </a:r>
            <a:r>
              <a:rPr lang="en-US" altLang="el-GR" dirty="0"/>
              <a:t> </a:t>
            </a:r>
            <a:r>
              <a:rPr lang="en-US" altLang="el-GR" dirty="0" err="1"/>
              <a:t>Confrey</a:t>
            </a:r>
            <a:r>
              <a:rPr lang="en-US" altLang="el-GR" dirty="0"/>
              <a:t> (1994, 1995) A Theory of Intellectual Development, For the Learning of Mathematics, 14(3); 15(1);15(2), (Part I, Part II, Part III)</a:t>
            </a:r>
            <a:r>
              <a:rPr lang="en-GB" altLang="el-GR" dirty="0"/>
              <a:t> </a:t>
            </a:r>
            <a:endParaRPr lang="el-GR" altLang="el-GR" dirty="0"/>
          </a:p>
          <a:p>
            <a:r>
              <a:rPr lang="en-GB" altLang="el-GR" dirty="0"/>
              <a:t>P Cobb, L. </a:t>
            </a:r>
            <a:r>
              <a:rPr lang="en-GB" altLang="el-GR" dirty="0" err="1"/>
              <a:t>Steffe</a:t>
            </a:r>
            <a:r>
              <a:rPr lang="en-GB" altLang="el-GR" dirty="0"/>
              <a:t> ( 1983) The Constructivist Researcher as Teacher and Model Builder, Journal for Research in Mathematics Education, 14(2), 83-94. </a:t>
            </a:r>
            <a:endParaRPr lang="el-GR" altLang="el-GR" dirty="0"/>
          </a:p>
          <a:p>
            <a:r>
              <a:rPr lang="en-GB" altLang="el-GR" dirty="0"/>
              <a:t>D. Tall (1991) The </a:t>
            </a:r>
            <a:r>
              <a:rPr lang="en-GB" altLang="el-GR" dirty="0" err="1"/>
              <a:t>Phychology</a:t>
            </a:r>
            <a:r>
              <a:rPr lang="en-GB" altLang="el-GR" dirty="0"/>
              <a:t> of Advanced Mathematical Thinking, In D. Tall (ed.) Advanced Mathematical Thinking, Kluwer.</a:t>
            </a:r>
            <a:endParaRPr lang="el-GR" alt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262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Κοινά χαρακτηριστικά της </a:t>
            </a:r>
            <a:r>
              <a:rPr lang="el-GR" dirty="0" smtClean="0"/>
              <a:t>μεθοδολογίας (2)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Δύο όψεις (πριν και μετά)</a:t>
            </a:r>
          </a:p>
          <a:p>
            <a:pPr lvl="1"/>
            <a:r>
              <a:rPr lang="el-GR" altLang="el-GR" dirty="0"/>
              <a:t>Πριν: υποθετική διαδικασία μάθησης και μέσων υποστήριξης</a:t>
            </a:r>
          </a:p>
          <a:p>
            <a:pPr lvl="1"/>
            <a:r>
              <a:rPr lang="el-GR" altLang="el-GR" dirty="0"/>
              <a:t>Μετά: Δημιουργία εικασιών (διαφορετικών – μερικές φορές από τις αρχικές)</a:t>
            </a:r>
          </a:p>
          <a:p>
            <a:r>
              <a:rPr lang="el-GR" altLang="el-GR" dirty="0"/>
              <a:t>Επαναληπτική μορφή (κύκλος)</a:t>
            </a:r>
          </a:p>
          <a:p>
            <a:r>
              <a:rPr lang="el-GR" altLang="el-GR" dirty="0"/>
              <a:t>Πραγματικές ρίζες (μια ενδιάμεση θεωρητική οπτική και όχι γενική)</a:t>
            </a:r>
          </a:p>
        </p:txBody>
      </p:sp>
    </p:spTree>
    <p:extLst>
      <p:ext uri="{BB962C8B-B14F-4D97-AF65-F5344CB8AC3E}">
        <p14:creationId xmlns:p14="http://schemas.microsoft.com/office/powerpoint/2010/main" val="306581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Προετοιμασία ενός πειράματος σχεδιασμού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/>
              <a:t>Διασαφήνιση του θεωρητικού του στόχου</a:t>
            </a:r>
          </a:p>
          <a:p>
            <a:r>
              <a:rPr lang="el-GR" altLang="el-GR" dirty="0"/>
              <a:t>Προηγούμενη έρευνα για το περιεχόμενο- μια διαφορετική οπτική</a:t>
            </a:r>
          </a:p>
          <a:p>
            <a:r>
              <a:rPr lang="el-GR" altLang="el-GR" dirty="0"/>
              <a:t>Διερεύνηση των προηγουμένων γνώσεων των μαθητών (πιλοτική έρευνα)</a:t>
            </a:r>
          </a:p>
          <a:p>
            <a:r>
              <a:rPr lang="el-GR" altLang="el-GR" dirty="0"/>
              <a:t>Πώς ο σχεδιασμός θα ενσωματώσει εικασίες για αλλαγές στο συλλογισμό των μαθητών και τα μέσα που υποστηρίζουν τις αλλαγές</a:t>
            </a:r>
          </a:p>
          <a:p>
            <a:r>
              <a:rPr lang="el-GR" altLang="el-GR" dirty="0"/>
              <a:t>Διαπραγμάτευση – Συζήτηση της ερευνητικής ομάδας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9411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εφαρμογή του πειράματος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altLang="el-GR" dirty="0"/>
              <a:t>Η σύσταση της ερευνητικής ομάδας (ανάλογα με τη φύση του πειράματος)</a:t>
            </a:r>
          </a:p>
          <a:p>
            <a:r>
              <a:rPr lang="el-GR" altLang="el-GR" dirty="0"/>
              <a:t>Η συνεχής συζήτηση στην ομάδα του τι αναμένεται και πως θα υποστηριχθεί</a:t>
            </a:r>
          </a:p>
          <a:p>
            <a:r>
              <a:rPr lang="el-GR" altLang="el-GR" dirty="0"/>
              <a:t>Οι σχέσεις ανάμεσα στα μέλη της ερευνητικής ομάδα αναπτύσσονται μέσα από τη διαπραγμάτευση και τη δημιουργία κοινών νοημάτων</a:t>
            </a:r>
          </a:p>
          <a:p>
            <a:r>
              <a:rPr lang="el-GR" altLang="el-GR" dirty="0"/>
              <a:t>Η ερευνητική ομάδα εμβαθύνει την κατανόηση του φαινομένου κατά τη διάρκεια του πειράματος άρα απαιτείται συστηματική καταγραφή</a:t>
            </a:r>
          </a:p>
          <a:p>
            <a:r>
              <a:rPr lang="el-GR" altLang="el-GR" dirty="0"/>
              <a:t>Η δημιουργία δεδομένων για συστηματική ανάλυση (διάφορες μορφές δεδομένων – ζητήματα εγκυρότητας, αξιοπιστίας</a:t>
            </a:r>
            <a:r>
              <a:rPr lang="el-GR" altLang="el-GR" dirty="0" smtClean="0"/>
              <a:t>)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286177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Ανάλυση των δεδομένων (</a:t>
            </a:r>
            <a:r>
              <a:rPr lang="en-US" dirty="0"/>
              <a:t>retrospective</a:t>
            </a:r>
            <a:r>
              <a:rPr lang="en-US" dirty="0" smtClean="0"/>
              <a:t>)</a:t>
            </a:r>
            <a:r>
              <a:rPr lang="el-GR" dirty="0" smtClean="0"/>
              <a:t> (1)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/>
              <a:t>Αξιοποίηση των διαφορετικών οπτικών των μελών της ερευνητικής ομάδας</a:t>
            </a:r>
          </a:p>
          <a:p>
            <a:r>
              <a:rPr lang="el-GR" altLang="el-GR" dirty="0"/>
              <a:t>Η συστηματική ανάλυση μεγάλου πλήθους δεδομένων ώστε να είναι αξιόπιστοι οι ισχυρισμοί</a:t>
            </a:r>
          </a:p>
          <a:p>
            <a:r>
              <a:rPr lang="el-GR" altLang="el-GR" dirty="0"/>
              <a:t>Να είναι σαφή τα κριτήρια και οι μορφές των ενδείξεων με τα οποία καταλήγουν οι ερευνητές σε ισχυρισμούς</a:t>
            </a:r>
          </a:p>
          <a:p>
            <a:r>
              <a:rPr lang="el-GR" altLang="el-GR" dirty="0"/>
              <a:t>Η τοποθέτηση της ανάλυσης σε ένα ευρύτερο θεωρητικό πλαίσιο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4153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Ανάλυση των δεδομένων (</a:t>
            </a:r>
            <a:r>
              <a:rPr lang="en-US" dirty="0"/>
              <a:t>retrospective</a:t>
            </a:r>
            <a:r>
              <a:rPr lang="en-US" dirty="0" smtClean="0"/>
              <a:t>)</a:t>
            </a:r>
            <a:r>
              <a:rPr lang="el-GR" dirty="0" smtClean="0"/>
              <a:t> (2)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Η ανάλυση οδηγεί σε αποτελέσματα που βλέπουν τη μάθηση πλαισιωμένη και τη συσχετίζουν με τα μέσα που την υποστηρίζουν και την οργανώνουν</a:t>
            </a:r>
          </a:p>
          <a:p>
            <a:r>
              <a:rPr lang="el-GR" altLang="el-GR" dirty="0"/>
              <a:t>Το «τι δουλεύει» συνδέεται με το «πώς, πότε και γιατί» δουλεύει και οδηγεί στο τι ακριβώς είναι αυτό που ψάχνουμε.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61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σχεσιακή όψη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Ποιοτική – Ποσοτική έρευνα</a:t>
            </a:r>
          </a:p>
          <a:p>
            <a:r>
              <a:rPr lang="el-GR" altLang="el-GR" dirty="0"/>
              <a:t>Εργαλεία </a:t>
            </a:r>
          </a:p>
          <a:p>
            <a:pPr lvl="1"/>
            <a:r>
              <a:rPr lang="el-GR" altLang="el-GR" dirty="0"/>
              <a:t>Τεστ</a:t>
            </a:r>
          </a:p>
          <a:p>
            <a:pPr lvl="1"/>
            <a:r>
              <a:rPr lang="el-GR" altLang="el-GR" dirty="0"/>
              <a:t>Κείμενα</a:t>
            </a:r>
          </a:p>
          <a:p>
            <a:pPr lvl="1"/>
            <a:r>
              <a:rPr lang="el-GR" altLang="el-GR" dirty="0"/>
              <a:t>Προφορικές απαντήσεις</a:t>
            </a:r>
          </a:p>
          <a:p>
            <a:r>
              <a:rPr lang="el-GR" altLang="el-GR" dirty="0"/>
              <a:t>Ανάλυση δεδομένων </a:t>
            </a:r>
            <a:r>
              <a:rPr lang="el-GR" altLang="el-GR" dirty="0" smtClean="0"/>
              <a:t>(π.χ. </a:t>
            </a:r>
            <a:r>
              <a:rPr lang="el-GR" altLang="el-GR" dirty="0"/>
              <a:t>συστημικό δίκτυο) </a:t>
            </a:r>
          </a:p>
          <a:p>
            <a:pPr>
              <a:buFontTx/>
              <a:buNone/>
            </a:pPr>
            <a:r>
              <a:rPr lang="el-GR" altLang="el-GR" dirty="0"/>
              <a:t>Παράδειγμα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9492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ανάλυση </a:t>
            </a:r>
            <a:r>
              <a:rPr lang="el-GR" dirty="0" smtClean="0"/>
              <a:t>περιεχομένου (1)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Το αντικείμενο ανάλυσης μπορεί να είναι όλες οι μορφές καταγεγραμμένης επικοινωνίας (</a:t>
            </a:r>
            <a:r>
              <a:rPr lang="el-GR" altLang="el-GR" dirty="0" err="1"/>
              <a:t>απομαγνητοφωνημένες</a:t>
            </a:r>
            <a:r>
              <a:rPr lang="el-GR" altLang="el-GR" dirty="0"/>
              <a:t> συνεντεύξεις, διάλογοι, πρωτόκολλα παρατηρήσεων, </a:t>
            </a:r>
            <a:r>
              <a:rPr lang="el-GR" altLang="el-GR" dirty="0" err="1"/>
              <a:t>αποβιντεοσκοπήσεις</a:t>
            </a:r>
            <a:r>
              <a:rPr lang="el-GR" altLang="el-GR" dirty="0"/>
              <a:t> </a:t>
            </a:r>
            <a:r>
              <a:rPr lang="el-GR" altLang="el-GR" dirty="0" smtClean="0"/>
              <a:t>κ.λπ..)</a:t>
            </a:r>
            <a:endParaRPr lang="el-GR" altLang="el-GR" dirty="0"/>
          </a:p>
          <a:p>
            <a:r>
              <a:rPr lang="el-GR" altLang="el-GR" dirty="0"/>
              <a:t>Η ανάλυση περιεχομένου εντάσσει το κείμενο σε ένα μοντέλο επικοινωνίας που καθορίζει τους σκοπούς της ανάλυσης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3565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ανάλυση </a:t>
            </a:r>
            <a:r>
              <a:rPr lang="el-GR" dirty="0" smtClean="0"/>
              <a:t>περιεχομένου (2)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Η ανάλυση περιεχομένου είναι μια προσέγγιση εμπειρικής και ελεγχόμενης ανάλυσης κειμένων μέσα στο πλαίσιο επικοινωνίας που ακολουθεί κανόνες και μοντέλα χωρίς την ανάγκη γρήγορης ποσοτικοποίησης.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5754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Βασικές ιδέες της ανάλυσης </a:t>
            </a:r>
            <a:r>
              <a:rPr lang="el-GR" dirty="0" smtClean="0"/>
              <a:t>περιεχομένου (1)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/>
              <a:t>Η προσαρμογή στο μοντέλο επικοινωνίας </a:t>
            </a:r>
          </a:p>
          <a:p>
            <a:pPr lvl="1"/>
            <a:r>
              <a:rPr lang="el-GR" altLang="el-GR" dirty="0"/>
              <a:t>Από ποια μέρη της επικοινωνίας θα προκύψουν ισχυρισμοί</a:t>
            </a:r>
          </a:p>
          <a:p>
            <a:pPr lvl="1"/>
            <a:r>
              <a:rPr lang="el-GR" altLang="el-GR" dirty="0"/>
              <a:t>Ποιες είναι οι εμπειρίες, απόψεις συναισθήματα αυτού που επικοινωνεί</a:t>
            </a:r>
          </a:p>
          <a:p>
            <a:pPr lvl="1"/>
            <a:r>
              <a:rPr lang="el-GR" altLang="el-GR" dirty="0"/>
              <a:t>Ποια είναι η κατάσταση παραγωγής του κειμένου</a:t>
            </a:r>
          </a:p>
          <a:p>
            <a:pPr lvl="1"/>
            <a:r>
              <a:rPr lang="el-GR" altLang="el-GR" dirty="0"/>
              <a:t>Ποιο είναι το </a:t>
            </a:r>
            <a:r>
              <a:rPr lang="el-GR" altLang="el-GR" dirty="0" err="1"/>
              <a:t>κοινωνικοπολιτισμικό</a:t>
            </a:r>
            <a:r>
              <a:rPr lang="el-GR" altLang="el-GR" dirty="0"/>
              <a:t> υπόβαθρο</a:t>
            </a:r>
          </a:p>
          <a:p>
            <a:pPr lvl="1"/>
            <a:r>
              <a:rPr lang="el-GR" altLang="el-GR" dirty="0"/>
              <a:t>Το ίδιο το κείμενο</a:t>
            </a:r>
          </a:p>
          <a:p>
            <a:pPr lvl="1"/>
            <a:r>
              <a:rPr lang="el-GR" altLang="el-GR" dirty="0"/>
              <a:t>Στο αποτέλεσμα του </a:t>
            </a:r>
            <a:r>
              <a:rPr lang="el-GR" altLang="el-GR" dirty="0" smtClean="0"/>
              <a:t>μηνύματος</a:t>
            </a:r>
            <a:endParaRPr lang="el-GR" alt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257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Βασικές ιδέες της ανάλυσης </a:t>
            </a:r>
            <a:r>
              <a:rPr lang="el-GR" dirty="0" smtClean="0"/>
              <a:t>περιεχομένου (2)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/>
              <a:t>Οι κανόνες της ανάλυσης: Το υλικό αναλύεται βήμα- βήμα διαμορφώνοντας το υλικό σε αναλυτικές μονάδες</a:t>
            </a:r>
          </a:p>
          <a:p>
            <a:r>
              <a:rPr lang="el-GR" altLang="el-GR" dirty="0"/>
              <a:t>Η δημιουργία κατηγοριών στο κέντρο της ανάλυσης: Οι ερμηνείες του κειμένου που ακολουθούν τα ερευνητικά ερωτήματα οργανώνονται σε κατηγορίες που καθορίζονται και διαμορφώνονται μέσα στη διαδικασία της ανάλυσης.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1515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 (2)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l-GR" dirty="0" err="1"/>
              <a:t>Steffe</a:t>
            </a:r>
            <a:r>
              <a:rPr lang="en-US" altLang="el-GR" dirty="0"/>
              <a:t>, L. P. &amp; Wood, T. (1990) Transforming Children’s Mathematics Education, LEA </a:t>
            </a:r>
          </a:p>
          <a:p>
            <a:r>
              <a:rPr lang="en-US" altLang="el-GR" dirty="0" err="1"/>
              <a:t>Fischbein</a:t>
            </a:r>
            <a:r>
              <a:rPr lang="en-US" altLang="el-GR" dirty="0"/>
              <a:t>, E., </a:t>
            </a:r>
            <a:r>
              <a:rPr lang="en-US" altLang="el-GR" dirty="0" err="1"/>
              <a:t>Tirosh</a:t>
            </a:r>
            <a:r>
              <a:rPr lang="en-US" altLang="el-GR" dirty="0"/>
              <a:t>, D. </a:t>
            </a:r>
            <a:r>
              <a:rPr lang="en-US" altLang="el-GR" dirty="0" err="1"/>
              <a:t>Stavy</a:t>
            </a:r>
            <a:r>
              <a:rPr lang="en-US" altLang="el-GR" dirty="0"/>
              <a:t>, </a:t>
            </a:r>
            <a:r>
              <a:rPr lang="en-US" altLang="el-GR" dirty="0" err="1"/>
              <a:t>R.m</a:t>
            </a:r>
            <a:r>
              <a:rPr lang="en-US" altLang="el-GR" dirty="0"/>
              <a:t> Oster, A. (1990) The Autonomy of Mental Models, For the Learning of Mathematics, 10 (1), 23-30. </a:t>
            </a:r>
          </a:p>
          <a:p>
            <a:r>
              <a:rPr lang="en-US" altLang="el-GR" dirty="0" err="1"/>
              <a:t>Steffe</a:t>
            </a:r>
            <a:r>
              <a:rPr lang="en-US" altLang="el-GR" dirty="0"/>
              <a:t> and Gale, J. (1995) Constructivism in Education, LEA, Hillsdale.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154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Βασικές ιδέες της ανάλυσης </a:t>
            </a:r>
            <a:r>
              <a:rPr lang="el-GR" dirty="0" smtClean="0"/>
              <a:t>περιεχομένου (3)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Κριτήρια αξιοπιστίας και εγκυρότητας: η σύγκριση των αποτελεσμάτων με άλλες έρευνες, η διαδικασία ανάλυσης να είναι σαφής στους άλλους, η εκπαίδευση μελών της ερευνητικής ομάδας στην κωδικοποίηση των δεδομένων.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4024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Διαδικασίες ανάλυσης περιεχομένου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Επαγωγική ανάπτυξη κατηγοριών</a:t>
            </a:r>
          </a:p>
          <a:p>
            <a:pPr lvl="1"/>
            <a:r>
              <a:rPr lang="el-GR" altLang="el-GR" dirty="0"/>
              <a:t>Η δημιουργία κριτηρίου ορισμού της κατηγορίας που προέρχεται από το θεωρητικό πλαίσιο και την ερευνητική ερώτηση</a:t>
            </a:r>
          </a:p>
          <a:p>
            <a:pPr lvl="1"/>
            <a:r>
              <a:rPr lang="el-GR" altLang="el-GR" dirty="0"/>
              <a:t>Η συστηματική βήμα- βήμα ανάλυση για δημιουργία κατηγοριών</a:t>
            </a:r>
          </a:p>
          <a:p>
            <a:pPr lvl="1"/>
            <a:r>
              <a:rPr lang="el-GR" altLang="el-GR" dirty="0"/>
              <a:t>Η δημιουργία γενικότερων κατηγοριών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451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Παραγωγική εφαρμογή κατηγοριών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Η βασική ιδέα είναι να δώσεις σαφείς ορισμούς, παραδείγματα και κανόνες κωδικοποίησης.</a:t>
            </a:r>
          </a:p>
          <a:p>
            <a:pPr>
              <a:buFontTx/>
              <a:buNone/>
            </a:pPr>
            <a:r>
              <a:rPr lang="el-GR" altLang="el-GR" dirty="0"/>
              <a:t> Παράδειγμα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5244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</a:t>
            </a:r>
            <a:r>
              <a:rPr lang="el-GR" dirty="0" err="1" smtClean="0"/>
              <a:t>Υποενότητας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altLang="el-GR" dirty="0"/>
              <a:t>Αναζήτηση των αντιλήψεων των μαθητών στα μαθηματικά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1.0.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 dirty="0" err="1"/>
              <a:t>Πόταρη</a:t>
            </a:r>
            <a:r>
              <a:rPr lang="el-GR" sz="2000" dirty="0"/>
              <a:t> Δέσποινα, </a:t>
            </a:r>
            <a:r>
              <a:rPr lang="el-GR" sz="2000" dirty="0" err="1"/>
              <a:t>Σακονίδης</a:t>
            </a:r>
            <a:r>
              <a:rPr lang="el-GR" sz="2000" dirty="0"/>
              <a:t> Χαράλαμπος. «Ποιοτική μεθοδολογία έρευνας στη Διδακτική των Μαθηματικών, Μελέτη αντιλήψεων και πεποιθήσεων». </a:t>
            </a:r>
            <a:r>
              <a:rPr lang="el-GR" sz="2000" dirty="0" smtClean="0"/>
              <a:t>Έκδοση: 1.0. Αθήνα 2015. Διαθέσιμο από τη δικτυακή διεύθυνση: </a:t>
            </a:r>
            <a:r>
              <a:rPr lang="en-US" sz="2000" dirty="0" smtClean="0"/>
              <a:t>http://opencourses.uoa.gr/courses/MATH17/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Ριζοσπαστικός </a:t>
            </a:r>
            <a:r>
              <a:rPr lang="el-GR" dirty="0" err="1"/>
              <a:t>Εποικοδομισμός</a:t>
            </a:r>
            <a:r>
              <a:rPr lang="el-GR" dirty="0"/>
              <a:t> (</a:t>
            </a:r>
            <a:r>
              <a:rPr lang="en-US" dirty="0"/>
              <a:t>Radical Constructivism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/>
              <a:t>H γνώση δεν λαμβάνεται παθητικά μέσα από τις αισθήσεις ή την επικοινωνία αλλά οικοδομείται ενεργά από το άτομο.</a:t>
            </a:r>
          </a:p>
          <a:p>
            <a:r>
              <a:rPr lang="el-GR" altLang="el-GR" dirty="0"/>
              <a:t>Οι γνωστικές δομές του ατόμου είναι βασικές στον τρόπο που οργανώνει τον κόσμο γύρω του  (προσαρμογή) και όχι για την ανακάλυψη μιας αντικειμενικής οντολογικής πραγματικότητας </a:t>
            </a:r>
          </a:p>
          <a:p>
            <a:r>
              <a:rPr lang="el-GR" altLang="el-GR" dirty="0"/>
              <a:t>Διαφοροποιήσεις ανάμεσα σε </a:t>
            </a:r>
            <a:r>
              <a:rPr lang="el-GR" altLang="el-GR" dirty="0" err="1"/>
              <a:t>εποικοδομισμό</a:t>
            </a:r>
            <a:r>
              <a:rPr lang="el-GR" altLang="el-GR" dirty="0"/>
              <a:t> και ριζοσπαστικό </a:t>
            </a:r>
            <a:r>
              <a:rPr lang="el-GR" altLang="el-GR" dirty="0" err="1"/>
              <a:t>εποικοδομισμό</a:t>
            </a:r>
            <a:endParaRPr lang="el-GR" alt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908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Ένα Πλαίσιο για τον Ριζοσπαστικό </a:t>
            </a:r>
            <a:r>
              <a:rPr lang="el-GR" dirty="0" err="1"/>
              <a:t>Εποικοδομισμό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l-GR" altLang="el-GR" dirty="0"/>
              <a:t>Γενετική Επιστημολογία</a:t>
            </a:r>
          </a:p>
          <a:p>
            <a:r>
              <a:rPr lang="el-GR" altLang="el-GR" dirty="0"/>
              <a:t>Υπάρχει παραλληλισμός ανάμεσα στην πρόοδο που έχει γίνει στην λογική και ορθολογική οργάνωση της γνώσης και στις αντίστοιχες ψυχολογικές διαδικασίες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9627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Ριζοσπαστική </a:t>
            </a:r>
            <a:r>
              <a:rPr lang="el-GR" dirty="0" smtClean="0"/>
              <a:t>Επιστημολογία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Αρνείται την εικονική θεωρία της γνώσης </a:t>
            </a:r>
          </a:p>
          <a:p>
            <a:r>
              <a:rPr lang="el-GR" altLang="el-GR" dirty="0"/>
              <a:t>Η γνώση συνίσταται από ενέργειες και </a:t>
            </a:r>
            <a:r>
              <a:rPr lang="el-GR" altLang="el-GR" dirty="0" err="1"/>
              <a:t>αναστοχασμούς</a:t>
            </a:r>
            <a:r>
              <a:rPr lang="el-GR" altLang="el-GR" dirty="0"/>
              <a:t> πάνω σε αυτές.</a:t>
            </a:r>
          </a:p>
          <a:p>
            <a:r>
              <a:rPr lang="el-GR" altLang="el-GR" dirty="0"/>
              <a:t>Στην έρευνα είναι σημαντικό το να «ακούμε προσεκτικά», να κάνουμε κλινικές συνεντεύξεις, να εκφράζουμε μοντέλα της σκέψης των μαθητών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6875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Θεωρία των </a:t>
            </a:r>
            <a:r>
              <a:rPr lang="el-GR" dirty="0" smtClean="0"/>
              <a:t>σχημάτων (1)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/>
              <a:t>Η γνώση είναι ένα σύστημα από μετασχηματισμούς που γίνονται προοδευτικά κατάλληλοι</a:t>
            </a:r>
          </a:p>
          <a:p>
            <a:r>
              <a:rPr lang="el-GR" altLang="el-GR" dirty="0"/>
              <a:t>Η λειτουργική όψη της σκέψης δεν ασχολείται με τις καταστάσεις  αλλά από τους μετασχηματισμούς από την μια κατάσταση στην άλλη</a:t>
            </a:r>
          </a:p>
          <a:p>
            <a:r>
              <a:rPr lang="el-GR" altLang="el-GR" dirty="0"/>
              <a:t>Ενέργεια – αφαίρεση ( απλή, </a:t>
            </a:r>
            <a:r>
              <a:rPr lang="el-GR" altLang="el-GR" dirty="0" err="1"/>
              <a:t>αναστοχαστική</a:t>
            </a:r>
            <a:r>
              <a:rPr lang="el-GR" altLang="el-GR" dirty="0"/>
              <a:t> αναδιοργάνωση στο επίπεδο της σκέψης – συνδυασμός ενεργειών)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7447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Θεωρία των </a:t>
            </a:r>
            <a:r>
              <a:rPr lang="el-GR" dirty="0" smtClean="0"/>
              <a:t>σχημάτων (2)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/>
              <a:t>Οι Λειτουργίες είναι το αποτέλεσμα των </a:t>
            </a:r>
            <a:r>
              <a:rPr lang="el-GR" dirty="0" err="1"/>
              <a:t>αναστοχαστικών</a:t>
            </a:r>
            <a:r>
              <a:rPr lang="el-GR" dirty="0"/>
              <a:t> αφαιρέσεων από τις ενέργειες)</a:t>
            </a:r>
          </a:p>
          <a:p>
            <a:pPr lvl="1">
              <a:defRPr/>
            </a:pPr>
            <a:r>
              <a:rPr lang="el-GR" dirty="0" err="1"/>
              <a:t>Εσωτερικευμένες</a:t>
            </a:r>
            <a:r>
              <a:rPr lang="el-GR" dirty="0"/>
              <a:t> ενέργειες</a:t>
            </a:r>
          </a:p>
          <a:p>
            <a:pPr lvl="1">
              <a:defRPr/>
            </a:pPr>
            <a:r>
              <a:rPr lang="el-GR" dirty="0"/>
              <a:t>Αντιστρέψιμες</a:t>
            </a:r>
          </a:p>
          <a:p>
            <a:pPr lvl="1">
              <a:defRPr/>
            </a:pPr>
            <a:r>
              <a:rPr lang="el-GR" dirty="0"/>
              <a:t>Υποθέτουν κάποια </a:t>
            </a:r>
            <a:r>
              <a:rPr lang="el-GR" dirty="0" err="1"/>
              <a:t>αμεταβλητότητα</a:t>
            </a:r>
            <a:endParaRPr lang="el-GR" dirty="0"/>
          </a:p>
          <a:p>
            <a:pPr lvl="1">
              <a:defRPr/>
            </a:pPr>
            <a:r>
              <a:rPr lang="el-GR" dirty="0"/>
              <a:t>Υπάρχουν μέσα σε ένα σύστημα λειτουργιών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0037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1769</TotalTime>
  <Words>2212</Words>
  <Application>Microsoft Office PowerPoint</Application>
  <PresentationFormat>Προβολή στην οθόνη (4:3)</PresentationFormat>
  <Paragraphs>239</Paragraphs>
  <Slides>50</Slides>
  <Notes>10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50</vt:i4>
      </vt:variant>
    </vt:vector>
  </HeadingPairs>
  <TitlesOfParts>
    <vt:vector size="54" baseType="lpstr">
      <vt:lpstr>Arial</vt:lpstr>
      <vt:lpstr>Calibri</vt:lpstr>
      <vt:lpstr>Wingdings</vt:lpstr>
      <vt:lpstr>Θέμα του Office</vt:lpstr>
      <vt:lpstr>Ποιοτική μεθοδολογία έρευνας στη Διδακτική των Μαθηματικών</vt:lpstr>
      <vt:lpstr>Αναζήτηση των αντιλήψεων των μαθητών στα μαθηματικά</vt:lpstr>
      <vt:lpstr>Βιβλιογραφία (1)</vt:lpstr>
      <vt:lpstr>Βιβλιογραφία (2)</vt:lpstr>
      <vt:lpstr>Ριζοσπαστικός Εποικοδομισμός (Radical Constructivism)</vt:lpstr>
      <vt:lpstr>Ένα Πλαίσιο για τον Ριζοσπαστικό Εποικοδομισμό</vt:lpstr>
      <vt:lpstr>Ριζοσπαστική Επιστημολογία</vt:lpstr>
      <vt:lpstr>Θεωρία των σχημάτων (1)</vt:lpstr>
      <vt:lpstr>Θεωρία των σχημάτων (2)</vt:lpstr>
      <vt:lpstr>Θεωρία των σχημάτων (3)</vt:lpstr>
      <vt:lpstr>Θεωρία των σχημάτων (4)</vt:lpstr>
      <vt:lpstr>Συνεισφορά του ριζοσπαστικού Εποικοδομισμού</vt:lpstr>
      <vt:lpstr>Περιορισμοί της θεώρησης του εποικοδομισμού</vt:lpstr>
      <vt:lpstr>Κοινωνικό – πολιτισμική οπτική (η θεωρία του Vygotsky) (1)</vt:lpstr>
      <vt:lpstr>Κοινωνικό – πολιτισμική οπτική (η θεωρία του Vygotsky) (2)</vt:lpstr>
      <vt:lpstr>Κοινωνικό – πολιτισμική οπτική (η θεωρία του Vygotsky) (3)</vt:lpstr>
      <vt:lpstr>Συνεισφορά της θεωρίας του Vygotsky</vt:lpstr>
      <vt:lpstr>Περιορισμοί της Θεωρίας του Vygotsky</vt:lpstr>
      <vt:lpstr>Κάποιοι ορισμοί (1)</vt:lpstr>
      <vt:lpstr>Κάποιοι ορισμοί (2)</vt:lpstr>
      <vt:lpstr>Έννοια (concept) (1)</vt:lpstr>
      <vt:lpstr>Έννοια (concept) (2)</vt:lpstr>
      <vt:lpstr>Έννοια (concept) (3)</vt:lpstr>
      <vt:lpstr>Αντιλήψεις – Κατηγορίες – Πλαίσια</vt:lpstr>
      <vt:lpstr>Η Κλασσική όψη και η μεθοδολογία έρευνας</vt:lpstr>
      <vt:lpstr>Η ενεργητική όψη </vt:lpstr>
      <vt:lpstr>Η μέθοδος του πειράματος σχεδιασμού (Design Experiment)</vt:lpstr>
      <vt:lpstr>Μορφές πειραμάτων σχεδιασμού</vt:lpstr>
      <vt:lpstr>Κοινά χαρακτηριστικά της μεθοδολογίας (1)</vt:lpstr>
      <vt:lpstr>Κοινά χαρακτηριστικά της μεθοδολογίας (2)</vt:lpstr>
      <vt:lpstr>Προετοιμασία ενός πειράματος σχεδιασμού</vt:lpstr>
      <vt:lpstr>Η εφαρμογή του πειράματος</vt:lpstr>
      <vt:lpstr>Ανάλυση των δεδομένων (retrospective) (1)</vt:lpstr>
      <vt:lpstr>Ανάλυση των δεδομένων (retrospective) (2)</vt:lpstr>
      <vt:lpstr>Η σχεσιακή όψη</vt:lpstr>
      <vt:lpstr>Η ανάλυση περιεχομένου (1)</vt:lpstr>
      <vt:lpstr>Η ανάλυση περιεχομένου (2)</vt:lpstr>
      <vt:lpstr>Βασικές ιδέες της ανάλυσης περιεχομένου (1)</vt:lpstr>
      <vt:lpstr>Βασικές ιδέες της ανάλυσης περιεχομένου (2)</vt:lpstr>
      <vt:lpstr>Βασικές ιδέες της ανάλυσης περιεχομένου (3)</vt:lpstr>
      <vt:lpstr>Διαδικασίες ανάλυσης περιεχομένου</vt:lpstr>
      <vt:lpstr>Παραγωγική εφαρμογή κατηγοριών</vt:lpstr>
      <vt:lpstr>Τέλος Υποενότητας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slim</cp:lastModifiedBy>
  <cp:revision>205</cp:revision>
  <dcterms:created xsi:type="dcterms:W3CDTF">2012-09-06T09:03:05Z</dcterms:created>
  <dcterms:modified xsi:type="dcterms:W3CDTF">2015-11-30T14:56:33Z</dcterms:modified>
</cp:coreProperties>
</file>