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66" r:id="rId3"/>
    <p:sldId id="344" r:id="rId4"/>
    <p:sldId id="364" r:id="rId5"/>
    <p:sldId id="345" r:id="rId6"/>
    <p:sldId id="346" r:id="rId7"/>
    <p:sldId id="347" r:id="rId8"/>
    <p:sldId id="348" r:id="rId9"/>
    <p:sldId id="349" r:id="rId10"/>
    <p:sldId id="350" r:id="rId11"/>
    <p:sldId id="365" r:id="rId12"/>
    <p:sldId id="351" r:id="rId13"/>
    <p:sldId id="352" r:id="rId14"/>
    <p:sldId id="366" r:id="rId15"/>
    <p:sldId id="353" r:id="rId16"/>
    <p:sldId id="354" r:id="rId17"/>
    <p:sldId id="355" r:id="rId18"/>
    <p:sldId id="356" r:id="rId19"/>
    <p:sldId id="357" r:id="rId20"/>
    <p:sldId id="358" r:id="rId21"/>
    <p:sldId id="359" r:id="rId22"/>
    <p:sldId id="360" r:id="rId23"/>
    <p:sldId id="361" r:id="rId24"/>
    <p:sldId id="362" r:id="rId25"/>
    <p:sldId id="367" r:id="rId26"/>
    <p:sldId id="363" r:id="rId27"/>
    <p:sldId id="280" r:id="rId28"/>
    <p:sldId id="290" r:id="rId29"/>
    <p:sldId id="295" r:id="rId30"/>
    <p:sldId id="292" r:id="rId31"/>
    <p:sldId id="291" r:id="rId32"/>
    <p:sldId id="294" r:id="rId3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344"/>
            <p14:sldId id="364"/>
            <p14:sldId id="345"/>
            <p14:sldId id="346"/>
            <p14:sldId id="347"/>
            <p14:sldId id="348"/>
            <p14:sldId id="349"/>
            <p14:sldId id="350"/>
            <p14:sldId id="365"/>
            <p14:sldId id="351"/>
            <p14:sldId id="352"/>
            <p14:sldId id="366"/>
            <p14:sldId id="353"/>
            <p14:sldId id="354"/>
            <p14:sldId id="355"/>
            <p14:sldId id="356"/>
            <p14:sldId id="357"/>
            <p14:sldId id="358"/>
            <p14:sldId id="359"/>
            <p14:sldId id="360"/>
            <p14:sldId id="361"/>
            <p14:sldId id="362"/>
            <p14:sldId id="367"/>
            <p14:sldId id="363"/>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12/10/2015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1242723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1552774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6028410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3272820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8205086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7270110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34161888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11513155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18368155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456277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4603491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5214796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3154834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6606916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7585558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19051598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260187258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37625331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125585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8751645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494003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2413632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9541466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828860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Επιστημολογίες για τη Διδακτική των Μαθηματικών </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a:t>ΕΠΙΣΤΗΜΟΛΟΓΙΑ ΚΑΙ ΔΙΔΑΚΤΙΚΗ ΤΩΝ ΜΑΘΗΜΑΤΙΚΩΝ</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smtClean="0">
                <a:solidFill>
                  <a:srgbClr val="5075BC"/>
                </a:solidFill>
                <a:latin typeface="+mj-lt"/>
                <a:ea typeface="+mj-ea"/>
                <a:cs typeface="+mj-cs"/>
              </a:rPr>
              <a:t>11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a:t>Μεταμοντέρνες </a:t>
            </a:r>
            <a:r>
              <a:rPr lang="el-GR" sz="2800" dirty="0" smtClean="0"/>
              <a:t>θωρήσεις</a:t>
            </a:r>
            <a:endParaRPr lang="en-US" sz="2800" dirty="0" smtClean="0"/>
          </a:p>
          <a:p>
            <a:endParaRPr lang="en-US" sz="2800" dirty="0" smtClean="0"/>
          </a:p>
          <a:p>
            <a:r>
              <a:rPr lang="el-GR" sz="2800" dirty="0" smtClean="0"/>
              <a:t>ΣΠΥΡΟΥ </a:t>
            </a:r>
            <a:r>
              <a:rPr lang="el-GR" sz="2800" dirty="0"/>
              <a:t>ΠΑΝΑΓΙΩΤΗΣ</a:t>
            </a:r>
          </a:p>
          <a:p>
            <a:r>
              <a:rPr lang="el-GR" sz="2800" dirty="0"/>
              <a:t>Σχολή Θετικών επιστημών</a:t>
            </a:r>
          </a:p>
          <a:p>
            <a:r>
              <a:rPr lang="el-GR" sz="2800" dirty="0"/>
              <a:t>Τμήμα Μαθηματικό</a:t>
            </a:r>
            <a:endParaRPr lang="en-US" sz="2800" dirty="0"/>
          </a:p>
          <a:p>
            <a:endParaRPr lang="el-GR"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Λόγος και κατασκευή της </a:t>
            </a:r>
            <a:r>
              <a:rPr lang="el-GR" dirty="0" smtClean="0"/>
              <a:t>Αλήθειας</a:t>
            </a:r>
            <a:r>
              <a:rPr lang="en-US" dirty="0" smtClean="0"/>
              <a:t> (1/2)</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400" dirty="0"/>
              <a:t>Οι επιστημονικοί, και γενικά οι διάφοροι λόγοι, παράγονται κοινωνικά και πολιτικά και επενδύονται με την αξία του αληθούς. </a:t>
            </a:r>
          </a:p>
          <a:p>
            <a:pPr marL="0" indent="0">
              <a:buNone/>
            </a:pPr>
            <a:r>
              <a:rPr lang="el-GR" sz="2400" dirty="0"/>
              <a:t>Η </a:t>
            </a:r>
            <a:r>
              <a:rPr lang="el-GR" sz="2400" dirty="0" err="1"/>
              <a:t>φουκωική</a:t>
            </a:r>
            <a:r>
              <a:rPr lang="el-GR" sz="2400" dirty="0"/>
              <a:t> μέθοδος συγκροτείται στο πλαίσιο αυτό ως μια μέθοδος κριτικής, η οποία εστιάζει στα συστήματα εξουσίας που εγκαθιστούν κανόνες και κανονικότητες επενδύοντάς τες με οικουμενικό ή αναγκαίο χαρακτήρα.</a:t>
            </a:r>
          </a:p>
          <a:p>
            <a:pPr marL="0" indent="0">
              <a:buNone/>
            </a:pPr>
            <a:r>
              <a:rPr lang="el-GR" sz="2400" dirty="0"/>
              <a:t> Η έρευνα καλείται να μελετήσει και να αποκαλύψει υπό ποιες συνθήκες, και για ποιες αιτίες, οι κυρίαρχοι λόγοι κατασκευάζονται, συγχρόνως όμως αμφισβητούνται και είναι δυνατόν να αλλάζουν</a:t>
            </a:r>
            <a:r>
              <a:rPr lang="el-GR" sz="2400" dirty="0" smtClean="0"/>
              <a:t>.</a:t>
            </a:r>
            <a:endParaRPr lang="el-GR" sz="2400" dirty="0"/>
          </a:p>
        </p:txBody>
      </p:sp>
    </p:spTree>
    <p:extLst>
      <p:ext uri="{BB962C8B-B14F-4D97-AF65-F5344CB8AC3E}">
        <p14:creationId xmlns:p14="http://schemas.microsoft.com/office/powerpoint/2010/main" val="26793217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Λόγος και κατασκευή της </a:t>
            </a:r>
            <a:r>
              <a:rPr lang="el-GR" dirty="0" smtClean="0"/>
              <a:t>Αλήθειας</a:t>
            </a:r>
            <a:r>
              <a:rPr lang="en-US" dirty="0" smtClean="0"/>
              <a:t> (2/2)</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sz="2400" dirty="0" smtClean="0"/>
              <a:t>Αυτού </a:t>
            </a:r>
            <a:r>
              <a:rPr lang="el-GR" sz="2400" dirty="0"/>
              <a:t>του είδους η προσέγγιση έχει διπλό αποτέλεσμα. </a:t>
            </a:r>
          </a:p>
          <a:p>
            <a:pPr marL="0" indent="0">
              <a:buNone/>
            </a:pPr>
            <a:r>
              <a:rPr lang="el-GR" sz="2400" dirty="0"/>
              <a:t>Από τη μια, η επιστημονική εγκυρότητα και «αντικειμενικότητα» παύουν να έχουν προνομιακή μεταχείριση εις βάρος του νοήματος∙ η γνώση δεν παραμένει στο απυρόβλητο της κριτικής από τη στιγμή που η ίδια θεσπίζει τα κριτήρια με βάση τα οποία ορίζεται το ψεύδος και η αλήθεια ─ εμπλεκόμενη, έτσι, στην παραγωγή αποτελεσμάτων εξουσίας. </a:t>
            </a:r>
          </a:p>
          <a:p>
            <a:pPr marL="0" indent="0">
              <a:buNone/>
            </a:pPr>
            <a:r>
              <a:rPr lang="el-GR" sz="2400" dirty="0"/>
              <a:t>Και από την άλλη, η προβληματική αυτή φέρει μαζί της τη συνδήλωση ότι οι κυρίαρχες </a:t>
            </a:r>
            <a:r>
              <a:rPr lang="el-GR" sz="2400" dirty="0" err="1"/>
              <a:t>λογοθετικές</a:t>
            </a:r>
            <a:r>
              <a:rPr lang="el-GR" sz="2400" dirty="0"/>
              <a:t> κατασκευές είναι </a:t>
            </a:r>
            <a:r>
              <a:rPr lang="el-GR" sz="2400" dirty="0" err="1"/>
              <a:t>ενδεχομενικές</a:t>
            </a:r>
            <a:r>
              <a:rPr lang="el-GR" sz="2400" dirty="0"/>
              <a:t>, δηλαδή δυνατές αλλά όχι αναγκαίες</a:t>
            </a:r>
            <a:r>
              <a:rPr lang="el-GR" sz="2400" dirty="0" smtClean="0"/>
              <a:t>.</a:t>
            </a:r>
            <a:endParaRPr lang="el-GR" sz="2400" dirty="0"/>
          </a:p>
        </p:txBody>
      </p:sp>
    </p:spTree>
    <p:extLst>
      <p:ext uri="{BB962C8B-B14F-4D97-AF65-F5344CB8AC3E}">
        <p14:creationId xmlns:p14="http://schemas.microsoft.com/office/powerpoint/2010/main" val="39407262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Η παραγωγική εξουσία</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sz="2800" dirty="0"/>
              <a:t>Είθισται να σκεφτόμαστε την εξουσία ως κάτι που ασκείται στο υποκείμενο απ’ έξω, ως κάτι που υποτάσσει, που υποβιβάζει και εκτοπίζει σε μια κατώτερη τάξη.</a:t>
            </a:r>
          </a:p>
          <a:p>
            <a:r>
              <a:rPr lang="el-GR" sz="2800" dirty="0"/>
              <a:t> Πρόκειται για μια θεμιτή περιγραφή ενός μέρους των αποτελεσμάτων που έχει η εξουσία.</a:t>
            </a:r>
          </a:p>
          <a:p>
            <a:r>
              <a:rPr lang="el-GR" sz="2800" dirty="0"/>
              <a:t> Αν όμως, ακολουθώντας τον </a:t>
            </a:r>
            <a:r>
              <a:rPr lang="el-GR" sz="2800" dirty="0" err="1"/>
              <a:t>Φουκώ</a:t>
            </a:r>
            <a:r>
              <a:rPr lang="el-GR" sz="2800" dirty="0"/>
              <a:t>, κατανοήσουμε την εξουσία ως κάτι που επίσης διαμορφώνει το υποκείμενο, ως αυτό που προσφέρει στο υποκείμενο τη συνθήκη της ύπαρξής του και την τροχιά της επιθυμίας του, τότε η εξουσία δεν είναι απλώς αυτό στο οποίο εναντιωνόμαστε, αλλά επίσης, με την αυστηρή έννοια του όρου, αυτό από το οποίο εξαρτάται η ύπαρξή μας, αυτό που στεγάζουμε και φυλάσσουμε μέσα μας ως όντα […] </a:t>
            </a:r>
          </a:p>
          <a:p>
            <a:r>
              <a:rPr lang="el-GR" sz="2800" dirty="0"/>
              <a:t>Η καθυπόταξη συνίσταται ακριβώς σε αυτήν τη θεμελιώδη εξάρτηση από ένα λόγο που δεν επιλέξαμε ποτέ, αλλά που παραδόξως εγκαινιάζει και στηρίζει την ικανότητα δράσης μας (Μπάτλερ, 2009).</a:t>
            </a:r>
          </a:p>
          <a:p>
            <a:endParaRPr lang="el-GR" sz="2400" dirty="0"/>
          </a:p>
        </p:txBody>
      </p:sp>
    </p:spTree>
    <p:extLst>
      <p:ext uri="{BB962C8B-B14F-4D97-AF65-F5344CB8AC3E}">
        <p14:creationId xmlns:p14="http://schemas.microsoft.com/office/powerpoint/2010/main" val="1277811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Φουκώ</a:t>
            </a:r>
            <a:r>
              <a:rPr lang="el-GR" dirty="0"/>
              <a:t> – </a:t>
            </a:r>
            <a:r>
              <a:rPr lang="el-GR" dirty="0" err="1"/>
              <a:t>Γκράμσι</a:t>
            </a:r>
            <a:r>
              <a:rPr lang="el-GR" dirty="0"/>
              <a:t> – </a:t>
            </a:r>
            <a:r>
              <a:rPr lang="el-GR" dirty="0" err="1"/>
              <a:t>Λακλάου</a:t>
            </a:r>
            <a:r>
              <a:rPr lang="el-GR" dirty="0"/>
              <a:t> </a:t>
            </a:r>
            <a:r>
              <a:rPr lang="el-GR" dirty="0" smtClean="0"/>
              <a:t>– </a:t>
            </a:r>
            <a:r>
              <a:rPr lang="el-GR" dirty="0" err="1" smtClean="0"/>
              <a:t>Μουφ</a:t>
            </a:r>
            <a:r>
              <a:rPr lang="en-US" dirty="0" smtClean="0"/>
              <a:t> (1/2)</a:t>
            </a:r>
            <a:endParaRPr lang="el-GR" dirty="0"/>
          </a:p>
        </p:txBody>
      </p:sp>
      <p:sp>
        <p:nvSpPr>
          <p:cNvPr id="3" name="Θέση περιεχομένου 2"/>
          <p:cNvSpPr>
            <a:spLocks noGrp="1"/>
          </p:cNvSpPr>
          <p:nvPr>
            <p:ph idx="1"/>
          </p:nvPr>
        </p:nvSpPr>
        <p:spPr/>
        <p:txBody>
          <a:bodyPr>
            <a:noAutofit/>
          </a:bodyPr>
          <a:lstStyle/>
          <a:p>
            <a:r>
              <a:rPr lang="el-GR" sz="2400" dirty="0"/>
              <a:t>Με τα ίδια τα λόγια του </a:t>
            </a:r>
            <a:r>
              <a:rPr lang="el-GR" sz="2400" dirty="0" err="1"/>
              <a:t>Φουκώ</a:t>
            </a:r>
            <a:r>
              <a:rPr lang="el-GR" sz="2400" dirty="0"/>
              <a:t>, «η εξουσία γίνεται δεκτή και αναπαράγεται χάρη ακριβώς στις παραγωγικές της διαστάσεις, επειδή παράγει μορφές γνώσεις, λόγους και πράγματα∙ επειδή προκαλεί ηδονή».</a:t>
            </a:r>
          </a:p>
          <a:p>
            <a:r>
              <a:rPr lang="el-GR" sz="2400" dirty="0"/>
              <a:t> Αυτή η προσέγγιση επιχειρεί να ερμηνεύσει τη συναίνεση που αποσπούν οι σχέσεις εξουσίας από τους ανθρώπους με αποτέλεσμα τη σταθεροποίησή τους. Ο </a:t>
            </a:r>
            <a:r>
              <a:rPr lang="el-GR" sz="2400" dirty="0" err="1"/>
              <a:t>Γκράμσι</a:t>
            </a:r>
            <a:r>
              <a:rPr lang="el-GR" sz="2400" dirty="0"/>
              <a:t> χρησιμοποίησε τον όρο ηγεμονία για να περιγράψει εκείνες τις λειτουργίες που λαμβάνουν χώρα στο εποικοδόμημα και οι οποίες δημιουργούν τους όρους της πολιτικής υπακοής</a:t>
            </a:r>
            <a:r>
              <a:rPr lang="el-GR" sz="2400" dirty="0" smtClean="0"/>
              <a:t>.</a:t>
            </a:r>
            <a:endParaRPr lang="el-GR" sz="2400" dirty="0"/>
          </a:p>
        </p:txBody>
      </p:sp>
    </p:spTree>
    <p:extLst>
      <p:ext uri="{BB962C8B-B14F-4D97-AF65-F5344CB8AC3E}">
        <p14:creationId xmlns:p14="http://schemas.microsoft.com/office/powerpoint/2010/main" val="2744353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Φουκώ</a:t>
            </a:r>
            <a:r>
              <a:rPr lang="el-GR" dirty="0"/>
              <a:t> – </a:t>
            </a:r>
            <a:r>
              <a:rPr lang="el-GR" dirty="0" err="1"/>
              <a:t>Γκράμσι</a:t>
            </a:r>
            <a:r>
              <a:rPr lang="el-GR" dirty="0"/>
              <a:t> – </a:t>
            </a:r>
            <a:r>
              <a:rPr lang="el-GR" dirty="0" err="1"/>
              <a:t>Λακλάου</a:t>
            </a:r>
            <a:r>
              <a:rPr lang="el-GR" dirty="0"/>
              <a:t> </a:t>
            </a:r>
            <a:r>
              <a:rPr lang="el-GR" dirty="0" smtClean="0"/>
              <a:t>– </a:t>
            </a:r>
            <a:r>
              <a:rPr lang="el-GR" dirty="0" err="1" smtClean="0"/>
              <a:t>Μουφ</a:t>
            </a:r>
            <a:r>
              <a:rPr lang="en-US" dirty="0" smtClean="0"/>
              <a:t> (2/2)</a:t>
            </a:r>
            <a:endParaRPr lang="el-GR" dirty="0"/>
          </a:p>
        </p:txBody>
      </p:sp>
      <p:sp>
        <p:nvSpPr>
          <p:cNvPr id="3" name="Θέση περιεχομένου 2"/>
          <p:cNvSpPr>
            <a:spLocks noGrp="1"/>
          </p:cNvSpPr>
          <p:nvPr>
            <p:ph idx="1"/>
          </p:nvPr>
        </p:nvSpPr>
        <p:spPr/>
        <p:txBody>
          <a:bodyPr>
            <a:noAutofit/>
          </a:bodyPr>
          <a:lstStyle/>
          <a:p>
            <a:r>
              <a:rPr lang="el-GR" sz="2000" dirty="0" smtClean="0"/>
              <a:t>Ο </a:t>
            </a:r>
            <a:r>
              <a:rPr lang="el-GR" sz="2000" dirty="0" err="1"/>
              <a:t>Λακλάου</a:t>
            </a:r>
            <a:r>
              <a:rPr lang="el-GR" sz="2000" dirty="0"/>
              <a:t> και η </a:t>
            </a:r>
            <a:r>
              <a:rPr lang="el-GR" sz="2000" dirty="0" err="1"/>
              <a:t>Μουφ</a:t>
            </a:r>
            <a:r>
              <a:rPr lang="el-GR" sz="2000" dirty="0"/>
              <a:t> </a:t>
            </a:r>
            <a:r>
              <a:rPr lang="el-GR" sz="2000" dirty="0" err="1"/>
              <a:t>ριζοσπαστικοποίησαν</a:t>
            </a:r>
            <a:r>
              <a:rPr lang="el-GR" sz="2000" dirty="0"/>
              <a:t> τη θεωρία του </a:t>
            </a:r>
            <a:r>
              <a:rPr lang="el-GR" sz="2000" dirty="0" err="1"/>
              <a:t>Γκράμσι</a:t>
            </a:r>
            <a:r>
              <a:rPr lang="el-GR" sz="2000" dirty="0"/>
              <a:t>, υπερβαίνοντας το μοντέλο βάση-εποικοδόμημα του ιστορικού υλισμού και αναγνωρίζοντας ένα μοναδικό ενιαίο πεδίο, το οποίο παράγεται από τις ίδιες </a:t>
            </a:r>
            <a:r>
              <a:rPr lang="el-GR" sz="2000" dirty="0" err="1"/>
              <a:t>λογοθετικές</a:t>
            </a:r>
            <a:r>
              <a:rPr lang="el-GR" sz="2000" dirty="0"/>
              <a:t> διαδικασίες.</a:t>
            </a:r>
          </a:p>
          <a:p>
            <a:r>
              <a:rPr lang="el-GR" sz="2000" dirty="0"/>
              <a:t> Συγκρότησαν τη θεωρία του λόγου ως μια θεωρία για την παραγωγή νοήματος∙ μέσω αυτής είναι δυνατό να επέρχεται η </a:t>
            </a:r>
            <a:r>
              <a:rPr lang="el-GR" sz="2000" dirty="0" err="1"/>
              <a:t>φυσικοποίηση</a:t>
            </a:r>
            <a:r>
              <a:rPr lang="el-GR" sz="2000" dirty="0"/>
              <a:t> των σχέσεων εξουσίας, που γίνονται έτσι αναπόσπαστο στοιχείο του κοινού νου και δεν μπορούν πια να αμφισβητηθούν.</a:t>
            </a:r>
          </a:p>
          <a:p>
            <a:r>
              <a:rPr lang="el-GR" sz="2000" dirty="0"/>
              <a:t> Οι δύο διανοητές απορρίπτουν την ιδέα ότι η πραγματικότητα έχει σταθερή και σαφή δομή και τονίζουν ότι την «αντικειμενικότητα» τη δημιουργούμε εμείς, με την παραγωγή νοήματος διά των λόγων. </a:t>
            </a:r>
          </a:p>
        </p:txBody>
      </p:sp>
    </p:spTree>
    <p:extLst>
      <p:ext uri="{BB962C8B-B14F-4D97-AF65-F5344CB8AC3E}">
        <p14:creationId xmlns:p14="http://schemas.microsoft.com/office/powerpoint/2010/main" val="42526503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Η υλικότητα των λόγων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sz="2800" dirty="0"/>
              <a:t>Αντικείμενο της ανάλυσης λόγου είναι, ακριβώς, η διερεύνηση του τρόπου που εμείς δημιουργούμε την πραγματικότητα ώστε αυτή να μοιάζει αντικειμενική και φυσική.</a:t>
            </a:r>
          </a:p>
          <a:p>
            <a:r>
              <a:rPr lang="el-GR" sz="2800" dirty="0"/>
              <a:t>Ο </a:t>
            </a:r>
            <a:r>
              <a:rPr lang="el-GR" sz="2800" dirty="0" err="1"/>
              <a:t>Λακλάου</a:t>
            </a:r>
            <a:r>
              <a:rPr lang="el-GR" sz="2800" dirty="0"/>
              <a:t> και η </a:t>
            </a:r>
            <a:r>
              <a:rPr lang="el-GR" sz="2800" dirty="0" err="1"/>
              <a:t>Μουφ</a:t>
            </a:r>
            <a:r>
              <a:rPr lang="el-GR" sz="2800" dirty="0"/>
              <a:t> δεν κάνουν κανέναν διαχωρισμό ανάμεσα στο ρηματικό και το μη ρηματικό πεδίο∙ σημειώνουν με έμφαση ότι οι λόγοι είναι </a:t>
            </a:r>
            <a:r>
              <a:rPr lang="el-GR" sz="2800" i="1" dirty="0"/>
              <a:t>υλικοί. </a:t>
            </a:r>
          </a:p>
          <a:p>
            <a:pPr marL="0" indent="0">
              <a:buNone/>
            </a:pPr>
            <a:endParaRPr lang="el-GR" sz="2800" i="1" dirty="0"/>
          </a:p>
          <a:p>
            <a:pPr marL="0" indent="0">
              <a:buNone/>
            </a:pPr>
            <a:r>
              <a:rPr lang="el-GR" sz="2800" dirty="0"/>
              <a:t>Για παράδειγμα</a:t>
            </a:r>
            <a:r>
              <a:rPr lang="el-GR" sz="2800" i="1" dirty="0"/>
              <a:t>, </a:t>
            </a:r>
            <a:r>
              <a:rPr lang="el-GR" sz="2800" dirty="0"/>
              <a:t>μια άποψη που όλοι υιοθετούμε είναι ότι τα παιδιά αποτελούν μια πολύ διαφορετική από τις άλλες κοινωνική ομάδα. Αυτή  η διαφορετικότητα δεν παράγεται μόνο γλωσσικά∙ </a:t>
            </a:r>
          </a:p>
          <a:p>
            <a:pPr marL="0" indent="0">
              <a:buNone/>
            </a:pPr>
            <a:r>
              <a:rPr lang="el-GR" sz="2800" dirty="0"/>
              <a:t>τα παιδιά συγκροτούνται υλικά ως ξεχωριστή ομάδα, αφού διαθέτουν τους δικούς τους θεσμούς, όπως νηπιαγωγεία και σχολεία, δικά τους τμήματα στις βιβλιοθήκες, ειδικούς χώρους παιχνιδιού στα πάρκα και τους παιδότοπους, ειδικές τηλεοπτικές σειρές, κινηματογραφικές ταινίες, περιοδικά κ.ά</a:t>
            </a:r>
            <a:r>
              <a:rPr lang="el-GR" sz="2800" dirty="0" smtClean="0"/>
              <a:t>.</a:t>
            </a:r>
            <a:endParaRPr lang="el-GR" sz="2800" dirty="0"/>
          </a:p>
        </p:txBody>
      </p:sp>
    </p:spTree>
    <p:extLst>
      <p:ext uri="{BB962C8B-B14F-4D97-AF65-F5344CB8AC3E}">
        <p14:creationId xmlns:p14="http://schemas.microsoft.com/office/powerpoint/2010/main" val="7882598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Υπακοή</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sz="2800" dirty="0"/>
              <a:t>Μία ακόμη σημαντική συνέπεια: η αντιστροφή της εδραιωμένης άποψης ότι η πεποίθηση οδηγεί στην πράξη.</a:t>
            </a:r>
          </a:p>
          <a:p>
            <a:pPr marL="0" indent="0">
              <a:buNone/>
            </a:pPr>
            <a:r>
              <a:rPr lang="el-GR" sz="2800" dirty="0"/>
              <a:t>Παράδειγμα, οι θεωρήσεις </a:t>
            </a:r>
            <a:r>
              <a:rPr lang="el-GR" sz="2800" dirty="0" err="1"/>
              <a:t>Αλτουσέρ</a:t>
            </a:r>
            <a:r>
              <a:rPr lang="el-GR" sz="2800" dirty="0"/>
              <a:t> και Μπάτλερ για το ζήτημα της υπακοής. </a:t>
            </a:r>
          </a:p>
          <a:p>
            <a:pPr marL="0" indent="0">
              <a:buNone/>
            </a:pPr>
            <a:r>
              <a:rPr lang="el-GR" sz="2800" dirty="0"/>
              <a:t>Ο </a:t>
            </a:r>
            <a:r>
              <a:rPr lang="el-GR" sz="2800" dirty="0" err="1"/>
              <a:t>Αλτουσέρ</a:t>
            </a:r>
            <a:r>
              <a:rPr lang="el-GR" sz="2800" dirty="0"/>
              <a:t> ισχυρίζεται ότι η υπακοή διδάσκεται, και μάλιστα μαθαίνεται από το άτομο ταυτόχρονα με την εξάσκησή του για την απόκτηση δεξιοτήτων. </a:t>
            </a:r>
          </a:p>
          <a:p>
            <a:pPr marL="0" indent="0">
              <a:buNone/>
            </a:pPr>
            <a:r>
              <a:rPr lang="el-GR" sz="2800" dirty="0"/>
              <a:t>Οι δεξιότητες που πρέπει να αποκτηθούν είναι πρωτίστως γλωσσικές, διδάσκονται κατά πρώτο λόγο στο σχολείο και δευτερευόντως στον χώρο εργασίας και συγκροτούν τους κανόνες και τις διαγωγές που τηρούνται «από κάθε φορέα στον καταμερισμό εργασίας»∙ </a:t>
            </a:r>
          </a:p>
          <a:p>
            <a:pPr marL="0" indent="0">
              <a:buNone/>
            </a:pPr>
            <a:r>
              <a:rPr lang="el-GR" sz="2800" dirty="0"/>
              <a:t>ο εργάτης μαθαίνει την τέχνη τού «</a:t>
            </a:r>
            <a:r>
              <a:rPr lang="el-GR" sz="2800" dirty="0" err="1"/>
              <a:t>ομιλείν</a:t>
            </a:r>
            <a:r>
              <a:rPr lang="el-GR" sz="2800" dirty="0"/>
              <a:t> καταλλήλως», αποδίδοντας έτσι στη διεύθυνση τον σεβασμό που της οφείλει, και οι διευθύνοντες μαθαίνουν να δίνουν στους εργάτες τις κατάλληλες εντολές. </a:t>
            </a:r>
          </a:p>
        </p:txBody>
      </p:sp>
    </p:spTree>
    <p:extLst>
      <p:ext uri="{BB962C8B-B14F-4D97-AF65-F5344CB8AC3E}">
        <p14:creationId xmlns:p14="http://schemas.microsoft.com/office/powerpoint/2010/main" val="31160593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Το νόημα του πολιτικού</a:t>
            </a:r>
            <a:endParaRPr lang="el-GR" dirty="0"/>
          </a:p>
        </p:txBody>
      </p:sp>
      <p:sp>
        <p:nvSpPr>
          <p:cNvPr id="3" name="Θέση περιεχομένου 2"/>
          <p:cNvSpPr>
            <a:spLocks noGrp="1"/>
          </p:cNvSpPr>
          <p:nvPr>
            <p:ph idx="1"/>
          </p:nvPr>
        </p:nvSpPr>
        <p:spPr/>
        <p:txBody>
          <a:bodyPr>
            <a:normAutofit fontScale="70000" lnSpcReduction="20000"/>
          </a:bodyPr>
          <a:lstStyle/>
          <a:p>
            <a:pPr marL="0" indent="0" algn="ctr">
              <a:buNone/>
            </a:pPr>
            <a:r>
              <a:rPr lang="el-GR" sz="2800" dirty="0"/>
              <a:t>Στο πλαίσιο αυτό όλα τα γλωσσικά σημαίνοντα και οι κοινωνικές πρακτικές αναπαράγουν, </a:t>
            </a:r>
            <a:r>
              <a:rPr lang="el-GR" sz="2800" dirty="0" err="1"/>
              <a:t>αποδομούν</a:t>
            </a:r>
            <a:r>
              <a:rPr lang="el-GR" sz="2800" dirty="0"/>
              <a:t> ή/και αλλάζουν τις </a:t>
            </a:r>
            <a:r>
              <a:rPr lang="el-GR" sz="2800" dirty="0" err="1"/>
              <a:t>νοηματοδοτήσεις</a:t>
            </a:r>
            <a:r>
              <a:rPr lang="el-GR" sz="2800" dirty="0"/>
              <a:t> που αποτελούν κοινό τόπο. </a:t>
            </a:r>
          </a:p>
          <a:p>
            <a:pPr marL="0" indent="0" algn="ctr">
              <a:buNone/>
            </a:pPr>
            <a:r>
              <a:rPr lang="el-GR" sz="2800" dirty="0"/>
              <a:t>Η σύγκρουση ανάμεσα σε αντιπαρατιθέμενους διακριτούς λόγους συνιστά μόνιμο χαρακτηριστικό της δημόσιας σφαίρας και σχετίζεται με τον αγώνα για την προώθηση διαφορετικών μορφών κοινωνικής οργάνωσης. </a:t>
            </a:r>
          </a:p>
          <a:p>
            <a:pPr marL="0" indent="0" algn="ctr">
              <a:buNone/>
            </a:pPr>
            <a:r>
              <a:rPr lang="el-GR" sz="2800" dirty="0"/>
              <a:t>Με αυτή την έννοια πρόκειται για έναν αγώνα πολιτικό.</a:t>
            </a:r>
          </a:p>
          <a:p>
            <a:pPr marL="0" indent="0" algn="ctr">
              <a:buNone/>
            </a:pPr>
            <a:r>
              <a:rPr lang="el-GR" sz="2800" dirty="0"/>
              <a:t>Η αναπαραγωγή και η αλλαγή των </a:t>
            </a:r>
            <a:r>
              <a:rPr lang="el-GR" sz="2800" dirty="0" err="1"/>
              <a:t>νοηματοδοτήσεων</a:t>
            </a:r>
            <a:r>
              <a:rPr lang="el-GR" sz="2800" dirty="0"/>
              <a:t> συνιστούν πολιτικές πράξεις. </a:t>
            </a:r>
          </a:p>
          <a:p>
            <a:pPr marL="0" indent="0" algn="ctr">
              <a:buNone/>
            </a:pPr>
            <a:r>
              <a:rPr lang="el-GR" sz="2800" dirty="0"/>
              <a:t>Η </a:t>
            </a:r>
            <a:r>
              <a:rPr lang="el-GR" sz="2800" i="1" dirty="0"/>
              <a:t>πολιτική </a:t>
            </a:r>
            <a:r>
              <a:rPr lang="el-GR" sz="2800" dirty="0"/>
              <a:t>στην ανάλυση του λόγου δεν πρέπει να γίνεται αντιληπτή με τη στενή έννοια του όρου. </a:t>
            </a:r>
          </a:p>
          <a:p>
            <a:pPr marL="0" indent="0" algn="ctr">
              <a:buNone/>
            </a:pPr>
            <a:r>
              <a:rPr lang="el-GR" sz="2800" dirty="0"/>
              <a:t>Δεν ταυτίζεται, λόγου χάρη, με την πολιτική των κομμάτων∙ είναι μια ευρύτερη έννοια που αναφέρεται στον τρόπο με τον οποίο διαμορφώνουμε αδιάκοπα το κοινωνικό, μέσα από κοινωνικές πρακτικές που αποκλείουν άλλες πρακτικές.</a:t>
            </a:r>
          </a:p>
        </p:txBody>
      </p:sp>
    </p:spTree>
    <p:extLst>
      <p:ext uri="{BB962C8B-B14F-4D97-AF65-F5344CB8AC3E}">
        <p14:creationId xmlns:p14="http://schemas.microsoft.com/office/powerpoint/2010/main" val="556911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Λόγοι – πρακτικές - πολιτική</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sz="2800" dirty="0"/>
              <a:t>Οι πράξεις μας είναι </a:t>
            </a:r>
            <a:r>
              <a:rPr lang="el-GR" sz="2800" dirty="0" err="1"/>
              <a:t>ενδεχομενικές</a:t>
            </a:r>
            <a:r>
              <a:rPr lang="el-GR" sz="2800" dirty="0"/>
              <a:t> συναρθρώσεις, δηλαδή προσωρινές καθηλώσεις του νοήματος σε ένα </a:t>
            </a:r>
            <a:r>
              <a:rPr lang="el-GR" sz="2800" dirty="0" err="1"/>
              <a:t>αναποκρίσιμο</a:t>
            </a:r>
            <a:r>
              <a:rPr lang="el-GR" sz="2800" dirty="0"/>
              <a:t> πεδίο που αναπαράγει ή μεταβάλλει τους υπάρχοντες λόγους και, κατά συνέπεια, την οργάνωση της κοινωνίας. </a:t>
            </a:r>
          </a:p>
          <a:p>
            <a:r>
              <a:rPr lang="el-GR" sz="2800" dirty="0"/>
              <a:t>Με τον όρο πολιτική ο </a:t>
            </a:r>
            <a:r>
              <a:rPr lang="el-GR" sz="2800" dirty="0" err="1"/>
              <a:t>Λακλάου</a:t>
            </a:r>
            <a:r>
              <a:rPr lang="el-GR" sz="2800" dirty="0"/>
              <a:t> και η </a:t>
            </a:r>
            <a:r>
              <a:rPr lang="el-GR" sz="2800" dirty="0" err="1"/>
              <a:t>Μουφ</a:t>
            </a:r>
            <a:r>
              <a:rPr lang="el-GR" sz="2800" dirty="0"/>
              <a:t> εννοούν τη διάρθρωση της κοινωνίας με έναν ιδιαίτερο τρόπο που αποκλείει άλλες δυνατότητες. </a:t>
            </a:r>
          </a:p>
          <a:p>
            <a:r>
              <a:rPr lang="el-GR" sz="2800" dirty="0"/>
              <a:t>Η πολιτική, συνεπώς, δεν είναι μία απλή επιφάνεια που αντανακλά μια βαθύτερη κοινωνική πραγματικότητα∙ η ίδια η οργάνωση της κοινωνίας ρυθμίζεται από διαρκείς πολιτικές διεργασίες .</a:t>
            </a:r>
          </a:p>
          <a:p>
            <a:endParaRPr lang="el-GR" sz="2800" dirty="0"/>
          </a:p>
        </p:txBody>
      </p:sp>
    </p:spTree>
    <p:extLst>
      <p:ext uri="{BB962C8B-B14F-4D97-AF65-F5344CB8AC3E}">
        <p14:creationId xmlns:p14="http://schemas.microsoft.com/office/powerpoint/2010/main" val="12212600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Επιτέλεση - τελετουργία</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sz="2800" dirty="0"/>
              <a:t>Το να επιτελεί κανείς ευσυνείδητα τα καθήκοντά του σημαίνει να τα επιτελεί ξανά και ξανά, αναπαράγοντας τις δεξιότητες∙ και η αναπαραγωγή των δεξιοτήτων, σχολιάζει η Μπάτλερ, «δεν σημαίνει ότι απλώς δρω με βάση τους κανόνες, αλλά ότι ενσαρκώνω αυτούς τους κανόνες κατά τη διάρκεια της δράσης και ότι τους αναπαράγω μέσω ενσαρκωμένων τελετουργικών δράσης. </a:t>
            </a:r>
          </a:p>
          <a:p>
            <a:r>
              <a:rPr lang="el-GR" sz="2800" dirty="0"/>
              <a:t>Η έννοια του τελετουργικού υποδηλώνει ότι πρόκειται για κάτι που επιτελείται και κατά την επανάληψη της επιτέλεσης γεννιέται μια πεποίθηση, η οποία ακολούθως ενσωματώνεται στην επιτέλεση και τις ενέργειες που τη συνοδεύουν. </a:t>
            </a:r>
          </a:p>
          <a:p>
            <a:r>
              <a:rPr lang="el-GR" sz="2800" dirty="0"/>
              <a:t>Η έννοια του τελετουργικού καθιστά έτσι αδιαχώριστες την πεποίθηση και την πρακτική».</a:t>
            </a:r>
            <a:endParaRPr lang="el-GR" sz="2800" dirty="0"/>
          </a:p>
        </p:txBody>
      </p:sp>
    </p:spTree>
    <p:extLst>
      <p:ext uri="{BB962C8B-B14F-4D97-AF65-F5344CB8AC3E}">
        <p14:creationId xmlns:p14="http://schemas.microsoft.com/office/powerpoint/2010/main" val="3602639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a:xfrm>
            <a:off x="611560" y="620688"/>
            <a:ext cx="7772400" cy="1470025"/>
          </a:xfrm>
        </p:spPr>
        <p:txBody>
          <a:bodyPr>
            <a:normAutofit/>
          </a:bodyPr>
          <a:lstStyle/>
          <a:p>
            <a:r>
              <a:rPr lang="el-GR" dirty="0"/>
              <a:t>Μεταμοντέρνες θωρήσεις</a:t>
            </a:r>
            <a:endParaRPr lang="el-GR" dirty="0"/>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2502" y="2204864"/>
            <a:ext cx="4650516" cy="3600400"/>
          </a:xfrm>
          <a:prstGeom prst="rect">
            <a:avLst/>
          </a:prstGeom>
        </p:spPr>
      </p:pic>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Η αντικειμενικότητα</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sz="2800" dirty="0"/>
              <a:t>Συχνά οι κυρίαρχες </a:t>
            </a:r>
            <a:r>
              <a:rPr lang="el-GR" sz="2800" dirty="0" err="1"/>
              <a:t>νοηματοδοτήσεις</a:t>
            </a:r>
            <a:r>
              <a:rPr lang="el-GR" sz="2800" dirty="0"/>
              <a:t> έχουν εμπεδωθεί τόσο βαθιά μέσα από τις διαρκώς επαναλαμβανόμενες κοινωνικές πρακτικές ώστε να φαίνεται αδιανόητη η διαφορετική προσέγγιση. </a:t>
            </a:r>
          </a:p>
          <a:p>
            <a:pPr marL="0" indent="0">
              <a:buNone/>
            </a:pPr>
            <a:r>
              <a:rPr lang="el-GR" sz="2800" dirty="0"/>
              <a:t>Επανερχόμενοι, για παράδειγμα, στο ζήτημα της παιδικής ηλικίας φαίνεται ως απόλυτα φυσικό να μεταχειριζόμαστε τα παιδιά με ιδιαίτερους τρόπους παρόλο που  λίγες εκατονταετίες πριν αντιμετωπίζονταν ως «μικροί ενήλικοι».</a:t>
            </a:r>
          </a:p>
          <a:p>
            <a:pPr marL="0" indent="0">
              <a:buNone/>
            </a:pPr>
            <a:r>
              <a:rPr lang="el-GR" sz="2800" dirty="0"/>
              <a:t>Οι λόγοι εκείνοι που έχουν ριζώσει τόσο </a:t>
            </a:r>
            <a:r>
              <a:rPr lang="el-GR" sz="2800" dirty="0" err="1"/>
              <a:t>βαθειά</a:t>
            </a:r>
            <a:r>
              <a:rPr lang="el-GR" sz="2800" dirty="0"/>
              <a:t>, ώστε να έχει λησμονηθεί η ανάμνηση της </a:t>
            </a:r>
            <a:r>
              <a:rPr lang="el-GR" sz="2800" dirty="0" err="1"/>
              <a:t>ενδεχομενικότητάς</a:t>
            </a:r>
            <a:r>
              <a:rPr lang="el-GR" sz="2800" dirty="0"/>
              <a:t> τους, αποκαλούνται στη θεωρία λόγου των </a:t>
            </a:r>
            <a:r>
              <a:rPr lang="el-GR" sz="2800" dirty="0" err="1"/>
              <a:t>Λακλάου</a:t>
            </a:r>
            <a:r>
              <a:rPr lang="el-GR" sz="2800" dirty="0"/>
              <a:t> και </a:t>
            </a:r>
            <a:r>
              <a:rPr lang="el-GR" sz="2800" dirty="0" err="1"/>
              <a:t>Μουφ</a:t>
            </a:r>
            <a:r>
              <a:rPr lang="el-GR" sz="2800" dirty="0"/>
              <a:t>, </a:t>
            </a:r>
            <a:r>
              <a:rPr lang="el-GR" sz="2800" i="1" dirty="0"/>
              <a:t>αντικειμενικοί. </a:t>
            </a:r>
          </a:p>
          <a:p>
            <a:pPr marL="0" indent="0">
              <a:buNone/>
            </a:pPr>
            <a:r>
              <a:rPr lang="el-GR" sz="2800" dirty="0"/>
              <a:t>Η αντικειμενικότητα θεωρείται το ιστορικό προϊόν πολιτικών διαδικασιών και αγώνων∙ δεν αποτελεί παρά παγιωμένο λόγο. </a:t>
            </a:r>
            <a:endParaRPr lang="en-US" sz="2800" dirty="0"/>
          </a:p>
        </p:txBody>
      </p:sp>
    </p:spTree>
    <p:extLst>
      <p:ext uri="{BB962C8B-B14F-4D97-AF65-F5344CB8AC3E}">
        <p14:creationId xmlns:p14="http://schemas.microsoft.com/office/powerpoint/2010/main" val="35267844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Αντικειμενικότητα έναντι πολιτικού</a:t>
            </a:r>
            <a:endParaRPr lang="el-GR" dirty="0"/>
          </a:p>
        </p:txBody>
      </p:sp>
      <p:sp>
        <p:nvSpPr>
          <p:cNvPr id="3" name="Θέση περιεχομένου 2"/>
          <p:cNvSpPr>
            <a:spLocks noGrp="1"/>
          </p:cNvSpPr>
          <p:nvPr>
            <p:ph idx="1"/>
          </p:nvPr>
        </p:nvSpPr>
        <p:spPr/>
        <p:txBody>
          <a:bodyPr>
            <a:normAutofit lnSpcReduction="10000"/>
          </a:bodyPr>
          <a:lstStyle/>
          <a:p>
            <a:r>
              <a:rPr lang="el-GR" sz="2400" dirty="0"/>
              <a:t>Η διαχωριστική γραμμή ανάμεσα στην αντικειμενικότητα και το πολιτικό, όμως, δεν είναι παγιωμένη αλλά  ρευστή και μετακινούμενη. </a:t>
            </a:r>
          </a:p>
          <a:p>
            <a:r>
              <a:rPr lang="el-GR" sz="2400" dirty="0"/>
              <a:t>Μπορεί να μετατοπιστεί και να παγιωθεί σε μια άλλη θέση μέσα από την αντιπαράθεση των αντιτιθέμενων λόγων. </a:t>
            </a:r>
          </a:p>
          <a:p>
            <a:r>
              <a:rPr lang="el-GR" sz="2400" dirty="0"/>
              <a:t>Η έννοια της ηγεμονίας βρίσκεται ακριβώς στο σύνορο ανάμεσα στην «αντικειμενικότητα» και το «πολιτικό». Οι πολιτικές συγκρούσεις του σήμερα ενδέχεται να οδηγήσουν σε μια νέα «αντικειμενικότητα», </a:t>
            </a:r>
            <a:r>
              <a:rPr lang="el-GR" sz="2400" dirty="0" err="1"/>
              <a:t>φυσικοποιώντας</a:t>
            </a:r>
            <a:r>
              <a:rPr lang="el-GR" sz="2400" dirty="0"/>
              <a:t> εναλλακτικά </a:t>
            </a:r>
            <a:r>
              <a:rPr lang="el-GR" sz="2400" dirty="0" err="1"/>
              <a:t>προτάγματα</a:t>
            </a:r>
            <a:r>
              <a:rPr lang="el-GR" sz="2400" dirty="0"/>
              <a:t>, διαμορφώνοντας την κοινωνική συναίνεση γύρω από αυτά, συγκροτώντας νέες ηγεμονικές οπτικές για τον κόσμο. </a:t>
            </a:r>
            <a:endParaRPr lang="el-GR" sz="2400" dirty="0"/>
          </a:p>
        </p:txBody>
      </p:sp>
    </p:spTree>
    <p:extLst>
      <p:ext uri="{BB962C8B-B14F-4D97-AF65-F5344CB8AC3E}">
        <p14:creationId xmlns:p14="http://schemas.microsoft.com/office/powerpoint/2010/main" val="19612308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Η έρευνα είναι πάντοτε πολιτική</a:t>
            </a:r>
            <a:endParaRPr lang="el-GR" dirty="0"/>
          </a:p>
        </p:txBody>
      </p:sp>
      <p:sp>
        <p:nvSpPr>
          <p:cNvPr id="3" name="Θέση περιεχομένου 2"/>
          <p:cNvSpPr>
            <a:spLocks noGrp="1"/>
          </p:cNvSpPr>
          <p:nvPr>
            <p:ph idx="1"/>
          </p:nvPr>
        </p:nvSpPr>
        <p:spPr/>
        <p:txBody>
          <a:bodyPr>
            <a:normAutofit/>
          </a:bodyPr>
          <a:lstStyle/>
          <a:p>
            <a:r>
              <a:rPr lang="el-GR" sz="2400" dirty="0"/>
              <a:t>Δεδομένου ότι η ανάλυση λόγου ορίζει ως κύρια επιδίωξή της τη διερεύνηση των </a:t>
            </a:r>
            <a:r>
              <a:rPr lang="el-GR" sz="2400" dirty="0" err="1"/>
              <a:t>φυσικοποιημένων</a:t>
            </a:r>
            <a:r>
              <a:rPr lang="el-GR" sz="2400" dirty="0"/>
              <a:t> αντιλήψεων του κοινού νου, την αποκάλυψη των ιστορικών </a:t>
            </a:r>
            <a:r>
              <a:rPr lang="el-GR" sz="2400" dirty="0" err="1"/>
              <a:t>συμφραζόμενων</a:t>
            </a:r>
            <a:r>
              <a:rPr lang="el-GR" sz="2400" dirty="0"/>
              <a:t> και των κοινωνικών ανταγωνισμών εντός των οποίων αυτές παγιώθηκαν και την ανάλυση των ηγεμονικών πρακτικών που επιχειρούν να παραγάγουν κοινωνικούς μύθους και συλλογικά φαντασιακά, η σχέση της με το πολιτικό γίνεται προφανής. </a:t>
            </a:r>
            <a:endParaRPr lang="el-GR" sz="2400" dirty="0"/>
          </a:p>
        </p:txBody>
      </p:sp>
    </p:spTree>
    <p:extLst>
      <p:ext uri="{BB962C8B-B14F-4D97-AF65-F5344CB8AC3E}">
        <p14:creationId xmlns:p14="http://schemas.microsoft.com/office/powerpoint/2010/main" val="13721024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a:t>Φυσικοποιημένες</a:t>
            </a:r>
            <a:r>
              <a:rPr lang="el-GR" dirty="0"/>
              <a:t> αλήθειες η κατά συνθήκη ψέματα</a:t>
            </a:r>
            <a:endParaRPr lang="el-GR" dirty="0"/>
          </a:p>
        </p:txBody>
      </p:sp>
      <p:sp>
        <p:nvSpPr>
          <p:cNvPr id="3" name="Θέση περιεχομένου 2"/>
          <p:cNvSpPr>
            <a:spLocks noGrp="1"/>
          </p:cNvSpPr>
          <p:nvPr>
            <p:ph idx="1"/>
          </p:nvPr>
        </p:nvSpPr>
        <p:spPr/>
        <p:txBody>
          <a:bodyPr>
            <a:normAutofit/>
          </a:bodyPr>
          <a:lstStyle/>
          <a:p>
            <a:r>
              <a:rPr lang="el-GR" sz="2400" dirty="0"/>
              <a:t>Στη βάση αυτή η έρευνα θεωρείται ότι είναι πάντοτε πολιτική∙ κυρίως γιατί καλείται να συμβάλλει στην αποδόμηση των </a:t>
            </a:r>
            <a:r>
              <a:rPr lang="el-GR" sz="2400" dirty="0" err="1"/>
              <a:t>φυσικοποιημένων</a:t>
            </a:r>
            <a:r>
              <a:rPr lang="el-GR" sz="2400" dirty="0"/>
              <a:t> «αληθειών», με την επεξεργασία νέων ερμηνειών για τα πράγματα και τη διερεύνηση της δυνατότητας συγκρότησης «μιας νέας πολιτικής της αλήθειας» ─ για να χρησιμοποιήσουμε τα λόγια του </a:t>
            </a:r>
            <a:r>
              <a:rPr lang="el-GR" sz="2400" dirty="0" err="1"/>
              <a:t>Φουκώ</a:t>
            </a:r>
            <a:r>
              <a:rPr lang="el-GR" sz="2400" dirty="0"/>
              <a:t>. </a:t>
            </a:r>
          </a:p>
          <a:p>
            <a:r>
              <a:rPr lang="el-GR" sz="2400" dirty="0"/>
              <a:t>Επιπλέον, ο πολιτικός χαρακτήρας της έρευνας συνδέεται με την </a:t>
            </a:r>
            <a:r>
              <a:rPr lang="el-GR" sz="2400" dirty="0" err="1"/>
              <a:t>επιτελεστική</a:t>
            </a:r>
            <a:r>
              <a:rPr lang="el-GR" sz="2400" dirty="0"/>
              <a:t> της λειτουργία: τα αποτελέσματά της καθορίζουν τις κοινωνικές πρακτικές την ίδια στιγμή που αποκλείουν άλλες δυνατότητες. </a:t>
            </a:r>
          </a:p>
          <a:p>
            <a:endParaRPr lang="el-GR" sz="2400" dirty="0"/>
          </a:p>
        </p:txBody>
      </p:sp>
    </p:spTree>
    <p:extLst>
      <p:ext uri="{BB962C8B-B14F-4D97-AF65-F5344CB8AC3E}">
        <p14:creationId xmlns:p14="http://schemas.microsoft.com/office/powerpoint/2010/main" val="20196198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Δεν υπάρχει αληθής και ψευδής συνείδηση παρά δράση στο εσωτερικό των </a:t>
            </a:r>
            <a:r>
              <a:rPr lang="el-GR" sz="3200" dirty="0" smtClean="0"/>
              <a:t>λόγων</a:t>
            </a:r>
            <a:r>
              <a:rPr lang="en-US" sz="3200" dirty="0" smtClean="0"/>
              <a:t> (1/2)</a:t>
            </a:r>
            <a:endParaRPr lang="el-GR" sz="3200" dirty="0"/>
          </a:p>
        </p:txBody>
      </p:sp>
      <p:sp>
        <p:nvSpPr>
          <p:cNvPr id="3" name="Θέση περιεχομένου 2"/>
          <p:cNvSpPr>
            <a:spLocks noGrp="1"/>
          </p:cNvSpPr>
          <p:nvPr>
            <p:ph idx="1"/>
          </p:nvPr>
        </p:nvSpPr>
        <p:spPr/>
        <p:txBody>
          <a:bodyPr>
            <a:normAutofit/>
          </a:bodyPr>
          <a:lstStyle/>
          <a:p>
            <a:r>
              <a:rPr lang="el-GR" sz="2800" dirty="0"/>
              <a:t>Μέσα από αυτές τις προσεγγίσεις της έρευνας το νόημα της κριτικής τροποποιείται και ο ρόλος των διανοουμένων μετασχηματίζεται. </a:t>
            </a:r>
          </a:p>
          <a:p>
            <a:r>
              <a:rPr lang="el-GR" sz="2800" dirty="0"/>
              <a:t>Η κριτική, πλέον, εντοπίζεται στο εσωτερικό των πλεγμάτων γνώσης και εξουσίας ─παύει δηλαδή να έχει εξωτερικό ως προς την εξουσία χαρακτήρα─ και ενυπάρχει σε αυτά ως </a:t>
            </a:r>
            <a:r>
              <a:rPr lang="el-GR" sz="2800" i="1" dirty="0"/>
              <a:t>πρακτική στάση</a:t>
            </a:r>
            <a:r>
              <a:rPr lang="el-GR" sz="2800" dirty="0"/>
              <a:t>. </a:t>
            </a:r>
            <a:endParaRPr lang="el-GR" sz="2400" dirty="0"/>
          </a:p>
          <a:p>
            <a:endParaRPr lang="el-GR" sz="2800" dirty="0"/>
          </a:p>
        </p:txBody>
      </p:sp>
    </p:spTree>
    <p:extLst>
      <p:ext uri="{BB962C8B-B14F-4D97-AF65-F5344CB8AC3E}">
        <p14:creationId xmlns:p14="http://schemas.microsoft.com/office/powerpoint/2010/main" val="1469213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Δεν υπάρχει αληθής και ψευδής συνείδηση παρά δράση στο εσωτερικό των </a:t>
            </a:r>
            <a:r>
              <a:rPr lang="el-GR" sz="3200" dirty="0" smtClean="0"/>
              <a:t>λόγων</a:t>
            </a:r>
            <a:r>
              <a:rPr lang="en-US" sz="3200" dirty="0" smtClean="0"/>
              <a:t> (2/2)</a:t>
            </a:r>
            <a:endParaRPr lang="el-GR" sz="3200" dirty="0"/>
          </a:p>
        </p:txBody>
      </p:sp>
      <p:sp>
        <p:nvSpPr>
          <p:cNvPr id="3" name="Θέση περιεχομένου 2"/>
          <p:cNvSpPr>
            <a:spLocks noGrp="1"/>
          </p:cNvSpPr>
          <p:nvPr>
            <p:ph idx="1"/>
          </p:nvPr>
        </p:nvSpPr>
        <p:spPr/>
        <p:txBody>
          <a:bodyPr>
            <a:normAutofit fontScale="85000" lnSpcReduction="20000"/>
          </a:bodyPr>
          <a:lstStyle/>
          <a:p>
            <a:r>
              <a:rPr lang="el-GR" sz="2800" dirty="0" smtClean="0"/>
              <a:t>Ως </a:t>
            </a:r>
            <a:r>
              <a:rPr lang="el-GR" sz="2800" dirty="0"/>
              <a:t>αποτέλεσμα, η θέση των διανοουμένων διαφοροποιείται. </a:t>
            </a:r>
          </a:p>
          <a:p>
            <a:r>
              <a:rPr lang="el-GR" sz="2800" dirty="0"/>
              <a:t> Από τη στιγμή που η επιστημονική αλήθεια παύει να αντιπαραβάλλεται στην ψευδή συνείδηση που δημιουργούσε στους ανθρώπους η ιδεολογία ─θέση την οποία απορρίπτει ο </a:t>
            </a:r>
            <a:r>
              <a:rPr lang="el-GR" sz="2800" dirty="0" err="1"/>
              <a:t>μεταδομισμός</a:t>
            </a:r>
            <a:r>
              <a:rPr lang="el-GR" sz="2800" dirty="0"/>
              <a:t>─ η παραδοσιακή ιεράρχηση μεταξύ των γνώσεων του ερευνητή και των γνώσεων των άλλων ανθρώπων αμβλύνεται. </a:t>
            </a:r>
          </a:p>
          <a:p>
            <a:r>
              <a:rPr lang="el-GR" sz="2800" dirty="0"/>
              <a:t>Ο θεωρητικός διανοούμενος δεν αποτελεί πλέον «μια συνείδηση αντιπρόσωπο ή μια αντιπροσωπευτική συνείδηση» ισχυρίζεται ο </a:t>
            </a:r>
            <a:r>
              <a:rPr lang="el-GR" sz="2800" dirty="0" err="1"/>
              <a:t>Ντελέζ</a:t>
            </a:r>
            <a:r>
              <a:rPr lang="el-GR" sz="2800" dirty="0"/>
              <a:t>∙ και επιπροσθέτως: «Δεν υπάρχει πλέον εκπροσώπηση, υπάρχει μόνο δράση, θεωρητική δράση, πρακτική δράση μέσα σε σχέσεις αναμετάδοσης ή δικτύωσης».</a:t>
            </a:r>
          </a:p>
          <a:p>
            <a:endParaRPr lang="el-GR" sz="2400" dirty="0"/>
          </a:p>
          <a:p>
            <a:endParaRPr lang="el-GR" sz="2800" dirty="0"/>
          </a:p>
        </p:txBody>
      </p:sp>
    </p:spTree>
    <p:extLst>
      <p:ext uri="{BB962C8B-B14F-4D97-AF65-F5344CB8AC3E}">
        <p14:creationId xmlns:p14="http://schemas.microsoft.com/office/powerpoint/2010/main" val="25468762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Επιδίωξη συσχετισμού λόγων</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sz="2800" dirty="0"/>
              <a:t>Στο πλαίσιο αυτό, η επιστημονική γνώση γίνεται αντιληπτή ως μια </a:t>
            </a:r>
            <a:r>
              <a:rPr lang="el-GR" sz="2800" dirty="0" err="1"/>
              <a:t>ενδεχομενική</a:t>
            </a:r>
            <a:r>
              <a:rPr lang="el-GR" sz="2800" dirty="0"/>
              <a:t> κατασκευή της πραγματικότητας, όπως εξάλλου και άλλες επιχειρούμενες αναπαραστάσεις. «Σε θεωρητικό επίπεδο, η εκδοχή της πραγματικότητας που προβάλλει ένας ερευνητής δεν είναι καλύτερη από τις άλλες, και μπορεί πάντοτε να αναιρεθεί με ρηματικούς αγώνες τόσο μέσα στο ίδιο το πεδίο της επιστήμης όσο και στη δημόσια σφαίρα γενικότερα. </a:t>
            </a:r>
          </a:p>
          <a:p>
            <a:r>
              <a:rPr lang="el-GR" sz="2800" dirty="0"/>
              <a:t>Αλλά στον βαθμό που προσφέρει εμπεριστατωμένες (ή αλλιώς επιστημονικές) και </a:t>
            </a:r>
            <a:r>
              <a:rPr lang="el-GR" sz="2800" i="1" dirty="0"/>
              <a:t>διαφορετικές </a:t>
            </a:r>
            <a:r>
              <a:rPr lang="el-GR" sz="2800" dirty="0"/>
              <a:t>περιγραφές της πραγματικότητας, η ερευνητική γνώση μπορεί ενδεχομένως να εμπλουτίσει τον δημόσιο διάλογο με νέες θεωρήσεις και οπτικές πάνω στα πράγματα (</a:t>
            </a:r>
            <a:r>
              <a:rPr lang="en-US" sz="2800" dirty="0"/>
              <a:t>Phillips</a:t>
            </a:r>
            <a:r>
              <a:rPr lang="el-GR" sz="2800" dirty="0"/>
              <a:t> και </a:t>
            </a:r>
            <a:r>
              <a:rPr lang="en-US" sz="2800" dirty="0" err="1"/>
              <a:t>Jorgenesen</a:t>
            </a:r>
            <a:r>
              <a:rPr lang="el-GR" sz="2800" dirty="0"/>
              <a:t>, 2009).</a:t>
            </a:r>
            <a:endParaRPr lang="el-GR" sz="2800" dirty="0"/>
          </a:p>
        </p:txBody>
      </p:sp>
    </p:spTree>
    <p:extLst>
      <p:ext uri="{BB962C8B-B14F-4D97-AF65-F5344CB8AC3E}">
        <p14:creationId xmlns:p14="http://schemas.microsoft.com/office/powerpoint/2010/main" val="18510327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Θεωρίες Λόγου και Ανάλυση Λόγου</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sz="2800" dirty="0">
                <a:latin typeface="Times New Roman" panose="02020603050405020304" pitchFamily="18" charset="0"/>
                <a:cs typeface="Times New Roman" panose="02020603050405020304" pitchFamily="18" charset="0"/>
              </a:rPr>
              <a:t>Η θεωρία του λόγου έχει σημείο εκκίνησης τη θέση ότι ο λόγος κατασκευάζει τον κοινωνικό κόσμο διά του νοήματος. Όλα τα αντικείμενα και οι πράξεις είναι πλήρεις νοήματος, το δε νόημα, σύμφωνα με τον </a:t>
            </a:r>
            <a:r>
              <a:rPr lang="el-GR" sz="2800" dirty="0" err="1">
                <a:latin typeface="Times New Roman" panose="02020603050405020304" pitchFamily="18" charset="0"/>
                <a:cs typeface="Times New Roman" panose="02020603050405020304" pitchFamily="18" charset="0"/>
              </a:rPr>
              <a:t>Φουκώ</a:t>
            </a:r>
            <a:r>
              <a:rPr lang="el-GR" sz="2800" dirty="0">
                <a:latin typeface="Times New Roman" panose="02020603050405020304" pitchFamily="18" charset="0"/>
                <a:cs typeface="Times New Roman" panose="02020603050405020304" pitchFamily="18" charset="0"/>
              </a:rPr>
              <a:t>, διαμορφώνεται μέσα στις </a:t>
            </a:r>
            <a:r>
              <a:rPr lang="el-GR" sz="2800" i="1" dirty="0">
                <a:latin typeface="Times New Roman" panose="02020603050405020304" pitchFamily="18" charset="0"/>
                <a:cs typeface="Times New Roman" panose="02020603050405020304" pitchFamily="18" charset="0"/>
              </a:rPr>
              <a:t>ρηματικές (</a:t>
            </a:r>
            <a:r>
              <a:rPr lang="el-GR" sz="2800" dirty="0">
                <a:latin typeface="Times New Roman" panose="02020603050405020304" pitchFamily="18" charset="0"/>
                <a:cs typeface="Times New Roman" panose="02020603050405020304" pitchFamily="18" charset="0"/>
              </a:rPr>
              <a:t>ή </a:t>
            </a:r>
            <a:r>
              <a:rPr lang="el-GR" sz="2800" i="1" dirty="0" err="1">
                <a:latin typeface="Times New Roman" panose="02020603050405020304" pitchFamily="18" charset="0"/>
                <a:cs typeface="Times New Roman" panose="02020603050405020304" pitchFamily="18" charset="0"/>
              </a:rPr>
              <a:t>λογοθετικές</a:t>
            </a:r>
            <a:r>
              <a:rPr lang="el-GR" sz="2800" i="1" dirty="0">
                <a:latin typeface="Times New Roman" panose="02020603050405020304" pitchFamily="18" charset="0"/>
                <a:cs typeface="Times New Roman" panose="02020603050405020304" pitchFamily="18" charset="0"/>
              </a:rPr>
              <a:t>) πρακτικές</a:t>
            </a:r>
            <a:r>
              <a:rPr lang="el-GR" sz="2800" dirty="0">
                <a:latin typeface="Times New Roman" panose="02020603050405020304" pitchFamily="18" charset="0"/>
                <a:cs typeface="Times New Roman" panose="02020603050405020304" pitchFamily="18" charset="0"/>
              </a:rPr>
              <a:t> που </a:t>
            </a:r>
            <a:r>
              <a:rPr lang="el-GR" sz="2800" dirty="0" err="1">
                <a:latin typeface="Times New Roman" panose="02020603050405020304" pitchFamily="18" charset="0"/>
                <a:cs typeface="Times New Roman" panose="02020603050405020304" pitchFamily="18" charset="0"/>
              </a:rPr>
              <a:t>υπακούουν</a:t>
            </a:r>
            <a:r>
              <a:rPr lang="el-GR" sz="2800" dirty="0">
                <a:latin typeface="Times New Roman" panose="02020603050405020304" pitchFamily="18" charset="0"/>
                <a:cs typeface="Times New Roman" panose="02020603050405020304" pitchFamily="18" charset="0"/>
              </a:rPr>
              <a:t> σε κανόνες ιστορικά διαμορφωμένους.</a:t>
            </a:r>
            <a:endParaRPr lang="en-US"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 Ο </a:t>
            </a:r>
            <a:r>
              <a:rPr lang="el-GR" sz="2800" dirty="0" err="1">
                <a:latin typeface="Times New Roman" panose="02020603050405020304" pitchFamily="18" charset="0"/>
                <a:cs typeface="Times New Roman" panose="02020603050405020304" pitchFamily="18" charset="0"/>
              </a:rPr>
              <a:t>Φουκώ</a:t>
            </a:r>
            <a:r>
              <a:rPr lang="el-GR" sz="2800" dirty="0">
                <a:latin typeface="Times New Roman" panose="02020603050405020304" pitchFamily="18" charset="0"/>
                <a:cs typeface="Times New Roman" panose="02020603050405020304" pitchFamily="18" charset="0"/>
              </a:rPr>
              <a:t> θεωρεί ότι οι λόγοι έχουν άμεση σχέση με τις εξουσιαστικές δομές και ότι δεν πρέπει να εκλαμβάνονται –όπως υποστηρίζει η ουμανιστική παράδοση─ ως προϊόντα του κυρίαρχου και δημιουργικού ανθρώπινου νου.</a:t>
            </a:r>
            <a:endParaRPr lang="en-US" sz="2800" dirty="0">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 Οι </a:t>
            </a:r>
            <a:r>
              <a:rPr lang="el-GR" sz="2800" dirty="0" err="1">
                <a:latin typeface="Times New Roman" panose="02020603050405020304" pitchFamily="18" charset="0"/>
                <a:cs typeface="Times New Roman" panose="02020603050405020304" pitchFamily="18" charset="0"/>
              </a:rPr>
              <a:t>Λακλάου</a:t>
            </a:r>
            <a:r>
              <a:rPr lang="el-GR" sz="2800" dirty="0">
                <a:latin typeface="Times New Roman" panose="02020603050405020304" pitchFamily="18" charset="0"/>
                <a:cs typeface="Times New Roman" panose="02020603050405020304" pitchFamily="18" charset="0"/>
              </a:rPr>
              <a:t> και </a:t>
            </a:r>
            <a:r>
              <a:rPr lang="el-GR" sz="2800" dirty="0" err="1">
                <a:latin typeface="Times New Roman" panose="02020603050405020304" pitchFamily="18" charset="0"/>
                <a:cs typeface="Times New Roman" panose="02020603050405020304" pitchFamily="18" charset="0"/>
              </a:rPr>
              <a:t>Μουφ</a:t>
            </a:r>
            <a:r>
              <a:rPr lang="el-GR" sz="2800" dirty="0">
                <a:latin typeface="Times New Roman" panose="02020603050405020304" pitchFamily="18" charset="0"/>
                <a:cs typeface="Times New Roman" panose="02020603050405020304" pitchFamily="18" charset="0"/>
              </a:rPr>
              <a:t> διευρύνουν την έννοια του λόγου, θεωρώντας τους λόγους νοηματικές ολότητες, στις οποίες συμπεριλαμβάνονται τόσο το γλωσσικό όσο και το μη γλωσσικό πεδίο∙ επεκτείνουν δηλαδή το εύρος της θεωρίας λόγου, ώστε να αγκαλιάζει όλες τις κοινωνικές πρακτικές και σχέσεις.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9604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err="1"/>
              <a:t>Copyright</a:t>
            </a:r>
            <a:r>
              <a:rPr lang="el-GR" sz="2000" dirty="0"/>
              <a:t> </a:t>
            </a:r>
            <a:r>
              <a:rPr lang="el-GR" sz="2000" dirty="0" err="1"/>
              <a:t>Εθνικόν</a:t>
            </a:r>
            <a:r>
              <a:rPr lang="el-GR" sz="2000" dirty="0"/>
              <a:t> και </a:t>
            </a:r>
            <a:r>
              <a:rPr lang="el-GR" sz="2000" dirty="0" err="1"/>
              <a:t>Καποδιστριακόν</a:t>
            </a:r>
            <a:r>
              <a:rPr lang="el-GR" sz="2000" dirty="0"/>
              <a:t> </a:t>
            </a:r>
            <a:r>
              <a:rPr lang="el-GR" sz="2000" dirty="0" err="1"/>
              <a:t>Πανεπιστήμιον</a:t>
            </a:r>
            <a:r>
              <a:rPr lang="el-GR" sz="2000" dirty="0"/>
              <a:t> Αθηνών</a:t>
            </a:r>
            <a:r>
              <a:rPr lang="en-US" sz="2000" dirty="0"/>
              <a:t>, </a:t>
            </a:r>
            <a:r>
              <a:rPr lang="el-GR" sz="2000" dirty="0"/>
              <a:t>Σπύρου Παναγιώτης 2014. Σπύρου Παναγιώτης. «Επιστημολογία και διδακτική των μαθηματικών. </a:t>
            </a:r>
            <a:r>
              <a:rPr lang="el-GR" sz="2000" dirty="0"/>
              <a:t>Μεταμοντέρνες θωρήσεις». </a:t>
            </a:r>
            <a:r>
              <a:rPr lang="el-GR" sz="2000" dirty="0"/>
              <a:t>Έκδοση: 1.0. Αθήνα 2014. Διαθέσιμο από τη δικτυακή διεύθυνση: </a:t>
            </a:r>
            <a:r>
              <a:rPr lang="en-US" sz="2000" dirty="0"/>
              <a:t>http://opencourses.uoa.gr/courses/ MATH129</a:t>
            </a:r>
            <a:r>
              <a:rPr lang="el-GR" sz="2000" dirty="0"/>
              <a:t>.</a:t>
            </a:r>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Λέξεις κλειδιά στη θεωρία λόγου </a:t>
            </a:r>
            <a:r>
              <a:rPr lang="el-GR" sz="3600" i="1" dirty="0"/>
              <a:t>ρηματικό (ή </a:t>
            </a:r>
            <a:r>
              <a:rPr lang="el-GR" sz="3600" i="1" dirty="0" err="1"/>
              <a:t>λογοθετικό</a:t>
            </a:r>
            <a:r>
              <a:rPr lang="el-GR" sz="3600" i="1" dirty="0"/>
              <a:t>) και ανάλυση </a:t>
            </a:r>
            <a:r>
              <a:rPr lang="el-GR" sz="3600" i="1" dirty="0" smtClean="0"/>
              <a:t>λόγου</a:t>
            </a:r>
            <a:r>
              <a:rPr lang="en-US" sz="3600" i="1" dirty="0" smtClean="0"/>
              <a:t> (1/2)</a:t>
            </a:r>
            <a:endParaRPr lang="el-GR" sz="3600" dirty="0"/>
          </a:p>
        </p:txBody>
      </p:sp>
      <p:sp>
        <p:nvSpPr>
          <p:cNvPr id="3" name="Θέση περιεχομένου 2"/>
          <p:cNvSpPr>
            <a:spLocks noGrp="1"/>
          </p:cNvSpPr>
          <p:nvPr>
            <p:ph idx="1"/>
          </p:nvPr>
        </p:nvSpPr>
        <p:spPr/>
        <p:txBody>
          <a:bodyPr>
            <a:normAutofit/>
          </a:bodyPr>
          <a:lstStyle/>
          <a:p>
            <a:r>
              <a:rPr lang="el-GR" sz="2800" dirty="0"/>
              <a:t>Με τον όρο </a:t>
            </a:r>
            <a:r>
              <a:rPr lang="el-GR" sz="2800" i="1" dirty="0"/>
              <a:t>ρηματικό (</a:t>
            </a:r>
            <a:r>
              <a:rPr lang="el-GR" sz="2800" dirty="0"/>
              <a:t>ή </a:t>
            </a:r>
            <a:r>
              <a:rPr lang="el-GR" sz="2800" i="1" dirty="0" err="1"/>
              <a:t>λογοθετικό</a:t>
            </a:r>
            <a:r>
              <a:rPr lang="el-GR" sz="2800" i="1" dirty="0"/>
              <a:t>)</a:t>
            </a:r>
            <a:r>
              <a:rPr lang="el-GR" sz="2800" dirty="0"/>
              <a:t> εννοούμε ότι όλα τα αντικείμενα είναι αντικείμενα λόγου∙ </a:t>
            </a:r>
          </a:p>
          <a:p>
            <a:r>
              <a:rPr lang="el-GR" sz="2800" dirty="0"/>
              <a:t>αυτό καθόλου δεν σημαίνει ότι όλα ανάγονται στη γλώσσα, αλλά ότι η </a:t>
            </a:r>
            <a:r>
              <a:rPr lang="el-GR" sz="2800" dirty="0" err="1"/>
              <a:t>νοηματοδότηση</a:t>
            </a:r>
            <a:r>
              <a:rPr lang="el-GR" sz="2800" dirty="0"/>
              <a:t> ενός γεγονότος γίνεται εντός του πλαισίου ενός συστήματος κανόνων αλλά και σημαντικών διαφορών, το οποίο είναι κοινωνικά κατασκευασμένο. </a:t>
            </a:r>
            <a:endParaRPr lang="en-US" sz="2800" dirty="0"/>
          </a:p>
        </p:txBody>
      </p:sp>
    </p:spTree>
    <p:extLst>
      <p:ext uri="{BB962C8B-B14F-4D97-AF65-F5344CB8AC3E}">
        <p14:creationId xmlns:p14="http://schemas.microsoft.com/office/powerpoint/2010/main" val="11593254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Λέξεις κλειδιά στη θεωρία λόγου </a:t>
            </a:r>
            <a:r>
              <a:rPr lang="el-GR" sz="3600" i="1" dirty="0"/>
              <a:t>ρηματικό (ή </a:t>
            </a:r>
            <a:r>
              <a:rPr lang="el-GR" sz="3600" i="1" dirty="0" err="1"/>
              <a:t>λογοθετικό</a:t>
            </a:r>
            <a:r>
              <a:rPr lang="el-GR" sz="3600" i="1" dirty="0"/>
              <a:t>) και ανάλυση </a:t>
            </a:r>
            <a:r>
              <a:rPr lang="el-GR" sz="3600" i="1" dirty="0" smtClean="0"/>
              <a:t>λόγου</a:t>
            </a:r>
            <a:r>
              <a:rPr lang="en-US" sz="3600" i="1" dirty="0" smtClean="0"/>
              <a:t> (2/2)</a:t>
            </a:r>
            <a:endParaRPr lang="el-GR" sz="3600" dirty="0"/>
          </a:p>
        </p:txBody>
      </p:sp>
      <p:sp>
        <p:nvSpPr>
          <p:cNvPr id="3" name="Θέση περιεχομένου 2"/>
          <p:cNvSpPr>
            <a:spLocks noGrp="1"/>
          </p:cNvSpPr>
          <p:nvPr>
            <p:ph idx="1"/>
          </p:nvPr>
        </p:nvSpPr>
        <p:spPr/>
        <p:txBody>
          <a:bodyPr>
            <a:normAutofit fontScale="92500" lnSpcReduction="20000"/>
          </a:bodyPr>
          <a:lstStyle/>
          <a:p>
            <a:r>
              <a:rPr lang="el-GR" sz="2800" dirty="0" smtClean="0"/>
              <a:t>Για </a:t>
            </a:r>
            <a:r>
              <a:rPr lang="el-GR" sz="2800" dirty="0"/>
              <a:t>παράδειγμα, η κατασκευή μιας σιδηροδρομικής γραμμής υψηλής ταχύτητας σε ορεινή δασώδη περιοχή μπορεί να θεωρηθεί  επίτευγμα της υψηλής τεχνολογίας, που συμβάλλει στην αποσυμφόρηση των αυτοκινητοδρόμων και την οικονομικότερη μεταφορά εμπορευμάτων, αλλά και  καταστροφή ενός μοναδικού οικοσυστήματος και παράγοντας υποβάθμισης των όρων ζωής των κατοίκων της περιοχής.</a:t>
            </a:r>
            <a:endParaRPr lang="en-US" sz="2800" dirty="0"/>
          </a:p>
          <a:p>
            <a:r>
              <a:rPr lang="el-GR" sz="2800" dirty="0"/>
              <a:t> Σημαντικό είναι ότι ο κάθε διαφορετικός λόγος υποδεικνύει και διαφορετικούς τρόπους δράσης. </a:t>
            </a:r>
          </a:p>
          <a:p>
            <a:r>
              <a:rPr lang="el-GR" sz="2800" dirty="0"/>
              <a:t>Η συγκεκριμένη </a:t>
            </a:r>
            <a:r>
              <a:rPr lang="el-GR" sz="2800" dirty="0" err="1"/>
              <a:t>νοηματοδότηση</a:t>
            </a:r>
            <a:r>
              <a:rPr lang="el-GR" sz="2800" dirty="0"/>
              <a:t> του γεγονότος συμβάλλει, δηλαδή, στη συγκρότηση και την αλλαγή του κόσμου.</a:t>
            </a:r>
          </a:p>
          <a:p>
            <a:endParaRPr lang="el-GR" sz="2800" dirty="0"/>
          </a:p>
        </p:txBody>
      </p:sp>
    </p:spTree>
    <p:extLst>
      <p:ext uri="{BB962C8B-B14F-4D97-AF65-F5344CB8AC3E}">
        <p14:creationId xmlns:p14="http://schemas.microsoft.com/office/powerpoint/2010/main" val="1762147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t>Λόγω αμφισημίας της γλώσσας, το νόημα δεν μπορεί να παγιωθεί απόλυτα</a:t>
            </a:r>
            <a:endParaRPr lang="el-GR" sz="3600" dirty="0"/>
          </a:p>
        </p:txBody>
      </p:sp>
      <p:sp>
        <p:nvSpPr>
          <p:cNvPr id="3" name="Θέση περιεχομένου 2"/>
          <p:cNvSpPr>
            <a:spLocks noGrp="1"/>
          </p:cNvSpPr>
          <p:nvPr>
            <p:ph idx="1"/>
          </p:nvPr>
        </p:nvSpPr>
        <p:spPr/>
        <p:txBody>
          <a:bodyPr>
            <a:normAutofit fontScale="85000" lnSpcReduction="20000"/>
          </a:bodyPr>
          <a:lstStyle/>
          <a:p>
            <a:pPr marL="0" indent="0" algn="ctr">
              <a:buNone/>
            </a:pPr>
            <a:r>
              <a:rPr lang="el-GR" sz="2800" dirty="0"/>
              <a:t>Κανένας λόγος δεν αποτελεί κλειστή οντότητα: απεναντίας μεταμορφώνεται διαρκώς μέσα από την επαφή του με τους άλλους λόγους.</a:t>
            </a:r>
          </a:p>
          <a:p>
            <a:pPr marL="0" indent="0" algn="ctr">
              <a:buNone/>
            </a:pPr>
            <a:r>
              <a:rPr lang="el-GR" sz="2800" dirty="0"/>
              <a:t> Οι </a:t>
            </a:r>
            <a:r>
              <a:rPr lang="el-GR" sz="2800" dirty="0" err="1"/>
              <a:t>Λακλάου</a:t>
            </a:r>
            <a:r>
              <a:rPr lang="el-GR" sz="2800" dirty="0"/>
              <a:t> και </a:t>
            </a:r>
            <a:r>
              <a:rPr lang="el-GR" sz="2800" dirty="0" err="1"/>
              <a:t>Μουφ</a:t>
            </a:r>
            <a:r>
              <a:rPr lang="el-GR" sz="2800" dirty="0"/>
              <a:t> περιγράφουν αυτή τη διαδικασία χρησιμοποιώντας τον όρο «διαπάλη των λόγων». </a:t>
            </a:r>
          </a:p>
          <a:p>
            <a:pPr marL="0" indent="0" algn="ctr">
              <a:buNone/>
            </a:pPr>
            <a:r>
              <a:rPr lang="el-GR" sz="2800" dirty="0"/>
              <a:t>Λόγοι που διαφέρουν μεταξύ τους –γιατί ο καθένας τους αντιπροσωπεύει έναν ιδιαίτερο τρόπο έκφρασης και κατανόησης του κοινωνικού κόσμου─ συγκρούονται συνεχώς για να επιβάλουν την ηγεμονία τους, για να καθορίσουν, δηλαδή, τα νοήματα της γλώσσας με τον δικό τους ιδιαίτερο τρόπο. </a:t>
            </a:r>
          </a:p>
          <a:p>
            <a:pPr marL="0" indent="0" algn="ctr">
              <a:buNone/>
            </a:pPr>
            <a:r>
              <a:rPr lang="el-GR" sz="2800" dirty="0"/>
              <a:t>Η ηγεμονία μπορεί προσωρινά, λοιπόν, να οριστεί ως η επικράτηση μιας ιδιαίτερης οπτικής. </a:t>
            </a:r>
          </a:p>
          <a:p>
            <a:endParaRPr lang="el-GR" altLang="el-GR" sz="2800" dirty="0"/>
          </a:p>
        </p:txBody>
      </p:sp>
    </p:spTree>
    <p:extLst>
      <p:ext uri="{BB962C8B-B14F-4D97-AF65-F5344CB8AC3E}">
        <p14:creationId xmlns:p14="http://schemas.microsoft.com/office/powerpoint/2010/main" val="35653060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Η μη ουδετερότητα του </a:t>
            </a:r>
            <a:r>
              <a:rPr lang="el-GR" dirty="0" smtClean="0"/>
              <a:t>παρατηρητή</a:t>
            </a:r>
            <a:endParaRPr lang="el-GR" dirty="0"/>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sz="2800" dirty="0"/>
              <a:t>Η κατασκευή ανταγωνισμών και η χάραξη πολιτικών συνόρων ανάμεσα στους «δικούς μας» και τους «άλλους» καθιστά τους λόγους συστήματα εγγενώς πολιτικά, ταυτοχρόνως όμως </a:t>
            </a:r>
            <a:r>
              <a:rPr lang="el-GR" sz="2800" b="1" dirty="0" err="1"/>
              <a:t>εύθραστα</a:t>
            </a:r>
            <a:r>
              <a:rPr lang="el-GR" sz="2800" b="1" dirty="0"/>
              <a:t> </a:t>
            </a:r>
            <a:r>
              <a:rPr lang="el-GR" sz="2800" dirty="0"/>
              <a:t>και </a:t>
            </a:r>
            <a:r>
              <a:rPr lang="el-GR" sz="2800" b="1" dirty="0" err="1"/>
              <a:t>ενδεχομενικά</a:t>
            </a:r>
            <a:r>
              <a:rPr lang="el-GR" sz="2800" dirty="0"/>
              <a:t>, στον βαθμό που πάντοτε υπονομεύονται από τα νοήματα που αποκλείστηκαν, από τις πολιτικές δυνάμεις που εξαιρέθηκαν κατά την παραγωγή τους.</a:t>
            </a:r>
          </a:p>
          <a:p>
            <a:pPr marL="0" indent="0">
              <a:buNone/>
            </a:pPr>
            <a:r>
              <a:rPr lang="el-GR" sz="2800" dirty="0"/>
              <a:t>Οι θεωρητικοί του λόγου αντιτίθενται σθεναρά στην άποψη ότι στόχος των κοινωνικών επιστημών είναι η εξήγηση των φαινομένων και των συμβάντων με αντικειμενικούς, καθολικούς όρους.</a:t>
            </a:r>
          </a:p>
          <a:p>
            <a:pPr marL="0" indent="0">
              <a:buNone/>
            </a:pPr>
            <a:r>
              <a:rPr lang="el-GR" sz="2800" dirty="0"/>
              <a:t> Αμφισβητούν την ευρέως διαδεδομένη άποψη ότι οι επιστημονικές θεωρίες αναπαριστούν με επάρκεια το πεδίο της εμπειρίας μας και ότι με την παραγωγή καθολικών νόμων και θεωριών μπορούν να προβλέπουν μελλοντικά συμβάντα και διαδικασίες. </a:t>
            </a:r>
          </a:p>
        </p:txBody>
      </p:sp>
    </p:spTree>
    <p:extLst>
      <p:ext uri="{BB962C8B-B14F-4D97-AF65-F5344CB8AC3E}">
        <p14:creationId xmlns:p14="http://schemas.microsoft.com/office/powerpoint/2010/main" val="11054023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t>Θεωρητικός εμποτισμός</a:t>
            </a:r>
            <a:endParaRPr lang="el-GR"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sz="2800" dirty="0"/>
              <a:t>Αντιθέτως, το πρόβλημα κατά είναι Κουν ότι τα επιστημονικά πειράματα, αντί να έρχονται σε επαφή με το πραγματικό, περιορίζονται συχνά σε ένα εξημερωμένο πεδίο εμπειρίας, ένα πεδίο μετρήσεων οι οποίες έχουν καθοριστεί ήδη από τις συντεταγμένες ενός επιστημονικού παραδείγματος ─ έχουν «μολυνθεί», δηλαδή, από τη θεωρία που καλούνται να επαληθεύσουν.</a:t>
            </a:r>
          </a:p>
          <a:p>
            <a:pPr marL="0" indent="0">
              <a:buNone/>
            </a:pPr>
            <a:r>
              <a:rPr lang="el-GR" sz="2800" dirty="0"/>
              <a:t>Ενώ, δηλαδή, η αλήθεια μιας απόφανσης μπορεί να εξαρτηθεί από την «αντιστοιχία» της ή την «έλλειψη αντιστοιχίας» προς την «εξωτερική πραγματικότητα», αυτό ήδη υποθέτει ότι υπάρχουν γλωσσικοί κανόνες και συμβάσεις που ορίζουν τι είναι αυτή η εξωτερική πραγματικότητα και πώς οι προτάσεις/ισχυρισμοί είναι δυνατόν να συναρθρωθούν. </a:t>
            </a:r>
          </a:p>
          <a:p>
            <a:endParaRPr lang="el-GR" sz="2800" dirty="0"/>
          </a:p>
        </p:txBody>
      </p:sp>
    </p:spTree>
    <p:extLst>
      <p:ext uri="{BB962C8B-B14F-4D97-AF65-F5344CB8AC3E}">
        <p14:creationId xmlns:p14="http://schemas.microsoft.com/office/powerpoint/2010/main" val="3951767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600" dirty="0">
                <a:latin typeface="Times New Roman" panose="02020603050405020304" pitchFamily="18" charset="0"/>
                <a:cs typeface="Times New Roman" panose="02020603050405020304" pitchFamily="18" charset="0"/>
              </a:rPr>
              <a:t>Αλήθεια και ψεύδος προσδιορίζονται μέσα σε εσωτερικά κριτήρια του κάθε λόγου </a:t>
            </a:r>
            <a:endParaRPr lang="el-GR" sz="3600" dirty="0"/>
          </a:p>
        </p:txBody>
      </p:sp>
      <p:sp>
        <p:nvSpPr>
          <p:cNvPr id="3" name="Θέση περιεχομένου 2"/>
          <p:cNvSpPr>
            <a:spLocks noGrp="1"/>
          </p:cNvSpPr>
          <p:nvPr>
            <p:ph idx="1"/>
          </p:nvPr>
        </p:nvSpPr>
        <p:spPr/>
        <p:txBody>
          <a:bodyPr>
            <a:normAutofit fontScale="85000" lnSpcReduction="10000"/>
          </a:bodyPr>
          <a:lstStyle/>
          <a:p>
            <a:pPr marL="0" indent="0">
              <a:buNone/>
            </a:pPr>
            <a:r>
              <a:rPr lang="el-GR" sz="2400" dirty="0"/>
              <a:t>Σχετικά με τη συγγένεια της ανάλυσης λόγου με την ερμηνευτική προσέγγιση: και οι δύο σχολές απορρίπτουν την έννοια της ανεξάρτητης αντικειμενικής πραγματικότητας και υιοθετούν την εκ των έσω διερεύνηση των κοινωνικά κατασκευασμένων νοημάτων και πρακτικών του κόσμου.  </a:t>
            </a:r>
          </a:p>
          <a:p>
            <a:pPr marL="0" indent="0">
              <a:buNone/>
            </a:pPr>
            <a:r>
              <a:rPr lang="el-GR" sz="2400" dirty="0"/>
              <a:t>Ωστόσο, η στόχευση είναι διαφορετική: οι θεωρίες του λόγου δεν ενδιαφέρονται απλώς για την πληρέστερη κατανόηση των φαινομένων που διερευνούν, ούτε για την αποκατάσταση των νοημάτων που έχουν διαρραγεί. </a:t>
            </a:r>
          </a:p>
          <a:p>
            <a:pPr marL="0" indent="0">
              <a:buNone/>
            </a:pPr>
            <a:r>
              <a:rPr lang="el-GR" sz="2400" dirty="0"/>
              <a:t>Ο </a:t>
            </a:r>
            <a:r>
              <a:rPr lang="el-GR" sz="2400" dirty="0" err="1"/>
              <a:t>Φουκώ</a:t>
            </a:r>
            <a:r>
              <a:rPr lang="el-GR" sz="2400" dirty="0"/>
              <a:t> συναρθρώνει την αρχαιολογική και τη γενεαλογική του προσέγγιση σε μια μέθοδο που την ονομάζει προβληματοποίηση και μέσω της οποίας επιχειρείται η αποκάλυψη του κοινωνικά κατασκευασμένου χαρακτήρα των αντικειμένων την έρευνας: τα αντικείμενα της ανάλυσης ποτέ δεν μας δίνονται από την εμπειρία, αλλά κατασκευάζονται μέσα σε συγκεκριμένα ιστορικά και θεωρητικά πλαίσια, τα οποία ο ερευνητής καλείται να προσδιορίζει και αποκαλύψει.</a:t>
            </a:r>
            <a:endParaRPr lang="en-US" sz="2400" dirty="0"/>
          </a:p>
          <a:p>
            <a:endParaRPr lang="el-GR" sz="2400" dirty="0"/>
          </a:p>
        </p:txBody>
      </p:sp>
    </p:spTree>
    <p:extLst>
      <p:ext uri="{BB962C8B-B14F-4D97-AF65-F5344CB8AC3E}">
        <p14:creationId xmlns:p14="http://schemas.microsoft.com/office/powerpoint/2010/main" val="387824806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1620</TotalTime>
  <Words>2928</Words>
  <Application>Microsoft Office PowerPoint</Application>
  <PresentationFormat>Προβολή στην οθόνη (4:3)</PresentationFormat>
  <Paragraphs>187</Paragraphs>
  <Slides>32</Slides>
  <Notes>32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ＭＳ Ｐゴシック</vt:lpstr>
      <vt:lpstr>Arial</vt:lpstr>
      <vt:lpstr>Calibri</vt:lpstr>
      <vt:lpstr>Times New Roman</vt:lpstr>
      <vt:lpstr>Wingdings</vt:lpstr>
      <vt:lpstr>Θέμα του Office</vt:lpstr>
      <vt:lpstr>ΕΠΙΣΤΗΜΟΛΟΓΙΑ ΚΑΙ ΔΙΔΑΚΤΙΚΗ ΤΩΝ ΜΑΘΗΜΑΤΙΚΩΝ</vt:lpstr>
      <vt:lpstr>Μεταμοντέρνες θωρήσεις</vt:lpstr>
      <vt:lpstr>Θεωρίες Λόγου και Ανάλυση Λόγου</vt:lpstr>
      <vt:lpstr>Λέξεις κλειδιά στη θεωρία λόγου ρηματικό (ή λογοθετικό) και ανάλυση λόγου (1/2)</vt:lpstr>
      <vt:lpstr>Λέξεις κλειδιά στη θεωρία λόγου ρηματικό (ή λογοθετικό) και ανάλυση λόγου (2/2)</vt:lpstr>
      <vt:lpstr>Λόγω αμφισημίας της γλώσσας, το νόημα δεν μπορεί να παγιωθεί απόλυτα</vt:lpstr>
      <vt:lpstr>Η μη ουδετερότητα του παρατηρητή</vt:lpstr>
      <vt:lpstr>Θεωρητικός εμποτισμός</vt:lpstr>
      <vt:lpstr>Αλήθεια και ψεύδος προσδιορίζονται μέσα σε εσωτερικά κριτήρια του κάθε λόγου </vt:lpstr>
      <vt:lpstr>Λόγος και κατασκευή της Αλήθειας (1/2)</vt:lpstr>
      <vt:lpstr>Λόγος και κατασκευή της Αλήθειας (2/2)</vt:lpstr>
      <vt:lpstr>Η παραγωγική εξουσία</vt:lpstr>
      <vt:lpstr>Φουκώ – Γκράμσι – Λακλάου – Μουφ (1/2)</vt:lpstr>
      <vt:lpstr>Φουκώ – Γκράμσι – Λακλάου – Μουφ (2/2)</vt:lpstr>
      <vt:lpstr>Η υλικότητα των λόγων</vt:lpstr>
      <vt:lpstr>Υπακοή</vt:lpstr>
      <vt:lpstr>Το νόημα του πολιτικού</vt:lpstr>
      <vt:lpstr>Λόγοι – πρακτικές - πολιτική</vt:lpstr>
      <vt:lpstr>Επιτέλεση - τελετουργία</vt:lpstr>
      <vt:lpstr>Η αντικειμενικότητα</vt:lpstr>
      <vt:lpstr>Αντικειμενικότητα έναντι πολιτικού</vt:lpstr>
      <vt:lpstr>Η έρευνα είναι πάντοτε πολιτική</vt:lpstr>
      <vt:lpstr>Φυσικοποιημένες αλήθειες η κατά συνθήκη ψέματα</vt:lpstr>
      <vt:lpstr>Δεν υπάρχει αληθής και ψευδής συνείδηση παρά δράση στο εσωτερικό των λόγων (1/2)</vt:lpstr>
      <vt:lpstr>Δεν υπάρχει αληθής και ψευδής συνείδηση παρά δράση στο εσωτερικό των λόγων (2/2)</vt:lpstr>
      <vt:lpstr>Επιδίωξη συσχετισμού λόγων</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189</cp:revision>
  <dcterms:created xsi:type="dcterms:W3CDTF">2012-09-06T09:03:05Z</dcterms:created>
  <dcterms:modified xsi:type="dcterms:W3CDTF">2015-10-12T15:55:33Z</dcterms:modified>
</cp:coreProperties>
</file>