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1"/>
  </p:sldMasterIdLst>
  <p:notesMasterIdLst>
    <p:notesMasterId r:id="rId72"/>
  </p:notesMasterIdLst>
  <p:sldIdLst>
    <p:sldId id="374" r:id="rId2"/>
    <p:sldId id="375" r:id="rId3"/>
    <p:sldId id="421" r:id="rId4"/>
    <p:sldId id="304" r:id="rId5"/>
    <p:sldId id="376" r:id="rId6"/>
    <p:sldId id="377" r:id="rId7"/>
    <p:sldId id="378" r:id="rId8"/>
    <p:sldId id="379" r:id="rId9"/>
    <p:sldId id="380" r:id="rId10"/>
    <p:sldId id="381" r:id="rId11"/>
    <p:sldId id="382" r:id="rId12"/>
    <p:sldId id="383" r:id="rId13"/>
    <p:sldId id="384" r:id="rId14"/>
    <p:sldId id="354" r:id="rId15"/>
    <p:sldId id="386" r:id="rId16"/>
    <p:sldId id="447" r:id="rId17"/>
    <p:sldId id="389" r:id="rId18"/>
    <p:sldId id="390" r:id="rId19"/>
    <p:sldId id="415" r:id="rId20"/>
    <p:sldId id="391" r:id="rId21"/>
    <p:sldId id="392" r:id="rId22"/>
    <p:sldId id="393" r:id="rId23"/>
    <p:sldId id="394" r:id="rId24"/>
    <p:sldId id="395" r:id="rId25"/>
    <p:sldId id="396" r:id="rId26"/>
    <p:sldId id="397" r:id="rId27"/>
    <p:sldId id="398" r:id="rId28"/>
    <p:sldId id="400" r:id="rId29"/>
    <p:sldId id="401" r:id="rId30"/>
    <p:sldId id="402" r:id="rId31"/>
    <p:sldId id="403" r:id="rId32"/>
    <p:sldId id="404" r:id="rId33"/>
    <p:sldId id="405" r:id="rId34"/>
    <p:sldId id="406" r:id="rId35"/>
    <p:sldId id="407" r:id="rId36"/>
    <p:sldId id="409" r:id="rId37"/>
    <p:sldId id="410" r:id="rId38"/>
    <p:sldId id="411" r:id="rId39"/>
    <p:sldId id="412" r:id="rId40"/>
    <p:sldId id="413" r:id="rId41"/>
    <p:sldId id="414" r:id="rId42"/>
    <p:sldId id="416" r:id="rId43"/>
    <p:sldId id="418" r:id="rId44"/>
    <p:sldId id="419" r:id="rId45"/>
    <p:sldId id="420" r:id="rId46"/>
    <p:sldId id="369" r:id="rId47"/>
    <p:sldId id="425" r:id="rId48"/>
    <p:sldId id="426" r:id="rId49"/>
    <p:sldId id="427" r:id="rId50"/>
    <p:sldId id="428" r:id="rId51"/>
    <p:sldId id="429" r:id="rId52"/>
    <p:sldId id="430" r:id="rId53"/>
    <p:sldId id="431" r:id="rId54"/>
    <p:sldId id="432" r:id="rId55"/>
    <p:sldId id="433" r:id="rId56"/>
    <p:sldId id="434" r:id="rId57"/>
    <p:sldId id="435" r:id="rId58"/>
    <p:sldId id="436" r:id="rId59"/>
    <p:sldId id="437" r:id="rId60"/>
    <p:sldId id="448" r:id="rId61"/>
    <p:sldId id="449" r:id="rId62"/>
    <p:sldId id="450" r:id="rId63"/>
    <p:sldId id="451" r:id="rId64"/>
    <p:sldId id="452" r:id="rId65"/>
    <p:sldId id="453" r:id="rId66"/>
    <p:sldId id="454" r:id="rId67"/>
    <p:sldId id="443" r:id="rId68"/>
    <p:sldId id="444" r:id="rId69"/>
    <p:sldId id="445" r:id="rId70"/>
    <p:sldId id="446" r:id="rId7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2E75B6"/>
    <a:srgbClr val="FF0DF4"/>
    <a:srgbClr val="E16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2" autoAdjust="0"/>
    <p:restoredTop sz="94652" autoAdjust="0"/>
  </p:normalViewPr>
  <p:slideViewPr>
    <p:cSldViewPr snapToObjects="1">
      <p:cViewPr varScale="1">
        <p:scale>
          <a:sx n="70" d="100"/>
          <a:sy n="70" d="100"/>
        </p:scale>
        <p:origin x="72" y="72"/>
      </p:cViewPr>
      <p:guideLst>
        <p:guide orient="horz" pos="2112"/>
        <p:guide pos="2880"/>
      </p:guideLst>
    </p:cSldViewPr>
  </p:slideViewPr>
  <p:outlineViewPr>
    <p:cViewPr>
      <p:scale>
        <a:sx n="33" d="100"/>
        <a:sy n="33" d="100"/>
      </p:scale>
      <p:origin x="0" y="-68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2DD5C34C-01E2-4C10-818F-35A2E001725F}" type="datetime1">
              <a:rPr lang="en-US" altLang="el-GR"/>
              <a:pPr>
                <a:defRPr/>
              </a:pPr>
              <a:t>10/18/2015</a:t>
            </a:fld>
            <a:endParaRPr lang="en-US" alt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l-GR" noProof="0"/>
              <a:t>Click to edit Master text styles</a:t>
            </a:r>
          </a:p>
          <a:p>
            <a:pPr lvl="1"/>
            <a:r>
              <a:rPr lang="el-GR" noProof="0"/>
              <a:t>Second level</a:t>
            </a:r>
          </a:p>
          <a:p>
            <a:pPr lvl="2"/>
            <a:r>
              <a:rPr lang="el-GR" noProof="0"/>
              <a:t>Third level</a:t>
            </a:r>
          </a:p>
          <a:p>
            <a:pPr lvl="3"/>
            <a:r>
              <a:rPr lang="el-GR" noProof="0"/>
              <a:t>Fourth level</a:t>
            </a:r>
          </a:p>
          <a:p>
            <a:pPr lvl="4"/>
            <a:r>
              <a:rPr lang="el-GR"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7D70870-44E9-49E5-BBB3-7635CF567DDA}" type="slidenum">
              <a:rPr lang="en-US" altLang="el-GR"/>
              <a:pPr>
                <a:defRPr/>
              </a:pPr>
              <a:t>‹#›</a:t>
            </a:fld>
            <a:endParaRPr lang="en-US" altLang="el-GR"/>
          </a:p>
        </p:txBody>
      </p:sp>
    </p:spTree>
    <p:extLst>
      <p:ext uri="{BB962C8B-B14F-4D97-AF65-F5344CB8AC3E}">
        <p14:creationId xmlns:p14="http://schemas.microsoft.com/office/powerpoint/2010/main" val="29278221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smtClean="0"/>
              <a:t> </a:t>
            </a:r>
          </a:p>
        </p:txBody>
      </p:sp>
      <p:sp>
        <p:nvSpPr>
          <p:cNvPr id="614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77A2BDB-B711-4327-BCD7-3CE3E338C46F}" type="slidenum">
              <a:rPr lang="el-GR" altLang="en-US" smtClean="0"/>
              <a:pPr/>
              <a:t>2</a:t>
            </a:fld>
            <a:endParaRPr lang="el-GR" altLang="en-US" smtClean="0"/>
          </a:p>
        </p:txBody>
      </p:sp>
    </p:spTree>
    <p:extLst>
      <p:ext uri="{BB962C8B-B14F-4D97-AF65-F5344CB8AC3E}">
        <p14:creationId xmlns:p14="http://schemas.microsoft.com/office/powerpoint/2010/main" val="3632948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235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6580A00-9B76-4379-A1B9-B6177123989E}" type="slidenum">
              <a:rPr lang="en-US" altLang="el-GR" smtClean="0"/>
              <a:pPr/>
              <a:t>11</a:t>
            </a:fld>
            <a:endParaRPr lang="en-US" altLang="el-GR" smtClean="0"/>
          </a:p>
        </p:txBody>
      </p:sp>
    </p:spTree>
    <p:extLst>
      <p:ext uri="{BB962C8B-B14F-4D97-AF65-F5344CB8AC3E}">
        <p14:creationId xmlns:p14="http://schemas.microsoft.com/office/powerpoint/2010/main" val="2845358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2560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A183828-1D63-4502-ABAF-74764C3515A6}" type="slidenum">
              <a:rPr lang="en-US" altLang="el-GR" smtClean="0"/>
              <a:pPr/>
              <a:t>12</a:t>
            </a:fld>
            <a:endParaRPr lang="en-US" altLang="el-GR" smtClean="0"/>
          </a:p>
        </p:txBody>
      </p:sp>
    </p:spTree>
    <p:extLst>
      <p:ext uri="{BB962C8B-B14F-4D97-AF65-F5344CB8AC3E}">
        <p14:creationId xmlns:p14="http://schemas.microsoft.com/office/powerpoint/2010/main" val="2262463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2765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039DF0C-A4F0-4187-ADE4-A6F3A62112AA}" type="slidenum">
              <a:rPr lang="en-US" altLang="el-GR" smtClean="0"/>
              <a:pPr/>
              <a:t>13</a:t>
            </a:fld>
            <a:endParaRPr lang="en-US" altLang="el-GR" smtClean="0"/>
          </a:p>
        </p:txBody>
      </p:sp>
    </p:spTree>
    <p:extLst>
      <p:ext uri="{BB962C8B-B14F-4D97-AF65-F5344CB8AC3E}">
        <p14:creationId xmlns:p14="http://schemas.microsoft.com/office/powerpoint/2010/main" val="3191512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4DAA9FF-350F-487B-BD6B-6617A734D06A}" type="slidenum">
              <a:rPr lang="en-US" altLang="el-GR" smtClean="0"/>
              <a:pPr/>
              <a:t>21</a:t>
            </a:fld>
            <a:endParaRPr lang="en-US" altLang="el-GR" smtClean="0"/>
          </a:p>
        </p:txBody>
      </p:sp>
    </p:spTree>
    <p:extLst>
      <p:ext uri="{BB962C8B-B14F-4D97-AF65-F5344CB8AC3E}">
        <p14:creationId xmlns:p14="http://schemas.microsoft.com/office/powerpoint/2010/main" val="3581448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A91BA94-EF71-434F-B1F6-21ACC0F23D7A}" type="slidenum">
              <a:rPr lang="en-US" altLang="el-GR" smtClean="0"/>
              <a:pPr/>
              <a:t>24</a:t>
            </a:fld>
            <a:endParaRPr lang="en-US" altLang="el-GR" smtClean="0"/>
          </a:p>
        </p:txBody>
      </p:sp>
    </p:spTree>
    <p:extLst>
      <p:ext uri="{BB962C8B-B14F-4D97-AF65-F5344CB8AC3E}">
        <p14:creationId xmlns:p14="http://schemas.microsoft.com/office/powerpoint/2010/main" val="2436680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BC2A57A-BF33-4858-9879-F00400A2149A}" type="slidenum">
              <a:rPr lang="en-US" altLang="el-GR" smtClean="0"/>
              <a:pPr/>
              <a:t>28</a:t>
            </a:fld>
            <a:endParaRPr lang="en-US" altLang="el-GR" smtClean="0"/>
          </a:p>
        </p:txBody>
      </p:sp>
    </p:spTree>
    <p:extLst>
      <p:ext uri="{BB962C8B-B14F-4D97-AF65-F5344CB8AC3E}">
        <p14:creationId xmlns:p14="http://schemas.microsoft.com/office/powerpoint/2010/main" val="490723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E8CCD50-4CA8-4706-A682-3D90757F09CE}" type="slidenum">
              <a:rPr lang="en-US" altLang="el-GR" smtClean="0"/>
              <a:pPr/>
              <a:t>29</a:t>
            </a:fld>
            <a:endParaRPr lang="en-US" altLang="el-GR" smtClean="0"/>
          </a:p>
        </p:txBody>
      </p:sp>
    </p:spTree>
    <p:extLst>
      <p:ext uri="{BB962C8B-B14F-4D97-AF65-F5344CB8AC3E}">
        <p14:creationId xmlns:p14="http://schemas.microsoft.com/office/powerpoint/2010/main" val="3098765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072CCC4-DA25-4682-A3A9-3452C842DCA4}" type="slidenum">
              <a:rPr lang="en-US" altLang="el-GR" smtClean="0"/>
              <a:pPr/>
              <a:t>30</a:t>
            </a:fld>
            <a:endParaRPr lang="en-US" altLang="el-GR" smtClean="0"/>
          </a:p>
        </p:txBody>
      </p:sp>
    </p:spTree>
    <p:extLst>
      <p:ext uri="{BB962C8B-B14F-4D97-AF65-F5344CB8AC3E}">
        <p14:creationId xmlns:p14="http://schemas.microsoft.com/office/powerpoint/2010/main" val="1410254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B6B75AA-EBC7-4F58-86CA-235F0677085E}" type="slidenum">
              <a:rPr lang="en-US" altLang="el-GR" smtClean="0"/>
              <a:pPr/>
              <a:t>31</a:t>
            </a:fld>
            <a:endParaRPr lang="en-US" altLang="el-GR" smtClean="0"/>
          </a:p>
        </p:txBody>
      </p:sp>
    </p:spTree>
    <p:extLst>
      <p:ext uri="{BB962C8B-B14F-4D97-AF65-F5344CB8AC3E}">
        <p14:creationId xmlns:p14="http://schemas.microsoft.com/office/powerpoint/2010/main" val="2295439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B2B17B8-C97E-42DF-BA43-ECB03AF29632}" type="slidenum">
              <a:rPr lang="en-US" altLang="el-GR" smtClean="0"/>
              <a:pPr/>
              <a:t>33</a:t>
            </a:fld>
            <a:endParaRPr lang="en-US" altLang="el-GR" smtClean="0"/>
          </a:p>
        </p:txBody>
      </p:sp>
    </p:spTree>
    <p:extLst>
      <p:ext uri="{BB962C8B-B14F-4D97-AF65-F5344CB8AC3E}">
        <p14:creationId xmlns:p14="http://schemas.microsoft.com/office/powerpoint/2010/main" val="415650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D70870-44E9-49E5-BBB3-7635CF567DDA}" type="slidenum">
              <a:rPr lang="en-US" altLang="el-GR" smtClean="0"/>
              <a:pPr>
                <a:defRPr/>
              </a:pPr>
              <a:t>3</a:t>
            </a:fld>
            <a:endParaRPr lang="en-US" altLang="el-GR"/>
          </a:p>
        </p:txBody>
      </p:sp>
    </p:spTree>
    <p:extLst>
      <p:ext uri="{BB962C8B-B14F-4D97-AF65-F5344CB8AC3E}">
        <p14:creationId xmlns:p14="http://schemas.microsoft.com/office/powerpoint/2010/main" val="1708014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F2187E4-77E2-4361-AC9B-403993E1353B}" type="slidenum">
              <a:rPr lang="en-US" altLang="el-GR" smtClean="0"/>
              <a:pPr/>
              <a:t>39</a:t>
            </a:fld>
            <a:endParaRPr lang="en-US" altLang="el-GR" smtClean="0"/>
          </a:p>
        </p:txBody>
      </p:sp>
    </p:spTree>
    <p:extLst>
      <p:ext uri="{BB962C8B-B14F-4D97-AF65-F5344CB8AC3E}">
        <p14:creationId xmlns:p14="http://schemas.microsoft.com/office/powerpoint/2010/main" val="2546877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0039130-15B2-45D1-B59D-06562FF4B3F2}" type="slidenum">
              <a:rPr lang="en-US" altLang="el-GR" smtClean="0"/>
              <a:pPr/>
              <a:t>40</a:t>
            </a:fld>
            <a:endParaRPr lang="en-US" altLang="el-GR" smtClean="0"/>
          </a:p>
        </p:txBody>
      </p:sp>
    </p:spTree>
    <p:extLst>
      <p:ext uri="{BB962C8B-B14F-4D97-AF65-F5344CB8AC3E}">
        <p14:creationId xmlns:p14="http://schemas.microsoft.com/office/powerpoint/2010/main" val="1078380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3AEACAA-F82A-4F87-A641-01A38AF5D284}" type="slidenum">
              <a:rPr lang="en-US" altLang="el-GR" smtClean="0"/>
              <a:pPr/>
              <a:t>41</a:t>
            </a:fld>
            <a:endParaRPr lang="en-US" altLang="el-GR" smtClean="0"/>
          </a:p>
        </p:txBody>
      </p:sp>
    </p:spTree>
    <p:extLst>
      <p:ext uri="{BB962C8B-B14F-4D97-AF65-F5344CB8AC3E}">
        <p14:creationId xmlns:p14="http://schemas.microsoft.com/office/powerpoint/2010/main" val="3700182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B180E81-C8EF-49DC-8D76-3DC6D3BCD758}" type="slidenum">
              <a:rPr lang="en-US" altLang="el-GR" smtClean="0"/>
              <a:pPr/>
              <a:t>44</a:t>
            </a:fld>
            <a:endParaRPr lang="en-US" altLang="el-GR" smtClean="0"/>
          </a:p>
        </p:txBody>
      </p:sp>
    </p:spTree>
    <p:extLst>
      <p:ext uri="{BB962C8B-B14F-4D97-AF65-F5344CB8AC3E}">
        <p14:creationId xmlns:p14="http://schemas.microsoft.com/office/powerpoint/2010/main" val="38622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EC0445-7707-462B-A627-DCB2F11EAC8C}" type="slidenum">
              <a:rPr lang="en-US" altLang="el-GR" smtClean="0"/>
              <a:pPr/>
              <a:t>50</a:t>
            </a:fld>
            <a:endParaRPr lang="en-US" altLang="el-GR" smtClean="0"/>
          </a:p>
        </p:txBody>
      </p:sp>
    </p:spTree>
    <p:extLst>
      <p:ext uri="{BB962C8B-B14F-4D97-AF65-F5344CB8AC3E}">
        <p14:creationId xmlns:p14="http://schemas.microsoft.com/office/powerpoint/2010/main" val="2083522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07F97DA-3283-41E0-BAD8-4656AC576C64}" type="slidenum">
              <a:rPr lang="en-US" altLang="el-GR" smtClean="0"/>
              <a:pPr/>
              <a:t>57</a:t>
            </a:fld>
            <a:endParaRPr lang="en-US" altLang="el-GR" smtClean="0"/>
          </a:p>
        </p:txBody>
      </p:sp>
    </p:spTree>
    <p:extLst>
      <p:ext uri="{BB962C8B-B14F-4D97-AF65-F5344CB8AC3E}">
        <p14:creationId xmlns:p14="http://schemas.microsoft.com/office/powerpoint/2010/main" val="3803103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B73410B-D4F0-4F7D-8299-DC076A10C576}" type="slidenum">
              <a:rPr lang="en-US" altLang="el-GR" smtClean="0"/>
              <a:pPr/>
              <a:t>58</a:t>
            </a:fld>
            <a:endParaRPr lang="en-US" altLang="el-GR" smtClean="0"/>
          </a:p>
        </p:txBody>
      </p:sp>
    </p:spTree>
    <p:extLst>
      <p:ext uri="{BB962C8B-B14F-4D97-AF65-F5344CB8AC3E}">
        <p14:creationId xmlns:p14="http://schemas.microsoft.com/office/powerpoint/2010/main" val="1572044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smtClean="0"/>
              <a:t>Εικόνα 39: </a:t>
            </a:r>
            <a:endParaRPr lang="en-US" altLang="en-US" smtClean="0"/>
          </a:p>
        </p:txBody>
      </p:sp>
      <p:sp>
        <p:nvSpPr>
          <p:cNvPr id="1259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0DD5961-B9ED-47BD-A1C0-2DB64758FB15}" type="slidenum">
              <a:rPr lang="en-US" altLang="en-US" smtClean="0"/>
              <a:pPr/>
              <a:t>60</a:t>
            </a:fld>
            <a:endParaRPr lang="en-US" altLang="en-US" smtClean="0"/>
          </a:p>
        </p:txBody>
      </p:sp>
    </p:spTree>
    <p:extLst>
      <p:ext uri="{BB962C8B-B14F-4D97-AF65-F5344CB8AC3E}">
        <p14:creationId xmlns:p14="http://schemas.microsoft.com/office/powerpoint/2010/main" val="174415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8A31651-2E65-4D9E-8E8A-C77901F31C92}" type="slidenum">
              <a:rPr lang="el-GR" altLang="en-US" smtClean="0"/>
              <a:pPr/>
              <a:t>67</a:t>
            </a:fld>
            <a:endParaRPr lang="el-GR" altLang="en-US" smtClean="0"/>
          </a:p>
        </p:txBody>
      </p:sp>
    </p:spTree>
    <p:extLst>
      <p:ext uri="{BB962C8B-B14F-4D97-AF65-F5344CB8AC3E}">
        <p14:creationId xmlns:p14="http://schemas.microsoft.com/office/powerpoint/2010/main" val="1623367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40EC773-BDD6-4FE5-9B36-8A9AB5A59E05}" type="slidenum">
              <a:rPr lang="el-GR" altLang="en-US" smtClean="0"/>
              <a:pPr/>
              <a:t>68</a:t>
            </a:fld>
            <a:endParaRPr lang="el-GR" altLang="en-US" smtClean="0"/>
          </a:p>
        </p:txBody>
      </p:sp>
    </p:spTree>
    <p:extLst>
      <p:ext uri="{BB962C8B-B14F-4D97-AF65-F5344CB8AC3E}">
        <p14:creationId xmlns:p14="http://schemas.microsoft.com/office/powerpoint/2010/main" val="414788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922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CC43085-BE55-42CC-B09E-96068D024099}" type="slidenum">
              <a:rPr lang="en-US" altLang="el-GR" smtClean="0"/>
              <a:pPr/>
              <a:t>4</a:t>
            </a:fld>
            <a:endParaRPr lang="en-US" altLang="el-GR" smtClean="0"/>
          </a:p>
        </p:txBody>
      </p:sp>
    </p:spTree>
    <p:extLst>
      <p:ext uri="{BB962C8B-B14F-4D97-AF65-F5344CB8AC3E}">
        <p14:creationId xmlns:p14="http://schemas.microsoft.com/office/powerpoint/2010/main" val="2070355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0F3EB32-7764-4A55-A25B-03E4FD10FF21}" type="slidenum">
              <a:rPr lang="el-GR" altLang="en-US" smtClean="0"/>
              <a:pPr/>
              <a:t>69</a:t>
            </a:fld>
            <a:endParaRPr lang="el-GR" altLang="en-US" smtClean="0"/>
          </a:p>
        </p:txBody>
      </p:sp>
    </p:spTree>
    <p:extLst>
      <p:ext uri="{BB962C8B-B14F-4D97-AF65-F5344CB8AC3E}">
        <p14:creationId xmlns:p14="http://schemas.microsoft.com/office/powerpoint/2010/main" val="1612566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400AE9A-0BEB-434E-A7E9-614803AF6614}" type="slidenum">
              <a:rPr lang="el-GR" altLang="en-US" smtClean="0"/>
              <a:pPr/>
              <a:t>70</a:t>
            </a:fld>
            <a:endParaRPr lang="el-GR" altLang="en-US" smtClean="0"/>
          </a:p>
        </p:txBody>
      </p:sp>
    </p:spTree>
    <p:extLst>
      <p:ext uri="{BB962C8B-B14F-4D97-AF65-F5344CB8AC3E}">
        <p14:creationId xmlns:p14="http://schemas.microsoft.com/office/powerpoint/2010/main" val="450386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12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15D9B3E-3E5B-446E-B0AC-43F97CE361D8}" type="slidenum">
              <a:rPr lang="en-US" altLang="el-GR" smtClean="0"/>
              <a:pPr/>
              <a:t>5</a:t>
            </a:fld>
            <a:endParaRPr lang="en-US" altLang="el-GR" smtClean="0"/>
          </a:p>
        </p:txBody>
      </p:sp>
    </p:spTree>
    <p:extLst>
      <p:ext uri="{BB962C8B-B14F-4D97-AF65-F5344CB8AC3E}">
        <p14:creationId xmlns:p14="http://schemas.microsoft.com/office/powerpoint/2010/main" val="2402555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331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E680EA4-C3DA-40F1-BB97-C21F7BD2270B}" type="slidenum">
              <a:rPr lang="en-US" altLang="el-GR" smtClean="0"/>
              <a:pPr/>
              <a:t>6</a:t>
            </a:fld>
            <a:endParaRPr lang="en-US" altLang="el-GR" smtClean="0"/>
          </a:p>
        </p:txBody>
      </p:sp>
    </p:spTree>
    <p:extLst>
      <p:ext uri="{BB962C8B-B14F-4D97-AF65-F5344CB8AC3E}">
        <p14:creationId xmlns:p14="http://schemas.microsoft.com/office/powerpoint/2010/main" val="2998346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536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3759911-08CE-41AE-A413-9BB2AD95A0B1}" type="slidenum">
              <a:rPr lang="en-US" altLang="el-GR" smtClean="0"/>
              <a:pPr/>
              <a:t>7</a:t>
            </a:fld>
            <a:endParaRPr lang="en-US" altLang="el-GR" smtClean="0"/>
          </a:p>
        </p:txBody>
      </p:sp>
    </p:spTree>
    <p:extLst>
      <p:ext uri="{BB962C8B-B14F-4D97-AF65-F5344CB8AC3E}">
        <p14:creationId xmlns:p14="http://schemas.microsoft.com/office/powerpoint/2010/main" val="1047481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741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473D62B-E539-4BC4-8DC4-93F9B7AAEBD2}" type="slidenum">
              <a:rPr lang="en-US" altLang="el-GR" smtClean="0"/>
              <a:pPr/>
              <a:t>8</a:t>
            </a:fld>
            <a:endParaRPr lang="en-US" altLang="el-GR" smtClean="0"/>
          </a:p>
        </p:txBody>
      </p:sp>
    </p:spTree>
    <p:extLst>
      <p:ext uri="{BB962C8B-B14F-4D97-AF65-F5344CB8AC3E}">
        <p14:creationId xmlns:p14="http://schemas.microsoft.com/office/powerpoint/2010/main" val="2445383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946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2B3414-3AB3-4CC5-A38F-90ABF684ED61}" type="slidenum">
              <a:rPr lang="en-US" altLang="el-GR" smtClean="0"/>
              <a:pPr/>
              <a:t>9</a:t>
            </a:fld>
            <a:endParaRPr lang="en-US" altLang="el-GR" smtClean="0"/>
          </a:p>
        </p:txBody>
      </p:sp>
    </p:spTree>
    <p:extLst>
      <p:ext uri="{BB962C8B-B14F-4D97-AF65-F5344CB8AC3E}">
        <p14:creationId xmlns:p14="http://schemas.microsoft.com/office/powerpoint/2010/main" val="347294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2150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7427D44-6679-40AE-BF77-2DCCF8F52E31}" type="slidenum">
              <a:rPr lang="en-US" altLang="el-GR" smtClean="0"/>
              <a:pPr/>
              <a:t>10</a:t>
            </a:fld>
            <a:endParaRPr lang="en-US" altLang="el-GR" smtClean="0"/>
          </a:p>
        </p:txBody>
      </p:sp>
    </p:spTree>
    <p:extLst>
      <p:ext uri="{BB962C8B-B14F-4D97-AF65-F5344CB8AC3E}">
        <p14:creationId xmlns:p14="http://schemas.microsoft.com/office/powerpoint/2010/main" val="42567219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Διαφάνεια τίτλου">
    <p:spTree>
      <p:nvGrpSpPr>
        <p:cNvPr id="1" name=""/>
        <p:cNvGrpSpPr/>
        <p:nvPr/>
      </p:nvGrpSpPr>
      <p:grpSpPr>
        <a:xfrm>
          <a:off x="0" y="0"/>
          <a:ext cx="0" cy="0"/>
          <a:chOff x="0" y="0"/>
          <a:chExt cx="0" cy="0"/>
        </a:xfrm>
      </p:grpSpPr>
      <p:pic>
        <p:nvPicPr>
          <p:cNvPr id="4" name="Picture 7" descr="Λογότυπο Εθνικόν και Καποδιστριακόν Πανεπιστήμιον Αθηνών"/>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22300"/>
            <a:ext cx="41481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Θέση κειμένου 4"/>
          <p:cNvSpPr>
            <a:spLocks noGrp="1"/>
          </p:cNvSpPr>
          <p:nvPr>
            <p:ph type="body" sz="quarter" idx="10"/>
          </p:nvPr>
        </p:nvSpPr>
        <p:spPr>
          <a:xfrm>
            <a:off x="971551" y="3573463"/>
            <a:ext cx="7272338" cy="2087562"/>
          </a:xfrm>
        </p:spPr>
        <p:txBody>
          <a:bodyPr>
            <a:noAutofit/>
          </a:bodyPr>
          <a:lstStyle>
            <a:lvl1pPr marL="0" indent="0" algn="ctr">
              <a:buFont typeface="Arial" panose="020B0604020202020204" pitchFamily="34" charset="0"/>
              <a:buNone/>
              <a:defRPr sz="2800" baseline="0"/>
            </a:lvl1pPr>
            <a:lvl2pPr marL="457200" indent="0">
              <a:buNone/>
              <a:defRPr/>
            </a:lvl2pPr>
            <a:lvl3pPr marL="914400" indent="0">
              <a:buNone/>
              <a:defRPr/>
            </a:lvl3pPr>
            <a:lvl4pPr marL="1371600" indent="0">
              <a:buNone/>
              <a:defRPr/>
            </a:lvl4pPr>
            <a:lvl5pPr marL="1828800" indent="0">
              <a:buNone/>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8" name="Title 7"/>
          <p:cNvSpPr>
            <a:spLocks noGrp="1"/>
          </p:cNvSpPr>
          <p:nvPr>
            <p:ph type="title"/>
          </p:nvPr>
        </p:nvSpPr>
        <p:spPr>
          <a:xfrm>
            <a:off x="711358" y="1915318"/>
            <a:ext cx="7886700" cy="1325563"/>
          </a:xfrm>
        </p:spPr>
        <p:txBody>
          <a:bodyPr/>
          <a:lstStyle/>
          <a:p>
            <a:r>
              <a:rPr lang="en-US" smtClean="0"/>
              <a:t>Click to edit Master title style</a:t>
            </a:r>
            <a:endParaRPr lang="en-US"/>
          </a:p>
        </p:txBody>
      </p:sp>
    </p:spTree>
    <p:extLst>
      <p:ext uri="{BB962C8B-B14F-4D97-AF65-F5344CB8AC3E}">
        <p14:creationId xmlns:p14="http://schemas.microsoft.com/office/powerpoint/2010/main" val="3871348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εριεχομένου 5"/>
          <p:cNvSpPr>
            <a:spLocks noGrp="1"/>
          </p:cNvSpPr>
          <p:nvPr>
            <p:ph sz="quarter" idx="12"/>
          </p:nvPr>
        </p:nvSpPr>
        <p:spPr>
          <a:xfrm>
            <a:off x="3790950" y="1828802"/>
            <a:ext cx="4724400" cy="43799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κειμένου 7"/>
          <p:cNvSpPr>
            <a:spLocks noGrp="1"/>
          </p:cNvSpPr>
          <p:nvPr>
            <p:ph type="body" sz="quarter" idx="13"/>
          </p:nvPr>
        </p:nvSpPr>
        <p:spPr>
          <a:xfrm>
            <a:off x="628651" y="1798638"/>
            <a:ext cx="3101975" cy="44100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5. Αρχές Ανάπτυξης</a:t>
            </a:r>
            <a:endParaRPr lang="en-US"/>
          </a:p>
        </p:txBody>
      </p:sp>
      <p:sp>
        <p:nvSpPr>
          <p:cNvPr id="7" name="Slide Number Placeholder 5"/>
          <p:cNvSpPr>
            <a:spLocks noGrp="1"/>
          </p:cNvSpPr>
          <p:nvPr>
            <p:ph type="sldNum" sz="quarter" idx="15"/>
          </p:nvPr>
        </p:nvSpPr>
        <p:spPr/>
        <p:txBody>
          <a:bodyPr/>
          <a:lstStyle>
            <a:lvl1pPr>
              <a:defRPr/>
            </a:lvl1pPr>
          </a:lstStyle>
          <a:p>
            <a:pPr>
              <a:defRPr/>
            </a:pPr>
            <a:fld id="{CE77C3C2-DCF4-46BE-8CDF-CFDBC66DD0A6}" type="slidenum">
              <a:rPr lang="en-US" altLang="el-GR"/>
              <a:pPr>
                <a:defRPr/>
              </a:pPr>
              <a:t>‹#›</a:t>
            </a:fld>
            <a:endParaRPr lang="en-US" altLang="el-GR"/>
          </a:p>
        </p:txBody>
      </p:sp>
    </p:spTree>
    <p:extLst>
      <p:ext uri="{BB962C8B-B14F-4D97-AF65-F5344CB8AC3E}">
        <p14:creationId xmlns:p14="http://schemas.microsoft.com/office/powerpoint/2010/main" val="1675541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Footer Placeholder 4"/>
          <p:cNvSpPr>
            <a:spLocks noGrp="1"/>
          </p:cNvSpPr>
          <p:nvPr>
            <p:ph type="ftr" sz="quarter" idx="10"/>
          </p:nvPr>
        </p:nvSpPr>
        <p:spPr/>
        <p:txBody>
          <a:bodyPr/>
          <a:lstStyle>
            <a:lvl1pPr>
              <a:defRPr/>
            </a:lvl1pPr>
          </a:lstStyle>
          <a:p>
            <a:pPr>
              <a:defRPr/>
            </a:pPr>
            <a:r>
              <a:rPr lang="el-GR" smtClean="0"/>
              <a:t>Ενότητα 5. Αρχές Ανάπτυξης</a:t>
            </a:r>
            <a:endParaRPr lang="en-US"/>
          </a:p>
        </p:txBody>
      </p:sp>
      <p:sp>
        <p:nvSpPr>
          <p:cNvPr id="4" name="Slide Number Placeholder 5"/>
          <p:cNvSpPr>
            <a:spLocks noGrp="1"/>
          </p:cNvSpPr>
          <p:nvPr>
            <p:ph type="sldNum" sz="quarter" idx="11"/>
          </p:nvPr>
        </p:nvSpPr>
        <p:spPr/>
        <p:txBody>
          <a:bodyPr/>
          <a:lstStyle>
            <a:lvl1pPr>
              <a:defRPr/>
            </a:lvl1pPr>
          </a:lstStyle>
          <a:p>
            <a:pPr>
              <a:defRPr/>
            </a:pPr>
            <a:fld id="{C29FD552-4260-47B2-A3A5-E492F81D3F3E}" type="slidenum">
              <a:rPr lang="en-US" altLang="el-GR"/>
              <a:pPr>
                <a:defRPr/>
              </a:pPr>
              <a:t>‹#›</a:t>
            </a:fld>
            <a:endParaRPr lang="en-US" altLang="el-GR"/>
          </a:p>
        </p:txBody>
      </p:sp>
    </p:spTree>
    <p:extLst>
      <p:ext uri="{BB962C8B-B14F-4D97-AF65-F5344CB8AC3E}">
        <p14:creationId xmlns:p14="http://schemas.microsoft.com/office/powerpoint/2010/main" val="3930393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l-GR" smtClean="0"/>
              <a:t>Ενότητα 5. Αρχές Ανάπτυξης</a:t>
            </a:r>
            <a:endParaRPr lang="en-US"/>
          </a:p>
        </p:txBody>
      </p:sp>
      <p:sp>
        <p:nvSpPr>
          <p:cNvPr id="3" name="Slide Number Placeholder 5"/>
          <p:cNvSpPr>
            <a:spLocks noGrp="1"/>
          </p:cNvSpPr>
          <p:nvPr>
            <p:ph type="sldNum" sz="quarter" idx="11"/>
          </p:nvPr>
        </p:nvSpPr>
        <p:spPr/>
        <p:txBody>
          <a:bodyPr/>
          <a:lstStyle>
            <a:lvl1pPr>
              <a:defRPr/>
            </a:lvl1pPr>
          </a:lstStyle>
          <a:p>
            <a:pPr>
              <a:defRPr/>
            </a:pPr>
            <a:fld id="{5429D7AA-D7AE-4612-8203-77DA645110E9}" type="slidenum">
              <a:rPr lang="en-US" altLang="el-GR"/>
              <a:pPr>
                <a:defRPr/>
              </a:pPr>
              <a:t>‹#›</a:t>
            </a:fld>
            <a:endParaRPr lang="en-US" altLang="el-GR"/>
          </a:p>
        </p:txBody>
      </p:sp>
    </p:spTree>
    <p:extLst>
      <p:ext uri="{BB962C8B-B14F-4D97-AF65-F5344CB8AC3E}">
        <p14:creationId xmlns:p14="http://schemas.microsoft.com/office/powerpoint/2010/main" val="3487885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5. Αρχές Ανάπτυξης</a:t>
            </a:r>
            <a:endParaRPr lang="en-US"/>
          </a:p>
        </p:txBody>
      </p:sp>
      <p:sp>
        <p:nvSpPr>
          <p:cNvPr id="6" name="Slide Number Placeholder 5"/>
          <p:cNvSpPr>
            <a:spLocks noGrp="1"/>
          </p:cNvSpPr>
          <p:nvPr>
            <p:ph type="sldNum" sz="quarter" idx="11"/>
          </p:nvPr>
        </p:nvSpPr>
        <p:spPr/>
        <p:txBody>
          <a:bodyPr/>
          <a:lstStyle>
            <a:lvl1pPr>
              <a:defRPr/>
            </a:lvl1pPr>
          </a:lstStyle>
          <a:p>
            <a:pPr>
              <a:defRPr/>
            </a:pPr>
            <a:fld id="{55F208E3-3E22-4CB0-949F-9545AA7BEF9D}" type="slidenum">
              <a:rPr lang="en-US" altLang="el-GR"/>
              <a:pPr>
                <a:defRPr/>
              </a:pPr>
              <a:t>‹#›</a:t>
            </a:fld>
            <a:endParaRPr lang="en-US" altLang="el-GR"/>
          </a:p>
        </p:txBody>
      </p:sp>
    </p:spTree>
    <p:extLst>
      <p:ext uri="{BB962C8B-B14F-4D97-AF65-F5344CB8AC3E}">
        <p14:creationId xmlns:p14="http://schemas.microsoft.com/office/powerpoint/2010/main" val="531940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5. Αρχές Ανάπτυξης</a:t>
            </a:r>
            <a:endParaRPr lang="en-US"/>
          </a:p>
        </p:txBody>
      </p:sp>
      <p:sp>
        <p:nvSpPr>
          <p:cNvPr id="6" name="Slide Number Placeholder 5"/>
          <p:cNvSpPr>
            <a:spLocks noGrp="1"/>
          </p:cNvSpPr>
          <p:nvPr>
            <p:ph type="sldNum" sz="quarter" idx="11"/>
          </p:nvPr>
        </p:nvSpPr>
        <p:spPr/>
        <p:txBody>
          <a:bodyPr/>
          <a:lstStyle>
            <a:lvl1pPr>
              <a:defRPr/>
            </a:lvl1pPr>
          </a:lstStyle>
          <a:p>
            <a:pPr>
              <a:defRPr/>
            </a:pPr>
            <a:fld id="{892A9E62-830F-4F64-B7B7-BA56AFFE1BF2}" type="slidenum">
              <a:rPr lang="en-US" altLang="el-GR"/>
              <a:pPr>
                <a:defRPr/>
              </a:pPr>
              <a:t>‹#›</a:t>
            </a:fld>
            <a:endParaRPr lang="en-US" altLang="el-GR"/>
          </a:p>
        </p:txBody>
      </p:sp>
    </p:spTree>
    <p:extLst>
      <p:ext uri="{BB962C8B-B14F-4D97-AF65-F5344CB8AC3E}">
        <p14:creationId xmlns:p14="http://schemas.microsoft.com/office/powerpoint/2010/main" val="2217931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Content Placeholder 5"/>
          <p:cNvSpPr>
            <a:spLocks noGrp="1"/>
          </p:cNvSpPr>
          <p:nvPr>
            <p:ph sz="quarter" idx="4"/>
          </p:nvPr>
        </p:nvSpPr>
        <p:spPr>
          <a:xfrm>
            <a:off x="46482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Footer Placeholder 4"/>
          <p:cNvSpPr>
            <a:spLocks noGrp="1"/>
          </p:cNvSpPr>
          <p:nvPr>
            <p:ph type="ftr" sz="quarter" idx="10"/>
          </p:nvPr>
        </p:nvSpPr>
        <p:spPr/>
        <p:txBody>
          <a:bodyPr/>
          <a:lstStyle>
            <a:lvl1pPr>
              <a:defRPr/>
            </a:lvl1pPr>
          </a:lstStyle>
          <a:p>
            <a:pPr>
              <a:defRPr/>
            </a:pPr>
            <a:r>
              <a:rPr lang="el-GR" smtClean="0"/>
              <a:t>Ενότητα 5. Αρχές Ανάπτυξης</a:t>
            </a:r>
            <a:endParaRPr lang="en-US"/>
          </a:p>
        </p:txBody>
      </p:sp>
      <p:sp>
        <p:nvSpPr>
          <p:cNvPr id="8" name="Slide Number Placeholder 5"/>
          <p:cNvSpPr>
            <a:spLocks noGrp="1"/>
          </p:cNvSpPr>
          <p:nvPr>
            <p:ph type="sldNum" sz="quarter" idx="11"/>
          </p:nvPr>
        </p:nvSpPr>
        <p:spPr/>
        <p:txBody>
          <a:bodyPr/>
          <a:lstStyle>
            <a:lvl1pPr>
              <a:defRPr/>
            </a:lvl1pPr>
          </a:lstStyle>
          <a:p>
            <a:pPr>
              <a:defRPr/>
            </a:pPr>
            <a:fld id="{60EAEF01-C956-4C1D-A0D7-35E1873268C3}" type="slidenum">
              <a:rPr lang="en-US" altLang="el-GR"/>
              <a:pPr>
                <a:defRPr/>
              </a:pPr>
              <a:t>‹#›</a:t>
            </a:fld>
            <a:endParaRPr lang="en-US" altLang="el-GR"/>
          </a:p>
        </p:txBody>
      </p:sp>
    </p:spTree>
    <p:extLst>
      <p:ext uri="{BB962C8B-B14F-4D97-AF65-F5344CB8AC3E}">
        <p14:creationId xmlns:p14="http://schemas.microsoft.com/office/powerpoint/2010/main" val="2347692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cSld name="Τίτλος και 2 Αντικείμενα επάνω από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half" idx="3"/>
          </p:nvPr>
        </p:nvSpPr>
        <p:spPr>
          <a:xfrm>
            <a:off x="685800" y="4114800"/>
            <a:ext cx="77724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Footer Placeholder 4"/>
          <p:cNvSpPr>
            <a:spLocks noGrp="1"/>
          </p:cNvSpPr>
          <p:nvPr>
            <p:ph type="ftr" sz="quarter" idx="10"/>
          </p:nvPr>
        </p:nvSpPr>
        <p:spPr/>
        <p:txBody>
          <a:bodyPr/>
          <a:lstStyle>
            <a:lvl1pPr>
              <a:defRPr/>
            </a:lvl1pPr>
          </a:lstStyle>
          <a:p>
            <a:pPr>
              <a:defRPr/>
            </a:pPr>
            <a:r>
              <a:rPr lang="el-GR" smtClean="0"/>
              <a:t>Ενότητα 5. Αρχές Ανάπτυξης</a:t>
            </a:r>
            <a:endParaRPr lang="en-US"/>
          </a:p>
        </p:txBody>
      </p:sp>
      <p:sp>
        <p:nvSpPr>
          <p:cNvPr id="7" name="Slide Number Placeholder 5"/>
          <p:cNvSpPr>
            <a:spLocks noGrp="1"/>
          </p:cNvSpPr>
          <p:nvPr>
            <p:ph type="sldNum" sz="quarter" idx="11"/>
          </p:nvPr>
        </p:nvSpPr>
        <p:spPr/>
        <p:txBody>
          <a:bodyPr/>
          <a:lstStyle>
            <a:lvl1pPr>
              <a:defRPr/>
            </a:lvl1pPr>
          </a:lstStyle>
          <a:p>
            <a:pPr>
              <a:defRPr/>
            </a:pPr>
            <a:fld id="{BBBB7F23-31E4-4BE0-AB28-1A2FD0FE83A2}" type="slidenum">
              <a:rPr lang="en-US" altLang="el-GR"/>
              <a:pPr>
                <a:defRPr/>
              </a:pPr>
              <a:t>‹#›</a:t>
            </a:fld>
            <a:endParaRPr lang="en-US" altLang="el-GR"/>
          </a:p>
        </p:txBody>
      </p:sp>
    </p:spTree>
    <p:extLst>
      <p:ext uri="{BB962C8B-B14F-4D97-AF65-F5344CB8AC3E}">
        <p14:creationId xmlns:p14="http://schemas.microsoft.com/office/powerpoint/2010/main" val="1587386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3_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05631" y="1690688"/>
            <a:ext cx="7886700" cy="1325563"/>
          </a:xfrm>
        </p:spPr>
        <p:txBody>
          <a:bodyPr/>
          <a:lstStyle/>
          <a:p>
            <a:r>
              <a:rPr lang="el-GR" smtClean="0"/>
              <a:t>Στυλ κύριου τίτλου</a:t>
            </a:r>
            <a:endParaRPr lang="en-US" dirty="0"/>
          </a:p>
        </p:txBody>
      </p:sp>
      <p:sp>
        <p:nvSpPr>
          <p:cNvPr id="3" name="Footer Placeholder 4"/>
          <p:cNvSpPr>
            <a:spLocks noGrp="1"/>
          </p:cNvSpPr>
          <p:nvPr>
            <p:ph type="ftr" sz="quarter" idx="10"/>
          </p:nvPr>
        </p:nvSpPr>
        <p:spPr/>
        <p:txBody>
          <a:bodyPr/>
          <a:lstStyle>
            <a:lvl1pPr>
              <a:defRPr/>
            </a:lvl1pPr>
          </a:lstStyle>
          <a:p>
            <a:pPr>
              <a:defRPr/>
            </a:pPr>
            <a:r>
              <a:rPr lang="el-GR" smtClean="0"/>
              <a:t>Ενότητα 5. Αρχές Ανάπτυξης</a:t>
            </a:r>
            <a:endParaRPr lang="en-US"/>
          </a:p>
        </p:txBody>
      </p:sp>
      <p:sp>
        <p:nvSpPr>
          <p:cNvPr id="4" name="Slide Number Placeholder 5"/>
          <p:cNvSpPr>
            <a:spLocks noGrp="1"/>
          </p:cNvSpPr>
          <p:nvPr>
            <p:ph type="sldNum" sz="quarter" idx="11"/>
          </p:nvPr>
        </p:nvSpPr>
        <p:spPr/>
        <p:txBody>
          <a:bodyPr/>
          <a:lstStyle>
            <a:lvl1pPr>
              <a:defRPr/>
            </a:lvl1pPr>
          </a:lstStyle>
          <a:p>
            <a:pPr>
              <a:defRPr/>
            </a:pPr>
            <a:fld id="{19A6278A-4CD4-4392-83D9-1C017DD95B48}" type="slidenum">
              <a:rPr lang="en-US" altLang="el-GR"/>
              <a:pPr>
                <a:defRPr/>
              </a:pPr>
              <a:t>‹#›</a:t>
            </a:fld>
            <a:endParaRPr lang="en-US" altLang="el-GR"/>
          </a:p>
        </p:txBody>
      </p:sp>
    </p:spTree>
    <p:extLst>
      <p:ext uri="{BB962C8B-B14F-4D97-AF65-F5344CB8AC3E}">
        <p14:creationId xmlns:p14="http://schemas.microsoft.com/office/powerpoint/2010/main" val="56464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Τίτλος, Αντικείμενο και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5. Αρχές Ανάπτυξης</a:t>
            </a:r>
            <a:endParaRPr lang="en-US"/>
          </a:p>
        </p:txBody>
      </p:sp>
      <p:sp>
        <p:nvSpPr>
          <p:cNvPr id="6" name="Slide Number Placeholder 5"/>
          <p:cNvSpPr>
            <a:spLocks noGrp="1"/>
          </p:cNvSpPr>
          <p:nvPr>
            <p:ph type="sldNum" sz="quarter" idx="11"/>
          </p:nvPr>
        </p:nvSpPr>
        <p:spPr/>
        <p:txBody>
          <a:bodyPr/>
          <a:lstStyle>
            <a:lvl1pPr>
              <a:defRPr/>
            </a:lvl1pPr>
          </a:lstStyle>
          <a:p>
            <a:pPr>
              <a:defRPr/>
            </a:pPr>
            <a:fld id="{FB02C406-0B41-4AC8-8598-5669D4C04316}" type="slidenum">
              <a:rPr lang="en-US" altLang="el-GR"/>
              <a:pPr>
                <a:defRPr/>
              </a:pPr>
              <a:t>‹#›</a:t>
            </a:fld>
            <a:endParaRPr lang="en-US" altLang="el-GR"/>
          </a:p>
        </p:txBody>
      </p:sp>
    </p:spTree>
    <p:extLst>
      <p:ext uri="{BB962C8B-B14F-4D97-AF65-F5344CB8AC3E}">
        <p14:creationId xmlns:p14="http://schemas.microsoft.com/office/powerpoint/2010/main" val="1391693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smtClean="0"/>
              <a:t>Ενότητα 5. Αρχές Ανάπτυξης</a:t>
            </a:r>
            <a:endParaRPr lang="en-US"/>
          </a:p>
        </p:txBody>
      </p:sp>
      <p:sp>
        <p:nvSpPr>
          <p:cNvPr id="11" name="Slide Number Placeholder 5"/>
          <p:cNvSpPr>
            <a:spLocks noGrp="1"/>
          </p:cNvSpPr>
          <p:nvPr>
            <p:ph type="sldNum" sz="quarter" idx="19"/>
          </p:nvPr>
        </p:nvSpPr>
        <p:spPr/>
        <p:txBody>
          <a:bodyPr/>
          <a:lstStyle>
            <a:lvl1pPr>
              <a:defRPr/>
            </a:lvl1pPr>
          </a:lstStyle>
          <a:p>
            <a:pPr>
              <a:defRPr/>
            </a:pPr>
            <a:fld id="{23842B28-AD64-4E38-B234-5770E4CCC8AC}" type="slidenum">
              <a:rPr lang="en-US" altLang="el-GR"/>
              <a:pPr>
                <a:defRPr/>
              </a:pPr>
              <a:t>‹#›</a:t>
            </a:fld>
            <a:endParaRPr lang="en-US" altLang="el-GR"/>
          </a:p>
        </p:txBody>
      </p:sp>
    </p:spTree>
    <p:extLst>
      <p:ext uri="{BB962C8B-B14F-4D97-AF65-F5344CB8AC3E}">
        <p14:creationId xmlns:p14="http://schemas.microsoft.com/office/powerpoint/2010/main" val="2642349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smtClean="0"/>
              <a:t>Ενότητα 5. Αρχές Ανάπτυξης</a:t>
            </a:r>
            <a:endParaRPr lang="en-US"/>
          </a:p>
        </p:txBody>
      </p:sp>
      <p:sp>
        <p:nvSpPr>
          <p:cNvPr id="11" name="Slide Number Placeholder 5"/>
          <p:cNvSpPr>
            <a:spLocks noGrp="1"/>
          </p:cNvSpPr>
          <p:nvPr>
            <p:ph type="sldNum" sz="quarter" idx="19"/>
          </p:nvPr>
        </p:nvSpPr>
        <p:spPr/>
        <p:txBody>
          <a:bodyPr/>
          <a:lstStyle>
            <a:lvl1pPr>
              <a:defRPr/>
            </a:lvl1pPr>
          </a:lstStyle>
          <a:p>
            <a:pPr>
              <a:defRPr/>
            </a:pPr>
            <a:fld id="{53054A16-1DD2-4224-B5E3-9159BD4EF7F7}" type="slidenum">
              <a:rPr lang="en-US" altLang="el-GR"/>
              <a:pPr>
                <a:defRPr/>
              </a:pPr>
              <a:t>‹#›</a:t>
            </a:fld>
            <a:endParaRPr lang="en-US" altLang="el-GR"/>
          </a:p>
        </p:txBody>
      </p:sp>
    </p:spTree>
    <p:extLst>
      <p:ext uri="{BB962C8B-B14F-4D97-AF65-F5344CB8AC3E}">
        <p14:creationId xmlns:p14="http://schemas.microsoft.com/office/powerpoint/2010/main" val="3917356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smtClean="0"/>
              <a:t>Ενότητα 5. Αρχές Ανάπτυξης</a:t>
            </a:r>
            <a:endParaRPr lang="en-US"/>
          </a:p>
        </p:txBody>
      </p:sp>
      <p:sp>
        <p:nvSpPr>
          <p:cNvPr id="11" name="Slide Number Placeholder 5"/>
          <p:cNvSpPr>
            <a:spLocks noGrp="1"/>
          </p:cNvSpPr>
          <p:nvPr>
            <p:ph type="sldNum" sz="quarter" idx="19"/>
          </p:nvPr>
        </p:nvSpPr>
        <p:spPr/>
        <p:txBody>
          <a:bodyPr/>
          <a:lstStyle>
            <a:lvl1pPr>
              <a:defRPr/>
            </a:lvl1pPr>
          </a:lstStyle>
          <a:p>
            <a:pPr>
              <a:defRPr/>
            </a:pPr>
            <a:fld id="{905BF358-937C-43CC-8497-BB37C9CAE165}" type="slidenum">
              <a:rPr lang="en-US" altLang="el-GR"/>
              <a:pPr>
                <a:defRPr/>
              </a:pPr>
              <a:t>‹#›</a:t>
            </a:fld>
            <a:endParaRPr lang="en-US" altLang="el-GR"/>
          </a:p>
        </p:txBody>
      </p:sp>
    </p:spTree>
    <p:extLst>
      <p:ext uri="{BB962C8B-B14F-4D97-AF65-F5344CB8AC3E}">
        <p14:creationId xmlns:p14="http://schemas.microsoft.com/office/powerpoint/2010/main" val="3168242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smtClean="0"/>
              <a:t>Ενότητα 5. Αρχές Ανάπτυξης</a:t>
            </a:r>
            <a:endParaRPr lang="en-US"/>
          </a:p>
        </p:txBody>
      </p:sp>
      <p:sp>
        <p:nvSpPr>
          <p:cNvPr id="11" name="Slide Number Placeholder 5"/>
          <p:cNvSpPr>
            <a:spLocks noGrp="1"/>
          </p:cNvSpPr>
          <p:nvPr>
            <p:ph type="sldNum" sz="quarter" idx="19"/>
          </p:nvPr>
        </p:nvSpPr>
        <p:spPr/>
        <p:txBody>
          <a:bodyPr/>
          <a:lstStyle>
            <a:lvl1pPr>
              <a:defRPr/>
            </a:lvl1pPr>
          </a:lstStyle>
          <a:p>
            <a:pPr>
              <a:defRPr/>
            </a:pPr>
            <a:fld id="{164D82EF-B798-44EF-9328-30198D48F5D2}" type="slidenum">
              <a:rPr lang="en-US" altLang="el-GR"/>
              <a:pPr>
                <a:defRPr/>
              </a:pPr>
              <a:t>‹#›</a:t>
            </a:fld>
            <a:endParaRPr lang="en-US" altLang="el-GR"/>
          </a:p>
        </p:txBody>
      </p:sp>
    </p:spTree>
    <p:extLst>
      <p:ext uri="{BB962C8B-B14F-4D97-AF65-F5344CB8AC3E}">
        <p14:creationId xmlns:p14="http://schemas.microsoft.com/office/powerpoint/2010/main" val="1795910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ολυμέσων 5"/>
          <p:cNvSpPr>
            <a:spLocks noGrp="1"/>
          </p:cNvSpPr>
          <p:nvPr>
            <p:ph type="media" sz="quarter" idx="12"/>
          </p:nvPr>
        </p:nvSpPr>
        <p:spPr>
          <a:xfrm>
            <a:off x="628650" y="1841502"/>
            <a:ext cx="7600950" cy="3697909"/>
          </a:xfrm>
        </p:spPr>
        <p:txBody>
          <a:bodyPr rtlCol="0">
            <a:normAutofit/>
          </a:bodyPr>
          <a:lstStyle/>
          <a:p>
            <a:pPr lvl="0"/>
            <a:r>
              <a:rPr lang="el-GR" noProof="0" smtClean="0"/>
              <a:t>Κάντε κλικ στο εικονίδιο για να προσθέσετε πολυμέσα</a:t>
            </a:r>
            <a:endParaRPr lang="el-GR" noProof="0"/>
          </a:p>
        </p:txBody>
      </p:sp>
      <p:sp>
        <p:nvSpPr>
          <p:cNvPr id="8" name="Θέση κειμένου 7"/>
          <p:cNvSpPr>
            <a:spLocks noGrp="1"/>
          </p:cNvSpPr>
          <p:nvPr>
            <p:ph type="body" sz="quarter" idx="13"/>
          </p:nvPr>
        </p:nvSpPr>
        <p:spPr>
          <a:xfrm>
            <a:off x="628650" y="5659440"/>
            <a:ext cx="7600950" cy="555625"/>
          </a:xfrm>
        </p:spPr>
        <p:txBody>
          <a:bodyPr/>
          <a:lstStyle>
            <a:lvl1pPr marL="0" indent="0">
              <a:buNone/>
              <a:defRPr sz="1600"/>
            </a:lvl1pPr>
          </a:lstStyle>
          <a:p>
            <a:pPr lvl="0"/>
            <a:r>
              <a:rPr lang="el-GR" smtClean="0"/>
              <a:t>Στυλ υποδείγματος κειμένου</a:t>
            </a:r>
          </a:p>
          <a:p>
            <a:pPr lvl="1"/>
            <a:r>
              <a:rPr lang="el-GR" smtClean="0"/>
              <a:t>Δεύτερου επιπέδου</a:t>
            </a: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5. Αρχές Ανάπτυξης</a:t>
            </a:r>
            <a:endParaRPr lang="en-US"/>
          </a:p>
        </p:txBody>
      </p:sp>
      <p:sp>
        <p:nvSpPr>
          <p:cNvPr id="7" name="Slide Number Placeholder 5"/>
          <p:cNvSpPr>
            <a:spLocks noGrp="1"/>
          </p:cNvSpPr>
          <p:nvPr>
            <p:ph type="sldNum" sz="quarter" idx="15"/>
          </p:nvPr>
        </p:nvSpPr>
        <p:spPr/>
        <p:txBody>
          <a:bodyPr/>
          <a:lstStyle>
            <a:lvl1pPr>
              <a:defRPr/>
            </a:lvl1pPr>
          </a:lstStyle>
          <a:p>
            <a:pPr>
              <a:defRPr/>
            </a:pPr>
            <a:fld id="{0E5A1C2D-D436-4419-81EF-29933BF29FED}" type="slidenum">
              <a:rPr lang="en-US" altLang="el-GR"/>
              <a:pPr>
                <a:defRPr/>
              </a:pPr>
              <a:t>‹#›</a:t>
            </a:fld>
            <a:endParaRPr lang="en-US" altLang="el-GR"/>
          </a:p>
        </p:txBody>
      </p:sp>
    </p:spTree>
    <p:extLst>
      <p:ext uri="{BB962C8B-B14F-4D97-AF65-F5344CB8AC3E}">
        <p14:creationId xmlns:p14="http://schemas.microsoft.com/office/powerpoint/2010/main" val="3708137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smtClean="0"/>
              <a:t>Ενότητα 5. Αρχές Ανάπτυξης</a:t>
            </a:r>
            <a:endParaRPr lang="en-US"/>
          </a:p>
        </p:txBody>
      </p:sp>
      <p:sp>
        <p:nvSpPr>
          <p:cNvPr id="11" name="Slide Number Placeholder 5"/>
          <p:cNvSpPr>
            <a:spLocks noGrp="1"/>
          </p:cNvSpPr>
          <p:nvPr>
            <p:ph type="sldNum" sz="quarter" idx="19"/>
          </p:nvPr>
        </p:nvSpPr>
        <p:spPr/>
        <p:txBody>
          <a:bodyPr/>
          <a:lstStyle>
            <a:lvl1pPr>
              <a:defRPr/>
            </a:lvl1pPr>
          </a:lstStyle>
          <a:p>
            <a:pPr>
              <a:defRPr/>
            </a:pPr>
            <a:fld id="{77C58AE9-92A2-41C4-B1A4-CAD9C4476655}" type="slidenum">
              <a:rPr lang="en-US" altLang="el-GR"/>
              <a:pPr>
                <a:defRPr/>
              </a:pPr>
              <a:t>‹#›</a:t>
            </a:fld>
            <a:endParaRPr lang="en-US" altLang="el-GR"/>
          </a:p>
        </p:txBody>
      </p:sp>
    </p:spTree>
    <p:extLst>
      <p:ext uri="{BB962C8B-B14F-4D97-AF65-F5344CB8AC3E}">
        <p14:creationId xmlns:p14="http://schemas.microsoft.com/office/powerpoint/2010/main" val="497910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5. Αρχές Ανάπτυξης</a:t>
            </a:r>
            <a:endParaRPr lang="en-US"/>
          </a:p>
        </p:txBody>
      </p:sp>
      <p:sp>
        <p:nvSpPr>
          <p:cNvPr id="6" name="Slide Number Placeholder 5"/>
          <p:cNvSpPr>
            <a:spLocks noGrp="1"/>
          </p:cNvSpPr>
          <p:nvPr>
            <p:ph type="sldNum" sz="quarter" idx="11"/>
          </p:nvPr>
        </p:nvSpPr>
        <p:spPr/>
        <p:txBody>
          <a:bodyPr/>
          <a:lstStyle>
            <a:lvl1pPr>
              <a:defRPr/>
            </a:lvl1pPr>
          </a:lstStyle>
          <a:p>
            <a:pPr>
              <a:defRPr/>
            </a:pPr>
            <a:fld id="{7A114A6F-B443-4BF0-B284-219881227F21}" type="slidenum">
              <a:rPr lang="en-US" altLang="el-GR"/>
              <a:pPr>
                <a:defRPr/>
              </a:pPr>
              <a:t>‹#›</a:t>
            </a:fld>
            <a:endParaRPr lang="en-US" altLang="el-GR"/>
          </a:p>
        </p:txBody>
      </p:sp>
    </p:spTree>
    <p:extLst>
      <p:ext uri="{BB962C8B-B14F-4D97-AF65-F5344CB8AC3E}">
        <p14:creationId xmlns:p14="http://schemas.microsoft.com/office/powerpoint/2010/main" val="2750224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Τίτλος και Γράφημα">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Chart Placeholder 2"/>
          <p:cNvSpPr>
            <a:spLocks noGrp="1"/>
          </p:cNvSpPr>
          <p:nvPr>
            <p:ph type="chart" idx="1"/>
          </p:nvPr>
        </p:nvSpPr>
        <p:spPr>
          <a:xfrm>
            <a:off x="685800" y="1981200"/>
            <a:ext cx="7772400" cy="4114800"/>
          </a:xfrm>
        </p:spPr>
        <p:txBody>
          <a:bodyPr rtlCol="0">
            <a:normAutofit/>
          </a:bodyPr>
          <a:lstStyle/>
          <a:p>
            <a:pPr lvl="0"/>
            <a:r>
              <a:rPr lang="el-GR" noProof="0" smtClean="0"/>
              <a:t>Κάντε κλικ στο εικονίδιο για να προσθέσετε ένα γράφημα</a:t>
            </a:r>
          </a:p>
        </p:txBody>
      </p:sp>
      <p:sp>
        <p:nvSpPr>
          <p:cNvPr id="4" name="Footer Placeholder 4"/>
          <p:cNvSpPr>
            <a:spLocks noGrp="1"/>
          </p:cNvSpPr>
          <p:nvPr>
            <p:ph type="ftr" sz="quarter" idx="10"/>
          </p:nvPr>
        </p:nvSpPr>
        <p:spPr/>
        <p:txBody>
          <a:bodyPr/>
          <a:lstStyle>
            <a:lvl1pPr>
              <a:defRPr/>
            </a:lvl1pPr>
          </a:lstStyle>
          <a:p>
            <a:pPr>
              <a:defRPr/>
            </a:pPr>
            <a:r>
              <a:rPr lang="el-GR" smtClean="0"/>
              <a:t>Ενότητα 5. Αρχές Ανάπτυξης</a:t>
            </a:r>
            <a:endParaRPr lang="en-US"/>
          </a:p>
        </p:txBody>
      </p:sp>
      <p:sp>
        <p:nvSpPr>
          <p:cNvPr id="5" name="Slide Number Placeholder 5"/>
          <p:cNvSpPr>
            <a:spLocks noGrp="1"/>
          </p:cNvSpPr>
          <p:nvPr>
            <p:ph type="sldNum" sz="quarter" idx="11"/>
          </p:nvPr>
        </p:nvSpPr>
        <p:spPr/>
        <p:txBody>
          <a:bodyPr/>
          <a:lstStyle>
            <a:lvl1pPr>
              <a:defRPr/>
            </a:lvl1pPr>
          </a:lstStyle>
          <a:p>
            <a:pPr>
              <a:defRPr/>
            </a:pPr>
            <a:fld id="{4C8EF3BD-8898-401E-9B55-E0B01BDF5F3E}" type="slidenum">
              <a:rPr lang="en-US" altLang="el-GR"/>
              <a:pPr>
                <a:defRPr/>
              </a:pPr>
              <a:t>‹#›</a:t>
            </a:fld>
            <a:endParaRPr lang="en-US" altLang="el-GR"/>
          </a:p>
        </p:txBody>
      </p:sp>
    </p:spTree>
    <p:extLst>
      <p:ext uri="{BB962C8B-B14F-4D97-AF65-F5344CB8AC3E}">
        <p14:creationId xmlns:p14="http://schemas.microsoft.com/office/powerpoint/2010/main" val="1616912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1133475" y="2235994"/>
            <a:ext cx="3223940" cy="1584325"/>
          </a:xfrm>
        </p:spPr>
        <p:txBody>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932413" y="2235994"/>
            <a:ext cx="3024187" cy="1584325"/>
          </a:xfrm>
        </p:spPr>
        <p:txBody>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2771775" y="4365625"/>
            <a:ext cx="3240088" cy="1584325"/>
          </a:xfrm>
        </p:spPr>
        <p:txBody>
          <a:bodyPr/>
          <a:lstStyle/>
          <a:p>
            <a:pPr lvl="0"/>
            <a:r>
              <a:rPr lang="el-GR" noProof="0" smtClean="0"/>
              <a:t>Κάντε κλικ στο εικονίδιο για να προσθέσετε εικόνα</a:t>
            </a:r>
            <a:endParaRPr lang="el-GR" noProof="0"/>
          </a:p>
        </p:txBody>
      </p:sp>
      <p:sp>
        <p:nvSpPr>
          <p:cNvPr id="12" name="Θέση κειμένου 11"/>
          <p:cNvSpPr>
            <a:spLocks noGrp="1"/>
          </p:cNvSpPr>
          <p:nvPr>
            <p:ph type="body" sz="quarter" idx="15"/>
          </p:nvPr>
        </p:nvSpPr>
        <p:spPr>
          <a:xfrm>
            <a:off x="1557995" y="3946128"/>
            <a:ext cx="2374900" cy="287338"/>
          </a:xfrm>
        </p:spPr>
        <p:txBody>
          <a:bodyPr/>
          <a:lstStyle>
            <a:lvl1pPr>
              <a:defRPr sz="2000"/>
            </a:lvl1pPr>
            <a:lvl2pPr>
              <a:defRPr sz="2000"/>
            </a:lvl2pPr>
            <a:lvl3pPr>
              <a:defRPr sz="2000"/>
            </a:lvl3pPr>
            <a:lvl4pPr>
              <a:defRPr sz="2000"/>
            </a:lvl4pPr>
            <a:lvl5pPr>
              <a:defRPr sz="2000"/>
            </a:lvl5pPr>
          </a:lstStyle>
          <a:p>
            <a:pPr lvl="0"/>
            <a:r>
              <a:rPr lang="el-GR" smtClean="0"/>
              <a:t>Στυλ υποδείγματος κειμένου</a:t>
            </a:r>
          </a:p>
        </p:txBody>
      </p:sp>
      <p:sp>
        <p:nvSpPr>
          <p:cNvPr id="13" name="Θέση κειμένου 11"/>
          <p:cNvSpPr>
            <a:spLocks noGrp="1"/>
          </p:cNvSpPr>
          <p:nvPr>
            <p:ph type="body" sz="quarter" idx="16"/>
          </p:nvPr>
        </p:nvSpPr>
        <p:spPr>
          <a:xfrm>
            <a:off x="3204369" y="5950744"/>
            <a:ext cx="2374900" cy="287338"/>
          </a:xfrm>
        </p:spPr>
        <p:txBody>
          <a:bodyPr/>
          <a:lstStyle>
            <a:lvl1pPr>
              <a:defRPr sz="2000"/>
            </a:lvl1pPr>
            <a:lvl2pPr>
              <a:defRPr sz="2000"/>
            </a:lvl2pPr>
            <a:lvl3pPr>
              <a:defRPr sz="2000"/>
            </a:lvl3pPr>
            <a:lvl4pPr>
              <a:defRPr sz="2000"/>
            </a:lvl4pPr>
            <a:lvl5pPr>
              <a:defRPr sz="2000"/>
            </a:lvl5pPr>
          </a:lstStyle>
          <a:p>
            <a:pPr lvl="0"/>
            <a:r>
              <a:rPr lang="el-GR" smtClean="0"/>
              <a:t>Στυλ υποδείγματος κειμένου</a:t>
            </a:r>
          </a:p>
        </p:txBody>
      </p:sp>
      <p:sp>
        <p:nvSpPr>
          <p:cNvPr id="14" name="Θέση κειμένου 11"/>
          <p:cNvSpPr>
            <a:spLocks noGrp="1"/>
          </p:cNvSpPr>
          <p:nvPr>
            <p:ph type="body" sz="quarter" idx="17"/>
          </p:nvPr>
        </p:nvSpPr>
        <p:spPr>
          <a:xfrm>
            <a:off x="5257056" y="4025900"/>
            <a:ext cx="2374900" cy="287338"/>
          </a:xfrm>
        </p:spPr>
        <p:txBody>
          <a:bodyPr/>
          <a:lstStyle>
            <a:lvl1pPr>
              <a:defRPr sz="2000"/>
            </a:lvl1pPr>
            <a:lvl2pPr>
              <a:defRPr sz="2000"/>
            </a:lvl2pPr>
            <a:lvl3pPr>
              <a:defRPr sz="2000"/>
            </a:lvl3pPr>
            <a:lvl4pPr>
              <a:defRPr sz="2000"/>
            </a:lvl4pPr>
            <a:lvl5pPr>
              <a:defRPr sz="2000"/>
            </a:lvl5pPr>
          </a:lstStyle>
          <a:p>
            <a:pPr lvl="0"/>
            <a:r>
              <a:rPr lang="el-GR" smtClean="0"/>
              <a:t>Στυλ υποδείγματος κειμένου</a:t>
            </a:r>
          </a:p>
        </p:txBody>
      </p:sp>
      <p:sp>
        <p:nvSpPr>
          <p:cNvPr id="9" name="Footer Placeholder 4"/>
          <p:cNvSpPr>
            <a:spLocks noGrp="1"/>
          </p:cNvSpPr>
          <p:nvPr>
            <p:ph type="ftr" sz="quarter" idx="18"/>
          </p:nvPr>
        </p:nvSpPr>
        <p:spPr/>
        <p:txBody>
          <a:bodyPr/>
          <a:lstStyle>
            <a:lvl1pPr>
              <a:defRPr/>
            </a:lvl1pPr>
          </a:lstStyle>
          <a:p>
            <a:pPr>
              <a:defRPr/>
            </a:pPr>
            <a:r>
              <a:rPr lang="el-GR" smtClean="0"/>
              <a:t>Ενότητα 5. Αρχές Ανάπτυξης</a:t>
            </a:r>
            <a:endParaRPr lang="en-US"/>
          </a:p>
        </p:txBody>
      </p:sp>
      <p:sp>
        <p:nvSpPr>
          <p:cNvPr id="11" name="Slide Number Placeholder 5"/>
          <p:cNvSpPr>
            <a:spLocks noGrp="1"/>
          </p:cNvSpPr>
          <p:nvPr>
            <p:ph type="sldNum" sz="quarter" idx="19"/>
          </p:nvPr>
        </p:nvSpPr>
        <p:spPr/>
        <p:txBody>
          <a:bodyPr/>
          <a:lstStyle>
            <a:lvl1pPr>
              <a:defRPr/>
            </a:lvl1pPr>
          </a:lstStyle>
          <a:p>
            <a:pPr>
              <a:defRPr/>
            </a:pPr>
            <a:fld id="{77D4C11A-E27E-4F91-8416-413819734D2C}" type="slidenum">
              <a:rPr lang="en-US" altLang="el-GR"/>
              <a:pPr>
                <a:defRPr/>
              </a:pPr>
              <a:t>‹#›</a:t>
            </a:fld>
            <a:endParaRPr lang="en-US" altLang="el-GR"/>
          </a:p>
        </p:txBody>
      </p:sp>
    </p:spTree>
    <p:extLst>
      <p:ext uri="{BB962C8B-B14F-4D97-AF65-F5344CB8AC3E}">
        <p14:creationId xmlns:p14="http://schemas.microsoft.com/office/powerpoint/2010/main" val="175666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l-GR" dirty="0" smtClean="0"/>
              <a:t>Ενότητα 5. Αρχές Ανάπτυξης</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96B3C23C-FBB7-4C39-8594-57FF32AF7394}" type="slidenum">
              <a:rPr lang="en-US" altLang="el-GR"/>
              <a:pPr>
                <a:defRPr/>
              </a:pPr>
              <a:t>‹#›</a:t>
            </a:fld>
            <a:endParaRPr lang="en-US" altLang="el-GR"/>
          </a:p>
        </p:txBody>
      </p:sp>
    </p:spTree>
    <p:extLst>
      <p:ext uri="{BB962C8B-B14F-4D97-AF65-F5344CB8AC3E}">
        <p14:creationId xmlns:p14="http://schemas.microsoft.com/office/powerpoint/2010/main" val="335373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normAutofit/>
          </a:bodyPr>
          <a:lstStyle>
            <a:lvl1pPr>
              <a:defRPr sz="4400"/>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Footer Placeholder 4"/>
          <p:cNvSpPr>
            <a:spLocks noGrp="1"/>
          </p:cNvSpPr>
          <p:nvPr>
            <p:ph type="ftr" sz="quarter" idx="10"/>
          </p:nvPr>
        </p:nvSpPr>
        <p:spPr/>
        <p:txBody>
          <a:bodyPr/>
          <a:lstStyle>
            <a:lvl1pPr>
              <a:defRPr/>
            </a:lvl1pPr>
          </a:lstStyle>
          <a:p>
            <a:pPr>
              <a:defRPr/>
            </a:pPr>
            <a:r>
              <a:rPr lang="el-GR" smtClean="0"/>
              <a:t>Ενότητα 5. Αρχές Ανάπτυξης</a:t>
            </a:r>
            <a:endParaRPr lang="en-US"/>
          </a:p>
        </p:txBody>
      </p:sp>
      <p:sp>
        <p:nvSpPr>
          <p:cNvPr id="5" name="Slide Number Placeholder 5"/>
          <p:cNvSpPr>
            <a:spLocks noGrp="1"/>
          </p:cNvSpPr>
          <p:nvPr>
            <p:ph type="sldNum" sz="quarter" idx="11"/>
          </p:nvPr>
        </p:nvSpPr>
        <p:spPr/>
        <p:txBody>
          <a:bodyPr/>
          <a:lstStyle>
            <a:lvl1pPr>
              <a:defRPr/>
            </a:lvl1pPr>
          </a:lstStyle>
          <a:p>
            <a:pPr>
              <a:defRPr/>
            </a:pPr>
            <a:fld id="{E779841A-4F86-433A-9E9B-7A5286FF854A}" type="slidenum">
              <a:rPr lang="en-US" altLang="el-GR"/>
              <a:pPr>
                <a:defRPr/>
              </a:pPr>
              <a:t>‹#›</a:t>
            </a:fld>
            <a:endParaRPr lang="en-US" altLang="el-GR"/>
          </a:p>
        </p:txBody>
      </p:sp>
    </p:spTree>
    <p:extLst>
      <p:ext uri="{BB962C8B-B14F-4D97-AF65-F5344CB8AC3E}">
        <p14:creationId xmlns:p14="http://schemas.microsoft.com/office/powerpoint/2010/main" val="4026087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l-GR" smtClean="0"/>
              <a:t>Ενότητα 5. Αρχές Ανάπτυξης</a:t>
            </a:r>
            <a:endParaRPr lang="en-US"/>
          </a:p>
        </p:txBody>
      </p:sp>
      <p:sp>
        <p:nvSpPr>
          <p:cNvPr id="6" name="Slide Number Placeholder 5"/>
          <p:cNvSpPr>
            <a:spLocks noGrp="1"/>
          </p:cNvSpPr>
          <p:nvPr>
            <p:ph type="sldNum" sz="quarter" idx="11"/>
          </p:nvPr>
        </p:nvSpPr>
        <p:spPr/>
        <p:txBody>
          <a:bodyPr/>
          <a:lstStyle>
            <a:lvl1pPr>
              <a:defRPr/>
            </a:lvl1pPr>
          </a:lstStyle>
          <a:p>
            <a:pPr>
              <a:defRPr/>
            </a:pPr>
            <a:fld id="{C311F1D1-F849-42FC-88DC-F6F61C1B11F7}" type="slidenum">
              <a:rPr lang="en-US" altLang="el-GR"/>
              <a:pPr>
                <a:defRPr/>
              </a:pPr>
              <a:t>‹#›</a:t>
            </a:fld>
            <a:endParaRPr lang="en-US" altLang="el-GR"/>
          </a:p>
        </p:txBody>
      </p:sp>
    </p:spTree>
    <p:extLst>
      <p:ext uri="{BB962C8B-B14F-4D97-AF65-F5344CB8AC3E}">
        <p14:creationId xmlns:p14="http://schemas.microsoft.com/office/powerpoint/2010/main" val="4021988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29151" y="2505075"/>
            <a:ext cx="3887391"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el-GR" smtClean="0"/>
              <a:t>Ενότητα 5. Αρχές Ανάπτυξης</a:t>
            </a:r>
            <a:endParaRPr lang="en-US"/>
          </a:p>
        </p:txBody>
      </p:sp>
      <p:sp>
        <p:nvSpPr>
          <p:cNvPr id="8" name="Slide Number Placeholder 5"/>
          <p:cNvSpPr>
            <a:spLocks noGrp="1"/>
          </p:cNvSpPr>
          <p:nvPr>
            <p:ph type="sldNum" sz="quarter" idx="11"/>
          </p:nvPr>
        </p:nvSpPr>
        <p:spPr/>
        <p:txBody>
          <a:bodyPr/>
          <a:lstStyle>
            <a:lvl1pPr>
              <a:defRPr/>
            </a:lvl1pPr>
          </a:lstStyle>
          <a:p>
            <a:pPr>
              <a:defRPr/>
            </a:pPr>
            <a:fld id="{5E07E1A8-40D2-40C1-A14A-F2FFA97464D6}" type="slidenum">
              <a:rPr lang="en-US" altLang="el-GR"/>
              <a:pPr>
                <a:defRPr/>
              </a:pPr>
              <a:t>‹#›</a:t>
            </a:fld>
            <a:endParaRPr lang="en-US" altLang="el-GR"/>
          </a:p>
        </p:txBody>
      </p:sp>
    </p:spTree>
    <p:extLst>
      <p:ext uri="{BB962C8B-B14F-4D97-AF65-F5344CB8AC3E}">
        <p14:creationId xmlns:p14="http://schemas.microsoft.com/office/powerpoint/2010/main" val="88510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7" name="Θέση εικόνας 6"/>
          <p:cNvSpPr>
            <a:spLocks noGrp="1"/>
          </p:cNvSpPr>
          <p:nvPr>
            <p:ph type="pic" sz="quarter" idx="13"/>
          </p:nvPr>
        </p:nvSpPr>
        <p:spPr>
          <a:xfrm>
            <a:off x="628652" y="1794696"/>
            <a:ext cx="7886699" cy="3836937"/>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9" name="Θέση κειμένου 8"/>
          <p:cNvSpPr>
            <a:spLocks noGrp="1"/>
          </p:cNvSpPr>
          <p:nvPr>
            <p:ph type="body" sz="quarter" idx="14"/>
          </p:nvPr>
        </p:nvSpPr>
        <p:spPr>
          <a:xfrm>
            <a:off x="628651" y="5735638"/>
            <a:ext cx="7940675" cy="4857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Footer Placeholder 4"/>
          <p:cNvSpPr>
            <a:spLocks noGrp="1"/>
          </p:cNvSpPr>
          <p:nvPr>
            <p:ph type="ftr" sz="quarter" idx="15"/>
          </p:nvPr>
        </p:nvSpPr>
        <p:spPr/>
        <p:txBody>
          <a:bodyPr/>
          <a:lstStyle>
            <a:lvl1pPr>
              <a:defRPr/>
            </a:lvl1pPr>
          </a:lstStyle>
          <a:p>
            <a:pPr>
              <a:defRPr/>
            </a:pPr>
            <a:r>
              <a:rPr lang="el-GR" smtClean="0"/>
              <a:t>Ενότητα 5. Αρχές Ανάπτυξης</a:t>
            </a:r>
            <a:endParaRPr lang="en-US"/>
          </a:p>
        </p:txBody>
      </p:sp>
      <p:sp>
        <p:nvSpPr>
          <p:cNvPr id="6" name="Slide Number Placeholder 5"/>
          <p:cNvSpPr>
            <a:spLocks noGrp="1"/>
          </p:cNvSpPr>
          <p:nvPr>
            <p:ph type="sldNum" sz="quarter" idx="16"/>
          </p:nvPr>
        </p:nvSpPr>
        <p:spPr/>
        <p:txBody>
          <a:bodyPr/>
          <a:lstStyle>
            <a:lvl1pPr>
              <a:defRPr/>
            </a:lvl1pPr>
          </a:lstStyle>
          <a:p>
            <a:pPr>
              <a:defRPr/>
            </a:pPr>
            <a:fld id="{33AE4F5E-1E0A-498B-BC0D-923A195AE0FD}" type="slidenum">
              <a:rPr lang="en-US" altLang="el-GR"/>
              <a:pPr>
                <a:defRPr/>
              </a:pPr>
              <a:t>‹#›</a:t>
            </a:fld>
            <a:endParaRPr lang="en-US" altLang="el-GR"/>
          </a:p>
        </p:txBody>
      </p:sp>
    </p:spTree>
    <p:extLst>
      <p:ext uri="{BB962C8B-B14F-4D97-AF65-F5344CB8AC3E}">
        <p14:creationId xmlns:p14="http://schemas.microsoft.com/office/powerpoint/2010/main" val="1029737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SmartArt 5"/>
          <p:cNvSpPr>
            <a:spLocks noGrp="1"/>
          </p:cNvSpPr>
          <p:nvPr>
            <p:ph type="dgm" sz="quarter" idx="12"/>
          </p:nvPr>
        </p:nvSpPr>
        <p:spPr>
          <a:xfrm>
            <a:off x="628650" y="1858963"/>
            <a:ext cx="7886700" cy="4261618"/>
          </a:xfrm>
        </p:spPr>
        <p:txBody>
          <a:bodyPr rtlCol="0">
            <a:normAutofit/>
          </a:bodyPr>
          <a:lstStyle/>
          <a:p>
            <a:pPr lvl="0"/>
            <a:r>
              <a:rPr lang="el-GR" noProof="0" smtClean="0"/>
              <a:t>Κάντε κλικ στο εικονίδιο για να προσθέσετε ένα γραφικό SmartArt</a:t>
            </a:r>
            <a:endParaRPr lang="el-GR" noProof="0"/>
          </a:p>
        </p:txBody>
      </p:sp>
      <p:sp>
        <p:nvSpPr>
          <p:cNvPr id="4" name="Footer Placeholder 4"/>
          <p:cNvSpPr>
            <a:spLocks noGrp="1"/>
          </p:cNvSpPr>
          <p:nvPr>
            <p:ph type="ftr" sz="quarter" idx="13"/>
          </p:nvPr>
        </p:nvSpPr>
        <p:spPr/>
        <p:txBody>
          <a:bodyPr/>
          <a:lstStyle>
            <a:lvl1pPr>
              <a:defRPr/>
            </a:lvl1pPr>
          </a:lstStyle>
          <a:p>
            <a:pPr>
              <a:defRPr/>
            </a:pPr>
            <a:r>
              <a:rPr lang="el-GR" smtClean="0"/>
              <a:t>Ενότητα 5. Αρχές Ανάπτυξης</a:t>
            </a:r>
            <a:endParaRPr lang="en-US"/>
          </a:p>
        </p:txBody>
      </p:sp>
      <p:sp>
        <p:nvSpPr>
          <p:cNvPr id="5" name="Slide Number Placeholder 5"/>
          <p:cNvSpPr>
            <a:spLocks noGrp="1"/>
          </p:cNvSpPr>
          <p:nvPr>
            <p:ph type="sldNum" sz="quarter" idx="14"/>
          </p:nvPr>
        </p:nvSpPr>
        <p:spPr/>
        <p:txBody>
          <a:bodyPr/>
          <a:lstStyle>
            <a:lvl1pPr>
              <a:defRPr/>
            </a:lvl1pPr>
          </a:lstStyle>
          <a:p>
            <a:pPr>
              <a:defRPr/>
            </a:pPr>
            <a:fld id="{9CCC072E-00DC-4AA1-97A5-DD8A93F294AA}" type="slidenum">
              <a:rPr lang="en-US" altLang="el-GR"/>
              <a:pPr>
                <a:defRPr/>
              </a:pPr>
              <a:t>‹#›</a:t>
            </a:fld>
            <a:endParaRPr lang="en-US" altLang="el-GR"/>
          </a:p>
        </p:txBody>
      </p:sp>
    </p:spTree>
    <p:extLst>
      <p:ext uri="{BB962C8B-B14F-4D97-AF65-F5344CB8AC3E}">
        <p14:creationId xmlns:p14="http://schemas.microsoft.com/office/powerpoint/2010/main" val="2772669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628651" y="1843090"/>
            <a:ext cx="5300663" cy="426243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κειμένου 7"/>
          <p:cNvSpPr>
            <a:spLocks noGrp="1"/>
          </p:cNvSpPr>
          <p:nvPr>
            <p:ph type="body" sz="quarter" idx="13"/>
          </p:nvPr>
        </p:nvSpPr>
        <p:spPr>
          <a:xfrm>
            <a:off x="6091239" y="1843088"/>
            <a:ext cx="2595562" cy="423386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5. Αρχές Ανάπτυξης</a:t>
            </a:r>
            <a:endParaRPr lang="en-US"/>
          </a:p>
        </p:txBody>
      </p:sp>
      <p:sp>
        <p:nvSpPr>
          <p:cNvPr id="7" name="Slide Number Placeholder 5"/>
          <p:cNvSpPr>
            <a:spLocks noGrp="1"/>
          </p:cNvSpPr>
          <p:nvPr>
            <p:ph type="sldNum" sz="quarter" idx="15"/>
          </p:nvPr>
        </p:nvSpPr>
        <p:spPr/>
        <p:txBody>
          <a:bodyPr/>
          <a:lstStyle>
            <a:lvl1pPr>
              <a:defRPr/>
            </a:lvl1pPr>
          </a:lstStyle>
          <a:p>
            <a:pPr>
              <a:defRPr/>
            </a:pPr>
            <a:fld id="{663CCA60-FFCB-4373-8C40-C272E963C8E5}" type="slidenum">
              <a:rPr lang="en-US" altLang="el-GR"/>
              <a:pPr>
                <a:defRPr/>
              </a:pPr>
              <a:t>‹#›</a:t>
            </a:fld>
            <a:endParaRPr lang="en-US" altLang="el-GR"/>
          </a:p>
        </p:txBody>
      </p:sp>
    </p:spTree>
    <p:extLst>
      <p:ext uri="{BB962C8B-B14F-4D97-AF65-F5344CB8AC3E}">
        <p14:creationId xmlns:p14="http://schemas.microsoft.com/office/powerpoint/2010/main" val="2734502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endParaRPr lang="en-US" altLang="el-GR" smtClean="0"/>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5" name="Footer Placeholder 4"/>
          <p:cNvSpPr>
            <a:spLocks noGrp="1"/>
          </p:cNvSpPr>
          <p:nvPr>
            <p:ph type="ftr" sz="quarter" idx="3"/>
          </p:nvPr>
        </p:nvSpPr>
        <p:spPr>
          <a:xfrm>
            <a:off x="1133475" y="6326188"/>
            <a:ext cx="6831013" cy="279400"/>
          </a:xfrm>
          <a:prstGeom prst="rect">
            <a:avLst/>
          </a:prstGeom>
          <a:solidFill>
            <a:schemeClr val="bg1">
              <a:lumMod val="95000"/>
            </a:schemeClr>
          </a:solidFill>
        </p:spPr>
        <p:txBody>
          <a:bodyPr vert="horz" lIns="91440" tIns="45720" rIns="91440" bIns="45720" rtlCol="0" anchor="ctr"/>
          <a:lstStyle>
            <a:lvl1pPr algn="l" eaLnBrk="1" hangingPunct="1">
              <a:defRPr sz="1200">
                <a:solidFill>
                  <a:schemeClr val="tx1">
                    <a:tint val="75000"/>
                  </a:schemeClr>
                </a:solidFill>
              </a:defRPr>
            </a:lvl1pPr>
          </a:lstStyle>
          <a:p>
            <a:pPr>
              <a:defRPr/>
            </a:pPr>
            <a:r>
              <a:rPr lang="el-GR" smtClean="0"/>
              <a:t>Ενότητα 5. Αρχές Ανάπτυξης</a:t>
            </a:r>
            <a:endParaRPr lang="en-US"/>
          </a:p>
        </p:txBody>
      </p:sp>
      <p:sp>
        <p:nvSpPr>
          <p:cNvPr id="6" name="Slide Number Placeholder 5"/>
          <p:cNvSpPr>
            <a:spLocks noGrp="1"/>
          </p:cNvSpPr>
          <p:nvPr>
            <p:ph type="sldNum" sz="quarter" idx="4"/>
          </p:nvPr>
        </p:nvSpPr>
        <p:spPr>
          <a:xfrm>
            <a:off x="8097838" y="6326188"/>
            <a:ext cx="417512" cy="279400"/>
          </a:xfrm>
          <a:prstGeom prst="rect">
            <a:avLst/>
          </a:prstGeom>
          <a:solidFill>
            <a:schemeClr val="bg1">
              <a:lumMod val="95000"/>
            </a:schemeClr>
          </a:solidFill>
        </p:spPr>
        <p:txBody>
          <a:bodyPr vert="horz" lIns="91440" tIns="45720" rIns="91440" bIns="45720" rtlCol="0" anchor="ctr"/>
          <a:lstStyle>
            <a:lvl1pPr algn="r" eaLnBrk="1" hangingPunct="1">
              <a:defRPr sz="1200">
                <a:solidFill>
                  <a:schemeClr val="tx1">
                    <a:tint val="75000"/>
                  </a:schemeClr>
                </a:solidFill>
              </a:defRPr>
            </a:lvl1pPr>
          </a:lstStyle>
          <a:p>
            <a:pPr>
              <a:defRPr/>
            </a:pPr>
            <a:fld id="{EDCCE948-F243-4615-8F39-589297FF2FC9}" type="slidenum">
              <a:rPr lang="en-US" altLang="el-GR"/>
              <a:pPr>
                <a:defRPr/>
              </a:pPr>
              <a:t>‹#›</a:t>
            </a:fld>
            <a:endParaRPr lang="en-US" altLang="el-GR"/>
          </a:p>
        </p:txBody>
      </p:sp>
      <p:pic>
        <p:nvPicPr>
          <p:cNvPr id="1030" name="Picture 6" descr="Λογότυπο Εθνικόν και Καποδιστριακόν Πανεπιστήμιον Αθηνών"/>
          <p:cNvPicPr>
            <a:picLocks noChangeAspect="1"/>
          </p:cNvPicPr>
          <p:nvPr/>
        </p:nvPicPr>
        <p:blipFill>
          <a:blip r:embed="rId29">
            <a:extLst>
              <a:ext uri="{28A0092B-C50C-407E-A947-70E740481C1C}">
                <a14:useLocalDpi xmlns:a14="http://schemas.microsoft.com/office/drawing/2010/main" val="0"/>
              </a:ext>
            </a:extLst>
          </a:blip>
          <a:srcRect l="2" r="85167"/>
          <a:stretch>
            <a:fillRect/>
          </a:stretch>
        </p:blipFill>
        <p:spPr bwMode="auto">
          <a:xfrm>
            <a:off x="692150" y="6235700"/>
            <a:ext cx="376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8"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1" r:id="rId20"/>
    <p:sldLayoutId id="2147483882" r:id="rId21"/>
    <p:sldLayoutId id="2147483883" r:id="rId22"/>
    <p:sldLayoutId id="2147483884" r:id="rId23"/>
    <p:sldLayoutId id="2147483885" r:id="rId24"/>
    <p:sldLayoutId id="2147483886" r:id="rId25"/>
    <p:sldLayoutId id="2147483887" r:id="rId26"/>
  </p:sldLayoutIdLst>
  <p:hf hdr="0" dt="0"/>
  <p:txStyles>
    <p:titleStyle>
      <a:lvl1pPr algn="ctr" rtl="0" eaLnBrk="0" fontAlgn="base" hangingPunct="0">
        <a:lnSpc>
          <a:spcPct val="90000"/>
        </a:lnSpc>
        <a:spcBef>
          <a:spcPct val="0"/>
        </a:spcBef>
        <a:spcAft>
          <a:spcPct val="0"/>
        </a:spcAft>
        <a:defRPr sz="4400" b="1" kern="1200">
          <a:solidFill>
            <a:srgbClr val="2E75B6"/>
          </a:solidFill>
          <a:latin typeface="+mj-lt"/>
          <a:ea typeface="Tahoma" panose="020B0604030504040204" pitchFamily="34" charset="0"/>
          <a:cs typeface="Tahoma" panose="020B0604030504040204" pitchFamily="34" charset="0"/>
        </a:defRPr>
      </a:lvl1pPr>
      <a:lvl2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2pPr>
      <a:lvl3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3pPr>
      <a:lvl4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4pPr>
      <a:lvl5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5pPr>
      <a:lvl6pPr marL="4572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6pPr>
      <a:lvl7pPr marL="9144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7pPr>
      <a:lvl8pPr marL="13716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8pPr>
      <a:lvl9pPr marL="18288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microsoft.com/office/2007/relationships/hdphoto" Target="../media/hdphoto10.wdp"/><Relationship Id="rId5" Type="http://schemas.openxmlformats.org/officeDocument/2006/relationships/image" Target="../media/image21.png"/><Relationship Id="rId4" Type="http://schemas.microsoft.com/office/2007/relationships/hdphoto" Target="../media/hdphoto9.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microsoft.com/office/2007/relationships/hdphoto" Target="../media/hdphoto13.wdp"/><Relationship Id="rId5" Type="http://schemas.openxmlformats.org/officeDocument/2006/relationships/image" Target="../media/image24.png"/><Relationship Id="rId4" Type="http://schemas.microsoft.com/office/2007/relationships/hdphoto" Target="../media/hdphoto12.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5b1%5d%20http:/creativecommons.org/licenses/by-nc-sa/4.0/" TargetMode="Externa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685800" y="1652588"/>
            <a:ext cx="7772400" cy="1414462"/>
          </a:xfrm>
        </p:spPr>
        <p:txBody>
          <a:bodyPr/>
          <a:lstStyle/>
          <a:p>
            <a:pPr eaLnBrk="1" hangingPunct="1"/>
            <a:r>
              <a:rPr lang="el-GR" altLang="el-GR" smtClean="0">
                <a:solidFill>
                  <a:srgbClr val="0070C0"/>
                </a:solidFill>
              </a:rPr>
              <a:t>Ζωολογία Ι</a:t>
            </a:r>
          </a:p>
        </p:txBody>
      </p:sp>
      <p:sp>
        <p:nvSpPr>
          <p:cNvPr id="4099" name="Text Placeholder 2"/>
          <p:cNvSpPr>
            <a:spLocks noGrp="1"/>
          </p:cNvSpPr>
          <p:nvPr>
            <p:ph type="body" sz="quarter" idx="10"/>
          </p:nvPr>
        </p:nvSpPr>
        <p:spPr>
          <a:xfrm>
            <a:off x="971550" y="3573463"/>
            <a:ext cx="7272338" cy="2087562"/>
          </a:xfrm>
        </p:spPr>
        <p:txBody>
          <a:bodyPr/>
          <a:lstStyle/>
          <a:p>
            <a:pPr eaLnBrk="1" hangingPunct="1"/>
            <a:r>
              <a:rPr lang="el-GR" altLang="en-US" b="1" dirty="0" smtClean="0">
                <a:solidFill>
                  <a:srgbClr val="0070C0"/>
                </a:solidFill>
              </a:rPr>
              <a:t>Ενότητα 5</a:t>
            </a:r>
            <a:r>
              <a:rPr lang="el-GR" altLang="en-US" dirty="0" smtClean="0">
                <a:solidFill>
                  <a:srgbClr val="0070C0"/>
                </a:solidFill>
              </a:rPr>
              <a:t>:</a:t>
            </a:r>
            <a:r>
              <a:rPr lang="en-US" altLang="en-US" dirty="0" smtClean="0">
                <a:solidFill>
                  <a:srgbClr val="0070C0"/>
                </a:solidFill>
              </a:rPr>
              <a:t> </a:t>
            </a:r>
            <a:r>
              <a:rPr lang="el-GR" altLang="en-US" dirty="0" smtClean="0"/>
              <a:t>Αρχές Ανάπτυξης</a:t>
            </a:r>
            <a:endParaRPr lang="en-US" altLang="en-US" dirty="0" smtClean="0"/>
          </a:p>
          <a:p>
            <a:pPr eaLnBrk="1" hangingPunct="1"/>
            <a:endParaRPr lang="el-GR" altLang="en-US" dirty="0" smtClean="0"/>
          </a:p>
          <a:p>
            <a:pPr eaLnBrk="1" hangingPunct="1"/>
            <a:r>
              <a:rPr lang="el-GR" altLang="en-US" dirty="0" smtClean="0"/>
              <a:t>Σκαρλάτος</a:t>
            </a:r>
            <a:r>
              <a:rPr lang="en-US" altLang="en-US" dirty="0" smtClean="0"/>
              <a:t> </a:t>
            </a:r>
            <a:r>
              <a:rPr lang="el-GR" altLang="en-US" dirty="0" err="1"/>
              <a:t>Ντέντος</a:t>
            </a:r>
            <a:r>
              <a:rPr lang="el-GR" altLang="en-US" dirty="0"/>
              <a:t> , </a:t>
            </a:r>
            <a:r>
              <a:rPr lang="el-GR" altLang="en-US" dirty="0" err="1" smtClean="0"/>
              <a:t>Επικ</a:t>
            </a:r>
            <a:r>
              <a:rPr lang="el-GR" altLang="en-US" dirty="0" smtClean="0"/>
              <a:t>. Καθηγητής</a:t>
            </a:r>
          </a:p>
          <a:p>
            <a:pPr eaLnBrk="1" hangingPunct="1"/>
            <a:r>
              <a:rPr lang="el-GR" altLang="en-US" dirty="0" smtClean="0"/>
              <a:t>Σχολή Θετικών Επιστημών</a:t>
            </a:r>
          </a:p>
          <a:p>
            <a:pPr eaLnBrk="1" hangingPunct="1"/>
            <a:r>
              <a:rPr lang="el-GR" altLang="en-US" dirty="0" smtClean="0"/>
              <a:t>Τμήμα Βιολογίας</a:t>
            </a:r>
            <a:endParaRPr lang="en-US" altLang="en-US" dirty="0" smtClean="0"/>
          </a:p>
          <a:p>
            <a:pPr eaLnBrk="1" hangingPunct="1"/>
            <a:endParaRPr lang="el-GR" altLang="en-US"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71438" y="0"/>
            <a:ext cx="9296401"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l-GR" altLang="el-GR" dirty="0" smtClean="0">
                <a:solidFill>
                  <a:schemeClr val="bg2"/>
                </a:solidFill>
                <a:latin typeface="Times New Roman" panose="02020603050405020304" pitchFamily="18" charset="0"/>
                <a:cs typeface="Times New Roman" panose="02020603050405020304" pitchFamily="18" charset="0"/>
              </a:rPr>
              <a:t>					</a:t>
            </a:r>
          </a:p>
          <a:p>
            <a:pPr marL="182880" eaLnBrk="1" hangingPunct="1">
              <a:spcBef>
                <a:spcPts val="1800"/>
              </a:spcBef>
              <a:defRPr/>
            </a:pPr>
            <a:r>
              <a:rPr lang="el-GR" altLang="el-GR" dirty="0" smtClean="0">
                <a:latin typeface="+mn-lt"/>
                <a:cs typeface="Times New Roman" panose="02020603050405020304" pitchFamily="18" charset="0"/>
              </a:rPr>
              <a:t>	</a:t>
            </a:r>
          </a:p>
        </p:txBody>
      </p:sp>
      <p:sp>
        <p:nvSpPr>
          <p:cNvPr id="20483" name="Τίτλος 1"/>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Διαδικασία ενεργοποίησης 4/</a:t>
            </a:r>
            <a:r>
              <a:rPr lang="en-US" altLang="el-GR" sz="4000" dirty="0" smtClean="0">
                <a:solidFill>
                  <a:srgbClr val="0070C0"/>
                </a:solidFill>
                <a:cs typeface="Times New Roman" panose="02020603050405020304" pitchFamily="18" charset="0"/>
              </a:rPr>
              <a:t>1</a:t>
            </a:r>
            <a:r>
              <a:rPr lang="el-GR" altLang="el-GR" sz="4000" dirty="0" smtClean="0">
                <a:solidFill>
                  <a:srgbClr val="0070C0"/>
                </a:solidFill>
                <a:cs typeface="Times New Roman" panose="02020603050405020304" pitchFamily="18" charset="0"/>
              </a:rPr>
              <a:t>2</a:t>
            </a:r>
            <a:endParaRPr lang="el-GR" altLang="en-US" sz="4000" dirty="0" smtClean="0">
              <a:solidFill>
                <a:srgbClr val="0070C0"/>
              </a:solidFill>
            </a:endParaRPr>
          </a:p>
        </p:txBody>
      </p:sp>
      <p:pic>
        <p:nvPicPr>
          <p:cNvPr id="20484" name="Θέση περιεχομένου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7950" y="1427163"/>
            <a:ext cx="8928100" cy="4594225"/>
          </a:xfrm>
        </p:spPr>
      </p:pic>
      <p:sp>
        <p:nvSpPr>
          <p:cNvPr id="8" name="Θέση υποσέλιδου 7"/>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9" name="Θέση αριθμού διαφάνειας 8"/>
          <p:cNvSpPr>
            <a:spLocks noGrp="1"/>
          </p:cNvSpPr>
          <p:nvPr>
            <p:ph type="sldNum" sz="quarter" idx="11"/>
          </p:nvPr>
        </p:nvSpPr>
        <p:spPr/>
        <p:txBody>
          <a:bodyPr/>
          <a:lstStyle/>
          <a:p>
            <a:pPr>
              <a:defRPr/>
            </a:pPr>
            <a:fld id="{66A55EC6-5EC8-4F36-A5AE-7DB166BB2CF3}" type="slidenum">
              <a:rPr lang="en-US" altLang="el-GR"/>
              <a:pPr>
                <a:defRPr/>
              </a:pPr>
              <a:t>10</a:t>
            </a:fld>
            <a:endParaRPr lang="en-US" altLang="el-GR"/>
          </a:p>
        </p:txBody>
      </p:sp>
      <p:sp>
        <p:nvSpPr>
          <p:cNvPr id="10" name="TextBox 9"/>
          <p:cNvSpPr txBox="1"/>
          <p:nvPr/>
        </p:nvSpPr>
        <p:spPr>
          <a:xfrm>
            <a:off x="8647113" y="5759450"/>
            <a:ext cx="263525" cy="276225"/>
          </a:xfrm>
          <a:prstGeom prst="rect">
            <a:avLst/>
          </a:prstGeom>
          <a:noFill/>
        </p:spPr>
        <p:txBody>
          <a:bodyPr>
            <a:spAutoFit/>
          </a:bodyPr>
          <a:lstStyle/>
          <a:p>
            <a:pPr>
              <a:defRPr/>
            </a:pPr>
            <a:r>
              <a:rPr lang="en-US" sz="1200" b="1" dirty="0">
                <a:latin typeface="+mn-lt"/>
              </a:rPr>
              <a:t>3</a:t>
            </a:r>
            <a:endParaRPr lang="el-GR" sz="1200" b="1" dirty="0">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71438" y="0"/>
            <a:ext cx="9296401"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l-GR" altLang="el-GR" dirty="0" smtClean="0">
                <a:solidFill>
                  <a:schemeClr val="bg2"/>
                </a:solidFill>
                <a:latin typeface="Times New Roman" panose="02020603050405020304" pitchFamily="18" charset="0"/>
                <a:cs typeface="Times New Roman" panose="02020603050405020304" pitchFamily="18" charset="0"/>
              </a:rPr>
              <a:t>					</a:t>
            </a:r>
          </a:p>
          <a:p>
            <a:pPr marL="182880" eaLnBrk="1" hangingPunct="1">
              <a:spcBef>
                <a:spcPts val="1800"/>
              </a:spcBef>
              <a:defRPr/>
            </a:pPr>
            <a:r>
              <a:rPr lang="el-GR" altLang="el-GR" dirty="0" smtClean="0">
                <a:latin typeface="+mn-lt"/>
                <a:cs typeface="Times New Roman" panose="02020603050405020304" pitchFamily="18" charset="0"/>
              </a:rPr>
              <a:t>	</a:t>
            </a:r>
          </a:p>
        </p:txBody>
      </p:sp>
      <p:sp>
        <p:nvSpPr>
          <p:cNvPr id="22531" name="Τίτλος 1"/>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Διαδικασία ενεργοποίησης 5/</a:t>
            </a:r>
            <a:r>
              <a:rPr lang="en-US" altLang="el-GR" sz="4000" dirty="0" smtClean="0">
                <a:solidFill>
                  <a:srgbClr val="0070C0"/>
                </a:solidFill>
                <a:cs typeface="Times New Roman" panose="02020603050405020304" pitchFamily="18" charset="0"/>
              </a:rPr>
              <a:t>1</a:t>
            </a:r>
            <a:r>
              <a:rPr lang="el-GR" altLang="el-GR" sz="4000" dirty="0" smtClean="0">
                <a:solidFill>
                  <a:srgbClr val="0070C0"/>
                </a:solidFill>
                <a:cs typeface="Times New Roman" panose="02020603050405020304" pitchFamily="18" charset="0"/>
              </a:rPr>
              <a:t>2</a:t>
            </a:r>
            <a:endParaRPr lang="el-GR" altLang="en-US" sz="4000" dirty="0" smtClean="0">
              <a:solidFill>
                <a:srgbClr val="0070C0"/>
              </a:solidFill>
            </a:endParaRPr>
          </a:p>
        </p:txBody>
      </p:sp>
      <p:sp>
        <p:nvSpPr>
          <p:cNvPr id="22532" name="Θέση περιεχομένου 2"/>
          <p:cNvSpPr>
            <a:spLocks noGrp="1"/>
          </p:cNvSpPr>
          <p:nvPr>
            <p:ph idx="1"/>
          </p:nvPr>
        </p:nvSpPr>
        <p:spPr>
          <a:xfrm>
            <a:off x="400050" y="1825625"/>
            <a:ext cx="8424863" cy="4351338"/>
          </a:xfrm>
        </p:spPr>
        <p:txBody>
          <a:bodyPr/>
          <a:lstStyle/>
          <a:p>
            <a:pPr marL="0" indent="0" eaLnBrk="1" hangingPunct="1">
              <a:lnSpc>
                <a:spcPct val="100000"/>
              </a:lnSpc>
              <a:buFont typeface="Arial" panose="020B0604020202020204" pitchFamily="34" charset="0"/>
              <a:buNone/>
            </a:pPr>
            <a:r>
              <a:rPr lang="el-GR" altLang="el-GR" sz="2400" b="1" dirty="0" smtClean="0">
                <a:cs typeface="Times New Roman" panose="02020603050405020304" pitchFamily="18" charset="0"/>
              </a:rPr>
              <a:t>Η </a:t>
            </a:r>
            <a:r>
              <a:rPr lang="el-GR" altLang="el-GR" sz="2400" b="1" dirty="0" err="1" smtClean="0">
                <a:cs typeface="Times New Roman" panose="02020603050405020304" pitchFamily="18" charset="0"/>
              </a:rPr>
              <a:t>ακροσωμική</a:t>
            </a:r>
            <a:r>
              <a:rPr lang="el-GR" altLang="el-GR" sz="2400" b="1" dirty="0" smtClean="0">
                <a:cs typeface="Times New Roman" panose="02020603050405020304" pitchFamily="18" charset="0"/>
              </a:rPr>
              <a:t> αντίδραση</a:t>
            </a:r>
          </a:p>
          <a:p>
            <a:pPr marL="0" indent="0" eaLnBrk="1" hangingPunct="1">
              <a:lnSpc>
                <a:spcPct val="100000"/>
              </a:lnSpc>
            </a:pPr>
            <a:r>
              <a:rPr lang="el-GR" altLang="el-GR" sz="2400" dirty="0" smtClean="0">
                <a:cs typeface="Times New Roman" panose="02020603050405020304" pitchFamily="18" charset="0"/>
              </a:rPr>
              <a:t>Η σύνδεση της </a:t>
            </a:r>
            <a:r>
              <a:rPr lang="el-GR" altLang="el-GR" sz="2400" b="1" dirty="0" smtClean="0">
                <a:cs typeface="Times New Roman" panose="02020603050405020304" pitchFamily="18" charset="0"/>
              </a:rPr>
              <a:t>ΖΡ3 </a:t>
            </a:r>
            <a:r>
              <a:rPr lang="el-GR" altLang="el-GR" sz="2400" dirty="0" smtClean="0">
                <a:cs typeface="Times New Roman" panose="02020603050405020304" pitchFamily="18" charset="0"/>
              </a:rPr>
              <a:t>με την πρωτεΐνη </a:t>
            </a:r>
            <a:r>
              <a:rPr lang="en-US" altLang="el-GR" sz="2400" b="1" dirty="0" smtClean="0">
                <a:cs typeface="Times New Roman" panose="02020603050405020304" pitchFamily="18" charset="0"/>
              </a:rPr>
              <a:t>beta</a:t>
            </a:r>
            <a:r>
              <a:rPr lang="el-GR" altLang="el-GR" sz="2400" b="1" dirty="0" smtClean="0">
                <a:cs typeface="Times New Roman" panose="02020603050405020304" pitchFamily="18" charset="0"/>
              </a:rPr>
              <a:t> </a:t>
            </a:r>
            <a:r>
              <a:rPr lang="en-US" altLang="el-GR" sz="2400" b="1" dirty="0" smtClean="0">
                <a:cs typeface="Times New Roman" panose="02020603050405020304" pitchFamily="18" charset="0"/>
              </a:rPr>
              <a:t>1 ,4-galactosyltransferase I (</a:t>
            </a:r>
            <a:r>
              <a:rPr lang="en-US" altLang="el-GR" sz="2400" b="1" dirty="0" err="1" smtClean="0">
                <a:cs typeface="Times New Roman" panose="02020603050405020304" pitchFamily="18" charset="0"/>
              </a:rPr>
              <a:t>GaIT</a:t>
            </a:r>
            <a:r>
              <a:rPr lang="en-US" altLang="el-GR" sz="2400" b="1" dirty="0" smtClean="0">
                <a:cs typeface="Times New Roman" panose="02020603050405020304" pitchFamily="18" charset="0"/>
              </a:rPr>
              <a:t>)</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που βρίσκεται στην επιφάνεια του σπερματοζωαρίου ξεκινά </a:t>
            </a:r>
            <a:r>
              <a:rPr lang="el-GR" altLang="el-GR" sz="2400" b="1" dirty="0" smtClean="0">
                <a:cs typeface="Times New Roman" panose="02020603050405020304" pitchFamily="18" charset="0"/>
              </a:rPr>
              <a:t>την </a:t>
            </a:r>
            <a:r>
              <a:rPr lang="el-GR" altLang="el-GR" sz="2400" b="1" dirty="0" err="1" smtClean="0">
                <a:cs typeface="Times New Roman" panose="02020603050405020304" pitchFamily="18" charset="0"/>
              </a:rPr>
              <a:t>ακροσωμική</a:t>
            </a:r>
            <a:r>
              <a:rPr lang="el-GR" altLang="el-GR" sz="2400" b="1" dirty="0" smtClean="0">
                <a:cs typeface="Times New Roman" panose="02020603050405020304" pitchFamily="18" charset="0"/>
              </a:rPr>
              <a:t> αντίδραση.</a:t>
            </a:r>
            <a:r>
              <a:rPr lang="el-GR" altLang="el-GR" sz="2400" dirty="0" smtClean="0">
                <a:cs typeface="Times New Roman" panose="02020603050405020304" pitchFamily="18" charset="0"/>
              </a:rPr>
              <a:t> Κατόπιν το </a:t>
            </a:r>
            <a:r>
              <a:rPr lang="el-GR" altLang="el-GR" sz="2400" b="1" dirty="0" smtClean="0">
                <a:cs typeface="Times New Roman" panose="02020603050405020304" pitchFamily="18" charset="0"/>
              </a:rPr>
              <a:t>ένζυμο </a:t>
            </a:r>
            <a:r>
              <a:rPr lang="el-GR" altLang="el-GR" sz="2400" b="1" dirty="0" err="1" smtClean="0">
                <a:cs typeface="Times New Roman" panose="02020603050405020304" pitchFamily="18" charset="0"/>
              </a:rPr>
              <a:t>υαλουρονιδάση</a:t>
            </a:r>
            <a:r>
              <a:rPr lang="el-GR" altLang="el-GR" sz="2400" b="1" dirty="0" smtClean="0">
                <a:cs typeface="Times New Roman" panose="02020603050405020304" pitchFamily="18" charset="0"/>
              </a:rPr>
              <a:t> </a:t>
            </a:r>
            <a:r>
              <a:rPr lang="el-GR" altLang="el-GR" sz="2400" dirty="0" err="1" smtClean="0">
                <a:cs typeface="Times New Roman" panose="02020603050405020304" pitchFamily="18" charset="0"/>
              </a:rPr>
              <a:t>πέπτει</a:t>
            </a:r>
            <a:r>
              <a:rPr lang="el-GR" altLang="el-GR" sz="2400" dirty="0" smtClean="0">
                <a:cs typeface="Times New Roman" panose="02020603050405020304" pitchFamily="18" charset="0"/>
              </a:rPr>
              <a:t> το πλέγμα </a:t>
            </a:r>
            <a:r>
              <a:rPr lang="el-GR" altLang="el-GR" sz="2400" b="1" dirty="0" err="1" smtClean="0">
                <a:cs typeface="Times New Roman" panose="02020603050405020304" pitchFamily="18" charset="0"/>
              </a:rPr>
              <a:t>υαλουρονικού</a:t>
            </a:r>
            <a:r>
              <a:rPr lang="el-GR" altLang="el-GR" sz="2400" dirty="0" smtClean="0">
                <a:cs typeface="Times New Roman" panose="02020603050405020304" pitchFamily="18" charset="0"/>
              </a:rPr>
              <a:t> </a:t>
            </a:r>
            <a:r>
              <a:rPr lang="el-GR" altLang="el-GR" sz="2400" b="1" dirty="0" smtClean="0">
                <a:cs typeface="Times New Roman" panose="02020603050405020304" pitchFamily="18" charset="0"/>
              </a:rPr>
              <a:t>οξέος</a:t>
            </a:r>
            <a:r>
              <a:rPr lang="el-GR" altLang="el-GR" sz="2400" dirty="0" smtClean="0">
                <a:cs typeface="Times New Roman" panose="02020603050405020304" pitchFamily="18" charset="0"/>
              </a:rPr>
              <a:t> και οδηγεί στη </a:t>
            </a:r>
            <a:r>
              <a:rPr lang="el-GR" altLang="el-GR" sz="2400" b="1" dirty="0" err="1" smtClean="0">
                <a:cs typeface="Times New Roman" panose="02020603050405020304" pitchFamily="18" charset="0"/>
              </a:rPr>
              <a:t>σύμπτηξη</a:t>
            </a:r>
            <a:r>
              <a:rPr lang="el-GR" altLang="el-GR" sz="2400" b="1" dirty="0" smtClean="0">
                <a:cs typeface="Times New Roman" panose="02020603050405020304" pitchFamily="18" charset="0"/>
              </a:rPr>
              <a:t> της κυτταρικής μεμβράνης ωαρίου-σπερματοζωαρίου </a:t>
            </a:r>
            <a:r>
              <a:rPr lang="el-GR" altLang="el-GR" sz="2400" dirty="0" smtClean="0">
                <a:cs typeface="Times New Roman" panose="02020603050405020304" pitchFamily="18" charset="0"/>
              </a:rPr>
              <a:t>που </a:t>
            </a:r>
            <a:r>
              <a:rPr lang="el-GR" altLang="el-GR" sz="2400" b="1" dirty="0" smtClean="0">
                <a:cs typeface="Times New Roman" panose="02020603050405020304" pitchFamily="18" charset="0"/>
              </a:rPr>
              <a:t>επιτρέπει τον πυρήνα και το </a:t>
            </a:r>
            <a:r>
              <a:rPr lang="el-GR" altLang="el-GR" sz="2400" b="1" dirty="0" err="1" smtClean="0">
                <a:cs typeface="Times New Roman" panose="02020603050405020304" pitchFamily="18" charset="0"/>
              </a:rPr>
              <a:t>κεντριόλιο</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του σπερματοζωαρίου, να εισέλθουν στον κυτταρόπλασμα του ωαρίου.</a:t>
            </a:r>
          </a:p>
          <a:p>
            <a:pPr marL="0" indent="0" eaLnBrk="1" hangingPunct="1">
              <a:lnSpc>
                <a:spcPct val="100000"/>
              </a:lnSpc>
            </a:pPr>
            <a:r>
              <a:rPr lang="el-GR" altLang="el-GR" sz="2400" dirty="0" smtClean="0">
                <a:cs typeface="Times New Roman" panose="02020603050405020304" pitchFamily="18" charset="0"/>
              </a:rPr>
              <a:t>Αυτό είναι το </a:t>
            </a:r>
            <a:r>
              <a:rPr lang="el-GR" altLang="el-GR" sz="2400" b="1" dirty="0" smtClean="0">
                <a:cs typeface="Times New Roman" panose="02020603050405020304" pitchFamily="18" charset="0"/>
              </a:rPr>
              <a:t>έναυσμα για την ενεργοποίηση του ωαρίου.</a:t>
            </a:r>
          </a:p>
          <a:p>
            <a:pPr marL="0" indent="0" eaLnBrk="1" hangingPunct="1"/>
            <a:endParaRPr lang="el-GR" altLang="en-US" dirty="0" smtClean="0"/>
          </a:p>
        </p:txBody>
      </p:sp>
      <p:sp>
        <p:nvSpPr>
          <p:cNvPr id="8" name="Θέση υποσέλιδου 7"/>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9" name="Θέση αριθμού διαφάνειας 8"/>
          <p:cNvSpPr>
            <a:spLocks noGrp="1"/>
          </p:cNvSpPr>
          <p:nvPr>
            <p:ph type="sldNum" sz="quarter" idx="11"/>
          </p:nvPr>
        </p:nvSpPr>
        <p:spPr/>
        <p:txBody>
          <a:bodyPr/>
          <a:lstStyle/>
          <a:p>
            <a:pPr>
              <a:defRPr/>
            </a:pPr>
            <a:fld id="{6D4B3882-09D1-46D0-BFC9-5C46BEDAACCC}" type="slidenum">
              <a:rPr lang="en-US" altLang="el-GR"/>
              <a:pPr>
                <a:defRPr/>
              </a:pPr>
              <a:t>11</a:t>
            </a:fld>
            <a:endParaRPr lang="en-US" altLang="el-G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71438" y="0"/>
            <a:ext cx="9296401"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l-GR" altLang="el-GR" dirty="0" smtClean="0">
                <a:solidFill>
                  <a:schemeClr val="bg2"/>
                </a:solidFill>
                <a:latin typeface="Times New Roman" panose="02020603050405020304" pitchFamily="18" charset="0"/>
                <a:cs typeface="Times New Roman" panose="02020603050405020304" pitchFamily="18" charset="0"/>
              </a:rPr>
              <a:t>					</a:t>
            </a:r>
          </a:p>
          <a:p>
            <a:pPr marL="182880" eaLnBrk="1" hangingPunct="1">
              <a:spcBef>
                <a:spcPts val="1800"/>
              </a:spcBef>
              <a:defRPr/>
            </a:pPr>
            <a:r>
              <a:rPr lang="el-GR" altLang="el-GR" dirty="0" smtClean="0">
                <a:latin typeface="+mn-lt"/>
                <a:cs typeface="Times New Roman" panose="02020603050405020304" pitchFamily="18" charset="0"/>
              </a:rPr>
              <a:t>	</a:t>
            </a:r>
          </a:p>
        </p:txBody>
      </p:sp>
      <p:sp>
        <p:nvSpPr>
          <p:cNvPr id="24579" name="Τίτλος 1"/>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Διαδικασία ενεργοποίησης 6/</a:t>
            </a:r>
            <a:r>
              <a:rPr lang="en-US" altLang="el-GR" sz="4000" dirty="0" smtClean="0">
                <a:solidFill>
                  <a:srgbClr val="0070C0"/>
                </a:solidFill>
                <a:cs typeface="Times New Roman" panose="02020603050405020304" pitchFamily="18" charset="0"/>
              </a:rPr>
              <a:t>1</a:t>
            </a:r>
            <a:r>
              <a:rPr lang="el-GR" altLang="el-GR" sz="4000" dirty="0" smtClean="0">
                <a:solidFill>
                  <a:srgbClr val="0070C0"/>
                </a:solidFill>
                <a:cs typeface="Times New Roman" panose="02020603050405020304" pitchFamily="18" charset="0"/>
              </a:rPr>
              <a:t>2</a:t>
            </a:r>
            <a:endParaRPr lang="el-GR" altLang="en-US" sz="4000" dirty="0" smtClean="0">
              <a:solidFill>
                <a:srgbClr val="0070C0"/>
              </a:solidFill>
            </a:endParaRPr>
          </a:p>
        </p:txBody>
      </p:sp>
      <p:sp>
        <p:nvSpPr>
          <p:cNvPr id="24580" name="Θέση περιεχομένου 2"/>
          <p:cNvSpPr>
            <a:spLocks noGrp="1"/>
          </p:cNvSpPr>
          <p:nvPr>
            <p:ph idx="1"/>
          </p:nvPr>
        </p:nvSpPr>
        <p:spPr>
          <a:xfrm>
            <a:off x="469900" y="1825625"/>
            <a:ext cx="8204200" cy="4351338"/>
          </a:xfrm>
        </p:spPr>
        <p:txBody>
          <a:bodyPr/>
          <a:lstStyle/>
          <a:p>
            <a:pPr eaLnBrk="1" hangingPunct="1">
              <a:lnSpc>
                <a:spcPct val="100000"/>
              </a:lnSpc>
            </a:pPr>
            <a:r>
              <a:rPr lang="el-GR" altLang="el-GR" sz="2400" dirty="0" smtClean="0">
                <a:cs typeface="Times New Roman" panose="02020603050405020304" pitchFamily="18" charset="0"/>
              </a:rPr>
              <a:t>Η </a:t>
            </a:r>
            <a:r>
              <a:rPr lang="el-GR" altLang="el-GR" sz="2400" b="1" dirty="0" smtClean="0">
                <a:cs typeface="Times New Roman" panose="02020603050405020304" pitchFamily="18" charset="0"/>
              </a:rPr>
              <a:t>ενεργοποίηση του ωαρίου </a:t>
            </a:r>
            <a:r>
              <a:rPr lang="el-GR" altLang="el-GR" sz="2400" dirty="0" smtClean="0">
                <a:cs typeface="Times New Roman" panose="02020603050405020304" pitchFamily="18" charset="0"/>
              </a:rPr>
              <a:t>ξεκινά με ένα </a:t>
            </a:r>
            <a:r>
              <a:rPr lang="el-GR" altLang="el-GR" sz="2400" b="1" dirty="0" smtClean="0">
                <a:cs typeface="Times New Roman" panose="02020603050405020304" pitchFamily="18" charset="0"/>
              </a:rPr>
              <a:t>κύμα ασβεστίου </a:t>
            </a:r>
            <a:r>
              <a:rPr lang="el-GR" altLang="el-GR" sz="2400" dirty="0" smtClean="0">
                <a:cs typeface="Times New Roman" panose="02020603050405020304" pitchFamily="18" charset="0"/>
              </a:rPr>
              <a:t>που εξαπλώνεται από το </a:t>
            </a:r>
            <a:r>
              <a:rPr lang="el-GR" altLang="el-GR" sz="2400" b="1" dirty="0" smtClean="0">
                <a:cs typeface="Times New Roman" panose="02020603050405020304" pitchFamily="18" charset="0"/>
              </a:rPr>
              <a:t>σημείο εισόδου του σπερματοζωαρίου </a:t>
            </a:r>
            <a:r>
              <a:rPr lang="el-GR" altLang="el-GR" sz="2400" dirty="0" smtClean="0">
                <a:cs typeface="Times New Roman" panose="02020603050405020304" pitchFamily="18" charset="0"/>
              </a:rPr>
              <a:t>σε όλο το ωάριο. </a:t>
            </a:r>
            <a:r>
              <a:rPr lang="el-GR" altLang="el-GR" sz="2400" b="1" dirty="0" smtClean="0">
                <a:cs typeface="Times New Roman" panose="02020603050405020304" pitchFamily="18" charset="0"/>
              </a:rPr>
              <a:t>Δεν πρόκειται για ένα μόνο κύμα ασβεστίου </a:t>
            </a:r>
            <a:r>
              <a:rPr lang="el-GR" altLang="el-GR" sz="2400" dirty="0" smtClean="0">
                <a:cs typeface="Times New Roman" panose="02020603050405020304" pitchFamily="18" charset="0"/>
              </a:rPr>
              <a:t>αλλά πολλές </a:t>
            </a:r>
            <a:r>
              <a:rPr lang="el-GR" altLang="el-GR" sz="2400" b="1" dirty="0" smtClean="0">
                <a:cs typeface="Times New Roman" panose="02020603050405020304" pitchFamily="18" charset="0"/>
              </a:rPr>
              <a:t>ταλαντώσεις </a:t>
            </a:r>
            <a:r>
              <a:rPr lang="el-GR" altLang="el-GR" sz="2400" dirty="0" smtClean="0">
                <a:cs typeface="Times New Roman" panose="02020603050405020304" pitchFamily="18" charset="0"/>
              </a:rPr>
              <a:t>των ενδοκυτταρικών </a:t>
            </a:r>
            <a:r>
              <a:rPr lang="el-GR" altLang="el-GR" sz="2400" b="1" dirty="0" smtClean="0">
                <a:cs typeface="Times New Roman" panose="02020603050405020304" pitchFamily="18" charset="0"/>
              </a:rPr>
              <a:t>επιπέδων ασβεστίου</a:t>
            </a:r>
            <a:r>
              <a:rPr lang="el-GR" altLang="el-GR" sz="2400" dirty="0" smtClean="0">
                <a:cs typeface="Times New Roman" panose="02020603050405020304" pitchFamily="18" charset="0"/>
              </a:rPr>
              <a:t>. Το κύμα ασβεστίου προκαλείται από αύξηση των επιπέδων του </a:t>
            </a:r>
            <a:r>
              <a:rPr lang="el-GR" altLang="el-GR" sz="2400" b="1" dirty="0" smtClean="0">
                <a:cs typeface="Times New Roman" panose="02020603050405020304" pitchFamily="18" charset="0"/>
              </a:rPr>
              <a:t>δεύτερου αγγελιοφόρου 1,4,5-τριφωσφορική </a:t>
            </a:r>
            <a:r>
              <a:rPr lang="el-GR" altLang="el-GR" sz="2400" b="1" dirty="0" err="1" smtClean="0">
                <a:cs typeface="Times New Roman" panose="02020603050405020304" pitchFamily="18" charset="0"/>
              </a:rPr>
              <a:t>ινοσιτόλη</a:t>
            </a:r>
            <a:r>
              <a:rPr lang="el-GR" altLang="el-GR" sz="2400" b="1" dirty="0" smtClean="0">
                <a:cs typeface="Times New Roman" panose="02020603050405020304" pitchFamily="18" charset="0"/>
              </a:rPr>
              <a:t> </a:t>
            </a:r>
            <a:r>
              <a:rPr lang="en-US" altLang="el-GR" sz="2400" b="1" dirty="0" smtClean="0">
                <a:cs typeface="Times New Roman" panose="02020603050405020304" pitchFamily="18" charset="0"/>
              </a:rPr>
              <a:t>(IP</a:t>
            </a:r>
            <a:r>
              <a:rPr lang="en-US" altLang="el-GR" sz="2400" b="1" baseline="-25000" dirty="0" smtClean="0">
                <a:cs typeface="Times New Roman" panose="02020603050405020304" pitchFamily="18" charset="0"/>
              </a:rPr>
              <a:t>3</a:t>
            </a:r>
            <a:r>
              <a:rPr lang="en-US" altLang="el-GR" sz="2400" b="1" dirty="0" smtClean="0">
                <a:cs typeface="Times New Roman" panose="02020603050405020304" pitchFamily="18" charset="0"/>
              </a:rPr>
              <a:t>)</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που προκαλείται από το ένζυμο </a:t>
            </a:r>
            <a:r>
              <a:rPr lang="el-GR" altLang="el-GR" sz="2400" b="1" dirty="0" err="1" smtClean="0">
                <a:cs typeface="Times New Roman" panose="02020603050405020304" pitchFamily="18" charset="0"/>
              </a:rPr>
              <a:t>φωσφολιπάση</a:t>
            </a:r>
            <a:r>
              <a:rPr lang="el-GR" altLang="el-GR" sz="2400" b="1" dirty="0" smtClean="0">
                <a:cs typeface="Times New Roman" panose="02020603050405020304" pitchFamily="18" charset="0"/>
              </a:rPr>
              <a:t> </a:t>
            </a:r>
            <a:r>
              <a:rPr lang="en-GB" altLang="el-GR" sz="2400" b="1" dirty="0" smtClean="0">
                <a:cs typeface="Times New Roman" panose="02020603050405020304" pitchFamily="18" charset="0"/>
              </a:rPr>
              <a:t>C </a:t>
            </a:r>
            <a:r>
              <a:rPr lang="el-GR" altLang="el-GR" sz="2400" b="1" dirty="0" smtClean="0">
                <a:cs typeface="Times New Roman" panose="02020603050405020304" pitchFamily="18" charset="0"/>
              </a:rPr>
              <a:t>ζήτα </a:t>
            </a:r>
            <a:r>
              <a:rPr lang="en-GB" altLang="el-GR" sz="2400" b="1" dirty="0" smtClean="0">
                <a:cs typeface="Times New Roman" panose="02020603050405020304" pitchFamily="18" charset="0"/>
              </a:rPr>
              <a:t>(PLC</a:t>
            </a:r>
            <a:r>
              <a:rPr lang="el-GR" altLang="el-GR" sz="2400" b="1" dirty="0" smtClean="0">
                <a:cs typeface="Times New Roman" panose="02020603050405020304" pitchFamily="18" charset="0"/>
              </a:rPr>
              <a:t>ζ)</a:t>
            </a:r>
            <a:r>
              <a:rPr lang="el-GR" altLang="el-GR" sz="2400" dirty="0" smtClean="0">
                <a:cs typeface="Times New Roman" panose="02020603050405020304" pitchFamily="18" charset="0"/>
              </a:rPr>
              <a:t> που </a:t>
            </a:r>
            <a:r>
              <a:rPr lang="el-GR" altLang="el-GR" sz="2400" b="1" u="sng" dirty="0" smtClean="0">
                <a:cs typeface="Times New Roman" panose="02020603050405020304" pitchFamily="18" charset="0"/>
              </a:rPr>
              <a:t>εισαγάγει</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a:t>
            </a:r>
            <a:r>
              <a:rPr lang="el-GR" altLang="el-GR" sz="2400" i="1" dirty="0" smtClean="0">
                <a:cs typeface="Times New Roman" panose="02020603050405020304" pitchFamily="18" charset="0"/>
              </a:rPr>
              <a:t>εμβολιάζει</a:t>
            </a:r>
            <a:r>
              <a:rPr lang="el-GR" altLang="el-GR" sz="2400" dirty="0" smtClean="0">
                <a:cs typeface="Times New Roman" panose="02020603050405020304" pitchFamily="18" charset="0"/>
              </a:rPr>
              <a:t>» το σπερματοζωάριο στο κυτταρόπλασμα του ωαρίου</a:t>
            </a:r>
            <a:r>
              <a:rPr lang="en-GB" altLang="el-GR" sz="2400" dirty="0" smtClean="0">
                <a:cs typeface="Times New Roman" panose="02020603050405020304" pitchFamily="18" charset="0"/>
              </a:rPr>
              <a:t>.</a:t>
            </a:r>
          </a:p>
        </p:txBody>
      </p:sp>
      <p:sp>
        <p:nvSpPr>
          <p:cNvPr id="8" name="Θέση υποσέλιδου 7"/>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9" name="Θέση αριθμού διαφάνειας 8"/>
          <p:cNvSpPr>
            <a:spLocks noGrp="1"/>
          </p:cNvSpPr>
          <p:nvPr>
            <p:ph type="sldNum" sz="quarter" idx="11"/>
          </p:nvPr>
        </p:nvSpPr>
        <p:spPr/>
        <p:txBody>
          <a:bodyPr/>
          <a:lstStyle/>
          <a:p>
            <a:pPr>
              <a:defRPr/>
            </a:pPr>
            <a:fld id="{1060A8F6-0523-4A38-A3FA-DB45591DA2DB}" type="slidenum">
              <a:rPr lang="en-US" altLang="el-GR"/>
              <a:pPr>
                <a:defRPr/>
              </a:pPr>
              <a:t>12</a:t>
            </a:fld>
            <a:endParaRPr lang="en-US" altLang="el-G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71438" y="0"/>
            <a:ext cx="9296401"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l-GR" altLang="el-GR" dirty="0" smtClean="0">
                <a:solidFill>
                  <a:schemeClr val="bg2"/>
                </a:solidFill>
                <a:latin typeface="Times New Roman" panose="02020603050405020304" pitchFamily="18" charset="0"/>
                <a:cs typeface="Times New Roman" panose="02020603050405020304" pitchFamily="18" charset="0"/>
              </a:rPr>
              <a:t>					</a:t>
            </a:r>
          </a:p>
          <a:p>
            <a:pPr marL="182880" eaLnBrk="1" hangingPunct="1">
              <a:spcBef>
                <a:spcPts val="1800"/>
              </a:spcBef>
              <a:defRPr/>
            </a:pPr>
            <a:r>
              <a:rPr lang="el-GR" altLang="el-GR" dirty="0" smtClean="0">
                <a:latin typeface="+mn-lt"/>
                <a:cs typeface="Times New Roman" panose="02020603050405020304" pitchFamily="18" charset="0"/>
              </a:rPr>
              <a:t>	</a:t>
            </a:r>
          </a:p>
        </p:txBody>
      </p:sp>
      <p:sp>
        <p:nvSpPr>
          <p:cNvPr id="26627" name="Τίτλος 1"/>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Διαδικασία ενεργοποίησης 7/</a:t>
            </a:r>
            <a:r>
              <a:rPr lang="en-US" altLang="el-GR" sz="4000" dirty="0" smtClean="0">
                <a:solidFill>
                  <a:srgbClr val="0070C0"/>
                </a:solidFill>
                <a:cs typeface="Times New Roman" panose="02020603050405020304" pitchFamily="18" charset="0"/>
              </a:rPr>
              <a:t>1</a:t>
            </a:r>
            <a:r>
              <a:rPr lang="el-GR" altLang="el-GR" sz="4000" dirty="0" smtClean="0">
                <a:solidFill>
                  <a:srgbClr val="0070C0"/>
                </a:solidFill>
                <a:cs typeface="Times New Roman" panose="02020603050405020304" pitchFamily="18" charset="0"/>
              </a:rPr>
              <a:t>2</a:t>
            </a:r>
            <a:endParaRPr lang="el-GR" altLang="en-US" sz="4000" dirty="0" smtClean="0">
              <a:solidFill>
                <a:srgbClr val="0070C0"/>
              </a:solidFill>
            </a:endParaRPr>
          </a:p>
        </p:txBody>
      </p:sp>
      <p:pic>
        <p:nvPicPr>
          <p:cNvPr id="26628" name="Θέση περιεχομένου 4"/>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1125" y="1457325"/>
            <a:ext cx="5224463" cy="4178300"/>
          </a:xfrm>
        </p:spPr>
      </p:pic>
      <p:sp>
        <p:nvSpPr>
          <p:cNvPr id="26629" name="Θέση κειμένου 3"/>
          <p:cNvSpPr>
            <a:spLocks noGrp="1"/>
          </p:cNvSpPr>
          <p:nvPr>
            <p:ph type="body" sz="half" idx="2"/>
          </p:nvPr>
        </p:nvSpPr>
        <p:spPr>
          <a:xfrm>
            <a:off x="5334000" y="1981200"/>
            <a:ext cx="3810000" cy="4114800"/>
          </a:xfrm>
        </p:spPr>
        <p:txBody>
          <a:bodyPr/>
          <a:lstStyle/>
          <a:p>
            <a:pPr eaLnBrk="1" hangingPunct="1">
              <a:lnSpc>
                <a:spcPct val="100000"/>
              </a:lnSpc>
            </a:pPr>
            <a:r>
              <a:rPr lang="el-GR" altLang="el-GR" sz="2600" dirty="0" smtClean="0">
                <a:cs typeface="Times New Roman" panose="02020603050405020304" pitchFamily="18" charset="0"/>
              </a:rPr>
              <a:t>Ο </a:t>
            </a:r>
            <a:r>
              <a:rPr lang="el-GR" altLang="el-GR" sz="2400" dirty="0" smtClean="0">
                <a:cs typeface="Times New Roman" panose="02020603050405020304" pitchFamily="18" charset="0"/>
              </a:rPr>
              <a:t>μηχανισμός αυτός υπάρχει στα </a:t>
            </a:r>
            <a:r>
              <a:rPr lang="el-GR" altLang="el-GR" sz="2400" b="1" dirty="0" smtClean="0">
                <a:cs typeface="Times New Roman" panose="02020603050405020304" pitchFamily="18" charset="0"/>
              </a:rPr>
              <a:t>Θηλαστικά </a:t>
            </a:r>
            <a:r>
              <a:rPr lang="el-GR" altLang="el-GR" sz="2400" dirty="0" smtClean="0">
                <a:cs typeface="Times New Roman" panose="02020603050405020304" pitchFamily="18" charset="0"/>
              </a:rPr>
              <a:t>αλλά </a:t>
            </a:r>
            <a:r>
              <a:rPr lang="el-GR" altLang="el-GR" sz="2400" b="1" dirty="0" smtClean="0">
                <a:cs typeface="Times New Roman" panose="02020603050405020304" pitchFamily="18" charset="0"/>
              </a:rPr>
              <a:t>δεν είναι γνωστό </a:t>
            </a:r>
            <a:r>
              <a:rPr lang="el-GR" altLang="el-GR" sz="2400" dirty="0" smtClean="0">
                <a:cs typeface="Times New Roman" panose="02020603050405020304" pitchFamily="18" charset="0"/>
              </a:rPr>
              <a:t>τι συμβαίνει σε άλλα είδη ζώων αν και το </a:t>
            </a:r>
            <a:r>
              <a:rPr lang="el-GR" altLang="el-GR" sz="2400" b="1" dirty="0" smtClean="0">
                <a:cs typeface="Times New Roman" panose="02020603050405020304" pitchFamily="18" charset="0"/>
              </a:rPr>
              <a:t>κύμα ασβεστίου εντοπίζεται σε όλα τα είδη ζώων </a:t>
            </a:r>
            <a:r>
              <a:rPr lang="el-GR" altLang="el-GR" sz="2400" dirty="0" smtClean="0">
                <a:cs typeface="Times New Roman" panose="02020603050405020304" pitchFamily="18" charset="0"/>
              </a:rPr>
              <a:t>στα οποία έχει ερευνηθεί.                        </a:t>
            </a:r>
            <a:endParaRPr lang="en-GB" altLang="el-GR" sz="2400" dirty="0" smtClean="0">
              <a:cs typeface="Times New Roman" panose="02020603050405020304" pitchFamily="18" charset="0"/>
            </a:endParaRPr>
          </a:p>
          <a:p>
            <a:pPr eaLnBrk="1" hangingPunct="1"/>
            <a:endParaRPr lang="el-GR" altLang="en-US" dirty="0" smtClean="0"/>
          </a:p>
        </p:txBody>
      </p:sp>
      <p:sp>
        <p:nvSpPr>
          <p:cNvPr id="8" name="Θέση υποσέλιδου 7"/>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9" name="Θέση αριθμού διαφάνειας 8"/>
          <p:cNvSpPr>
            <a:spLocks noGrp="1"/>
          </p:cNvSpPr>
          <p:nvPr>
            <p:ph type="sldNum" sz="quarter" idx="11"/>
          </p:nvPr>
        </p:nvSpPr>
        <p:spPr/>
        <p:txBody>
          <a:bodyPr/>
          <a:lstStyle/>
          <a:p>
            <a:pPr>
              <a:defRPr/>
            </a:pPr>
            <a:fld id="{FA407493-8633-4022-B72F-0887C610A1A8}" type="slidenum">
              <a:rPr lang="en-US" altLang="el-GR"/>
              <a:pPr>
                <a:defRPr/>
              </a:pPr>
              <a:t>13</a:t>
            </a:fld>
            <a:endParaRPr lang="en-US" altLang="el-GR"/>
          </a:p>
        </p:txBody>
      </p:sp>
      <p:sp>
        <p:nvSpPr>
          <p:cNvPr id="7" name="TextBox 6"/>
          <p:cNvSpPr txBox="1"/>
          <p:nvPr/>
        </p:nvSpPr>
        <p:spPr>
          <a:xfrm>
            <a:off x="1123950" y="5592763"/>
            <a:ext cx="3197225" cy="338137"/>
          </a:xfrm>
          <a:prstGeom prst="rect">
            <a:avLst/>
          </a:prstGeom>
          <a:noFill/>
        </p:spPr>
        <p:txBody>
          <a:bodyPr wrap="none">
            <a:spAutoFit/>
          </a:bodyPr>
          <a:lstStyle/>
          <a:p>
            <a:pPr>
              <a:defRPr/>
            </a:pPr>
            <a:r>
              <a:rPr lang="el-GR" altLang="el-GR" sz="1600" b="1" dirty="0">
                <a:latin typeface="+mn-lt"/>
                <a:cs typeface="Times New Roman" panose="02020603050405020304" pitchFamily="18" charset="0"/>
              </a:rPr>
              <a:t>Ενεργοποίηση ωαρίου από την </a:t>
            </a:r>
            <a:r>
              <a:rPr lang="en-GB" altLang="el-GR" sz="1600" b="1" dirty="0">
                <a:latin typeface="+mn-lt"/>
                <a:cs typeface="Times New Roman" panose="02020603050405020304" pitchFamily="18" charset="0"/>
              </a:rPr>
              <a:t>PLC</a:t>
            </a:r>
            <a:endParaRPr lang="el-GR" sz="1600" dirty="0">
              <a:latin typeface="+mn-lt"/>
            </a:endParaRPr>
          </a:p>
        </p:txBody>
      </p:sp>
      <p:sp>
        <p:nvSpPr>
          <p:cNvPr id="11" name="TextBox 10"/>
          <p:cNvSpPr txBox="1"/>
          <p:nvPr/>
        </p:nvSpPr>
        <p:spPr>
          <a:xfrm>
            <a:off x="4895850" y="5295900"/>
            <a:ext cx="263525" cy="276225"/>
          </a:xfrm>
          <a:prstGeom prst="rect">
            <a:avLst/>
          </a:prstGeom>
          <a:noFill/>
        </p:spPr>
        <p:txBody>
          <a:bodyPr>
            <a:spAutoFit/>
          </a:bodyPr>
          <a:lstStyle/>
          <a:p>
            <a:pPr>
              <a:defRPr/>
            </a:pPr>
            <a:r>
              <a:rPr lang="en-US" sz="1200" b="1" dirty="0">
                <a:latin typeface="+mn-lt"/>
              </a:rPr>
              <a:t>4</a:t>
            </a:r>
            <a:endParaRPr lang="el-GR" sz="1200" b="1" dirty="0">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Τίτλος 3"/>
          <p:cNvSpPr>
            <a:spLocks noGrp="1"/>
          </p:cNvSpPr>
          <p:nvPr>
            <p:ph type="title"/>
          </p:nvPr>
        </p:nvSpPr>
        <p:spPr>
          <a:xfrm>
            <a:off x="628650" y="365125"/>
            <a:ext cx="8264525" cy="1325563"/>
          </a:xfrm>
        </p:spPr>
        <p:txBody>
          <a:bodyPr/>
          <a:lstStyle/>
          <a:p>
            <a:pPr eaLnBrk="1" hangingPunct="1"/>
            <a:r>
              <a:rPr lang="el-GR" altLang="el-GR" sz="4000" dirty="0" smtClean="0">
                <a:solidFill>
                  <a:srgbClr val="0070C0"/>
                </a:solidFill>
                <a:cs typeface="Times New Roman" panose="02020603050405020304" pitchFamily="18" charset="0"/>
              </a:rPr>
              <a:t>Διαδικασία ενεργοποίησης 8/</a:t>
            </a:r>
            <a:r>
              <a:rPr lang="en-US" altLang="el-GR" sz="4000" dirty="0" smtClean="0">
                <a:solidFill>
                  <a:srgbClr val="0070C0"/>
                </a:solidFill>
                <a:cs typeface="Times New Roman" panose="02020603050405020304" pitchFamily="18" charset="0"/>
              </a:rPr>
              <a:t>1</a:t>
            </a:r>
            <a:r>
              <a:rPr lang="el-GR" altLang="el-GR" sz="4000" dirty="0" smtClean="0">
                <a:solidFill>
                  <a:srgbClr val="0070C0"/>
                </a:solidFill>
                <a:cs typeface="Times New Roman" panose="02020603050405020304" pitchFamily="18" charset="0"/>
              </a:rPr>
              <a:t>2</a:t>
            </a:r>
            <a:endParaRPr lang="el-GR" altLang="en-US" sz="4000" dirty="0" smtClean="0"/>
          </a:p>
        </p:txBody>
      </p:sp>
      <p:sp>
        <p:nvSpPr>
          <p:cNvPr id="34819" name="Θέση περιεχομένου 4"/>
          <p:cNvSpPr>
            <a:spLocks noGrp="1"/>
          </p:cNvSpPr>
          <p:nvPr>
            <p:ph idx="1"/>
          </p:nvPr>
        </p:nvSpPr>
        <p:spPr>
          <a:xfrm>
            <a:off x="395288" y="1690688"/>
            <a:ext cx="8353425" cy="4351337"/>
          </a:xfrm>
        </p:spPr>
        <p:txBody>
          <a:bodyPr/>
          <a:lstStyle/>
          <a:p>
            <a:pPr marL="0" indent="0" eaLnBrk="1" hangingPunct="1">
              <a:buFont typeface="Arial" panose="020B0604020202020204" pitchFamily="34" charset="0"/>
              <a:buNone/>
            </a:pPr>
            <a:r>
              <a:rPr lang="el-GR" altLang="el-GR" sz="2400" b="1" dirty="0" smtClean="0">
                <a:cs typeface="Times New Roman" panose="02020603050405020304" pitchFamily="18" charset="0"/>
              </a:rPr>
              <a:t>Οξύς και αργός φραγμός-</a:t>
            </a:r>
            <a:r>
              <a:rPr lang="el-GR" altLang="el-GR" sz="2400" b="1" dirty="0" err="1" smtClean="0">
                <a:cs typeface="Times New Roman" panose="02020603050405020304" pitchFamily="18" charset="0"/>
              </a:rPr>
              <a:t>Φλοιική</a:t>
            </a:r>
            <a:r>
              <a:rPr lang="el-GR" altLang="el-GR" sz="2400" b="1" dirty="0" smtClean="0">
                <a:cs typeface="Times New Roman" panose="02020603050405020304" pitchFamily="18" charset="0"/>
              </a:rPr>
              <a:t> αντίδραση</a:t>
            </a:r>
            <a:r>
              <a:rPr lang="en-US" altLang="el-GR" sz="2400" b="1" dirty="0" smtClean="0">
                <a:cs typeface="Times New Roman" panose="02020603050405020304" pitchFamily="18" charset="0"/>
              </a:rPr>
              <a:t>.</a:t>
            </a:r>
          </a:p>
          <a:p>
            <a:pPr marL="0" indent="0" eaLnBrk="1" hangingPunct="1"/>
            <a:r>
              <a:rPr lang="en-US" altLang="el-GR" sz="2400" dirty="0" smtClean="0">
                <a:cs typeface="Times New Roman" panose="02020603050405020304" pitchFamily="18" charset="0"/>
              </a:rPr>
              <a:t> </a:t>
            </a:r>
            <a:r>
              <a:rPr lang="el-GR" altLang="el-GR" sz="2400" dirty="0" smtClean="0">
                <a:cs typeface="Times New Roman" panose="02020603050405020304" pitchFamily="18" charset="0"/>
              </a:rPr>
              <a:t>Στον </a:t>
            </a:r>
            <a:r>
              <a:rPr lang="el-GR" altLang="el-GR" sz="2400" b="1" dirty="0" smtClean="0">
                <a:cs typeface="Times New Roman" panose="02020603050405020304" pitchFamily="18" charset="0"/>
              </a:rPr>
              <a:t>αχινό </a:t>
            </a:r>
            <a:r>
              <a:rPr lang="el-GR" altLang="el-GR" sz="2400" dirty="0" smtClean="0">
                <a:cs typeface="Times New Roman" panose="02020603050405020304" pitchFamily="18" charset="0"/>
              </a:rPr>
              <a:t>και σε άλλα είδη ζώων (</a:t>
            </a:r>
            <a:r>
              <a:rPr lang="el-GR" altLang="el-GR" sz="2400" b="1" dirty="0" smtClean="0">
                <a:cs typeface="Times New Roman" panose="02020603050405020304" pitchFamily="18" charset="0"/>
              </a:rPr>
              <a:t>εκτός από τα Θηλαστικά</a:t>
            </a:r>
            <a:r>
              <a:rPr lang="el-GR" altLang="el-GR" sz="2400" dirty="0" smtClean="0">
                <a:cs typeface="Times New Roman" panose="02020603050405020304" pitchFamily="18" charset="0"/>
              </a:rPr>
              <a:t>) έχει βρεθεί ότι αμέσως μετά την </a:t>
            </a:r>
            <a:r>
              <a:rPr lang="el-GR" altLang="el-GR" sz="2400" dirty="0" err="1" smtClean="0">
                <a:cs typeface="Times New Roman" panose="02020603050405020304" pitchFamily="18" charset="0"/>
              </a:rPr>
              <a:t>ακροσωμική</a:t>
            </a:r>
            <a:r>
              <a:rPr lang="el-GR" altLang="el-GR" sz="2400" dirty="0" smtClean="0">
                <a:cs typeface="Times New Roman" panose="02020603050405020304" pitchFamily="18" charset="0"/>
              </a:rPr>
              <a:t> αντίδραση υπάρχει </a:t>
            </a:r>
            <a:r>
              <a:rPr lang="el-GR" altLang="el-GR" sz="2400" b="1" dirty="0" smtClean="0">
                <a:cs typeface="Times New Roman" panose="02020603050405020304" pitchFamily="18" charset="0"/>
              </a:rPr>
              <a:t>είσοδος </a:t>
            </a:r>
            <a:r>
              <a:rPr lang="el-GR" altLang="el-GR" sz="2400" b="1" dirty="0" err="1" smtClean="0">
                <a:cs typeface="Times New Roman" panose="02020603050405020304" pitchFamily="18" charset="0"/>
              </a:rPr>
              <a:t>κατιόντων</a:t>
            </a:r>
            <a:r>
              <a:rPr lang="el-GR" altLang="el-GR" sz="2400" b="1" dirty="0" smtClean="0">
                <a:cs typeface="Times New Roman" panose="02020603050405020304" pitchFamily="18" charset="0"/>
              </a:rPr>
              <a:t> νατρίου στο ωάριο </a:t>
            </a:r>
            <a:r>
              <a:rPr lang="el-GR" altLang="el-GR" sz="2400" dirty="0" smtClean="0">
                <a:cs typeface="Times New Roman" panose="02020603050405020304" pitchFamily="18" charset="0"/>
              </a:rPr>
              <a:t>που προκαλούν </a:t>
            </a:r>
            <a:r>
              <a:rPr lang="el-GR" altLang="el-GR" sz="2400" dirty="0" err="1" smtClean="0">
                <a:cs typeface="Times New Roman" panose="02020603050405020304" pitchFamily="18" charset="0"/>
              </a:rPr>
              <a:t>μετατόπηση</a:t>
            </a:r>
            <a:r>
              <a:rPr lang="el-GR" altLang="el-GR" sz="2400" dirty="0" smtClean="0">
                <a:cs typeface="Times New Roman" panose="02020603050405020304" pitchFamily="18" charset="0"/>
              </a:rPr>
              <a:t> του </a:t>
            </a:r>
            <a:r>
              <a:rPr lang="el-GR" altLang="el-GR" sz="2400" b="1" dirty="0" smtClean="0">
                <a:cs typeface="Times New Roman" panose="02020603050405020304" pitchFamily="18" charset="0"/>
              </a:rPr>
              <a:t>δυναμικού ηρεμίας στην κυτταρική μεμβράνη του ωαρίου από -70 </a:t>
            </a:r>
            <a:r>
              <a:rPr lang="en-GB" altLang="el-GR" sz="2400" b="1" dirty="0" smtClean="0">
                <a:cs typeface="Times New Roman" panose="02020603050405020304" pitchFamily="18" charset="0"/>
              </a:rPr>
              <a:t>mV </a:t>
            </a:r>
            <a:r>
              <a:rPr lang="el-GR" altLang="el-GR" sz="2400" b="1" dirty="0" smtClean="0">
                <a:cs typeface="Times New Roman" panose="02020603050405020304" pitchFamily="18" charset="0"/>
              </a:rPr>
              <a:t>στα +20 </a:t>
            </a:r>
            <a:r>
              <a:rPr lang="en-GB" altLang="el-GR" sz="2400" b="1" dirty="0" smtClean="0">
                <a:cs typeface="Times New Roman" panose="02020603050405020304" pitchFamily="18" charset="0"/>
              </a:rPr>
              <a:t>mV</a:t>
            </a:r>
            <a:r>
              <a:rPr lang="en-GB" altLang="el-GR" sz="2400" dirty="0" smtClean="0">
                <a:cs typeface="Times New Roman" panose="02020603050405020304" pitchFamily="18" charset="0"/>
              </a:rPr>
              <a:t>.</a:t>
            </a:r>
          </a:p>
          <a:p>
            <a:pPr marL="0" indent="0" eaLnBrk="1" hangingPunct="1"/>
            <a:r>
              <a:rPr lang="el-GR" altLang="el-GR" sz="2400" dirty="0" smtClean="0">
                <a:cs typeface="Times New Roman" panose="02020603050405020304" pitchFamily="18" charset="0"/>
              </a:rPr>
              <a:t> Αυτό ονομάζεται </a:t>
            </a:r>
            <a:r>
              <a:rPr lang="el-GR" altLang="el-GR" sz="2400" b="1" dirty="0" smtClean="0">
                <a:cs typeface="Times New Roman" panose="02020603050405020304" pitchFamily="18" charset="0"/>
              </a:rPr>
              <a:t>οξύς φραγμός </a:t>
            </a:r>
            <a:r>
              <a:rPr lang="el-GR" altLang="el-GR" sz="2400" dirty="0" smtClean="0">
                <a:cs typeface="Times New Roman" panose="02020603050405020304" pitchFamily="18" charset="0"/>
              </a:rPr>
              <a:t>και εικάζεται ότι είναι </a:t>
            </a:r>
            <a:r>
              <a:rPr lang="el-GR" altLang="el-GR" sz="2400" b="1" dirty="0" smtClean="0">
                <a:cs typeface="Times New Roman" panose="02020603050405020304" pitchFamily="18" charset="0"/>
              </a:rPr>
              <a:t>μια επιπλέον στρατηγική </a:t>
            </a:r>
            <a:r>
              <a:rPr lang="el-GR" altLang="el-GR" sz="2400" dirty="0" smtClean="0">
                <a:cs typeface="Times New Roman" panose="02020603050405020304" pitchFamily="18" charset="0"/>
              </a:rPr>
              <a:t>των οργανισμών που χρησιμοποιούν </a:t>
            </a:r>
            <a:r>
              <a:rPr lang="el-GR" altLang="el-GR" sz="2400" b="1" dirty="0" smtClean="0">
                <a:cs typeface="Times New Roman" panose="02020603050405020304" pitchFamily="18" charset="0"/>
              </a:rPr>
              <a:t>εξωτερική γονιμοποίηση </a:t>
            </a:r>
            <a:r>
              <a:rPr lang="el-GR" altLang="el-GR" sz="2400" dirty="0" smtClean="0">
                <a:cs typeface="Times New Roman" panose="02020603050405020304" pitchFamily="18" charset="0"/>
              </a:rPr>
              <a:t>για την </a:t>
            </a:r>
            <a:r>
              <a:rPr lang="el-GR" altLang="el-GR" sz="2400" b="1" dirty="0" smtClean="0">
                <a:cs typeface="Times New Roman" panose="02020603050405020304" pitchFamily="18" charset="0"/>
              </a:rPr>
              <a:t>αποφυγή πολυσπερμίας</a:t>
            </a:r>
            <a:r>
              <a:rPr lang="el-GR" altLang="el-GR" sz="2400" dirty="0" smtClean="0">
                <a:cs typeface="Times New Roman" panose="02020603050405020304" pitchFamily="18" charset="0"/>
              </a:rPr>
              <a:t>.</a:t>
            </a:r>
            <a:endParaRPr lang="en-US" altLang="el-GR" sz="2400" dirty="0" smtClean="0">
              <a:cs typeface="Times New Roman" panose="02020603050405020304" pitchFamily="18" charset="0"/>
            </a:endParaRPr>
          </a:p>
          <a:p>
            <a:pPr marL="0" indent="0" eaLnBrk="1" hangingPunct="1"/>
            <a:r>
              <a:rPr lang="el-GR" altLang="el-GR" sz="2400" dirty="0" smtClean="0">
                <a:cs typeface="Times New Roman" panose="02020603050405020304" pitchFamily="18" charset="0"/>
              </a:rPr>
              <a:t> Ο </a:t>
            </a:r>
            <a:r>
              <a:rPr lang="el-GR" altLang="el-GR" sz="2400" b="1" dirty="0" smtClean="0">
                <a:cs typeface="Times New Roman" panose="02020603050405020304" pitchFamily="18" charset="0"/>
              </a:rPr>
              <a:t>αργός φραγμός </a:t>
            </a:r>
            <a:r>
              <a:rPr lang="el-GR" altLang="el-GR" sz="2400" dirty="0" smtClean="0">
                <a:cs typeface="Times New Roman" panose="02020603050405020304" pitchFamily="18" charset="0"/>
              </a:rPr>
              <a:t>είναι το </a:t>
            </a:r>
            <a:r>
              <a:rPr lang="el-GR" altLang="el-GR" sz="2400" b="1" dirty="0" smtClean="0">
                <a:cs typeface="Times New Roman" panose="02020603050405020304" pitchFamily="18" charset="0"/>
              </a:rPr>
              <a:t>κύμα ασβεστίου </a:t>
            </a:r>
            <a:r>
              <a:rPr lang="el-GR" altLang="el-GR" sz="2400" dirty="0" smtClean="0">
                <a:cs typeface="Times New Roman" panose="02020603050405020304" pitchFamily="18" charset="0"/>
              </a:rPr>
              <a:t>που προκαλεί τη </a:t>
            </a:r>
            <a:r>
              <a:rPr lang="el-GR" altLang="el-GR" sz="2400" b="1" dirty="0" err="1" smtClean="0">
                <a:cs typeface="Times New Roman" panose="02020603050405020304" pitchFamily="18" charset="0"/>
              </a:rPr>
              <a:t>φλοιική</a:t>
            </a:r>
            <a:r>
              <a:rPr lang="el-GR" altLang="el-GR" sz="2400" b="1" dirty="0" smtClean="0">
                <a:cs typeface="Times New Roman" panose="02020603050405020304" pitchFamily="18" charset="0"/>
              </a:rPr>
              <a:t> αντίδραση </a:t>
            </a:r>
            <a:r>
              <a:rPr lang="el-GR" altLang="el-GR" sz="2400" dirty="0" smtClean="0">
                <a:cs typeface="Times New Roman" panose="02020603050405020304" pitchFamily="18" charset="0"/>
              </a:rPr>
              <a:t>η οποία δημιουργεί τη</a:t>
            </a:r>
            <a:r>
              <a:rPr lang="en-US" altLang="el-GR" sz="2400" dirty="0" smtClean="0">
                <a:cs typeface="Times New Roman" panose="02020603050405020304" pitchFamily="18" charset="0"/>
              </a:rPr>
              <a:t> </a:t>
            </a:r>
            <a:r>
              <a:rPr lang="el-GR" altLang="el-GR" sz="2400" b="1" dirty="0" smtClean="0">
                <a:cs typeface="Times New Roman" panose="02020603050405020304" pitchFamily="18" charset="0"/>
              </a:rPr>
              <a:t>μεμβράνη γονιμοποίησης. </a:t>
            </a:r>
            <a:endParaRPr lang="el-GR" altLang="el-GR" dirty="0" smtClean="0">
              <a:solidFill>
                <a:schemeClr val="bg1"/>
              </a:solidFill>
              <a:latin typeface="Times New Roman" panose="02020603050405020304" pitchFamily="18" charset="0"/>
              <a:cs typeface="Times New Roman" panose="02020603050405020304" pitchFamily="18" charset="0"/>
            </a:endParaRPr>
          </a:p>
          <a:p>
            <a:pPr marL="0" indent="0" eaLnBrk="1" hangingPunct="1"/>
            <a:endParaRPr lang="el-GR" altLang="en-US" dirty="0" smtClean="0"/>
          </a:p>
        </p:txBody>
      </p:sp>
      <p:sp>
        <p:nvSpPr>
          <p:cNvPr id="2" name="Θέση υποσέλιδου 1"/>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3" name="Θέση αριθμού διαφάνειας 2"/>
          <p:cNvSpPr>
            <a:spLocks noGrp="1"/>
          </p:cNvSpPr>
          <p:nvPr>
            <p:ph type="sldNum" sz="quarter" idx="11"/>
          </p:nvPr>
        </p:nvSpPr>
        <p:spPr/>
        <p:txBody>
          <a:bodyPr/>
          <a:lstStyle/>
          <a:p>
            <a:pPr>
              <a:defRPr/>
            </a:pPr>
            <a:fld id="{6679EDA1-2917-43A9-80EC-1EFF9F7DCB11}" type="slidenum">
              <a:rPr lang="en-US" altLang="el-GR"/>
              <a:pPr>
                <a:defRPr/>
              </a:pPr>
              <a:t>14</a:t>
            </a:fld>
            <a:endParaRPr lang="en-US" altLang="el-G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Διαδικασία ενεργοποίησης 9/</a:t>
            </a:r>
            <a:r>
              <a:rPr lang="en-US" altLang="el-GR" sz="4000" dirty="0" smtClean="0">
                <a:solidFill>
                  <a:srgbClr val="0070C0"/>
                </a:solidFill>
                <a:cs typeface="Times New Roman" panose="02020603050405020304" pitchFamily="18" charset="0"/>
              </a:rPr>
              <a:t>1</a:t>
            </a:r>
            <a:r>
              <a:rPr lang="el-GR" altLang="el-GR" sz="4000" dirty="0" smtClean="0">
                <a:solidFill>
                  <a:srgbClr val="0070C0"/>
                </a:solidFill>
                <a:cs typeface="Times New Roman" panose="02020603050405020304" pitchFamily="18" charset="0"/>
              </a:rPr>
              <a:t>2</a:t>
            </a:r>
            <a:endParaRPr lang="el-GR" altLang="en-US" sz="4000" dirty="0" smtClean="0"/>
          </a:p>
        </p:txBody>
      </p:sp>
      <p:sp>
        <p:nvSpPr>
          <p:cNvPr id="35843" name="Θέση περιεχομένου 4"/>
          <p:cNvSpPr>
            <a:spLocks noGrp="1"/>
          </p:cNvSpPr>
          <p:nvPr>
            <p:ph idx="1"/>
          </p:nvPr>
        </p:nvSpPr>
        <p:spPr>
          <a:xfrm>
            <a:off x="395288" y="1822450"/>
            <a:ext cx="8353425" cy="4351338"/>
          </a:xfrm>
        </p:spPr>
        <p:txBody>
          <a:bodyPr/>
          <a:lstStyle/>
          <a:p>
            <a:pPr eaLnBrk="1" hangingPunct="1">
              <a:lnSpc>
                <a:spcPct val="100000"/>
              </a:lnSpc>
            </a:pPr>
            <a:r>
              <a:rPr lang="el-GR" altLang="el-GR" sz="2400" dirty="0" smtClean="0">
                <a:cs typeface="Times New Roman" panose="02020603050405020304" pitchFamily="18" charset="0"/>
              </a:rPr>
              <a:t>Με την </a:t>
            </a:r>
            <a:r>
              <a:rPr lang="el-GR" altLang="el-GR" sz="2400" b="1" dirty="0" err="1" smtClean="0">
                <a:cs typeface="Times New Roman" panose="02020603050405020304" pitchFamily="18" charset="0"/>
              </a:rPr>
              <a:t>φλοιική</a:t>
            </a:r>
            <a:r>
              <a:rPr lang="el-GR" altLang="el-GR" sz="2400" b="1" dirty="0" smtClean="0">
                <a:cs typeface="Times New Roman" panose="02020603050405020304" pitchFamily="18" charset="0"/>
              </a:rPr>
              <a:t> αντίδραση (</a:t>
            </a:r>
            <a:r>
              <a:rPr lang="en-GB" altLang="el-GR" sz="2400" b="1" dirty="0" smtClean="0">
                <a:cs typeface="Times New Roman" panose="02020603050405020304" pitchFamily="18" charset="0"/>
              </a:rPr>
              <a:t>cortical reaction </a:t>
            </a:r>
            <a:r>
              <a:rPr lang="el-GR" altLang="el-GR" sz="2400" b="1" dirty="0" smtClean="0">
                <a:cs typeface="Times New Roman" panose="02020603050405020304" pitchFamily="18" charset="0"/>
              </a:rPr>
              <a:t>ή </a:t>
            </a:r>
            <a:r>
              <a:rPr lang="en-GB" altLang="el-GR" sz="2400" b="1" dirty="0" err="1" smtClean="0">
                <a:cs typeface="Times New Roman" panose="02020603050405020304" pitchFamily="18" charset="0"/>
              </a:rPr>
              <a:t>zona</a:t>
            </a:r>
            <a:r>
              <a:rPr lang="en-GB" altLang="el-GR" sz="2400" b="1" dirty="0" smtClean="0">
                <a:cs typeface="Times New Roman" panose="02020603050405020304" pitchFamily="18" charset="0"/>
              </a:rPr>
              <a:t> reaction)</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δημιουργείται η μεμβράνη γονιμοποίησης και </a:t>
            </a:r>
            <a:r>
              <a:rPr lang="el-GR" altLang="el-GR" sz="2400" b="1" dirty="0" smtClean="0">
                <a:cs typeface="Times New Roman" panose="02020603050405020304" pitchFamily="18" charset="0"/>
              </a:rPr>
              <a:t>αποφεύγεται η πολυσπερμία.</a:t>
            </a:r>
            <a:r>
              <a:rPr lang="el-GR" altLang="el-GR" sz="2400" dirty="0" smtClean="0">
                <a:cs typeface="Times New Roman" panose="02020603050405020304" pitchFamily="18" charset="0"/>
              </a:rPr>
              <a:t> </a:t>
            </a:r>
            <a:endParaRPr lang="en-US" altLang="el-GR" sz="2400" dirty="0" smtClean="0">
              <a:cs typeface="Times New Roman" panose="02020603050405020304" pitchFamily="18" charset="0"/>
            </a:endParaRPr>
          </a:p>
          <a:p>
            <a:pPr eaLnBrk="1" hangingPunct="1">
              <a:lnSpc>
                <a:spcPct val="100000"/>
              </a:lnSpc>
            </a:pPr>
            <a:r>
              <a:rPr lang="el-GR" altLang="el-GR" sz="2400" dirty="0" smtClean="0">
                <a:cs typeface="Times New Roman" panose="02020603050405020304" pitchFamily="18" charset="0"/>
              </a:rPr>
              <a:t>Τα </a:t>
            </a:r>
            <a:r>
              <a:rPr lang="el-GR" altLang="el-GR" sz="2400" b="1" dirty="0" err="1" smtClean="0">
                <a:cs typeface="Times New Roman" panose="02020603050405020304" pitchFamily="18" charset="0"/>
              </a:rPr>
              <a:t>φλοιικά</a:t>
            </a:r>
            <a:r>
              <a:rPr lang="el-GR" altLang="el-GR" sz="2400" b="1" dirty="0" smtClean="0">
                <a:cs typeface="Times New Roman" panose="02020603050405020304" pitchFamily="18" charset="0"/>
              </a:rPr>
              <a:t> κοκκία </a:t>
            </a:r>
            <a:r>
              <a:rPr lang="el-GR" altLang="el-GR" sz="2400" dirty="0" smtClean="0">
                <a:cs typeface="Times New Roman" panose="02020603050405020304" pitchFamily="18" charset="0"/>
              </a:rPr>
              <a:t>περιέχουν </a:t>
            </a:r>
            <a:r>
              <a:rPr lang="el-GR" altLang="el-GR" sz="2400" b="1" dirty="0" smtClean="0">
                <a:cs typeface="Times New Roman" panose="02020603050405020304" pitchFamily="18" charset="0"/>
              </a:rPr>
              <a:t>υαλίνη, </a:t>
            </a:r>
            <a:r>
              <a:rPr lang="el-GR" altLang="el-GR" sz="2400" b="1" dirty="0" err="1" smtClean="0">
                <a:cs typeface="Times New Roman" panose="02020603050405020304" pitchFamily="18" charset="0"/>
              </a:rPr>
              <a:t>περοξιδάσες</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πρωτεάσες</a:t>
            </a:r>
            <a:r>
              <a:rPr lang="el-GR" altLang="el-GR" sz="2400" b="1" dirty="0" smtClean="0">
                <a:cs typeface="Times New Roman" panose="02020603050405020304" pitchFamily="18" charset="0"/>
              </a:rPr>
              <a:t> και </a:t>
            </a:r>
            <a:r>
              <a:rPr lang="el-GR" altLang="el-GR" sz="2400" b="1" dirty="0" err="1" smtClean="0">
                <a:cs typeface="Times New Roman" panose="02020603050405020304" pitchFamily="18" charset="0"/>
              </a:rPr>
              <a:t>μουκοπολυσακχαρίτες</a:t>
            </a:r>
            <a:r>
              <a:rPr lang="el-GR" altLang="el-GR" sz="2400" dirty="0" smtClean="0">
                <a:cs typeface="Times New Roman" panose="02020603050405020304" pitchFamily="18" charset="0"/>
              </a:rPr>
              <a:t>, όλα συστατικά απαραίτητα για τη δημιουργία της μεμβράνης γονιμοποίησης. Οι </a:t>
            </a:r>
            <a:r>
              <a:rPr lang="el-GR" altLang="el-GR" sz="2400" b="1" dirty="0" err="1" smtClean="0">
                <a:cs typeface="Times New Roman" panose="02020603050405020304" pitchFamily="18" charset="0"/>
              </a:rPr>
              <a:t>περοξιδάσες</a:t>
            </a:r>
            <a:r>
              <a:rPr lang="el-GR" altLang="el-GR" sz="2400" dirty="0" smtClean="0">
                <a:cs typeface="Times New Roman" panose="02020603050405020304" pitchFamily="18" charset="0"/>
              </a:rPr>
              <a:t> συνδέουν τα μόρια της </a:t>
            </a:r>
            <a:r>
              <a:rPr lang="el-GR" altLang="el-GR" sz="2400" b="1" dirty="0" smtClean="0">
                <a:cs typeface="Times New Roman" panose="02020603050405020304" pitchFamily="18" charset="0"/>
              </a:rPr>
              <a:t>υαλίνης </a:t>
            </a:r>
            <a:r>
              <a:rPr lang="el-GR" altLang="el-GR" sz="2400" dirty="0" smtClean="0">
                <a:cs typeface="Times New Roman" panose="02020603050405020304" pitchFamily="18" charset="0"/>
              </a:rPr>
              <a:t>και στη συνέχεια </a:t>
            </a:r>
            <a:r>
              <a:rPr lang="el-GR" altLang="el-GR" sz="2400" b="1" dirty="0" smtClean="0">
                <a:cs typeface="Times New Roman" panose="02020603050405020304" pitchFamily="18" charset="0"/>
              </a:rPr>
              <a:t>παρεμποδίζεται η σύνδεση άλλων σπερματοζωαρίων με την ΖΡ3</a:t>
            </a:r>
            <a:r>
              <a:rPr lang="el-GR" altLang="el-GR" sz="2400" dirty="0" smtClean="0">
                <a:cs typeface="Times New Roman" panose="02020603050405020304" pitchFamily="18" charset="0"/>
              </a:rPr>
              <a:t>. Έτσι έχουμε αποφυγή πολυσπερμίας που δημιουργεί </a:t>
            </a:r>
            <a:r>
              <a:rPr lang="el-GR" altLang="el-GR" sz="2400" dirty="0" err="1" smtClean="0">
                <a:cs typeface="Times New Roman" panose="02020603050405020304" pitchFamily="18" charset="0"/>
              </a:rPr>
              <a:t>πολυπλοειδία</a:t>
            </a:r>
            <a:r>
              <a:rPr lang="el-GR" altLang="el-GR" sz="2400" dirty="0" smtClean="0">
                <a:cs typeface="Times New Roman" panose="02020603050405020304" pitchFamily="18" charset="0"/>
              </a:rPr>
              <a:t> και μη βιώσιμους </a:t>
            </a:r>
            <a:r>
              <a:rPr lang="el-GR" altLang="el-GR" sz="2400" dirty="0" err="1" smtClean="0">
                <a:cs typeface="Times New Roman" panose="02020603050405020304" pitchFamily="18" charset="0"/>
              </a:rPr>
              <a:t>ζυγωτούς</a:t>
            </a:r>
            <a:r>
              <a:rPr lang="el-GR" altLang="el-GR" sz="2400" dirty="0" smtClean="0">
                <a:cs typeface="Times New Roman" panose="02020603050405020304" pitchFamily="18" charset="0"/>
              </a:rPr>
              <a:t>. </a:t>
            </a:r>
          </a:p>
          <a:p>
            <a:pPr algn="ctr" eaLnBrk="1" hangingPunct="1"/>
            <a:endParaRPr lang="el-GR" altLang="el-GR" dirty="0" smtClean="0">
              <a:solidFill>
                <a:schemeClr val="bg1"/>
              </a:solidFill>
              <a:latin typeface="Times New Roman" panose="02020603050405020304" pitchFamily="18" charset="0"/>
              <a:cs typeface="Times New Roman" panose="02020603050405020304" pitchFamily="18" charset="0"/>
            </a:endParaRPr>
          </a:p>
          <a:p>
            <a:pPr eaLnBrk="1" hangingPunct="1"/>
            <a:endParaRPr lang="el-GR" altLang="en-US" dirty="0" smtClean="0"/>
          </a:p>
        </p:txBody>
      </p:sp>
      <p:sp>
        <p:nvSpPr>
          <p:cNvPr id="2" name="Θέση υποσέλιδου 1"/>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3" name="Θέση αριθμού διαφάνειας 2"/>
          <p:cNvSpPr>
            <a:spLocks noGrp="1"/>
          </p:cNvSpPr>
          <p:nvPr>
            <p:ph type="sldNum" sz="quarter" idx="11"/>
          </p:nvPr>
        </p:nvSpPr>
        <p:spPr/>
        <p:txBody>
          <a:bodyPr/>
          <a:lstStyle/>
          <a:p>
            <a:pPr>
              <a:defRPr/>
            </a:pPr>
            <a:fld id="{96FBA668-D5F0-4F33-8D1D-33C1208FE481}" type="slidenum">
              <a:rPr lang="en-US" altLang="el-GR"/>
              <a:pPr>
                <a:defRPr/>
              </a:pPr>
              <a:t>15</a:t>
            </a:fld>
            <a:endParaRPr lang="en-US" altLang="el-G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Διαδικασία ενεργοποίησης </a:t>
            </a:r>
            <a:r>
              <a:rPr lang="en-US" altLang="el-GR" sz="4000" dirty="0" smtClean="0">
                <a:solidFill>
                  <a:srgbClr val="0070C0"/>
                </a:solidFill>
                <a:cs typeface="Times New Roman" panose="02020603050405020304" pitchFamily="18" charset="0"/>
              </a:rPr>
              <a:t>1</a:t>
            </a:r>
            <a:r>
              <a:rPr lang="el-GR" altLang="el-GR" sz="4000" dirty="0" smtClean="0">
                <a:solidFill>
                  <a:srgbClr val="0070C0"/>
                </a:solidFill>
                <a:cs typeface="Times New Roman" panose="02020603050405020304" pitchFamily="18" charset="0"/>
              </a:rPr>
              <a:t>0/</a:t>
            </a:r>
            <a:r>
              <a:rPr lang="en-US" altLang="el-GR" sz="4000" dirty="0" smtClean="0">
                <a:solidFill>
                  <a:srgbClr val="0070C0"/>
                </a:solidFill>
                <a:cs typeface="Times New Roman" panose="02020603050405020304" pitchFamily="18" charset="0"/>
              </a:rPr>
              <a:t>1</a:t>
            </a:r>
            <a:r>
              <a:rPr lang="el-GR" altLang="el-GR" sz="4000" dirty="0" smtClean="0">
                <a:solidFill>
                  <a:srgbClr val="0070C0"/>
                </a:solidFill>
                <a:cs typeface="Times New Roman" panose="02020603050405020304" pitchFamily="18" charset="0"/>
              </a:rPr>
              <a:t>2</a:t>
            </a:r>
            <a:endParaRPr lang="el-GR" altLang="en-US" sz="4000" dirty="0" smtClean="0"/>
          </a:p>
        </p:txBody>
      </p:sp>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7544" y="1772816"/>
            <a:ext cx="8208912" cy="4320480"/>
          </a:xfrm>
        </p:spPr>
      </p:pic>
      <p:sp>
        <p:nvSpPr>
          <p:cNvPr id="2" name="Θέση υποσέλιδου 1"/>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3" name="Θέση αριθμού διαφάνειας 2"/>
          <p:cNvSpPr>
            <a:spLocks noGrp="1"/>
          </p:cNvSpPr>
          <p:nvPr>
            <p:ph type="sldNum" sz="quarter" idx="11"/>
          </p:nvPr>
        </p:nvSpPr>
        <p:spPr/>
        <p:txBody>
          <a:bodyPr/>
          <a:lstStyle/>
          <a:p>
            <a:pPr>
              <a:defRPr/>
            </a:pPr>
            <a:fld id="{96FBA668-D5F0-4F33-8D1D-33C1208FE481}" type="slidenum">
              <a:rPr lang="en-US" altLang="el-GR"/>
              <a:pPr>
                <a:defRPr/>
              </a:pPr>
              <a:t>16</a:t>
            </a:fld>
            <a:endParaRPr lang="en-US" altLang="el-GR"/>
          </a:p>
        </p:txBody>
      </p:sp>
      <p:sp>
        <p:nvSpPr>
          <p:cNvPr id="6" name="TextBox 5"/>
          <p:cNvSpPr txBox="1"/>
          <p:nvPr/>
        </p:nvSpPr>
        <p:spPr>
          <a:xfrm>
            <a:off x="7380312" y="5301208"/>
            <a:ext cx="263525" cy="277812"/>
          </a:xfrm>
          <a:prstGeom prst="rect">
            <a:avLst/>
          </a:prstGeom>
          <a:noFill/>
        </p:spPr>
        <p:txBody>
          <a:bodyPr>
            <a:spAutoFit/>
          </a:bodyPr>
          <a:lstStyle/>
          <a:p>
            <a:pPr>
              <a:defRPr/>
            </a:pPr>
            <a:r>
              <a:rPr lang="en-US" sz="1200" b="1" dirty="0">
                <a:latin typeface="+mn-lt"/>
              </a:rPr>
              <a:t>5</a:t>
            </a:r>
            <a:endParaRPr lang="el-GR" sz="1200" b="1" dirty="0">
              <a:latin typeface="+mn-lt"/>
            </a:endParaRPr>
          </a:p>
        </p:txBody>
      </p:sp>
    </p:spTree>
    <p:extLst>
      <p:ext uri="{BB962C8B-B14F-4D97-AF65-F5344CB8AC3E}">
        <p14:creationId xmlns:p14="http://schemas.microsoft.com/office/powerpoint/2010/main" val="15092442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Τίτλος 1"/>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Διαδικασία ενεργοποίησης </a:t>
            </a:r>
            <a:r>
              <a:rPr lang="en-US" altLang="el-GR" sz="4000" dirty="0" smtClean="0">
                <a:solidFill>
                  <a:srgbClr val="0070C0"/>
                </a:solidFill>
                <a:cs typeface="Times New Roman" panose="02020603050405020304" pitchFamily="18" charset="0"/>
              </a:rPr>
              <a:t>1</a:t>
            </a:r>
            <a:r>
              <a:rPr lang="el-GR" altLang="el-GR" sz="4000" dirty="0" smtClean="0">
                <a:solidFill>
                  <a:srgbClr val="0070C0"/>
                </a:solidFill>
                <a:cs typeface="Times New Roman" panose="02020603050405020304" pitchFamily="18" charset="0"/>
              </a:rPr>
              <a:t>1/</a:t>
            </a:r>
            <a:r>
              <a:rPr lang="en-US" altLang="el-GR" sz="4000" dirty="0" smtClean="0">
                <a:solidFill>
                  <a:srgbClr val="0070C0"/>
                </a:solidFill>
                <a:cs typeface="Times New Roman" panose="02020603050405020304" pitchFamily="18" charset="0"/>
              </a:rPr>
              <a:t>1</a:t>
            </a:r>
            <a:r>
              <a:rPr lang="el-GR" altLang="el-GR" sz="4000" dirty="0" smtClean="0">
                <a:solidFill>
                  <a:srgbClr val="0070C0"/>
                </a:solidFill>
                <a:cs typeface="Times New Roman" panose="02020603050405020304" pitchFamily="18" charset="0"/>
              </a:rPr>
              <a:t>2</a:t>
            </a:r>
            <a:endParaRPr lang="el-GR" altLang="en-US" sz="4000" dirty="0" smtClean="0"/>
          </a:p>
        </p:txBody>
      </p:sp>
      <p:sp>
        <p:nvSpPr>
          <p:cNvPr id="37891" name="Θέση περιεχομένου 2"/>
          <p:cNvSpPr>
            <a:spLocks noGrp="1"/>
          </p:cNvSpPr>
          <p:nvPr>
            <p:ph idx="1"/>
          </p:nvPr>
        </p:nvSpPr>
        <p:spPr>
          <a:xfrm>
            <a:off x="615950" y="1974850"/>
            <a:ext cx="7886700" cy="4351338"/>
          </a:xfrm>
        </p:spPr>
        <p:txBody>
          <a:bodyPr/>
          <a:lstStyle/>
          <a:p>
            <a:pPr eaLnBrk="1" hangingPunct="1"/>
            <a:r>
              <a:rPr lang="el-GR" altLang="el-GR" sz="2600" dirty="0" smtClean="0">
                <a:cs typeface="Times New Roman" panose="02020603050405020304" pitchFamily="18" charset="0"/>
              </a:rPr>
              <a:t>Η δημιουργία της μεμβράνης γονιμοποίησης είναι αποτέλεσμα του </a:t>
            </a:r>
            <a:r>
              <a:rPr lang="el-GR" altLang="el-GR" sz="2600" b="1" dirty="0" smtClean="0">
                <a:cs typeface="Times New Roman" panose="02020603050405020304" pitchFamily="18" charset="0"/>
              </a:rPr>
              <a:t>κύματος ασβεστίου</a:t>
            </a:r>
            <a:r>
              <a:rPr lang="el-GR" altLang="el-GR" sz="2600" dirty="0" smtClean="0">
                <a:cs typeface="Times New Roman" panose="02020603050405020304" pitchFamily="18" charset="0"/>
              </a:rPr>
              <a:t> και πιθανολογείται η δράση της </a:t>
            </a:r>
            <a:r>
              <a:rPr lang="el-GR" altLang="el-GR" sz="2600" b="1" dirty="0" smtClean="0">
                <a:cs typeface="Times New Roman" panose="02020603050405020304" pitchFamily="18" charset="0"/>
              </a:rPr>
              <a:t>πρωτεϊνικής </a:t>
            </a:r>
            <a:r>
              <a:rPr lang="el-GR" altLang="el-GR" sz="2600" b="1" dirty="0" err="1" smtClean="0">
                <a:cs typeface="Times New Roman" panose="02020603050405020304" pitchFamily="18" charset="0"/>
              </a:rPr>
              <a:t>κινάσης</a:t>
            </a:r>
            <a:r>
              <a:rPr lang="el-GR" altLang="el-GR" sz="2600" b="1" dirty="0" smtClean="0">
                <a:cs typeface="Times New Roman" panose="02020603050405020304" pitchFamily="18" charset="0"/>
              </a:rPr>
              <a:t> </a:t>
            </a:r>
            <a:r>
              <a:rPr lang="en-GB" altLang="el-GR" sz="2600" b="1" dirty="0" smtClean="0">
                <a:cs typeface="Times New Roman" panose="02020603050405020304" pitchFamily="18" charset="0"/>
              </a:rPr>
              <a:t>C (PKC)</a:t>
            </a:r>
            <a:r>
              <a:rPr lang="el-GR" altLang="el-GR" sz="2600" b="1" dirty="0" smtClean="0">
                <a:cs typeface="Times New Roman" panose="02020603050405020304" pitchFamily="18" charset="0"/>
              </a:rPr>
              <a:t> </a:t>
            </a:r>
            <a:r>
              <a:rPr lang="el-GR" altLang="el-GR" sz="2600" dirty="0" smtClean="0">
                <a:cs typeface="Times New Roman" panose="02020603050405020304" pitchFamily="18" charset="0"/>
              </a:rPr>
              <a:t>στη δημιουργία της μεμβράνης γονιμοποίησης. Το </a:t>
            </a:r>
            <a:r>
              <a:rPr lang="el-GR" altLang="el-GR" sz="2600" b="1" dirty="0" smtClean="0">
                <a:cs typeface="Times New Roman" panose="02020603050405020304" pitchFamily="18" charset="0"/>
              </a:rPr>
              <a:t>κύμα ασβεστίου </a:t>
            </a:r>
            <a:r>
              <a:rPr lang="el-GR" altLang="el-GR" sz="2600" dirty="0" smtClean="0">
                <a:cs typeface="Times New Roman" panose="02020603050405020304" pitchFamily="18" charset="0"/>
              </a:rPr>
              <a:t>ενεργοποιεί την </a:t>
            </a:r>
            <a:r>
              <a:rPr lang="el-GR" altLang="el-GR" sz="2600" b="1" dirty="0" err="1" smtClean="0">
                <a:cs typeface="Times New Roman" panose="02020603050405020304" pitchFamily="18" charset="0"/>
              </a:rPr>
              <a:t>κινάση</a:t>
            </a:r>
            <a:r>
              <a:rPr lang="el-GR" altLang="el-GR" sz="2600" b="1" dirty="0" smtClean="0">
                <a:cs typeface="Times New Roman" panose="02020603050405020304" pitchFamily="18" charset="0"/>
              </a:rPr>
              <a:t> που εξαρτάται από την </a:t>
            </a:r>
            <a:r>
              <a:rPr lang="el-GR" altLang="el-GR" sz="2600" b="1" dirty="0" err="1" smtClean="0">
                <a:cs typeface="Times New Roman" panose="02020603050405020304" pitchFamily="18" charset="0"/>
              </a:rPr>
              <a:t>καλμοδουλίνη</a:t>
            </a:r>
            <a:r>
              <a:rPr lang="el-GR" altLang="el-GR" sz="2600" b="1" dirty="0" smtClean="0">
                <a:cs typeface="Times New Roman" panose="02020603050405020304" pitchFamily="18" charset="0"/>
              </a:rPr>
              <a:t> (</a:t>
            </a:r>
            <a:r>
              <a:rPr lang="en-GB" altLang="el-GR" sz="2600" b="1" dirty="0" err="1" smtClean="0">
                <a:cs typeface="Times New Roman" panose="02020603050405020304" pitchFamily="18" charset="0"/>
              </a:rPr>
              <a:t>CaMK</a:t>
            </a:r>
            <a:r>
              <a:rPr lang="en-GB" altLang="el-GR" sz="2600" b="1" dirty="0" smtClean="0">
                <a:cs typeface="Times New Roman" panose="02020603050405020304" pitchFamily="18" charset="0"/>
              </a:rPr>
              <a:t> II) </a:t>
            </a:r>
            <a:r>
              <a:rPr lang="el-GR" altLang="el-GR" sz="2600" dirty="0" smtClean="0">
                <a:cs typeface="Times New Roman" panose="02020603050405020304" pitchFamily="18" charset="0"/>
              </a:rPr>
              <a:t>και την </a:t>
            </a:r>
            <a:r>
              <a:rPr lang="el-GR" altLang="el-GR" sz="2600" b="1" dirty="0" err="1" smtClean="0">
                <a:cs typeface="Times New Roman" panose="02020603050405020304" pitchFamily="18" charset="0"/>
              </a:rPr>
              <a:t>φωσφατάση</a:t>
            </a:r>
            <a:r>
              <a:rPr lang="el-GR" altLang="el-GR" sz="2600" b="1" dirty="0" smtClean="0">
                <a:cs typeface="Times New Roman" panose="02020603050405020304" pitchFamily="18" charset="0"/>
              </a:rPr>
              <a:t>, </a:t>
            </a:r>
            <a:r>
              <a:rPr lang="el-GR" altLang="el-GR" sz="2600" b="1" dirty="0" err="1" smtClean="0">
                <a:cs typeface="Times New Roman" panose="02020603050405020304" pitchFamily="18" charset="0"/>
              </a:rPr>
              <a:t>καλσινευρίνη</a:t>
            </a:r>
            <a:r>
              <a:rPr lang="el-GR" altLang="el-GR" sz="2600" b="1" dirty="0" smtClean="0">
                <a:cs typeface="Times New Roman" panose="02020603050405020304" pitchFamily="18" charset="0"/>
              </a:rPr>
              <a:t>,</a:t>
            </a:r>
            <a:r>
              <a:rPr lang="el-GR" altLang="el-GR" sz="2600" dirty="0" smtClean="0">
                <a:cs typeface="Times New Roman" panose="02020603050405020304" pitchFamily="18" charset="0"/>
              </a:rPr>
              <a:t> και έχουμε </a:t>
            </a:r>
            <a:r>
              <a:rPr lang="el-GR" altLang="el-GR" sz="2600" b="1" dirty="0" smtClean="0">
                <a:cs typeface="Times New Roman" panose="02020603050405020304" pitchFamily="18" charset="0"/>
              </a:rPr>
              <a:t>συμπλήρωση της Μείωσης ΙΙ (δημιουργία 2</a:t>
            </a:r>
            <a:r>
              <a:rPr lang="el-GR" altLang="el-GR" sz="2600" b="1" baseline="30000" dirty="0" smtClean="0">
                <a:cs typeface="Times New Roman" panose="02020603050405020304" pitchFamily="18" charset="0"/>
              </a:rPr>
              <a:t>ου</a:t>
            </a:r>
            <a:r>
              <a:rPr lang="el-GR" altLang="el-GR" sz="2600" b="1" dirty="0" smtClean="0">
                <a:cs typeface="Times New Roman" panose="02020603050405020304" pitchFamily="18" charset="0"/>
              </a:rPr>
              <a:t> πολικού σωματίου) </a:t>
            </a:r>
            <a:r>
              <a:rPr lang="el-GR" altLang="el-GR" sz="2600" dirty="0" smtClean="0">
                <a:cs typeface="Times New Roman" panose="02020603050405020304" pitchFamily="18" charset="0"/>
              </a:rPr>
              <a:t>και συνένωση του αρσενικού και θηλυκού </a:t>
            </a:r>
            <a:r>
              <a:rPr lang="el-GR" altLang="el-GR" sz="2600" dirty="0" err="1" smtClean="0">
                <a:cs typeface="Times New Roman" panose="02020603050405020304" pitchFamily="18" charset="0"/>
              </a:rPr>
              <a:t>προπυρήνα</a:t>
            </a:r>
            <a:r>
              <a:rPr lang="el-GR" altLang="el-GR" sz="2600" dirty="0" smtClean="0">
                <a:cs typeface="Times New Roman" panose="02020603050405020304" pitchFamily="18" charset="0"/>
              </a:rPr>
              <a:t>. </a:t>
            </a:r>
          </a:p>
          <a:p>
            <a:pPr eaLnBrk="1" hangingPunct="1"/>
            <a:endParaRPr lang="el-GR" altLang="en-US" dirty="0" smtClean="0"/>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2A8442E3-FEA8-48F8-ACDC-6A4BA5A5776B}" type="slidenum">
              <a:rPr lang="en-US" altLang="el-GR"/>
              <a:pPr>
                <a:defRPr/>
              </a:pPr>
              <a:t>17</a:t>
            </a:fld>
            <a:endParaRPr lang="en-US" altLang="el-G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Τίτλος 1"/>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Διαδικασία ενεργοποίησης </a:t>
            </a:r>
            <a:r>
              <a:rPr lang="en-US" altLang="el-GR" sz="4000" dirty="0" smtClean="0">
                <a:solidFill>
                  <a:srgbClr val="0070C0"/>
                </a:solidFill>
                <a:cs typeface="Times New Roman" panose="02020603050405020304" pitchFamily="18" charset="0"/>
              </a:rPr>
              <a:t>1</a:t>
            </a:r>
            <a:r>
              <a:rPr lang="el-GR" altLang="el-GR" sz="4000" dirty="0" smtClean="0">
                <a:solidFill>
                  <a:srgbClr val="0070C0"/>
                </a:solidFill>
                <a:cs typeface="Times New Roman" panose="02020603050405020304" pitchFamily="18" charset="0"/>
              </a:rPr>
              <a:t>2/12</a:t>
            </a:r>
            <a:endParaRPr lang="el-GR" altLang="en-US" sz="4000" dirty="0" smtClean="0"/>
          </a:p>
        </p:txBody>
      </p:sp>
      <p:pic>
        <p:nvPicPr>
          <p:cNvPr id="38915" name="Θέση περιεχομένου 5"/>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835025" y="1719263"/>
            <a:ext cx="7680325" cy="4451350"/>
          </a:xfrm>
        </p:spPr>
      </p:pic>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3154B655-4CC0-409C-BE47-D5F704F3366F}" type="slidenum">
              <a:rPr lang="en-US" altLang="el-GR"/>
              <a:pPr>
                <a:defRPr/>
              </a:pPr>
              <a:t>18</a:t>
            </a:fld>
            <a:endParaRPr lang="en-US" altLang="el-GR"/>
          </a:p>
        </p:txBody>
      </p:sp>
      <p:sp>
        <p:nvSpPr>
          <p:cNvPr id="7" name="TextBox 6"/>
          <p:cNvSpPr txBox="1"/>
          <p:nvPr/>
        </p:nvSpPr>
        <p:spPr>
          <a:xfrm>
            <a:off x="8229600" y="5832670"/>
            <a:ext cx="263525" cy="277812"/>
          </a:xfrm>
          <a:prstGeom prst="rect">
            <a:avLst/>
          </a:prstGeom>
          <a:noFill/>
        </p:spPr>
        <p:txBody>
          <a:bodyPr>
            <a:spAutoFit/>
          </a:bodyPr>
          <a:lstStyle/>
          <a:p>
            <a:pPr>
              <a:defRPr/>
            </a:pPr>
            <a:r>
              <a:rPr lang="en-US" sz="1200" b="1" dirty="0">
                <a:latin typeface="+mn-lt"/>
              </a:rPr>
              <a:t>6</a:t>
            </a:r>
            <a:endParaRPr lang="el-GR" sz="1200" b="1" dirty="0">
              <a:latin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Τίτλος 5"/>
          <p:cNvSpPr>
            <a:spLocks noGrp="1"/>
          </p:cNvSpPr>
          <p:nvPr>
            <p:ph type="title"/>
          </p:nvPr>
        </p:nvSpPr>
        <p:spPr/>
        <p:txBody>
          <a:bodyPr/>
          <a:lstStyle/>
          <a:p>
            <a:pPr eaLnBrk="1" hangingPunct="1"/>
            <a:r>
              <a:rPr lang="el-GR" altLang="en-US" smtClean="0"/>
              <a:t>Αυλάκωση - Γαστριδίωση</a:t>
            </a:r>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654D1218-8C5B-470B-935F-B4FEDD8A4522}" type="slidenum">
              <a:rPr lang="en-US" altLang="el-GR"/>
              <a:pPr>
                <a:defRPr/>
              </a:pPr>
              <a:t>19</a:t>
            </a:fld>
            <a:endParaRPr lang="en-US" altLang="el-G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l-GR" altLang="en-US" smtClean="0">
                <a:solidFill>
                  <a:srgbClr val="0070C0"/>
                </a:solidFill>
              </a:rPr>
              <a:t>Περιεχόμενα ενότητας</a:t>
            </a:r>
          </a:p>
        </p:txBody>
      </p:sp>
      <p:sp>
        <p:nvSpPr>
          <p:cNvPr id="5123" name="Content Placeholder 2"/>
          <p:cNvSpPr>
            <a:spLocks noGrp="1"/>
          </p:cNvSpPr>
          <p:nvPr>
            <p:ph idx="1"/>
          </p:nvPr>
        </p:nvSpPr>
        <p:spPr/>
        <p:txBody>
          <a:bodyPr/>
          <a:lstStyle/>
          <a:p>
            <a:pPr marL="0" indent="0" algn="ctr" eaLnBrk="1" hangingPunct="1">
              <a:lnSpc>
                <a:spcPct val="70000"/>
              </a:lnSpc>
              <a:buFont typeface="Arial" panose="020B0604020202020204" pitchFamily="34" charset="0"/>
              <a:buNone/>
            </a:pPr>
            <a:r>
              <a:rPr lang="el-GR" altLang="en-US" sz="2600" smtClean="0">
                <a:cs typeface="Times New Roman" panose="02020603050405020304" pitchFamily="18" charset="0"/>
              </a:rPr>
              <a:t>Θα αναπτυχθούν τα εξής θέματα:</a:t>
            </a:r>
            <a:endParaRPr lang="en-GB" altLang="en-US" sz="2600" smtClean="0">
              <a:cs typeface="Times New Roman" panose="02020603050405020304" pitchFamily="18" charset="0"/>
            </a:endParaRPr>
          </a:p>
          <a:p>
            <a:pPr marL="0" indent="0" algn="ctr" eaLnBrk="1" hangingPunct="1">
              <a:lnSpc>
                <a:spcPct val="70000"/>
              </a:lnSpc>
            </a:pPr>
            <a:endParaRPr lang="el-GR" altLang="en-US" sz="2600" smtClean="0">
              <a:cs typeface="Times New Roman" panose="02020603050405020304" pitchFamily="18" charset="0"/>
            </a:endParaRPr>
          </a:p>
          <a:p>
            <a:pPr marL="0" indent="0" eaLnBrk="1" hangingPunct="1">
              <a:lnSpc>
                <a:spcPct val="100000"/>
              </a:lnSpc>
            </a:pPr>
            <a:r>
              <a:rPr lang="el-GR" altLang="en-US" sz="2600" smtClean="0">
                <a:cs typeface="Times New Roman" panose="02020603050405020304" pitchFamily="18" charset="0"/>
              </a:rPr>
              <a:t>Γονιμοποίηση.</a:t>
            </a:r>
          </a:p>
          <a:p>
            <a:pPr marL="0" indent="0" eaLnBrk="1" hangingPunct="1">
              <a:lnSpc>
                <a:spcPct val="100000"/>
              </a:lnSpc>
            </a:pPr>
            <a:r>
              <a:rPr lang="el-GR" altLang="en-US" sz="2600" smtClean="0">
                <a:cs typeface="Times New Roman" panose="02020603050405020304" pitchFamily="18" charset="0"/>
              </a:rPr>
              <a:t>Αυλάκωση - Γαστριδίωση.</a:t>
            </a:r>
          </a:p>
          <a:p>
            <a:pPr marL="0" indent="0" eaLnBrk="1" hangingPunct="1">
              <a:lnSpc>
                <a:spcPct val="100000"/>
              </a:lnSpc>
            </a:pPr>
            <a:r>
              <a:rPr lang="el-GR" altLang="en-US" sz="2600" smtClean="0">
                <a:cs typeface="Times New Roman" panose="02020603050405020304" pitchFamily="18" charset="0"/>
              </a:rPr>
              <a:t>Μηχανισμοί Ανάπτυξης.</a:t>
            </a:r>
          </a:p>
          <a:p>
            <a:pPr marL="0" indent="0" eaLnBrk="1" hangingPunct="1">
              <a:lnSpc>
                <a:spcPct val="100000"/>
              </a:lnSpc>
              <a:buFont typeface="Arial" panose="020B0604020202020204" pitchFamily="34" charset="0"/>
              <a:buNone/>
            </a:pPr>
            <a:endParaRPr lang="el-GR" altLang="el-GR" sz="1200" smtClean="0">
              <a:cs typeface="Times New Roman" panose="02020603050405020304" pitchFamily="18" charset="0"/>
            </a:endParaRPr>
          </a:p>
          <a:p>
            <a:pPr marL="0" indent="0" eaLnBrk="1" hangingPunct="1">
              <a:lnSpc>
                <a:spcPct val="100000"/>
              </a:lnSpc>
              <a:buFont typeface="Arial" panose="020B0604020202020204" pitchFamily="34" charset="0"/>
              <a:buNone/>
            </a:pPr>
            <a:endParaRPr lang="el-GR" altLang="el-GR" sz="1200" smtClean="0">
              <a:cs typeface="Times New Roman" panose="02020603050405020304" pitchFamily="18" charset="0"/>
            </a:endParaRPr>
          </a:p>
          <a:p>
            <a:pPr marL="0" indent="0" algn="ctr" eaLnBrk="1" hangingPunct="1">
              <a:lnSpc>
                <a:spcPct val="70000"/>
              </a:lnSpc>
              <a:buFont typeface="Arial" panose="020B0604020202020204" pitchFamily="34" charset="0"/>
              <a:buNone/>
            </a:pPr>
            <a:r>
              <a:rPr lang="el-GR" altLang="en-US" sz="1600" smtClean="0">
                <a:cs typeface="Times New Roman" panose="02020603050405020304" pitchFamily="18" charset="0"/>
              </a:rPr>
              <a:t> </a:t>
            </a:r>
            <a:r>
              <a:rPr lang="el-GR" altLang="en-US" sz="2000" smtClean="0">
                <a:cs typeface="Times New Roman" panose="02020603050405020304" pitchFamily="18" charset="0"/>
              </a:rPr>
              <a:t>Σκαρλάτος Ντέντος</a:t>
            </a:r>
          </a:p>
          <a:p>
            <a:pPr marL="0" indent="0" algn="ctr" eaLnBrk="1" hangingPunct="1">
              <a:lnSpc>
                <a:spcPct val="70000"/>
              </a:lnSpc>
              <a:buFont typeface="Arial" panose="020B0604020202020204" pitchFamily="34" charset="0"/>
              <a:buNone/>
            </a:pPr>
            <a:r>
              <a:rPr lang="en-GB" altLang="en-US" sz="2000" smtClean="0">
                <a:cs typeface="Times New Roman" panose="02020603050405020304" pitchFamily="18" charset="0"/>
              </a:rPr>
              <a:t> sdedos@biol.uoa.gr</a:t>
            </a:r>
          </a:p>
          <a:p>
            <a:pPr marL="0" indent="0" eaLnBrk="1" hangingPunct="1">
              <a:lnSpc>
                <a:spcPct val="70000"/>
              </a:lnSpc>
            </a:pPr>
            <a:endParaRPr lang="el-GR" altLang="en-US" sz="900" smtClean="0">
              <a:solidFill>
                <a:schemeClr val="bg1"/>
              </a:solidFill>
              <a:cs typeface="Times New Roman" panose="02020603050405020304" pitchFamily="18" charset="0"/>
            </a:endParaRPr>
          </a:p>
          <a:p>
            <a:pPr marL="0" indent="0" eaLnBrk="1" hangingPunct="1">
              <a:lnSpc>
                <a:spcPct val="70000"/>
              </a:lnSpc>
            </a:pPr>
            <a:r>
              <a:rPr lang="el-GR" altLang="en-US" sz="1200" smtClean="0">
                <a:cs typeface="Times New Roman" panose="02020603050405020304" pitchFamily="18" charset="0"/>
              </a:rPr>
              <a:t>Καμία από τις εικόνες ή σχήματα που παρουσιάζονται δεν παραβιάζει πνευματικά δικαιώματα </a:t>
            </a:r>
          </a:p>
          <a:p>
            <a:pPr marL="0" indent="0" eaLnBrk="1" hangingPunct="1">
              <a:lnSpc>
                <a:spcPct val="70000"/>
              </a:lnSpc>
            </a:pPr>
            <a:endParaRPr lang="el-GR" altLang="en-US" sz="800" smtClean="0"/>
          </a:p>
        </p:txBody>
      </p:sp>
      <p:sp>
        <p:nvSpPr>
          <p:cNvPr id="7" name="Θέση υποσέλιδου 6"/>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8" name="Θέση αριθμού διαφάνειας 7"/>
          <p:cNvSpPr>
            <a:spLocks noGrp="1"/>
          </p:cNvSpPr>
          <p:nvPr>
            <p:ph type="sldNum" sz="quarter" idx="11"/>
          </p:nvPr>
        </p:nvSpPr>
        <p:spPr/>
        <p:txBody>
          <a:bodyPr/>
          <a:lstStyle/>
          <a:p>
            <a:pPr>
              <a:defRPr/>
            </a:pPr>
            <a:fld id="{E54FB3B9-3374-4204-8F5F-0171A6111CFE}" type="slidenum">
              <a:rPr lang="en-US"/>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Τίτλος 1"/>
          <p:cNvSpPr>
            <a:spLocks noGrp="1"/>
          </p:cNvSpPr>
          <p:nvPr>
            <p:ph type="title"/>
          </p:nvPr>
        </p:nvSpPr>
        <p:spPr/>
        <p:txBody>
          <a:bodyPr/>
          <a:lstStyle/>
          <a:p>
            <a:pPr eaLnBrk="1" hangingPunct="1"/>
            <a:r>
              <a:rPr lang="el-GR" altLang="el-GR" dirty="0" smtClean="0">
                <a:solidFill>
                  <a:srgbClr val="0070C0"/>
                </a:solidFill>
                <a:cs typeface="Times New Roman" panose="02020603050405020304" pitchFamily="18" charset="0"/>
              </a:rPr>
              <a:t>Αυλάκωση 1/3</a:t>
            </a:r>
            <a:endParaRPr lang="el-GR" altLang="en-US" dirty="0" smtClean="0"/>
          </a:p>
        </p:txBody>
      </p:sp>
      <p:sp>
        <p:nvSpPr>
          <p:cNvPr id="40963" name="Θέση περιεχομένου 2"/>
          <p:cNvSpPr>
            <a:spLocks noGrp="1"/>
          </p:cNvSpPr>
          <p:nvPr>
            <p:ph idx="1"/>
          </p:nvPr>
        </p:nvSpPr>
        <p:spPr/>
        <p:txBody>
          <a:bodyPr/>
          <a:lstStyle/>
          <a:p>
            <a:pPr eaLnBrk="1" hangingPunct="1">
              <a:lnSpc>
                <a:spcPct val="100000"/>
              </a:lnSpc>
            </a:pPr>
            <a:r>
              <a:rPr lang="el-GR" altLang="el-GR" sz="2400" dirty="0" smtClean="0">
                <a:cs typeface="Times New Roman" panose="02020603050405020304" pitchFamily="18" charset="0"/>
              </a:rPr>
              <a:t>Το επόμενο αναπτυξιακό στάδιο </a:t>
            </a:r>
            <a:r>
              <a:rPr lang="el-GR" altLang="el-GR" sz="2400" b="1" dirty="0" smtClean="0">
                <a:cs typeface="Times New Roman" panose="02020603050405020304" pitchFamily="18" charset="0"/>
              </a:rPr>
              <a:t>μετά τη γονιμοποίηση είναι η αυλάκωση.</a:t>
            </a:r>
          </a:p>
          <a:p>
            <a:pPr eaLnBrk="1" hangingPunct="1">
              <a:lnSpc>
                <a:spcPct val="100000"/>
              </a:lnSpc>
            </a:pPr>
            <a:r>
              <a:rPr lang="el-GR" altLang="el-GR" sz="2400" dirty="0" smtClean="0">
                <a:cs typeface="Times New Roman" panose="02020603050405020304" pitchFamily="18" charset="0"/>
              </a:rPr>
              <a:t>Με την </a:t>
            </a:r>
            <a:r>
              <a:rPr lang="el-GR" altLang="el-GR" sz="2400" b="1" dirty="0" smtClean="0">
                <a:cs typeface="Times New Roman" panose="02020603050405020304" pitchFamily="18" charset="0"/>
              </a:rPr>
              <a:t>αυλάκωση </a:t>
            </a:r>
            <a:r>
              <a:rPr lang="el-GR" altLang="el-GR" sz="2400" dirty="0" smtClean="0">
                <a:cs typeface="Times New Roman" panose="02020603050405020304" pitchFamily="18" charset="0"/>
              </a:rPr>
              <a:t>έχουμε δημιουργία ομάδων κυττάρων, </a:t>
            </a:r>
            <a:r>
              <a:rPr lang="el-GR" altLang="el-GR" sz="2400" b="1" dirty="0" smtClean="0">
                <a:cs typeface="Times New Roman" panose="02020603050405020304" pitchFamily="18" charset="0"/>
              </a:rPr>
              <a:t>τα </a:t>
            </a:r>
            <a:r>
              <a:rPr lang="el-GR" altLang="el-GR" sz="2400" b="1" dirty="0" err="1" smtClean="0">
                <a:cs typeface="Times New Roman" panose="02020603050405020304" pitchFamily="18" charset="0"/>
              </a:rPr>
              <a:t>βλαστομερίδια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με </a:t>
            </a:r>
            <a:r>
              <a:rPr lang="el-GR" altLang="el-GR" sz="2400" b="1" dirty="0" smtClean="0">
                <a:cs typeface="Times New Roman" panose="02020603050405020304" pitchFamily="18" charset="0"/>
              </a:rPr>
              <a:t>διατήρηση του μεγέθους </a:t>
            </a:r>
            <a:r>
              <a:rPr lang="el-GR" altLang="el-GR" sz="2400" dirty="0" smtClean="0">
                <a:cs typeface="Times New Roman" panose="02020603050405020304" pitchFamily="18" charset="0"/>
              </a:rPr>
              <a:t>και </a:t>
            </a:r>
            <a:r>
              <a:rPr lang="el-GR" altLang="el-GR" sz="2400" b="1" dirty="0" smtClean="0">
                <a:cs typeface="Times New Roman" panose="02020603050405020304" pitchFamily="18" charset="0"/>
              </a:rPr>
              <a:t>συνεχούς διαίρεσης της συνολικής μάζας</a:t>
            </a:r>
            <a:r>
              <a:rPr lang="el-GR" altLang="el-GR" sz="2400" dirty="0" smtClean="0">
                <a:cs typeface="Times New Roman" panose="02020603050405020304" pitchFamily="18" charset="0"/>
              </a:rPr>
              <a:t>. Η πορεία της αυλάκωσης καθορίζεται από την </a:t>
            </a:r>
            <a:r>
              <a:rPr lang="el-GR" altLang="el-GR" sz="2400" b="1" dirty="0" smtClean="0">
                <a:cs typeface="Times New Roman" panose="02020603050405020304" pitchFamily="18" charset="0"/>
              </a:rPr>
              <a:t>πολικότητα του ωαρίου.</a:t>
            </a:r>
          </a:p>
          <a:p>
            <a:pPr eaLnBrk="1" hangingPunct="1">
              <a:lnSpc>
                <a:spcPct val="100000"/>
              </a:lnSpc>
            </a:pPr>
            <a:endParaRPr lang="el-GR" altLang="en-US" sz="2400" dirty="0" smtClean="0"/>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32D9CC2D-C336-43B1-AC47-E024856912D4}" type="slidenum">
              <a:rPr lang="en-US" altLang="el-GR"/>
              <a:pPr>
                <a:defRPr/>
              </a:pPr>
              <a:t>20</a:t>
            </a:fld>
            <a:endParaRPr lang="en-US" altLang="el-G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Τίτλος 1"/>
          <p:cNvSpPr>
            <a:spLocks noGrp="1"/>
          </p:cNvSpPr>
          <p:nvPr>
            <p:ph type="title"/>
          </p:nvPr>
        </p:nvSpPr>
        <p:spPr>
          <a:xfrm>
            <a:off x="179388" y="457200"/>
            <a:ext cx="4105275" cy="1600200"/>
          </a:xfrm>
        </p:spPr>
        <p:txBody>
          <a:bodyPr/>
          <a:lstStyle/>
          <a:p>
            <a:pPr eaLnBrk="1" hangingPunct="1"/>
            <a:r>
              <a:rPr lang="el-GR" altLang="el-GR" sz="4000" dirty="0" smtClean="0">
                <a:solidFill>
                  <a:srgbClr val="0070C0"/>
                </a:solidFill>
                <a:cs typeface="Times New Roman" panose="02020603050405020304" pitchFamily="18" charset="0"/>
              </a:rPr>
              <a:t>Αυλάκωση 2/3</a:t>
            </a:r>
            <a:endParaRPr lang="el-GR" altLang="en-US" sz="4000" dirty="0" smtClean="0"/>
          </a:p>
        </p:txBody>
      </p:sp>
      <p:pic>
        <p:nvPicPr>
          <p:cNvPr id="41987" name="Θέση περιεχομένου 5"/>
          <p:cNvPicPr>
            <a:picLocks noGrp="1" noChangeAspect="1"/>
          </p:cNvPicPr>
          <p:nvPr>
            <p:ph type="pic"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7415" t="-182" r="-17415" b="-182"/>
          <a:stretch>
            <a:fillRect/>
          </a:stretch>
        </p:blipFill>
        <p:spPr>
          <a:xfrm>
            <a:off x="3546475" y="333375"/>
            <a:ext cx="5386388" cy="5992813"/>
          </a:xfrm>
        </p:spPr>
      </p:pic>
      <p:sp>
        <p:nvSpPr>
          <p:cNvPr id="41988" name="Θέση κειμένου 6"/>
          <p:cNvSpPr>
            <a:spLocks noGrp="1"/>
          </p:cNvSpPr>
          <p:nvPr>
            <p:ph type="body" sz="half" idx="2"/>
          </p:nvPr>
        </p:nvSpPr>
        <p:spPr>
          <a:xfrm>
            <a:off x="179388" y="2057400"/>
            <a:ext cx="3400425" cy="3811588"/>
          </a:xfrm>
        </p:spPr>
        <p:txBody>
          <a:bodyPr/>
          <a:lstStyle/>
          <a:p>
            <a:pPr eaLnBrk="1" hangingPunct="1"/>
            <a:endParaRPr lang="el-GR" altLang="el-GR" sz="2600" b="1" smtClean="0">
              <a:cs typeface="Times New Roman" panose="02020603050405020304" pitchFamily="18" charset="0"/>
            </a:endParaRPr>
          </a:p>
          <a:p>
            <a:pPr eaLnBrk="1" hangingPunct="1"/>
            <a:endParaRPr lang="el-GR" altLang="el-GR" sz="2600" b="1" smtClean="0">
              <a:cs typeface="Times New Roman" panose="02020603050405020304" pitchFamily="18" charset="0"/>
            </a:endParaRPr>
          </a:p>
          <a:p>
            <a:pPr algn="ctr" eaLnBrk="1" hangingPunct="1"/>
            <a:r>
              <a:rPr lang="el-GR" altLang="el-GR" sz="2600" b="1" smtClean="0">
                <a:cs typeface="Times New Roman" panose="02020603050405020304" pitchFamily="18" charset="0"/>
              </a:rPr>
              <a:t>Χρονοδιάγραμμα αρχικής ανάπτυξης στον αχινό.</a:t>
            </a:r>
          </a:p>
          <a:p>
            <a:pPr eaLnBrk="1" hangingPunct="1"/>
            <a:endParaRPr lang="el-GR" altLang="en-US" smtClean="0"/>
          </a:p>
        </p:txBody>
      </p:sp>
      <p:sp>
        <p:nvSpPr>
          <p:cNvPr id="4" name="Θέση υποσέλιδου 3"/>
          <p:cNvSpPr>
            <a:spLocks noGrp="1"/>
          </p:cNvSpPr>
          <p:nvPr>
            <p:ph type="ftr" sz="quarter" idx="10"/>
          </p:nvPr>
        </p:nvSpPr>
        <p:spPr/>
        <p:txBody>
          <a:bodyPr/>
          <a:lstStyle/>
          <a:p>
            <a:pPr>
              <a:defRPr/>
            </a:pPr>
            <a:r>
              <a:rPr lang="el-GR" smtClean="0"/>
              <a:t>Ενότητα 5. Αρχές Ανάπτυξης</a:t>
            </a:r>
            <a:endParaRPr lang="en-US"/>
          </a:p>
        </p:txBody>
      </p:sp>
      <p:sp>
        <p:nvSpPr>
          <p:cNvPr id="5" name="Θέση αριθμού διαφάνειας 4"/>
          <p:cNvSpPr>
            <a:spLocks noGrp="1"/>
          </p:cNvSpPr>
          <p:nvPr>
            <p:ph type="sldNum" sz="quarter" idx="11"/>
          </p:nvPr>
        </p:nvSpPr>
        <p:spPr/>
        <p:txBody>
          <a:bodyPr/>
          <a:lstStyle/>
          <a:p>
            <a:pPr>
              <a:defRPr/>
            </a:pPr>
            <a:fld id="{4F962D2A-94D8-4626-B2B5-804A1C1286CB}" type="slidenum">
              <a:rPr lang="en-US" altLang="el-GR"/>
              <a:pPr>
                <a:defRPr/>
              </a:pPr>
              <a:t>21</a:t>
            </a:fld>
            <a:endParaRPr lang="en-US" altLang="el-GR"/>
          </a:p>
        </p:txBody>
      </p:sp>
      <p:sp>
        <p:nvSpPr>
          <p:cNvPr id="8" name="TextBox 7"/>
          <p:cNvSpPr txBox="1"/>
          <p:nvPr/>
        </p:nvSpPr>
        <p:spPr>
          <a:xfrm>
            <a:off x="7967663" y="6032500"/>
            <a:ext cx="260350" cy="276225"/>
          </a:xfrm>
          <a:prstGeom prst="rect">
            <a:avLst/>
          </a:prstGeom>
          <a:noFill/>
        </p:spPr>
        <p:txBody>
          <a:bodyPr>
            <a:spAutoFit/>
          </a:bodyPr>
          <a:lstStyle/>
          <a:p>
            <a:pPr>
              <a:defRPr/>
            </a:pPr>
            <a:r>
              <a:rPr lang="en-US" sz="1200" b="1" dirty="0">
                <a:latin typeface="+mn-lt"/>
              </a:rPr>
              <a:t>7</a:t>
            </a:r>
            <a:endParaRPr lang="el-GR" sz="1200" b="1" dirty="0">
              <a:latin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Τίτλος 1"/>
          <p:cNvSpPr>
            <a:spLocks noGrp="1"/>
          </p:cNvSpPr>
          <p:nvPr>
            <p:ph type="title"/>
          </p:nvPr>
        </p:nvSpPr>
        <p:spPr/>
        <p:txBody>
          <a:bodyPr/>
          <a:lstStyle/>
          <a:p>
            <a:pPr eaLnBrk="1" hangingPunct="1"/>
            <a:r>
              <a:rPr lang="el-GR" altLang="el-GR" dirty="0" smtClean="0">
                <a:solidFill>
                  <a:srgbClr val="0070C0"/>
                </a:solidFill>
                <a:cs typeface="Times New Roman" panose="02020603050405020304" pitchFamily="18" charset="0"/>
              </a:rPr>
              <a:t>Αυλάκωση 3/3</a:t>
            </a:r>
            <a:endParaRPr lang="el-GR" altLang="en-US" dirty="0" smtClean="0"/>
          </a:p>
        </p:txBody>
      </p:sp>
      <p:sp>
        <p:nvSpPr>
          <p:cNvPr id="44035" name="Θέση περιεχομένου 2"/>
          <p:cNvSpPr>
            <a:spLocks noGrp="1"/>
          </p:cNvSpPr>
          <p:nvPr>
            <p:ph idx="1"/>
          </p:nvPr>
        </p:nvSpPr>
        <p:spPr/>
        <p:txBody>
          <a:bodyPr/>
          <a:lstStyle/>
          <a:p>
            <a:pPr marL="0" indent="0" eaLnBrk="1" hangingPunct="1">
              <a:lnSpc>
                <a:spcPct val="100000"/>
              </a:lnSpc>
              <a:buFont typeface="Arial" panose="020B0604020202020204" pitchFamily="34" charset="0"/>
              <a:buNone/>
            </a:pPr>
            <a:r>
              <a:rPr lang="el-GR" altLang="el-GR" sz="2400" b="1" dirty="0" smtClean="0">
                <a:cs typeface="Times New Roman" panose="02020603050405020304" pitchFamily="18" charset="0"/>
              </a:rPr>
              <a:t>Είδη αυλάκωσης</a:t>
            </a:r>
            <a:endParaRPr lang="en-GB" altLang="el-GR" sz="2400" b="1" dirty="0" smtClean="0">
              <a:cs typeface="Times New Roman" panose="02020603050405020304" pitchFamily="18" charset="0"/>
            </a:endParaRPr>
          </a:p>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Διακρίνονται </a:t>
            </a:r>
            <a:r>
              <a:rPr lang="el-GR" altLang="el-GR" sz="2400" b="1" dirty="0" smtClean="0">
                <a:cs typeface="Times New Roman" panose="02020603050405020304" pitchFamily="18" charset="0"/>
              </a:rPr>
              <a:t>4 πρότυπα αυλάκωσης </a:t>
            </a:r>
            <a:r>
              <a:rPr lang="el-GR" altLang="el-GR" sz="2400" dirty="0" smtClean="0">
                <a:cs typeface="Times New Roman" panose="02020603050405020304" pitchFamily="18" charset="0"/>
              </a:rPr>
              <a:t>στα ζώα ανάλογα με το ποσό της λέκιθου στο ωάριο. </a:t>
            </a:r>
            <a:r>
              <a:rPr lang="el-GR" altLang="el-GR" sz="2400" b="1" dirty="0" smtClean="0">
                <a:cs typeface="Times New Roman" panose="02020603050405020304" pitchFamily="18" charset="0"/>
              </a:rPr>
              <a:t>Αυτά είναι:</a:t>
            </a:r>
            <a:endParaRPr lang="el-GR" altLang="el-GR" sz="2400" dirty="0" smtClean="0">
              <a:cs typeface="Times New Roman" panose="02020603050405020304" pitchFamily="18" charset="0"/>
            </a:endParaRPr>
          </a:p>
          <a:p>
            <a:pPr eaLnBrk="1" hangingPunct="1">
              <a:lnSpc>
                <a:spcPct val="100000"/>
              </a:lnSpc>
            </a:pPr>
            <a:r>
              <a:rPr lang="el-GR" altLang="el-GR" sz="2400" b="1" dirty="0" err="1" smtClean="0">
                <a:cs typeface="Times New Roman" panose="02020603050405020304" pitchFamily="18" charset="0"/>
              </a:rPr>
              <a:t>Ισολεκιθικά</a:t>
            </a:r>
            <a:r>
              <a:rPr lang="el-GR" altLang="el-GR" sz="2400" dirty="0" smtClean="0">
                <a:cs typeface="Times New Roman" panose="02020603050405020304" pitchFamily="18" charset="0"/>
              </a:rPr>
              <a:t>: η σχισμή της αυλάκωσης επεκτείνεται σε όλη την έκταση του αυγού. </a:t>
            </a:r>
          </a:p>
          <a:p>
            <a:pPr eaLnBrk="1" hangingPunct="1">
              <a:lnSpc>
                <a:spcPct val="100000"/>
              </a:lnSpc>
            </a:pPr>
            <a:r>
              <a:rPr lang="el-GR" altLang="el-GR" sz="2400" b="1" dirty="0" err="1" smtClean="0">
                <a:cs typeface="Times New Roman" panose="02020603050405020304" pitchFamily="18" charset="0"/>
              </a:rPr>
              <a:t>Μεσολεκιθικά</a:t>
            </a:r>
            <a:r>
              <a:rPr lang="el-GR" altLang="el-GR" sz="2400" dirty="0" smtClean="0">
                <a:cs typeface="Times New Roman" panose="02020603050405020304" pitchFamily="18" charset="0"/>
              </a:rPr>
              <a:t>: η αυλάκωση είναι αργή στον φυτικό πόλο.</a:t>
            </a:r>
          </a:p>
          <a:p>
            <a:pPr eaLnBrk="1" hangingPunct="1">
              <a:lnSpc>
                <a:spcPct val="100000"/>
              </a:lnSpc>
            </a:pPr>
            <a:r>
              <a:rPr lang="el-GR" altLang="el-GR" sz="2400" b="1" dirty="0" err="1" smtClean="0">
                <a:cs typeface="Times New Roman" panose="02020603050405020304" pitchFamily="18" charset="0"/>
              </a:rPr>
              <a:t>Τελολεκιθικά</a:t>
            </a:r>
            <a:r>
              <a:rPr lang="el-GR" altLang="el-GR" sz="2400" dirty="0" smtClean="0">
                <a:cs typeface="Times New Roman" panose="02020603050405020304" pitchFamily="18" charset="0"/>
              </a:rPr>
              <a:t>: η αυλάκωση επεκτείνεται σε μια δισκοειδή επιφάνεια κυττάρων και δεν διαπερνά τη λέκιθο</a:t>
            </a:r>
          </a:p>
          <a:p>
            <a:pPr eaLnBrk="1" hangingPunct="1">
              <a:lnSpc>
                <a:spcPct val="100000"/>
              </a:lnSpc>
            </a:pPr>
            <a:r>
              <a:rPr lang="el-GR" altLang="el-GR" sz="2400" b="1" dirty="0" err="1" smtClean="0">
                <a:cs typeface="Times New Roman" panose="02020603050405020304" pitchFamily="18" charset="0"/>
              </a:rPr>
              <a:t>Κεντρολεκιθικά</a:t>
            </a:r>
            <a:r>
              <a:rPr lang="el-GR" altLang="el-GR" sz="2400" dirty="0" smtClean="0">
                <a:cs typeface="Times New Roman" panose="02020603050405020304" pitchFamily="18" charset="0"/>
              </a:rPr>
              <a:t>: η αυλάκωση είναι επιφανειακή και προκύπτει πολυπύρηνο έμβρυο (ας το δούμε αναλυτικά....)  </a:t>
            </a:r>
          </a:p>
          <a:p>
            <a:pPr marL="0" indent="0" algn="ctr" eaLnBrk="1" hangingPunct="1"/>
            <a:endParaRPr lang="el-GR" altLang="el-GR" sz="24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02B28C00-26C0-4A5D-A903-FDA083A0BE83}" type="slidenum">
              <a:rPr lang="en-US" altLang="el-GR"/>
              <a:pPr>
                <a:defRPr/>
              </a:pPr>
              <a:t>22</a:t>
            </a:fld>
            <a:endParaRPr lang="en-US" altLang="el-G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Τίτλος 1"/>
          <p:cNvSpPr>
            <a:spLocks noGrp="1"/>
          </p:cNvSpPr>
          <p:nvPr>
            <p:ph type="title"/>
          </p:nvPr>
        </p:nvSpPr>
        <p:spPr/>
        <p:txBody>
          <a:bodyPr/>
          <a:lstStyle/>
          <a:p>
            <a:pPr eaLnBrk="1" hangingPunct="1"/>
            <a:r>
              <a:rPr lang="el-GR" altLang="el-GR" dirty="0" smtClean="0">
                <a:solidFill>
                  <a:srgbClr val="0070C0"/>
                </a:solidFill>
                <a:cs typeface="Times New Roman" panose="02020603050405020304" pitchFamily="18" charset="0"/>
              </a:rPr>
              <a:t>Είδη αυλάκωσης 1/8</a:t>
            </a:r>
            <a:endParaRPr lang="el-GR" altLang="en-US" dirty="0" smtClean="0"/>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5D343313-16A6-426E-8B89-A093892FE46E}" type="slidenum">
              <a:rPr lang="en-US" altLang="el-GR"/>
              <a:pPr>
                <a:defRPr/>
              </a:pPr>
              <a:t>23</a:t>
            </a:fld>
            <a:endParaRPr lang="en-US" altLang="el-GR"/>
          </a:p>
        </p:txBody>
      </p:sp>
      <p:sp>
        <p:nvSpPr>
          <p:cNvPr id="9" name="TextBox 8"/>
          <p:cNvSpPr txBox="1"/>
          <p:nvPr/>
        </p:nvSpPr>
        <p:spPr>
          <a:xfrm>
            <a:off x="8515350" y="5840413"/>
            <a:ext cx="263525" cy="276225"/>
          </a:xfrm>
          <a:prstGeom prst="rect">
            <a:avLst/>
          </a:prstGeom>
          <a:noFill/>
        </p:spPr>
        <p:txBody>
          <a:bodyPr>
            <a:spAutoFit/>
          </a:bodyPr>
          <a:lstStyle/>
          <a:p>
            <a:pPr>
              <a:defRPr/>
            </a:pPr>
            <a:r>
              <a:rPr lang="en-US" sz="1200" b="1" dirty="0">
                <a:latin typeface="+mn-lt"/>
              </a:rPr>
              <a:t>8</a:t>
            </a:r>
            <a:endParaRPr lang="el-GR" sz="1200" b="1" dirty="0">
              <a:latin typeface="+mn-lt"/>
            </a:endParaRPr>
          </a:p>
        </p:txBody>
      </p:sp>
      <p:graphicFrame>
        <p:nvGraphicFramePr>
          <p:cNvPr id="2" name="Table 1"/>
          <p:cNvGraphicFramePr>
            <a:graphicFrameLocks noGrp="1"/>
          </p:cNvGraphicFramePr>
          <p:nvPr>
            <p:extLst>
              <p:ext uri="{D42A27DB-BD31-4B8C-83A1-F6EECF244321}">
                <p14:modId xmlns:p14="http://schemas.microsoft.com/office/powerpoint/2010/main" val="887438245"/>
              </p:ext>
            </p:extLst>
          </p:nvPr>
        </p:nvGraphicFramePr>
        <p:xfrm>
          <a:off x="1619672" y="1971882"/>
          <a:ext cx="6096000" cy="415036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pPr algn="ctr"/>
                      <a:r>
                        <a:rPr lang="el-GR" dirty="0" smtClean="0"/>
                        <a:t>Λέκιθος</a:t>
                      </a:r>
                      <a:endParaRPr lang="en-US" dirty="0"/>
                    </a:p>
                  </a:txBody>
                  <a:tcPr/>
                </a:tc>
                <a:tc>
                  <a:txBody>
                    <a:bodyPr/>
                    <a:lstStyle/>
                    <a:p>
                      <a:pPr algn="ctr"/>
                      <a:r>
                        <a:rPr lang="el-GR" dirty="0" smtClean="0"/>
                        <a:t>Αυγά</a:t>
                      </a:r>
                      <a:endParaRPr lang="en-US" dirty="0"/>
                    </a:p>
                  </a:txBody>
                  <a:tcPr/>
                </a:tc>
                <a:tc>
                  <a:txBody>
                    <a:bodyPr/>
                    <a:lstStyle/>
                    <a:p>
                      <a:pPr algn="ctr"/>
                      <a:r>
                        <a:rPr lang="el-GR" dirty="0" smtClean="0"/>
                        <a:t>Αυλάκωση</a:t>
                      </a:r>
                      <a:endParaRPr lang="en-US" dirty="0"/>
                    </a:p>
                  </a:txBody>
                  <a:tcPr/>
                </a:tc>
              </a:tr>
              <a:tr h="370840">
                <a:tc>
                  <a:txBody>
                    <a:bodyPr/>
                    <a:lstStyle/>
                    <a:p>
                      <a:r>
                        <a:rPr lang="el-GR" sz="1600" dirty="0" smtClean="0"/>
                        <a:t>Λίγη </a:t>
                      </a:r>
                      <a:r>
                        <a:rPr lang="el-GR" sz="1600" dirty="0" err="1" smtClean="0"/>
                        <a:t>ισοκατανεμημένη</a:t>
                      </a:r>
                      <a:endParaRPr lang="en-US" sz="1600" dirty="0"/>
                    </a:p>
                  </a:txBody>
                  <a:tcPr/>
                </a:tc>
                <a:tc>
                  <a:txBody>
                    <a:bodyPr/>
                    <a:lstStyle/>
                    <a:p>
                      <a:r>
                        <a:rPr lang="el-GR" sz="1600" b="1" dirty="0" err="1" smtClean="0"/>
                        <a:t>Ισολεκιθικά</a:t>
                      </a:r>
                      <a:r>
                        <a:rPr lang="el-GR" sz="1600" dirty="0" smtClean="0"/>
                        <a:t> (π.χ. Εχινόδερμα,</a:t>
                      </a:r>
                      <a:r>
                        <a:rPr lang="el-GR" sz="1600" baseline="0" dirty="0" smtClean="0"/>
                        <a:t> </a:t>
                      </a:r>
                      <a:r>
                        <a:rPr lang="el-GR" sz="1600" baseline="0" dirty="0" err="1" smtClean="0"/>
                        <a:t>Κεφαλοχορδωτά</a:t>
                      </a:r>
                      <a:r>
                        <a:rPr lang="el-GR" sz="1600" baseline="0" dirty="0" smtClean="0"/>
                        <a:t>, πολλά Μαλάκια, τα περισσότερα Θηλαστικά)</a:t>
                      </a:r>
                      <a:endParaRPr lang="en-US" sz="1600" dirty="0"/>
                    </a:p>
                  </a:txBody>
                  <a:tcPr/>
                </a:tc>
                <a:tc>
                  <a:txBody>
                    <a:bodyPr/>
                    <a:lstStyle/>
                    <a:p>
                      <a:r>
                        <a:rPr lang="el-GR" sz="1600" b="1" dirty="0" err="1" smtClean="0"/>
                        <a:t>Ολοβλαστική</a:t>
                      </a:r>
                      <a:endParaRPr lang="el-GR" sz="1600" b="1" dirty="0" smtClean="0"/>
                    </a:p>
                    <a:p>
                      <a:r>
                        <a:rPr lang="el-GR" sz="1600" dirty="0" smtClean="0"/>
                        <a:t>(ολική και ίση)</a:t>
                      </a:r>
                      <a:endParaRPr lang="en-US" sz="1600" dirty="0"/>
                    </a:p>
                  </a:txBody>
                  <a:tcPr/>
                </a:tc>
              </a:tr>
              <a:tr h="370840">
                <a:tc>
                  <a:txBody>
                    <a:bodyPr/>
                    <a:lstStyle/>
                    <a:p>
                      <a:r>
                        <a:rPr lang="el-GR" sz="1600" dirty="0" smtClean="0"/>
                        <a:t>Μέτρια, κυρίως στο φυτικό πόλο</a:t>
                      </a:r>
                      <a:endParaRPr lang="en-US" sz="1600" dirty="0"/>
                    </a:p>
                  </a:txBody>
                  <a:tcPr/>
                </a:tc>
                <a:tc>
                  <a:txBody>
                    <a:bodyPr/>
                    <a:lstStyle/>
                    <a:p>
                      <a:r>
                        <a:rPr lang="el-GR" sz="1600" b="1" dirty="0" err="1" smtClean="0"/>
                        <a:t>Μεσολεκιθικά</a:t>
                      </a:r>
                      <a:r>
                        <a:rPr lang="el-GR" sz="1600" dirty="0" smtClean="0"/>
                        <a:t> (π.χ. πολλά Αμφίβια)</a:t>
                      </a:r>
                      <a:endParaRPr lang="en-US" sz="1600" dirty="0"/>
                    </a:p>
                  </a:txBody>
                  <a:tcPr/>
                </a:tc>
                <a:tc>
                  <a:txBody>
                    <a:bodyPr/>
                    <a:lstStyle/>
                    <a:p>
                      <a:r>
                        <a:rPr lang="el-GR" sz="1600" b="1" dirty="0" err="1" smtClean="0"/>
                        <a:t>Ολοβλαστική</a:t>
                      </a:r>
                      <a:r>
                        <a:rPr lang="el-GR" sz="1600" b="1" dirty="0" smtClean="0"/>
                        <a:t> </a:t>
                      </a:r>
                      <a:r>
                        <a:rPr lang="el-GR" sz="1600" dirty="0" smtClean="0"/>
                        <a:t>(ολική</a:t>
                      </a:r>
                      <a:r>
                        <a:rPr lang="el-GR" sz="1600" baseline="0" dirty="0" smtClean="0"/>
                        <a:t> και άνιση)</a:t>
                      </a:r>
                      <a:endParaRPr lang="en-US" sz="1600" dirty="0"/>
                    </a:p>
                  </a:txBody>
                  <a:tcPr/>
                </a:tc>
              </a:tr>
              <a:tr h="370840">
                <a:tc>
                  <a:txBody>
                    <a:bodyPr/>
                    <a:lstStyle/>
                    <a:p>
                      <a:r>
                        <a:rPr lang="el-GR" sz="1600" dirty="0" smtClean="0"/>
                        <a:t>Πολλή,</a:t>
                      </a:r>
                      <a:r>
                        <a:rPr lang="el-GR" sz="1600" baseline="0" dirty="0" smtClean="0"/>
                        <a:t> στο φυτικό πόλο</a:t>
                      </a:r>
                      <a:endParaRPr lang="en-US" sz="1600" dirty="0"/>
                    </a:p>
                  </a:txBody>
                  <a:tcPr/>
                </a:tc>
                <a:tc>
                  <a:txBody>
                    <a:bodyPr/>
                    <a:lstStyle/>
                    <a:p>
                      <a:r>
                        <a:rPr lang="el-GR" sz="1600" b="1" dirty="0" err="1" smtClean="0"/>
                        <a:t>Τελολεκιθικά</a:t>
                      </a:r>
                      <a:r>
                        <a:rPr lang="el-GR" sz="1600" dirty="0" smtClean="0"/>
                        <a:t> (π.χ. Πτηνά, Ερπετά, πολλά ψάρια)</a:t>
                      </a:r>
                      <a:endParaRPr lang="en-US" sz="1600" dirty="0"/>
                    </a:p>
                  </a:txBody>
                  <a:tcPr/>
                </a:tc>
                <a:tc>
                  <a:txBody>
                    <a:bodyPr/>
                    <a:lstStyle/>
                    <a:p>
                      <a:r>
                        <a:rPr lang="el-GR" sz="1600" b="1" dirty="0" err="1" smtClean="0"/>
                        <a:t>Μεροβλαστική</a:t>
                      </a:r>
                      <a:r>
                        <a:rPr lang="el-GR" sz="1600" b="1" dirty="0" smtClean="0"/>
                        <a:t> </a:t>
                      </a:r>
                      <a:r>
                        <a:rPr lang="el-GR" sz="1600" dirty="0" smtClean="0"/>
                        <a:t>(μερική) δισκοειδής</a:t>
                      </a:r>
                      <a:endParaRPr lang="en-US" sz="1600" dirty="0"/>
                    </a:p>
                  </a:txBody>
                  <a:tcPr/>
                </a:tc>
              </a:tr>
              <a:tr h="370840">
                <a:tc>
                  <a:txBody>
                    <a:bodyPr/>
                    <a:lstStyle/>
                    <a:p>
                      <a:r>
                        <a:rPr lang="el-GR" sz="1600" dirty="0" smtClean="0"/>
                        <a:t>Πολλή, στο κέντρο</a:t>
                      </a:r>
                      <a:endParaRPr lang="en-US" sz="1600" dirty="0"/>
                    </a:p>
                  </a:txBody>
                  <a:tcPr/>
                </a:tc>
                <a:tc>
                  <a:txBody>
                    <a:bodyPr/>
                    <a:lstStyle/>
                    <a:p>
                      <a:r>
                        <a:rPr lang="el-GR" sz="1600" b="1" dirty="0" err="1" smtClean="0"/>
                        <a:t>Κεντρολεκιθικά</a:t>
                      </a:r>
                      <a:r>
                        <a:rPr lang="el-GR" sz="1600" b="1" dirty="0" smtClean="0"/>
                        <a:t> </a:t>
                      </a:r>
                      <a:r>
                        <a:rPr lang="el-GR" sz="1600" dirty="0" smtClean="0"/>
                        <a:t>(π.χ. Έντομα και άλλα Αρθρόποδα)</a:t>
                      </a:r>
                      <a:endParaRPr lang="en-US" sz="1600" dirty="0"/>
                    </a:p>
                  </a:txBody>
                  <a:tcPr/>
                </a:tc>
                <a:tc>
                  <a:txBody>
                    <a:bodyPr/>
                    <a:lstStyle/>
                    <a:p>
                      <a:r>
                        <a:rPr lang="el-GR" sz="1600" b="1" dirty="0" err="1" smtClean="0"/>
                        <a:t>Μεροβλαστική</a:t>
                      </a:r>
                      <a:r>
                        <a:rPr lang="el-GR" sz="1600" b="1" dirty="0" smtClean="0"/>
                        <a:t> </a:t>
                      </a:r>
                      <a:r>
                        <a:rPr lang="el-GR" sz="1600" dirty="0" smtClean="0"/>
                        <a:t>(μερική) </a:t>
                      </a:r>
                      <a:r>
                        <a:rPr lang="el-GR" sz="1600" b="1" dirty="0" smtClean="0"/>
                        <a:t>επιφανειακή.</a:t>
                      </a:r>
                      <a:endParaRPr lang="en-US" sz="1600" b="1" dirty="0"/>
                    </a:p>
                  </a:txBody>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Τίτλος 1"/>
          <p:cNvSpPr>
            <a:spLocks noGrp="1"/>
          </p:cNvSpPr>
          <p:nvPr>
            <p:ph type="title"/>
          </p:nvPr>
        </p:nvSpPr>
        <p:spPr/>
        <p:txBody>
          <a:bodyPr/>
          <a:lstStyle/>
          <a:p>
            <a:pPr eaLnBrk="1" hangingPunct="1"/>
            <a:r>
              <a:rPr lang="el-GR" altLang="el-GR" dirty="0" smtClean="0">
                <a:solidFill>
                  <a:srgbClr val="0070C0"/>
                </a:solidFill>
                <a:cs typeface="Times New Roman" panose="02020603050405020304" pitchFamily="18" charset="0"/>
              </a:rPr>
              <a:t>Είδη αυλάκωσης 2/8</a:t>
            </a:r>
            <a:endParaRPr lang="el-GR" altLang="en-US" dirty="0" smtClean="0"/>
          </a:p>
        </p:txBody>
      </p:sp>
      <p:pic>
        <p:nvPicPr>
          <p:cNvPr id="46083" name="Θέση περιεχομένου 6"/>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187325" y="2235200"/>
            <a:ext cx="8723313" cy="2736850"/>
          </a:xfrm>
        </p:spPr>
      </p:pic>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570EBC92-E4ED-4F75-B435-2BBD021BC76C}" type="slidenum">
              <a:rPr lang="en-US" altLang="el-GR"/>
              <a:pPr>
                <a:defRPr/>
              </a:pPr>
              <a:t>24</a:t>
            </a:fld>
            <a:endParaRPr lang="en-US" altLang="el-GR"/>
          </a:p>
        </p:txBody>
      </p:sp>
      <p:sp>
        <p:nvSpPr>
          <p:cNvPr id="9" name="TextBox 8"/>
          <p:cNvSpPr txBox="1"/>
          <p:nvPr/>
        </p:nvSpPr>
        <p:spPr>
          <a:xfrm>
            <a:off x="1831975" y="5084763"/>
            <a:ext cx="5434013" cy="400050"/>
          </a:xfrm>
          <a:prstGeom prst="rect">
            <a:avLst/>
          </a:prstGeom>
          <a:noFill/>
        </p:spPr>
        <p:txBody>
          <a:bodyPr wrap="none">
            <a:spAutoFit/>
          </a:bodyPr>
          <a:lstStyle/>
          <a:p>
            <a:pPr algn="ctr" eaLnBrk="1" hangingPunct="1">
              <a:defRPr/>
            </a:pPr>
            <a:r>
              <a:rPr lang="el-GR" altLang="el-GR" sz="2000" b="1" dirty="0">
                <a:latin typeface="+mn-lt"/>
                <a:cs typeface="Times New Roman" panose="02020603050405020304" pitchFamily="18" charset="0"/>
              </a:rPr>
              <a:t>Επιφανειακή αυλάκωση σε έμβρυο </a:t>
            </a:r>
            <a:r>
              <a:rPr lang="el-GR" altLang="el-GR" sz="2000" b="1" dirty="0" err="1">
                <a:latin typeface="+mn-lt"/>
                <a:cs typeface="Times New Roman" panose="02020603050405020304" pitchFamily="18" charset="0"/>
              </a:rPr>
              <a:t>Δροσόφιλας</a:t>
            </a:r>
            <a:r>
              <a:rPr lang="el-GR" altLang="el-GR" b="1" dirty="0">
                <a:cs typeface="Times New Roman" panose="02020603050405020304" pitchFamily="18" charset="0"/>
              </a:rPr>
              <a:t>.</a:t>
            </a:r>
          </a:p>
        </p:txBody>
      </p:sp>
      <p:sp>
        <p:nvSpPr>
          <p:cNvPr id="10" name="TextBox 9"/>
          <p:cNvSpPr txBox="1"/>
          <p:nvPr/>
        </p:nvSpPr>
        <p:spPr>
          <a:xfrm>
            <a:off x="8647113" y="4692650"/>
            <a:ext cx="263525" cy="276999"/>
          </a:xfrm>
          <a:prstGeom prst="rect">
            <a:avLst/>
          </a:prstGeom>
          <a:noFill/>
        </p:spPr>
        <p:txBody>
          <a:bodyPr>
            <a:spAutoFit/>
          </a:bodyPr>
          <a:lstStyle/>
          <a:p>
            <a:pPr>
              <a:defRPr/>
            </a:pPr>
            <a:r>
              <a:rPr lang="el-GR" sz="1200" b="1" dirty="0" smtClean="0">
                <a:latin typeface="+mn-lt"/>
              </a:rPr>
              <a:t>8</a:t>
            </a:r>
            <a:endParaRPr lang="el-GR" sz="1200" b="1" dirty="0">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Τίτλος 1"/>
          <p:cNvSpPr>
            <a:spLocks noGrp="1"/>
          </p:cNvSpPr>
          <p:nvPr>
            <p:ph type="title"/>
          </p:nvPr>
        </p:nvSpPr>
        <p:spPr/>
        <p:txBody>
          <a:bodyPr/>
          <a:lstStyle/>
          <a:p>
            <a:pPr eaLnBrk="1" hangingPunct="1"/>
            <a:r>
              <a:rPr lang="el-GR" altLang="el-GR" dirty="0" smtClean="0">
                <a:solidFill>
                  <a:srgbClr val="0070C0"/>
                </a:solidFill>
                <a:cs typeface="Times New Roman" panose="02020603050405020304" pitchFamily="18" charset="0"/>
              </a:rPr>
              <a:t>Είδη αυλάκωσης 3/8</a:t>
            </a:r>
            <a:endParaRPr lang="el-GR" altLang="en-US" dirty="0" smtClean="0"/>
          </a:p>
        </p:txBody>
      </p:sp>
      <p:sp>
        <p:nvSpPr>
          <p:cNvPr id="48131" name="Θέση περιεχομένου 2"/>
          <p:cNvSpPr>
            <a:spLocks noGrp="1"/>
          </p:cNvSpPr>
          <p:nvPr>
            <p:ph idx="1"/>
          </p:nvPr>
        </p:nvSpPr>
        <p:spPr/>
        <p:txBody>
          <a:bodyPr/>
          <a:lstStyle/>
          <a:p>
            <a:pPr eaLnBrk="1" hangingPunct="1">
              <a:lnSpc>
                <a:spcPct val="100000"/>
              </a:lnSpc>
            </a:pPr>
            <a:r>
              <a:rPr lang="el-GR" altLang="el-GR" sz="2400" b="1" dirty="0" smtClean="0">
                <a:cs typeface="Times New Roman" panose="02020603050405020304" pitchFamily="18" charset="0"/>
              </a:rPr>
              <a:t>Στα </a:t>
            </a:r>
            <a:r>
              <a:rPr lang="el-GR" altLang="el-GR" sz="2400" b="1" dirty="0" err="1" smtClean="0">
                <a:cs typeface="Times New Roman" panose="02020603050405020304" pitchFamily="18" charset="0"/>
              </a:rPr>
              <a:t>κεντρολεκιθικά</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αυγά των </a:t>
            </a:r>
            <a:r>
              <a:rPr lang="el-GR" altLang="el-GR" sz="2400" b="1" dirty="0" smtClean="0">
                <a:cs typeface="Times New Roman" panose="02020603050405020304" pitchFamily="18" charset="0"/>
              </a:rPr>
              <a:t>Εντόμων</a:t>
            </a:r>
            <a:r>
              <a:rPr lang="el-GR" altLang="el-GR" sz="2400" dirty="0" smtClean="0">
                <a:cs typeface="Times New Roman" panose="02020603050405020304" pitchFamily="18" charset="0"/>
              </a:rPr>
              <a:t> η αυλάκωση είναι επιφανειακή και προκύπτει </a:t>
            </a:r>
            <a:r>
              <a:rPr lang="el-GR" altLang="el-GR" sz="2400" b="1" dirty="0" smtClean="0">
                <a:cs typeface="Times New Roman" panose="02020603050405020304" pitchFamily="18" charset="0"/>
              </a:rPr>
              <a:t>πολυπύρηνο έμβρυο.</a:t>
            </a:r>
          </a:p>
          <a:p>
            <a:pPr eaLnBrk="1" hangingPunct="1">
              <a:lnSpc>
                <a:spcPct val="100000"/>
              </a:lnSpc>
            </a:pPr>
            <a:r>
              <a:rPr lang="el-GR" altLang="el-GR" sz="2400" dirty="0" smtClean="0">
                <a:cs typeface="Times New Roman" panose="02020603050405020304" pitchFamily="18" charset="0"/>
              </a:rPr>
              <a:t>Μετά από </a:t>
            </a:r>
            <a:r>
              <a:rPr lang="el-GR" altLang="el-GR" sz="2400" b="1" dirty="0" smtClean="0">
                <a:cs typeface="Times New Roman" panose="02020603050405020304" pitchFamily="18" charset="0"/>
              </a:rPr>
              <a:t>8 </a:t>
            </a:r>
            <a:r>
              <a:rPr lang="el-GR" altLang="el-GR" sz="2400" b="1" dirty="0" err="1" smtClean="0">
                <a:cs typeface="Times New Roman" panose="02020603050405020304" pitchFamily="18" charset="0"/>
              </a:rPr>
              <a:t>μιτωτικές</a:t>
            </a:r>
            <a:r>
              <a:rPr lang="el-GR" altLang="el-GR" sz="2400" b="1" dirty="0" smtClean="0">
                <a:cs typeface="Times New Roman" panose="02020603050405020304" pitchFamily="18" charset="0"/>
              </a:rPr>
              <a:t> διαιρέσεις (256 πυρήνες) </a:t>
            </a:r>
            <a:r>
              <a:rPr lang="el-GR" altLang="el-GR" sz="2400" dirty="0" smtClean="0">
                <a:cs typeface="Times New Roman" panose="02020603050405020304" pitchFamily="18" charset="0"/>
              </a:rPr>
              <a:t>οι </a:t>
            </a:r>
            <a:r>
              <a:rPr lang="el-GR" altLang="el-GR" sz="2400" b="1" dirty="0" smtClean="0">
                <a:cs typeface="Times New Roman" panose="02020603050405020304" pitchFamily="18" charset="0"/>
              </a:rPr>
              <a:t>πυρήνες μεταναστεύουν </a:t>
            </a:r>
            <a:r>
              <a:rPr lang="el-GR" altLang="el-GR" sz="2400" dirty="0" smtClean="0">
                <a:cs typeface="Times New Roman" panose="02020603050405020304" pitchFamily="18" charset="0"/>
              </a:rPr>
              <a:t>στην περιφέρεια του αυγού. Στη συνέχεια έχουμε αναδίπλωση της κυτταρικής μεμβράνης. Στο </a:t>
            </a:r>
            <a:r>
              <a:rPr lang="el-GR" altLang="el-GR" sz="2400" b="1" dirty="0" smtClean="0">
                <a:cs typeface="Times New Roman" panose="02020603050405020304" pitchFamily="18" charset="0"/>
              </a:rPr>
              <a:t>οπίσθιο τμήμα του αυγού ορισμένοι πυρήνες </a:t>
            </a:r>
            <a:r>
              <a:rPr lang="el-GR" altLang="el-GR" sz="2400" dirty="0" smtClean="0">
                <a:cs typeface="Times New Roman" panose="02020603050405020304" pitchFamily="18" charset="0"/>
              </a:rPr>
              <a:t>θα δώσουν τα </a:t>
            </a:r>
            <a:r>
              <a:rPr lang="el-GR" altLang="el-GR" sz="2400" b="1" dirty="0" smtClean="0">
                <a:cs typeface="Times New Roman" panose="02020603050405020304" pitchFamily="18" charset="0"/>
              </a:rPr>
              <a:t>πολικά κύτταρα </a:t>
            </a:r>
            <a:r>
              <a:rPr lang="el-GR" altLang="el-GR" sz="2400" dirty="0" smtClean="0">
                <a:cs typeface="Times New Roman" panose="02020603050405020304" pitchFamily="18" charset="0"/>
              </a:rPr>
              <a:t>που θα αναπτυχθούν στους </a:t>
            </a:r>
            <a:r>
              <a:rPr lang="el-GR" altLang="el-GR" sz="2400" b="1" dirty="0" smtClean="0">
                <a:cs typeface="Times New Roman" panose="02020603050405020304" pitchFamily="18" charset="0"/>
              </a:rPr>
              <a:t>γαμέτες.    </a:t>
            </a:r>
          </a:p>
          <a:p>
            <a:pPr marL="0" indent="0" eaLnBrk="1" hangingPunct="1"/>
            <a:endParaRPr lang="el-GR" altLang="el-GR" dirty="0" smtClean="0">
              <a:latin typeface="Times New Roman" panose="02020603050405020304" pitchFamily="18" charset="0"/>
              <a:cs typeface="Times New Roman" panose="02020603050405020304" pitchFamily="18" charset="0"/>
            </a:endParaRPr>
          </a:p>
          <a:p>
            <a:pPr marL="0" indent="0" eaLnBrk="1" hangingPunct="1"/>
            <a:endParaRPr lang="el-GR" altLang="en-US" dirty="0" smtClean="0"/>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80C00E17-57AE-4BDB-A687-B1C96E4FC5A5}" type="slidenum">
              <a:rPr lang="en-US" altLang="el-GR"/>
              <a:pPr>
                <a:defRPr/>
              </a:pPr>
              <a:t>25</a:t>
            </a:fld>
            <a:endParaRPr lang="en-US" altLang="el-G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Τίτλος 1"/>
          <p:cNvSpPr>
            <a:spLocks noGrp="1"/>
          </p:cNvSpPr>
          <p:nvPr>
            <p:ph type="title"/>
          </p:nvPr>
        </p:nvSpPr>
        <p:spPr/>
        <p:txBody>
          <a:bodyPr/>
          <a:lstStyle/>
          <a:p>
            <a:pPr eaLnBrk="1" hangingPunct="1"/>
            <a:r>
              <a:rPr lang="el-GR" altLang="el-GR" dirty="0" smtClean="0">
                <a:solidFill>
                  <a:srgbClr val="0070C0"/>
                </a:solidFill>
                <a:cs typeface="Times New Roman" panose="02020603050405020304" pitchFamily="18" charset="0"/>
              </a:rPr>
              <a:t>Είδη αυλάκωσης 4/8</a:t>
            </a:r>
            <a:endParaRPr lang="el-GR" altLang="en-US" dirty="0" smtClean="0"/>
          </a:p>
        </p:txBody>
      </p:sp>
      <p:sp>
        <p:nvSpPr>
          <p:cNvPr id="49155" name="Θέση περιεχομένου 2"/>
          <p:cNvSpPr>
            <a:spLocks noGrp="1"/>
          </p:cNvSpPr>
          <p:nvPr>
            <p:ph idx="1"/>
          </p:nvPr>
        </p:nvSpPr>
        <p:spPr/>
        <p:txBody>
          <a:bodyPr/>
          <a:lstStyle/>
          <a:p>
            <a:pPr marL="0" indent="0" eaLnBrk="1" hangingPunct="1">
              <a:lnSpc>
                <a:spcPct val="100000"/>
              </a:lnSpc>
              <a:buNone/>
            </a:pPr>
            <a:r>
              <a:rPr lang="el-GR" altLang="el-GR" sz="2400" dirty="0" smtClean="0">
                <a:cs typeface="Times New Roman" panose="02020603050405020304" pitchFamily="18" charset="0"/>
              </a:rPr>
              <a:t>Όταν δεν υπάρχει μεγάλη ποσότητα λέκιθου (</a:t>
            </a:r>
            <a:r>
              <a:rPr lang="el-GR" altLang="el-GR" sz="2400" dirty="0" err="1" smtClean="0">
                <a:cs typeface="Times New Roman" panose="02020603050405020304" pitchFamily="18" charset="0"/>
              </a:rPr>
              <a:t>Ισολεκιθικά</a:t>
            </a:r>
            <a:r>
              <a:rPr lang="el-GR" altLang="el-GR" sz="2400" dirty="0" smtClean="0">
                <a:cs typeface="Times New Roman" panose="02020603050405020304" pitchFamily="18" charset="0"/>
              </a:rPr>
              <a:t>, </a:t>
            </a:r>
            <a:r>
              <a:rPr lang="el-GR" altLang="el-GR" sz="2400" dirty="0" err="1" smtClean="0">
                <a:cs typeface="Times New Roman" panose="02020603050405020304" pitchFamily="18" charset="0"/>
              </a:rPr>
              <a:t>Μεσολεκιθικά</a:t>
            </a:r>
            <a:r>
              <a:rPr lang="el-GR" altLang="el-GR" sz="2400" dirty="0" smtClean="0">
                <a:cs typeface="Times New Roman" panose="02020603050405020304" pitchFamily="18" charset="0"/>
              </a:rPr>
              <a:t>) τότε έχουμε </a:t>
            </a:r>
            <a:r>
              <a:rPr lang="el-GR" altLang="el-GR" sz="2400" b="1" dirty="0" smtClean="0">
                <a:cs typeface="Times New Roman" panose="02020603050405020304" pitchFamily="18" charset="0"/>
              </a:rPr>
              <a:t>4 πρότυπα αυλάκωσης ανάλογα με τη χωροταξική διάταξη των </a:t>
            </a:r>
            <a:r>
              <a:rPr lang="el-GR" altLang="el-GR" sz="2400" b="1" dirty="0" err="1" smtClean="0">
                <a:cs typeface="Times New Roman" panose="02020603050405020304" pitchFamily="18" charset="0"/>
              </a:rPr>
              <a:t>βλαστομεριδίων</a:t>
            </a:r>
            <a:r>
              <a:rPr lang="el-GR" altLang="el-GR" sz="2400" b="1" dirty="0" smtClean="0">
                <a:cs typeface="Times New Roman" panose="02020603050405020304" pitchFamily="18" charset="0"/>
              </a:rPr>
              <a:t>. </a:t>
            </a:r>
          </a:p>
          <a:p>
            <a:pPr marL="0" indent="0" eaLnBrk="1" hangingPunct="1">
              <a:lnSpc>
                <a:spcPct val="100000"/>
              </a:lnSpc>
              <a:buNone/>
            </a:pPr>
            <a:r>
              <a:rPr lang="el-GR" altLang="el-GR" sz="2400" b="1" dirty="0" smtClean="0">
                <a:cs typeface="Times New Roman" panose="02020603050405020304" pitchFamily="18" charset="0"/>
              </a:rPr>
              <a:t>Αυτά είναι:</a:t>
            </a:r>
          </a:p>
          <a:p>
            <a:pPr marL="0" indent="0" eaLnBrk="1" hangingPunct="1">
              <a:lnSpc>
                <a:spcPct val="100000"/>
              </a:lnSpc>
              <a:spcBef>
                <a:spcPts val="1800"/>
              </a:spcBef>
              <a:buFont typeface="Arial" panose="020B0604020202020204" pitchFamily="34" charset="0"/>
              <a:buNone/>
            </a:pPr>
            <a:r>
              <a:rPr lang="el-GR" altLang="el-GR" sz="2400" dirty="0" smtClean="0">
                <a:cs typeface="Times New Roman" panose="02020603050405020304" pitchFamily="18" charset="0"/>
              </a:rPr>
              <a:t>1) Στην </a:t>
            </a:r>
            <a:r>
              <a:rPr lang="el-GR" altLang="el-GR" sz="2400" b="1" dirty="0" smtClean="0">
                <a:cs typeface="Times New Roman" panose="02020603050405020304" pitchFamily="18" charset="0"/>
              </a:rPr>
              <a:t>ακτινωτή αυλάκωση </a:t>
            </a:r>
            <a:r>
              <a:rPr lang="el-GR" altLang="el-GR" sz="2400" dirty="0" smtClean="0">
                <a:cs typeface="Times New Roman" panose="02020603050405020304" pitchFamily="18" charset="0"/>
              </a:rPr>
              <a:t>οι διαιρέσεις γίνονται </a:t>
            </a:r>
            <a:r>
              <a:rPr lang="el-GR" altLang="el-GR" sz="2400" b="1" dirty="0" smtClean="0">
                <a:cs typeface="Times New Roman" panose="02020603050405020304" pitchFamily="18" charset="0"/>
              </a:rPr>
              <a:t>παράλληλα ή κάθετα στον πολικό άξονα του αυγού (Α και Β). </a:t>
            </a:r>
            <a:r>
              <a:rPr lang="el-GR" altLang="el-GR" sz="2400" dirty="0" smtClean="0">
                <a:cs typeface="Times New Roman" panose="02020603050405020304" pitchFamily="18" charset="0"/>
              </a:rPr>
              <a:t>Παρατηρείται και στο </a:t>
            </a:r>
            <a:r>
              <a:rPr lang="el-GR" altLang="el-GR" sz="2400" b="1" dirty="0" smtClean="0">
                <a:cs typeface="Times New Roman" panose="02020603050405020304" pitchFamily="18" charset="0"/>
              </a:rPr>
              <a:t>βάτραχο (Β). </a:t>
            </a:r>
            <a:r>
              <a:rPr lang="el-GR" altLang="el-GR" sz="2400" dirty="0" smtClean="0">
                <a:cs typeface="Times New Roman" panose="02020603050405020304" pitchFamily="18" charset="0"/>
              </a:rPr>
              <a:t>Χαρακτηρίζει τα </a:t>
            </a:r>
            <a:r>
              <a:rPr lang="el-GR" altLang="el-GR" sz="2400" b="1" u="sng" dirty="0" err="1" smtClean="0">
                <a:cs typeface="Times New Roman" panose="02020603050405020304" pitchFamily="18" charset="0"/>
              </a:rPr>
              <a:t>Δευτεροστόμια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a:t>
            </a:r>
            <a:r>
              <a:rPr lang="el-GR" altLang="el-GR" sz="2400" b="1" dirty="0" smtClean="0">
                <a:cs typeface="Times New Roman" panose="02020603050405020304" pitchFamily="18" charset="0"/>
              </a:rPr>
              <a:t>Εχινόδερμα, </a:t>
            </a:r>
            <a:r>
              <a:rPr lang="el-GR" altLang="el-GR" sz="2400" b="1" dirty="0" err="1" smtClean="0">
                <a:cs typeface="Times New Roman" panose="02020603050405020304" pitchFamily="18" charset="0"/>
              </a:rPr>
              <a:t>Ημιχορδωτά</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Χορδωτά</a:t>
            </a:r>
            <a:r>
              <a:rPr lang="el-GR" altLang="el-GR" sz="2400" b="1" dirty="0" smtClean="0">
                <a:cs typeface="Times New Roman" panose="02020603050405020304" pitchFamily="18" charset="0"/>
              </a:rPr>
              <a:t>).</a:t>
            </a:r>
          </a:p>
          <a:p>
            <a:pPr marL="0" indent="0" eaLnBrk="1" hangingPunct="1"/>
            <a:endParaRPr lang="el-GR" altLang="el-GR" dirty="0" smtClean="0">
              <a:latin typeface="Times New Roman" panose="02020603050405020304" pitchFamily="18" charset="0"/>
              <a:cs typeface="Times New Roman" panose="02020603050405020304" pitchFamily="18" charset="0"/>
            </a:endParaRPr>
          </a:p>
          <a:p>
            <a:pPr marL="0" indent="0" eaLnBrk="1" hangingPunct="1"/>
            <a:endParaRPr lang="el-GR" altLang="en-US" dirty="0" smtClean="0"/>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88E3B842-3B70-47DA-8CC1-C9342EF9A3E9}" type="slidenum">
              <a:rPr lang="en-US" altLang="el-GR"/>
              <a:pPr>
                <a:defRPr/>
              </a:pPr>
              <a:t>26</a:t>
            </a:fld>
            <a:endParaRPr lang="en-US" altLang="el-G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Τίτλος 1"/>
          <p:cNvSpPr>
            <a:spLocks noGrp="1"/>
          </p:cNvSpPr>
          <p:nvPr>
            <p:ph type="title"/>
          </p:nvPr>
        </p:nvSpPr>
        <p:spPr/>
        <p:txBody>
          <a:bodyPr/>
          <a:lstStyle/>
          <a:p>
            <a:pPr eaLnBrk="1" hangingPunct="1"/>
            <a:r>
              <a:rPr lang="el-GR" altLang="el-GR" dirty="0" smtClean="0">
                <a:solidFill>
                  <a:srgbClr val="0070C0"/>
                </a:solidFill>
                <a:cs typeface="Times New Roman" panose="02020603050405020304" pitchFamily="18" charset="0"/>
              </a:rPr>
              <a:t>Είδη αυλάκωσης 5/8</a:t>
            </a:r>
            <a:endParaRPr lang="el-GR" altLang="en-US" dirty="0" smtClean="0"/>
          </a:p>
        </p:txBody>
      </p:sp>
      <p:sp>
        <p:nvSpPr>
          <p:cNvPr id="50179" name="Θέση περιεχομένου 2"/>
          <p:cNvSpPr>
            <a:spLocks noGrp="1"/>
          </p:cNvSpPr>
          <p:nvPr>
            <p:ph idx="1"/>
          </p:nvPr>
        </p:nvSpPr>
        <p:spPr/>
        <p:txBody>
          <a:bodyPr/>
          <a:lstStyle/>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2) Στη </a:t>
            </a:r>
            <a:r>
              <a:rPr lang="el-GR" altLang="el-GR" sz="2400" b="1" dirty="0" smtClean="0">
                <a:cs typeface="Times New Roman" panose="02020603050405020304" pitchFamily="18" charset="0"/>
              </a:rPr>
              <a:t>σπειροειδή αυλάκωση </a:t>
            </a:r>
            <a:r>
              <a:rPr lang="el-GR" altLang="el-GR" sz="2400" dirty="0" smtClean="0">
                <a:cs typeface="Times New Roman" panose="02020603050405020304" pitchFamily="18" charset="0"/>
              </a:rPr>
              <a:t>οι διαιρέσεις γίνονται </a:t>
            </a:r>
            <a:r>
              <a:rPr lang="el-GR" altLang="el-GR" sz="2400" b="1" dirty="0" smtClean="0">
                <a:cs typeface="Times New Roman" panose="02020603050405020304" pitchFamily="18" charset="0"/>
              </a:rPr>
              <a:t>πλάγια ως προς τον πολικό άξονα </a:t>
            </a:r>
            <a:r>
              <a:rPr lang="el-GR" altLang="el-GR" sz="2400" dirty="0" smtClean="0">
                <a:cs typeface="Times New Roman" panose="02020603050405020304" pitchFamily="18" charset="0"/>
              </a:rPr>
              <a:t>του αυγού</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και τα </a:t>
            </a:r>
            <a:r>
              <a:rPr lang="el-GR" altLang="el-GR" sz="2400" dirty="0" err="1" smtClean="0">
                <a:cs typeface="Times New Roman" panose="02020603050405020304" pitchFamily="18" charset="0"/>
              </a:rPr>
              <a:t>βλαστομερίδια</a:t>
            </a:r>
            <a:r>
              <a:rPr lang="el-GR" altLang="el-GR" sz="2400" dirty="0" smtClean="0">
                <a:cs typeface="Times New Roman" panose="02020603050405020304" pitchFamily="18" charset="0"/>
              </a:rPr>
              <a:t> «γεμίζουν» το χώρο μεταξύ τους (Γ). Χαρακτηρίζει τα </a:t>
            </a:r>
            <a:r>
              <a:rPr lang="el-GR" altLang="el-GR" sz="2400" b="1" dirty="0" err="1" smtClean="0">
                <a:cs typeface="Times New Roman" panose="02020603050405020304" pitchFamily="18" charset="0"/>
              </a:rPr>
              <a:t>Πρωτοστόμια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a:t>
            </a:r>
            <a:r>
              <a:rPr lang="el-GR" altLang="el-GR" sz="2400" b="1" dirty="0" smtClean="0">
                <a:cs typeface="Times New Roman" panose="02020603050405020304" pitchFamily="18" charset="0"/>
              </a:rPr>
              <a:t>Γαιοσκώληκες, Μαλάκια, </a:t>
            </a:r>
            <a:r>
              <a:rPr lang="el-GR" altLang="el-GR" sz="2400" b="1" dirty="0" err="1" smtClean="0">
                <a:cs typeface="Times New Roman" panose="02020603050405020304" pitchFamily="18" charset="0"/>
              </a:rPr>
              <a:t>Πλατυέλμινθες</a:t>
            </a:r>
            <a:r>
              <a:rPr lang="el-GR" altLang="el-GR" sz="2400" dirty="0" smtClean="0">
                <a:cs typeface="Times New Roman" panose="02020603050405020304" pitchFamily="18" charset="0"/>
              </a:rPr>
              <a:t>).</a:t>
            </a:r>
          </a:p>
          <a:p>
            <a:pPr marL="0" indent="0" eaLnBrk="1" hangingPunct="1"/>
            <a:endParaRPr lang="el-GR" altLang="el-GR" dirty="0" smtClean="0">
              <a:latin typeface="Times New Roman" panose="02020603050405020304" pitchFamily="18" charset="0"/>
              <a:cs typeface="Times New Roman" panose="02020603050405020304" pitchFamily="18" charset="0"/>
            </a:endParaRPr>
          </a:p>
          <a:p>
            <a:pPr marL="0" indent="0" eaLnBrk="1" hangingPunct="1"/>
            <a:endParaRPr lang="el-GR" altLang="en-US" dirty="0" smtClean="0"/>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30E9DADC-D66C-45FB-9D1F-A9B8E21A971E}" type="slidenum">
              <a:rPr lang="en-US" altLang="el-GR"/>
              <a:pPr>
                <a:defRPr/>
              </a:pPr>
              <a:t>27</a:t>
            </a:fld>
            <a:endParaRPr lang="en-US" altLang="el-G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Τίτλος 1"/>
          <p:cNvSpPr>
            <a:spLocks noGrp="1"/>
          </p:cNvSpPr>
          <p:nvPr>
            <p:ph type="title"/>
          </p:nvPr>
        </p:nvSpPr>
        <p:spPr/>
        <p:txBody>
          <a:bodyPr/>
          <a:lstStyle/>
          <a:p>
            <a:pPr eaLnBrk="1" hangingPunct="1"/>
            <a:r>
              <a:rPr lang="el-GR" altLang="el-GR" dirty="0" smtClean="0">
                <a:solidFill>
                  <a:srgbClr val="0070C0"/>
                </a:solidFill>
                <a:cs typeface="Times New Roman" panose="02020603050405020304" pitchFamily="18" charset="0"/>
              </a:rPr>
              <a:t>Είδη αυλάκωσης 6/8</a:t>
            </a:r>
            <a:endParaRPr lang="el-GR" altLang="en-US" dirty="0" smtClean="0"/>
          </a:p>
        </p:txBody>
      </p:sp>
      <p:pic>
        <p:nvPicPr>
          <p:cNvPr id="51203" name="Θέση περιεχομένου 1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575" y="2133600"/>
            <a:ext cx="9115425" cy="3419475"/>
          </a:xfrm>
        </p:spPr>
      </p:pic>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CB4470C0-9CD6-4BB7-9739-8B56707D2900}" type="slidenum">
              <a:rPr lang="en-US" altLang="el-GR"/>
              <a:pPr>
                <a:defRPr/>
              </a:pPr>
              <a:t>28</a:t>
            </a:fld>
            <a:endParaRPr lang="en-US" altLang="el-GR"/>
          </a:p>
        </p:txBody>
      </p:sp>
      <p:sp>
        <p:nvSpPr>
          <p:cNvPr id="18" name="TextBox 17"/>
          <p:cNvSpPr txBox="1"/>
          <p:nvPr/>
        </p:nvSpPr>
        <p:spPr>
          <a:xfrm>
            <a:off x="8820150" y="5259388"/>
            <a:ext cx="395288" cy="276999"/>
          </a:xfrm>
          <a:prstGeom prst="rect">
            <a:avLst/>
          </a:prstGeom>
          <a:noFill/>
        </p:spPr>
        <p:txBody>
          <a:bodyPr>
            <a:spAutoFit/>
          </a:bodyPr>
          <a:lstStyle/>
          <a:p>
            <a:pPr>
              <a:defRPr/>
            </a:pPr>
            <a:r>
              <a:rPr lang="el-GR" sz="1200" b="1" dirty="0" smtClean="0">
                <a:latin typeface="+mn-lt"/>
              </a:rPr>
              <a:t>9</a:t>
            </a:r>
            <a:endParaRPr lang="el-GR" sz="1200" b="1" dirty="0">
              <a:latin typeface="+mn-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Τίτλος 1"/>
          <p:cNvSpPr>
            <a:spLocks noGrp="1"/>
          </p:cNvSpPr>
          <p:nvPr>
            <p:ph type="title"/>
          </p:nvPr>
        </p:nvSpPr>
        <p:spPr>
          <a:xfrm>
            <a:off x="52556" y="548680"/>
            <a:ext cx="3851275" cy="2160240"/>
          </a:xfrm>
        </p:spPr>
        <p:txBody>
          <a:bodyPr/>
          <a:lstStyle/>
          <a:p>
            <a:pPr eaLnBrk="1" hangingPunct="1"/>
            <a:r>
              <a:rPr lang="el-GR" altLang="en-US" sz="3600" dirty="0" smtClean="0"/>
              <a:t>Διαφορές </a:t>
            </a:r>
            <a:r>
              <a:rPr lang="el-GR" altLang="en-US" sz="3600" dirty="0" err="1" smtClean="0"/>
              <a:t>Πρωτοστομίων-Δευτεροστομίων</a:t>
            </a:r>
            <a:r>
              <a:rPr lang="el-GR" altLang="en-US" sz="3600" dirty="0" smtClean="0"/>
              <a:t> 1/3</a:t>
            </a:r>
          </a:p>
        </p:txBody>
      </p:sp>
      <p:pic>
        <p:nvPicPr>
          <p:cNvPr id="53251" name="Θέση περιεχομένου 6"/>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3851275" y="176213"/>
            <a:ext cx="4913313" cy="6467475"/>
          </a:xfrm>
        </p:spPr>
      </p:pic>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BEC1949C-0380-4FB7-A804-AB25BD8CFBD1}" type="slidenum">
              <a:rPr lang="en-US" altLang="el-GR"/>
              <a:pPr>
                <a:defRPr/>
              </a:pPr>
              <a:t>29</a:t>
            </a:fld>
            <a:endParaRPr lang="en-US" altLang="el-GR"/>
          </a:p>
        </p:txBody>
      </p:sp>
      <p:sp>
        <p:nvSpPr>
          <p:cNvPr id="9" name="TextBox 8"/>
          <p:cNvSpPr txBox="1"/>
          <p:nvPr/>
        </p:nvSpPr>
        <p:spPr>
          <a:xfrm>
            <a:off x="8316913" y="6011863"/>
            <a:ext cx="396875" cy="276999"/>
          </a:xfrm>
          <a:prstGeom prst="rect">
            <a:avLst/>
          </a:prstGeom>
          <a:noFill/>
        </p:spPr>
        <p:txBody>
          <a:bodyPr>
            <a:spAutoFit/>
          </a:bodyPr>
          <a:lstStyle/>
          <a:p>
            <a:pPr>
              <a:defRPr/>
            </a:pPr>
            <a:r>
              <a:rPr lang="el-GR" sz="1200" b="1" dirty="0" smtClean="0">
                <a:latin typeface="+mn-lt"/>
              </a:rPr>
              <a:t>10</a:t>
            </a:r>
            <a:endParaRPr lang="el-GR" sz="1200" b="1" dirty="0">
              <a:latin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Τίτλος 1"/>
          <p:cNvSpPr>
            <a:spLocks noGrp="1"/>
          </p:cNvSpPr>
          <p:nvPr>
            <p:ph type="title"/>
          </p:nvPr>
        </p:nvSpPr>
        <p:spPr/>
        <p:txBody>
          <a:bodyPr/>
          <a:lstStyle/>
          <a:p>
            <a:pPr eaLnBrk="1" hangingPunct="1"/>
            <a:r>
              <a:rPr lang="el-GR" altLang="en-US" dirty="0" smtClean="0">
                <a:solidFill>
                  <a:srgbClr val="0070C0"/>
                </a:solidFill>
              </a:rPr>
              <a:t>Γονιμοποίηση</a:t>
            </a:r>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478A60B9-18B4-48C0-B447-E59E944A2537}" type="slidenum">
              <a:rPr lang="en-US" altLang="el-GR"/>
              <a:pPr>
                <a:defRPr/>
              </a:pPr>
              <a:t>3</a:t>
            </a:fld>
            <a:endParaRPr lang="en-US" altLang="el-G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Τίτλος 1"/>
          <p:cNvSpPr>
            <a:spLocks noGrp="1"/>
          </p:cNvSpPr>
          <p:nvPr>
            <p:ph type="title"/>
          </p:nvPr>
        </p:nvSpPr>
        <p:spPr/>
        <p:txBody>
          <a:bodyPr/>
          <a:lstStyle/>
          <a:p>
            <a:pPr eaLnBrk="1" hangingPunct="1"/>
            <a:r>
              <a:rPr lang="el-GR" altLang="el-GR" sz="4000" dirty="0">
                <a:solidFill>
                  <a:srgbClr val="0070C0"/>
                </a:solidFill>
                <a:cs typeface="Times New Roman" panose="02020603050405020304" pitchFamily="18" charset="0"/>
              </a:rPr>
              <a:t>Διαφορές </a:t>
            </a:r>
            <a:r>
              <a:rPr lang="el-GR" altLang="el-GR" sz="4000" dirty="0" err="1">
                <a:solidFill>
                  <a:srgbClr val="0070C0"/>
                </a:solidFill>
                <a:cs typeface="Times New Roman" panose="02020603050405020304" pitchFamily="18" charset="0"/>
              </a:rPr>
              <a:t>Πρωτοστομίων-Δευτεροστομίων</a:t>
            </a:r>
            <a:r>
              <a:rPr lang="el-GR" altLang="el-GR" sz="4000" dirty="0">
                <a:solidFill>
                  <a:srgbClr val="0070C0"/>
                </a:solidFill>
                <a:cs typeface="Times New Roman" panose="02020603050405020304" pitchFamily="18" charset="0"/>
              </a:rPr>
              <a:t> </a:t>
            </a:r>
            <a:r>
              <a:rPr lang="el-GR" altLang="el-GR" sz="4000" dirty="0" smtClean="0">
                <a:solidFill>
                  <a:srgbClr val="0070C0"/>
                </a:solidFill>
                <a:cs typeface="Times New Roman" panose="02020603050405020304" pitchFamily="18" charset="0"/>
              </a:rPr>
              <a:t>2/3</a:t>
            </a:r>
            <a:endParaRPr lang="el-GR" altLang="en-US" sz="4000" dirty="0" smtClean="0"/>
          </a:p>
        </p:txBody>
      </p:sp>
      <p:pic>
        <p:nvPicPr>
          <p:cNvPr id="55299" name="Θέση περιεχομένου 5"/>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1619672" y="1690688"/>
            <a:ext cx="6126186" cy="4483100"/>
          </a:xfrm>
        </p:spPr>
      </p:pic>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8900E549-9452-4794-997A-FB01D84515AB}" type="slidenum">
              <a:rPr lang="en-US" altLang="el-GR"/>
              <a:pPr>
                <a:defRPr/>
              </a:pPr>
              <a:t>30</a:t>
            </a:fld>
            <a:endParaRPr lang="en-US" altLang="el-GR"/>
          </a:p>
        </p:txBody>
      </p:sp>
      <p:sp>
        <p:nvSpPr>
          <p:cNvPr id="11" name="TextBox 10"/>
          <p:cNvSpPr txBox="1"/>
          <p:nvPr/>
        </p:nvSpPr>
        <p:spPr>
          <a:xfrm>
            <a:off x="7368033" y="5877484"/>
            <a:ext cx="377825" cy="276999"/>
          </a:xfrm>
          <a:prstGeom prst="rect">
            <a:avLst/>
          </a:prstGeom>
          <a:noFill/>
        </p:spPr>
        <p:txBody>
          <a:bodyPr>
            <a:spAutoFit/>
          </a:bodyPr>
          <a:lstStyle/>
          <a:p>
            <a:pPr>
              <a:defRPr/>
            </a:pPr>
            <a:r>
              <a:rPr lang="en-US" sz="1200" b="1" dirty="0" smtClean="0">
                <a:latin typeface="+mn-lt"/>
              </a:rPr>
              <a:t>1</a:t>
            </a:r>
            <a:r>
              <a:rPr lang="el-GR" sz="1200" b="1" dirty="0" smtClean="0">
                <a:latin typeface="+mn-lt"/>
              </a:rPr>
              <a:t>1</a:t>
            </a:r>
            <a:endParaRPr lang="el-GR" sz="1200" b="1" dirty="0">
              <a:latin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Τίτλος 1"/>
          <p:cNvSpPr>
            <a:spLocks noGrp="1"/>
          </p:cNvSpPr>
          <p:nvPr>
            <p:ph type="title"/>
          </p:nvPr>
        </p:nvSpPr>
        <p:spPr/>
        <p:txBody>
          <a:bodyPr/>
          <a:lstStyle/>
          <a:p>
            <a:pPr eaLnBrk="1" hangingPunct="1"/>
            <a:r>
              <a:rPr lang="el-GR" altLang="el-GR" sz="4000" dirty="0">
                <a:solidFill>
                  <a:srgbClr val="0070C0"/>
                </a:solidFill>
                <a:cs typeface="Times New Roman" panose="02020603050405020304" pitchFamily="18" charset="0"/>
              </a:rPr>
              <a:t>Διαφορές </a:t>
            </a:r>
            <a:r>
              <a:rPr lang="el-GR" altLang="el-GR" sz="4000" dirty="0" err="1">
                <a:solidFill>
                  <a:srgbClr val="0070C0"/>
                </a:solidFill>
                <a:cs typeface="Times New Roman" panose="02020603050405020304" pitchFamily="18" charset="0"/>
              </a:rPr>
              <a:t>Πρωτοστομίων-Δευτεροστομίων</a:t>
            </a:r>
            <a:r>
              <a:rPr lang="el-GR" altLang="el-GR" sz="4000" dirty="0">
                <a:solidFill>
                  <a:srgbClr val="0070C0"/>
                </a:solidFill>
                <a:cs typeface="Times New Roman" panose="02020603050405020304" pitchFamily="18" charset="0"/>
              </a:rPr>
              <a:t> </a:t>
            </a:r>
            <a:r>
              <a:rPr lang="el-GR" altLang="el-GR" sz="4000" dirty="0" smtClean="0">
                <a:solidFill>
                  <a:srgbClr val="0070C0"/>
                </a:solidFill>
                <a:cs typeface="Times New Roman" panose="02020603050405020304" pitchFamily="18" charset="0"/>
              </a:rPr>
              <a:t>3/3</a:t>
            </a:r>
            <a:endParaRPr lang="el-GR" altLang="en-US" sz="4000" dirty="0" smtClean="0"/>
          </a:p>
        </p:txBody>
      </p:sp>
      <p:pic>
        <p:nvPicPr>
          <p:cNvPr id="57347"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45332" y="1917700"/>
            <a:ext cx="5853335" cy="3790950"/>
          </a:xfrm>
        </p:spPr>
      </p:pic>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4E80ED17-17CA-47A4-A453-AF8DA697A94F}" type="slidenum">
              <a:rPr lang="en-US" altLang="el-GR"/>
              <a:pPr>
                <a:defRPr/>
              </a:pPr>
              <a:t>31</a:t>
            </a:fld>
            <a:endParaRPr lang="en-US" altLang="el-GR"/>
          </a:p>
        </p:txBody>
      </p:sp>
      <p:sp>
        <p:nvSpPr>
          <p:cNvPr id="9" name="TextBox 8"/>
          <p:cNvSpPr txBox="1"/>
          <p:nvPr/>
        </p:nvSpPr>
        <p:spPr>
          <a:xfrm>
            <a:off x="7062958" y="5569743"/>
            <a:ext cx="457200" cy="277813"/>
          </a:xfrm>
          <a:prstGeom prst="rect">
            <a:avLst/>
          </a:prstGeom>
          <a:noFill/>
        </p:spPr>
        <p:txBody>
          <a:bodyPr>
            <a:spAutoFit/>
          </a:bodyPr>
          <a:lstStyle/>
          <a:p>
            <a:pPr>
              <a:defRPr/>
            </a:pPr>
            <a:r>
              <a:rPr lang="en-US" sz="1200" b="1" dirty="0" smtClean="0">
                <a:latin typeface="+mn-lt"/>
              </a:rPr>
              <a:t>1</a:t>
            </a:r>
            <a:r>
              <a:rPr lang="el-GR" sz="1200" b="1" dirty="0" smtClean="0">
                <a:latin typeface="+mn-lt"/>
              </a:rPr>
              <a:t>2</a:t>
            </a:r>
            <a:endParaRPr lang="el-GR" sz="1200" b="1" dirty="0">
              <a:latin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Τίτλος 1"/>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Είδη αυλάκωσης 7/8</a:t>
            </a:r>
            <a:endParaRPr lang="el-GR" altLang="en-US" sz="4000" dirty="0" smtClean="0"/>
          </a:p>
        </p:txBody>
      </p:sp>
      <p:sp>
        <p:nvSpPr>
          <p:cNvPr id="59395" name="Θέση περιεχομένου 2"/>
          <p:cNvSpPr>
            <a:spLocks noGrp="1"/>
          </p:cNvSpPr>
          <p:nvPr>
            <p:ph idx="1"/>
          </p:nvPr>
        </p:nvSpPr>
        <p:spPr/>
        <p:txBody>
          <a:bodyPr/>
          <a:lstStyle/>
          <a:p>
            <a:pPr marL="0" indent="0" eaLnBrk="1" hangingPunct="1">
              <a:lnSpc>
                <a:spcPct val="100000"/>
              </a:lnSpc>
              <a:spcBef>
                <a:spcPts val="1200"/>
              </a:spcBef>
              <a:buNone/>
            </a:pPr>
            <a:r>
              <a:rPr lang="el-GR" altLang="el-GR" sz="2400" dirty="0" smtClean="0">
                <a:cs typeface="Times New Roman" panose="02020603050405020304" pitchFamily="18" charset="0"/>
              </a:rPr>
              <a:t>Όταν </a:t>
            </a:r>
            <a:r>
              <a:rPr lang="el-GR" altLang="el-GR" sz="2400" dirty="0" smtClean="0">
                <a:cs typeface="Times New Roman" panose="02020603050405020304" pitchFamily="18" charset="0"/>
              </a:rPr>
              <a:t>δεν υπάρχει μεγάλη ποσότητα λέκιθου (</a:t>
            </a:r>
            <a:r>
              <a:rPr lang="el-GR" altLang="el-GR" sz="2400" b="1" dirty="0" err="1" smtClean="0">
                <a:cs typeface="Times New Roman" panose="02020603050405020304" pitchFamily="18" charset="0"/>
              </a:rPr>
              <a:t>Ισολεκιθικά</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Μεσολεκιθικά</a:t>
            </a:r>
            <a:r>
              <a:rPr lang="el-GR" altLang="el-GR" sz="2400" dirty="0" smtClean="0">
                <a:cs typeface="Times New Roman" panose="02020603050405020304" pitchFamily="18" charset="0"/>
              </a:rPr>
              <a:t>) τότε έχουμε </a:t>
            </a:r>
            <a:r>
              <a:rPr lang="el-GR" altLang="el-GR" sz="2400" b="1" dirty="0" smtClean="0">
                <a:cs typeface="Times New Roman" panose="02020603050405020304" pitchFamily="18" charset="0"/>
              </a:rPr>
              <a:t>4 πρότυπα αυλάκωσης ανάλογα με τη χωροταξική διάταξη των </a:t>
            </a:r>
            <a:r>
              <a:rPr lang="el-GR" altLang="el-GR" sz="2400" b="1" dirty="0" err="1" smtClean="0">
                <a:cs typeface="Times New Roman" panose="02020603050405020304" pitchFamily="18" charset="0"/>
              </a:rPr>
              <a:t>βλαστομεριδίων</a:t>
            </a:r>
            <a:r>
              <a:rPr lang="el-GR" altLang="el-GR" sz="2400" b="1" dirty="0" smtClean="0">
                <a:cs typeface="Times New Roman" panose="02020603050405020304" pitchFamily="18" charset="0"/>
              </a:rPr>
              <a:t>. </a:t>
            </a:r>
          </a:p>
          <a:p>
            <a:pPr marL="0" indent="0" algn="ctr" eaLnBrk="1" hangingPunct="1">
              <a:lnSpc>
                <a:spcPct val="100000"/>
              </a:lnSpc>
              <a:buFont typeface="Arial" panose="020B0604020202020204" pitchFamily="34" charset="0"/>
              <a:buNone/>
            </a:pPr>
            <a:r>
              <a:rPr lang="el-GR" altLang="el-GR" sz="2400" b="1" dirty="0" smtClean="0">
                <a:cs typeface="Times New Roman" panose="02020603050405020304" pitchFamily="18" charset="0"/>
              </a:rPr>
              <a:t>Αυτά είναι</a:t>
            </a:r>
            <a:r>
              <a:rPr lang="el-GR" altLang="el-GR" sz="2400" dirty="0" smtClean="0">
                <a:cs typeface="Times New Roman" panose="02020603050405020304" pitchFamily="18" charset="0"/>
              </a:rPr>
              <a:t>:</a:t>
            </a:r>
          </a:p>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3) Στην </a:t>
            </a:r>
            <a:r>
              <a:rPr lang="el-GR" altLang="el-GR" sz="2400" b="1" dirty="0" smtClean="0">
                <a:cs typeface="Times New Roman" panose="02020603050405020304" pitchFamily="18" charset="0"/>
              </a:rPr>
              <a:t>αμφίπλευρη αυλάκωσ</a:t>
            </a:r>
            <a:r>
              <a:rPr lang="el-GR" altLang="el-GR" sz="2400" dirty="0" smtClean="0">
                <a:cs typeface="Times New Roman" panose="02020603050405020304" pitchFamily="18" charset="0"/>
              </a:rPr>
              <a:t>η, η </a:t>
            </a:r>
            <a:r>
              <a:rPr lang="el-GR" altLang="el-GR" sz="2400" b="1" dirty="0" smtClean="0">
                <a:cs typeface="Times New Roman" panose="02020603050405020304" pitchFamily="18" charset="0"/>
              </a:rPr>
              <a:t>πρώτη διαίρεση διαπερνά τον φυτικό-ζωικό άξονα. Χαρακτηρίζει τα </a:t>
            </a:r>
            <a:r>
              <a:rPr lang="el-GR" altLang="el-GR" sz="2400" b="1" dirty="0" err="1" smtClean="0">
                <a:cs typeface="Times New Roman" panose="02020603050405020304" pitchFamily="18" charset="0"/>
              </a:rPr>
              <a:t>Χιτωνόζωα</a:t>
            </a:r>
            <a:r>
              <a:rPr lang="el-GR" altLang="el-GR" sz="2400" b="1" dirty="0" smtClean="0">
                <a:cs typeface="Times New Roman" panose="02020603050405020304" pitchFamily="18" charset="0"/>
              </a:rPr>
              <a:t>.</a:t>
            </a:r>
          </a:p>
          <a:p>
            <a:pPr marL="0" indent="0" eaLnBrk="1" hangingPunct="1">
              <a:lnSpc>
                <a:spcPct val="100000"/>
              </a:lnSpc>
            </a:pPr>
            <a:endParaRPr lang="el-GR" altLang="en-US" dirty="0" smtClean="0"/>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9C6297C2-45F4-46DD-A3DA-F1569381B554}" type="slidenum">
              <a:rPr lang="en-US" altLang="el-GR"/>
              <a:pPr>
                <a:defRPr/>
              </a:pPr>
              <a:t>32</a:t>
            </a:fld>
            <a:endParaRPr lang="en-US" altLang="el-G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Τίτλος 1"/>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Αμφίπλευρη αυλάκωση</a:t>
            </a:r>
            <a:endParaRPr lang="el-GR" altLang="en-US" sz="4000" dirty="0" smtClean="0"/>
          </a:p>
        </p:txBody>
      </p:sp>
      <p:pic>
        <p:nvPicPr>
          <p:cNvPr id="60419" name="Θέση περιεχομένου 5"/>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233363" y="2352675"/>
            <a:ext cx="8910637" cy="1655763"/>
          </a:xfrm>
        </p:spPr>
      </p:pic>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C8C515C7-0B7C-43B6-8165-6180ABD9A465}" type="slidenum">
              <a:rPr lang="en-US" altLang="el-GR"/>
              <a:pPr>
                <a:defRPr/>
              </a:pPr>
              <a:t>33</a:t>
            </a:fld>
            <a:endParaRPr lang="en-US" altLang="el-GR"/>
          </a:p>
        </p:txBody>
      </p:sp>
      <p:sp>
        <p:nvSpPr>
          <p:cNvPr id="8" name="TextBox 7"/>
          <p:cNvSpPr txBox="1"/>
          <p:nvPr/>
        </p:nvSpPr>
        <p:spPr>
          <a:xfrm>
            <a:off x="8794750" y="3736288"/>
            <a:ext cx="349250" cy="276999"/>
          </a:xfrm>
          <a:prstGeom prst="rect">
            <a:avLst/>
          </a:prstGeom>
          <a:noFill/>
        </p:spPr>
        <p:txBody>
          <a:bodyPr>
            <a:spAutoFit/>
          </a:bodyPr>
          <a:lstStyle/>
          <a:p>
            <a:pPr>
              <a:defRPr/>
            </a:pPr>
            <a:r>
              <a:rPr lang="en-US" sz="1200" b="1" dirty="0" smtClean="0">
                <a:latin typeface="+mn-lt"/>
              </a:rPr>
              <a:t>1</a:t>
            </a:r>
            <a:r>
              <a:rPr lang="el-GR" sz="1200" b="1" dirty="0" smtClean="0">
                <a:latin typeface="+mn-lt"/>
              </a:rPr>
              <a:t>3</a:t>
            </a:r>
            <a:endParaRPr lang="el-GR" sz="1200" b="1" dirty="0">
              <a:latin typeface="+mn-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Τίτλος 1"/>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Είδη αυλάκωσης 8/8</a:t>
            </a:r>
            <a:endParaRPr lang="el-GR" altLang="en-US" sz="4000" dirty="0" smtClean="0"/>
          </a:p>
        </p:txBody>
      </p:sp>
      <p:sp>
        <p:nvSpPr>
          <p:cNvPr id="62467" name="Θέση περιεχομένου 2"/>
          <p:cNvSpPr>
            <a:spLocks noGrp="1"/>
          </p:cNvSpPr>
          <p:nvPr>
            <p:ph idx="1"/>
          </p:nvPr>
        </p:nvSpPr>
        <p:spPr/>
        <p:txBody>
          <a:bodyPr/>
          <a:lstStyle/>
          <a:p>
            <a:pPr marL="0" indent="0" eaLnBrk="1" hangingPunct="1">
              <a:lnSpc>
                <a:spcPct val="100000"/>
              </a:lnSpc>
              <a:spcBef>
                <a:spcPts val="1200"/>
              </a:spcBef>
              <a:buFont typeface="Arial" panose="020B0604020202020204" pitchFamily="34" charset="0"/>
              <a:buNone/>
            </a:pPr>
            <a:r>
              <a:rPr lang="el-GR" altLang="el-GR" sz="2400" dirty="0" smtClean="0">
                <a:cs typeface="Times New Roman" panose="02020603050405020304" pitchFamily="18" charset="0"/>
              </a:rPr>
              <a:t>4</a:t>
            </a:r>
            <a:r>
              <a:rPr lang="el-GR" altLang="el-GR" sz="2400" dirty="0" smtClean="0">
                <a:cs typeface="Times New Roman" panose="02020603050405020304" pitchFamily="18" charset="0"/>
              </a:rPr>
              <a:t>) Στην </a:t>
            </a:r>
            <a:r>
              <a:rPr lang="el-GR" altLang="el-GR" sz="2400" b="1" dirty="0" smtClean="0">
                <a:cs typeface="Times New Roman" panose="02020603050405020304" pitchFamily="18" charset="0"/>
              </a:rPr>
              <a:t>περιστροφική αυλάκωση </a:t>
            </a:r>
            <a:r>
              <a:rPr lang="el-GR" altLang="el-GR" sz="2400" dirty="0" smtClean="0">
                <a:cs typeface="Times New Roman" panose="02020603050405020304" pitchFamily="18" charset="0"/>
              </a:rPr>
              <a:t>(</a:t>
            </a:r>
            <a:r>
              <a:rPr lang="el-GR" altLang="el-GR" sz="2400" b="1" dirty="0" smtClean="0">
                <a:cs typeface="Times New Roman" panose="02020603050405020304" pitchFamily="18" charset="0"/>
              </a:rPr>
              <a:t>χαρακτηριστικό των Θηλαστικών</a:t>
            </a:r>
            <a:r>
              <a:rPr lang="el-GR" altLang="el-GR" sz="2400" dirty="0" smtClean="0">
                <a:cs typeface="Times New Roman" panose="02020603050405020304" pitchFamily="18" charset="0"/>
              </a:rPr>
              <a:t>) </a:t>
            </a:r>
            <a:r>
              <a:rPr lang="el-GR" altLang="el-GR" sz="2400" b="1" dirty="0" smtClean="0">
                <a:cs typeface="Times New Roman" panose="02020603050405020304" pitchFamily="18" charset="0"/>
              </a:rPr>
              <a:t>η 1</a:t>
            </a:r>
            <a:r>
              <a:rPr lang="el-GR" altLang="el-GR" sz="2400" b="1" baseline="30000" dirty="0" smtClean="0">
                <a:cs typeface="Times New Roman" panose="02020603050405020304" pitchFamily="18" charset="0"/>
              </a:rPr>
              <a:t>η</a:t>
            </a:r>
            <a:r>
              <a:rPr lang="el-GR" altLang="el-GR" sz="2400" b="1" dirty="0" smtClean="0">
                <a:cs typeface="Times New Roman" panose="02020603050405020304" pitchFamily="18" charset="0"/>
              </a:rPr>
              <a:t>  διαίρεση περνά τον φυτικό-ζωικό άξονα (μεσημβρινό) ενώ η 2</a:t>
            </a:r>
            <a:r>
              <a:rPr lang="el-GR" altLang="el-GR" sz="2400" b="1" baseline="30000" dirty="0" smtClean="0">
                <a:cs typeface="Times New Roman" panose="02020603050405020304" pitchFamily="18" charset="0"/>
              </a:rPr>
              <a:t>η</a:t>
            </a:r>
            <a:r>
              <a:rPr lang="el-GR" altLang="el-GR" sz="2400" b="1" dirty="0" smtClean="0">
                <a:cs typeface="Times New Roman" panose="02020603050405020304" pitchFamily="18" charset="0"/>
              </a:rPr>
              <a:t> διαίρεση είναι για το ένα κύτταρο «μεσημβρινή» και για το άλλο «ισημερινή». </a:t>
            </a:r>
            <a:r>
              <a:rPr lang="el-GR" altLang="el-GR" sz="2400" dirty="0" smtClean="0">
                <a:cs typeface="Times New Roman" panose="02020603050405020304" pitchFamily="18" charset="0"/>
              </a:rPr>
              <a:t>Οι επόμενες διαιρέσεις είναι </a:t>
            </a:r>
            <a:r>
              <a:rPr lang="el-GR" altLang="el-GR" sz="2400" b="1" dirty="0" smtClean="0">
                <a:cs typeface="Times New Roman" panose="02020603050405020304" pitchFamily="18" charset="0"/>
              </a:rPr>
              <a:t>ασύγχρονες</a:t>
            </a:r>
            <a:r>
              <a:rPr lang="el-GR" altLang="el-GR" sz="2400" dirty="0" smtClean="0">
                <a:cs typeface="Times New Roman" panose="02020603050405020304" pitchFamily="18" charset="0"/>
              </a:rPr>
              <a:t> και δίνουν στα εξωτερικά κύτταρα μια δομή, τον </a:t>
            </a:r>
            <a:r>
              <a:rPr lang="el-GR" altLang="el-GR" sz="2400" b="1" dirty="0" err="1" smtClean="0">
                <a:cs typeface="Times New Roman" panose="02020603050405020304" pitchFamily="18" charset="0"/>
              </a:rPr>
              <a:t>τροφοβλάστη</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από τον οποίο προκύπτει ο </a:t>
            </a:r>
            <a:r>
              <a:rPr lang="el-GR" altLang="el-GR" sz="2400" b="1" dirty="0" smtClean="0">
                <a:cs typeface="Times New Roman" panose="02020603050405020304" pitchFamily="18" charset="0"/>
              </a:rPr>
              <a:t>πλακούντας.</a:t>
            </a:r>
            <a:r>
              <a:rPr lang="el-GR" altLang="el-GR" sz="2400" dirty="0" smtClean="0">
                <a:cs typeface="Times New Roman" panose="02020603050405020304" pitchFamily="18" charset="0"/>
              </a:rPr>
              <a:t>  </a:t>
            </a:r>
          </a:p>
          <a:p>
            <a:pPr marL="0" indent="0" eaLnBrk="1" hangingPunct="1"/>
            <a:endParaRPr lang="el-GR" altLang="en-US" dirty="0" smtClean="0"/>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7FF8522F-02DA-40AD-BD5F-D6E5D30FCEC6}" type="slidenum">
              <a:rPr lang="en-US" altLang="el-GR"/>
              <a:pPr>
                <a:defRPr/>
              </a:pPr>
              <a:t>34</a:t>
            </a:fld>
            <a:endParaRPr lang="en-US" altLang="el-G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Τίτλος 1"/>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Περιστροφική αυλάκωση </a:t>
            </a:r>
            <a:endParaRPr lang="el-GR" altLang="en-US" sz="4000" dirty="0" smtClean="0"/>
          </a:p>
        </p:txBody>
      </p:sp>
      <p:pic>
        <p:nvPicPr>
          <p:cNvPr id="63491" name="Θέση περιεχομένου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16906" y="1455738"/>
            <a:ext cx="5264150" cy="4870450"/>
          </a:xfrm>
        </p:spPr>
      </p:pic>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F6A3A756-CDAB-4E14-97CA-30B0D0A19A5F}" type="slidenum">
              <a:rPr lang="en-US" altLang="el-GR"/>
              <a:pPr>
                <a:defRPr/>
              </a:pPr>
              <a:t>35</a:t>
            </a:fld>
            <a:endParaRPr lang="en-US" altLang="el-GR"/>
          </a:p>
        </p:txBody>
      </p:sp>
      <p:sp>
        <p:nvSpPr>
          <p:cNvPr id="9" name="TextBox 8"/>
          <p:cNvSpPr txBox="1"/>
          <p:nvPr/>
        </p:nvSpPr>
        <p:spPr>
          <a:xfrm>
            <a:off x="6825284" y="6046787"/>
            <a:ext cx="419100" cy="276225"/>
          </a:xfrm>
          <a:prstGeom prst="rect">
            <a:avLst/>
          </a:prstGeom>
          <a:noFill/>
        </p:spPr>
        <p:txBody>
          <a:bodyPr>
            <a:spAutoFit/>
          </a:bodyPr>
          <a:lstStyle/>
          <a:p>
            <a:pPr>
              <a:defRPr/>
            </a:pPr>
            <a:r>
              <a:rPr lang="en-US" sz="1200" b="1" dirty="0" smtClean="0">
                <a:latin typeface="+mn-lt"/>
              </a:rPr>
              <a:t>1</a:t>
            </a:r>
            <a:r>
              <a:rPr lang="el-GR" sz="1200" b="1" dirty="0" smtClean="0">
                <a:latin typeface="+mn-lt"/>
              </a:rPr>
              <a:t>4</a:t>
            </a:r>
            <a:endParaRPr lang="el-GR" sz="1200" b="1" dirty="0">
              <a:latin typeface="+mn-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Τίτλος 1"/>
          <p:cNvSpPr>
            <a:spLocks noGrp="1"/>
          </p:cNvSpPr>
          <p:nvPr>
            <p:ph type="title"/>
          </p:nvPr>
        </p:nvSpPr>
        <p:spPr/>
        <p:txBody>
          <a:bodyPr/>
          <a:lstStyle/>
          <a:p>
            <a:pPr eaLnBrk="1" hangingPunct="1"/>
            <a:r>
              <a:rPr lang="el-GR" altLang="el-GR" sz="4000" dirty="0" err="1" smtClean="0">
                <a:solidFill>
                  <a:srgbClr val="0070C0"/>
                </a:solidFill>
                <a:cs typeface="Times New Roman" panose="02020603050405020304" pitchFamily="18" charset="0"/>
              </a:rPr>
              <a:t>Βλαστιδίωση</a:t>
            </a:r>
            <a:r>
              <a:rPr lang="el-GR" altLang="el-GR" sz="4000" dirty="0" smtClean="0">
                <a:solidFill>
                  <a:srgbClr val="0070C0"/>
                </a:solidFill>
                <a:cs typeface="Times New Roman" panose="02020603050405020304" pitchFamily="18" charset="0"/>
              </a:rPr>
              <a:t> 1/2</a:t>
            </a:r>
            <a:endParaRPr lang="el-GR" altLang="en-US" sz="4000" dirty="0" smtClean="0"/>
          </a:p>
        </p:txBody>
      </p:sp>
      <p:sp>
        <p:nvSpPr>
          <p:cNvPr id="64515" name="Θέση περιεχομένου 2"/>
          <p:cNvSpPr>
            <a:spLocks noGrp="1"/>
          </p:cNvSpPr>
          <p:nvPr>
            <p:ph idx="1"/>
          </p:nvPr>
        </p:nvSpPr>
        <p:spPr>
          <a:xfrm>
            <a:off x="633413" y="1557338"/>
            <a:ext cx="7886700" cy="4351337"/>
          </a:xfrm>
        </p:spPr>
        <p:txBody>
          <a:bodyPr/>
          <a:lstStyle/>
          <a:p>
            <a:pPr eaLnBrk="1" hangingPunct="1">
              <a:lnSpc>
                <a:spcPct val="100000"/>
              </a:lnSpc>
            </a:pPr>
            <a:r>
              <a:rPr lang="el-GR" altLang="el-GR" sz="2400" dirty="0" smtClean="0">
                <a:cs typeface="Times New Roman" panose="02020603050405020304" pitchFamily="18" charset="0"/>
              </a:rPr>
              <a:t>Με την αυλάκωση προκύπτει ένα </a:t>
            </a:r>
            <a:r>
              <a:rPr lang="el-GR" altLang="el-GR" sz="2400" b="1" dirty="0" smtClean="0">
                <a:cs typeface="Times New Roman" panose="02020603050405020304" pitchFamily="18" charset="0"/>
              </a:rPr>
              <a:t>σύμπλεγμα κυττάρων </a:t>
            </a:r>
            <a:r>
              <a:rPr lang="el-GR" altLang="el-GR" sz="2400" dirty="0" smtClean="0">
                <a:cs typeface="Times New Roman" panose="02020603050405020304" pitchFamily="18" charset="0"/>
              </a:rPr>
              <a:t>που ονομάζεται </a:t>
            </a:r>
            <a:r>
              <a:rPr lang="el-GR" altLang="el-GR" sz="2400" b="1" dirty="0" err="1" smtClean="0">
                <a:cs typeface="Times New Roman" panose="02020603050405020304" pitchFamily="18" charset="0"/>
              </a:rPr>
              <a:t>βλαστίδιο</a:t>
            </a:r>
            <a:r>
              <a:rPr lang="el-GR" altLang="el-GR" sz="2400" dirty="0" smtClean="0">
                <a:cs typeface="Times New Roman" panose="02020603050405020304" pitchFamily="18" charset="0"/>
              </a:rPr>
              <a:t> και </a:t>
            </a:r>
            <a:r>
              <a:rPr lang="el-GR" altLang="el-GR" sz="2400" dirty="0" err="1" smtClean="0">
                <a:cs typeface="Times New Roman" panose="02020603050405020304" pitchFamily="18" charset="0"/>
              </a:rPr>
              <a:t>περικλύεται</a:t>
            </a:r>
            <a:r>
              <a:rPr lang="el-GR" altLang="el-GR" sz="2400" dirty="0" smtClean="0">
                <a:cs typeface="Times New Roman" panose="02020603050405020304" pitchFamily="18" charset="0"/>
              </a:rPr>
              <a:t> στη </a:t>
            </a:r>
            <a:r>
              <a:rPr lang="el-GR" altLang="el-GR" sz="2400" b="1" dirty="0" smtClean="0">
                <a:cs typeface="Times New Roman" panose="02020603050405020304" pitchFamily="18" charset="0"/>
              </a:rPr>
              <a:t>βλαστική κοιλότητα</a:t>
            </a:r>
            <a:r>
              <a:rPr lang="el-GR" altLang="el-GR" sz="2400" dirty="0" smtClean="0">
                <a:cs typeface="Times New Roman" panose="02020603050405020304" pitchFamily="18" charset="0"/>
              </a:rPr>
              <a:t>. </a:t>
            </a:r>
          </a:p>
          <a:p>
            <a:pPr eaLnBrk="1" hangingPunct="1">
              <a:lnSpc>
                <a:spcPct val="100000"/>
              </a:lnSpc>
            </a:pPr>
            <a:r>
              <a:rPr lang="el-GR" altLang="el-GR" sz="2400" dirty="0" smtClean="0">
                <a:cs typeface="Times New Roman" panose="02020603050405020304" pitchFamily="18" charset="0"/>
              </a:rPr>
              <a:t>Τα κύτταρα φέρουν </a:t>
            </a:r>
            <a:r>
              <a:rPr lang="el-GR" altLang="el-GR" sz="2400" b="1" dirty="0" smtClean="0">
                <a:cs typeface="Times New Roman" panose="02020603050405020304" pitchFamily="18" charset="0"/>
              </a:rPr>
              <a:t>μεγάλα ποσά </a:t>
            </a:r>
            <a:r>
              <a:rPr lang="en-GB" altLang="el-GR" sz="2400" b="1" dirty="0" smtClean="0">
                <a:cs typeface="Times New Roman" panose="02020603050405020304" pitchFamily="18" charset="0"/>
              </a:rPr>
              <a:t>DNA </a:t>
            </a:r>
            <a:r>
              <a:rPr lang="el-GR" altLang="el-GR" sz="2400" dirty="0" smtClean="0">
                <a:cs typeface="Times New Roman" panose="02020603050405020304" pitchFamily="18" charset="0"/>
              </a:rPr>
              <a:t>(λόγω </a:t>
            </a:r>
            <a:r>
              <a:rPr lang="el-GR" altLang="el-GR" sz="2400" dirty="0" err="1" smtClean="0">
                <a:cs typeface="Times New Roman" panose="02020603050405020304" pitchFamily="18" charset="0"/>
              </a:rPr>
              <a:t>μιτωτικών</a:t>
            </a:r>
            <a:r>
              <a:rPr lang="el-GR" altLang="el-GR" sz="2400" dirty="0" smtClean="0">
                <a:cs typeface="Times New Roman" panose="02020603050405020304" pitchFamily="18" charset="0"/>
              </a:rPr>
              <a:t> διαιρέσεων) αλλά </a:t>
            </a:r>
            <a:r>
              <a:rPr lang="el-GR" altLang="el-GR" sz="2400" b="1" dirty="0" smtClean="0">
                <a:cs typeface="Times New Roman" panose="02020603050405020304" pitchFamily="18" charset="0"/>
              </a:rPr>
              <a:t>δεν έχουμε αύξηση του συνολικού μεγέθους αλλά υποδιαίρεση </a:t>
            </a:r>
            <a:r>
              <a:rPr lang="el-GR" altLang="el-GR" sz="2400" dirty="0" smtClean="0">
                <a:cs typeface="Times New Roman" panose="02020603050405020304" pitchFamily="18" charset="0"/>
              </a:rPr>
              <a:t>σε μεγάλο αριθμό μικρών κυττάρων.</a:t>
            </a:r>
          </a:p>
          <a:p>
            <a:pPr eaLnBrk="1" hangingPunct="1">
              <a:lnSpc>
                <a:spcPct val="100000"/>
              </a:lnSpc>
            </a:pPr>
            <a:r>
              <a:rPr lang="el-GR" altLang="el-GR" sz="2400" dirty="0" smtClean="0">
                <a:cs typeface="Times New Roman" panose="02020603050405020304" pitchFamily="18" charset="0"/>
              </a:rPr>
              <a:t> Σημαντικό είναι το στάδιο του </a:t>
            </a:r>
            <a:r>
              <a:rPr lang="el-GR" altLang="el-GR" sz="2400" b="1" dirty="0" err="1" smtClean="0">
                <a:cs typeface="Times New Roman" panose="02020603050405020304" pitchFamily="18" charset="0"/>
              </a:rPr>
              <a:t>μεσοβλαστιδίου</a:t>
            </a:r>
            <a:r>
              <a:rPr lang="el-GR" altLang="el-GR" sz="2400" dirty="0" smtClean="0">
                <a:cs typeface="Times New Roman" panose="02020603050405020304" pitchFamily="18" charset="0"/>
              </a:rPr>
              <a:t> που οριοθετεί τη χρονική στιγμή </a:t>
            </a:r>
            <a:r>
              <a:rPr lang="el-GR" altLang="el-GR" sz="2400" b="1" dirty="0" smtClean="0">
                <a:cs typeface="Times New Roman" panose="02020603050405020304" pitchFamily="18" charset="0"/>
              </a:rPr>
              <a:t>έναρξης της μεταγραφής </a:t>
            </a:r>
            <a:r>
              <a:rPr lang="el-GR" altLang="el-GR" sz="2400" dirty="0" smtClean="0">
                <a:cs typeface="Times New Roman" panose="02020603050405020304" pitchFamily="18" charset="0"/>
              </a:rPr>
              <a:t>από τα ίδια τα κύτταρα. </a:t>
            </a:r>
          </a:p>
          <a:p>
            <a:pPr eaLnBrk="1" hangingPunct="1"/>
            <a:endParaRPr lang="el-GR" altLang="en-US" dirty="0" smtClean="0"/>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3ED5C486-B401-4B14-87C7-B08221678419}" type="slidenum">
              <a:rPr lang="en-US" altLang="el-GR"/>
              <a:pPr>
                <a:defRPr/>
              </a:pPr>
              <a:t>36</a:t>
            </a:fld>
            <a:endParaRPr lang="en-US" altLang="el-G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Τίτλος 1"/>
          <p:cNvSpPr>
            <a:spLocks noGrp="1"/>
          </p:cNvSpPr>
          <p:nvPr>
            <p:ph type="title"/>
          </p:nvPr>
        </p:nvSpPr>
        <p:spPr/>
        <p:txBody>
          <a:bodyPr/>
          <a:lstStyle/>
          <a:p>
            <a:pPr eaLnBrk="1" hangingPunct="1"/>
            <a:r>
              <a:rPr lang="el-GR" altLang="el-GR" sz="4000" dirty="0" err="1" smtClean="0">
                <a:solidFill>
                  <a:srgbClr val="0070C0"/>
                </a:solidFill>
                <a:cs typeface="Times New Roman" panose="02020603050405020304" pitchFamily="18" charset="0"/>
              </a:rPr>
              <a:t>Βλαστιδίωση</a:t>
            </a:r>
            <a:r>
              <a:rPr lang="el-GR" altLang="el-GR" sz="4000" dirty="0" smtClean="0">
                <a:solidFill>
                  <a:srgbClr val="0070C0"/>
                </a:solidFill>
                <a:cs typeface="Times New Roman" panose="02020603050405020304" pitchFamily="18" charset="0"/>
              </a:rPr>
              <a:t> 2/2</a:t>
            </a:r>
            <a:endParaRPr lang="el-GR" altLang="en-US" sz="4000" dirty="0" smtClean="0"/>
          </a:p>
        </p:txBody>
      </p:sp>
      <p:sp>
        <p:nvSpPr>
          <p:cNvPr id="65539" name="Θέση περιεχομένου 2"/>
          <p:cNvSpPr>
            <a:spLocks noGrp="1"/>
          </p:cNvSpPr>
          <p:nvPr>
            <p:ph idx="1"/>
          </p:nvPr>
        </p:nvSpPr>
        <p:spPr>
          <a:xfrm>
            <a:off x="631825" y="1557338"/>
            <a:ext cx="7886700" cy="4351337"/>
          </a:xfrm>
        </p:spPr>
        <p:txBody>
          <a:bodyPr/>
          <a:lstStyle/>
          <a:p>
            <a:pPr eaLnBrk="1" hangingPunct="1">
              <a:lnSpc>
                <a:spcPct val="100000"/>
              </a:lnSpc>
            </a:pPr>
            <a:r>
              <a:rPr lang="el-GR" altLang="el-GR" sz="2400" b="1" dirty="0" smtClean="0">
                <a:cs typeface="Times New Roman" panose="02020603050405020304" pitchFamily="18" charset="0"/>
              </a:rPr>
              <a:t>Πριν το στάδιο </a:t>
            </a:r>
            <a:r>
              <a:rPr lang="el-GR" altLang="el-GR" sz="2400" dirty="0" smtClean="0">
                <a:cs typeface="Times New Roman" panose="02020603050405020304" pitchFamily="18" charset="0"/>
              </a:rPr>
              <a:t>του </a:t>
            </a:r>
            <a:r>
              <a:rPr lang="el-GR" altLang="el-GR" sz="2400" dirty="0" err="1" smtClean="0">
                <a:cs typeface="Times New Roman" panose="02020603050405020304" pitchFamily="18" charset="0"/>
              </a:rPr>
              <a:t>μεσοβλαστιδίου</a:t>
            </a:r>
            <a:r>
              <a:rPr lang="el-GR" altLang="el-GR" sz="2400" dirty="0" smtClean="0">
                <a:cs typeface="Times New Roman" panose="02020603050405020304" pitchFamily="18" charset="0"/>
              </a:rPr>
              <a:t>, τα κύτταρα </a:t>
            </a:r>
            <a:r>
              <a:rPr lang="el-GR" altLang="el-GR" sz="2400" b="1" dirty="0" smtClean="0">
                <a:cs typeface="Times New Roman" panose="02020603050405020304" pitchFamily="18" charset="0"/>
              </a:rPr>
              <a:t>1) διαιρούνται ταυτόχρονα, 2) φέρουν χρωματίνη σε </a:t>
            </a:r>
            <a:r>
              <a:rPr lang="el-GR" altLang="el-GR" sz="2400" b="1" dirty="0" err="1" smtClean="0">
                <a:cs typeface="Times New Roman" panose="02020603050405020304" pitchFamily="18" charset="0"/>
              </a:rPr>
              <a:t>ετεροχρωματική</a:t>
            </a:r>
            <a:r>
              <a:rPr lang="el-GR" altLang="el-GR" sz="2400" b="1" dirty="0" smtClean="0">
                <a:cs typeface="Times New Roman" panose="02020603050405020304" pitchFamily="18" charset="0"/>
              </a:rPr>
              <a:t> κατάσταση (καταστολή μεταγραφής) και 3) χρησιμοποιούν μόνο μητρικό </a:t>
            </a:r>
            <a:r>
              <a:rPr lang="en-GB" altLang="el-GR" sz="2400" b="1" dirty="0" smtClean="0">
                <a:cs typeface="Times New Roman" panose="02020603050405020304" pitchFamily="18" charset="0"/>
              </a:rPr>
              <a:t>mRNA </a:t>
            </a:r>
            <a:r>
              <a:rPr lang="el-GR" altLang="el-GR" sz="2400" b="1" dirty="0" smtClean="0">
                <a:cs typeface="Times New Roman" panose="02020603050405020304" pitchFamily="18" charset="0"/>
              </a:rPr>
              <a:t>στη μετάφραση.</a:t>
            </a:r>
          </a:p>
          <a:p>
            <a:pPr eaLnBrk="1" hangingPunct="1">
              <a:lnSpc>
                <a:spcPct val="100000"/>
              </a:lnSpc>
            </a:pPr>
            <a:r>
              <a:rPr lang="el-GR" altLang="el-GR" sz="2400" b="1" dirty="0" smtClean="0">
                <a:cs typeface="Times New Roman" panose="02020603050405020304" pitchFamily="18" charset="0"/>
              </a:rPr>
              <a:t>Μετά το στάδιο </a:t>
            </a:r>
            <a:r>
              <a:rPr lang="el-GR" altLang="el-GR" sz="2400" dirty="0" smtClean="0">
                <a:cs typeface="Times New Roman" panose="02020603050405020304" pitchFamily="18" charset="0"/>
              </a:rPr>
              <a:t>του </a:t>
            </a:r>
            <a:r>
              <a:rPr lang="el-GR" altLang="el-GR" sz="2400" dirty="0" err="1" smtClean="0">
                <a:cs typeface="Times New Roman" panose="02020603050405020304" pitchFamily="18" charset="0"/>
              </a:rPr>
              <a:t>μεσοβλαστιδίου</a:t>
            </a:r>
            <a:r>
              <a:rPr lang="el-GR" altLang="el-GR" sz="2400" dirty="0" smtClean="0">
                <a:cs typeface="Times New Roman" panose="02020603050405020304" pitchFamily="18" charset="0"/>
              </a:rPr>
              <a:t> τα κύτταρα εμφανίζουν </a:t>
            </a:r>
            <a:r>
              <a:rPr lang="el-GR" altLang="el-GR" sz="2400" b="1" dirty="0" smtClean="0">
                <a:cs typeface="Times New Roman" panose="02020603050405020304" pitchFamily="18" charset="0"/>
              </a:rPr>
              <a:t>διαφορική έκφραση των πατρογονικών γονιδίων.</a:t>
            </a:r>
          </a:p>
          <a:p>
            <a:pPr eaLnBrk="1" hangingPunct="1">
              <a:lnSpc>
                <a:spcPct val="100000"/>
              </a:lnSpc>
            </a:pPr>
            <a:r>
              <a:rPr lang="el-GR" altLang="el-GR" sz="2400" b="1" dirty="0" smtClean="0">
                <a:cs typeface="Times New Roman" panose="02020603050405020304" pitchFamily="18" charset="0"/>
              </a:rPr>
              <a:t>Η χρονική στιγμή του </a:t>
            </a:r>
            <a:r>
              <a:rPr lang="el-GR" altLang="el-GR" sz="2400" b="1" dirty="0" err="1" smtClean="0">
                <a:cs typeface="Times New Roman" panose="02020603050405020304" pitchFamily="18" charset="0"/>
              </a:rPr>
              <a:t>μεσοβλαστιδίου</a:t>
            </a:r>
            <a:r>
              <a:rPr lang="el-GR" altLang="el-GR" sz="2400" b="1" dirty="0" smtClean="0">
                <a:cs typeface="Times New Roman" panose="02020603050405020304" pitchFamily="18" charset="0"/>
              </a:rPr>
              <a:t> διαφέρει από είδος σε είδος.</a:t>
            </a:r>
          </a:p>
          <a:p>
            <a:pPr eaLnBrk="1" hangingPunct="1"/>
            <a:endParaRPr lang="el-GR" altLang="en-US" dirty="0" smtClean="0"/>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559C8988-FDB3-4028-B7CF-CD64D8BF9B74}" type="slidenum">
              <a:rPr lang="en-US" altLang="el-GR"/>
              <a:pPr>
                <a:defRPr/>
              </a:pPr>
              <a:t>37</a:t>
            </a:fld>
            <a:endParaRPr lang="en-US" altLang="el-G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Τίτλος 1"/>
          <p:cNvSpPr>
            <a:spLocks noGrp="1"/>
          </p:cNvSpPr>
          <p:nvPr>
            <p:ph type="title"/>
          </p:nvPr>
        </p:nvSpPr>
        <p:spPr/>
        <p:txBody>
          <a:bodyPr/>
          <a:lstStyle/>
          <a:p>
            <a:pPr eaLnBrk="1" hangingPunct="1"/>
            <a:r>
              <a:rPr lang="el-GR" altLang="el-GR" sz="4000" dirty="0" err="1" smtClean="0">
                <a:solidFill>
                  <a:srgbClr val="0070C0"/>
                </a:solidFill>
                <a:cs typeface="Times New Roman" panose="02020603050405020304" pitchFamily="18" charset="0"/>
              </a:rPr>
              <a:t>Γαστριδίωση</a:t>
            </a:r>
            <a:r>
              <a:rPr lang="el-GR" altLang="el-GR" sz="4000" dirty="0" smtClean="0">
                <a:solidFill>
                  <a:srgbClr val="0070C0"/>
                </a:solidFill>
                <a:cs typeface="Times New Roman" panose="02020603050405020304" pitchFamily="18" charset="0"/>
              </a:rPr>
              <a:t> 1/5</a:t>
            </a:r>
            <a:endParaRPr lang="el-GR" altLang="en-US" sz="4000" dirty="0" smtClean="0"/>
          </a:p>
        </p:txBody>
      </p:sp>
      <p:sp>
        <p:nvSpPr>
          <p:cNvPr id="66563" name="Θέση περιεχομένου 2"/>
          <p:cNvSpPr>
            <a:spLocks noGrp="1"/>
          </p:cNvSpPr>
          <p:nvPr>
            <p:ph idx="1"/>
          </p:nvPr>
        </p:nvSpPr>
        <p:spPr>
          <a:xfrm>
            <a:off x="663575" y="1550988"/>
            <a:ext cx="7886700" cy="4914900"/>
          </a:xfrm>
        </p:spPr>
        <p:txBody>
          <a:bodyPr/>
          <a:lstStyle/>
          <a:p>
            <a:pPr eaLnBrk="1" hangingPunct="1">
              <a:lnSpc>
                <a:spcPct val="100000"/>
              </a:lnSpc>
            </a:pPr>
            <a:r>
              <a:rPr lang="el-GR" altLang="el-GR" sz="2400" dirty="0" smtClean="0">
                <a:cs typeface="Times New Roman" panose="02020603050405020304" pitchFamily="18" charset="0"/>
              </a:rPr>
              <a:t>Η </a:t>
            </a:r>
            <a:r>
              <a:rPr lang="el-GR" altLang="el-GR" sz="2400" b="1" dirty="0" err="1" smtClean="0">
                <a:cs typeface="Times New Roman" panose="02020603050405020304" pitchFamily="18" charset="0"/>
              </a:rPr>
              <a:t>γαστριδίωση</a:t>
            </a:r>
            <a:r>
              <a:rPr lang="el-GR" altLang="el-GR" sz="2400" dirty="0" smtClean="0">
                <a:cs typeface="Times New Roman" panose="02020603050405020304" pitchFamily="18" charset="0"/>
              </a:rPr>
              <a:t> περιλαμβάνει εκτεταμένες και ολοκληρωμένες </a:t>
            </a:r>
            <a:r>
              <a:rPr lang="el-GR" altLang="el-GR" sz="2400" b="1" dirty="0" smtClean="0">
                <a:cs typeface="Times New Roman" panose="02020603050405020304" pitchFamily="18" charset="0"/>
              </a:rPr>
              <a:t>μετακινήσεις των κυττάρων </a:t>
            </a:r>
            <a:r>
              <a:rPr lang="el-GR" altLang="el-GR" sz="2400" dirty="0" smtClean="0">
                <a:cs typeface="Times New Roman" panose="02020603050405020304" pitchFamily="18" charset="0"/>
              </a:rPr>
              <a:t>και καταλήγει σε δραματική </a:t>
            </a:r>
            <a:r>
              <a:rPr lang="el-GR" altLang="el-GR" sz="2400" b="1" dirty="0" smtClean="0">
                <a:cs typeface="Times New Roman" panose="02020603050405020304" pitchFamily="18" charset="0"/>
              </a:rPr>
              <a:t>αναδιάταξη των κυττάρων του </a:t>
            </a:r>
            <a:r>
              <a:rPr lang="el-GR" altLang="el-GR" sz="2400" b="1" dirty="0" err="1" smtClean="0">
                <a:cs typeface="Times New Roman" panose="02020603050405020304" pitchFamily="18" charset="0"/>
              </a:rPr>
              <a:t>βλαστιδίου</a:t>
            </a:r>
            <a:r>
              <a:rPr lang="el-GR" altLang="el-GR" sz="2400" dirty="0" smtClean="0">
                <a:cs typeface="Times New Roman" panose="02020603050405020304" pitchFamily="18" charset="0"/>
              </a:rPr>
              <a:t>. </a:t>
            </a:r>
          </a:p>
          <a:p>
            <a:pPr eaLnBrk="1" hangingPunct="1">
              <a:lnSpc>
                <a:spcPct val="100000"/>
              </a:lnSpc>
            </a:pPr>
            <a:r>
              <a:rPr lang="el-GR" altLang="el-GR" sz="2400" dirty="0" smtClean="0">
                <a:cs typeface="Times New Roman" panose="02020603050405020304" pitchFamily="18" charset="0"/>
              </a:rPr>
              <a:t>Μέσω της </a:t>
            </a:r>
            <a:r>
              <a:rPr lang="el-GR" altLang="el-GR" sz="2400" dirty="0" err="1" smtClean="0">
                <a:cs typeface="Times New Roman" panose="02020603050405020304" pitchFamily="18" charset="0"/>
              </a:rPr>
              <a:t>γαστριδίωσης</a:t>
            </a:r>
            <a:r>
              <a:rPr lang="el-GR" altLang="el-GR" sz="2400" dirty="0" smtClean="0">
                <a:cs typeface="Times New Roman" panose="02020603050405020304" pitchFamily="18" charset="0"/>
              </a:rPr>
              <a:t> δημιουργούνται τα 3 βλαστικά δέρματα, το </a:t>
            </a:r>
            <a:r>
              <a:rPr lang="el-GR" altLang="el-GR" sz="2400" dirty="0" err="1" smtClean="0">
                <a:cs typeface="Times New Roman" panose="02020603050405020304" pitchFamily="18" charset="0"/>
              </a:rPr>
              <a:t>εξώδερμα</a:t>
            </a:r>
            <a:r>
              <a:rPr lang="el-GR" altLang="el-GR" sz="2400" dirty="0" smtClean="0">
                <a:cs typeface="Times New Roman" panose="02020603050405020304" pitchFamily="18" charset="0"/>
              </a:rPr>
              <a:t>, το μεσόδερμα και το </a:t>
            </a:r>
            <a:r>
              <a:rPr lang="el-GR" altLang="el-GR" sz="2400" dirty="0" err="1" smtClean="0">
                <a:cs typeface="Times New Roman" panose="02020603050405020304" pitchFamily="18" charset="0"/>
              </a:rPr>
              <a:t>ενδόδερμα</a:t>
            </a:r>
            <a:r>
              <a:rPr lang="el-GR" altLang="el-GR" sz="2400" dirty="0" smtClean="0">
                <a:cs typeface="Times New Roman" panose="02020603050405020304" pitchFamily="18" charset="0"/>
              </a:rPr>
              <a:t>. Ουσιαστικά, έχουμε </a:t>
            </a:r>
            <a:r>
              <a:rPr lang="el-GR" altLang="el-GR" sz="2400" b="1" dirty="0" smtClean="0">
                <a:cs typeface="Times New Roman" panose="02020603050405020304" pitchFamily="18" charset="0"/>
              </a:rPr>
              <a:t>δημιουργία του πλάνου οργάνωσης του εμβρύου. </a:t>
            </a:r>
          </a:p>
          <a:p>
            <a:pPr eaLnBrk="1" hangingPunct="1">
              <a:lnSpc>
                <a:spcPct val="100000"/>
              </a:lnSpc>
            </a:pPr>
            <a:r>
              <a:rPr lang="el-GR" altLang="el-GR" sz="2400" b="1" dirty="0" smtClean="0">
                <a:cs typeface="Times New Roman" panose="02020603050405020304" pitchFamily="18" charset="0"/>
              </a:rPr>
              <a:t>Τα πρότυπα </a:t>
            </a:r>
            <a:r>
              <a:rPr lang="el-GR" altLang="el-GR" sz="2400" b="1" dirty="0" err="1" smtClean="0">
                <a:cs typeface="Times New Roman" panose="02020603050405020304" pitchFamily="18" charset="0"/>
              </a:rPr>
              <a:t>γαστριδίωσης</a:t>
            </a:r>
            <a:r>
              <a:rPr lang="el-GR" altLang="el-GR" sz="2400" b="1" dirty="0" smtClean="0">
                <a:cs typeface="Times New Roman" panose="02020603050405020304" pitchFamily="18" charset="0"/>
              </a:rPr>
              <a:t> διαφέρουν </a:t>
            </a:r>
            <a:r>
              <a:rPr lang="el-GR" altLang="el-GR" sz="2400" dirty="0" smtClean="0">
                <a:cs typeface="Times New Roman" panose="02020603050405020304" pitchFamily="18" charset="0"/>
              </a:rPr>
              <a:t>σε μεγάλο βαθμό στα διάφορα είδη ζωικών οργανισμών. </a:t>
            </a:r>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6A97A109-3368-4CE0-9B82-3933B5FCF375}" type="slidenum">
              <a:rPr lang="en-US" altLang="el-GR"/>
              <a:pPr>
                <a:defRPr/>
              </a:pPr>
              <a:t>38</a:t>
            </a:fld>
            <a:endParaRPr lang="en-US" altLang="el-G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Τίτλος 1"/>
          <p:cNvSpPr>
            <a:spLocks noGrp="1"/>
          </p:cNvSpPr>
          <p:nvPr>
            <p:ph type="title"/>
          </p:nvPr>
        </p:nvSpPr>
        <p:spPr/>
        <p:txBody>
          <a:bodyPr/>
          <a:lstStyle/>
          <a:p>
            <a:pPr eaLnBrk="1" hangingPunct="1"/>
            <a:r>
              <a:rPr lang="el-GR" altLang="el-GR" sz="4000" dirty="0" err="1" smtClean="0">
                <a:solidFill>
                  <a:srgbClr val="0070C0"/>
                </a:solidFill>
                <a:cs typeface="Times New Roman" panose="02020603050405020304" pitchFamily="18" charset="0"/>
              </a:rPr>
              <a:t>Γαστριδίωση</a:t>
            </a:r>
            <a:r>
              <a:rPr lang="el-GR" altLang="el-GR" sz="4000" dirty="0" smtClean="0">
                <a:solidFill>
                  <a:srgbClr val="0070C0"/>
                </a:solidFill>
                <a:cs typeface="Times New Roman" panose="02020603050405020304" pitchFamily="18" charset="0"/>
              </a:rPr>
              <a:t> 2/5</a:t>
            </a:r>
            <a:endParaRPr lang="el-GR" altLang="en-US" sz="4000" dirty="0" smtClean="0"/>
          </a:p>
        </p:txBody>
      </p:sp>
      <p:pic>
        <p:nvPicPr>
          <p:cNvPr id="67587" name="Θέση περιεχομένου 15"/>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604838" y="1828800"/>
            <a:ext cx="7886700" cy="4051300"/>
          </a:xfrm>
        </p:spPr>
      </p:pic>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C058700D-2DE2-46B6-A69B-DEBAEA879983}" type="slidenum">
              <a:rPr lang="en-US" altLang="el-GR"/>
              <a:pPr>
                <a:defRPr/>
              </a:pPr>
              <a:t>39</a:t>
            </a:fld>
            <a:endParaRPr lang="en-US" altLang="el-GR"/>
          </a:p>
        </p:txBody>
      </p:sp>
      <p:sp>
        <p:nvSpPr>
          <p:cNvPr id="14" name="TextBox 13"/>
          <p:cNvSpPr txBox="1"/>
          <p:nvPr/>
        </p:nvSpPr>
        <p:spPr>
          <a:xfrm>
            <a:off x="4884738" y="2492375"/>
            <a:ext cx="3457575" cy="708025"/>
          </a:xfrm>
          <a:prstGeom prst="rect">
            <a:avLst/>
          </a:prstGeom>
          <a:noFill/>
        </p:spPr>
        <p:txBody>
          <a:bodyPr>
            <a:spAutoFit/>
          </a:bodyPr>
          <a:lstStyle/>
          <a:p>
            <a:pPr algn="ctr">
              <a:defRPr/>
            </a:pPr>
            <a:r>
              <a:rPr lang="el-GR" sz="2000" b="1" dirty="0" err="1">
                <a:latin typeface="+mn-lt"/>
              </a:rPr>
              <a:t>Γαστριδίωση</a:t>
            </a:r>
            <a:r>
              <a:rPr lang="el-GR" sz="2000" b="1" dirty="0">
                <a:latin typeface="+mn-lt"/>
              </a:rPr>
              <a:t> σε διάφορους</a:t>
            </a:r>
          </a:p>
          <a:p>
            <a:pPr algn="ctr">
              <a:defRPr/>
            </a:pPr>
            <a:r>
              <a:rPr lang="el-GR" sz="2000" b="1" dirty="0">
                <a:latin typeface="+mn-lt"/>
              </a:rPr>
              <a:t>ζωικούς οργανισμούς</a:t>
            </a:r>
          </a:p>
        </p:txBody>
      </p:sp>
      <p:sp>
        <p:nvSpPr>
          <p:cNvPr id="17" name="TextBox 16"/>
          <p:cNvSpPr txBox="1"/>
          <p:nvPr/>
        </p:nvSpPr>
        <p:spPr>
          <a:xfrm>
            <a:off x="8142312" y="5888219"/>
            <a:ext cx="392113" cy="276999"/>
          </a:xfrm>
          <a:prstGeom prst="rect">
            <a:avLst/>
          </a:prstGeom>
          <a:noFill/>
        </p:spPr>
        <p:txBody>
          <a:bodyPr>
            <a:spAutoFit/>
          </a:bodyPr>
          <a:lstStyle/>
          <a:p>
            <a:pPr>
              <a:defRPr/>
            </a:pPr>
            <a:r>
              <a:rPr lang="en-US" sz="1200" b="1" dirty="0" smtClean="0">
                <a:latin typeface="+mn-lt"/>
              </a:rPr>
              <a:t>1</a:t>
            </a:r>
            <a:r>
              <a:rPr lang="el-GR" sz="1200" b="1" dirty="0" smtClean="0">
                <a:latin typeface="+mn-lt"/>
              </a:rPr>
              <a:t>5</a:t>
            </a:r>
            <a:endParaRPr lang="el-GR" sz="1200" b="1" dirty="0">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71438" y="0"/>
            <a:ext cx="9296401"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l-GR" altLang="el-GR" dirty="0" smtClean="0">
                <a:solidFill>
                  <a:schemeClr val="bg2"/>
                </a:solidFill>
                <a:latin typeface="Times New Roman" panose="02020603050405020304" pitchFamily="18" charset="0"/>
                <a:cs typeface="Times New Roman" panose="02020603050405020304" pitchFamily="18" charset="0"/>
              </a:rPr>
              <a:t>					</a:t>
            </a:r>
          </a:p>
          <a:p>
            <a:pPr marL="182880" eaLnBrk="1" hangingPunct="1">
              <a:spcBef>
                <a:spcPts val="1800"/>
              </a:spcBef>
              <a:defRPr/>
            </a:pPr>
            <a:r>
              <a:rPr lang="el-GR" altLang="el-GR" dirty="0" smtClean="0">
                <a:latin typeface="+mn-lt"/>
                <a:cs typeface="Times New Roman" panose="02020603050405020304" pitchFamily="18" charset="0"/>
              </a:rPr>
              <a:t>	</a:t>
            </a:r>
          </a:p>
        </p:txBody>
      </p:sp>
      <p:sp>
        <p:nvSpPr>
          <p:cNvPr id="8195" name="Τίτλος 1"/>
          <p:cNvSpPr>
            <a:spLocks noGrp="1"/>
          </p:cNvSpPr>
          <p:nvPr>
            <p:ph type="title"/>
          </p:nvPr>
        </p:nvSpPr>
        <p:spPr/>
        <p:txBody>
          <a:bodyPr/>
          <a:lstStyle/>
          <a:p>
            <a:pPr eaLnBrk="1" hangingPunct="1"/>
            <a:r>
              <a:rPr lang="el-GR" altLang="el-GR" smtClean="0">
                <a:solidFill>
                  <a:srgbClr val="0070C0"/>
                </a:solidFill>
                <a:cs typeface="Times New Roman" panose="02020603050405020304" pitchFamily="18" charset="0"/>
              </a:rPr>
              <a:t>Ανάπτυξη: Θεμελιώδες αξίωμα</a:t>
            </a:r>
            <a:endParaRPr lang="el-GR" altLang="en-US" smtClean="0">
              <a:solidFill>
                <a:srgbClr val="0070C0"/>
              </a:solidFill>
            </a:endParaRPr>
          </a:p>
        </p:txBody>
      </p:sp>
      <p:sp>
        <p:nvSpPr>
          <p:cNvPr id="8196" name="Θέση κειμένου 2"/>
          <p:cNvSpPr>
            <a:spLocks noGrp="1"/>
          </p:cNvSpPr>
          <p:nvPr>
            <p:ph type="body" sz="half" idx="1"/>
          </p:nvPr>
        </p:nvSpPr>
        <p:spPr>
          <a:xfrm>
            <a:off x="1363663" y="1466850"/>
            <a:ext cx="4392612" cy="4649788"/>
          </a:xfrm>
        </p:spPr>
        <p:txBody>
          <a:bodyPr/>
          <a:lstStyle/>
          <a:p>
            <a:pPr eaLnBrk="1" hangingPunct="1"/>
            <a:endParaRPr lang="el-GR" altLang="el-GR" sz="2600" dirty="0" smtClean="0">
              <a:cs typeface="Times New Roman" panose="02020603050405020304" pitchFamily="18" charset="0"/>
            </a:endParaRPr>
          </a:p>
          <a:p>
            <a:pPr eaLnBrk="1" hangingPunct="1">
              <a:lnSpc>
                <a:spcPct val="100000"/>
              </a:lnSpc>
            </a:pPr>
            <a:r>
              <a:rPr lang="el-GR" altLang="el-GR" sz="2400" dirty="0" smtClean="0">
                <a:cs typeface="Times New Roman" panose="02020603050405020304" pitchFamily="18" charset="0"/>
              </a:rPr>
              <a:t>Η ανάπτυξη και ποικιλία των κυτταρικών μορφών είναι αποτέλεσμα της </a:t>
            </a:r>
            <a:r>
              <a:rPr lang="el-GR" altLang="el-GR" sz="2400" b="1" dirty="0" smtClean="0">
                <a:cs typeface="Times New Roman" panose="02020603050405020304" pitchFamily="18" charset="0"/>
              </a:rPr>
              <a:t>ιεραρχίας αναπτυξιακών αποφάσεων</a:t>
            </a:r>
            <a:r>
              <a:rPr lang="el-GR" altLang="el-GR" sz="2400" dirty="0" smtClean="0">
                <a:cs typeface="Times New Roman" panose="02020603050405020304" pitchFamily="18" charset="0"/>
              </a:rPr>
              <a:t>  με αποτέλεσμα όταν η πορεία διαφοροποίησης ενός κυττάρου έχει καθοριστεί, δεν μπορεί να</a:t>
            </a:r>
            <a:r>
              <a:rPr lang="en-US" altLang="el-GR" sz="2400" dirty="0" smtClean="0">
                <a:cs typeface="Times New Roman" panose="02020603050405020304" pitchFamily="18" charset="0"/>
              </a:rPr>
              <a:t> </a:t>
            </a:r>
            <a:r>
              <a:rPr lang="el-GR" altLang="el-GR" sz="2400" dirty="0" smtClean="0">
                <a:cs typeface="Times New Roman" panose="02020603050405020304" pitchFamily="18" charset="0"/>
              </a:rPr>
              <a:t>παρεκκλίνει ή να εξελιχθεί σε κάτι διαφορετικό.</a:t>
            </a:r>
          </a:p>
          <a:p>
            <a:pPr eaLnBrk="1" hangingPunct="1"/>
            <a:endParaRPr lang="el-GR" altLang="en-US" sz="2600" dirty="0" smtClean="0"/>
          </a:p>
        </p:txBody>
      </p:sp>
      <p:pic>
        <p:nvPicPr>
          <p:cNvPr id="8197" name="Θέση περιεχομένου 6"/>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56350" y="1255713"/>
            <a:ext cx="1327150" cy="4968875"/>
          </a:xfrm>
        </p:spPr>
      </p:pic>
      <p:sp>
        <p:nvSpPr>
          <p:cNvPr id="8" name="Θέση υποσέλιδου 7"/>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9" name="Θέση αριθμού διαφάνειας 8"/>
          <p:cNvSpPr>
            <a:spLocks noGrp="1"/>
          </p:cNvSpPr>
          <p:nvPr>
            <p:ph type="sldNum" sz="quarter" idx="11"/>
          </p:nvPr>
        </p:nvSpPr>
        <p:spPr/>
        <p:txBody>
          <a:bodyPr/>
          <a:lstStyle/>
          <a:p>
            <a:pPr>
              <a:defRPr/>
            </a:pPr>
            <a:fld id="{66331AFB-5DD2-4E7D-9ED1-C51751611621}" type="slidenum">
              <a:rPr lang="en-US" altLang="el-GR"/>
              <a:pPr>
                <a:defRPr/>
              </a:pPr>
              <a:t>4</a:t>
            </a:fld>
            <a:endParaRPr lang="en-US" altLang="el-GR"/>
          </a:p>
        </p:txBody>
      </p:sp>
      <p:sp>
        <p:nvSpPr>
          <p:cNvPr id="10" name="TextBox 9"/>
          <p:cNvSpPr txBox="1"/>
          <p:nvPr/>
        </p:nvSpPr>
        <p:spPr>
          <a:xfrm>
            <a:off x="7419975" y="5978525"/>
            <a:ext cx="263525" cy="276225"/>
          </a:xfrm>
          <a:prstGeom prst="rect">
            <a:avLst/>
          </a:prstGeom>
          <a:noFill/>
        </p:spPr>
        <p:txBody>
          <a:bodyPr>
            <a:spAutoFit/>
          </a:bodyPr>
          <a:lstStyle/>
          <a:p>
            <a:pPr>
              <a:defRPr/>
            </a:pPr>
            <a:r>
              <a:rPr lang="en-US" sz="1200" b="1" dirty="0">
                <a:latin typeface="+mn-lt"/>
              </a:rPr>
              <a:t>1</a:t>
            </a:r>
            <a:endParaRPr lang="el-GR" sz="1200" b="1" dirty="0">
              <a:latin typeface="+mn-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Τίτλος 1"/>
          <p:cNvSpPr>
            <a:spLocks noGrp="1"/>
          </p:cNvSpPr>
          <p:nvPr>
            <p:ph type="title"/>
          </p:nvPr>
        </p:nvSpPr>
        <p:spPr/>
        <p:txBody>
          <a:bodyPr/>
          <a:lstStyle/>
          <a:p>
            <a:pPr eaLnBrk="1" hangingPunct="1"/>
            <a:r>
              <a:rPr lang="el-GR" altLang="el-GR" sz="4000" dirty="0" err="1" smtClean="0">
                <a:solidFill>
                  <a:srgbClr val="0070C0"/>
                </a:solidFill>
                <a:cs typeface="Times New Roman" panose="02020603050405020304" pitchFamily="18" charset="0"/>
              </a:rPr>
              <a:t>Γαστριδίωση</a:t>
            </a:r>
            <a:r>
              <a:rPr lang="el-GR" altLang="el-GR" sz="4000" dirty="0" smtClean="0">
                <a:solidFill>
                  <a:srgbClr val="0070C0"/>
                </a:solidFill>
                <a:cs typeface="Times New Roman" panose="02020603050405020304" pitchFamily="18" charset="0"/>
              </a:rPr>
              <a:t> 3/5</a:t>
            </a:r>
            <a:endParaRPr lang="el-GR" altLang="en-US" sz="4000" dirty="0" smtClean="0"/>
          </a:p>
        </p:txBody>
      </p:sp>
      <p:pic>
        <p:nvPicPr>
          <p:cNvPr id="69635" name="Θέση περιεχομένου 6"/>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357313" y="1497013"/>
            <a:ext cx="4205287" cy="4829175"/>
          </a:xfrm>
        </p:spPr>
      </p:pic>
      <p:sp>
        <p:nvSpPr>
          <p:cNvPr id="69636" name="Θέση κειμένου 2"/>
          <p:cNvSpPr>
            <a:spLocks noGrp="1"/>
          </p:cNvSpPr>
          <p:nvPr>
            <p:ph type="body" sz="half" idx="2"/>
          </p:nvPr>
        </p:nvSpPr>
        <p:spPr>
          <a:xfrm>
            <a:off x="5816600" y="2852738"/>
            <a:ext cx="2374900" cy="2882900"/>
          </a:xfrm>
        </p:spPr>
        <p:txBody>
          <a:bodyPr/>
          <a:lstStyle/>
          <a:p>
            <a:pPr marL="0" indent="0" eaLnBrk="1" hangingPunct="1">
              <a:buFont typeface="Arial" panose="020B0604020202020204" pitchFamily="34" charset="0"/>
              <a:buNone/>
            </a:pPr>
            <a:r>
              <a:rPr lang="el-GR" altLang="el-GR" sz="2400" b="1" dirty="0" smtClean="0">
                <a:cs typeface="Times New Roman" panose="02020603050405020304" pitchFamily="18" charset="0"/>
              </a:rPr>
              <a:t>Ιστοί που προκύπτουν από τα</a:t>
            </a:r>
            <a:r>
              <a:rPr lang="el-GR" altLang="el-GR" sz="2400" dirty="0" smtClean="0">
                <a:cs typeface="Times New Roman" panose="02020603050405020304" pitchFamily="18" charset="0"/>
              </a:rPr>
              <a:t>  </a:t>
            </a:r>
            <a:r>
              <a:rPr lang="el-GR" altLang="el-GR" sz="2400" b="1" dirty="0" smtClean="0">
                <a:cs typeface="Times New Roman" panose="02020603050405020304" pitchFamily="18" charset="0"/>
              </a:rPr>
              <a:t>3 βλαστικά δέρματα στα Θηλαστικά.</a:t>
            </a:r>
            <a:endParaRPr lang="el-GR" altLang="en-US" sz="2400" dirty="0" smtClean="0"/>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3A1B7D2F-465E-41D2-828F-37E705F21E5A}" type="slidenum">
              <a:rPr lang="en-US" altLang="el-GR"/>
              <a:pPr>
                <a:defRPr/>
              </a:pPr>
              <a:t>40</a:t>
            </a:fld>
            <a:endParaRPr lang="en-US" altLang="el-GR"/>
          </a:p>
        </p:txBody>
      </p:sp>
      <p:sp>
        <p:nvSpPr>
          <p:cNvPr id="11" name="TextBox 10"/>
          <p:cNvSpPr txBox="1"/>
          <p:nvPr/>
        </p:nvSpPr>
        <p:spPr>
          <a:xfrm>
            <a:off x="5692775" y="6049963"/>
            <a:ext cx="406400" cy="276999"/>
          </a:xfrm>
          <a:prstGeom prst="rect">
            <a:avLst/>
          </a:prstGeom>
          <a:noFill/>
        </p:spPr>
        <p:txBody>
          <a:bodyPr>
            <a:spAutoFit/>
          </a:bodyPr>
          <a:lstStyle/>
          <a:p>
            <a:pPr>
              <a:defRPr/>
            </a:pPr>
            <a:r>
              <a:rPr lang="en-US" sz="1200" b="1" dirty="0" smtClean="0">
                <a:latin typeface="+mn-lt"/>
              </a:rPr>
              <a:t>1</a:t>
            </a:r>
            <a:r>
              <a:rPr lang="el-GR" sz="1200" b="1" dirty="0" smtClean="0">
                <a:latin typeface="+mn-lt"/>
              </a:rPr>
              <a:t>6</a:t>
            </a:r>
            <a:endParaRPr lang="el-GR" sz="1200" b="1" dirty="0">
              <a:latin typeface="+mn-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Τίτλος 1"/>
          <p:cNvSpPr>
            <a:spLocks noGrp="1"/>
          </p:cNvSpPr>
          <p:nvPr>
            <p:ph type="title"/>
          </p:nvPr>
        </p:nvSpPr>
        <p:spPr/>
        <p:txBody>
          <a:bodyPr/>
          <a:lstStyle/>
          <a:p>
            <a:pPr eaLnBrk="1" hangingPunct="1"/>
            <a:r>
              <a:rPr lang="el-GR" altLang="el-GR" sz="4000" dirty="0" err="1" smtClean="0">
                <a:solidFill>
                  <a:srgbClr val="0070C0"/>
                </a:solidFill>
                <a:cs typeface="Times New Roman" panose="02020603050405020304" pitchFamily="18" charset="0"/>
              </a:rPr>
              <a:t>Γαστριδίωση</a:t>
            </a:r>
            <a:r>
              <a:rPr lang="el-GR" altLang="el-GR" sz="4000" dirty="0" smtClean="0">
                <a:solidFill>
                  <a:srgbClr val="0070C0"/>
                </a:solidFill>
                <a:cs typeface="Times New Roman" panose="02020603050405020304" pitchFamily="18" charset="0"/>
              </a:rPr>
              <a:t> 4/5</a:t>
            </a:r>
            <a:endParaRPr lang="el-GR" altLang="en-US" sz="4000" dirty="0" smtClean="0"/>
          </a:p>
        </p:txBody>
      </p:sp>
      <p:pic>
        <p:nvPicPr>
          <p:cNvPr id="71683" name="Θέση περιεχομένου 7"/>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30300" y="1587500"/>
            <a:ext cx="4476750" cy="4578350"/>
          </a:xfrm>
        </p:spPr>
      </p:pic>
      <p:sp>
        <p:nvSpPr>
          <p:cNvPr id="71684" name="Θέση κειμένου 2"/>
          <p:cNvSpPr>
            <a:spLocks noGrp="1"/>
          </p:cNvSpPr>
          <p:nvPr>
            <p:ph type="body" sz="half" idx="2"/>
          </p:nvPr>
        </p:nvSpPr>
        <p:spPr>
          <a:xfrm>
            <a:off x="5816600" y="2852738"/>
            <a:ext cx="2374900" cy="2882900"/>
          </a:xfrm>
        </p:spPr>
        <p:txBody>
          <a:bodyPr/>
          <a:lstStyle/>
          <a:p>
            <a:pPr marL="0" indent="0" eaLnBrk="1" hangingPunct="1">
              <a:buFont typeface="Arial" panose="020B0604020202020204" pitchFamily="34" charset="0"/>
              <a:buNone/>
            </a:pPr>
            <a:r>
              <a:rPr lang="el-GR" altLang="el-GR" sz="2400" b="1" dirty="0" smtClean="0">
                <a:cs typeface="Times New Roman" panose="02020603050405020304" pitchFamily="18" charset="0"/>
              </a:rPr>
              <a:t>Διάγραμμα </a:t>
            </a:r>
            <a:r>
              <a:rPr lang="el-GR" altLang="el-GR" sz="2400" b="1" dirty="0" err="1" smtClean="0">
                <a:cs typeface="Times New Roman" panose="02020603050405020304" pitchFamily="18" charset="0"/>
              </a:rPr>
              <a:t>γαστριδίωσης</a:t>
            </a:r>
            <a:r>
              <a:rPr lang="el-GR" altLang="el-GR" sz="2400" b="1" dirty="0" smtClean="0">
                <a:cs typeface="Times New Roman" panose="02020603050405020304" pitchFamily="18" charset="0"/>
              </a:rPr>
              <a:t> στον αχινό.</a:t>
            </a:r>
            <a:endParaRPr lang="el-GR" altLang="en-US" sz="2400" dirty="0" smtClean="0"/>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7386059F-B5DA-4FED-AD97-EF3F3E461BEC}" type="slidenum">
              <a:rPr lang="en-US" altLang="el-GR"/>
              <a:pPr>
                <a:defRPr/>
              </a:pPr>
              <a:t>41</a:t>
            </a:fld>
            <a:endParaRPr lang="en-US" altLang="el-GR"/>
          </a:p>
        </p:txBody>
      </p:sp>
      <p:sp>
        <p:nvSpPr>
          <p:cNvPr id="9" name="TextBox 8"/>
          <p:cNvSpPr txBox="1"/>
          <p:nvPr/>
        </p:nvSpPr>
        <p:spPr>
          <a:xfrm>
            <a:off x="5245100" y="5892414"/>
            <a:ext cx="361950" cy="276999"/>
          </a:xfrm>
          <a:prstGeom prst="rect">
            <a:avLst/>
          </a:prstGeom>
          <a:noFill/>
        </p:spPr>
        <p:txBody>
          <a:bodyPr>
            <a:spAutoFit/>
          </a:bodyPr>
          <a:lstStyle/>
          <a:p>
            <a:pPr>
              <a:defRPr/>
            </a:pPr>
            <a:r>
              <a:rPr lang="en-US" sz="1200" b="1" dirty="0" smtClean="0">
                <a:latin typeface="+mn-lt"/>
              </a:rPr>
              <a:t>1</a:t>
            </a:r>
            <a:r>
              <a:rPr lang="el-GR" sz="1200" b="1" dirty="0" smtClean="0">
                <a:latin typeface="+mn-lt"/>
              </a:rPr>
              <a:t>7</a:t>
            </a:r>
            <a:endParaRPr lang="el-GR" sz="1200" b="1" dirty="0">
              <a:latin typeface="+mn-l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Τίτλος 1"/>
          <p:cNvSpPr>
            <a:spLocks noGrp="1"/>
          </p:cNvSpPr>
          <p:nvPr>
            <p:ph type="title"/>
          </p:nvPr>
        </p:nvSpPr>
        <p:spPr/>
        <p:txBody>
          <a:bodyPr/>
          <a:lstStyle/>
          <a:p>
            <a:pPr eaLnBrk="1" hangingPunct="1"/>
            <a:r>
              <a:rPr lang="el-GR" altLang="el-GR" sz="4000" dirty="0" err="1" smtClean="0">
                <a:solidFill>
                  <a:srgbClr val="0070C0"/>
                </a:solidFill>
                <a:cs typeface="Times New Roman" panose="02020603050405020304" pitchFamily="18" charset="0"/>
              </a:rPr>
              <a:t>Γαστριδίωση</a:t>
            </a:r>
            <a:r>
              <a:rPr lang="el-GR" altLang="el-GR" sz="4000" dirty="0" smtClean="0">
                <a:solidFill>
                  <a:srgbClr val="0070C0"/>
                </a:solidFill>
                <a:cs typeface="Times New Roman" panose="02020603050405020304" pitchFamily="18" charset="0"/>
              </a:rPr>
              <a:t> 5/5</a:t>
            </a:r>
            <a:endParaRPr lang="el-GR" altLang="en-US" sz="4000" dirty="0" smtClean="0"/>
          </a:p>
        </p:txBody>
      </p:sp>
      <p:sp>
        <p:nvSpPr>
          <p:cNvPr id="73731" name="Θέση περιεχομένου 8"/>
          <p:cNvSpPr>
            <a:spLocks noGrp="1"/>
          </p:cNvSpPr>
          <p:nvPr>
            <p:ph idx="1"/>
          </p:nvPr>
        </p:nvSpPr>
        <p:spPr>
          <a:xfrm>
            <a:off x="622300" y="1690688"/>
            <a:ext cx="7886700" cy="4351337"/>
          </a:xfrm>
        </p:spPr>
        <p:txBody>
          <a:bodyPr/>
          <a:lstStyle/>
          <a:p>
            <a:pPr eaLnBrk="1" hangingPunct="1">
              <a:lnSpc>
                <a:spcPct val="100000"/>
              </a:lnSpc>
              <a:buSzPct val="60000"/>
            </a:pPr>
            <a:r>
              <a:rPr lang="el-GR" altLang="el-GR" sz="2400" dirty="0" smtClean="0">
                <a:cs typeface="Times New Roman" panose="02020603050405020304" pitchFamily="18" charset="0"/>
              </a:rPr>
              <a:t>Τα </a:t>
            </a:r>
            <a:r>
              <a:rPr lang="el-GR" altLang="el-GR" sz="2400" b="1" dirty="0" smtClean="0">
                <a:cs typeface="Times New Roman" panose="02020603050405020304" pitchFamily="18" charset="0"/>
              </a:rPr>
              <a:t>πρότυπα </a:t>
            </a:r>
            <a:r>
              <a:rPr lang="el-GR" altLang="el-GR" sz="2400" b="1" dirty="0" err="1" smtClean="0">
                <a:cs typeface="Times New Roman" panose="02020603050405020304" pitchFamily="18" charset="0"/>
              </a:rPr>
              <a:t>γαστριδίωσης</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μας δείχνουν ότι ενώ τα </a:t>
            </a:r>
            <a:r>
              <a:rPr lang="el-GR" altLang="el-GR" sz="2400" b="1" dirty="0" smtClean="0">
                <a:cs typeface="Times New Roman" panose="02020603050405020304" pitchFamily="18" charset="0"/>
              </a:rPr>
              <a:t>Θηλαστικά έχουν </a:t>
            </a:r>
            <a:r>
              <a:rPr lang="el-GR" altLang="el-GR" sz="2400" b="1" dirty="0" err="1" smtClean="0">
                <a:cs typeface="Times New Roman" panose="02020603050405020304" pitchFamily="18" charset="0"/>
              </a:rPr>
              <a:t>ισολεκιθικά</a:t>
            </a:r>
            <a:r>
              <a:rPr lang="el-GR" altLang="el-GR" sz="2400" b="1" dirty="0" smtClean="0">
                <a:cs typeface="Times New Roman" panose="02020603050405020304" pitchFamily="18" charset="0"/>
              </a:rPr>
              <a:t> αυγά </a:t>
            </a:r>
            <a:r>
              <a:rPr lang="el-GR" altLang="el-GR" sz="2400" dirty="0" smtClean="0">
                <a:cs typeface="Times New Roman" panose="02020603050405020304" pitchFamily="18" charset="0"/>
              </a:rPr>
              <a:t>και τα </a:t>
            </a:r>
            <a:r>
              <a:rPr lang="el-GR" altLang="el-GR" sz="2400" b="1" dirty="0" smtClean="0">
                <a:cs typeface="Times New Roman" panose="02020603050405020304" pitchFamily="18" charset="0"/>
              </a:rPr>
              <a:t>Αμφίβια, Ερπετά και Πτηνά έχουν </a:t>
            </a:r>
            <a:r>
              <a:rPr lang="el-GR" altLang="el-GR" sz="2400" b="1" dirty="0" err="1" smtClean="0">
                <a:cs typeface="Times New Roman" panose="02020603050405020304" pitchFamily="18" charset="0"/>
              </a:rPr>
              <a:t>τελολεκιθικά</a:t>
            </a:r>
            <a:r>
              <a:rPr lang="el-GR" altLang="el-GR" sz="2400" b="1" dirty="0" smtClean="0">
                <a:cs typeface="Times New Roman" panose="02020603050405020304" pitchFamily="18" charset="0"/>
              </a:rPr>
              <a:t> αυγά</a:t>
            </a:r>
            <a:r>
              <a:rPr lang="el-GR" altLang="el-GR" sz="2400" dirty="0" smtClean="0">
                <a:cs typeface="Times New Roman" panose="02020603050405020304" pitchFamily="18" charset="0"/>
              </a:rPr>
              <a:t>, εντούτοις τα πρότυπα </a:t>
            </a:r>
            <a:r>
              <a:rPr lang="el-GR" altLang="el-GR" sz="2400" dirty="0" err="1" smtClean="0">
                <a:cs typeface="Times New Roman" panose="02020603050405020304" pitchFamily="18" charset="0"/>
              </a:rPr>
              <a:t>γαστριδίωσής</a:t>
            </a:r>
            <a:r>
              <a:rPr lang="el-GR" altLang="el-GR" sz="2400" dirty="0" smtClean="0">
                <a:cs typeface="Times New Roman" panose="02020603050405020304" pitchFamily="18" charset="0"/>
              </a:rPr>
              <a:t> τους </a:t>
            </a:r>
            <a:r>
              <a:rPr lang="el-GR" altLang="el-GR" sz="2400" b="1" dirty="0" smtClean="0">
                <a:cs typeface="Times New Roman" panose="02020603050405020304" pitchFamily="18" charset="0"/>
              </a:rPr>
              <a:t>μοιάζουν</a:t>
            </a:r>
            <a:r>
              <a:rPr lang="el-GR" altLang="el-GR" sz="2400" dirty="0" smtClean="0">
                <a:cs typeface="Times New Roman" panose="02020603050405020304" pitchFamily="18" charset="0"/>
              </a:rPr>
              <a:t>. Αυτό εξηγείται με την υπόθεση ότι </a:t>
            </a:r>
            <a:r>
              <a:rPr lang="el-GR" altLang="el-GR" sz="2400" b="1" dirty="0" smtClean="0">
                <a:cs typeface="Times New Roman" panose="02020603050405020304" pitchFamily="18" charset="0"/>
              </a:rPr>
              <a:t>έχουν κοινό πρόγονο που είχε </a:t>
            </a:r>
            <a:r>
              <a:rPr lang="el-GR" altLang="el-GR" sz="2400" b="1" dirty="0" err="1" smtClean="0">
                <a:cs typeface="Times New Roman" panose="02020603050405020304" pitchFamily="18" charset="0"/>
              </a:rPr>
              <a:t>τελολεκιθικά</a:t>
            </a:r>
            <a:r>
              <a:rPr lang="el-GR" altLang="el-GR" sz="2400" b="1" dirty="0" smtClean="0">
                <a:cs typeface="Times New Roman" panose="02020603050405020304" pitchFamily="18" charset="0"/>
              </a:rPr>
              <a:t> αυγά.</a:t>
            </a:r>
          </a:p>
          <a:p>
            <a:pPr eaLnBrk="1" hangingPunct="1">
              <a:lnSpc>
                <a:spcPct val="100000"/>
              </a:lnSpc>
              <a:buSzPct val="60000"/>
            </a:pPr>
            <a:r>
              <a:rPr lang="el-GR" altLang="el-GR" sz="2400" dirty="0" smtClean="0">
                <a:cs typeface="Times New Roman" panose="02020603050405020304" pitchFamily="18" charset="0"/>
              </a:rPr>
              <a:t>Τα </a:t>
            </a:r>
            <a:r>
              <a:rPr lang="el-GR" altLang="el-GR" sz="2400" b="1" dirty="0" err="1" smtClean="0">
                <a:cs typeface="Times New Roman" panose="02020603050405020304" pitchFamily="18" charset="0"/>
              </a:rPr>
              <a:t>Κνιδόζωα</a:t>
            </a:r>
            <a:r>
              <a:rPr lang="el-GR" altLang="el-GR" sz="2400" dirty="0" smtClean="0">
                <a:cs typeface="Times New Roman" panose="02020603050405020304" pitchFamily="18" charset="0"/>
              </a:rPr>
              <a:t> (μέδουσα, </a:t>
            </a:r>
            <a:r>
              <a:rPr lang="el-GR" altLang="el-GR" sz="2400" dirty="0" err="1" smtClean="0">
                <a:cs typeface="Times New Roman" panose="02020603050405020304" pitchFamily="18" charset="0"/>
              </a:rPr>
              <a:t>ύδρα</a:t>
            </a:r>
            <a:r>
              <a:rPr lang="el-GR" altLang="el-GR" sz="2400" dirty="0" smtClean="0">
                <a:cs typeface="Times New Roman" panose="02020603050405020304" pitchFamily="18" charset="0"/>
              </a:rPr>
              <a:t>) και τα </a:t>
            </a:r>
            <a:r>
              <a:rPr lang="el-GR" altLang="el-GR" sz="2400" b="1" dirty="0" err="1" smtClean="0">
                <a:cs typeface="Times New Roman" panose="02020603050405020304" pitchFamily="18" charset="0"/>
              </a:rPr>
              <a:t>Κτενοφόρα</a:t>
            </a:r>
            <a:r>
              <a:rPr lang="el-GR" altLang="el-GR" sz="2400" dirty="0" smtClean="0">
                <a:cs typeface="Times New Roman" panose="02020603050405020304" pitchFamily="18" charset="0"/>
              </a:rPr>
              <a:t> είναι </a:t>
            </a:r>
            <a:r>
              <a:rPr lang="el-GR" altLang="el-GR" sz="2400" b="1" dirty="0" err="1" smtClean="0">
                <a:cs typeface="Times New Roman" panose="02020603050405020304" pitchFamily="18" charset="0"/>
              </a:rPr>
              <a:t>διπλοβλαστικοί</a:t>
            </a:r>
            <a:r>
              <a:rPr lang="el-GR" altLang="el-GR" sz="2400" dirty="0" smtClean="0">
                <a:cs typeface="Times New Roman" panose="02020603050405020304" pitchFamily="18" charset="0"/>
              </a:rPr>
              <a:t> οργανισμοί και δεν έχουν μεσόδερμα. Όλα τα </a:t>
            </a:r>
            <a:r>
              <a:rPr lang="el-GR" altLang="el-GR" sz="2400" b="1" dirty="0" smtClean="0">
                <a:cs typeface="Times New Roman" panose="02020603050405020304" pitchFamily="18" charset="0"/>
              </a:rPr>
              <a:t>άλλα </a:t>
            </a:r>
            <a:r>
              <a:rPr lang="el-GR" altLang="el-GR" sz="2400" b="1" dirty="0" err="1" smtClean="0">
                <a:cs typeface="Times New Roman" panose="02020603050405020304" pitchFamily="18" charset="0"/>
              </a:rPr>
              <a:t>Μετάζωα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είναι </a:t>
            </a:r>
            <a:r>
              <a:rPr lang="el-GR" altLang="el-GR" sz="2400" b="1" dirty="0" err="1" smtClean="0">
                <a:cs typeface="Times New Roman" panose="02020603050405020304" pitchFamily="18" charset="0"/>
              </a:rPr>
              <a:t>τριπλοβλαστικοί</a:t>
            </a:r>
            <a:r>
              <a:rPr lang="el-GR" altLang="el-GR" sz="2400" dirty="0" smtClean="0">
                <a:cs typeface="Times New Roman" panose="02020603050405020304" pitchFamily="18" charset="0"/>
              </a:rPr>
              <a:t> οργανισμοί. </a:t>
            </a:r>
          </a:p>
          <a:p>
            <a:pPr eaLnBrk="1" hangingPunct="1">
              <a:buClr>
                <a:schemeClr val="folHlink"/>
              </a:buClr>
              <a:buSzPct val="60000"/>
              <a:buFont typeface="Arial" panose="020B0604020202020204" pitchFamily="34" charset="0"/>
              <a:buNone/>
            </a:pPr>
            <a:endParaRPr lang="el-GR" altLang="el-GR" sz="2000" b="1" dirty="0" smtClean="0">
              <a:cs typeface="Times New Roman" panose="02020603050405020304" pitchFamily="18" charset="0"/>
            </a:endParaRPr>
          </a:p>
          <a:p>
            <a:pPr eaLnBrk="1" hangingPunct="1">
              <a:buClr>
                <a:schemeClr val="folHlink"/>
              </a:buClr>
              <a:buSzPct val="60000"/>
              <a:buFont typeface="Arial" panose="020B0604020202020204" pitchFamily="34" charset="0"/>
              <a:buNone/>
            </a:pPr>
            <a:r>
              <a:rPr lang="el-GR" altLang="el-GR" sz="2000" b="1" dirty="0" smtClean="0">
                <a:cs typeface="Times New Roman" panose="02020603050405020304" pitchFamily="18" charset="0"/>
              </a:rPr>
              <a:t>Θαυμάσια </a:t>
            </a:r>
            <a:r>
              <a:rPr lang="el-GR" altLang="el-GR" sz="2000" b="1" dirty="0" smtClean="0">
                <a:cs typeface="Times New Roman" panose="02020603050405020304" pitchFamily="18" charset="0"/>
              </a:rPr>
              <a:t>ιστοσελίδα για τη </a:t>
            </a:r>
            <a:r>
              <a:rPr lang="el-GR" altLang="el-GR" sz="2000" b="1" dirty="0" err="1" smtClean="0">
                <a:cs typeface="Times New Roman" panose="02020603050405020304" pitchFamily="18" charset="0"/>
              </a:rPr>
              <a:t>γαστριδίωση</a:t>
            </a:r>
            <a:r>
              <a:rPr lang="el-GR" altLang="el-GR" sz="2000" b="1" dirty="0" smtClean="0">
                <a:cs typeface="Times New Roman" panose="02020603050405020304" pitchFamily="18" charset="0"/>
              </a:rPr>
              <a:t> με εικόνες και βίντεο: </a:t>
            </a:r>
            <a:r>
              <a:rPr lang="en-US" altLang="el-GR" sz="2000" b="1" dirty="0" smtClean="0">
                <a:cs typeface="Times New Roman" panose="02020603050405020304" pitchFamily="18" charset="0"/>
              </a:rPr>
              <a:t>http://www.gastrulation.org/</a:t>
            </a:r>
            <a:endParaRPr lang="el-GR" altLang="en-US" sz="2000" dirty="0" smtClean="0"/>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2C565E6F-E3FC-491D-9DC9-742200F3F452}" type="slidenum">
              <a:rPr lang="en-US" altLang="el-GR"/>
              <a:pPr>
                <a:defRPr/>
              </a:pPr>
              <a:t>42</a:t>
            </a:fld>
            <a:endParaRPr lang="en-US" altLang="el-G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Τίτλος 1"/>
          <p:cNvSpPr>
            <a:spLocks noGrp="1"/>
          </p:cNvSpPr>
          <p:nvPr>
            <p:ph type="title"/>
          </p:nvPr>
        </p:nvSpPr>
        <p:spPr/>
        <p:txBody>
          <a:bodyPr/>
          <a:lstStyle/>
          <a:p>
            <a:pPr eaLnBrk="1" hangingPunct="1"/>
            <a:r>
              <a:rPr lang="el-GR" altLang="el-GR" sz="4000" dirty="0" err="1" smtClean="0">
                <a:solidFill>
                  <a:srgbClr val="0070C0"/>
                </a:solidFill>
                <a:cs typeface="Times New Roman" panose="02020603050405020304" pitchFamily="18" charset="0"/>
              </a:rPr>
              <a:t>Μεταγάστριο</a:t>
            </a:r>
            <a:r>
              <a:rPr lang="el-GR" altLang="el-GR" sz="4000" dirty="0" smtClean="0">
                <a:solidFill>
                  <a:srgbClr val="0070C0"/>
                </a:solidFill>
                <a:cs typeface="Times New Roman" panose="02020603050405020304" pitchFamily="18" charset="0"/>
              </a:rPr>
              <a:t> 1/2</a:t>
            </a:r>
            <a:endParaRPr lang="el-GR" altLang="en-US" sz="4000" dirty="0" smtClean="0"/>
          </a:p>
        </p:txBody>
      </p:sp>
      <p:sp>
        <p:nvSpPr>
          <p:cNvPr id="74755" name="Θέση περιεχομένου 8"/>
          <p:cNvSpPr>
            <a:spLocks noGrp="1"/>
          </p:cNvSpPr>
          <p:nvPr>
            <p:ph idx="1"/>
          </p:nvPr>
        </p:nvSpPr>
        <p:spPr>
          <a:xfrm>
            <a:off x="622300" y="1484313"/>
            <a:ext cx="7886700" cy="4841875"/>
          </a:xfrm>
        </p:spPr>
        <p:txBody>
          <a:bodyPr/>
          <a:lstStyle/>
          <a:p>
            <a:pPr eaLnBrk="1" hangingPunct="1">
              <a:lnSpc>
                <a:spcPct val="100000"/>
              </a:lnSpc>
            </a:pPr>
            <a:r>
              <a:rPr lang="el-GR" altLang="el-GR" sz="2200" dirty="0" smtClean="0">
                <a:cs typeface="Times New Roman" panose="02020603050405020304" pitchFamily="18" charset="0"/>
              </a:rPr>
              <a:t>Από τα 3 βλαστικά δέρματα προκύπτουν διαφορετικοί ιστοί (όπως δείχθηκε παραπάνω). Κατά το </a:t>
            </a:r>
            <a:r>
              <a:rPr lang="el-GR" altLang="el-GR" sz="2200" b="1" dirty="0" smtClean="0">
                <a:cs typeface="Times New Roman" panose="02020603050405020304" pitchFamily="18" charset="0"/>
              </a:rPr>
              <a:t>στάδιο ανάπτυξης </a:t>
            </a:r>
            <a:r>
              <a:rPr lang="el-GR" altLang="el-GR" sz="2200" dirty="0" smtClean="0">
                <a:cs typeface="Times New Roman" panose="02020603050405020304" pitchFamily="18" charset="0"/>
              </a:rPr>
              <a:t>που λέγεται </a:t>
            </a:r>
            <a:r>
              <a:rPr lang="el-GR" altLang="el-GR" sz="2200" b="1" dirty="0" err="1" smtClean="0">
                <a:cs typeface="Times New Roman" panose="02020603050405020304" pitchFamily="18" charset="0"/>
              </a:rPr>
              <a:t>μεταγαστρίδιο</a:t>
            </a:r>
            <a:r>
              <a:rPr lang="el-GR" altLang="el-GR" sz="2200" b="1" dirty="0" smtClean="0">
                <a:cs typeface="Times New Roman" panose="02020603050405020304" pitchFamily="18" charset="0"/>
              </a:rPr>
              <a:t> </a:t>
            </a:r>
            <a:r>
              <a:rPr lang="el-GR" altLang="el-GR" sz="2200" dirty="0" smtClean="0">
                <a:cs typeface="Times New Roman" panose="02020603050405020304" pitchFamily="18" charset="0"/>
              </a:rPr>
              <a:t>εμφανίζεται </a:t>
            </a:r>
            <a:r>
              <a:rPr lang="el-GR" altLang="el-GR" sz="2200" b="1" dirty="0" smtClean="0">
                <a:cs typeface="Times New Roman" panose="02020603050405020304" pitchFamily="18" charset="0"/>
              </a:rPr>
              <a:t>εξαιρετική ομοιότητα στο πλάνο ανάπτυξης των οργάνων των </a:t>
            </a:r>
            <a:r>
              <a:rPr lang="el-GR" altLang="el-GR" sz="2200" b="1" dirty="0" err="1" smtClean="0">
                <a:cs typeface="Times New Roman" panose="02020603050405020304" pitchFamily="18" charset="0"/>
              </a:rPr>
              <a:t>Σπονδυλοζώων</a:t>
            </a:r>
            <a:r>
              <a:rPr lang="el-GR" altLang="el-GR" sz="2200" b="1" dirty="0" smtClean="0">
                <a:cs typeface="Times New Roman" panose="02020603050405020304" pitchFamily="18" charset="0"/>
              </a:rPr>
              <a:t>. </a:t>
            </a:r>
          </a:p>
          <a:p>
            <a:pPr eaLnBrk="1" hangingPunct="1">
              <a:lnSpc>
                <a:spcPct val="100000"/>
              </a:lnSpc>
            </a:pPr>
            <a:r>
              <a:rPr lang="el-GR" altLang="el-GR" sz="2200" dirty="0" smtClean="0">
                <a:cs typeface="Times New Roman" panose="02020603050405020304" pitchFamily="18" charset="0"/>
              </a:rPr>
              <a:t>Ιδιαίτερο ενδιαφέρον έχει η παρουσία των </a:t>
            </a:r>
            <a:r>
              <a:rPr lang="el-GR" altLang="el-GR" sz="2200" b="1" dirty="0" smtClean="0">
                <a:cs typeface="Times New Roman" panose="02020603050405020304" pitchFamily="18" charset="0"/>
              </a:rPr>
              <a:t>φαρυγγικών θυλάκων (</a:t>
            </a:r>
            <a:r>
              <a:rPr lang="el-GR" altLang="el-GR" sz="2200" b="1" dirty="0" err="1" smtClean="0">
                <a:cs typeface="Times New Roman" panose="02020603050405020304" pitchFamily="18" charset="0"/>
              </a:rPr>
              <a:t>βραγχιακοί</a:t>
            </a:r>
            <a:r>
              <a:rPr lang="el-GR" altLang="el-GR" sz="2200" b="1" dirty="0" smtClean="0">
                <a:cs typeface="Times New Roman" panose="02020603050405020304" pitchFamily="18" charset="0"/>
              </a:rPr>
              <a:t> θύλακες) των </a:t>
            </a:r>
            <a:r>
              <a:rPr lang="el-GR" altLang="el-GR" sz="2200" b="1" dirty="0" err="1" smtClean="0">
                <a:cs typeface="Times New Roman" panose="02020603050405020304" pitchFamily="18" charset="0"/>
              </a:rPr>
              <a:t>Σπονδυλοζώων</a:t>
            </a:r>
            <a:r>
              <a:rPr lang="el-GR" altLang="el-GR" sz="2200" dirty="0" smtClean="0">
                <a:cs typeface="Times New Roman" panose="02020603050405020304" pitchFamily="18" charset="0"/>
              </a:rPr>
              <a:t>: Οι σχηματισμοί αυτοί επενδύονται από </a:t>
            </a:r>
            <a:r>
              <a:rPr lang="el-GR" altLang="el-GR" sz="2200" b="1" dirty="0" err="1" smtClean="0">
                <a:cs typeface="Times New Roman" panose="02020603050405020304" pitchFamily="18" charset="0"/>
              </a:rPr>
              <a:t>ενδόδερμα</a:t>
            </a:r>
            <a:r>
              <a:rPr lang="el-GR" altLang="el-GR" sz="2200" dirty="0" smtClean="0">
                <a:cs typeface="Times New Roman" panose="02020603050405020304" pitchFamily="18" charset="0"/>
              </a:rPr>
              <a:t> και </a:t>
            </a:r>
            <a:r>
              <a:rPr lang="el-GR" altLang="el-GR" sz="2200" dirty="0" err="1" smtClean="0">
                <a:cs typeface="Times New Roman" panose="02020603050405020304" pitchFamily="18" charset="0"/>
              </a:rPr>
              <a:t>αλληλεπιδρώντας</a:t>
            </a:r>
            <a:r>
              <a:rPr lang="el-GR" altLang="el-GR" sz="2200" dirty="0" smtClean="0">
                <a:cs typeface="Times New Roman" panose="02020603050405020304" pitchFamily="18" charset="0"/>
              </a:rPr>
              <a:t> με το </a:t>
            </a:r>
            <a:r>
              <a:rPr lang="el-GR" altLang="el-GR" sz="2200" b="1" dirty="0" err="1" smtClean="0">
                <a:cs typeface="Times New Roman" panose="02020603050405020304" pitchFamily="18" charset="0"/>
              </a:rPr>
              <a:t>εξώδερμα</a:t>
            </a:r>
            <a:r>
              <a:rPr lang="el-GR" altLang="el-GR" sz="2200" b="1" dirty="0" smtClean="0">
                <a:cs typeface="Times New Roman" panose="02020603050405020304" pitchFamily="18" charset="0"/>
              </a:rPr>
              <a:t> </a:t>
            </a:r>
            <a:r>
              <a:rPr lang="el-GR" altLang="el-GR" sz="2200" dirty="0" smtClean="0">
                <a:cs typeface="Times New Roman" panose="02020603050405020304" pitchFamily="18" charset="0"/>
              </a:rPr>
              <a:t>δίνουν τα </a:t>
            </a:r>
            <a:r>
              <a:rPr lang="el-GR" altLang="el-GR" sz="2200" b="1" dirty="0" err="1" smtClean="0">
                <a:cs typeface="Times New Roman" panose="02020603050405020304" pitchFamily="18" charset="0"/>
              </a:rPr>
              <a:t>βραγχιακά</a:t>
            </a:r>
            <a:r>
              <a:rPr lang="el-GR" altLang="el-GR" sz="2200" b="1" dirty="0" smtClean="0">
                <a:cs typeface="Times New Roman" panose="02020603050405020304" pitchFamily="18" charset="0"/>
              </a:rPr>
              <a:t> τόξα </a:t>
            </a:r>
            <a:r>
              <a:rPr lang="el-GR" altLang="el-GR" sz="2200" dirty="0" smtClean="0">
                <a:cs typeface="Times New Roman" panose="02020603050405020304" pitchFamily="18" charset="0"/>
              </a:rPr>
              <a:t>που περαιτέρω αναπτύσσονται στα </a:t>
            </a:r>
            <a:r>
              <a:rPr lang="el-GR" altLang="el-GR" sz="2200" b="1" dirty="0" smtClean="0">
                <a:cs typeface="Times New Roman" panose="02020603050405020304" pitchFamily="18" charset="0"/>
              </a:rPr>
              <a:t>βράγχια των Ιχθύων. Διατηρούνται όμως και στα χερσαία </a:t>
            </a:r>
            <a:r>
              <a:rPr lang="el-GR" altLang="el-GR" sz="2200" b="1" dirty="0" err="1" smtClean="0">
                <a:cs typeface="Times New Roman" panose="02020603050405020304" pitchFamily="18" charset="0"/>
              </a:rPr>
              <a:t>Σπονδυλόζωα</a:t>
            </a:r>
            <a:r>
              <a:rPr lang="el-GR" altLang="el-GR" sz="2200" b="1" dirty="0" smtClean="0">
                <a:cs typeface="Times New Roman" panose="02020603050405020304" pitchFamily="18" charset="0"/>
              </a:rPr>
              <a:t> </a:t>
            </a:r>
            <a:r>
              <a:rPr lang="el-GR" altLang="el-GR" sz="2200" dirty="0" smtClean="0">
                <a:cs typeface="Times New Roman" panose="02020603050405020304" pitchFamily="18" charset="0"/>
              </a:rPr>
              <a:t>και συνεισφέρουν στην δημιουργία της άνω και κάτω γνάθου καθώς και στη δημιουργία του </a:t>
            </a:r>
            <a:r>
              <a:rPr lang="el-GR" altLang="el-GR" sz="2200" dirty="0" err="1" smtClean="0">
                <a:cs typeface="Times New Roman" panose="02020603050405020304" pitchFamily="18" charset="0"/>
              </a:rPr>
              <a:t>παραθυροειδή</a:t>
            </a:r>
            <a:r>
              <a:rPr lang="el-GR" altLang="el-GR" sz="2200" dirty="0" smtClean="0">
                <a:cs typeface="Times New Roman" panose="02020603050405020304" pitchFamily="18" charset="0"/>
              </a:rPr>
              <a:t> και θύμου αδένα.</a:t>
            </a:r>
          </a:p>
        </p:txBody>
      </p:sp>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AB7BCB46-C120-406D-8B75-C09912340F1E}" type="slidenum">
              <a:rPr lang="en-US" altLang="el-GR"/>
              <a:pPr>
                <a:defRPr/>
              </a:pPr>
              <a:t>43</a:t>
            </a:fld>
            <a:endParaRPr lang="en-US" altLang="el-G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Τίτλος 1"/>
          <p:cNvSpPr>
            <a:spLocks noGrp="1"/>
          </p:cNvSpPr>
          <p:nvPr>
            <p:ph type="title"/>
          </p:nvPr>
        </p:nvSpPr>
        <p:spPr/>
        <p:txBody>
          <a:bodyPr/>
          <a:lstStyle/>
          <a:p>
            <a:pPr eaLnBrk="1" hangingPunct="1"/>
            <a:r>
              <a:rPr lang="el-GR" altLang="el-GR" sz="4000" dirty="0" err="1" smtClean="0">
                <a:solidFill>
                  <a:srgbClr val="0070C0"/>
                </a:solidFill>
                <a:cs typeface="Times New Roman" panose="02020603050405020304" pitchFamily="18" charset="0"/>
              </a:rPr>
              <a:t>Μεταγάστριο</a:t>
            </a:r>
            <a:r>
              <a:rPr lang="el-GR" altLang="el-GR" sz="4000" dirty="0" smtClean="0">
                <a:solidFill>
                  <a:srgbClr val="0070C0"/>
                </a:solidFill>
                <a:cs typeface="Times New Roman" panose="02020603050405020304" pitchFamily="18" charset="0"/>
              </a:rPr>
              <a:t> 2/2</a:t>
            </a:r>
            <a:endParaRPr lang="el-GR" altLang="en-US" sz="4000" dirty="0" smtClean="0"/>
          </a:p>
        </p:txBody>
      </p:sp>
      <p:pic>
        <p:nvPicPr>
          <p:cNvPr id="75779" name="Θέση περιεχομένου 6"/>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127000" y="1698625"/>
            <a:ext cx="4416425" cy="3970338"/>
          </a:xfrm>
        </p:spPr>
      </p:pic>
      <p:pic>
        <p:nvPicPr>
          <p:cNvPr id="75780" name="Θέση περιεχομένου 7"/>
          <p:cNvPicPr>
            <a:picLocks noGrp="1" noChangeAspect="1"/>
          </p:cNvPicPr>
          <p:nvPr>
            <p:ph sz="half" idx="2"/>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4629150" y="1690688"/>
            <a:ext cx="4264025" cy="3970337"/>
          </a:xfrm>
        </p:spPr>
      </p:pic>
      <p:sp>
        <p:nvSpPr>
          <p:cNvPr id="4" name="Θέση υποσέλιδου 3"/>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5" name="Θέση αριθμού διαφάνειας 4"/>
          <p:cNvSpPr>
            <a:spLocks noGrp="1"/>
          </p:cNvSpPr>
          <p:nvPr>
            <p:ph type="sldNum" sz="quarter" idx="11"/>
          </p:nvPr>
        </p:nvSpPr>
        <p:spPr/>
        <p:txBody>
          <a:bodyPr/>
          <a:lstStyle/>
          <a:p>
            <a:pPr>
              <a:defRPr/>
            </a:pPr>
            <a:fld id="{411111D1-8D8D-4D78-9176-33A429D927D9}" type="slidenum">
              <a:rPr lang="en-US" altLang="el-GR"/>
              <a:pPr>
                <a:defRPr/>
              </a:pPr>
              <a:t>44</a:t>
            </a:fld>
            <a:endParaRPr lang="en-US" altLang="el-GR"/>
          </a:p>
        </p:txBody>
      </p:sp>
      <p:sp>
        <p:nvSpPr>
          <p:cNvPr id="10" name="TextBox 9"/>
          <p:cNvSpPr txBox="1"/>
          <p:nvPr/>
        </p:nvSpPr>
        <p:spPr>
          <a:xfrm>
            <a:off x="4046538" y="5359400"/>
            <a:ext cx="360362" cy="276999"/>
          </a:xfrm>
          <a:prstGeom prst="rect">
            <a:avLst/>
          </a:prstGeom>
          <a:noFill/>
        </p:spPr>
        <p:txBody>
          <a:bodyPr>
            <a:spAutoFit/>
          </a:bodyPr>
          <a:lstStyle/>
          <a:p>
            <a:pPr>
              <a:defRPr/>
            </a:pPr>
            <a:r>
              <a:rPr lang="en-US" sz="1200" b="1" dirty="0" smtClean="0">
                <a:latin typeface="+mn-lt"/>
              </a:rPr>
              <a:t>1</a:t>
            </a:r>
            <a:r>
              <a:rPr lang="el-GR" sz="1200" b="1" dirty="0" smtClean="0">
                <a:latin typeface="+mn-lt"/>
              </a:rPr>
              <a:t>8</a:t>
            </a:r>
            <a:endParaRPr lang="el-GR" sz="1200" b="1" dirty="0">
              <a:latin typeface="+mn-lt"/>
            </a:endParaRPr>
          </a:p>
        </p:txBody>
      </p:sp>
      <p:sp>
        <p:nvSpPr>
          <p:cNvPr id="11" name="TextBox 10"/>
          <p:cNvSpPr txBox="1"/>
          <p:nvPr/>
        </p:nvSpPr>
        <p:spPr>
          <a:xfrm>
            <a:off x="8515350" y="5359400"/>
            <a:ext cx="377825" cy="276999"/>
          </a:xfrm>
          <a:prstGeom prst="rect">
            <a:avLst/>
          </a:prstGeom>
          <a:noFill/>
        </p:spPr>
        <p:txBody>
          <a:bodyPr>
            <a:spAutoFit/>
          </a:bodyPr>
          <a:lstStyle/>
          <a:p>
            <a:pPr>
              <a:defRPr/>
            </a:pPr>
            <a:r>
              <a:rPr lang="el-GR" sz="1200" b="1" dirty="0" smtClean="0">
                <a:latin typeface="+mn-lt"/>
              </a:rPr>
              <a:t>19</a:t>
            </a:r>
            <a:endParaRPr lang="el-GR" sz="1200" b="1" dirty="0">
              <a:latin typeface="+mn-l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Τίτλος 6"/>
          <p:cNvSpPr>
            <a:spLocks noGrp="1"/>
          </p:cNvSpPr>
          <p:nvPr>
            <p:ph type="title"/>
          </p:nvPr>
        </p:nvSpPr>
        <p:spPr/>
        <p:txBody>
          <a:bodyPr/>
          <a:lstStyle/>
          <a:p>
            <a:pPr eaLnBrk="1" hangingPunct="1"/>
            <a:r>
              <a:rPr lang="el-GR" altLang="en-US" smtClean="0"/>
              <a:t>Μηχανισμοί Ανάπτυξης</a:t>
            </a:r>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AB4A3E04-2B8F-423D-8959-1B9F819447CB}" type="slidenum">
              <a:rPr lang="en-US" altLang="el-GR"/>
              <a:pPr>
                <a:defRPr/>
              </a:pPr>
              <a:t>45</a:t>
            </a:fld>
            <a:endParaRPr lang="en-US" altLang="el-G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Τίτλος 3"/>
          <p:cNvSpPr>
            <a:spLocks noGrp="1"/>
          </p:cNvSpPr>
          <p:nvPr>
            <p:ph type="title"/>
          </p:nvPr>
        </p:nvSpPr>
        <p:spPr/>
        <p:txBody>
          <a:bodyPr/>
          <a:lstStyle/>
          <a:p>
            <a:pPr eaLnBrk="1" hangingPunct="1"/>
            <a:r>
              <a:rPr lang="el-GR" altLang="en-US" dirty="0" smtClean="0"/>
              <a:t>Γονιδιακή έκφραση 1/8</a:t>
            </a:r>
          </a:p>
        </p:txBody>
      </p:sp>
      <p:sp>
        <p:nvSpPr>
          <p:cNvPr id="78851" name="Θέση περιεχομένου 4"/>
          <p:cNvSpPr>
            <a:spLocks noGrp="1"/>
          </p:cNvSpPr>
          <p:nvPr>
            <p:ph idx="1"/>
          </p:nvPr>
        </p:nvSpPr>
        <p:spPr/>
        <p:txBody>
          <a:bodyPr/>
          <a:lstStyle/>
          <a:p>
            <a:pPr eaLnBrk="1" hangingPunct="1">
              <a:lnSpc>
                <a:spcPct val="100000"/>
              </a:lnSpc>
            </a:pPr>
            <a:r>
              <a:rPr lang="el-GR" altLang="el-GR" sz="2400" dirty="0" smtClean="0">
                <a:cs typeface="Times New Roman" panose="02020603050405020304" pitchFamily="18" charset="0"/>
              </a:rPr>
              <a:t>Σύγχρονες μελέτες σε </a:t>
            </a:r>
            <a:r>
              <a:rPr lang="el-GR" altLang="el-GR" sz="2400" b="1" dirty="0" smtClean="0">
                <a:cs typeface="Times New Roman" panose="02020603050405020304" pitchFamily="18" charset="0"/>
              </a:rPr>
              <a:t>οργανισμούς</a:t>
            </a:r>
            <a:r>
              <a:rPr lang="en-GB" altLang="el-GR" sz="2400" b="1" dirty="0" smtClean="0">
                <a:cs typeface="Times New Roman" panose="02020603050405020304" pitchFamily="18" charset="0"/>
              </a:rPr>
              <a:t>-</a:t>
            </a:r>
            <a:r>
              <a:rPr lang="el-GR" altLang="el-GR" sz="2400" b="1" dirty="0" smtClean="0">
                <a:cs typeface="Times New Roman" panose="02020603050405020304" pitchFamily="18" charset="0"/>
              </a:rPr>
              <a:t>μοντέλα </a:t>
            </a:r>
            <a:r>
              <a:rPr lang="el-GR" altLang="el-GR" sz="2400" dirty="0" smtClean="0">
                <a:cs typeface="Times New Roman" panose="02020603050405020304" pitchFamily="18" charset="0"/>
              </a:rPr>
              <a:t>δείχνει ότι η </a:t>
            </a:r>
            <a:r>
              <a:rPr lang="el-GR" altLang="el-GR" sz="2400" b="1" dirty="0" smtClean="0">
                <a:cs typeface="Times New Roman" panose="02020603050405020304" pitchFamily="18" charset="0"/>
              </a:rPr>
              <a:t>επιγένεση (η</a:t>
            </a:r>
            <a:r>
              <a:rPr lang="en-GB" altLang="el-GR" sz="2400" b="1" dirty="0" smtClean="0">
                <a:cs typeface="Times New Roman" panose="02020603050405020304" pitchFamily="18" charset="0"/>
              </a:rPr>
              <a:t> </a:t>
            </a:r>
            <a:r>
              <a:rPr lang="el-GR" altLang="el-GR" sz="2400" b="1" dirty="0" smtClean="0">
                <a:cs typeface="Times New Roman" panose="02020603050405020304" pitchFamily="18" charset="0"/>
              </a:rPr>
              <a:t>διαδικασία ανάπτυξης) </a:t>
            </a:r>
            <a:r>
              <a:rPr lang="el-GR" altLang="el-GR" sz="2400" dirty="0" smtClean="0">
                <a:cs typeface="Times New Roman" panose="02020603050405020304" pitchFamily="18" charset="0"/>
              </a:rPr>
              <a:t>αναπτύσσεται σε </a:t>
            </a:r>
            <a:r>
              <a:rPr lang="el-GR" altLang="el-GR" sz="2400" b="1" dirty="0" smtClean="0">
                <a:cs typeface="Times New Roman" panose="02020603050405020304" pitchFamily="18" charset="0"/>
              </a:rPr>
              <a:t>3 στάδια</a:t>
            </a:r>
            <a:r>
              <a:rPr lang="el-GR" altLang="el-GR" sz="2400" dirty="0" smtClean="0">
                <a:cs typeface="Times New Roman" panose="02020603050405020304" pitchFamily="18" charset="0"/>
              </a:rPr>
              <a:t>: </a:t>
            </a:r>
          </a:p>
          <a:p>
            <a:pPr eaLnBrk="1" hangingPunct="1">
              <a:lnSpc>
                <a:spcPct val="100000"/>
              </a:lnSpc>
              <a:spcBef>
                <a:spcPts val="1200"/>
              </a:spcBef>
              <a:buFont typeface="Arial" panose="020B0604020202020204" pitchFamily="34" charset="0"/>
              <a:buNone/>
            </a:pPr>
            <a:r>
              <a:rPr lang="el-GR" altLang="el-GR" sz="2400" b="1" dirty="0" smtClean="0">
                <a:cs typeface="Times New Roman" panose="02020603050405020304" pitchFamily="18" charset="0"/>
              </a:rPr>
              <a:t>1) Διαμόρφωση αρχιτεκτονικής του σώματος.</a:t>
            </a:r>
          </a:p>
          <a:p>
            <a:pPr eaLnBrk="1" hangingPunct="1">
              <a:lnSpc>
                <a:spcPct val="100000"/>
              </a:lnSpc>
              <a:spcBef>
                <a:spcPts val="1200"/>
              </a:spcBef>
              <a:buFont typeface="Arial" panose="020B0604020202020204" pitchFamily="34" charset="0"/>
              <a:buNone/>
            </a:pPr>
            <a:r>
              <a:rPr lang="el-GR" altLang="el-GR" sz="2400" b="1" dirty="0" smtClean="0">
                <a:cs typeface="Times New Roman" panose="02020603050405020304" pitchFamily="18" charset="0"/>
              </a:rPr>
              <a:t>2) καθορισμός θέσης στο σώμα και </a:t>
            </a:r>
          </a:p>
          <a:p>
            <a:pPr eaLnBrk="1" hangingPunct="1">
              <a:lnSpc>
                <a:spcPct val="100000"/>
              </a:lnSpc>
              <a:spcBef>
                <a:spcPts val="1200"/>
              </a:spcBef>
              <a:buFont typeface="Arial" panose="020B0604020202020204" pitchFamily="34" charset="0"/>
              <a:buNone/>
            </a:pPr>
            <a:r>
              <a:rPr lang="el-GR" altLang="el-GR" sz="2400" b="1" dirty="0" smtClean="0">
                <a:cs typeface="Times New Roman" panose="02020603050405020304" pitchFamily="18" charset="0"/>
              </a:rPr>
              <a:t>3) μορφογένεση άκρων και οργάνων στη συγκεκριμένη θέση</a:t>
            </a:r>
            <a:r>
              <a:rPr lang="el-GR" altLang="el-GR" sz="2400" dirty="0" smtClean="0">
                <a:cs typeface="Times New Roman" panose="02020603050405020304" pitchFamily="18" charset="0"/>
              </a:rPr>
              <a:t>. </a:t>
            </a:r>
          </a:p>
          <a:p>
            <a:pPr eaLnBrk="1" hangingPunct="1">
              <a:lnSpc>
                <a:spcPct val="100000"/>
              </a:lnSpc>
              <a:spcBef>
                <a:spcPts val="1800"/>
              </a:spcBef>
            </a:pPr>
            <a:r>
              <a:rPr lang="el-GR" altLang="el-GR" sz="2400" dirty="0" smtClean="0">
                <a:cs typeface="Times New Roman" panose="02020603050405020304" pitchFamily="18" charset="0"/>
              </a:rPr>
              <a:t>Οι διαδικασίες αυτές καθορίζονται από τους </a:t>
            </a:r>
            <a:r>
              <a:rPr lang="el-GR" altLang="el-GR" sz="2400" b="1" dirty="0" smtClean="0">
                <a:cs typeface="Times New Roman" panose="02020603050405020304" pitchFamily="18" charset="0"/>
              </a:rPr>
              <a:t>μορφογενετικούς ρυθμιστές (ΜΚ).</a:t>
            </a:r>
          </a:p>
          <a:p>
            <a:pPr eaLnBrk="1" hangingPunct="1"/>
            <a:endParaRPr lang="el-GR" altLang="en-US" sz="2600" dirty="0" smtClean="0"/>
          </a:p>
        </p:txBody>
      </p:sp>
      <p:sp>
        <p:nvSpPr>
          <p:cNvPr id="2" name="Θέση υποσέλιδου 1"/>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3" name="Θέση αριθμού διαφάνειας 2"/>
          <p:cNvSpPr>
            <a:spLocks noGrp="1"/>
          </p:cNvSpPr>
          <p:nvPr>
            <p:ph type="sldNum" sz="quarter" idx="11"/>
          </p:nvPr>
        </p:nvSpPr>
        <p:spPr/>
        <p:txBody>
          <a:bodyPr/>
          <a:lstStyle/>
          <a:p>
            <a:pPr>
              <a:defRPr/>
            </a:pPr>
            <a:fld id="{3E6A0059-3E57-4D40-9AA2-2B25DDF97CE9}" type="slidenum">
              <a:rPr lang="en-US" altLang="el-GR"/>
              <a:pPr>
                <a:defRPr/>
              </a:pPr>
              <a:t>46</a:t>
            </a:fld>
            <a:endParaRPr lang="en-US" altLang="el-G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Τίτλος 3"/>
          <p:cNvSpPr>
            <a:spLocks noGrp="1"/>
          </p:cNvSpPr>
          <p:nvPr>
            <p:ph type="title"/>
          </p:nvPr>
        </p:nvSpPr>
        <p:spPr/>
        <p:txBody>
          <a:bodyPr/>
          <a:lstStyle/>
          <a:p>
            <a:pPr eaLnBrk="1" hangingPunct="1"/>
            <a:r>
              <a:rPr lang="el-GR" altLang="en-US" dirty="0" smtClean="0"/>
              <a:t>Γονιδιακή έκφραση 2/8</a:t>
            </a:r>
          </a:p>
        </p:txBody>
      </p:sp>
      <p:sp>
        <p:nvSpPr>
          <p:cNvPr id="79875" name="Θέση περιεχομένου 4"/>
          <p:cNvSpPr>
            <a:spLocks noGrp="1"/>
          </p:cNvSpPr>
          <p:nvPr>
            <p:ph idx="1"/>
          </p:nvPr>
        </p:nvSpPr>
        <p:spPr/>
        <p:txBody>
          <a:bodyPr/>
          <a:lstStyle/>
          <a:p>
            <a:pPr eaLnBrk="1" hangingPunct="1">
              <a:lnSpc>
                <a:spcPct val="100000"/>
              </a:lnSpc>
            </a:pPr>
            <a:r>
              <a:rPr lang="el-GR" altLang="el-GR" sz="2400" b="1" dirty="0" smtClean="0">
                <a:cs typeface="Times New Roman" panose="02020603050405020304" pitchFamily="18" charset="0"/>
              </a:rPr>
              <a:t>Η διαμόρφωση της αρχιτεκτονικής του σώματος </a:t>
            </a:r>
            <a:r>
              <a:rPr lang="el-GR" altLang="el-GR" sz="2400" dirty="0" smtClean="0">
                <a:cs typeface="Times New Roman" panose="02020603050405020304" pitchFamily="18" charset="0"/>
              </a:rPr>
              <a:t>(δηλ. τι είναι αρχή-τέλος,</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δεξιό-αριστερό και μπροστά-πίσω) καθορίζεται από συγκεκριμένα γονίδια. </a:t>
            </a:r>
            <a:r>
              <a:rPr lang="en-GB" altLang="el-GR" sz="2400" dirty="0" smtClean="0">
                <a:cs typeface="Times New Roman" panose="02020603050405020304" pitchFamily="18" charset="0"/>
              </a:rPr>
              <a:t> </a:t>
            </a:r>
            <a:endParaRPr lang="el-GR" altLang="el-GR" sz="2400" dirty="0" smtClean="0">
              <a:cs typeface="Times New Roman" panose="02020603050405020304" pitchFamily="18" charset="0"/>
            </a:endParaRPr>
          </a:p>
          <a:p>
            <a:pPr eaLnBrk="1" hangingPunct="1">
              <a:lnSpc>
                <a:spcPct val="100000"/>
              </a:lnSpc>
            </a:pPr>
            <a:r>
              <a:rPr lang="el-GR" altLang="el-GR" sz="2400" dirty="0" smtClean="0">
                <a:cs typeface="Times New Roman" panose="02020603050405020304" pitchFamily="18" charset="0"/>
              </a:rPr>
              <a:t>Στη</a:t>
            </a:r>
            <a:r>
              <a:rPr lang="en-GB" altLang="el-GR" sz="2400" dirty="0" smtClean="0">
                <a:cs typeface="Times New Roman" panose="02020603050405020304" pitchFamily="18" charset="0"/>
              </a:rPr>
              <a:t> </a:t>
            </a:r>
            <a:r>
              <a:rPr lang="el-GR" altLang="el-GR" sz="2400" dirty="0" err="1" smtClean="0">
                <a:cs typeface="Times New Roman" panose="02020603050405020304" pitchFamily="18" charset="0"/>
              </a:rPr>
              <a:t>δροσόφιλα</a:t>
            </a:r>
            <a:r>
              <a:rPr lang="el-GR" altLang="el-GR" sz="2400" dirty="0" smtClean="0">
                <a:cs typeface="Times New Roman" panose="02020603050405020304" pitchFamily="18" charset="0"/>
              </a:rPr>
              <a:t> το </a:t>
            </a:r>
            <a:r>
              <a:rPr lang="en-GB" altLang="el-GR" sz="2400" b="1" dirty="0" smtClean="0">
                <a:cs typeface="Times New Roman" panose="02020603050405020304" pitchFamily="18" charset="0"/>
              </a:rPr>
              <a:t>mRNA </a:t>
            </a:r>
            <a:r>
              <a:rPr lang="el-GR" altLang="el-GR" sz="2400" dirty="0" smtClean="0">
                <a:cs typeface="Times New Roman" panose="02020603050405020304" pitchFamily="18" charset="0"/>
              </a:rPr>
              <a:t>του γονιδίου </a:t>
            </a:r>
            <a:r>
              <a:rPr lang="en-GB" altLang="el-GR" sz="2400" b="1" dirty="0" err="1" smtClean="0">
                <a:cs typeface="Times New Roman" panose="02020603050405020304" pitchFamily="18" charset="0"/>
              </a:rPr>
              <a:t>bicoid</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καθορίζει το </a:t>
            </a:r>
            <a:r>
              <a:rPr lang="el-GR" altLang="el-GR" sz="2400" b="1" dirty="0" smtClean="0">
                <a:cs typeface="Times New Roman" panose="02020603050405020304" pitchFamily="18" charset="0"/>
              </a:rPr>
              <a:t>μπροστινό τμήμα</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του</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εντόμου. Ένα παρόμοιο γονίδιο το </a:t>
            </a:r>
            <a:r>
              <a:rPr lang="en-GB" altLang="el-GR" sz="2400" b="1" dirty="0" smtClean="0">
                <a:cs typeface="Times New Roman" panose="02020603050405020304" pitchFamily="18" charset="0"/>
              </a:rPr>
              <a:t>Pitx2 </a:t>
            </a:r>
            <a:r>
              <a:rPr lang="el-GR" altLang="el-GR" sz="2400" b="1" dirty="0" smtClean="0">
                <a:cs typeface="Times New Roman" panose="02020603050405020304" pitchFamily="18" charset="0"/>
              </a:rPr>
              <a:t>στα </a:t>
            </a:r>
            <a:r>
              <a:rPr lang="el-GR" altLang="el-GR" sz="2400" b="1" dirty="0" err="1" smtClean="0">
                <a:cs typeface="Times New Roman" panose="02020603050405020304" pitchFamily="18" charset="0"/>
              </a:rPr>
              <a:t>Σπονδυλόζωα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καθορίζει το</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εάν η </a:t>
            </a:r>
            <a:r>
              <a:rPr lang="el-GR" altLang="el-GR" sz="2400" b="1" dirty="0" smtClean="0">
                <a:cs typeface="Times New Roman" panose="02020603050405020304" pitchFamily="18" charset="0"/>
              </a:rPr>
              <a:t>θέση των οργάνων θα είναι δεξιά ή αριστερά. </a:t>
            </a:r>
            <a:r>
              <a:rPr lang="el-GR" altLang="el-GR" sz="2400" dirty="0" smtClean="0">
                <a:cs typeface="Times New Roman" panose="02020603050405020304" pitchFamily="18" charset="0"/>
              </a:rPr>
              <a:t>Το </a:t>
            </a:r>
            <a:r>
              <a:rPr lang="en-GB" altLang="el-GR" sz="2400" b="1" dirty="0" smtClean="0">
                <a:cs typeface="Times New Roman" panose="02020603050405020304" pitchFamily="18" charset="0"/>
              </a:rPr>
              <a:t>Pitx2 </a:t>
            </a:r>
            <a:r>
              <a:rPr lang="el-GR" altLang="el-GR" sz="2400" dirty="0" smtClean="0">
                <a:cs typeface="Times New Roman" panose="02020603050405020304" pitchFamily="18" charset="0"/>
              </a:rPr>
              <a:t>ενεργοποιείται</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από το γονίδιο </a:t>
            </a:r>
            <a:r>
              <a:rPr lang="en-GB" altLang="el-GR" sz="2400" b="1" dirty="0" smtClean="0">
                <a:cs typeface="Times New Roman" panose="02020603050405020304" pitchFamily="18" charset="0"/>
              </a:rPr>
              <a:t>hedgehog</a:t>
            </a:r>
            <a:r>
              <a:rPr lang="el-GR" altLang="el-GR" sz="2400" b="1" dirty="0" smtClean="0">
                <a:cs typeface="Times New Roman" panose="02020603050405020304" pitchFamily="18" charset="0"/>
              </a:rPr>
              <a:t>. </a:t>
            </a:r>
          </a:p>
          <a:p>
            <a:pPr eaLnBrk="1" hangingPunct="1"/>
            <a:endParaRPr lang="el-GR" altLang="en-US" sz="2600" dirty="0" smtClean="0"/>
          </a:p>
        </p:txBody>
      </p:sp>
      <p:sp>
        <p:nvSpPr>
          <p:cNvPr id="2" name="Θέση υποσέλιδου 1"/>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3" name="Θέση αριθμού διαφάνειας 2"/>
          <p:cNvSpPr>
            <a:spLocks noGrp="1"/>
          </p:cNvSpPr>
          <p:nvPr>
            <p:ph type="sldNum" sz="quarter" idx="11"/>
          </p:nvPr>
        </p:nvSpPr>
        <p:spPr/>
        <p:txBody>
          <a:bodyPr/>
          <a:lstStyle/>
          <a:p>
            <a:pPr>
              <a:defRPr/>
            </a:pPr>
            <a:fld id="{7BB88B72-852F-47E6-87DA-66C6C55E0D08}" type="slidenum">
              <a:rPr lang="en-US" altLang="el-GR"/>
              <a:pPr>
                <a:defRPr/>
              </a:pPr>
              <a:t>47</a:t>
            </a:fld>
            <a:endParaRPr lang="en-US" altLang="el-G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Τίτλος 3"/>
          <p:cNvSpPr>
            <a:spLocks noGrp="1"/>
          </p:cNvSpPr>
          <p:nvPr>
            <p:ph type="title"/>
          </p:nvPr>
        </p:nvSpPr>
        <p:spPr/>
        <p:txBody>
          <a:bodyPr/>
          <a:lstStyle/>
          <a:p>
            <a:pPr eaLnBrk="1" hangingPunct="1"/>
            <a:r>
              <a:rPr lang="el-GR" altLang="en-US" dirty="0" smtClean="0"/>
              <a:t>Γονιδιακή έκφραση 3/8</a:t>
            </a:r>
          </a:p>
        </p:txBody>
      </p:sp>
      <p:pic>
        <p:nvPicPr>
          <p:cNvPr id="80899" name="Θέση περιεχομένου 5"/>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687388" y="1671638"/>
            <a:ext cx="7886700" cy="4278312"/>
          </a:xfrm>
        </p:spPr>
      </p:pic>
      <p:sp>
        <p:nvSpPr>
          <p:cNvPr id="2" name="Θέση υποσέλιδου 1"/>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3" name="Θέση αριθμού διαφάνειας 2"/>
          <p:cNvSpPr>
            <a:spLocks noGrp="1"/>
          </p:cNvSpPr>
          <p:nvPr>
            <p:ph type="sldNum" sz="quarter" idx="11"/>
          </p:nvPr>
        </p:nvSpPr>
        <p:spPr/>
        <p:txBody>
          <a:bodyPr/>
          <a:lstStyle/>
          <a:p>
            <a:pPr>
              <a:defRPr/>
            </a:pPr>
            <a:fld id="{CA17BE57-1956-46F9-861A-66681885CE0B}" type="slidenum">
              <a:rPr lang="en-US" altLang="el-GR"/>
              <a:pPr>
                <a:defRPr/>
              </a:pPr>
              <a:t>48</a:t>
            </a:fld>
            <a:endParaRPr lang="en-US" altLang="el-GR"/>
          </a:p>
        </p:txBody>
      </p:sp>
      <p:sp>
        <p:nvSpPr>
          <p:cNvPr id="7" name="TextBox 6"/>
          <p:cNvSpPr txBox="1"/>
          <p:nvPr/>
        </p:nvSpPr>
        <p:spPr>
          <a:xfrm>
            <a:off x="8174038" y="5722938"/>
            <a:ext cx="400050" cy="276999"/>
          </a:xfrm>
          <a:prstGeom prst="rect">
            <a:avLst/>
          </a:prstGeom>
          <a:noFill/>
        </p:spPr>
        <p:txBody>
          <a:bodyPr>
            <a:spAutoFit/>
          </a:bodyPr>
          <a:lstStyle/>
          <a:p>
            <a:pPr>
              <a:defRPr/>
            </a:pPr>
            <a:r>
              <a:rPr lang="el-GR" sz="1200" b="1" dirty="0" smtClean="0">
                <a:latin typeface="+mn-lt"/>
              </a:rPr>
              <a:t>20</a:t>
            </a:r>
            <a:endParaRPr lang="el-GR" sz="1200" b="1" dirty="0">
              <a:latin typeface="+mn-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Τίτλος 3"/>
          <p:cNvSpPr>
            <a:spLocks noGrp="1"/>
          </p:cNvSpPr>
          <p:nvPr>
            <p:ph type="title"/>
          </p:nvPr>
        </p:nvSpPr>
        <p:spPr/>
        <p:txBody>
          <a:bodyPr/>
          <a:lstStyle/>
          <a:p>
            <a:pPr eaLnBrk="1" hangingPunct="1"/>
            <a:r>
              <a:rPr lang="el-GR" altLang="en-US" dirty="0" smtClean="0"/>
              <a:t>Γονιδιακή έκφραση 4/8</a:t>
            </a:r>
          </a:p>
        </p:txBody>
      </p:sp>
      <p:sp>
        <p:nvSpPr>
          <p:cNvPr id="81923" name="Θέση περιεχομένου 4"/>
          <p:cNvSpPr>
            <a:spLocks noGrp="1"/>
          </p:cNvSpPr>
          <p:nvPr>
            <p:ph idx="1"/>
          </p:nvPr>
        </p:nvSpPr>
        <p:spPr/>
        <p:txBody>
          <a:bodyPr/>
          <a:lstStyle/>
          <a:p>
            <a:pPr marL="539750" indent="0" eaLnBrk="1" hangingPunct="1">
              <a:lnSpc>
                <a:spcPct val="100000"/>
              </a:lnSpc>
              <a:buFont typeface="Arial" panose="020B0604020202020204" pitchFamily="34" charset="0"/>
              <a:buNone/>
            </a:pPr>
            <a:r>
              <a:rPr lang="en-GB" altLang="el-GR" sz="2400" b="1" dirty="0" smtClean="0">
                <a:cs typeface="Times New Roman" panose="02020603050405020304" pitchFamily="18" charset="0"/>
              </a:rPr>
              <a:t>2) </a:t>
            </a:r>
            <a:r>
              <a:rPr lang="el-GR" altLang="el-GR" sz="2400" b="1" dirty="0" smtClean="0">
                <a:cs typeface="Times New Roman" panose="02020603050405020304" pitchFamily="18" charset="0"/>
              </a:rPr>
              <a:t>Ο καθορισμός της θέσης στο σώμα ρυθμίζεται από τα γονίδια </a:t>
            </a:r>
            <a:r>
              <a:rPr lang="en-GB" altLang="el-GR" sz="2400" b="1" dirty="0" err="1" smtClean="0">
                <a:cs typeface="Times New Roman" panose="02020603050405020304" pitchFamily="18" charset="0"/>
              </a:rPr>
              <a:t>Hom</a:t>
            </a:r>
            <a:r>
              <a:rPr lang="el-GR" altLang="el-GR" sz="2400" b="1" dirty="0" smtClean="0">
                <a:cs typeface="Times New Roman" panose="02020603050405020304" pitchFamily="18" charset="0"/>
              </a:rPr>
              <a:t> στη </a:t>
            </a:r>
            <a:r>
              <a:rPr lang="el-GR" altLang="el-GR" sz="2400" b="1" dirty="0" err="1" smtClean="0">
                <a:cs typeface="Times New Roman" panose="02020603050405020304" pitchFamily="18" charset="0"/>
              </a:rPr>
              <a:t>δροσόφιλα</a:t>
            </a:r>
            <a:r>
              <a:rPr lang="en-GB" altLang="el-GR" sz="2400" b="1" dirty="0" smtClean="0">
                <a:cs typeface="Times New Roman" panose="02020603050405020304" pitchFamily="18" charset="0"/>
              </a:rPr>
              <a:t> </a:t>
            </a:r>
            <a:r>
              <a:rPr lang="el-GR" altLang="el-GR" sz="2400" b="1" dirty="0" smtClean="0">
                <a:cs typeface="Times New Roman" panose="02020603050405020304" pitchFamily="18" charset="0"/>
              </a:rPr>
              <a:t>(</a:t>
            </a:r>
            <a:r>
              <a:rPr lang="en-GB" altLang="el-GR" sz="2400" b="1" dirty="0" err="1" smtClean="0">
                <a:cs typeface="Times New Roman" panose="02020603050405020304" pitchFamily="18" charset="0"/>
              </a:rPr>
              <a:t>Hox</a:t>
            </a:r>
            <a:r>
              <a:rPr lang="el-GR" altLang="el-GR" sz="2400" b="1" dirty="0" smtClean="0">
                <a:cs typeface="Times New Roman" panose="02020603050405020304" pitchFamily="18" charset="0"/>
              </a:rPr>
              <a:t> στα άλλα ζώα).</a:t>
            </a:r>
          </a:p>
          <a:p>
            <a:pPr marL="53975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Τα </a:t>
            </a:r>
            <a:r>
              <a:rPr lang="el-GR" altLang="el-GR" sz="2400" b="1" dirty="0" err="1" smtClean="0">
                <a:cs typeface="Times New Roman" panose="02020603050405020304" pitchFamily="18" charset="0"/>
              </a:rPr>
              <a:t>ομοιοτικά</a:t>
            </a:r>
            <a:r>
              <a:rPr lang="el-GR" altLang="el-GR" sz="2400" b="1" dirty="0" smtClean="0">
                <a:cs typeface="Times New Roman" panose="02020603050405020304" pitchFamily="18" charset="0"/>
              </a:rPr>
              <a:t> γονίδια </a:t>
            </a:r>
            <a:r>
              <a:rPr lang="el-GR" altLang="el-GR" sz="2400" dirty="0" smtClean="0">
                <a:cs typeface="Times New Roman" panose="02020603050405020304" pitchFamily="18" charset="0"/>
              </a:rPr>
              <a:t>(</a:t>
            </a:r>
            <a:r>
              <a:rPr lang="en-GB" altLang="el-GR" sz="2400" dirty="0" err="1" smtClean="0">
                <a:cs typeface="Times New Roman" panose="02020603050405020304" pitchFamily="18" charset="0"/>
              </a:rPr>
              <a:t>Hom</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κωδικοποιούν </a:t>
            </a:r>
            <a:r>
              <a:rPr lang="el-GR" altLang="el-GR" sz="2400" b="1" dirty="0" smtClean="0">
                <a:cs typeface="Times New Roman" panose="02020603050405020304" pitchFamily="18" charset="0"/>
              </a:rPr>
              <a:t>ομάδες</a:t>
            </a:r>
            <a:r>
              <a:rPr lang="el-GR" altLang="el-GR" sz="2400" dirty="0" smtClean="0">
                <a:cs typeface="Times New Roman" panose="02020603050405020304" pitchFamily="18" charset="0"/>
              </a:rPr>
              <a:t> πολύ σημαντικών </a:t>
            </a:r>
            <a:r>
              <a:rPr lang="el-GR" altLang="el-GR" sz="2400" b="1" dirty="0" smtClean="0">
                <a:cs typeface="Times New Roman" panose="02020603050405020304" pitchFamily="18" charset="0"/>
              </a:rPr>
              <a:t>πρωτεϊνών</a:t>
            </a:r>
            <a:r>
              <a:rPr lang="el-GR" altLang="el-GR" sz="2400" dirty="0" smtClean="0">
                <a:cs typeface="Times New Roman" panose="02020603050405020304" pitchFamily="18" charset="0"/>
              </a:rPr>
              <a:t> που ρυθμίζουν τη θέση στο σώμα στα </a:t>
            </a:r>
            <a:r>
              <a:rPr lang="el-GR" altLang="el-GR" sz="2400" dirty="0" err="1" smtClean="0">
                <a:cs typeface="Times New Roman" panose="02020603050405020304" pitchFamily="18" charset="0"/>
              </a:rPr>
              <a:t>μεταμερή</a:t>
            </a:r>
            <a:r>
              <a:rPr lang="el-GR" altLang="el-GR" sz="2400" dirty="0" smtClean="0">
                <a:cs typeface="Times New Roman" panose="02020603050405020304" pitchFamily="18" charset="0"/>
              </a:rPr>
              <a:t> και τους </a:t>
            </a:r>
            <a:r>
              <a:rPr lang="el-GR" altLang="el-GR" sz="2400" dirty="0" err="1" smtClean="0">
                <a:cs typeface="Times New Roman" panose="02020603050405020304" pitchFamily="18" charset="0"/>
              </a:rPr>
              <a:t>σωμίτες</a:t>
            </a:r>
            <a:r>
              <a:rPr lang="el-GR" altLang="el-GR" sz="2400" dirty="0" smtClean="0">
                <a:cs typeface="Times New Roman" panose="02020603050405020304" pitchFamily="18" charset="0"/>
              </a:rPr>
              <a:t>. </a:t>
            </a:r>
          </a:p>
          <a:p>
            <a:pPr marL="53975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Οι πρωτεΐνες αυτές χαρακτηρίζονται από την </a:t>
            </a:r>
            <a:r>
              <a:rPr lang="el-GR" altLang="el-GR" sz="2400" b="1" dirty="0" smtClean="0">
                <a:cs typeface="Times New Roman" panose="02020603050405020304" pitchFamily="18" charset="0"/>
              </a:rPr>
              <a:t>παρουσία ενός πρωτεϊνικού μοτίβου 60 αμινοξέων</a:t>
            </a:r>
            <a:r>
              <a:rPr lang="en-GB" altLang="el-GR" sz="2400" b="1" dirty="0" smtClean="0">
                <a:cs typeface="Times New Roman" panose="02020603050405020304" pitchFamily="18" charset="0"/>
              </a:rPr>
              <a:t> (</a:t>
            </a:r>
            <a:r>
              <a:rPr lang="en-GB" altLang="el-GR" sz="2400" b="1" dirty="0" err="1" smtClean="0">
                <a:cs typeface="Times New Roman" panose="02020603050405020304" pitchFamily="18" charset="0"/>
              </a:rPr>
              <a:t>homeobox</a:t>
            </a:r>
            <a:r>
              <a:rPr lang="en-GB" altLang="el-GR" sz="2400" b="1" dirty="0" smtClean="0">
                <a:cs typeface="Times New Roman" panose="02020603050405020304" pitchFamily="18" charset="0"/>
              </a:rPr>
              <a:t>)</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που είναι </a:t>
            </a:r>
            <a:r>
              <a:rPr lang="el-GR" altLang="el-GR" sz="2400" b="1" dirty="0" smtClean="0">
                <a:cs typeface="Times New Roman" panose="02020603050405020304" pitchFamily="18" charset="0"/>
              </a:rPr>
              <a:t>πολύ συντηρημένο </a:t>
            </a:r>
            <a:r>
              <a:rPr lang="el-GR" altLang="el-GR" sz="2400" dirty="0" smtClean="0">
                <a:cs typeface="Times New Roman" panose="02020603050405020304" pitchFamily="18" charset="0"/>
              </a:rPr>
              <a:t>στα διάφορα είδη ζώων στα οποία έχει βρεθεί.</a:t>
            </a:r>
          </a:p>
          <a:p>
            <a:pPr marL="539750" indent="0" eaLnBrk="1" hangingPunct="1"/>
            <a:endParaRPr lang="el-GR" altLang="en-US" dirty="0" smtClean="0"/>
          </a:p>
        </p:txBody>
      </p:sp>
      <p:sp>
        <p:nvSpPr>
          <p:cNvPr id="2" name="Θέση υποσέλιδου 1"/>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3" name="Θέση αριθμού διαφάνειας 2"/>
          <p:cNvSpPr>
            <a:spLocks noGrp="1"/>
          </p:cNvSpPr>
          <p:nvPr>
            <p:ph type="sldNum" sz="quarter" idx="11"/>
          </p:nvPr>
        </p:nvSpPr>
        <p:spPr/>
        <p:txBody>
          <a:bodyPr/>
          <a:lstStyle/>
          <a:p>
            <a:pPr>
              <a:defRPr/>
            </a:pPr>
            <a:fld id="{2E047CC9-D0D0-4A78-8636-4B81B463A321}" type="slidenum">
              <a:rPr lang="en-US" altLang="el-GR"/>
              <a:pPr>
                <a:defRPr/>
              </a:pPr>
              <a:t>49</a:t>
            </a:fld>
            <a:endParaRPr lang="en-US" altLang="el-G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71438" y="0"/>
            <a:ext cx="9296401"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l-GR" altLang="el-GR" dirty="0" smtClean="0">
                <a:solidFill>
                  <a:schemeClr val="bg2"/>
                </a:solidFill>
                <a:latin typeface="Times New Roman" panose="02020603050405020304" pitchFamily="18" charset="0"/>
                <a:cs typeface="Times New Roman" panose="02020603050405020304" pitchFamily="18" charset="0"/>
              </a:rPr>
              <a:t>					</a:t>
            </a:r>
          </a:p>
          <a:p>
            <a:pPr marL="182880" eaLnBrk="1" hangingPunct="1">
              <a:spcBef>
                <a:spcPts val="1800"/>
              </a:spcBef>
              <a:defRPr/>
            </a:pPr>
            <a:r>
              <a:rPr lang="el-GR" altLang="el-GR" dirty="0" smtClean="0">
                <a:latin typeface="+mn-lt"/>
                <a:cs typeface="Times New Roman" panose="02020603050405020304" pitchFamily="18" charset="0"/>
              </a:rPr>
              <a:t>	</a:t>
            </a:r>
          </a:p>
        </p:txBody>
      </p:sp>
      <p:sp>
        <p:nvSpPr>
          <p:cNvPr id="10243" name="Τίτλος 1"/>
          <p:cNvSpPr>
            <a:spLocks noGrp="1"/>
          </p:cNvSpPr>
          <p:nvPr>
            <p:ph type="title"/>
          </p:nvPr>
        </p:nvSpPr>
        <p:spPr/>
        <p:txBody>
          <a:bodyPr/>
          <a:lstStyle/>
          <a:p>
            <a:pPr eaLnBrk="1" hangingPunct="1"/>
            <a:r>
              <a:rPr lang="el-GR" altLang="el-GR" dirty="0" smtClean="0">
                <a:solidFill>
                  <a:srgbClr val="0070C0"/>
                </a:solidFill>
                <a:cs typeface="Times New Roman" panose="02020603050405020304" pitchFamily="18" charset="0"/>
              </a:rPr>
              <a:t>Γονιμοποίηση 1/2</a:t>
            </a:r>
            <a:endParaRPr lang="el-GR" altLang="en-US" dirty="0" smtClean="0">
              <a:solidFill>
                <a:srgbClr val="0070C0"/>
              </a:solidFill>
            </a:endParaRPr>
          </a:p>
        </p:txBody>
      </p:sp>
      <p:sp>
        <p:nvSpPr>
          <p:cNvPr id="10244" name="Θέση περιεχομένου 3"/>
          <p:cNvSpPr>
            <a:spLocks noGrp="1"/>
          </p:cNvSpPr>
          <p:nvPr>
            <p:ph idx="1"/>
          </p:nvPr>
        </p:nvSpPr>
        <p:spPr>
          <a:xfrm>
            <a:off x="630238" y="1555750"/>
            <a:ext cx="7886700" cy="4351338"/>
          </a:xfrm>
        </p:spPr>
        <p:txBody>
          <a:bodyPr/>
          <a:lstStyle/>
          <a:p>
            <a:pPr eaLnBrk="1" hangingPunct="1">
              <a:lnSpc>
                <a:spcPct val="100000"/>
              </a:lnSpc>
            </a:pPr>
            <a:r>
              <a:rPr lang="el-GR" altLang="el-GR" sz="2400" dirty="0" smtClean="0">
                <a:cs typeface="Times New Roman" panose="02020603050405020304" pitchFamily="18" charset="0"/>
              </a:rPr>
              <a:t>Με τη ένωση ενός θηλυκού και ενός αρσενικού γαμέτη (</a:t>
            </a:r>
            <a:r>
              <a:rPr lang="el-GR" altLang="el-GR" sz="2400" b="1" dirty="0" smtClean="0">
                <a:cs typeface="Times New Roman" panose="02020603050405020304" pitchFamily="18" charset="0"/>
              </a:rPr>
              <a:t>γονιμοποίηση) </a:t>
            </a:r>
            <a:r>
              <a:rPr lang="el-GR" altLang="el-GR" sz="2400" dirty="0" smtClean="0">
                <a:cs typeface="Times New Roman" panose="02020603050405020304" pitchFamily="18" charset="0"/>
              </a:rPr>
              <a:t>επιτυγχάνονται 2 σκοποί: </a:t>
            </a:r>
          </a:p>
          <a:p>
            <a:pPr eaLnBrk="1" hangingPunct="1">
              <a:lnSpc>
                <a:spcPct val="100000"/>
              </a:lnSpc>
              <a:buFont typeface="Arial" panose="020B0604020202020204" pitchFamily="34" charset="0"/>
              <a:buNone/>
            </a:pPr>
            <a:r>
              <a:rPr lang="el-GR" altLang="el-GR" sz="2400" dirty="0" smtClean="0">
                <a:cs typeface="Times New Roman" panose="02020603050405020304" pitchFamily="18" charset="0"/>
              </a:rPr>
              <a:t>1) </a:t>
            </a:r>
            <a:r>
              <a:rPr lang="el-GR" altLang="el-GR" sz="2400" b="1" dirty="0" err="1" smtClean="0">
                <a:cs typeface="Times New Roman" panose="02020603050405020304" pitchFamily="18" charset="0"/>
              </a:rPr>
              <a:t>Ανασυνδυασμός</a:t>
            </a:r>
            <a:r>
              <a:rPr lang="el-GR" altLang="el-GR" sz="2400" dirty="0" smtClean="0">
                <a:cs typeface="Times New Roman" panose="02020603050405020304" pitchFamily="18" charset="0"/>
              </a:rPr>
              <a:t> γονιδίων-αποκατάσταση </a:t>
            </a:r>
            <a:r>
              <a:rPr lang="el-GR" altLang="el-GR" sz="2400" dirty="0" err="1" smtClean="0">
                <a:cs typeface="Times New Roman" panose="02020603050405020304" pitchFamily="18" charset="0"/>
              </a:rPr>
              <a:t>διπλοειδίας</a:t>
            </a:r>
            <a:r>
              <a:rPr lang="el-GR" altLang="el-GR" sz="2400" dirty="0" smtClean="0">
                <a:cs typeface="Times New Roman" panose="02020603050405020304" pitchFamily="18" charset="0"/>
              </a:rPr>
              <a:t>   </a:t>
            </a:r>
          </a:p>
          <a:p>
            <a:pPr eaLnBrk="1" hangingPunct="1">
              <a:lnSpc>
                <a:spcPct val="100000"/>
              </a:lnSpc>
              <a:buFont typeface="Arial" panose="020B0604020202020204" pitchFamily="34" charset="0"/>
              <a:buNone/>
            </a:pPr>
            <a:r>
              <a:rPr lang="el-GR" altLang="el-GR" sz="2400" dirty="0" smtClean="0">
                <a:cs typeface="Times New Roman" panose="02020603050405020304" pitchFamily="18" charset="0"/>
              </a:rPr>
              <a:t>2) </a:t>
            </a:r>
            <a:r>
              <a:rPr lang="el-GR" altLang="el-GR" sz="2400" b="1" dirty="0" smtClean="0">
                <a:cs typeface="Times New Roman" panose="02020603050405020304" pitchFamily="18" charset="0"/>
              </a:rPr>
              <a:t>Ενεργοποίηση </a:t>
            </a:r>
            <a:r>
              <a:rPr lang="el-GR" altLang="el-GR" sz="2400" dirty="0" smtClean="0">
                <a:cs typeface="Times New Roman" panose="02020603050405020304" pitchFamily="18" charset="0"/>
              </a:rPr>
              <a:t>ωαρίου (με ή χωρίς την άμεση συμμετοχή του αρσενικού γαμέτη).</a:t>
            </a:r>
            <a:endParaRPr lang="en-GB" altLang="el-GR" sz="2400" dirty="0" smtClean="0">
              <a:cs typeface="Times New Roman" panose="02020603050405020304" pitchFamily="18" charset="0"/>
            </a:endParaRPr>
          </a:p>
          <a:p>
            <a:pPr eaLnBrk="1" hangingPunct="1">
              <a:lnSpc>
                <a:spcPct val="100000"/>
              </a:lnSpc>
            </a:pPr>
            <a:r>
              <a:rPr lang="el-GR" altLang="el-GR" sz="2400" dirty="0" smtClean="0">
                <a:cs typeface="Times New Roman" panose="02020603050405020304" pitchFamily="18" charset="0"/>
              </a:rPr>
              <a:t>Ενώ το </a:t>
            </a:r>
            <a:r>
              <a:rPr lang="el-GR" altLang="el-GR" sz="2400" b="1" dirty="0" smtClean="0">
                <a:cs typeface="Times New Roman" panose="02020603050405020304" pitchFamily="18" charset="0"/>
              </a:rPr>
              <a:t>σπερματοζωάριο </a:t>
            </a:r>
            <a:r>
              <a:rPr lang="el-GR" altLang="el-GR" sz="2400" dirty="0" smtClean="0">
                <a:cs typeface="Times New Roman" panose="02020603050405020304" pitchFamily="18" charset="0"/>
              </a:rPr>
              <a:t>παρέχει το </a:t>
            </a:r>
            <a:r>
              <a:rPr lang="el-GR" altLang="el-GR" sz="2400" b="1" dirty="0" smtClean="0">
                <a:cs typeface="Times New Roman" panose="02020603050405020304" pitchFamily="18" charset="0"/>
              </a:rPr>
              <a:t>γενετικό του υλικό </a:t>
            </a:r>
            <a:r>
              <a:rPr lang="el-GR" altLang="el-GR" sz="2400" dirty="0" smtClean="0">
                <a:cs typeface="Times New Roman" panose="02020603050405020304" pitchFamily="18" charset="0"/>
              </a:rPr>
              <a:t>και </a:t>
            </a:r>
            <a:r>
              <a:rPr lang="el-GR" altLang="el-GR" sz="2400" b="1" dirty="0" smtClean="0">
                <a:cs typeface="Times New Roman" panose="02020603050405020304" pitchFamily="18" charset="0"/>
              </a:rPr>
              <a:t>ενεργοποιεί </a:t>
            </a:r>
            <a:r>
              <a:rPr lang="el-GR" altLang="el-GR" sz="2400" dirty="0" smtClean="0">
                <a:cs typeface="Times New Roman" panose="02020603050405020304" pitchFamily="18" charset="0"/>
              </a:rPr>
              <a:t>το ωάριο κατά τη γονιμοποίηση, το ωάριο φέρει τη </a:t>
            </a:r>
            <a:r>
              <a:rPr lang="el-GR" altLang="el-GR" sz="2400" b="1" dirty="0" smtClean="0">
                <a:cs typeface="Times New Roman" panose="02020603050405020304" pitchFamily="18" charset="0"/>
              </a:rPr>
              <a:t>λέκιθο</a:t>
            </a:r>
            <a:r>
              <a:rPr lang="el-GR" altLang="el-GR" sz="2400" dirty="0" smtClean="0">
                <a:cs typeface="Times New Roman" panose="02020603050405020304" pitchFamily="18" charset="0"/>
              </a:rPr>
              <a:t> και μεγάλες ποσότητες </a:t>
            </a:r>
            <a:r>
              <a:rPr lang="en-GB" altLang="el-GR" sz="2400" b="1" dirty="0" smtClean="0">
                <a:cs typeface="Times New Roman" panose="02020603050405020304" pitchFamily="18" charset="0"/>
              </a:rPr>
              <a:t>mRNA</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ριβοσωμάτων</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και </a:t>
            </a:r>
            <a:r>
              <a:rPr lang="el-GR" altLang="el-GR" sz="2400" b="1" dirty="0" smtClean="0">
                <a:cs typeface="Times New Roman" panose="02020603050405020304" pitchFamily="18" charset="0"/>
              </a:rPr>
              <a:t>πρωτεϊνών γ</a:t>
            </a:r>
            <a:r>
              <a:rPr lang="el-GR" altLang="el-GR" sz="2400" dirty="0" smtClean="0">
                <a:cs typeface="Times New Roman" panose="02020603050405020304" pitchFamily="18" charset="0"/>
              </a:rPr>
              <a:t>νωστών ως </a:t>
            </a:r>
            <a:r>
              <a:rPr lang="el-GR" altLang="el-GR" sz="2400" b="1" dirty="0" smtClean="0">
                <a:cs typeface="Times New Roman" panose="02020603050405020304" pitchFamily="18" charset="0"/>
              </a:rPr>
              <a:t>μορφογενετικοί </a:t>
            </a:r>
            <a:r>
              <a:rPr lang="el-GR" altLang="el-GR" sz="2400" b="1" dirty="0" err="1" smtClean="0">
                <a:cs typeface="Times New Roman" panose="02020603050405020304" pitchFamily="18" charset="0"/>
              </a:rPr>
              <a:t>καθοριστές</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(ΜΚ) (</a:t>
            </a:r>
            <a:r>
              <a:rPr lang="en-GB" altLang="el-GR" sz="2400" b="1" dirty="0" err="1" smtClean="0">
                <a:cs typeface="Times New Roman" panose="02020603050405020304" pitchFamily="18" charset="0"/>
              </a:rPr>
              <a:t>morphogens</a:t>
            </a:r>
            <a:r>
              <a:rPr lang="en-GB" altLang="el-GR" sz="2400" dirty="0" smtClean="0">
                <a:cs typeface="Times New Roman" panose="02020603050405020304" pitchFamily="18" charset="0"/>
              </a:rPr>
              <a:t>). </a:t>
            </a:r>
            <a:endParaRPr lang="el-GR" altLang="el-GR" sz="2400" dirty="0" smtClean="0">
              <a:cs typeface="Times New Roman" panose="02020603050405020304" pitchFamily="18" charset="0"/>
            </a:endParaRPr>
          </a:p>
          <a:p>
            <a:pPr eaLnBrk="1" hangingPunct="1"/>
            <a:endParaRPr lang="el-GR" altLang="en-US" dirty="0" smtClean="0"/>
          </a:p>
        </p:txBody>
      </p:sp>
      <p:sp>
        <p:nvSpPr>
          <p:cNvPr id="8" name="Θέση υποσέλιδου 7"/>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9" name="Θέση αριθμού διαφάνειας 8"/>
          <p:cNvSpPr>
            <a:spLocks noGrp="1"/>
          </p:cNvSpPr>
          <p:nvPr>
            <p:ph type="sldNum" sz="quarter" idx="11"/>
          </p:nvPr>
        </p:nvSpPr>
        <p:spPr/>
        <p:txBody>
          <a:bodyPr/>
          <a:lstStyle/>
          <a:p>
            <a:pPr>
              <a:defRPr/>
            </a:pPr>
            <a:fld id="{17CAF7D3-E9E2-4AEF-A6A5-58B57EEE760D}" type="slidenum">
              <a:rPr lang="en-US" altLang="el-GR"/>
              <a:pPr>
                <a:defRPr/>
              </a:pPr>
              <a:t>5</a:t>
            </a:fld>
            <a:endParaRPr lang="en-US" altLang="el-G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Τίτλος 3"/>
          <p:cNvSpPr>
            <a:spLocks noGrp="1"/>
          </p:cNvSpPr>
          <p:nvPr>
            <p:ph type="title"/>
          </p:nvPr>
        </p:nvSpPr>
        <p:spPr/>
        <p:txBody>
          <a:bodyPr/>
          <a:lstStyle/>
          <a:p>
            <a:pPr eaLnBrk="1" hangingPunct="1"/>
            <a:r>
              <a:rPr lang="el-GR" altLang="en-US" dirty="0" smtClean="0"/>
              <a:t>Γονιδιακή έκφραση 5/8</a:t>
            </a:r>
          </a:p>
        </p:txBody>
      </p:sp>
      <p:pic>
        <p:nvPicPr>
          <p:cNvPr id="82948" name="Θέση περιεχομένου 8"/>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4716463" y="1455738"/>
            <a:ext cx="3897312" cy="4835525"/>
          </a:xfrm>
        </p:spPr>
      </p:pic>
      <p:pic>
        <p:nvPicPr>
          <p:cNvPr id="5" name="Content Placeholder 4"/>
          <p:cNvPicPr>
            <a:picLocks noGrp="1" noChangeAspect="1"/>
          </p:cNvPicPr>
          <p:nvPr>
            <p:ph sz="half" idx="1"/>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060888" y="1834694"/>
            <a:ext cx="3325068" cy="3748258"/>
          </a:xfrm>
        </p:spPr>
      </p:pic>
      <p:sp>
        <p:nvSpPr>
          <p:cNvPr id="2" name="Θέση υποσέλιδου 1"/>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3" name="Θέση αριθμού διαφάνειας 2"/>
          <p:cNvSpPr>
            <a:spLocks noGrp="1"/>
          </p:cNvSpPr>
          <p:nvPr>
            <p:ph type="sldNum" sz="quarter" idx="11"/>
          </p:nvPr>
        </p:nvSpPr>
        <p:spPr/>
        <p:txBody>
          <a:bodyPr/>
          <a:lstStyle/>
          <a:p>
            <a:pPr>
              <a:defRPr/>
            </a:pPr>
            <a:fld id="{D85B64FA-3722-42B6-A80F-18D572A18C0D}" type="slidenum">
              <a:rPr lang="en-US" altLang="el-GR"/>
              <a:pPr>
                <a:defRPr/>
              </a:pPr>
              <a:t>50</a:t>
            </a:fld>
            <a:endParaRPr lang="en-US" altLang="el-GR"/>
          </a:p>
        </p:txBody>
      </p:sp>
      <p:sp>
        <p:nvSpPr>
          <p:cNvPr id="10" name="TextBox 9"/>
          <p:cNvSpPr txBox="1"/>
          <p:nvPr/>
        </p:nvSpPr>
        <p:spPr>
          <a:xfrm>
            <a:off x="4020890" y="5223262"/>
            <a:ext cx="360362" cy="276999"/>
          </a:xfrm>
          <a:prstGeom prst="rect">
            <a:avLst/>
          </a:prstGeom>
          <a:noFill/>
        </p:spPr>
        <p:txBody>
          <a:bodyPr>
            <a:spAutoFit/>
          </a:bodyPr>
          <a:lstStyle/>
          <a:p>
            <a:pPr>
              <a:defRPr/>
            </a:pPr>
            <a:r>
              <a:rPr lang="en-US" sz="1200" b="1" dirty="0" smtClean="0">
                <a:latin typeface="+mn-lt"/>
              </a:rPr>
              <a:t>21</a:t>
            </a:r>
            <a:endParaRPr lang="el-GR" sz="1200" b="1" dirty="0">
              <a:latin typeface="+mn-lt"/>
            </a:endParaRPr>
          </a:p>
        </p:txBody>
      </p:sp>
      <p:sp>
        <p:nvSpPr>
          <p:cNvPr id="11" name="TextBox 10"/>
          <p:cNvSpPr txBox="1"/>
          <p:nvPr/>
        </p:nvSpPr>
        <p:spPr>
          <a:xfrm>
            <a:off x="8205788" y="5876925"/>
            <a:ext cx="360362" cy="276999"/>
          </a:xfrm>
          <a:prstGeom prst="rect">
            <a:avLst/>
          </a:prstGeom>
          <a:noFill/>
        </p:spPr>
        <p:txBody>
          <a:bodyPr>
            <a:spAutoFit/>
          </a:bodyPr>
          <a:lstStyle/>
          <a:p>
            <a:pPr>
              <a:defRPr/>
            </a:pPr>
            <a:r>
              <a:rPr lang="en-US" sz="1200" b="1" dirty="0" smtClean="0">
                <a:latin typeface="+mn-lt"/>
              </a:rPr>
              <a:t>22</a:t>
            </a:r>
            <a:endParaRPr lang="el-GR" sz="1200" b="1" dirty="0">
              <a:latin typeface="+mn-l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Τίτλος 3"/>
          <p:cNvSpPr>
            <a:spLocks noGrp="1"/>
          </p:cNvSpPr>
          <p:nvPr>
            <p:ph type="title"/>
          </p:nvPr>
        </p:nvSpPr>
        <p:spPr/>
        <p:txBody>
          <a:bodyPr/>
          <a:lstStyle/>
          <a:p>
            <a:pPr eaLnBrk="1" hangingPunct="1"/>
            <a:r>
              <a:rPr lang="el-GR" altLang="en-US" dirty="0" smtClean="0"/>
              <a:t>Γονιδιακή έκφραση 6/8</a:t>
            </a:r>
          </a:p>
        </p:txBody>
      </p:sp>
      <p:sp>
        <p:nvSpPr>
          <p:cNvPr id="84995" name="Θέση περιεχομένου 4"/>
          <p:cNvSpPr>
            <a:spLocks noGrp="1"/>
          </p:cNvSpPr>
          <p:nvPr>
            <p:ph idx="1"/>
          </p:nvPr>
        </p:nvSpPr>
        <p:spPr>
          <a:xfrm>
            <a:off x="657225" y="1557338"/>
            <a:ext cx="7886700" cy="4351337"/>
          </a:xfrm>
        </p:spPr>
        <p:txBody>
          <a:bodyPr/>
          <a:lstStyle/>
          <a:p>
            <a:pPr marL="0" indent="0" eaLnBrk="1" hangingPunct="1">
              <a:lnSpc>
                <a:spcPct val="100000"/>
              </a:lnSpc>
              <a:buFont typeface="Arial" panose="020B0604020202020204" pitchFamily="34" charset="0"/>
              <a:buNone/>
            </a:pPr>
            <a:r>
              <a:rPr lang="en-GB" altLang="el-GR" sz="2400" b="1" dirty="0" smtClean="0">
                <a:cs typeface="Times New Roman" panose="02020603050405020304" pitchFamily="18" charset="0"/>
              </a:rPr>
              <a:t>3) </a:t>
            </a:r>
            <a:r>
              <a:rPr lang="el-GR" altLang="el-GR" sz="2400" b="1" dirty="0" smtClean="0">
                <a:cs typeface="Times New Roman" panose="02020603050405020304" pitchFamily="18" charset="0"/>
              </a:rPr>
              <a:t>Μορφογένεση άκρων και οργάνων στη συγκεκριμένη θέση.</a:t>
            </a:r>
          </a:p>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Πειράματα σε έμβρυα κότας έδειξαν ότι η πρωτεΐνη </a:t>
            </a:r>
            <a:r>
              <a:rPr lang="en-GB" altLang="el-GR" sz="2400" b="1" dirty="0" smtClean="0">
                <a:cs typeface="Times New Roman" panose="02020603050405020304" pitchFamily="18" charset="0"/>
              </a:rPr>
              <a:t>fibroblast growth factor (</a:t>
            </a:r>
            <a:r>
              <a:rPr lang="en-GB" altLang="el-GR" sz="2400" b="1" dirty="0" err="1" smtClean="0">
                <a:cs typeface="Times New Roman" panose="02020603050405020304" pitchFamily="18" charset="0"/>
              </a:rPr>
              <a:t>fgf</a:t>
            </a:r>
            <a:r>
              <a:rPr lang="en-GB" altLang="el-GR" sz="2400" b="1" dirty="0" smtClean="0">
                <a:cs typeface="Times New Roman" panose="02020603050405020304" pitchFamily="18" charset="0"/>
              </a:rPr>
              <a:t>) </a:t>
            </a:r>
            <a:r>
              <a:rPr lang="el-GR" altLang="el-GR" sz="2400" dirty="0" smtClean="0">
                <a:cs typeface="Times New Roman" panose="02020603050405020304" pitchFamily="18" charset="0"/>
              </a:rPr>
              <a:t>καθορίζει τον </a:t>
            </a:r>
            <a:r>
              <a:rPr lang="el-GR" altLang="el-GR" sz="2400" b="1" dirty="0" smtClean="0">
                <a:cs typeface="Times New Roman" panose="02020603050405020304" pitchFamily="18" charset="0"/>
              </a:rPr>
              <a:t>τρόπο ανάπτυξης των άκρων του εμβρύου</a:t>
            </a:r>
            <a:r>
              <a:rPr lang="el-GR" altLang="el-GR" sz="2400" dirty="0" smtClean="0">
                <a:cs typeface="Times New Roman" panose="02020603050405020304" pitchFamily="18" charset="0"/>
              </a:rPr>
              <a:t>. </a:t>
            </a:r>
          </a:p>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Συγκεκριμένα, ο </a:t>
            </a:r>
            <a:r>
              <a:rPr lang="en-GB" altLang="el-GR" sz="2400" b="1" dirty="0" err="1" smtClean="0">
                <a:cs typeface="Times New Roman" panose="02020603050405020304" pitchFamily="18" charset="0"/>
              </a:rPr>
              <a:t>fgf</a:t>
            </a:r>
            <a:r>
              <a:rPr lang="el-GR" altLang="el-GR" sz="2400" b="1" dirty="0" smtClean="0">
                <a:cs typeface="Times New Roman" panose="02020603050405020304" pitchFamily="18" charset="0"/>
              </a:rPr>
              <a:t> εκφραζόμενος σε διαβαθμισμένη συγκέντρωση </a:t>
            </a:r>
            <a:r>
              <a:rPr lang="el-GR" altLang="el-GR" sz="2400" dirty="0" smtClean="0">
                <a:cs typeface="Times New Roman" panose="02020603050405020304" pitchFamily="18" charset="0"/>
              </a:rPr>
              <a:t>στο άκρο διαμορφώνει τη γεωμετρία της ανάπτυξης στον </a:t>
            </a:r>
            <a:r>
              <a:rPr lang="el-GR" altLang="el-GR" sz="2400" b="1" dirty="0" smtClean="0">
                <a:cs typeface="Times New Roman" panose="02020603050405020304" pitchFamily="18" charset="0"/>
              </a:rPr>
              <a:t>εγγύς-ακραίο (κοντά-μακριά από το σώμα) άξονα</a:t>
            </a:r>
            <a:r>
              <a:rPr lang="el-GR" altLang="el-GR" sz="2400" dirty="0" smtClean="0">
                <a:cs typeface="Times New Roman" panose="02020603050405020304" pitchFamily="18" charset="0"/>
              </a:rPr>
              <a:t>. Η πρωτεΐνη </a:t>
            </a:r>
            <a:r>
              <a:rPr lang="en-GB" altLang="el-GR" sz="2400" b="1" dirty="0" smtClean="0">
                <a:cs typeface="Times New Roman" panose="02020603050405020304" pitchFamily="18" charset="0"/>
              </a:rPr>
              <a:t>hedgehog</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με τον ίδιο τρόπο διαμορφώνει τον </a:t>
            </a:r>
            <a:r>
              <a:rPr lang="el-GR" altLang="el-GR" sz="2400" b="1" dirty="0" smtClean="0">
                <a:cs typeface="Times New Roman" panose="02020603050405020304" pitchFamily="18" charset="0"/>
              </a:rPr>
              <a:t>πρόσθιο-οπίσθιο άξονα </a:t>
            </a:r>
            <a:r>
              <a:rPr lang="el-GR" altLang="el-GR" sz="2400" dirty="0" smtClean="0">
                <a:cs typeface="Times New Roman" panose="02020603050405020304" pitchFamily="18" charset="0"/>
              </a:rPr>
              <a:t>και καθορίζει τη σωστή θέση των δακτύλων. Επίσης η πρωτεΐνη </a:t>
            </a:r>
            <a:r>
              <a:rPr lang="en-GB" altLang="el-GR" sz="2400" b="1" dirty="0" smtClean="0">
                <a:cs typeface="Times New Roman" panose="02020603050405020304" pitchFamily="18" charset="0"/>
              </a:rPr>
              <a:t>Wnt7a</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διαμορφώνει τον </a:t>
            </a:r>
            <a:r>
              <a:rPr lang="el-GR" altLang="el-GR" sz="2400" b="1" dirty="0" smtClean="0">
                <a:cs typeface="Times New Roman" panose="02020603050405020304" pitchFamily="18" charset="0"/>
              </a:rPr>
              <a:t>νωτιαίου-κοιλιακού άξονα.</a:t>
            </a:r>
            <a:endParaRPr lang="en-GB" altLang="el-GR" sz="2400" b="1" dirty="0" smtClean="0">
              <a:cs typeface="Times New Roman" panose="02020603050405020304" pitchFamily="18" charset="0"/>
            </a:endParaRPr>
          </a:p>
          <a:p>
            <a:pPr marL="0" indent="0" eaLnBrk="1" hangingPunct="1"/>
            <a:endParaRPr lang="el-GR" altLang="en-US" dirty="0" smtClean="0"/>
          </a:p>
        </p:txBody>
      </p:sp>
      <p:sp>
        <p:nvSpPr>
          <p:cNvPr id="2" name="Θέση υποσέλιδου 1"/>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3" name="Θέση αριθμού διαφάνειας 2"/>
          <p:cNvSpPr>
            <a:spLocks noGrp="1"/>
          </p:cNvSpPr>
          <p:nvPr>
            <p:ph type="sldNum" sz="quarter" idx="11"/>
          </p:nvPr>
        </p:nvSpPr>
        <p:spPr/>
        <p:txBody>
          <a:bodyPr/>
          <a:lstStyle/>
          <a:p>
            <a:pPr>
              <a:defRPr/>
            </a:pPr>
            <a:fld id="{7C17B16B-E769-491B-9F99-C5B1CFC59B8F}" type="slidenum">
              <a:rPr lang="en-US" altLang="el-GR"/>
              <a:pPr>
                <a:defRPr/>
              </a:pPr>
              <a:t>51</a:t>
            </a:fld>
            <a:endParaRPr lang="en-US" altLang="el-G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Τίτλος 3"/>
          <p:cNvSpPr>
            <a:spLocks noGrp="1"/>
          </p:cNvSpPr>
          <p:nvPr>
            <p:ph type="title"/>
          </p:nvPr>
        </p:nvSpPr>
        <p:spPr/>
        <p:txBody>
          <a:bodyPr/>
          <a:lstStyle/>
          <a:p>
            <a:pPr eaLnBrk="1" hangingPunct="1"/>
            <a:r>
              <a:rPr lang="el-GR" altLang="en-US" dirty="0" smtClean="0"/>
              <a:t>Γονιδιακή έκφραση 7/8</a:t>
            </a:r>
          </a:p>
        </p:txBody>
      </p:sp>
      <p:sp>
        <p:nvSpPr>
          <p:cNvPr id="86019" name="Θέση περιεχομένου 4"/>
          <p:cNvSpPr>
            <a:spLocks noGrp="1"/>
          </p:cNvSpPr>
          <p:nvPr>
            <p:ph idx="1"/>
          </p:nvPr>
        </p:nvSpPr>
        <p:spPr>
          <a:xfrm>
            <a:off x="657225" y="1557338"/>
            <a:ext cx="7886700" cy="4351337"/>
          </a:xfrm>
        </p:spPr>
        <p:txBody>
          <a:bodyPr/>
          <a:lstStyle/>
          <a:p>
            <a:pPr eaLnBrk="1" hangingPunct="1">
              <a:lnSpc>
                <a:spcPct val="100000"/>
              </a:lnSpc>
            </a:pPr>
            <a:r>
              <a:rPr lang="el-GR" altLang="el-GR" sz="2400" dirty="0" smtClean="0">
                <a:cs typeface="Times New Roman" panose="02020603050405020304" pitchFamily="18" charset="0"/>
              </a:rPr>
              <a:t>Πρόσφατη έρευνα βρήκε ότι η ουσία </a:t>
            </a:r>
            <a:r>
              <a:rPr lang="en-GB" altLang="el-GR" sz="2400" b="1" dirty="0" smtClean="0">
                <a:cs typeface="Times New Roman" panose="02020603050405020304" pitchFamily="18" charset="0"/>
              </a:rPr>
              <a:t>thalidomide</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γνωστή για τις </a:t>
            </a:r>
            <a:r>
              <a:rPr lang="el-GR" altLang="el-GR" sz="2400" b="1" dirty="0" smtClean="0">
                <a:cs typeface="Times New Roman" panose="02020603050405020304" pitchFamily="18" charset="0"/>
              </a:rPr>
              <a:t>εκτεταμένες μορφολογικές ανωμαλίες </a:t>
            </a:r>
            <a:r>
              <a:rPr lang="el-GR" altLang="el-GR" sz="2400" dirty="0" smtClean="0">
                <a:cs typeface="Times New Roman" panose="02020603050405020304" pitchFamily="18" charset="0"/>
              </a:rPr>
              <a:t>που προκάλεσε </a:t>
            </a:r>
            <a:r>
              <a:rPr lang="el-GR" altLang="el-GR" sz="2400" b="1" dirty="0" smtClean="0">
                <a:cs typeface="Times New Roman" panose="02020603050405020304" pitchFamily="18" charset="0"/>
              </a:rPr>
              <a:t>σε έμβρυα ανθρώπων </a:t>
            </a:r>
            <a:r>
              <a:rPr lang="el-GR" altLang="el-GR" sz="2400" dirty="0" smtClean="0">
                <a:cs typeface="Times New Roman" panose="02020603050405020304" pitchFamily="18" charset="0"/>
              </a:rPr>
              <a:t>τη δεκαετία του </a:t>
            </a:r>
            <a:r>
              <a:rPr lang="ja-JP" altLang="en-US" sz="2400" dirty="0" smtClean="0">
                <a:ea typeface="MS PGothic" panose="020B0600070205080204" pitchFamily="34" charset="-128"/>
                <a:cs typeface="Times New Roman" panose="02020603050405020304" pitchFamily="18" charset="0"/>
              </a:rPr>
              <a:t>’</a:t>
            </a:r>
            <a:r>
              <a:rPr lang="el-GR" altLang="ja-JP" sz="2400" dirty="0" smtClean="0">
                <a:cs typeface="Times New Roman" panose="02020603050405020304" pitchFamily="18" charset="0"/>
              </a:rPr>
              <a:t>60 προσδένεται στην πρωτεΐνη </a:t>
            </a:r>
            <a:r>
              <a:rPr lang="en-GB" altLang="ja-JP" sz="2400" b="1" dirty="0" err="1" smtClean="0">
                <a:ea typeface="MS PGothic" panose="020B0600070205080204" pitchFamily="34" charset="-128"/>
              </a:rPr>
              <a:t>cereblon</a:t>
            </a:r>
            <a:r>
              <a:rPr lang="el-GR" altLang="ja-JP" sz="2400" b="1" dirty="0" smtClean="0">
                <a:ea typeface="MS PGothic" panose="020B0600070205080204" pitchFamily="34" charset="-128"/>
              </a:rPr>
              <a:t>,</a:t>
            </a:r>
            <a:r>
              <a:rPr lang="en-GB" altLang="ja-JP" sz="2400" dirty="0" smtClean="0">
                <a:ea typeface="MS PGothic" panose="020B0600070205080204" pitchFamily="34" charset="-128"/>
              </a:rPr>
              <a:t> </a:t>
            </a:r>
            <a:r>
              <a:rPr lang="el-GR" altLang="ja-JP" sz="2400" dirty="0" smtClean="0">
                <a:cs typeface="Times New Roman" panose="02020603050405020304" pitchFamily="18" charset="0"/>
              </a:rPr>
              <a:t>η </a:t>
            </a:r>
            <a:r>
              <a:rPr lang="el-GR" altLang="el-GR" sz="2400" dirty="0" smtClean="0">
                <a:cs typeface="Times New Roman" panose="02020603050405020304" pitchFamily="18" charset="0"/>
              </a:rPr>
              <a:t>οποία εκφράζεται στα άκρα εμβρύων της κότας.</a:t>
            </a:r>
          </a:p>
          <a:p>
            <a:pPr eaLnBrk="1" hangingPunct="1"/>
            <a:endParaRPr lang="el-GR" altLang="el-GR" sz="2800" dirty="0" smtClean="0">
              <a:cs typeface="Times New Roman" panose="02020603050405020304" pitchFamily="18" charset="0"/>
            </a:endParaRPr>
          </a:p>
          <a:p>
            <a:pPr eaLnBrk="1" hangingPunct="1"/>
            <a:endParaRPr lang="en-GB" altLang="el-GR" sz="2800" dirty="0" smtClean="0">
              <a:cs typeface="Times New Roman" panose="02020603050405020304" pitchFamily="18" charset="0"/>
            </a:endParaRPr>
          </a:p>
        </p:txBody>
      </p:sp>
      <p:sp>
        <p:nvSpPr>
          <p:cNvPr id="2" name="Θέση υποσέλιδου 1"/>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3" name="Θέση αριθμού διαφάνειας 2"/>
          <p:cNvSpPr>
            <a:spLocks noGrp="1"/>
          </p:cNvSpPr>
          <p:nvPr>
            <p:ph type="sldNum" sz="quarter" idx="11"/>
          </p:nvPr>
        </p:nvSpPr>
        <p:spPr/>
        <p:txBody>
          <a:bodyPr/>
          <a:lstStyle/>
          <a:p>
            <a:pPr>
              <a:defRPr/>
            </a:pPr>
            <a:fld id="{82C4843E-9766-4CFC-A492-AA45840A6478}" type="slidenum">
              <a:rPr lang="en-US" altLang="el-GR"/>
              <a:pPr>
                <a:defRPr/>
              </a:pPr>
              <a:t>52</a:t>
            </a:fld>
            <a:endParaRPr lang="en-US" altLang="el-G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Τίτλος 3"/>
          <p:cNvSpPr>
            <a:spLocks noGrp="1"/>
          </p:cNvSpPr>
          <p:nvPr>
            <p:ph type="title"/>
          </p:nvPr>
        </p:nvSpPr>
        <p:spPr/>
        <p:txBody>
          <a:bodyPr/>
          <a:lstStyle/>
          <a:p>
            <a:pPr eaLnBrk="1" hangingPunct="1"/>
            <a:r>
              <a:rPr lang="el-GR" altLang="en-US" dirty="0" smtClean="0"/>
              <a:t>Γονιδιακή έκφραση 8/8</a:t>
            </a:r>
          </a:p>
        </p:txBody>
      </p:sp>
      <p:pic>
        <p:nvPicPr>
          <p:cNvPr id="87043" name="Θέση περιεχομένου 6"/>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42975" y="1628775"/>
            <a:ext cx="3630613" cy="4440238"/>
          </a:xfrm>
        </p:spPr>
      </p:pic>
      <p:sp>
        <p:nvSpPr>
          <p:cNvPr id="87044" name="Θέση κειμένου 8"/>
          <p:cNvSpPr>
            <a:spLocks noGrp="1"/>
          </p:cNvSpPr>
          <p:nvPr>
            <p:ph type="body" sz="half" idx="2"/>
          </p:nvPr>
        </p:nvSpPr>
        <p:spPr>
          <a:xfrm>
            <a:off x="4735513" y="2276475"/>
            <a:ext cx="3810000" cy="3821113"/>
          </a:xfrm>
        </p:spPr>
        <p:txBody>
          <a:bodyPr/>
          <a:lstStyle/>
          <a:p>
            <a:pPr marL="0" indent="0" eaLnBrk="1" hangingPunct="1">
              <a:buFont typeface="Arial" panose="020B0604020202020204" pitchFamily="34" charset="0"/>
              <a:buNone/>
            </a:pPr>
            <a:endParaRPr lang="en-US" altLang="el-GR" sz="2000" smtClean="0">
              <a:cs typeface="Times New Roman" panose="02020603050405020304" pitchFamily="18" charset="0"/>
            </a:endParaRPr>
          </a:p>
          <a:p>
            <a:pPr marL="0" indent="0" eaLnBrk="1" hangingPunct="1">
              <a:buFont typeface="Arial" panose="020B0604020202020204" pitchFamily="34" charset="0"/>
              <a:buNone/>
            </a:pPr>
            <a:endParaRPr lang="en-US" altLang="el-GR" sz="2000" smtClean="0">
              <a:cs typeface="Times New Roman" panose="02020603050405020304" pitchFamily="18" charset="0"/>
            </a:endParaRPr>
          </a:p>
          <a:p>
            <a:pPr marL="0" indent="0" eaLnBrk="1" hangingPunct="1">
              <a:buFont typeface="Arial" panose="020B0604020202020204" pitchFamily="34" charset="0"/>
              <a:buNone/>
            </a:pPr>
            <a:endParaRPr lang="en-US" altLang="el-GR" sz="2000" smtClean="0">
              <a:cs typeface="Times New Roman" panose="02020603050405020304" pitchFamily="18" charset="0"/>
            </a:endParaRPr>
          </a:p>
          <a:p>
            <a:pPr marL="0" indent="0" eaLnBrk="1" hangingPunct="1">
              <a:buFont typeface="Arial" panose="020B0604020202020204" pitchFamily="34" charset="0"/>
              <a:buNone/>
            </a:pPr>
            <a:endParaRPr lang="en-US" altLang="el-GR" sz="2000" smtClean="0">
              <a:cs typeface="Times New Roman" panose="02020603050405020304" pitchFamily="18" charset="0"/>
            </a:endParaRPr>
          </a:p>
          <a:p>
            <a:pPr marL="0" indent="0" eaLnBrk="1" hangingPunct="1">
              <a:buFont typeface="Arial" panose="020B0604020202020204" pitchFamily="34" charset="0"/>
              <a:buNone/>
            </a:pPr>
            <a:endParaRPr lang="en-US" altLang="el-GR" sz="2000" smtClean="0">
              <a:cs typeface="Times New Roman" panose="02020603050405020304" pitchFamily="18" charset="0"/>
            </a:endParaRPr>
          </a:p>
          <a:p>
            <a:pPr marL="0" indent="0" eaLnBrk="1" hangingPunct="1">
              <a:buFont typeface="Arial" panose="020B0604020202020204" pitchFamily="34" charset="0"/>
              <a:buNone/>
            </a:pPr>
            <a:endParaRPr lang="en-US" altLang="el-GR" sz="2000" smtClean="0">
              <a:cs typeface="Times New Roman" panose="02020603050405020304" pitchFamily="18" charset="0"/>
            </a:endParaRPr>
          </a:p>
          <a:p>
            <a:pPr marL="0" indent="0" eaLnBrk="1" hangingPunct="1">
              <a:buFont typeface="Arial" panose="020B0604020202020204" pitchFamily="34" charset="0"/>
              <a:buNone/>
            </a:pPr>
            <a:r>
              <a:rPr lang="el-GR" altLang="el-GR" sz="1600" smtClean="0">
                <a:cs typeface="Times New Roman" panose="02020603050405020304" pitchFamily="18" charset="0"/>
              </a:rPr>
              <a:t>Πηγή: </a:t>
            </a:r>
            <a:r>
              <a:rPr lang="en-US" altLang="el-GR" sz="1600" smtClean="0">
                <a:cs typeface="Times New Roman" panose="02020603050405020304" pitchFamily="18" charset="0"/>
              </a:rPr>
              <a:t>Ito</a:t>
            </a:r>
            <a:r>
              <a:rPr lang="el-GR" altLang="el-GR" sz="1600" smtClean="0">
                <a:cs typeface="Times New Roman" panose="02020603050405020304" pitchFamily="18" charset="0"/>
              </a:rPr>
              <a:t>, Τ. </a:t>
            </a:r>
            <a:r>
              <a:rPr lang="en-US" altLang="el-GR" sz="1600" smtClean="0">
                <a:cs typeface="Times New Roman" panose="02020603050405020304" pitchFamily="18" charset="0"/>
              </a:rPr>
              <a:t>et al., (2010)</a:t>
            </a:r>
            <a:r>
              <a:rPr lang="el-GR" altLang="el-GR" sz="1600" smtClean="0">
                <a:cs typeface="Times New Roman" panose="02020603050405020304" pitchFamily="18" charset="0"/>
              </a:rPr>
              <a:t> Ι</a:t>
            </a:r>
            <a:r>
              <a:rPr lang="en-US" altLang="el-GR" sz="1600" smtClean="0">
                <a:cs typeface="Times New Roman" panose="02020603050405020304" pitchFamily="18" charset="0"/>
              </a:rPr>
              <a:t>dentification of a Primary Target of Thalidomide Teratogenicity</a:t>
            </a:r>
            <a:r>
              <a:rPr lang="en-US" altLang="el-GR" sz="1600" baseline="30000" smtClean="0">
                <a:cs typeface="Times New Roman" panose="02020603050405020304" pitchFamily="18" charset="0"/>
              </a:rPr>
              <a:t>,</a:t>
            </a:r>
            <a:r>
              <a:rPr lang="en-US" altLang="el-GR" sz="1600" smtClean="0">
                <a:cs typeface="Times New Roman" panose="02020603050405020304" pitchFamily="18" charset="0"/>
              </a:rPr>
              <a:t> Science, 327, 1345-1350</a:t>
            </a:r>
            <a:r>
              <a:rPr lang="el-GR" altLang="el-GR" sz="1600" smtClean="0">
                <a:cs typeface="Times New Roman" panose="02020603050405020304" pitchFamily="18" charset="0"/>
              </a:rPr>
              <a:t>.</a:t>
            </a:r>
          </a:p>
          <a:p>
            <a:pPr marL="0" indent="0" eaLnBrk="1" hangingPunct="1"/>
            <a:endParaRPr lang="el-GR" altLang="en-US" smtClean="0"/>
          </a:p>
        </p:txBody>
      </p:sp>
      <p:sp>
        <p:nvSpPr>
          <p:cNvPr id="2" name="Θέση υποσέλιδου 1"/>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3" name="Θέση αριθμού διαφάνειας 2"/>
          <p:cNvSpPr>
            <a:spLocks noGrp="1"/>
          </p:cNvSpPr>
          <p:nvPr>
            <p:ph type="sldNum" sz="quarter" idx="11"/>
          </p:nvPr>
        </p:nvSpPr>
        <p:spPr/>
        <p:txBody>
          <a:bodyPr/>
          <a:lstStyle/>
          <a:p>
            <a:pPr>
              <a:defRPr/>
            </a:pPr>
            <a:fld id="{7CCF2E74-9976-4EA1-A4FF-4ABCA8BC008C}" type="slidenum">
              <a:rPr lang="en-US" altLang="el-GR"/>
              <a:pPr>
                <a:defRPr/>
              </a:pPr>
              <a:t>53</a:t>
            </a:fld>
            <a:endParaRPr lang="en-US" altLang="el-GR"/>
          </a:p>
        </p:txBody>
      </p:sp>
      <p:sp>
        <p:nvSpPr>
          <p:cNvPr id="10" name="TextBox 9"/>
          <p:cNvSpPr txBox="1"/>
          <p:nvPr/>
        </p:nvSpPr>
        <p:spPr>
          <a:xfrm>
            <a:off x="3995738" y="5762625"/>
            <a:ext cx="360362" cy="276999"/>
          </a:xfrm>
          <a:prstGeom prst="rect">
            <a:avLst/>
          </a:prstGeom>
          <a:noFill/>
        </p:spPr>
        <p:txBody>
          <a:bodyPr>
            <a:spAutoFit/>
          </a:bodyPr>
          <a:lstStyle/>
          <a:p>
            <a:pPr>
              <a:defRPr/>
            </a:pPr>
            <a:r>
              <a:rPr lang="en-US" sz="1200" b="1" dirty="0" smtClean="0">
                <a:latin typeface="+mn-lt"/>
              </a:rPr>
              <a:t>23</a:t>
            </a:r>
            <a:endParaRPr lang="el-GR" sz="1200" b="1" dirty="0">
              <a:latin typeface="+mn-l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Τίτλος 3"/>
          <p:cNvSpPr>
            <a:spLocks noGrp="1"/>
          </p:cNvSpPr>
          <p:nvPr>
            <p:ph type="title"/>
          </p:nvPr>
        </p:nvSpPr>
        <p:spPr/>
        <p:txBody>
          <a:bodyPr/>
          <a:lstStyle/>
          <a:p>
            <a:pPr eaLnBrk="1" hangingPunct="1"/>
            <a:r>
              <a:rPr lang="el-GR" altLang="en-US" dirty="0" smtClean="0"/>
              <a:t>Μορφογένεση άκρων </a:t>
            </a:r>
            <a:r>
              <a:rPr lang="en-US" altLang="en-US" dirty="0" smtClean="0"/>
              <a:t>1</a:t>
            </a:r>
            <a:r>
              <a:rPr lang="el-GR" altLang="en-US" dirty="0" smtClean="0"/>
              <a:t>/4</a:t>
            </a:r>
            <a:endParaRPr lang="el-GR" altLang="en-US" dirty="0" smtClean="0"/>
          </a:p>
        </p:txBody>
      </p:sp>
      <p:pic>
        <p:nvPicPr>
          <p:cNvPr id="88067" name="Θέση περιεχομένου 8"/>
          <p:cNvPicPr>
            <a:picLocks noGrp="1" noChangeAspect="1"/>
          </p:cNvPicPr>
          <p:nvPr>
            <p:ph sz="quarter" idx="12"/>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4284663" y="2249488"/>
            <a:ext cx="4572000" cy="3517900"/>
          </a:xfrm>
        </p:spPr>
      </p:pic>
      <p:sp>
        <p:nvSpPr>
          <p:cNvPr id="88068" name="Θέση κειμένου 5"/>
          <p:cNvSpPr>
            <a:spLocks noGrp="1"/>
          </p:cNvSpPr>
          <p:nvPr>
            <p:ph type="body" sz="quarter" idx="13"/>
          </p:nvPr>
        </p:nvSpPr>
        <p:spPr>
          <a:xfrm>
            <a:off x="346076" y="1690688"/>
            <a:ext cx="3938588" cy="3995737"/>
          </a:xfrm>
        </p:spPr>
        <p:txBody>
          <a:bodyPr/>
          <a:lstStyle/>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Η δημιουργία των 4 άκρων στα τετράποδα ζώα είναι αποτέλεσμα της συνδυασμένης δράσης, </a:t>
            </a:r>
            <a:r>
              <a:rPr lang="el-GR" altLang="el-GR" sz="2400" b="1" dirty="0" smtClean="0">
                <a:cs typeface="Times New Roman" panose="02020603050405020304" pitchFamily="18" charset="0"/>
              </a:rPr>
              <a:t>μέσω μηχανισμών θετικής και αρνητικής ανάδρασης,</a:t>
            </a:r>
            <a:r>
              <a:rPr lang="el-GR" altLang="el-GR" sz="2400" dirty="0" smtClean="0">
                <a:cs typeface="Times New Roman" panose="02020603050405020304" pitchFamily="18" charset="0"/>
              </a:rPr>
              <a:t> των πρωτεϊνών  </a:t>
            </a:r>
            <a:r>
              <a:rPr lang="en-GB" altLang="el-GR" sz="2400" b="1" dirty="0" smtClean="0">
                <a:cs typeface="Times New Roman" panose="02020603050405020304" pitchFamily="18" charset="0"/>
              </a:rPr>
              <a:t>fibroblast growth factor (</a:t>
            </a:r>
            <a:r>
              <a:rPr lang="en-GB" altLang="el-GR" sz="2400" b="1" dirty="0" err="1" smtClean="0">
                <a:cs typeface="Times New Roman" panose="02020603050405020304" pitchFamily="18" charset="0"/>
              </a:rPr>
              <a:t>fgf</a:t>
            </a:r>
            <a:r>
              <a:rPr lang="en-GB" altLang="el-GR" sz="2400" b="1" dirty="0" smtClean="0">
                <a:cs typeface="Times New Roman" panose="02020603050405020304" pitchFamily="18" charset="0"/>
              </a:rPr>
              <a:t>)</a:t>
            </a:r>
            <a:r>
              <a:rPr lang="el-GR" altLang="el-GR" sz="2400" b="1" dirty="0" smtClean="0">
                <a:cs typeface="Times New Roman" panose="02020603050405020304" pitchFamily="18" charset="0"/>
              </a:rPr>
              <a:t>, </a:t>
            </a:r>
            <a:r>
              <a:rPr lang="en-GB" altLang="el-GR" sz="2400" b="1" dirty="0" smtClean="0">
                <a:cs typeface="Times New Roman" panose="02020603050405020304" pitchFamily="18" charset="0"/>
              </a:rPr>
              <a:t>bone morphogenetic proteins (Bmp) </a:t>
            </a:r>
            <a:r>
              <a:rPr lang="el-GR" altLang="el-GR" sz="2400" b="1" dirty="0" smtClean="0">
                <a:cs typeface="Times New Roman" panose="02020603050405020304" pitchFamily="18" charset="0"/>
              </a:rPr>
              <a:t>και</a:t>
            </a:r>
            <a:r>
              <a:rPr lang="en-GB" altLang="el-GR" sz="2400" b="1" dirty="0" smtClean="0">
                <a:cs typeface="Times New Roman" panose="02020603050405020304" pitchFamily="18" charset="0"/>
              </a:rPr>
              <a:t> </a:t>
            </a:r>
            <a:r>
              <a:rPr lang="el-GR" altLang="el-GR" sz="2400" b="1" dirty="0" smtClean="0">
                <a:cs typeface="Times New Roman" panose="02020603050405020304" pitchFamily="18" charset="0"/>
              </a:rPr>
              <a:t>της πρωτεΐνης </a:t>
            </a:r>
            <a:r>
              <a:rPr lang="en-GB" altLang="el-GR" sz="2400" b="1" dirty="0" smtClean="0">
                <a:cs typeface="Times New Roman" panose="02020603050405020304" pitchFamily="18" charset="0"/>
              </a:rPr>
              <a:t>Sonic Hedgehog (</a:t>
            </a:r>
            <a:r>
              <a:rPr lang="en-GB" altLang="el-GR" sz="2400" b="1" dirty="0" err="1" smtClean="0">
                <a:cs typeface="Times New Roman" panose="02020603050405020304" pitchFamily="18" charset="0"/>
              </a:rPr>
              <a:t>Shh</a:t>
            </a:r>
            <a:r>
              <a:rPr lang="en-GB" altLang="el-GR" sz="2400" b="1" dirty="0" smtClean="0">
                <a:cs typeface="Times New Roman" panose="02020603050405020304" pitchFamily="18" charset="0"/>
              </a:rPr>
              <a:t>)</a:t>
            </a:r>
            <a:r>
              <a:rPr lang="el-GR" altLang="el-GR" sz="2400" b="1" dirty="0" smtClean="0">
                <a:cs typeface="Times New Roman" panose="02020603050405020304" pitchFamily="18" charset="0"/>
              </a:rPr>
              <a:t>. </a:t>
            </a:r>
            <a:endParaRPr lang="en-GB" altLang="el-GR" sz="2400" b="1" dirty="0" smtClean="0">
              <a:cs typeface="Times New Roman" panose="02020603050405020304" pitchFamily="18" charset="0"/>
            </a:endParaRPr>
          </a:p>
          <a:p>
            <a:pPr marL="0" indent="0" eaLnBrk="1" hangingPunct="1">
              <a:lnSpc>
                <a:spcPct val="100000"/>
              </a:lnSpc>
            </a:pPr>
            <a:endParaRPr lang="el-GR" altLang="en-US" sz="2400" dirty="0" smtClean="0"/>
          </a:p>
        </p:txBody>
      </p:sp>
      <p:sp>
        <p:nvSpPr>
          <p:cNvPr id="2" name="Θέση υποσέλιδου 1"/>
          <p:cNvSpPr>
            <a:spLocks noGrp="1"/>
          </p:cNvSpPr>
          <p:nvPr>
            <p:ph type="ftr" sz="quarter" idx="14"/>
          </p:nvPr>
        </p:nvSpPr>
        <p:spPr/>
        <p:txBody>
          <a:bodyPr/>
          <a:lstStyle/>
          <a:p>
            <a:pPr>
              <a:defRPr/>
            </a:pPr>
            <a:r>
              <a:rPr lang="el-GR" dirty="0" smtClean="0">
                <a:latin typeface="+mn-lt"/>
              </a:rPr>
              <a:t>Ενότητα 5. Αρχές Ανάπτυξης</a:t>
            </a:r>
            <a:endParaRPr lang="en-US" dirty="0">
              <a:latin typeface="+mn-lt"/>
            </a:endParaRPr>
          </a:p>
        </p:txBody>
      </p:sp>
      <p:sp>
        <p:nvSpPr>
          <p:cNvPr id="3" name="Θέση αριθμού διαφάνειας 2"/>
          <p:cNvSpPr>
            <a:spLocks noGrp="1"/>
          </p:cNvSpPr>
          <p:nvPr>
            <p:ph type="sldNum" sz="quarter" idx="15"/>
          </p:nvPr>
        </p:nvSpPr>
        <p:spPr/>
        <p:txBody>
          <a:bodyPr/>
          <a:lstStyle/>
          <a:p>
            <a:pPr>
              <a:defRPr/>
            </a:pPr>
            <a:fld id="{38DD3F29-B94B-488C-A64D-3E0F13E86F11}" type="slidenum">
              <a:rPr lang="en-US" altLang="el-GR"/>
              <a:pPr>
                <a:defRPr/>
              </a:pPr>
              <a:t>54</a:t>
            </a:fld>
            <a:endParaRPr lang="en-US" altLang="el-GR"/>
          </a:p>
        </p:txBody>
      </p:sp>
      <p:sp>
        <p:nvSpPr>
          <p:cNvPr id="10" name="TextBox 9"/>
          <p:cNvSpPr txBox="1"/>
          <p:nvPr/>
        </p:nvSpPr>
        <p:spPr>
          <a:xfrm>
            <a:off x="8496300" y="5408613"/>
            <a:ext cx="360363" cy="276999"/>
          </a:xfrm>
          <a:prstGeom prst="rect">
            <a:avLst/>
          </a:prstGeom>
          <a:noFill/>
        </p:spPr>
        <p:txBody>
          <a:bodyPr>
            <a:spAutoFit/>
          </a:bodyPr>
          <a:lstStyle/>
          <a:p>
            <a:pPr>
              <a:defRPr/>
            </a:pPr>
            <a:r>
              <a:rPr lang="en-US" sz="1200" b="1" dirty="0" smtClean="0">
                <a:latin typeface="+mn-lt"/>
              </a:rPr>
              <a:t>24</a:t>
            </a:r>
            <a:endParaRPr lang="el-GR" sz="1200" b="1" dirty="0">
              <a:latin typeface="+mn-l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Τίτλος 3"/>
          <p:cNvSpPr>
            <a:spLocks noGrp="1"/>
          </p:cNvSpPr>
          <p:nvPr>
            <p:ph type="title"/>
          </p:nvPr>
        </p:nvSpPr>
        <p:spPr/>
        <p:txBody>
          <a:bodyPr/>
          <a:lstStyle/>
          <a:p>
            <a:pPr eaLnBrk="1" hangingPunct="1"/>
            <a:r>
              <a:rPr lang="el-GR" altLang="en-US" dirty="0" smtClean="0"/>
              <a:t>Μορφογένεση άκρων </a:t>
            </a:r>
            <a:r>
              <a:rPr lang="en-US" altLang="en-US" dirty="0" smtClean="0"/>
              <a:t>2</a:t>
            </a:r>
            <a:r>
              <a:rPr lang="el-GR" altLang="en-US" dirty="0" smtClean="0"/>
              <a:t>/4</a:t>
            </a:r>
            <a:endParaRPr lang="el-GR" altLang="en-US" dirty="0" smtClean="0"/>
          </a:p>
        </p:txBody>
      </p:sp>
      <p:pic>
        <p:nvPicPr>
          <p:cNvPr id="89091" name="Θέση περιεχομένου 6"/>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707336" y="1797372"/>
            <a:ext cx="7808014" cy="3574451"/>
          </a:xfrm>
        </p:spPr>
      </p:pic>
      <p:sp>
        <p:nvSpPr>
          <p:cNvPr id="2" name="Θέση υποσέλιδου 1"/>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3" name="Θέση αριθμού διαφάνειας 2"/>
          <p:cNvSpPr>
            <a:spLocks noGrp="1"/>
          </p:cNvSpPr>
          <p:nvPr>
            <p:ph type="sldNum" sz="quarter" idx="11"/>
          </p:nvPr>
        </p:nvSpPr>
        <p:spPr/>
        <p:txBody>
          <a:bodyPr/>
          <a:lstStyle/>
          <a:p>
            <a:pPr>
              <a:defRPr/>
            </a:pPr>
            <a:fld id="{49686E87-C3B7-4B17-8C60-88FA6F1B4CAA}" type="slidenum">
              <a:rPr lang="en-US" altLang="el-GR"/>
              <a:pPr>
                <a:defRPr/>
              </a:pPr>
              <a:t>55</a:t>
            </a:fld>
            <a:endParaRPr lang="en-US" altLang="el-GR"/>
          </a:p>
        </p:txBody>
      </p:sp>
      <p:sp>
        <p:nvSpPr>
          <p:cNvPr id="10" name="TextBox 9"/>
          <p:cNvSpPr txBox="1"/>
          <p:nvPr/>
        </p:nvSpPr>
        <p:spPr>
          <a:xfrm>
            <a:off x="7996499" y="5126639"/>
            <a:ext cx="360363" cy="276999"/>
          </a:xfrm>
          <a:prstGeom prst="rect">
            <a:avLst/>
          </a:prstGeom>
          <a:noFill/>
        </p:spPr>
        <p:txBody>
          <a:bodyPr>
            <a:spAutoFit/>
          </a:bodyPr>
          <a:lstStyle/>
          <a:p>
            <a:pPr>
              <a:defRPr/>
            </a:pPr>
            <a:r>
              <a:rPr lang="en-US" sz="1200" b="1" dirty="0" smtClean="0">
                <a:latin typeface="+mn-lt"/>
              </a:rPr>
              <a:t>25</a:t>
            </a:r>
            <a:endParaRPr lang="el-GR" sz="1200" b="1" dirty="0">
              <a:latin typeface="+mn-l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Τίτλος 3"/>
          <p:cNvSpPr>
            <a:spLocks noGrp="1"/>
          </p:cNvSpPr>
          <p:nvPr>
            <p:ph type="title"/>
          </p:nvPr>
        </p:nvSpPr>
        <p:spPr/>
        <p:txBody>
          <a:bodyPr/>
          <a:lstStyle/>
          <a:p>
            <a:pPr eaLnBrk="1" hangingPunct="1"/>
            <a:r>
              <a:rPr lang="el-GR" altLang="en-US" dirty="0" smtClean="0"/>
              <a:t>Μορφογένεση άκρων </a:t>
            </a:r>
            <a:r>
              <a:rPr lang="en-US" altLang="en-US" dirty="0" smtClean="0"/>
              <a:t>3</a:t>
            </a:r>
            <a:r>
              <a:rPr lang="el-GR" altLang="en-US" dirty="0" smtClean="0"/>
              <a:t>/4</a:t>
            </a:r>
            <a:endParaRPr lang="el-GR" altLang="en-US" dirty="0" smtClean="0"/>
          </a:p>
        </p:txBody>
      </p:sp>
      <p:pic>
        <p:nvPicPr>
          <p:cNvPr id="90115" name="Θέση περιεχομένου 6"/>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800" t="4355" r="-800" b="4355"/>
          <a:stretch>
            <a:fillRect/>
          </a:stretch>
        </p:blipFill>
        <p:spPr>
          <a:xfrm>
            <a:off x="1279525" y="1579563"/>
            <a:ext cx="6619875" cy="3221037"/>
          </a:xfrm>
        </p:spPr>
      </p:pic>
      <p:sp>
        <p:nvSpPr>
          <p:cNvPr id="90116" name="Θέση κειμένου 5"/>
          <p:cNvSpPr>
            <a:spLocks noGrp="1"/>
          </p:cNvSpPr>
          <p:nvPr>
            <p:ph type="body" sz="quarter" idx="14"/>
          </p:nvPr>
        </p:nvSpPr>
        <p:spPr>
          <a:xfrm>
            <a:off x="646113" y="4813300"/>
            <a:ext cx="7886700" cy="1473200"/>
          </a:xfrm>
        </p:spPr>
        <p:txBody>
          <a:bodyPr/>
          <a:lstStyle/>
          <a:p>
            <a:pPr eaLnBrk="1" hangingPunct="1">
              <a:lnSpc>
                <a:spcPct val="100000"/>
              </a:lnSpc>
            </a:pPr>
            <a:r>
              <a:rPr lang="el-GR" altLang="el-GR" sz="2400" dirty="0" smtClean="0">
                <a:cs typeface="Times New Roman" panose="02020603050405020304" pitchFamily="18" charset="0"/>
              </a:rPr>
              <a:t>Ρόλο συντονιστή της έκφρασης και </a:t>
            </a:r>
            <a:r>
              <a:rPr lang="el-GR" altLang="el-GR" sz="2400" dirty="0" err="1" smtClean="0">
                <a:cs typeface="Times New Roman" panose="02020603050405020304" pitchFamily="18" charset="0"/>
              </a:rPr>
              <a:t>ενεργότητας</a:t>
            </a:r>
            <a:r>
              <a:rPr lang="el-GR" altLang="el-GR" sz="2400" dirty="0" smtClean="0">
                <a:cs typeface="Times New Roman" panose="02020603050405020304" pitchFamily="18" charset="0"/>
              </a:rPr>
              <a:t> των </a:t>
            </a:r>
            <a:r>
              <a:rPr lang="en-GB" altLang="el-GR" sz="2400" b="1" dirty="0" err="1" smtClean="0">
                <a:cs typeface="Times New Roman" panose="02020603050405020304" pitchFamily="18" charset="0"/>
              </a:rPr>
              <a:t>Fgf</a:t>
            </a:r>
            <a:r>
              <a:rPr lang="el-GR" altLang="el-GR" sz="2400" b="1" dirty="0" smtClean="0">
                <a:cs typeface="Times New Roman" panose="02020603050405020304" pitchFamily="18" charset="0"/>
              </a:rPr>
              <a:t>, </a:t>
            </a:r>
            <a:r>
              <a:rPr lang="en-GB" altLang="el-GR" sz="2400" b="1" dirty="0" smtClean="0">
                <a:cs typeface="Times New Roman" panose="02020603050405020304" pitchFamily="18" charset="0"/>
              </a:rPr>
              <a:t>Bmp </a:t>
            </a:r>
            <a:r>
              <a:rPr lang="el-GR" altLang="el-GR" sz="2400" b="1" dirty="0" smtClean="0">
                <a:cs typeface="Times New Roman" panose="02020603050405020304" pitchFamily="18" charset="0"/>
              </a:rPr>
              <a:t>και</a:t>
            </a:r>
            <a:r>
              <a:rPr lang="en-GB" altLang="el-GR" sz="2400" b="1" dirty="0" smtClean="0">
                <a:cs typeface="Times New Roman" panose="02020603050405020304" pitchFamily="18" charset="0"/>
              </a:rPr>
              <a:t> </a:t>
            </a:r>
            <a:r>
              <a:rPr lang="en-GB" altLang="el-GR" sz="2400" b="1" dirty="0" err="1" smtClean="0">
                <a:cs typeface="Times New Roman" panose="02020603050405020304" pitchFamily="18" charset="0"/>
              </a:rPr>
              <a:t>Shh</a:t>
            </a:r>
            <a:r>
              <a:rPr lang="en-GB" altLang="el-GR" sz="2400" b="1" dirty="0" smtClean="0">
                <a:cs typeface="Times New Roman" panose="02020603050405020304" pitchFamily="18" charset="0"/>
              </a:rPr>
              <a:t> </a:t>
            </a:r>
            <a:r>
              <a:rPr lang="el-GR" altLang="el-GR" sz="2400" dirty="0" smtClean="0">
                <a:cs typeface="Times New Roman" panose="02020603050405020304" pitchFamily="18" charset="0"/>
              </a:rPr>
              <a:t>παίζουν τα </a:t>
            </a:r>
            <a:r>
              <a:rPr lang="en-GB" altLang="el-GR" sz="2400" b="1" dirty="0" err="1" smtClean="0">
                <a:cs typeface="Times New Roman" panose="02020603050405020304" pitchFamily="18" charset="0"/>
              </a:rPr>
              <a:t>Hox</a:t>
            </a:r>
            <a:r>
              <a:rPr lang="en-GB" altLang="el-GR" sz="2400" b="1" dirty="0" smtClean="0">
                <a:cs typeface="Times New Roman" panose="02020603050405020304" pitchFamily="18" charset="0"/>
              </a:rPr>
              <a:t> </a:t>
            </a:r>
            <a:r>
              <a:rPr lang="el-GR" altLang="el-GR" sz="2400" b="1" dirty="0" smtClean="0">
                <a:cs typeface="Times New Roman" panose="02020603050405020304" pitchFamily="18" charset="0"/>
              </a:rPr>
              <a:t>γονίδια</a:t>
            </a:r>
            <a:r>
              <a:rPr lang="el-GR" altLang="el-GR" sz="2400" dirty="0" smtClean="0">
                <a:cs typeface="Times New Roman" panose="02020603050405020304" pitchFamily="18" charset="0"/>
              </a:rPr>
              <a:t>: διαφορές στην έκφρασή τους οδηγούν στη δημιουργία των άνω και κάτω άκρων. </a:t>
            </a:r>
          </a:p>
          <a:p>
            <a:pPr eaLnBrk="1" hangingPunct="1"/>
            <a:endParaRPr lang="el-GR" altLang="en-US" dirty="0" smtClean="0"/>
          </a:p>
        </p:txBody>
      </p:sp>
      <p:sp>
        <p:nvSpPr>
          <p:cNvPr id="2" name="Θέση υποσέλιδου 1"/>
          <p:cNvSpPr>
            <a:spLocks noGrp="1"/>
          </p:cNvSpPr>
          <p:nvPr>
            <p:ph type="ftr" sz="quarter" idx="15"/>
          </p:nvPr>
        </p:nvSpPr>
        <p:spPr/>
        <p:txBody>
          <a:bodyPr/>
          <a:lstStyle/>
          <a:p>
            <a:pPr>
              <a:defRPr/>
            </a:pPr>
            <a:r>
              <a:rPr lang="el-GR" dirty="0" smtClean="0">
                <a:latin typeface="+mn-lt"/>
              </a:rPr>
              <a:t>Ενότητα 5. Αρχές Ανάπτυξης</a:t>
            </a:r>
            <a:endParaRPr lang="en-US" dirty="0">
              <a:latin typeface="+mn-lt"/>
            </a:endParaRPr>
          </a:p>
        </p:txBody>
      </p:sp>
      <p:sp>
        <p:nvSpPr>
          <p:cNvPr id="3" name="Θέση αριθμού διαφάνειας 2"/>
          <p:cNvSpPr>
            <a:spLocks noGrp="1"/>
          </p:cNvSpPr>
          <p:nvPr>
            <p:ph type="sldNum" sz="quarter" idx="16"/>
          </p:nvPr>
        </p:nvSpPr>
        <p:spPr/>
        <p:txBody>
          <a:bodyPr/>
          <a:lstStyle/>
          <a:p>
            <a:pPr>
              <a:defRPr/>
            </a:pPr>
            <a:fld id="{71D49765-6BB3-4E1E-9D4B-9115FC9EA3D0}" type="slidenum">
              <a:rPr lang="en-US" altLang="el-GR"/>
              <a:pPr>
                <a:defRPr/>
              </a:pPr>
              <a:t>56</a:t>
            </a:fld>
            <a:endParaRPr lang="en-US" altLang="el-GR"/>
          </a:p>
        </p:txBody>
      </p:sp>
      <p:sp>
        <p:nvSpPr>
          <p:cNvPr id="10" name="TextBox 9"/>
          <p:cNvSpPr txBox="1"/>
          <p:nvPr/>
        </p:nvSpPr>
        <p:spPr>
          <a:xfrm>
            <a:off x="7451725" y="4491038"/>
            <a:ext cx="360363" cy="276999"/>
          </a:xfrm>
          <a:prstGeom prst="rect">
            <a:avLst/>
          </a:prstGeom>
          <a:noFill/>
        </p:spPr>
        <p:txBody>
          <a:bodyPr>
            <a:spAutoFit/>
          </a:bodyPr>
          <a:lstStyle/>
          <a:p>
            <a:pPr>
              <a:defRPr/>
            </a:pPr>
            <a:r>
              <a:rPr lang="en-US" sz="1200" b="1" dirty="0" smtClean="0">
                <a:solidFill>
                  <a:schemeClr val="bg1"/>
                </a:solidFill>
                <a:latin typeface="+mn-lt"/>
              </a:rPr>
              <a:t>26</a:t>
            </a:r>
            <a:endParaRPr lang="el-GR" sz="1200" b="1" dirty="0">
              <a:solidFill>
                <a:schemeClr val="bg1"/>
              </a:solidFill>
              <a:latin typeface="+mn-l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Τίτλος 3"/>
          <p:cNvSpPr>
            <a:spLocks noGrp="1"/>
          </p:cNvSpPr>
          <p:nvPr>
            <p:ph type="title"/>
          </p:nvPr>
        </p:nvSpPr>
        <p:spPr/>
        <p:txBody>
          <a:bodyPr/>
          <a:lstStyle/>
          <a:p>
            <a:pPr eaLnBrk="1" hangingPunct="1"/>
            <a:r>
              <a:rPr lang="el-GR" altLang="en-US" dirty="0" smtClean="0"/>
              <a:t>Μορφογένεση άκρων </a:t>
            </a:r>
            <a:r>
              <a:rPr lang="en-US" altLang="en-US" dirty="0" smtClean="0"/>
              <a:t>4</a:t>
            </a:r>
            <a:r>
              <a:rPr lang="el-GR" altLang="en-US" dirty="0" smtClean="0"/>
              <a:t>/4</a:t>
            </a:r>
            <a:endParaRPr lang="el-GR" altLang="en-US" dirty="0" smtClean="0"/>
          </a:p>
        </p:txBody>
      </p:sp>
      <p:pic>
        <p:nvPicPr>
          <p:cNvPr id="91139" name="Θέση εικόνας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78" t="1341" r="-778" b="1341"/>
          <a:stretch>
            <a:fillRect/>
          </a:stretch>
        </p:blipFill>
        <p:spPr>
          <a:xfrm>
            <a:off x="1023938" y="1606550"/>
            <a:ext cx="7129462" cy="3468688"/>
          </a:xfrm>
        </p:spPr>
      </p:pic>
      <p:sp>
        <p:nvSpPr>
          <p:cNvPr id="91140" name="Θέση κειμένου 5"/>
          <p:cNvSpPr>
            <a:spLocks noGrp="1"/>
          </p:cNvSpPr>
          <p:nvPr>
            <p:ph type="body" sz="quarter" idx="14"/>
          </p:nvPr>
        </p:nvSpPr>
        <p:spPr>
          <a:xfrm>
            <a:off x="646113" y="5053013"/>
            <a:ext cx="7886700" cy="1268412"/>
          </a:xfrm>
        </p:spPr>
        <p:txBody>
          <a:bodyPr/>
          <a:lstStyle/>
          <a:p>
            <a:pPr algn="just" eaLnBrk="1" hangingPunct="1">
              <a:lnSpc>
                <a:spcPct val="100000"/>
              </a:lnSpc>
            </a:pPr>
            <a:r>
              <a:rPr lang="el-GR" altLang="el-GR" sz="2400" dirty="0" smtClean="0">
                <a:cs typeface="Times New Roman" panose="02020603050405020304" pitchFamily="18" charset="0"/>
              </a:rPr>
              <a:t>Η έκφραση ενός </a:t>
            </a:r>
            <a:r>
              <a:rPr lang="el-GR" altLang="el-GR" sz="2400" b="1" dirty="0" smtClean="0">
                <a:cs typeface="Times New Roman" panose="02020603050405020304" pitchFamily="18" charset="0"/>
              </a:rPr>
              <a:t>μορφογενετικού </a:t>
            </a:r>
            <a:r>
              <a:rPr lang="el-GR" altLang="el-GR" sz="2400" b="1" dirty="0" err="1" smtClean="0">
                <a:cs typeface="Times New Roman" panose="02020603050405020304" pitchFamily="18" charset="0"/>
              </a:rPr>
              <a:t>καθοριστή</a:t>
            </a:r>
            <a:r>
              <a:rPr lang="el-GR" altLang="el-GR" sz="2400" b="1" dirty="0" smtClean="0">
                <a:cs typeface="Times New Roman" panose="02020603050405020304" pitchFamily="18" charset="0"/>
              </a:rPr>
              <a:t> </a:t>
            </a:r>
            <a:r>
              <a:rPr lang="en-GB" altLang="el-GR" sz="2400" b="1" dirty="0" smtClean="0">
                <a:cs typeface="Times New Roman" panose="02020603050405020304" pitchFamily="18" charset="0"/>
              </a:rPr>
              <a:t>(Gremlin)</a:t>
            </a:r>
            <a:r>
              <a:rPr lang="el-GR" altLang="el-GR" sz="2400" b="1" dirty="0" smtClean="0">
                <a:cs typeface="Times New Roman" panose="02020603050405020304" pitchFamily="18" charset="0"/>
              </a:rPr>
              <a:t> οδηγεί στην παρουσία νηκτικής μεμβράνης στα πόδια της πάπιας και όχι της κότας!</a:t>
            </a:r>
          </a:p>
          <a:p>
            <a:pPr eaLnBrk="1" hangingPunct="1"/>
            <a:endParaRPr lang="el-GR" altLang="en-US" dirty="0" smtClean="0"/>
          </a:p>
        </p:txBody>
      </p:sp>
      <p:sp>
        <p:nvSpPr>
          <p:cNvPr id="2" name="Θέση υποσέλιδου 1"/>
          <p:cNvSpPr>
            <a:spLocks noGrp="1"/>
          </p:cNvSpPr>
          <p:nvPr>
            <p:ph type="ftr" sz="quarter" idx="15"/>
          </p:nvPr>
        </p:nvSpPr>
        <p:spPr/>
        <p:txBody>
          <a:bodyPr/>
          <a:lstStyle/>
          <a:p>
            <a:pPr>
              <a:defRPr/>
            </a:pPr>
            <a:r>
              <a:rPr lang="el-GR" dirty="0" smtClean="0">
                <a:latin typeface="+mn-lt"/>
              </a:rPr>
              <a:t>Ενότητα 5. Αρχές Ανάπτυξης</a:t>
            </a:r>
            <a:endParaRPr lang="en-US" dirty="0">
              <a:latin typeface="+mn-lt"/>
            </a:endParaRPr>
          </a:p>
        </p:txBody>
      </p:sp>
      <p:sp>
        <p:nvSpPr>
          <p:cNvPr id="3" name="Θέση αριθμού διαφάνειας 2"/>
          <p:cNvSpPr>
            <a:spLocks noGrp="1"/>
          </p:cNvSpPr>
          <p:nvPr>
            <p:ph type="sldNum" sz="quarter" idx="16"/>
          </p:nvPr>
        </p:nvSpPr>
        <p:spPr/>
        <p:txBody>
          <a:bodyPr/>
          <a:lstStyle/>
          <a:p>
            <a:pPr>
              <a:defRPr/>
            </a:pPr>
            <a:fld id="{DE641CF3-1AE5-452C-86E1-4317CAB80F0F}" type="slidenum">
              <a:rPr lang="en-US" altLang="el-GR"/>
              <a:pPr>
                <a:defRPr/>
              </a:pPr>
              <a:t>57</a:t>
            </a:fld>
            <a:endParaRPr lang="en-US" altLang="el-GR"/>
          </a:p>
        </p:txBody>
      </p:sp>
      <p:sp>
        <p:nvSpPr>
          <p:cNvPr id="9" name="TextBox 8"/>
          <p:cNvSpPr txBox="1"/>
          <p:nvPr/>
        </p:nvSpPr>
        <p:spPr>
          <a:xfrm>
            <a:off x="7612063" y="4633913"/>
            <a:ext cx="360362" cy="276999"/>
          </a:xfrm>
          <a:prstGeom prst="rect">
            <a:avLst/>
          </a:prstGeom>
          <a:noFill/>
        </p:spPr>
        <p:txBody>
          <a:bodyPr>
            <a:spAutoFit/>
          </a:bodyPr>
          <a:lstStyle/>
          <a:p>
            <a:pPr>
              <a:defRPr/>
            </a:pPr>
            <a:r>
              <a:rPr lang="en-US" sz="1200" b="1" dirty="0" smtClean="0">
                <a:solidFill>
                  <a:schemeClr val="bg1"/>
                </a:solidFill>
                <a:latin typeface="+mn-lt"/>
              </a:rPr>
              <a:t>27</a:t>
            </a:r>
            <a:endParaRPr lang="el-GR" sz="1200" b="1" dirty="0">
              <a:solidFill>
                <a:schemeClr val="bg1"/>
              </a:solidFill>
              <a:latin typeface="+mn-l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Τίτλος 3"/>
          <p:cNvSpPr>
            <a:spLocks noGrp="1"/>
          </p:cNvSpPr>
          <p:nvPr>
            <p:ph type="title"/>
          </p:nvPr>
        </p:nvSpPr>
        <p:spPr/>
        <p:txBody>
          <a:bodyPr/>
          <a:lstStyle/>
          <a:p>
            <a:pPr eaLnBrk="1" hangingPunct="1"/>
            <a:r>
              <a:rPr lang="el-GR" altLang="en-US" sz="3600" dirty="0" smtClean="0"/>
              <a:t>Γονιδιακή έκφραση </a:t>
            </a:r>
            <a:r>
              <a:rPr lang="en-US" altLang="en-US" sz="3600" dirty="0" smtClean="0"/>
              <a:t/>
            </a:r>
            <a:br>
              <a:rPr lang="en-US" altLang="en-US" sz="3600" dirty="0" smtClean="0"/>
            </a:br>
            <a:r>
              <a:rPr lang="en-US" altLang="en-US" sz="3600" dirty="0" err="1" smtClean="0"/>
              <a:t>Evo-Devo</a:t>
            </a:r>
            <a:r>
              <a:rPr lang="en-US" altLang="en-US" sz="3600" dirty="0" smtClean="0"/>
              <a:t> </a:t>
            </a:r>
            <a:r>
              <a:rPr lang="el-GR" altLang="en-US" sz="3600" dirty="0" smtClean="0"/>
              <a:t>και μερικά </a:t>
            </a:r>
            <a:r>
              <a:rPr lang="el-GR" altLang="en-US" sz="3600" dirty="0" smtClean="0"/>
              <a:t>ερωτήματα 1/2</a:t>
            </a:r>
            <a:endParaRPr lang="el-GR" altLang="en-US" sz="3600" dirty="0" smtClean="0"/>
          </a:p>
        </p:txBody>
      </p:sp>
      <p:sp>
        <p:nvSpPr>
          <p:cNvPr id="93187" name="Θέση περιεχομένου 4"/>
          <p:cNvSpPr>
            <a:spLocks noGrp="1"/>
          </p:cNvSpPr>
          <p:nvPr>
            <p:ph idx="1"/>
          </p:nvPr>
        </p:nvSpPr>
        <p:spPr>
          <a:xfrm>
            <a:off x="660400" y="1719263"/>
            <a:ext cx="7886700" cy="4351337"/>
          </a:xfrm>
        </p:spPr>
        <p:txBody>
          <a:bodyPr/>
          <a:lstStyle/>
          <a:p>
            <a:pPr marL="0" indent="0" eaLnBrk="1" hangingPunct="1">
              <a:lnSpc>
                <a:spcPct val="100000"/>
              </a:lnSpc>
              <a:buFont typeface="Arial" panose="020B0604020202020204" pitchFamily="34" charset="0"/>
              <a:buNone/>
            </a:pPr>
            <a:r>
              <a:rPr lang="el-GR" altLang="el-GR" sz="2400" b="1" dirty="0" smtClean="0">
                <a:cs typeface="Times New Roman" panose="02020603050405020304" pitchFamily="18" charset="0"/>
              </a:rPr>
              <a:t>Είναι η αρχιτεκτονική δομή της αμφίπλευρης συμμετρίας ουσιαστικά ίδια σε όλα τα ζώα</a:t>
            </a:r>
            <a:r>
              <a:rPr lang="el-GR" altLang="el-GR" sz="2400" dirty="0" smtClean="0">
                <a:cs typeface="Times New Roman" panose="02020603050405020304" pitchFamily="18" charset="0"/>
              </a:rPr>
              <a:t>; </a:t>
            </a:r>
          </a:p>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Το γονίδιο </a:t>
            </a:r>
            <a:r>
              <a:rPr lang="en-GB" altLang="el-GR" sz="2400" b="1" dirty="0" err="1" smtClean="0">
                <a:cs typeface="Times New Roman" panose="02020603050405020304" pitchFamily="18" charset="0"/>
              </a:rPr>
              <a:t>chordin</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που ελέγχει την ανάπτυξη του κεντρικού νευρικού συστήματος στο </a:t>
            </a:r>
            <a:r>
              <a:rPr lang="el-GR" altLang="el-GR" sz="2400" b="1" dirty="0" smtClean="0">
                <a:cs typeface="Times New Roman" panose="02020603050405020304" pitchFamily="18" charset="0"/>
              </a:rPr>
              <a:t>βάτραχο </a:t>
            </a:r>
            <a:r>
              <a:rPr lang="el-GR" altLang="el-GR" sz="2400" dirty="0" smtClean="0">
                <a:cs typeface="Times New Roman" panose="02020603050405020304" pitchFamily="18" charset="0"/>
              </a:rPr>
              <a:t>είναι </a:t>
            </a:r>
            <a:r>
              <a:rPr lang="el-GR" altLang="el-GR" sz="2400" b="1" dirty="0" smtClean="0">
                <a:cs typeface="Times New Roman" panose="02020603050405020304" pitchFamily="18" charset="0"/>
              </a:rPr>
              <a:t>όμοιο</a:t>
            </a:r>
            <a:r>
              <a:rPr lang="el-GR" altLang="el-GR" sz="2400" dirty="0" smtClean="0">
                <a:cs typeface="Times New Roman" panose="02020603050405020304" pitchFamily="18" charset="0"/>
              </a:rPr>
              <a:t> με το γονίδιο </a:t>
            </a:r>
            <a:r>
              <a:rPr lang="en-GB" altLang="el-GR" sz="2400" b="1" dirty="0" smtClean="0">
                <a:cs typeface="Times New Roman" panose="02020603050405020304" pitchFamily="18" charset="0"/>
              </a:rPr>
              <a:t>short gastrulation </a:t>
            </a:r>
            <a:r>
              <a:rPr lang="el-GR" altLang="el-GR" sz="2400" dirty="0" smtClean="0">
                <a:cs typeface="Times New Roman" panose="02020603050405020304" pitchFamily="18" charset="0"/>
              </a:rPr>
              <a:t>που κάνει το ίδιο στη </a:t>
            </a:r>
            <a:r>
              <a:rPr lang="el-GR" altLang="el-GR" sz="2400" b="1" dirty="0" err="1" smtClean="0">
                <a:cs typeface="Times New Roman" panose="02020603050405020304" pitchFamily="18" charset="0"/>
              </a:rPr>
              <a:t>δροσόφιλα</a:t>
            </a:r>
            <a:r>
              <a:rPr lang="el-GR" altLang="el-GR" sz="2400" dirty="0" smtClean="0">
                <a:cs typeface="Times New Roman" panose="02020603050405020304" pitchFamily="18" charset="0"/>
              </a:rPr>
              <a:t>. Το γονίδιο </a:t>
            </a:r>
            <a:r>
              <a:rPr lang="en-GB" altLang="el-GR" sz="2400" b="1" dirty="0" err="1" smtClean="0">
                <a:cs typeface="Times New Roman" panose="02020603050405020304" pitchFamily="18" charset="0"/>
              </a:rPr>
              <a:t>decapentaplegic</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καθορίζει τη</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ραχιαία ανάπτυξη στη </a:t>
            </a:r>
            <a:r>
              <a:rPr lang="el-GR" altLang="el-GR" sz="2400" b="1" dirty="0" err="1" smtClean="0">
                <a:cs typeface="Times New Roman" panose="02020603050405020304" pitchFamily="18" charset="0"/>
              </a:rPr>
              <a:t>δροσόφιλα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και το γονίδιο </a:t>
            </a:r>
            <a:r>
              <a:rPr lang="en-GB" altLang="el-GR" sz="2400" b="1" dirty="0" smtClean="0">
                <a:cs typeface="Times New Roman" panose="02020603050405020304" pitchFamily="18" charset="0"/>
              </a:rPr>
              <a:t>bone morphogenetic protein-4 </a:t>
            </a:r>
            <a:r>
              <a:rPr lang="el-GR" altLang="el-GR" sz="2400" dirty="0" smtClean="0">
                <a:cs typeface="Times New Roman" panose="02020603050405020304" pitchFamily="18" charset="0"/>
              </a:rPr>
              <a:t>κάνει το ίδιο στο </a:t>
            </a:r>
            <a:r>
              <a:rPr lang="el-GR" altLang="el-GR" sz="2400" b="1" dirty="0" smtClean="0">
                <a:cs typeface="Times New Roman" panose="02020603050405020304" pitchFamily="18" charset="0"/>
              </a:rPr>
              <a:t>βάτραχο</a:t>
            </a:r>
            <a:r>
              <a:rPr lang="el-GR" altLang="el-GR" sz="2400" dirty="0" smtClean="0">
                <a:cs typeface="Times New Roman" panose="02020603050405020304" pitchFamily="18" charset="0"/>
              </a:rPr>
              <a:t>. </a:t>
            </a:r>
          </a:p>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Το γενικότερο ερώτημα που προκύπτει: </a:t>
            </a:r>
            <a:r>
              <a:rPr lang="el-GR" altLang="el-GR" sz="2400" b="1" dirty="0" smtClean="0">
                <a:cs typeface="Times New Roman" panose="02020603050405020304" pitchFamily="18" charset="0"/>
              </a:rPr>
              <a:t>Είναι η αρχιτεκτονική δομή στα </a:t>
            </a:r>
            <a:r>
              <a:rPr lang="el-GR" altLang="el-GR" sz="2400" b="1" dirty="0" err="1" smtClean="0">
                <a:cs typeface="Times New Roman" panose="02020603050405020304" pitchFamily="18" charset="0"/>
              </a:rPr>
              <a:t>πρωτοστόμια</a:t>
            </a:r>
            <a:r>
              <a:rPr lang="el-GR" altLang="el-GR" sz="2400" b="1" dirty="0" smtClean="0">
                <a:cs typeface="Times New Roman" panose="02020603050405020304" pitchFamily="18" charset="0"/>
              </a:rPr>
              <a:t> ανάποδη ως προς τα </a:t>
            </a:r>
            <a:r>
              <a:rPr lang="el-GR" altLang="el-GR" sz="2400" b="1" dirty="0" err="1" smtClean="0">
                <a:cs typeface="Times New Roman" panose="02020603050405020304" pitchFamily="18" charset="0"/>
              </a:rPr>
              <a:t>δευτεροστόμια</a:t>
            </a:r>
            <a:r>
              <a:rPr lang="el-GR" altLang="el-GR" sz="2400" b="1" dirty="0" smtClean="0">
                <a:cs typeface="Times New Roman" panose="02020603050405020304" pitchFamily="18" charset="0"/>
              </a:rPr>
              <a:t>;</a:t>
            </a:r>
          </a:p>
          <a:p>
            <a:pPr marL="0" indent="0" eaLnBrk="1" hangingPunct="1"/>
            <a:endParaRPr lang="el-GR" altLang="el-GR" sz="2800" dirty="0" smtClean="0">
              <a:cs typeface="Times New Roman" panose="02020603050405020304" pitchFamily="18" charset="0"/>
            </a:endParaRPr>
          </a:p>
          <a:p>
            <a:pPr marL="0" indent="0" eaLnBrk="1" hangingPunct="1"/>
            <a:endParaRPr lang="en-GB" altLang="el-GR" sz="2800" dirty="0" smtClean="0">
              <a:cs typeface="Times New Roman" panose="02020603050405020304" pitchFamily="18" charset="0"/>
            </a:endParaRPr>
          </a:p>
        </p:txBody>
      </p:sp>
      <p:sp>
        <p:nvSpPr>
          <p:cNvPr id="2" name="Θέση υποσέλιδου 1"/>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3" name="Θέση αριθμού διαφάνειας 2"/>
          <p:cNvSpPr>
            <a:spLocks noGrp="1"/>
          </p:cNvSpPr>
          <p:nvPr>
            <p:ph type="sldNum" sz="quarter" idx="11"/>
          </p:nvPr>
        </p:nvSpPr>
        <p:spPr/>
        <p:txBody>
          <a:bodyPr/>
          <a:lstStyle/>
          <a:p>
            <a:pPr>
              <a:defRPr/>
            </a:pPr>
            <a:fld id="{5BF8594A-EAD3-4B52-9465-B9288AA41165}" type="slidenum">
              <a:rPr lang="en-US" altLang="el-GR"/>
              <a:pPr>
                <a:defRPr/>
              </a:pPr>
              <a:t>58</a:t>
            </a:fld>
            <a:endParaRPr lang="en-US" altLang="el-G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Τίτλος 3"/>
          <p:cNvSpPr>
            <a:spLocks noGrp="1"/>
          </p:cNvSpPr>
          <p:nvPr>
            <p:ph type="title"/>
          </p:nvPr>
        </p:nvSpPr>
        <p:spPr/>
        <p:txBody>
          <a:bodyPr/>
          <a:lstStyle/>
          <a:p>
            <a:pPr eaLnBrk="1" hangingPunct="1"/>
            <a:r>
              <a:rPr lang="el-GR" altLang="en-US" sz="3600" dirty="0" smtClean="0"/>
              <a:t>Γονιδιακή έκφραση </a:t>
            </a:r>
            <a:r>
              <a:rPr lang="en-US" altLang="en-US" sz="3600" dirty="0" smtClean="0"/>
              <a:t/>
            </a:r>
            <a:br>
              <a:rPr lang="en-US" altLang="en-US" sz="3600" dirty="0" smtClean="0"/>
            </a:br>
            <a:r>
              <a:rPr lang="en-US" altLang="en-US" sz="3600" dirty="0" err="1" smtClean="0"/>
              <a:t>Evo-Devo</a:t>
            </a:r>
            <a:r>
              <a:rPr lang="en-US" altLang="en-US" sz="3600" dirty="0" smtClean="0"/>
              <a:t> </a:t>
            </a:r>
            <a:r>
              <a:rPr lang="el-GR" altLang="en-US" sz="3600" dirty="0" smtClean="0"/>
              <a:t>και μερικά </a:t>
            </a:r>
            <a:r>
              <a:rPr lang="el-GR" altLang="en-US" sz="3600" dirty="0" smtClean="0"/>
              <a:t>ερωτήματα 2/2</a:t>
            </a:r>
            <a:endParaRPr lang="el-GR" altLang="en-US" sz="3600" dirty="0" smtClean="0"/>
          </a:p>
        </p:txBody>
      </p:sp>
      <p:sp>
        <p:nvSpPr>
          <p:cNvPr id="95235" name="Θέση περιεχομένου 4"/>
          <p:cNvSpPr>
            <a:spLocks noGrp="1"/>
          </p:cNvSpPr>
          <p:nvPr>
            <p:ph idx="1"/>
          </p:nvPr>
        </p:nvSpPr>
        <p:spPr>
          <a:xfrm>
            <a:off x="660400" y="1719263"/>
            <a:ext cx="7886700" cy="4351337"/>
          </a:xfrm>
        </p:spPr>
        <p:txBody>
          <a:bodyPr/>
          <a:lstStyle/>
          <a:p>
            <a:pPr eaLnBrk="1" hangingPunct="1">
              <a:lnSpc>
                <a:spcPct val="100000"/>
              </a:lnSpc>
            </a:pPr>
            <a:r>
              <a:rPr lang="el-GR" altLang="el-GR" sz="2400" b="1" dirty="0" smtClean="0">
                <a:cs typeface="Times New Roman" panose="02020603050405020304" pitchFamily="18" charset="0"/>
              </a:rPr>
              <a:t>Μπορούμε να κάνουμε υποθέσεις για την ανατομία </a:t>
            </a:r>
            <a:r>
              <a:rPr lang="el-GR" altLang="el-GR" sz="2400" b="1" dirty="0" err="1" smtClean="0">
                <a:cs typeface="Times New Roman" panose="02020603050405020304" pitchFamily="18" charset="0"/>
              </a:rPr>
              <a:t>εξαφανισθέντων</a:t>
            </a:r>
            <a:r>
              <a:rPr lang="el-GR" altLang="el-GR" sz="2400" b="1" dirty="0" smtClean="0">
                <a:cs typeface="Times New Roman" panose="02020603050405020304" pitchFamily="18" charset="0"/>
              </a:rPr>
              <a:t> ειδών από την γνώση των γονιδίων των </a:t>
            </a:r>
            <a:r>
              <a:rPr lang="el-GR" altLang="el-GR" sz="2400" b="1" dirty="0" err="1" smtClean="0">
                <a:cs typeface="Times New Roman" panose="02020603050405020304" pitchFamily="18" charset="0"/>
              </a:rPr>
              <a:t>αρτίγονων</a:t>
            </a:r>
            <a:r>
              <a:rPr lang="el-GR" altLang="el-GR" sz="2400" b="1" dirty="0" smtClean="0">
                <a:cs typeface="Times New Roman" panose="02020603050405020304" pitchFamily="18" charset="0"/>
              </a:rPr>
              <a:t> ειδών;</a:t>
            </a:r>
            <a:r>
              <a:rPr lang="el-GR" altLang="el-GR" sz="2400" dirty="0" smtClean="0">
                <a:cs typeface="Times New Roman" panose="02020603050405020304" pitchFamily="18" charset="0"/>
              </a:rPr>
              <a:t> π.χ. δεδομένου ότι τα γονίδια </a:t>
            </a:r>
            <a:r>
              <a:rPr lang="en-GB" altLang="el-GR" sz="2400" b="1" i="1" dirty="0" smtClean="0">
                <a:cs typeface="Times New Roman" panose="02020603050405020304" pitchFamily="18" charset="0"/>
              </a:rPr>
              <a:t>eyeless/Pax-6</a:t>
            </a:r>
            <a:r>
              <a:rPr lang="en-GB" altLang="el-GR" sz="2400" i="1" dirty="0" smtClean="0">
                <a:cs typeface="Times New Roman" panose="02020603050405020304" pitchFamily="18" charset="0"/>
              </a:rPr>
              <a:t> </a:t>
            </a:r>
            <a:r>
              <a:rPr lang="el-GR" altLang="el-GR" sz="2400" dirty="0" smtClean="0">
                <a:cs typeface="Times New Roman" panose="02020603050405020304" pitchFamily="18" charset="0"/>
              </a:rPr>
              <a:t>που καθορίζουν την ανάπτυξη των </a:t>
            </a:r>
            <a:r>
              <a:rPr lang="el-GR" altLang="el-GR" sz="2400" b="1" dirty="0" smtClean="0">
                <a:cs typeface="Times New Roman" panose="02020603050405020304" pitchFamily="18" charset="0"/>
              </a:rPr>
              <a:t>οφθαλμών </a:t>
            </a:r>
            <a:r>
              <a:rPr lang="el-GR" altLang="el-GR" sz="2400" dirty="0" smtClean="0">
                <a:cs typeface="Times New Roman" panose="02020603050405020304" pitchFamily="18" charset="0"/>
              </a:rPr>
              <a:t>είναι αρκετά συντηρημένα, </a:t>
            </a:r>
            <a:r>
              <a:rPr lang="el-GR" altLang="el-GR" sz="2400" b="1" dirty="0" smtClean="0">
                <a:cs typeface="Times New Roman" panose="02020603050405020304" pitchFamily="18" charset="0"/>
              </a:rPr>
              <a:t>τι είδους μάτια είχαν τα </a:t>
            </a:r>
            <a:r>
              <a:rPr lang="el-GR" altLang="el-GR" sz="2400" b="1" dirty="0" err="1" smtClean="0">
                <a:cs typeface="Times New Roman" panose="02020603050405020304" pitchFamily="18" charset="0"/>
              </a:rPr>
              <a:t>εξαφανισθέντα</a:t>
            </a:r>
            <a:r>
              <a:rPr lang="el-GR" altLang="el-GR" sz="2400" b="1" dirty="0" smtClean="0">
                <a:cs typeface="Times New Roman" panose="02020603050405020304" pitchFamily="18" charset="0"/>
              </a:rPr>
              <a:t> είδη;</a:t>
            </a:r>
          </a:p>
          <a:p>
            <a:pPr eaLnBrk="1" hangingPunct="1">
              <a:lnSpc>
                <a:spcPct val="100000"/>
              </a:lnSpc>
            </a:pPr>
            <a:r>
              <a:rPr lang="el-GR" altLang="el-GR" sz="2400" b="1" dirty="0" smtClean="0">
                <a:cs typeface="Times New Roman" panose="02020603050405020304" pitchFamily="18" charset="0"/>
              </a:rPr>
              <a:t>Μπορεί η εξέλιξη των ειδών να προήλθε από μεταλλάξεις σε λίγα κρίσιμα αναπτυξιακά γονίδια και όχι σταδιακή συσσώρευση μεταλλάξεων όπως πρότεινε ο Δαρβίνος (</a:t>
            </a:r>
            <a:r>
              <a:rPr lang="en-GB" altLang="el-GR" sz="2400" b="1" dirty="0" smtClean="0">
                <a:cs typeface="Times New Roman" panose="02020603050405020304" pitchFamily="18" charset="0"/>
              </a:rPr>
              <a:t>gradualism)</a:t>
            </a:r>
            <a:r>
              <a:rPr lang="el-GR" altLang="el-GR" sz="2400" b="1" dirty="0" smtClean="0">
                <a:cs typeface="Times New Roman" panose="02020603050405020304" pitchFamily="18" charset="0"/>
              </a:rPr>
              <a:t>;</a:t>
            </a:r>
          </a:p>
          <a:p>
            <a:pPr eaLnBrk="1" hangingPunct="1"/>
            <a:endParaRPr lang="el-GR" altLang="el-GR" sz="2800" dirty="0" smtClean="0">
              <a:cs typeface="Times New Roman" panose="02020603050405020304" pitchFamily="18" charset="0"/>
            </a:endParaRPr>
          </a:p>
          <a:p>
            <a:pPr eaLnBrk="1" hangingPunct="1"/>
            <a:endParaRPr lang="en-GB" altLang="el-GR" sz="2800" dirty="0" smtClean="0">
              <a:cs typeface="Times New Roman" panose="02020603050405020304" pitchFamily="18" charset="0"/>
            </a:endParaRPr>
          </a:p>
        </p:txBody>
      </p:sp>
      <p:sp>
        <p:nvSpPr>
          <p:cNvPr id="2" name="Θέση υποσέλιδου 1"/>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3" name="Θέση αριθμού διαφάνειας 2"/>
          <p:cNvSpPr>
            <a:spLocks noGrp="1"/>
          </p:cNvSpPr>
          <p:nvPr>
            <p:ph type="sldNum" sz="quarter" idx="11"/>
          </p:nvPr>
        </p:nvSpPr>
        <p:spPr/>
        <p:txBody>
          <a:bodyPr/>
          <a:lstStyle/>
          <a:p>
            <a:pPr>
              <a:defRPr/>
            </a:pPr>
            <a:fld id="{A8E97FD3-0BA1-414B-82AE-2962B4EF9105}" type="slidenum">
              <a:rPr lang="en-US" altLang="el-GR"/>
              <a:pPr>
                <a:defRPr/>
              </a:pPr>
              <a:t>59</a:t>
            </a:fld>
            <a:endParaRPr lang="en-US" altLang="el-G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71438" y="0"/>
            <a:ext cx="9296401"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l-GR" altLang="el-GR" dirty="0" smtClean="0">
                <a:solidFill>
                  <a:schemeClr val="bg2"/>
                </a:solidFill>
                <a:latin typeface="Times New Roman" panose="02020603050405020304" pitchFamily="18" charset="0"/>
                <a:cs typeface="Times New Roman" panose="02020603050405020304" pitchFamily="18" charset="0"/>
              </a:rPr>
              <a:t>					</a:t>
            </a:r>
          </a:p>
          <a:p>
            <a:pPr marL="182880" eaLnBrk="1" hangingPunct="1">
              <a:spcBef>
                <a:spcPts val="1800"/>
              </a:spcBef>
              <a:defRPr/>
            </a:pPr>
            <a:r>
              <a:rPr lang="el-GR" altLang="el-GR" dirty="0" smtClean="0">
                <a:latin typeface="+mn-lt"/>
                <a:cs typeface="Times New Roman" panose="02020603050405020304" pitchFamily="18" charset="0"/>
              </a:rPr>
              <a:t>	</a:t>
            </a:r>
          </a:p>
        </p:txBody>
      </p:sp>
      <p:sp>
        <p:nvSpPr>
          <p:cNvPr id="12291" name="Τίτλος 1"/>
          <p:cNvSpPr>
            <a:spLocks noGrp="1"/>
          </p:cNvSpPr>
          <p:nvPr>
            <p:ph type="title"/>
          </p:nvPr>
        </p:nvSpPr>
        <p:spPr/>
        <p:txBody>
          <a:bodyPr/>
          <a:lstStyle/>
          <a:p>
            <a:pPr eaLnBrk="1" hangingPunct="1"/>
            <a:r>
              <a:rPr lang="el-GR" altLang="el-GR" dirty="0" smtClean="0">
                <a:solidFill>
                  <a:srgbClr val="0070C0"/>
                </a:solidFill>
                <a:cs typeface="Times New Roman" panose="02020603050405020304" pitchFamily="18" charset="0"/>
              </a:rPr>
              <a:t>Γονιμοποίηση 2/2</a:t>
            </a:r>
            <a:endParaRPr lang="el-GR" altLang="en-US" dirty="0" smtClean="0">
              <a:solidFill>
                <a:srgbClr val="0070C0"/>
              </a:solidFill>
            </a:endParaRPr>
          </a:p>
        </p:txBody>
      </p:sp>
      <p:sp>
        <p:nvSpPr>
          <p:cNvPr id="12292" name="Θέση περιεχομένου 3"/>
          <p:cNvSpPr>
            <a:spLocks noGrp="1"/>
          </p:cNvSpPr>
          <p:nvPr>
            <p:ph idx="1"/>
          </p:nvPr>
        </p:nvSpPr>
        <p:spPr>
          <a:xfrm>
            <a:off x="630238" y="1690688"/>
            <a:ext cx="7886700" cy="4351337"/>
          </a:xfrm>
        </p:spPr>
        <p:txBody>
          <a:bodyPr/>
          <a:lstStyle/>
          <a:p>
            <a:pPr eaLnBrk="1" hangingPunct="1">
              <a:lnSpc>
                <a:spcPct val="100000"/>
              </a:lnSpc>
            </a:pPr>
            <a:r>
              <a:rPr lang="el-GR" altLang="el-GR" sz="2400" dirty="0" smtClean="0">
                <a:cs typeface="Times New Roman" panose="02020603050405020304" pitchFamily="18" charset="0"/>
              </a:rPr>
              <a:t>Οι πρωτεΐνες αυτές (ΜΚ) ανήκουν στην κατηγορία των πρωτεϊνών που μεταδίδουν σήματα στα κύτταρα και προκαλούν </a:t>
            </a:r>
            <a:r>
              <a:rPr lang="el-GR" altLang="el-GR" sz="2400" b="1" dirty="0" smtClean="0">
                <a:cs typeface="Times New Roman" panose="02020603050405020304" pitchFamily="18" charset="0"/>
              </a:rPr>
              <a:t>αποκρίσεις</a:t>
            </a:r>
            <a:r>
              <a:rPr lang="el-GR" altLang="el-GR" sz="2400" dirty="0" smtClean="0">
                <a:cs typeface="Times New Roman" panose="02020603050405020304" pitchFamily="18" charset="0"/>
              </a:rPr>
              <a:t> από τα κύτταρα που </a:t>
            </a:r>
            <a:r>
              <a:rPr lang="el-GR" altLang="el-GR" sz="2400" b="1" dirty="0" smtClean="0">
                <a:cs typeface="Times New Roman" panose="02020603050405020304" pitchFamily="18" charset="0"/>
              </a:rPr>
              <a:t>εξαρτώνται από την συγκέντρωση των ΜΚ</a:t>
            </a:r>
            <a:r>
              <a:rPr lang="el-GR" altLang="el-GR" sz="2400" dirty="0" smtClean="0">
                <a:cs typeface="Times New Roman" panose="02020603050405020304" pitchFamily="18" charset="0"/>
              </a:rPr>
              <a:t>. </a:t>
            </a:r>
          </a:p>
          <a:p>
            <a:pPr eaLnBrk="1" hangingPunct="1">
              <a:lnSpc>
                <a:spcPct val="100000"/>
              </a:lnSpc>
            </a:pPr>
            <a:r>
              <a:rPr lang="el-GR" altLang="el-GR" sz="2400" dirty="0" smtClean="0">
                <a:cs typeface="Times New Roman" panose="02020603050405020304" pitchFamily="18" charset="0"/>
              </a:rPr>
              <a:t>Οι ΜΚ </a:t>
            </a:r>
            <a:r>
              <a:rPr lang="el-GR" altLang="el-GR" sz="2400" dirty="0" err="1" smtClean="0">
                <a:cs typeface="Times New Roman" panose="02020603050405020304" pitchFamily="18" charset="0"/>
              </a:rPr>
              <a:t>δρούν</a:t>
            </a:r>
            <a:r>
              <a:rPr lang="el-GR" altLang="el-GR" sz="2400" dirty="0" smtClean="0">
                <a:cs typeface="Times New Roman" panose="02020603050405020304" pitchFamily="18" charset="0"/>
              </a:rPr>
              <a:t> με την παρουσία τους σε </a:t>
            </a:r>
            <a:r>
              <a:rPr lang="el-GR" altLang="el-GR" sz="2400" b="1" dirty="0" smtClean="0">
                <a:cs typeface="Times New Roman" panose="02020603050405020304" pitchFamily="18" charset="0"/>
              </a:rPr>
              <a:t>διαβαθμιζόμενη συγκέντρωση </a:t>
            </a:r>
            <a:r>
              <a:rPr lang="el-GR" altLang="el-GR" sz="2400" dirty="0" smtClean="0">
                <a:cs typeface="Times New Roman" panose="02020603050405020304" pitchFamily="18" charset="0"/>
              </a:rPr>
              <a:t>στους αναπτυσσόμενους ιστούς και έτσι προκαλούν </a:t>
            </a:r>
            <a:r>
              <a:rPr lang="el-GR" altLang="el-GR" sz="2400" b="1" dirty="0" smtClean="0">
                <a:cs typeface="Times New Roman" panose="02020603050405020304" pitchFamily="18" charset="0"/>
              </a:rPr>
              <a:t>διαφορική έκφραση γονιδίων</a:t>
            </a:r>
            <a:r>
              <a:rPr lang="el-GR" altLang="el-GR" sz="2400" dirty="0" smtClean="0">
                <a:cs typeface="Times New Roman" panose="02020603050405020304" pitchFamily="18" charset="0"/>
              </a:rPr>
              <a:t> στα κύτταρα σχετιζόμενη με τη συγκέντρωσή τους. Στους ΜΚ ανήκουν πρωτεΐνες όπως ο </a:t>
            </a:r>
            <a:r>
              <a:rPr lang="en-GB" altLang="el-GR" sz="2400" b="1" dirty="0" smtClean="0">
                <a:cs typeface="Times New Roman" panose="02020603050405020304" pitchFamily="18" charset="0"/>
              </a:rPr>
              <a:t>TGF-</a:t>
            </a:r>
            <a:r>
              <a:rPr lang="el-GR" altLang="el-GR" sz="2400" b="1" dirty="0" smtClean="0">
                <a:cs typeface="Times New Roman" panose="02020603050405020304" pitchFamily="18" charset="0"/>
              </a:rPr>
              <a:t>β</a:t>
            </a:r>
            <a:r>
              <a:rPr lang="en-GB" altLang="el-GR" sz="2400" b="1" dirty="0" smtClean="0">
                <a:cs typeface="Times New Roman" panose="02020603050405020304" pitchFamily="18" charset="0"/>
              </a:rPr>
              <a:t>, </a:t>
            </a:r>
            <a:r>
              <a:rPr lang="en-GB" altLang="el-GR" sz="2400" b="1" dirty="0" err="1" smtClean="0">
                <a:cs typeface="Times New Roman" panose="02020603050405020304" pitchFamily="18" charset="0"/>
              </a:rPr>
              <a:t>Wnt</a:t>
            </a:r>
            <a:r>
              <a:rPr lang="en-GB" altLang="el-GR" sz="2400" b="1" dirty="0" smtClean="0">
                <a:cs typeface="Times New Roman" panose="02020603050405020304" pitchFamily="18" charset="0"/>
              </a:rPr>
              <a:t>, EGF, FGF, Hedgehog </a:t>
            </a:r>
            <a:r>
              <a:rPr lang="el-GR" altLang="el-GR" sz="2400" dirty="0" smtClean="0">
                <a:cs typeface="Times New Roman" panose="02020603050405020304" pitchFamily="18" charset="0"/>
              </a:rPr>
              <a:t>κ.α.   </a:t>
            </a:r>
          </a:p>
          <a:p>
            <a:pPr eaLnBrk="1" hangingPunct="1"/>
            <a:endParaRPr lang="el-GR" altLang="en-US" dirty="0" smtClean="0"/>
          </a:p>
        </p:txBody>
      </p:sp>
      <p:sp>
        <p:nvSpPr>
          <p:cNvPr id="8" name="Θέση υποσέλιδου 7"/>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9" name="Θέση αριθμού διαφάνειας 8"/>
          <p:cNvSpPr>
            <a:spLocks noGrp="1"/>
          </p:cNvSpPr>
          <p:nvPr>
            <p:ph type="sldNum" sz="quarter" idx="11"/>
          </p:nvPr>
        </p:nvSpPr>
        <p:spPr/>
        <p:txBody>
          <a:bodyPr/>
          <a:lstStyle/>
          <a:p>
            <a:pPr>
              <a:defRPr/>
            </a:pPr>
            <a:fld id="{02AE4116-23EA-413A-813C-9C16BACB540D}" type="slidenum">
              <a:rPr lang="en-US" altLang="el-GR"/>
              <a:pPr>
                <a:defRPr/>
              </a:pPr>
              <a:t>6</a:t>
            </a:fld>
            <a:endParaRPr lang="en-US" altLang="el-G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Τίτλος 1"/>
          <p:cNvSpPr>
            <a:spLocks noGrp="1"/>
          </p:cNvSpPr>
          <p:nvPr>
            <p:ph type="title"/>
          </p:nvPr>
        </p:nvSpPr>
        <p:spPr>
          <a:xfrm>
            <a:off x="623888" y="1709738"/>
            <a:ext cx="7886700" cy="2852737"/>
          </a:xfrm>
        </p:spPr>
        <p:txBody>
          <a:bodyPr/>
          <a:lstStyle/>
          <a:p>
            <a:r>
              <a:rPr lang="el-GR" altLang="en-US" smtClean="0"/>
              <a:t>Τέλος Ενότητας</a:t>
            </a:r>
            <a:endParaRPr lang="en-US" altLang="en-US" dirty="0" smtClean="0"/>
          </a:p>
        </p:txBody>
      </p:sp>
      <p:sp>
        <p:nvSpPr>
          <p:cNvPr id="5" name="Θέση υποσέλιδου 4"/>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5. Αρχές Ανάπτυξης</a:t>
            </a:r>
            <a:endParaRPr lang="el-GR" altLang="en-US">
              <a:solidFill>
                <a:srgbClr val="898989"/>
              </a:solidFill>
              <a:latin typeface="Calibri" panose="020F0502020204030204" pitchFamily="34" charset="0"/>
            </a:endParaRPr>
          </a:p>
        </p:txBody>
      </p:sp>
      <p:sp>
        <p:nvSpPr>
          <p:cNvPr id="6" name="Θέση αριθμού διαφάνειας 5"/>
          <p:cNvSpPr>
            <a:spLocks noGrp="1"/>
          </p:cNvSpPr>
          <p:nvPr>
            <p:ph type="sldNum" sz="quarter" idx="11"/>
          </p:nvPr>
        </p:nvSpPr>
        <p:spPr/>
        <p:txBody>
          <a:bodyPr/>
          <a:lstStyle/>
          <a:p>
            <a:pPr>
              <a:defRPr/>
            </a:pPr>
            <a:fld id="{76623B7F-3220-4E95-B9E0-B1E007BEE4E2}" type="slidenum">
              <a:rPr lang="el-GR" smtClean="0"/>
              <a:pPr>
                <a:defRPr/>
              </a:pPr>
              <a:t>60</a:t>
            </a:fld>
            <a:endParaRPr lang="el-GR" dirty="0"/>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6"/>
          <p:cNvSpPr>
            <a:spLocks noGrp="1"/>
          </p:cNvSpPr>
          <p:nvPr>
            <p:ph type="title"/>
          </p:nvPr>
        </p:nvSpPr>
        <p:spPr>
          <a:xfrm>
            <a:off x="606425" y="425450"/>
            <a:ext cx="7886700" cy="1325563"/>
          </a:xfrm>
        </p:spPr>
        <p:txBody>
          <a:bodyPr/>
          <a:lstStyle/>
          <a:p>
            <a:r>
              <a:rPr lang="el-GR" altLang="en-US" smtClean="0"/>
              <a:t>Χρηματοδότηση</a:t>
            </a:r>
            <a:endParaRPr lang="en-US" altLang="en-US" smtClean="0"/>
          </a:p>
        </p:txBody>
      </p:sp>
      <p:sp useBgFill="1">
        <p:nvSpPr>
          <p:cNvPr id="126979" name="Content Placeholder 7"/>
          <p:cNvSpPr>
            <a:spLocks noGrp="1"/>
          </p:cNvSpPr>
          <p:nvPr>
            <p:ph idx="1"/>
          </p:nvPr>
        </p:nvSpPr>
        <p:spPr/>
        <p:txBody>
          <a:bodyPr/>
          <a:lstStyle/>
          <a:p>
            <a:r>
              <a:rPr lang="el-GR" altLang="en-US" sz="2000" smtClean="0"/>
              <a:t>Το παρόν εκπαιδευτικό υλικό έχει αναπτυχθεί στ</a:t>
            </a:r>
            <a:r>
              <a:rPr lang="en-US" altLang="en-US" sz="2000" smtClean="0"/>
              <a:t>o</a:t>
            </a:r>
            <a:r>
              <a:rPr lang="el-GR" altLang="en-US" sz="2000" smtClean="0"/>
              <a:t> πλαίσι</a:t>
            </a:r>
            <a:r>
              <a:rPr lang="en-US" altLang="en-US" sz="2000" smtClean="0"/>
              <a:t>o</a:t>
            </a:r>
            <a:r>
              <a:rPr lang="el-GR" altLang="en-US" sz="2000" smtClean="0"/>
              <a:t> του εκπαιδευτικού έργου του διδάσκοντα.</a:t>
            </a:r>
            <a:endParaRPr lang="en-US" altLang="en-US" sz="2000" smtClean="0"/>
          </a:p>
          <a:p>
            <a:r>
              <a:rPr lang="el-GR" altLang="en-US" sz="2000" smtClean="0"/>
              <a:t>Το έργο «</a:t>
            </a:r>
            <a:r>
              <a:rPr lang="el-GR" altLang="en-US" sz="2000" b="1" smtClean="0"/>
              <a:t>Ανοικτά Ακαδημαϊκά Μαθήματα στο Πανεπιστήμιο Αθηνών</a:t>
            </a:r>
            <a:r>
              <a:rPr lang="el-GR" altLang="en-US" sz="2000" smtClean="0"/>
              <a:t>» έχει χρηματοδοτήσει μόνο την αναδιαμόρφωση του εκπαιδευτικού υλικού. </a:t>
            </a:r>
            <a:endParaRPr lang="en-US" altLang="en-US" sz="2000" smtClean="0"/>
          </a:p>
          <a:p>
            <a:r>
              <a:rPr lang="el-GR" altLang="en-US"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a:p>
            <a:endParaRPr lang="en-US" altLang="en-US" smtClean="0"/>
          </a:p>
        </p:txBody>
      </p:sp>
      <p:sp>
        <p:nvSpPr>
          <p:cNvPr id="5" name="Footer Placeholder 4"/>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5. Αρχές Ανάπτυξης</a:t>
            </a:r>
            <a:endParaRPr lang="el-GR" altLang="en-US">
              <a:solidFill>
                <a:srgbClr val="898989"/>
              </a:solidFill>
              <a:latin typeface="Calibri" panose="020F0502020204030204" pitchFamily="34" charset="0"/>
            </a:endParaRPr>
          </a:p>
        </p:txBody>
      </p:sp>
      <p:sp>
        <p:nvSpPr>
          <p:cNvPr id="6" name="Slide Number Placeholder 5"/>
          <p:cNvSpPr>
            <a:spLocks noGrp="1"/>
          </p:cNvSpPr>
          <p:nvPr>
            <p:ph type="sldNum" sz="quarter" idx="11"/>
          </p:nvPr>
        </p:nvSpPr>
        <p:spPr/>
        <p:txBody>
          <a:bodyPr/>
          <a:lstStyle/>
          <a:p>
            <a:pPr>
              <a:defRPr/>
            </a:pPr>
            <a:fld id="{0BF1CB69-40FA-49D0-8E7A-DC73E460FFC9}" type="slidenum">
              <a:rPr lang="el-GR" smtClean="0"/>
              <a:pPr>
                <a:defRPr/>
              </a:pPr>
              <a:t>61</a:t>
            </a:fld>
            <a:endParaRPr lang="el-GR" dirty="0"/>
          </a:p>
        </p:txBody>
      </p:sp>
      <p:pic>
        <p:nvPicPr>
          <p:cNvPr id="126982" name="Picture 8" descr="Λογότυπο Επιχειρησιακού Προγράμματος Εκπαίδευση και Δια βίου Μάθηση"/>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5"/>
          <p:cNvSpPr>
            <a:spLocks noGrp="1"/>
          </p:cNvSpPr>
          <p:nvPr>
            <p:ph type="title"/>
          </p:nvPr>
        </p:nvSpPr>
        <p:spPr>
          <a:xfrm>
            <a:off x="623888" y="1709738"/>
            <a:ext cx="7886700" cy="2852737"/>
          </a:xfrm>
        </p:spPr>
        <p:txBody>
          <a:bodyPr/>
          <a:lstStyle/>
          <a:p>
            <a:r>
              <a:rPr lang="el-GR" altLang="en-US" smtClean="0"/>
              <a:t>Σημειώματα</a:t>
            </a:r>
            <a:endParaRPr lang="en-US" altLang="en-US" smtClean="0"/>
          </a:p>
        </p:txBody>
      </p:sp>
      <p:sp useBgFill="1">
        <p:nvSpPr>
          <p:cNvPr id="128003" name="Text Placeholder 6"/>
          <p:cNvSpPr>
            <a:spLocks noGrp="1"/>
          </p:cNvSpPr>
          <p:nvPr>
            <p:ph type="body" idx="1"/>
          </p:nvPr>
        </p:nvSpPr>
        <p:spPr>
          <a:xfrm>
            <a:off x="623888" y="4589463"/>
            <a:ext cx="7886700" cy="1500187"/>
          </a:xfrm>
        </p:spPr>
        <p:txBody>
          <a:bodyPr/>
          <a:lstStyle/>
          <a:p>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5. Αρχές Ανάπτυξης</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6678E6A2-5115-4F35-BFEC-A1D21FB3749C}" type="slidenum">
              <a:rPr lang="el-GR" smtClean="0"/>
              <a:pPr>
                <a:defRPr/>
              </a:pPr>
              <a:t>62</a:t>
            </a:fld>
            <a:endParaRPr lang="el-G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5"/>
          <p:cNvSpPr>
            <a:spLocks noGrp="1"/>
          </p:cNvSpPr>
          <p:nvPr>
            <p:ph type="title"/>
          </p:nvPr>
        </p:nvSpPr>
        <p:spPr>
          <a:xfrm>
            <a:off x="0" y="365125"/>
            <a:ext cx="9144000" cy="1325563"/>
          </a:xfrm>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129027"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5. Αρχές Ανάπτυξης</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A3CC2235-38AE-46C7-845A-E1FCEBD43CC2}" type="slidenum">
              <a:rPr lang="el-GR" smtClean="0"/>
              <a:pPr>
                <a:defRPr/>
              </a:pPr>
              <a:t>63</a:t>
            </a:fld>
            <a:endParaRPr lang="el-G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5"/>
          <p:cNvSpPr>
            <a:spLocks noGrp="1"/>
          </p:cNvSpPr>
          <p:nvPr>
            <p:ph type="title"/>
          </p:nvPr>
        </p:nvSpPr>
        <p:spPr>
          <a:xfrm>
            <a:off x="0" y="365125"/>
            <a:ext cx="9144000" cy="1325563"/>
          </a:xfrm>
        </p:spPr>
        <p:txBody>
          <a:bodyPr/>
          <a:lstStyle/>
          <a:p>
            <a:r>
              <a:rPr lang="el-GR" altLang="en-US" sz="4000" smtClean="0"/>
              <a:t>Σημείωμα Αναφοράς</a:t>
            </a:r>
            <a:endParaRPr lang="en-US" altLang="en-US" sz="4000" smtClean="0"/>
          </a:p>
        </p:txBody>
      </p:sp>
      <p:sp useBgFill="1">
        <p:nvSpPr>
          <p:cNvPr id="130051"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Σκαρλάτος </a:t>
            </a:r>
            <a:r>
              <a:rPr lang="el-GR" altLang="en-US" sz="2000" dirty="0" err="1" smtClean="0"/>
              <a:t>Ντέντος</a:t>
            </a:r>
            <a:r>
              <a:rPr lang="el-GR" altLang="en-US" sz="2000" dirty="0" smtClean="0"/>
              <a:t>, </a:t>
            </a:r>
            <a:r>
              <a:rPr lang="el-GR" altLang="en-US" sz="2000" dirty="0" smtClean="0"/>
              <a:t>Επίκουρος Καθηγητής. «Ζωολογία Ι.</a:t>
            </a:r>
            <a:r>
              <a:rPr lang="el-GR" altLang="en-US" sz="2000" dirty="0" smtClean="0">
                <a:solidFill>
                  <a:srgbClr val="FF0000"/>
                </a:solidFill>
              </a:rPr>
              <a:t> </a:t>
            </a:r>
            <a:r>
              <a:rPr lang="el-GR" altLang="en-US" sz="2000" dirty="0" smtClean="0"/>
              <a:t>Ενότητα </a:t>
            </a:r>
            <a:r>
              <a:rPr lang="en-US" altLang="en-US" sz="2000" dirty="0" smtClean="0"/>
              <a:t>5</a:t>
            </a:r>
            <a:r>
              <a:rPr lang="el-GR" altLang="en-US" sz="2000" dirty="0" smtClean="0"/>
              <a:t>. Αρχές Ανάπτυξης». Έκδοση: 1.0. Αθήνα 2014. Διαθέσιμο από τη δικτυακή διεύθυνση: </a:t>
            </a:r>
            <a:r>
              <a:rPr lang="en-GB" altLang="en-US" sz="2000" dirty="0" smtClean="0"/>
              <a:t>http://opencourses.uoa.gr/courses/BIOL3/</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5. Αρχές Ανάπτυξης</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BD795727-34D5-46DE-86D3-5D2164C92DE7}" type="slidenum">
              <a:rPr lang="el-GR" smtClean="0"/>
              <a:pPr>
                <a:defRPr/>
              </a:pPr>
              <a:t>64</a:t>
            </a:fld>
            <a:endParaRPr lang="el-G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5"/>
          <p:cNvSpPr>
            <a:spLocks noGrp="1"/>
          </p:cNvSpPr>
          <p:nvPr>
            <p:ph type="title"/>
          </p:nvPr>
        </p:nvSpPr>
        <p:spPr/>
        <p:txBody>
          <a:bodyPr/>
          <a:lstStyle/>
          <a:p>
            <a:r>
              <a:rPr lang="el-GR" altLang="en-US" smtClean="0"/>
              <a:t>Σημείωμα Αδειοδότησης</a:t>
            </a:r>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5. Αρχές Ανάπτυξης</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F574510F-0A09-42B6-8EF9-E4547801EC3C}" type="slidenum">
              <a:rPr lang="el-GR" smtClean="0"/>
              <a:pPr>
                <a:defRPr/>
              </a:pPr>
              <a:t>65</a:t>
            </a:fld>
            <a:endParaRPr lang="el-GR" dirty="0"/>
          </a:p>
        </p:txBody>
      </p:sp>
      <p:sp>
        <p:nvSpPr>
          <p:cNvPr id="131077" name="Content Placeholder 2"/>
          <p:cNvSpPr txBox="1">
            <a:spLocks/>
          </p:cNvSpPr>
          <p:nvPr/>
        </p:nvSpPr>
        <p:spPr bwMode="auto">
          <a:xfrm>
            <a:off x="107950" y="1371600"/>
            <a:ext cx="89281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 typeface="Arial" panose="020B0604020202020204" pitchFamily="34" charset="0"/>
              <a:buNone/>
            </a:pPr>
            <a:r>
              <a:rPr lang="el-GR" altLang="en-US" sz="200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eaLnBrk="1" hangingPunct="1">
              <a:buFont typeface="Arial" panose="020B0604020202020204" pitchFamily="34" charset="0"/>
              <a:buNone/>
            </a:pPr>
            <a:endParaRPr lang="el-GR" altLang="en-US" sz="2000"/>
          </a:p>
        </p:txBody>
      </p:sp>
      <p:pic>
        <p:nvPicPr>
          <p:cNvPr id="131078" name="Picture 22" descr="Λογότυπο για Άδειες χρήσης Creative Commons BY-NC-N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867025"/>
            <a:ext cx="1420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8"/>
          <p:cNvSpPr txBox="1">
            <a:spLocks noChangeArrowheads="1"/>
          </p:cNvSpPr>
          <p:nvPr/>
        </p:nvSpPr>
        <p:spPr bwMode="auto">
          <a:xfrm>
            <a:off x="139700" y="3025775"/>
            <a:ext cx="90360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r>
              <a:rPr lang="el-GR" altLang="en-US" sz="1800"/>
              <a:t>[1] http://creativecommons.org/licenses/by-nc-sa/4.0/ </a:t>
            </a:r>
            <a:endParaRPr lang="en-US" altLang="en-US" sz="1800"/>
          </a:p>
          <a:p>
            <a:pPr>
              <a:lnSpc>
                <a:spcPct val="100000"/>
              </a:lnSpc>
              <a:spcBef>
                <a:spcPts val="1200"/>
              </a:spcBef>
              <a:buFontTx/>
              <a:buNone/>
            </a:pPr>
            <a:r>
              <a:rPr lang="el-GR" altLang="en-US" sz="1800"/>
              <a:t>Ως </a:t>
            </a:r>
            <a:r>
              <a:rPr lang="el-GR" altLang="en-US" sz="1800" b="1"/>
              <a:t>Μη Εμπορική</a:t>
            </a:r>
            <a:r>
              <a:rPr lang="el-GR" altLang="en-US" sz="1800"/>
              <a:t> ορίζεται η χρήση:</a:t>
            </a:r>
          </a:p>
          <a:p>
            <a:pPr>
              <a:lnSpc>
                <a:spcPct val="100000"/>
              </a:lnSpc>
              <a:spcBef>
                <a:spcPct val="0"/>
              </a:spcBef>
            </a:pPr>
            <a:r>
              <a:rPr lang="el-GR" altLang="en-US" sz="1800"/>
              <a:t>που δεν περιλαμβάνει άμεσο ή έμμεσο οικονομικό όφελος από την χρήση του έργου, για το διανομέα του έργου και αδειοδόχο</a:t>
            </a:r>
          </a:p>
          <a:p>
            <a:pPr>
              <a:lnSpc>
                <a:spcPct val="100000"/>
              </a:lnSpc>
              <a:spcBef>
                <a:spcPct val="0"/>
              </a:spcBef>
            </a:pPr>
            <a:r>
              <a:rPr lang="el-GR" altLang="en-US" sz="1800"/>
              <a:t>που</a:t>
            </a:r>
            <a:r>
              <a:rPr lang="en-GB" altLang="en-US" sz="1800"/>
              <a:t> </a:t>
            </a:r>
            <a:r>
              <a:rPr lang="el-GR" altLang="en-US" sz="1800"/>
              <a:t>δεν περιλαμβάνει οικονομική συναλλαγή ως προϋπόθεση για τη χρήση ή πρόσβαση στο έργο</a:t>
            </a:r>
          </a:p>
          <a:p>
            <a:pPr>
              <a:lnSpc>
                <a:spcPct val="100000"/>
              </a:lnSpc>
              <a:spcBef>
                <a:spcPct val="0"/>
              </a:spcBef>
            </a:pPr>
            <a:r>
              <a:rPr lang="el-GR" altLang="en-US" sz="1800"/>
              <a:t>που</a:t>
            </a:r>
            <a:r>
              <a:rPr lang="en-GB" altLang="en-US" sz="1800"/>
              <a:t> </a:t>
            </a:r>
            <a:r>
              <a:rPr lang="el-GR" altLang="en-US" sz="1800"/>
              <a:t>δεν προσπορίζει στο διανομέα του έργου και</a:t>
            </a:r>
            <a:r>
              <a:rPr lang="en-GB" altLang="en-US" sz="1800"/>
              <a:t> </a:t>
            </a:r>
            <a:r>
              <a:rPr lang="el-GR" altLang="en-US" sz="1800"/>
              <a:t>αδειοδόχο</a:t>
            </a:r>
            <a:r>
              <a:rPr lang="en-GB" altLang="en-US" sz="1800"/>
              <a:t> </a:t>
            </a:r>
            <a:r>
              <a:rPr lang="el-GR" altLang="en-US" sz="1800"/>
              <a:t>έμμεσο οικονομικό όφελος (π.χ. διαφημίσεις) από την προβολή του έργου σε διαδικτυακό τόπο</a:t>
            </a:r>
            <a:endParaRPr lang="en-US" altLang="en-US" sz="1800"/>
          </a:p>
          <a:p>
            <a:pPr>
              <a:lnSpc>
                <a:spcPct val="100000"/>
              </a:lnSpc>
              <a:spcBef>
                <a:spcPct val="0"/>
              </a:spcBef>
              <a:buFontTx/>
              <a:buNone/>
            </a:pPr>
            <a:r>
              <a:rPr lang="el-GR" altLang="en-US" sz="1800"/>
              <a:t>Ο δικαιούχος μπορεί να παρέχει στον αδειοδόχο ξεχωριστή άδεια να χρησιμοποιεί το έργο για εμπορική χρήση, εφόσον αυτό του ζητηθεί.</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5"/>
          <p:cNvSpPr>
            <a:spLocks noGrp="1"/>
          </p:cNvSpPr>
          <p:nvPr>
            <p:ph type="title"/>
          </p:nvPr>
        </p:nvSpPr>
        <p:spPr>
          <a:xfrm>
            <a:off x="0" y="365125"/>
            <a:ext cx="9144000" cy="1325563"/>
          </a:xfrm>
        </p:spPr>
        <p:txBody>
          <a:bodyPr/>
          <a:lstStyle/>
          <a:p>
            <a:r>
              <a:rPr lang="el-GR" altLang="en-US" smtClean="0"/>
              <a:t>Διατήρηση Σημειωμάτων</a:t>
            </a:r>
            <a:endParaRPr lang="en-US" altLang="en-US" smtClean="0"/>
          </a:p>
        </p:txBody>
      </p:sp>
      <p:sp useBgFill="1">
        <p:nvSpPr>
          <p:cNvPr id="132099"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400" smtClean="0"/>
              <a:t>Οποιαδήποτε αναπαραγωγή ή διασκευή του υλικού θα πρέπει να συμπεριλαμβάνει:</a:t>
            </a:r>
          </a:p>
          <a:p>
            <a:pPr lvl="1">
              <a:buFont typeface="Wingdings" panose="05000000000000000000" pitchFamily="2" charset="2"/>
              <a:buChar char="§"/>
            </a:pPr>
            <a:r>
              <a:rPr lang="el-GR" altLang="en-US" sz="2000" smtClean="0"/>
              <a:t>τ</a:t>
            </a:r>
            <a:r>
              <a:rPr lang="en-US" altLang="en-US" sz="2000" smtClean="0"/>
              <a:t>ο Σημείωμα Αναφοράς</a:t>
            </a:r>
            <a:endParaRPr lang="el-GR" altLang="en-US" sz="2000" smtClean="0"/>
          </a:p>
          <a:p>
            <a:pPr lvl="1">
              <a:buFont typeface="Wingdings" panose="05000000000000000000" pitchFamily="2" charset="2"/>
              <a:buChar char="§"/>
            </a:pPr>
            <a:r>
              <a:rPr lang="el-GR" altLang="en-US" sz="2000" smtClean="0"/>
              <a:t>τ</a:t>
            </a:r>
            <a:r>
              <a:rPr lang="en-US" altLang="en-US" sz="2000" smtClean="0"/>
              <a:t>ο Σημείωμα Αδειοδότησης</a:t>
            </a:r>
            <a:endParaRPr lang="el-GR" altLang="en-US" sz="2000" smtClean="0"/>
          </a:p>
          <a:p>
            <a:pPr lvl="1">
              <a:buFont typeface="Wingdings" panose="05000000000000000000" pitchFamily="2" charset="2"/>
              <a:buChar char="§"/>
            </a:pPr>
            <a:r>
              <a:rPr lang="el-GR" altLang="en-US" sz="2000" smtClean="0"/>
              <a:t>τ</a:t>
            </a:r>
            <a:r>
              <a:rPr lang="en-US" altLang="en-US" sz="2000" smtClean="0"/>
              <a:t>η δήλωση </a:t>
            </a:r>
            <a:r>
              <a:rPr lang="el-GR" altLang="en-US" sz="2000" smtClean="0"/>
              <a:t>Δ</a:t>
            </a:r>
            <a:r>
              <a:rPr lang="en-US" altLang="en-US" sz="2000" smtClean="0"/>
              <a:t>ιατήρησης Σημειωμάτων</a:t>
            </a:r>
            <a:endParaRPr lang="el-GR" altLang="en-US" sz="2000" smtClean="0"/>
          </a:p>
          <a:p>
            <a:pPr lvl="1">
              <a:buFont typeface="Wingdings" panose="05000000000000000000" pitchFamily="2" charset="2"/>
              <a:buChar char="§"/>
            </a:pPr>
            <a:r>
              <a:rPr lang="el-GR" altLang="en-US" sz="2000" smtClean="0"/>
              <a:t>το Σημείωμα Χρήσης Έργων Τρίτων (εφόσον υπάρχει)</a:t>
            </a:r>
          </a:p>
          <a:p>
            <a:pPr marL="0" indent="0">
              <a:buFont typeface="Arial" panose="020B0604020202020204" pitchFamily="34" charset="0"/>
              <a:buNone/>
            </a:pPr>
            <a:r>
              <a:rPr lang="el-GR" altLang="en-US" sz="2400" smtClean="0"/>
              <a:t>μαζί με τους συνοδευόμενους υπερσυνδέσμους.</a:t>
            </a:r>
          </a:p>
          <a:p>
            <a:pPr marL="0" indent="0"/>
            <a:endParaRPr lang="el-GR" altLang="en-US" smtClean="0"/>
          </a:p>
          <a:p>
            <a:pPr marL="0" indent="0"/>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5. Αρχές Ανάπτυξης</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7D41C74F-2B4B-4471-9D5F-9C758585CBA1}" type="slidenum">
              <a:rPr lang="el-GR" smtClean="0"/>
              <a:pPr>
                <a:defRPr/>
              </a:pPr>
              <a:t>66</a:t>
            </a:fld>
            <a:endParaRPr lang="el-G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417066" y="365125"/>
            <a:ext cx="8263830" cy="1325563"/>
          </a:xfrm>
        </p:spPr>
        <p:txBody>
          <a:bodyPr/>
          <a:lstStyle/>
          <a:p>
            <a:r>
              <a:rPr lang="el-GR" altLang="en-US" sz="4000" dirty="0" smtClean="0"/>
              <a:t>Σημείωμα Χρήσης Έργων Τρίτων</a:t>
            </a:r>
            <a:r>
              <a:rPr lang="en-US" altLang="en-US" sz="4000" dirty="0" smtClean="0"/>
              <a:t> 1/</a:t>
            </a:r>
            <a:r>
              <a:rPr lang="el-GR" altLang="en-US" sz="4000" dirty="0" smtClean="0"/>
              <a:t>4</a:t>
            </a:r>
          </a:p>
        </p:txBody>
      </p:sp>
      <p:sp>
        <p:nvSpPr>
          <p:cNvPr id="106499" name="Content Placeholder 2"/>
          <p:cNvSpPr>
            <a:spLocks noGrp="1"/>
          </p:cNvSpPr>
          <p:nvPr>
            <p:ph idx="1"/>
          </p:nvPr>
        </p:nvSpPr>
        <p:spPr/>
        <p:txBody>
          <a:bodyPr/>
          <a:lstStyle/>
          <a:p>
            <a:pPr marL="0" indent="0">
              <a:buFont typeface="Arial" panose="020B0604020202020204" pitchFamily="34" charset="0"/>
              <a:buNone/>
            </a:pPr>
            <a:r>
              <a:rPr lang="el-GR" altLang="en-US" sz="1600" dirty="0" smtClean="0"/>
              <a:t>Το Έργο αυτό κάνει χρήση των ακόλουθων έργων:</a:t>
            </a:r>
          </a:p>
          <a:p>
            <a:pPr marL="0" indent="0">
              <a:buFont typeface="Arial" panose="020B0604020202020204" pitchFamily="34" charset="0"/>
              <a:buNone/>
            </a:pPr>
            <a:r>
              <a:rPr lang="el-GR" altLang="en-US" sz="1600" b="1" dirty="0" smtClean="0"/>
              <a:t>Εικόνες</a:t>
            </a:r>
          </a:p>
          <a:p>
            <a:pPr marL="0" indent="0">
              <a:buFont typeface="Arial" panose="020B0604020202020204" pitchFamily="34" charset="0"/>
              <a:buNone/>
            </a:pPr>
            <a:r>
              <a:rPr lang="el-GR" altLang="en-US" sz="1600" b="1" dirty="0" smtClean="0"/>
              <a:t>Εικόνα 1</a:t>
            </a:r>
            <a:r>
              <a:rPr lang="en-US" altLang="en-US" sz="1600" b="1" dirty="0" smtClean="0"/>
              <a:t>.</a:t>
            </a:r>
            <a:r>
              <a:rPr lang="el-GR" altLang="en-US" sz="1600" b="1" dirty="0" smtClean="0"/>
              <a:t> </a:t>
            </a:r>
            <a:r>
              <a:rPr lang="en-US" altLang="en-US" sz="1600" dirty="0" smtClean="0"/>
              <a:t>Copyright 2010 E</a:t>
            </a:r>
            <a:r>
              <a:rPr lang="el-GR" altLang="en-US" sz="1600" dirty="0" err="1" smtClean="0"/>
              <a:t>κδόσεις</a:t>
            </a:r>
            <a:r>
              <a:rPr lang="el-GR" altLang="en-US" sz="1600" dirty="0" smtClean="0"/>
              <a:t> </a:t>
            </a:r>
            <a:r>
              <a:rPr lang="en-US" altLang="en-US" sz="1600" dirty="0" smtClean="0"/>
              <a:t>Utopia E.</a:t>
            </a:r>
            <a:r>
              <a:rPr lang="el-GR" altLang="en-US" sz="1600" dirty="0" smtClean="0"/>
              <a:t>Π.Ε.</a:t>
            </a:r>
            <a:r>
              <a:rPr lang="en-US" altLang="en-US" sz="1600" dirty="0" smtClean="0"/>
              <a:t>. </a:t>
            </a:r>
            <a:r>
              <a:rPr lang="el-GR" altLang="en-US" sz="1600" dirty="0" smtClean="0"/>
              <a:t>Πηγή: Ζωολογία: Ολοκληρωμένες Αρχές, </a:t>
            </a:r>
            <a:r>
              <a:rPr lang="en-US" altLang="en-US" sz="1600" dirty="0" smtClean="0"/>
              <a:t>Hickman, Roberts, Keen, Larson, </a:t>
            </a:r>
            <a:r>
              <a:rPr lang="en-US" altLang="en-US" sz="1600" dirty="0" err="1" smtClean="0"/>
              <a:t>L’Anson</a:t>
            </a:r>
            <a:r>
              <a:rPr lang="en-US" altLang="en-US" sz="1600" dirty="0" smtClean="0"/>
              <a:t>, </a:t>
            </a:r>
            <a:r>
              <a:rPr lang="en-US" altLang="en-US" sz="1600" dirty="0" err="1" smtClean="0"/>
              <a:t>Eisenhour</a:t>
            </a:r>
            <a:r>
              <a:rPr lang="en-US" altLang="en-US" sz="1600" dirty="0" smtClean="0"/>
              <a:t>, ISBN: 978-960-99280-3-8. </a:t>
            </a:r>
          </a:p>
          <a:p>
            <a:pPr marL="0" indent="0">
              <a:buFont typeface="Arial" panose="020B0604020202020204" pitchFamily="34" charset="0"/>
              <a:buNone/>
            </a:pPr>
            <a:r>
              <a:rPr lang="el-GR" altLang="en-US" sz="1600" b="1" dirty="0" smtClean="0"/>
              <a:t>Εικόνα 2</a:t>
            </a:r>
            <a:r>
              <a:rPr lang="en-US" altLang="en-US" sz="1600" dirty="0" smtClean="0"/>
              <a:t>. Copyrighted.</a:t>
            </a:r>
            <a:endParaRPr lang="el-GR" altLang="en-US" sz="1600" dirty="0" smtClean="0"/>
          </a:p>
          <a:p>
            <a:pPr marL="0" indent="0">
              <a:buNone/>
            </a:pPr>
            <a:r>
              <a:rPr lang="el-GR" altLang="en-US" sz="1600" b="1" dirty="0" smtClean="0"/>
              <a:t>Εικόνα 3</a:t>
            </a:r>
            <a:r>
              <a:rPr lang="en-US" altLang="en-US" sz="1600" b="1" dirty="0" smtClean="0"/>
              <a:t>.</a:t>
            </a:r>
            <a:r>
              <a:rPr lang="el-GR" altLang="en-US" sz="1600" b="1" dirty="0" smtClean="0"/>
              <a:t> </a:t>
            </a:r>
            <a:r>
              <a:rPr lang="en-US" altLang="en-US" sz="1600" dirty="0" smtClean="0"/>
              <a:t>Wikipedia The Free Encyclopedia. </a:t>
            </a:r>
            <a:r>
              <a:rPr lang="el-GR" altLang="en-US" sz="1600" dirty="0" smtClean="0"/>
              <a:t>Σύνδεσμος:</a:t>
            </a:r>
            <a:r>
              <a:rPr lang="en-US" altLang="en-US" sz="1600" dirty="0"/>
              <a:t> http://en.wikipedia.org/wiki/Human_fertilization. </a:t>
            </a:r>
            <a:r>
              <a:rPr lang="el-GR" altLang="en-US" sz="1600" dirty="0" smtClean="0"/>
              <a:t>Πηγή: </a:t>
            </a:r>
            <a:r>
              <a:rPr lang="en-US" altLang="en-US" sz="1600" dirty="0"/>
              <a:t>http://</a:t>
            </a:r>
            <a:r>
              <a:rPr lang="en-US" altLang="en-US" sz="1600" dirty="0" smtClean="0"/>
              <a:t>en.wikipedia.org</a:t>
            </a:r>
            <a:r>
              <a:rPr lang="el-GR" altLang="en-US" sz="1600" dirty="0" smtClean="0"/>
              <a:t>.</a:t>
            </a:r>
          </a:p>
          <a:p>
            <a:pPr marL="0" indent="0">
              <a:buFont typeface="Arial" panose="020B0604020202020204" pitchFamily="34" charset="0"/>
              <a:buNone/>
            </a:pPr>
            <a:r>
              <a:rPr lang="el-GR" altLang="en-US" sz="1600" b="1" dirty="0" smtClean="0"/>
              <a:t>Εικόνα 4</a:t>
            </a:r>
            <a:r>
              <a:rPr lang="en-US" altLang="en-US" sz="1600" b="1" dirty="0" smtClean="0"/>
              <a:t>.</a:t>
            </a:r>
            <a:r>
              <a:rPr lang="el-GR" altLang="en-US" sz="1600" b="1" dirty="0" smtClean="0"/>
              <a:t> </a:t>
            </a:r>
            <a:r>
              <a:rPr lang="en-US" altLang="en-US" sz="1600" dirty="0" smtClean="0"/>
              <a:t>http://www.biology-online.org/articles/calcium_signals_egg_activation/figures.html</a:t>
            </a:r>
            <a:endParaRPr lang="el-GR" altLang="en-US" sz="1600" dirty="0" smtClean="0"/>
          </a:p>
          <a:p>
            <a:pPr marL="0" indent="0">
              <a:buNone/>
            </a:pPr>
            <a:r>
              <a:rPr lang="el-GR" altLang="en-US" sz="1600" b="1" dirty="0" smtClean="0"/>
              <a:t>Εικόνα 5</a:t>
            </a:r>
            <a:r>
              <a:rPr lang="en-US" altLang="en-US" sz="1600" dirty="0" smtClean="0"/>
              <a:t>.</a:t>
            </a:r>
            <a:r>
              <a:rPr lang="el-GR" altLang="en-US" sz="1600" dirty="0" smtClean="0"/>
              <a:t> </a:t>
            </a:r>
            <a:r>
              <a:rPr lang="fr-FR" altLang="en-US" sz="1600" dirty="0" err="1" smtClean="0"/>
              <a:t>Bro</a:t>
            </a:r>
            <a:r>
              <a:rPr lang="en-US" altLang="en-US" sz="1600" dirty="0" err="1" smtClean="0"/>
              <a:t>wn</a:t>
            </a:r>
            <a:r>
              <a:rPr lang="en-US" altLang="en-US" sz="1600" dirty="0" smtClean="0"/>
              <a:t> University. MCB Department. </a:t>
            </a:r>
            <a:r>
              <a:rPr lang="el-GR" altLang="en-US" sz="1600" dirty="0" smtClean="0"/>
              <a:t> Σύνδεσμος:</a:t>
            </a:r>
            <a:r>
              <a:rPr lang="en-US" altLang="en-US" sz="1600" dirty="0" smtClean="0"/>
              <a:t> http</a:t>
            </a:r>
            <a:r>
              <a:rPr lang="en-US" altLang="en-US" sz="1600" dirty="0"/>
              <a:t>://www.brown.edu/Research/Wessel_Lab/Research/Ed_resource.html. </a:t>
            </a:r>
            <a:r>
              <a:rPr lang="en-US" altLang="en-US" sz="1600" dirty="0" smtClean="0"/>
              <a:t> </a:t>
            </a:r>
            <a:r>
              <a:rPr lang="el-GR" altLang="en-US" sz="1600" dirty="0" smtClean="0"/>
              <a:t>Πηγή: </a:t>
            </a:r>
            <a:r>
              <a:rPr lang="en-US" altLang="en-US" sz="1600" dirty="0"/>
              <a:t>http://www.brown.edu/Research/Wessel_Lab/#</a:t>
            </a:r>
          </a:p>
          <a:p>
            <a:pPr marL="0" indent="0">
              <a:buNone/>
            </a:pPr>
            <a:r>
              <a:rPr lang="el-GR" altLang="en-US" sz="1600" b="1" dirty="0" smtClean="0"/>
              <a:t>Εικόνα 6</a:t>
            </a:r>
            <a:r>
              <a:rPr lang="en-US" altLang="en-US" sz="1600" b="1" dirty="0" smtClean="0"/>
              <a:t>.</a:t>
            </a:r>
            <a:r>
              <a:rPr lang="el-GR" altLang="en-US" sz="1600" b="1" dirty="0" smtClean="0"/>
              <a:t> </a:t>
            </a:r>
            <a:r>
              <a:rPr lang="en-US" altLang="en-US" sz="1600" dirty="0" smtClean="0"/>
              <a:t>Copyrighted.</a:t>
            </a:r>
          </a:p>
          <a:p>
            <a:pPr marL="0" indent="0">
              <a:buNone/>
            </a:pPr>
            <a:r>
              <a:rPr lang="el-GR" altLang="en-US" sz="1600" b="1" dirty="0" smtClean="0"/>
              <a:t>Εικόνα 7</a:t>
            </a:r>
            <a:r>
              <a:rPr lang="en-US" altLang="en-US" sz="1600" b="1" dirty="0" smtClean="0"/>
              <a:t>.</a:t>
            </a:r>
            <a:r>
              <a:rPr lang="el-GR" altLang="en-US" sz="1600" b="1" dirty="0" smtClean="0"/>
              <a:t>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r>
              <a:rPr lang="el-GR" altLang="en-US" sz="1600" dirty="0" smtClean="0"/>
              <a:t>Εικόνα 8:</a:t>
            </a:r>
          </a:p>
        </p:txBody>
      </p:sp>
      <p:sp>
        <p:nvSpPr>
          <p:cNvPr id="6" name="Θέση υποσέλιδου 5"/>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7" name="Θέση αριθμού διαφάνειας 6"/>
          <p:cNvSpPr>
            <a:spLocks noGrp="1"/>
          </p:cNvSpPr>
          <p:nvPr>
            <p:ph type="sldNum" sz="quarter" idx="11"/>
          </p:nvPr>
        </p:nvSpPr>
        <p:spPr/>
        <p:txBody>
          <a:bodyPr/>
          <a:lstStyle/>
          <a:p>
            <a:pPr>
              <a:defRPr/>
            </a:pPr>
            <a:fld id="{9301FADB-39F7-49C0-A15C-D8DF4FC6103A}" type="slidenum">
              <a:rPr lang="en-US" smtClean="0"/>
              <a:pPr>
                <a:defRPr/>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440085" y="359547"/>
            <a:ext cx="8263830" cy="1325563"/>
          </a:xfrm>
        </p:spPr>
        <p:txBody>
          <a:bodyPr/>
          <a:lstStyle/>
          <a:p>
            <a:r>
              <a:rPr lang="el-GR" altLang="en-US" sz="4000" dirty="0" smtClean="0"/>
              <a:t>Σημείωμα Χρήσης Έργων Τρίτων</a:t>
            </a:r>
            <a:r>
              <a:rPr lang="en-US" altLang="en-US" sz="4000" dirty="0" smtClean="0"/>
              <a:t> </a:t>
            </a:r>
            <a:r>
              <a:rPr lang="el-GR" altLang="en-US" sz="4000" dirty="0" smtClean="0"/>
              <a:t>2</a:t>
            </a:r>
            <a:r>
              <a:rPr lang="en-US" altLang="en-US" sz="4000" dirty="0" smtClean="0"/>
              <a:t>/</a:t>
            </a:r>
            <a:r>
              <a:rPr lang="el-GR" altLang="en-US" sz="4000" dirty="0" smtClean="0"/>
              <a:t>4</a:t>
            </a:r>
          </a:p>
        </p:txBody>
      </p:sp>
      <p:sp>
        <p:nvSpPr>
          <p:cNvPr id="108547" name="Content Placeholder 2"/>
          <p:cNvSpPr>
            <a:spLocks noGrp="1"/>
          </p:cNvSpPr>
          <p:nvPr>
            <p:ph idx="1"/>
          </p:nvPr>
        </p:nvSpPr>
        <p:spPr>
          <a:xfrm>
            <a:off x="628650" y="1699870"/>
            <a:ext cx="7886700" cy="4351338"/>
          </a:xfrm>
        </p:spPr>
        <p:txBody>
          <a:bodyPr/>
          <a:lstStyle/>
          <a:p>
            <a:pPr marL="0" indent="0">
              <a:buNone/>
            </a:pPr>
            <a:r>
              <a:rPr lang="el-GR" altLang="en-US" sz="1600" b="1" dirty="0" smtClean="0"/>
              <a:t>Εικόνα </a:t>
            </a:r>
            <a:r>
              <a:rPr lang="el-GR" altLang="en-US" sz="1600" b="1" dirty="0" smtClean="0"/>
              <a:t>8</a:t>
            </a:r>
            <a:r>
              <a:rPr lang="en-US" altLang="en-US" sz="1600" b="1" dirty="0" smtClean="0"/>
              <a:t>.</a:t>
            </a:r>
            <a:r>
              <a:rPr lang="el-GR" altLang="en-US" sz="1600" b="1" dirty="0" smtClean="0"/>
              <a:t> </a:t>
            </a:r>
            <a:r>
              <a:rPr lang="en-US" altLang="en-US" sz="1600" dirty="0" smtClean="0"/>
              <a:t>Copyright 2010 E</a:t>
            </a:r>
            <a:r>
              <a:rPr lang="el-GR" altLang="en-US" sz="1600" dirty="0" err="1" smtClean="0"/>
              <a:t>κδόσεις</a:t>
            </a:r>
            <a:r>
              <a:rPr lang="el-GR" altLang="en-US" sz="1600" dirty="0" smtClean="0"/>
              <a:t> </a:t>
            </a:r>
            <a:r>
              <a:rPr lang="en-US" altLang="en-US" sz="1600" dirty="0" smtClean="0"/>
              <a:t>Utopia E.</a:t>
            </a:r>
            <a:r>
              <a:rPr lang="el-GR" altLang="en-US" sz="1600" dirty="0" smtClean="0"/>
              <a:t>Π.Ε.. Πηγή: Ζωολογία: Ολοκληρωμένες Αρχές, </a:t>
            </a:r>
            <a:r>
              <a:rPr lang="en-US" altLang="en-US" sz="1600" dirty="0" smtClean="0"/>
              <a:t>Hickman, Roberts, Keen, Larson, </a:t>
            </a:r>
            <a:r>
              <a:rPr lang="en-US" altLang="en-US" sz="1600" dirty="0" err="1" smtClean="0"/>
              <a:t>L’Anson</a:t>
            </a:r>
            <a:r>
              <a:rPr lang="en-US" altLang="en-US" sz="1600" dirty="0" smtClean="0"/>
              <a:t>, </a:t>
            </a:r>
            <a:r>
              <a:rPr lang="en-US" altLang="en-US" sz="1600" dirty="0" err="1" smtClean="0"/>
              <a:t>Eisenhour</a:t>
            </a:r>
            <a:r>
              <a:rPr lang="en-US" altLang="en-US" sz="1600" dirty="0" smtClean="0"/>
              <a:t>, ISBN: 978-960-99280-3-8. </a:t>
            </a:r>
            <a:endParaRPr lang="el-GR" altLang="en-US" sz="1600" dirty="0" smtClean="0"/>
          </a:p>
          <a:p>
            <a:pPr marL="0" indent="0">
              <a:buNone/>
            </a:pPr>
            <a:r>
              <a:rPr lang="el-GR" altLang="en-US" sz="1600" b="1" dirty="0" smtClean="0"/>
              <a:t>Εικόνα 9</a:t>
            </a:r>
            <a:r>
              <a:rPr lang="en-US" altLang="en-US" sz="1600" b="1" dirty="0" smtClean="0"/>
              <a:t>.</a:t>
            </a:r>
            <a:r>
              <a:rPr lang="el-GR" altLang="en-US" sz="1600" b="1" dirty="0" smtClean="0"/>
              <a:t> </a:t>
            </a:r>
            <a:r>
              <a:rPr lang="en-US" altLang="en-US" sz="1600" dirty="0" smtClean="0"/>
              <a:t>Copyright 2010 E</a:t>
            </a:r>
            <a:r>
              <a:rPr lang="el-GR" altLang="en-US" sz="1600" dirty="0" err="1" smtClean="0"/>
              <a:t>κδόσεις</a:t>
            </a:r>
            <a:r>
              <a:rPr lang="el-GR" altLang="en-US" sz="1600" dirty="0" smtClean="0"/>
              <a:t> </a:t>
            </a:r>
            <a:r>
              <a:rPr lang="en-US" altLang="en-US" sz="1600" dirty="0" smtClean="0"/>
              <a:t>Utopia E.</a:t>
            </a:r>
            <a:r>
              <a:rPr lang="el-GR" altLang="en-US" sz="1600" dirty="0" smtClean="0"/>
              <a:t>Π.Ε.. Πηγή: Ζωολογία: Ολοκληρωμένες Αρχές, </a:t>
            </a:r>
            <a:r>
              <a:rPr lang="en-US" altLang="en-US" sz="1600" dirty="0" smtClean="0"/>
              <a:t>Hickman, Roberts, Keen, Larson, </a:t>
            </a:r>
            <a:r>
              <a:rPr lang="en-US" altLang="en-US" sz="1600" dirty="0" err="1" smtClean="0"/>
              <a:t>L’Anson</a:t>
            </a:r>
            <a:r>
              <a:rPr lang="en-US" altLang="en-US" sz="1600" dirty="0" smtClean="0"/>
              <a:t>, </a:t>
            </a:r>
            <a:r>
              <a:rPr lang="en-US" altLang="en-US" sz="1600" dirty="0" err="1" smtClean="0"/>
              <a:t>Eisenhour</a:t>
            </a:r>
            <a:r>
              <a:rPr lang="en-US" altLang="en-US" sz="1600" dirty="0" smtClean="0"/>
              <a:t>, ISBN: 978-960-99280-3-8. </a:t>
            </a:r>
            <a:endParaRPr lang="el-GR" altLang="en-US" sz="1600" dirty="0" smtClean="0"/>
          </a:p>
          <a:p>
            <a:pPr marL="0" indent="0">
              <a:buNone/>
            </a:pPr>
            <a:r>
              <a:rPr lang="el-GR" altLang="en-US" sz="1600" b="1" dirty="0" smtClean="0"/>
              <a:t>Εικόνα </a:t>
            </a:r>
            <a:r>
              <a:rPr lang="en-US" altLang="en-US" sz="1600" b="1" dirty="0" smtClean="0"/>
              <a:t>1</a:t>
            </a:r>
            <a:r>
              <a:rPr lang="el-GR" altLang="en-US" sz="1600" b="1" dirty="0" smtClean="0"/>
              <a:t>0</a:t>
            </a:r>
            <a:r>
              <a:rPr lang="en-US" altLang="en-US" sz="1600" b="1" dirty="0" smtClean="0"/>
              <a:t>.</a:t>
            </a:r>
            <a:r>
              <a:rPr lang="el-GR" altLang="en-US" sz="1600" b="1" dirty="0" smtClean="0"/>
              <a:t> </a:t>
            </a:r>
            <a:r>
              <a:rPr lang="en-US" altLang="en-US" sz="1600" dirty="0" smtClean="0"/>
              <a:t>http://www.mun.ca/biology/scarr/Protostomes_vs_Deuterostomes.html</a:t>
            </a:r>
          </a:p>
          <a:p>
            <a:pPr marL="0" indent="0">
              <a:buNone/>
            </a:pPr>
            <a:r>
              <a:rPr lang="el-GR" altLang="en-US" sz="1600" b="1" dirty="0" smtClean="0"/>
              <a:t>Εικόνα </a:t>
            </a:r>
            <a:r>
              <a:rPr lang="en-US" altLang="en-US" sz="1600" b="1" dirty="0" smtClean="0"/>
              <a:t>1</a:t>
            </a:r>
            <a:r>
              <a:rPr lang="el-GR" altLang="en-US" sz="1600" b="1" dirty="0" smtClean="0"/>
              <a:t>1</a:t>
            </a:r>
            <a:r>
              <a:rPr lang="en-US" altLang="en-US" sz="1600" b="1" dirty="0" smtClean="0"/>
              <a:t>.</a:t>
            </a:r>
            <a:r>
              <a:rPr lang="el-GR" altLang="en-US" sz="1600" b="1" dirty="0" smtClean="0"/>
              <a:t> </a:t>
            </a:r>
            <a:r>
              <a:rPr lang="en-US" altLang="en-US" sz="1600" dirty="0" smtClean="0"/>
              <a:t>Copyright 2010 E</a:t>
            </a:r>
            <a:r>
              <a:rPr lang="el-GR" altLang="en-US" sz="1600" dirty="0" err="1" smtClean="0"/>
              <a:t>κδόσεις</a:t>
            </a:r>
            <a:r>
              <a:rPr lang="el-GR" altLang="en-US" sz="1600" dirty="0" smtClean="0"/>
              <a:t> </a:t>
            </a:r>
            <a:r>
              <a:rPr lang="en-US" altLang="en-US" sz="1600" dirty="0" smtClean="0"/>
              <a:t>Utopia E.</a:t>
            </a:r>
            <a:r>
              <a:rPr lang="el-GR" altLang="en-US" sz="1600" dirty="0" smtClean="0"/>
              <a:t>Π.Ε.. Πηγή: Ζωολογία: Ολοκληρωμένες Αρχές, </a:t>
            </a:r>
            <a:r>
              <a:rPr lang="en-US" altLang="en-US" sz="1600" dirty="0" smtClean="0"/>
              <a:t>Hickman, Roberts, Keen, Larson, </a:t>
            </a:r>
            <a:r>
              <a:rPr lang="en-US" altLang="en-US" sz="1600" dirty="0" err="1" smtClean="0"/>
              <a:t>L’Anson</a:t>
            </a:r>
            <a:r>
              <a:rPr lang="en-US" altLang="en-US" sz="1600" dirty="0" smtClean="0"/>
              <a:t>, </a:t>
            </a:r>
            <a:r>
              <a:rPr lang="en-US" altLang="en-US" sz="1600" dirty="0" err="1" smtClean="0"/>
              <a:t>Eisenhour</a:t>
            </a:r>
            <a:r>
              <a:rPr lang="en-US" altLang="en-US" sz="1600" dirty="0" smtClean="0"/>
              <a:t>, ISBN: 978-960-99280-3-8. </a:t>
            </a:r>
            <a:endParaRPr lang="el-GR" altLang="en-US" sz="1600" dirty="0" smtClean="0"/>
          </a:p>
          <a:p>
            <a:pPr marL="0" indent="0">
              <a:buNone/>
            </a:pPr>
            <a:r>
              <a:rPr lang="el-GR" altLang="en-US" sz="1600" b="1" dirty="0" smtClean="0"/>
              <a:t>Εικόνα </a:t>
            </a:r>
            <a:r>
              <a:rPr lang="en-US" altLang="en-US" sz="1600" b="1" dirty="0" smtClean="0"/>
              <a:t>1</a:t>
            </a:r>
            <a:r>
              <a:rPr lang="el-GR" altLang="en-US" sz="1600" b="1" dirty="0" smtClean="0"/>
              <a:t>2</a:t>
            </a:r>
            <a:r>
              <a:rPr lang="en-US" altLang="en-US" sz="1600" b="1" dirty="0" smtClean="0"/>
              <a:t>.</a:t>
            </a:r>
            <a:r>
              <a:rPr lang="el-GR" altLang="en-US" sz="1600" b="1" dirty="0" smtClean="0"/>
              <a:t> </a:t>
            </a:r>
            <a:r>
              <a:rPr lang="en-US" altLang="en-US" sz="1600" dirty="0" smtClean="0"/>
              <a:t>http://www.pnas.org/content/105/43/16411/F1.expansion.html</a:t>
            </a:r>
          </a:p>
          <a:p>
            <a:pPr marL="0" indent="0">
              <a:buNone/>
            </a:pPr>
            <a:r>
              <a:rPr lang="el-GR" altLang="en-US" sz="1600" b="1" dirty="0" smtClean="0"/>
              <a:t>Εικόνα </a:t>
            </a:r>
            <a:r>
              <a:rPr lang="en-US" altLang="en-US" sz="1600" b="1" dirty="0" smtClean="0"/>
              <a:t>1</a:t>
            </a:r>
            <a:r>
              <a:rPr lang="el-GR" altLang="en-US" sz="1600" b="1" dirty="0" smtClean="0"/>
              <a:t>3</a:t>
            </a:r>
            <a:r>
              <a:rPr lang="en-US" altLang="en-US" sz="1600" b="1" dirty="0" smtClean="0"/>
              <a:t>.</a:t>
            </a:r>
            <a:r>
              <a:rPr lang="el-GR" altLang="en-US" sz="1600" b="1" dirty="0" smtClean="0"/>
              <a:t> </a:t>
            </a:r>
            <a:r>
              <a:rPr lang="en-US" altLang="en-US" sz="1600" dirty="0" smtClean="0"/>
              <a:t>Copyright 2010 E</a:t>
            </a:r>
            <a:r>
              <a:rPr lang="el-GR" altLang="en-US" sz="1600" dirty="0" err="1" smtClean="0"/>
              <a:t>κδόσεις</a:t>
            </a:r>
            <a:r>
              <a:rPr lang="el-GR" altLang="en-US" sz="1600" dirty="0" smtClean="0"/>
              <a:t> </a:t>
            </a:r>
            <a:r>
              <a:rPr lang="en-US" altLang="en-US" sz="1600" dirty="0" smtClean="0"/>
              <a:t>Utopia E.</a:t>
            </a:r>
            <a:r>
              <a:rPr lang="el-GR" altLang="en-US" sz="1600" dirty="0" smtClean="0"/>
              <a:t>Π.Ε.. Πηγή: Ζωολογία: Ολοκληρωμένες Αρχές, </a:t>
            </a:r>
            <a:r>
              <a:rPr lang="en-US" altLang="en-US" sz="1600" dirty="0" smtClean="0"/>
              <a:t>Hickman, Roberts, Keen, Larson, </a:t>
            </a:r>
            <a:r>
              <a:rPr lang="en-US" altLang="en-US" sz="1600" dirty="0" err="1" smtClean="0"/>
              <a:t>L’Anson</a:t>
            </a:r>
            <a:r>
              <a:rPr lang="en-US" altLang="en-US" sz="1600" dirty="0" smtClean="0"/>
              <a:t>, </a:t>
            </a:r>
            <a:r>
              <a:rPr lang="en-US" altLang="en-US" sz="1600" dirty="0" err="1" smtClean="0"/>
              <a:t>Eisenhour</a:t>
            </a:r>
            <a:r>
              <a:rPr lang="en-US" altLang="en-US" sz="1600" dirty="0" smtClean="0"/>
              <a:t>, ISBN: 978-960-99280-3-8. </a:t>
            </a:r>
            <a:endParaRPr lang="el-GR" altLang="en-US" sz="1600" dirty="0" smtClean="0"/>
          </a:p>
          <a:p>
            <a:pPr marL="0" indent="0">
              <a:buNone/>
            </a:pPr>
            <a:r>
              <a:rPr lang="el-GR" altLang="en-US" sz="1600" b="1" dirty="0" smtClean="0"/>
              <a:t>Εικόνα </a:t>
            </a:r>
            <a:r>
              <a:rPr lang="en-US" altLang="en-US" sz="1600" b="1" dirty="0" smtClean="0"/>
              <a:t>1</a:t>
            </a:r>
            <a:r>
              <a:rPr lang="el-GR" altLang="en-US" sz="1600" b="1" dirty="0" smtClean="0"/>
              <a:t>4</a:t>
            </a:r>
            <a:r>
              <a:rPr lang="en-US" altLang="en-US" sz="1600" b="1" dirty="0" smtClean="0"/>
              <a:t>. </a:t>
            </a:r>
            <a:r>
              <a:rPr lang="en-US" altLang="en-US" sz="1600" dirty="0" smtClean="0"/>
              <a:t>Copyright © The University of Edinburgh 2015. </a:t>
            </a:r>
            <a:r>
              <a:rPr lang="el-GR" altLang="en-US" sz="1600" dirty="0" err="1"/>
              <a:t>Σύνδεσμος:http</a:t>
            </a:r>
            <a:r>
              <a:rPr lang="el-GR" altLang="en-US" sz="1600" dirty="0"/>
              <a:t>://www.bms.ed.ac.uk/research/others/smaciver/Cyto-Topics/asymmetric_cell_division.htm. Πηγή: http://www.ed.ac.uk/schools-departments/biomedical-sciences/.</a:t>
            </a:r>
          </a:p>
          <a:p>
            <a:pPr marL="0" indent="0">
              <a:buNone/>
            </a:pPr>
            <a:endParaRPr lang="en-US" altLang="en-US" sz="1600" dirty="0" smtClean="0"/>
          </a:p>
        </p:txBody>
      </p:sp>
      <p:sp>
        <p:nvSpPr>
          <p:cNvPr id="6" name="Θέση υποσέλιδου 5"/>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7" name="Θέση αριθμού διαφάνειας 6"/>
          <p:cNvSpPr>
            <a:spLocks noGrp="1"/>
          </p:cNvSpPr>
          <p:nvPr>
            <p:ph type="sldNum" sz="quarter" idx="11"/>
          </p:nvPr>
        </p:nvSpPr>
        <p:spPr/>
        <p:txBody>
          <a:bodyPr/>
          <a:lstStyle/>
          <a:p>
            <a:pPr>
              <a:defRPr/>
            </a:pPr>
            <a:fld id="{E45981E5-5D72-4EE8-99E0-C43DE09EEB77}" type="slidenum">
              <a:rPr lang="en-US" smtClean="0"/>
              <a:pPr>
                <a:defRPr/>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381062" y="359547"/>
            <a:ext cx="8335838" cy="1325563"/>
          </a:xfrm>
        </p:spPr>
        <p:txBody>
          <a:bodyPr/>
          <a:lstStyle/>
          <a:p>
            <a:r>
              <a:rPr lang="el-GR" altLang="en-US" sz="4000" dirty="0" smtClean="0"/>
              <a:t>Σημείωμα Χρήσης Έργων Τρίτων</a:t>
            </a:r>
            <a:r>
              <a:rPr lang="en-US" altLang="en-US" sz="4000" dirty="0" smtClean="0"/>
              <a:t> </a:t>
            </a:r>
            <a:r>
              <a:rPr lang="el-GR" altLang="en-US" sz="4000" dirty="0" smtClean="0"/>
              <a:t>3</a:t>
            </a:r>
            <a:r>
              <a:rPr lang="en-US" altLang="en-US" sz="4000" dirty="0" smtClean="0"/>
              <a:t>/</a:t>
            </a:r>
            <a:r>
              <a:rPr lang="el-GR" altLang="en-US" sz="4000" dirty="0" smtClean="0"/>
              <a:t>4</a:t>
            </a:r>
          </a:p>
        </p:txBody>
      </p:sp>
      <p:sp>
        <p:nvSpPr>
          <p:cNvPr id="110595" name="Content Placeholder 2"/>
          <p:cNvSpPr>
            <a:spLocks noGrp="1"/>
          </p:cNvSpPr>
          <p:nvPr>
            <p:ph idx="1"/>
          </p:nvPr>
        </p:nvSpPr>
        <p:spPr>
          <a:xfrm>
            <a:off x="605631" y="1699870"/>
            <a:ext cx="7886700" cy="4351338"/>
          </a:xfrm>
        </p:spPr>
        <p:txBody>
          <a:bodyPr/>
          <a:lstStyle/>
          <a:p>
            <a:pPr marL="0" indent="0">
              <a:buFont typeface="Arial" panose="020B0604020202020204" pitchFamily="34" charset="0"/>
              <a:buNone/>
            </a:pPr>
            <a:r>
              <a:rPr lang="el-GR" altLang="en-US" sz="1600" b="1" dirty="0" smtClean="0"/>
              <a:t>Εικόνα </a:t>
            </a:r>
            <a:r>
              <a:rPr lang="en-US" altLang="en-US" sz="1600" b="1" dirty="0" smtClean="0"/>
              <a:t>1</a:t>
            </a:r>
            <a:r>
              <a:rPr lang="el-GR" altLang="en-US" sz="1600" b="1" dirty="0" smtClean="0"/>
              <a:t>5</a:t>
            </a:r>
            <a:r>
              <a:rPr lang="en-US" altLang="en-US" sz="1600" b="1" dirty="0" smtClean="0"/>
              <a:t>.</a:t>
            </a:r>
            <a:r>
              <a:rPr lang="el-GR" altLang="en-US" sz="1600" b="1" dirty="0" smtClean="0"/>
              <a:t>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endParaRPr lang="el-GR" altLang="en-US" sz="1600" dirty="0" smtClean="0"/>
          </a:p>
          <a:p>
            <a:pPr marL="0" indent="0">
              <a:buNone/>
            </a:pPr>
            <a:r>
              <a:rPr lang="el-GR" altLang="en-US" sz="1600" b="1" dirty="0" smtClean="0"/>
              <a:t>Εικόνα </a:t>
            </a:r>
            <a:r>
              <a:rPr lang="en-US" altLang="en-US" sz="1600" b="1" dirty="0" smtClean="0"/>
              <a:t>1</a:t>
            </a:r>
            <a:r>
              <a:rPr lang="el-GR" altLang="en-US" sz="1600" b="1" dirty="0" smtClean="0"/>
              <a:t>6</a:t>
            </a:r>
            <a:r>
              <a:rPr lang="en-US" altLang="en-US" sz="1600" b="1" dirty="0" smtClean="0"/>
              <a:t>.</a:t>
            </a:r>
            <a:r>
              <a:rPr lang="el-GR" altLang="en-US" sz="1600" b="1" dirty="0" smtClean="0"/>
              <a:t> </a:t>
            </a:r>
            <a:r>
              <a:rPr lang="en-US" altLang="en-US" sz="1600" dirty="0" smtClean="0"/>
              <a:t>http://www.pnas.org/content/105/43/16411/F1.expansion.html</a:t>
            </a:r>
          </a:p>
          <a:p>
            <a:pPr marL="0" indent="0">
              <a:buFont typeface="Arial" panose="020B0604020202020204" pitchFamily="34" charset="0"/>
              <a:buNone/>
            </a:pPr>
            <a:r>
              <a:rPr lang="el-GR" altLang="en-US" sz="1600" b="1" dirty="0" smtClean="0"/>
              <a:t>Εικόνα </a:t>
            </a:r>
            <a:r>
              <a:rPr lang="en-US" altLang="en-US" sz="1600" b="1" dirty="0" smtClean="0"/>
              <a:t>1</a:t>
            </a:r>
            <a:r>
              <a:rPr lang="el-GR" altLang="en-US" sz="1600" b="1" dirty="0" smtClean="0"/>
              <a:t>7</a:t>
            </a:r>
            <a:r>
              <a:rPr lang="en-US" altLang="en-US" sz="1600" b="1" dirty="0" smtClean="0"/>
              <a:t>. </a:t>
            </a:r>
            <a:r>
              <a:rPr lang="en-US" altLang="en-US" sz="1600" dirty="0" smtClean="0"/>
              <a:t>http://bio1152.nicerweb.com/Locked/media/ch47/gastrulation-urchin.html</a:t>
            </a:r>
          </a:p>
          <a:p>
            <a:pPr marL="0" indent="0">
              <a:buNone/>
            </a:pPr>
            <a:r>
              <a:rPr lang="el-GR" altLang="en-US" sz="1600" b="1" dirty="0" smtClean="0"/>
              <a:t>Εικόνα </a:t>
            </a:r>
            <a:r>
              <a:rPr lang="en-US" altLang="en-US" sz="1600" b="1" dirty="0" smtClean="0"/>
              <a:t>1</a:t>
            </a:r>
            <a:r>
              <a:rPr lang="el-GR" altLang="en-US" sz="1600" b="1" dirty="0" smtClean="0"/>
              <a:t>8</a:t>
            </a:r>
            <a:r>
              <a:rPr lang="en-US" altLang="en-US" sz="1600" b="1" dirty="0" smtClean="0"/>
              <a:t>.</a:t>
            </a:r>
            <a:r>
              <a:rPr lang="el-GR" altLang="en-US" sz="1600" b="1" dirty="0" smtClean="0"/>
              <a:t>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buNone/>
            </a:pPr>
            <a:r>
              <a:rPr lang="el-GR" altLang="en-US" sz="1600" b="1" dirty="0" smtClean="0"/>
              <a:t>Εικόνα 19</a:t>
            </a:r>
            <a:r>
              <a:rPr lang="en-US" altLang="en-US" sz="1600" b="1" dirty="0" smtClean="0"/>
              <a:t>.</a:t>
            </a:r>
            <a:r>
              <a:rPr lang="el-GR" altLang="en-US" sz="1600" b="1" dirty="0" smtClean="0"/>
              <a:t>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endParaRPr lang="el-GR" altLang="en-US" sz="1600" dirty="0" smtClean="0"/>
          </a:p>
          <a:p>
            <a:pPr marL="0" indent="0">
              <a:buNone/>
            </a:pPr>
            <a:r>
              <a:rPr lang="el-GR" altLang="en-US" sz="1600" b="1" dirty="0" smtClean="0"/>
              <a:t>Εικόνα </a:t>
            </a:r>
            <a:r>
              <a:rPr lang="en-US" altLang="en-US" sz="1600" b="1" dirty="0" smtClean="0"/>
              <a:t>2</a:t>
            </a:r>
            <a:r>
              <a:rPr lang="el-GR" altLang="en-US" sz="1600" b="1" dirty="0" smtClean="0"/>
              <a:t>0</a:t>
            </a:r>
            <a:r>
              <a:rPr lang="en-US" altLang="en-US" sz="1600" b="1" dirty="0" smtClean="0"/>
              <a:t>. </a:t>
            </a:r>
            <a:r>
              <a:rPr lang="en-US" altLang="en-US" sz="1600" dirty="0" smtClean="0"/>
              <a:t>Copyrighted.</a:t>
            </a:r>
          </a:p>
          <a:p>
            <a:pPr marL="0" indent="0">
              <a:buNone/>
            </a:pPr>
            <a:r>
              <a:rPr lang="el-GR" altLang="en-US" sz="1600" b="1" dirty="0" smtClean="0"/>
              <a:t>Εικόνα </a:t>
            </a:r>
            <a:r>
              <a:rPr lang="en-US" altLang="en-US" sz="1600" b="1" dirty="0" smtClean="0"/>
              <a:t>2</a:t>
            </a:r>
            <a:r>
              <a:rPr lang="el-GR" altLang="en-US" sz="1600" b="1" dirty="0" smtClean="0"/>
              <a:t>1</a:t>
            </a:r>
            <a:r>
              <a:rPr lang="en-US" altLang="en-US" sz="1600" b="1" dirty="0" smtClean="0"/>
              <a:t>. </a:t>
            </a:r>
            <a:r>
              <a:rPr lang="fr-FR" altLang="en-US" sz="1600" dirty="0" smtClean="0"/>
              <a:t>Ho</a:t>
            </a:r>
            <a:r>
              <a:rPr lang="en-US" altLang="en-US" sz="1600" dirty="0" smtClean="0"/>
              <a:t>m</a:t>
            </a:r>
            <a:r>
              <a:rPr lang="fr-FR" altLang="en-US" sz="1600" dirty="0" err="1" smtClean="0"/>
              <a:t>eodomain</a:t>
            </a:r>
            <a:r>
              <a:rPr lang="fr-FR" altLang="en-US" sz="1600" dirty="0" smtClean="0"/>
              <a:t>. </a:t>
            </a:r>
            <a:r>
              <a:rPr lang="en-US" altLang="en-US" sz="1600" dirty="0" smtClean="0"/>
              <a:t>Wikipedia The Free Encyclopedia. </a:t>
            </a:r>
            <a:r>
              <a:rPr lang="el-GR" altLang="en-US" sz="1600" dirty="0" smtClean="0"/>
              <a:t>Σύνδεσμος:</a:t>
            </a:r>
            <a:r>
              <a:rPr lang="en-US" altLang="en-US" sz="1600" dirty="0"/>
              <a:t>http://en.wikipedia.org/wiki/Homeobox</a:t>
            </a:r>
            <a:r>
              <a:rPr lang="el-GR" altLang="en-US" sz="1600" dirty="0" smtClean="0"/>
              <a:t>. Πηγή: </a:t>
            </a:r>
            <a:r>
              <a:rPr lang="en-US" altLang="en-US" sz="1600" dirty="0"/>
              <a:t>http://en.wikipedia.org</a:t>
            </a:r>
            <a:endParaRPr lang="en-US" altLang="en-US" sz="1600" dirty="0" smtClean="0"/>
          </a:p>
          <a:p>
            <a:pPr marL="0" indent="0">
              <a:buNone/>
            </a:pPr>
            <a:r>
              <a:rPr lang="el-GR" altLang="en-US" sz="1600" b="1" dirty="0" smtClean="0"/>
              <a:t>Εικόνα </a:t>
            </a:r>
            <a:r>
              <a:rPr lang="en-US" altLang="en-US" sz="1600" b="1" dirty="0" smtClean="0"/>
              <a:t>2</a:t>
            </a:r>
            <a:r>
              <a:rPr lang="el-GR" altLang="en-US" sz="1600" b="1" dirty="0" smtClean="0"/>
              <a:t>2</a:t>
            </a:r>
            <a:r>
              <a:rPr lang="en-US" altLang="en-US" sz="1600" b="1" dirty="0" smtClean="0"/>
              <a:t>.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endParaRPr lang="en-US" altLang="en-US" sz="1600" dirty="0" smtClean="0"/>
          </a:p>
        </p:txBody>
      </p:sp>
      <p:sp>
        <p:nvSpPr>
          <p:cNvPr id="6" name="Θέση υποσέλιδου 5"/>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7" name="Θέση αριθμού διαφάνειας 6"/>
          <p:cNvSpPr>
            <a:spLocks noGrp="1"/>
          </p:cNvSpPr>
          <p:nvPr>
            <p:ph type="sldNum" sz="quarter" idx="11"/>
          </p:nvPr>
        </p:nvSpPr>
        <p:spPr/>
        <p:txBody>
          <a:bodyPr/>
          <a:lstStyle/>
          <a:p>
            <a:pPr>
              <a:defRPr/>
            </a:pPr>
            <a:fld id="{692FEECD-6D06-4C69-BDD3-DB41683F53F7}" type="slidenum">
              <a:rPr lang="en-US" smtClean="0"/>
              <a:pPr>
                <a:defRPr/>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71438" y="0"/>
            <a:ext cx="9296401"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l-GR" altLang="el-GR" dirty="0" smtClean="0">
                <a:solidFill>
                  <a:schemeClr val="bg2"/>
                </a:solidFill>
                <a:latin typeface="Times New Roman" panose="02020603050405020304" pitchFamily="18" charset="0"/>
                <a:cs typeface="Times New Roman" panose="02020603050405020304" pitchFamily="18" charset="0"/>
              </a:rPr>
              <a:t>					</a:t>
            </a:r>
          </a:p>
          <a:p>
            <a:pPr marL="182880" eaLnBrk="1" hangingPunct="1">
              <a:spcBef>
                <a:spcPts val="1800"/>
              </a:spcBef>
              <a:defRPr/>
            </a:pPr>
            <a:r>
              <a:rPr lang="el-GR" altLang="el-GR" dirty="0" smtClean="0">
                <a:latin typeface="+mn-lt"/>
                <a:cs typeface="Times New Roman" panose="02020603050405020304" pitchFamily="18" charset="0"/>
              </a:rPr>
              <a:t>	</a:t>
            </a:r>
          </a:p>
        </p:txBody>
      </p:sp>
      <p:sp>
        <p:nvSpPr>
          <p:cNvPr id="14339" name="Τίτλος 1"/>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Διαδικασία ενεργοποίησης 1/</a:t>
            </a:r>
            <a:r>
              <a:rPr lang="en-US" altLang="el-GR" sz="4000" dirty="0" smtClean="0">
                <a:solidFill>
                  <a:srgbClr val="0070C0"/>
                </a:solidFill>
                <a:cs typeface="Times New Roman" panose="02020603050405020304" pitchFamily="18" charset="0"/>
              </a:rPr>
              <a:t>1</a:t>
            </a:r>
            <a:r>
              <a:rPr lang="el-GR" altLang="el-GR" sz="4000" dirty="0" smtClean="0">
                <a:solidFill>
                  <a:srgbClr val="0070C0"/>
                </a:solidFill>
                <a:cs typeface="Times New Roman" panose="02020603050405020304" pitchFamily="18" charset="0"/>
              </a:rPr>
              <a:t>2</a:t>
            </a:r>
            <a:endParaRPr lang="el-GR" altLang="en-US" sz="4000" dirty="0" smtClean="0">
              <a:solidFill>
                <a:srgbClr val="0070C0"/>
              </a:solidFill>
            </a:endParaRPr>
          </a:p>
        </p:txBody>
      </p:sp>
      <p:sp>
        <p:nvSpPr>
          <p:cNvPr id="14340" name="Θέση περιεχομένου 3"/>
          <p:cNvSpPr>
            <a:spLocks noGrp="1"/>
          </p:cNvSpPr>
          <p:nvPr>
            <p:ph idx="1"/>
          </p:nvPr>
        </p:nvSpPr>
        <p:spPr>
          <a:xfrm>
            <a:off x="630238" y="1833563"/>
            <a:ext cx="7886700" cy="4351337"/>
          </a:xfrm>
        </p:spPr>
        <p:txBody>
          <a:bodyPr/>
          <a:lstStyle/>
          <a:p>
            <a:pPr eaLnBrk="1" hangingPunct="1">
              <a:lnSpc>
                <a:spcPct val="100000"/>
              </a:lnSpc>
            </a:pPr>
            <a:r>
              <a:rPr lang="el-GR" altLang="el-GR" sz="2400" dirty="0" smtClean="0">
                <a:cs typeface="Times New Roman" panose="02020603050405020304" pitchFamily="18" charset="0"/>
              </a:rPr>
              <a:t>Πρότυπος οργανισμός ο </a:t>
            </a:r>
            <a:r>
              <a:rPr lang="el-GR" altLang="el-GR" sz="2400" b="1" dirty="0" smtClean="0">
                <a:cs typeface="Times New Roman" panose="02020603050405020304" pitchFamily="18" charset="0"/>
              </a:rPr>
              <a:t>αχινός </a:t>
            </a:r>
            <a:r>
              <a:rPr lang="el-GR" altLang="el-GR" sz="2400" dirty="0" smtClean="0">
                <a:cs typeface="Times New Roman" panose="02020603050405020304" pitchFamily="18" charset="0"/>
              </a:rPr>
              <a:t>(που είδαμε στο εργαστήριο). Η γονιμοποίηση ξεκινά με τη</a:t>
            </a:r>
            <a:r>
              <a:rPr lang="en-GB" altLang="el-GR" sz="2400" dirty="0" smtClean="0">
                <a:cs typeface="Times New Roman" panose="02020603050405020304" pitchFamily="18" charset="0"/>
              </a:rPr>
              <a:t> </a:t>
            </a:r>
            <a:r>
              <a:rPr lang="el-GR" altLang="el-GR" sz="2400" b="1" dirty="0" err="1" smtClean="0">
                <a:cs typeface="Times New Roman" panose="02020603050405020304" pitchFamily="18" charset="0"/>
              </a:rPr>
              <a:t>χημειοταξία</a:t>
            </a:r>
            <a:r>
              <a:rPr lang="el-GR" altLang="el-GR" sz="2400" b="1" dirty="0" smtClean="0">
                <a:cs typeface="Times New Roman" panose="02020603050405020304" pitchFamily="18" charset="0"/>
              </a:rPr>
              <a:t> (</a:t>
            </a:r>
            <a:r>
              <a:rPr lang="en-GB" altLang="el-GR" sz="2400" b="1" dirty="0" err="1" smtClean="0">
                <a:cs typeface="Times New Roman" panose="02020603050405020304" pitchFamily="18" charset="0"/>
              </a:rPr>
              <a:t>chemotaxis</a:t>
            </a:r>
            <a:r>
              <a:rPr lang="en-GB" altLang="el-GR" sz="2400" b="1" dirty="0" smtClean="0">
                <a:cs typeface="Times New Roman" panose="02020603050405020304" pitchFamily="18" charset="0"/>
              </a:rPr>
              <a:t>) </a:t>
            </a:r>
            <a:r>
              <a:rPr lang="el-GR" altLang="el-GR" sz="2400" dirty="0" smtClean="0">
                <a:cs typeface="Times New Roman" panose="02020603050405020304" pitchFamily="18" charset="0"/>
              </a:rPr>
              <a:t>του σπερματοζωαρίου προς το ωάριο. Αυτό το φαινόμενο </a:t>
            </a:r>
            <a:r>
              <a:rPr lang="el-GR" altLang="el-GR" sz="2400" b="1" dirty="0" smtClean="0">
                <a:cs typeface="Times New Roman" panose="02020603050405020304" pitchFamily="18" charset="0"/>
              </a:rPr>
              <a:t>έχει βρεθεί σε θαλάσσια Ασπόνδυλα, αλλά δεν είναι γνωστό στα Θηλαστικά. </a:t>
            </a:r>
          </a:p>
          <a:p>
            <a:pPr eaLnBrk="1" hangingPunct="1">
              <a:lnSpc>
                <a:spcPct val="100000"/>
              </a:lnSpc>
            </a:pPr>
            <a:r>
              <a:rPr lang="el-GR" altLang="el-GR" sz="2400" b="1" dirty="0" smtClean="0">
                <a:cs typeface="Times New Roman" panose="02020603050405020304" pitchFamily="18" charset="0"/>
              </a:rPr>
              <a:t>Φαντάζεστε τις επιπτώσεις μιας τέτοιας ανακάλυψης;</a:t>
            </a:r>
          </a:p>
          <a:p>
            <a:pPr eaLnBrk="1" hangingPunct="1">
              <a:lnSpc>
                <a:spcPct val="100000"/>
              </a:lnSpc>
            </a:pPr>
            <a:r>
              <a:rPr lang="el-GR" altLang="el-GR" sz="2400" dirty="0" smtClean="0">
                <a:cs typeface="Times New Roman" panose="02020603050405020304" pitchFamily="18" charset="0"/>
              </a:rPr>
              <a:t>Στον αχινό το σπερματοζωάριο, αφού εντοπίσει το ωάριο, περνάει μέσα από το </a:t>
            </a:r>
            <a:r>
              <a:rPr lang="el-GR" altLang="el-GR" sz="2400" b="1" dirty="0" smtClean="0">
                <a:cs typeface="Times New Roman" panose="02020603050405020304" pitchFamily="18" charset="0"/>
              </a:rPr>
              <a:t>ζελατινώδες περίβλημα </a:t>
            </a:r>
            <a:r>
              <a:rPr lang="el-GR" altLang="el-GR" sz="2400" dirty="0" smtClean="0">
                <a:cs typeface="Times New Roman" panose="02020603050405020304" pitchFamily="18" charset="0"/>
              </a:rPr>
              <a:t>του ωαρίου και δημιουργείται η </a:t>
            </a:r>
            <a:r>
              <a:rPr lang="el-GR" altLang="el-GR" sz="2400" b="1" dirty="0" err="1" smtClean="0">
                <a:cs typeface="Times New Roman" panose="02020603050405020304" pitchFamily="18" charset="0"/>
              </a:rPr>
              <a:t>ακροσωμική</a:t>
            </a:r>
            <a:r>
              <a:rPr lang="el-GR" altLang="el-GR" sz="2400" b="1" dirty="0" smtClean="0">
                <a:cs typeface="Times New Roman" panose="02020603050405020304" pitchFamily="18" charset="0"/>
              </a:rPr>
              <a:t> αντίδραση (</a:t>
            </a:r>
            <a:r>
              <a:rPr lang="en-GB" altLang="el-GR" sz="2400" b="1" dirty="0" err="1" smtClean="0">
                <a:cs typeface="Times New Roman" panose="02020603050405020304" pitchFamily="18" charset="0"/>
              </a:rPr>
              <a:t>acrosomal</a:t>
            </a:r>
            <a:r>
              <a:rPr lang="en-GB" altLang="el-GR" sz="2400" b="1" dirty="0" smtClean="0">
                <a:cs typeface="Times New Roman" panose="02020603050405020304" pitchFamily="18" charset="0"/>
              </a:rPr>
              <a:t> reaction).</a:t>
            </a:r>
          </a:p>
          <a:p>
            <a:pPr eaLnBrk="1" hangingPunct="1"/>
            <a:endParaRPr lang="el-GR" altLang="en-US" dirty="0" smtClean="0"/>
          </a:p>
        </p:txBody>
      </p:sp>
      <p:sp>
        <p:nvSpPr>
          <p:cNvPr id="8" name="Θέση υποσέλιδου 7"/>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9" name="Θέση αριθμού διαφάνειας 8"/>
          <p:cNvSpPr>
            <a:spLocks noGrp="1"/>
          </p:cNvSpPr>
          <p:nvPr>
            <p:ph type="sldNum" sz="quarter" idx="11"/>
          </p:nvPr>
        </p:nvSpPr>
        <p:spPr/>
        <p:txBody>
          <a:bodyPr/>
          <a:lstStyle/>
          <a:p>
            <a:pPr>
              <a:defRPr/>
            </a:pPr>
            <a:fld id="{39978A48-CA88-4A61-ADCE-CC11CBC9A4B5}" type="slidenum">
              <a:rPr lang="en-US" altLang="el-GR"/>
              <a:pPr>
                <a:defRPr/>
              </a:pPr>
              <a:t>7</a:t>
            </a:fld>
            <a:endParaRPr lang="en-US" altLang="el-G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476089" y="365125"/>
            <a:ext cx="8191822" cy="1325563"/>
          </a:xfrm>
        </p:spPr>
        <p:txBody>
          <a:bodyPr/>
          <a:lstStyle/>
          <a:p>
            <a:r>
              <a:rPr lang="el-GR" altLang="en-US" sz="4000" dirty="0" smtClean="0"/>
              <a:t>Σημείωμα Χρήσης Έργων Τρίτων</a:t>
            </a:r>
            <a:r>
              <a:rPr lang="en-US" altLang="en-US" sz="4000" dirty="0" smtClean="0"/>
              <a:t> </a:t>
            </a:r>
            <a:r>
              <a:rPr lang="el-GR" altLang="en-US" sz="4000" dirty="0" smtClean="0"/>
              <a:t>4</a:t>
            </a:r>
            <a:r>
              <a:rPr lang="en-US" altLang="en-US" sz="4000" dirty="0" smtClean="0"/>
              <a:t>/</a:t>
            </a:r>
            <a:r>
              <a:rPr lang="el-GR" altLang="en-US" sz="4000" dirty="0" smtClean="0"/>
              <a:t>4</a:t>
            </a:r>
          </a:p>
        </p:txBody>
      </p:sp>
      <p:sp>
        <p:nvSpPr>
          <p:cNvPr id="112643" name="Content Placeholder 2"/>
          <p:cNvSpPr>
            <a:spLocks noGrp="1"/>
          </p:cNvSpPr>
          <p:nvPr>
            <p:ph idx="1"/>
          </p:nvPr>
        </p:nvSpPr>
        <p:spPr/>
        <p:txBody>
          <a:bodyPr/>
          <a:lstStyle/>
          <a:p>
            <a:pPr marL="0" indent="0" eaLnBrk="1" hangingPunct="1">
              <a:buFont typeface="Arial" panose="020B0604020202020204" pitchFamily="34" charset="0"/>
              <a:buNone/>
            </a:pPr>
            <a:r>
              <a:rPr lang="el-GR" altLang="en-US" sz="1600" b="1" dirty="0" smtClean="0"/>
              <a:t>Εικόνα </a:t>
            </a:r>
            <a:r>
              <a:rPr lang="en-US" altLang="en-US" sz="1600" b="1" dirty="0" smtClean="0"/>
              <a:t>2</a:t>
            </a:r>
            <a:r>
              <a:rPr lang="el-GR" altLang="en-US" sz="1600" b="1" dirty="0" smtClean="0"/>
              <a:t>3</a:t>
            </a:r>
            <a:r>
              <a:rPr lang="en-US" altLang="en-US" sz="1600" b="1" dirty="0" smtClean="0"/>
              <a:t>.</a:t>
            </a:r>
            <a:r>
              <a:rPr lang="el-GR" altLang="en-US" sz="1600" b="1" dirty="0" smtClean="0"/>
              <a:t> </a:t>
            </a:r>
            <a:r>
              <a:rPr lang="en-US" altLang="el-GR" sz="1600" dirty="0" smtClean="0">
                <a:cs typeface="Times New Roman" panose="02020603050405020304" pitchFamily="18" charset="0"/>
              </a:rPr>
              <a:t>Ito</a:t>
            </a:r>
            <a:r>
              <a:rPr lang="el-GR" altLang="el-GR" sz="1600" dirty="0" smtClean="0">
                <a:cs typeface="Times New Roman" panose="02020603050405020304" pitchFamily="18" charset="0"/>
              </a:rPr>
              <a:t>, Τ. </a:t>
            </a:r>
            <a:r>
              <a:rPr lang="en-US" altLang="el-GR" sz="1600" dirty="0" smtClean="0">
                <a:cs typeface="Times New Roman" panose="02020603050405020304" pitchFamily="18" charset="0"/>
              </a:rPr>
              <a:t>et al., (2010)</a:t>
            </a:r>
            <a:r>
              <a:rPr lang="el-GR" altLang="el-GR" sz="1600" dirty="0" smtClean="0">
                <a:cs typeface="Times New Roman" panose="02020603050405020304" pitchFamily="18" charset="0"/>
              </a:rPr>
              <a:t> Ι</a:t>
            </a:r>
            <a:r>
              <a:rPr lang="en-US" altLang="el-GR" sz="1600" dirty="0" err="1" smtClean="0">
                <a:cs typeface="Times New Roman" panose="02020603050405020304" pitchFamily="18" charset="0"/>
              </a:rPr>
              <a:t>dentification</a:t>
            </a:r>
            <a:r>
              <a:rPr lang="en-US" altLang="el-GR" sz="1600" dirty="0" smtClean="0">
                <a:cs typeface="Times New Roman" panose="02020603050405020304" pitchFamily="18" charset="0"/>
              </a:rPr>
              <a:t> of a Primary Target of Thalidomide Teratogenicity</a:t>
            </a:r>
            <a:r>
              <a:rPr lang="en-US" altLang="el-GR" sz="1600" baseline="30000" dirty="0" smtClean="0">
                <a:cs typeface="Times New Roman" panose="02020603050405020304" pitchFamily="18" charset="0"/>
              </a:rPr>
              <a:t>,</a:t>
            </a:r>
            <a:r>
              <a:rPr lang="en-US" altLang="el-GR" sz="1600" dirty="0" smtClean="0">
                <a:cs typeface="Times New Roman" panose="02020603050405020304" pitchFamily="18" charset="0"/>
              </a:rPr>
              <a:t> Science, 327, 1345-1350</a:t>
            </a:r>
            <a:r>
              <a:rPr lang="el-GR" altLang="el-GR" sz="1600" dirty="0" smtClean="0">
                <a:cs typeface="Times New Roman" panose="02020603050405020304" pitchFamily="18" charset="0"/>
              </a:rPr>
              <a:t>.</a:t>
            </a:r>
          </a:p>
          <a:p>
            <a:pPr marL="0" indent="0">
              <a:buFont typeface="Arial" panose="020B0604020202020204" pitchFamily="34" charset="0"/>
              <a:buNone/>
            </a:pPr>
            <a:r>
              <a:rPr lang="el-GR" altLang="en-US" sz="1600" b="1" dirty="0" smtClean="0"/>
              <a:t>Εικόνα </a:t>
            </a:r>
            <a:r>
              <a:rPr lang="en-US" altLang="en-US" sz="1600" b="1" dirty="0" smtClean="0"/>
              <a:t>2</a:t>
            </a:r>
            <a:r>
              <a:rPr lang="el-GR" altLang="en-US" sz="1600" b="1" dirty="0" smtClean="0"/>
              <a:t>4</a:t>
            </a:r>
            <a:r>
              <a:rPr lang="en-US" altLang="en-US" sz="1600" b="1" dirty="0" smtClean="0"/>
              <a:t>.</a:t>
            </a:r>
            <a:r>
              <a:rPr lang="el-GR" altLang="en-US" sz="1600" b="1" dirty="0" smtClean="0"/>
              <a:t> </a:t>
            </a:r>
            <a:r>
              <a:rPr lang="en-US" altLang="en-US" sz="1600" dirty="0" smtClean="0"/>
              <a:t>Copyrighted.</a:t>
            </a:r>
          </a:p>
          <a:p>
            <a:pPr marL="0" indent="0">
              <a:buNone/>
            </a:pPr>
            <a:r>
              <a:rPr lang="el-GR" altLang="en-US" sz="1600" b="1" dirty="0" smtClean="0"/>
              <a:t>Εικόνα </a:t>
            </a:r>
            <a:r>
              <a:rPr lang="en-US" altLang="en-US" sz="1600" b="1" dirty="0" smtClean="0"/>
              <a:t>2</a:t>
            </a:r>
            <a:r>
              <a:rPr lang="el-GR" altLang="en-US" sz="1600" b="1" dirty="0" smtClean="0"/>
              <a:t>5</a:t>
            </a:r>
            <a:r>
              <a:rPr lang="en-US" altLang="en-US" sz="1600" b="1" dirty="0" smtClean="0"/>
              <a:t>.</a:t>
            </a:r>
            <a:r>
              <a:rPr lang="el-GR" altLang="en-US" sz="1600" b="1" dirty="0" smtClean="0"/>
              <a:t> </a:t>
            </a:r>
            <a:r>
              <a:rPr lang="en-US" altLang="en-US" sz="1600" dirty="0"/>
              <a:t>Copyrighted.</a:t>
            </a:r>
            <a:endParaRPr lang="en-US" altLang="en-US" sz="1600" dirty="0" smtClean="0"/>
          </a:p>
          <a:p>
            <a:pPr marL="0" indent="0">
              <a:buNone/>
            </a:pPr>
            <a:r>
              <a:rPr lang="el-GR" altLang="en-US" sz="1600" b="1" dirty="0" smtClean="0"/>
              <a:t>Εικόνα </a:t>
            </a:r>
            <a:r>
              <a:rPr lang="en-US" altLang="en-US" sz="1600" b="1" dirty="0" smtClean="0"/>
              <a:t>2</a:t>
            </a:r>
            <a:r>
              <a:rPr lang="el-GR" altLang="en-US" sz="1600" b="1" dirty="0" smtClean="0"/>
              <a:t>6</a:t>
            </a:r>
            <a:r>
              <a:rPr lang="en-US" altLang="en-US" sz="1600" b="1" dirty="0" smtClean="0"/>
              <a:t>.</a:t>
            </a:r>
            <a:r>
              <a:rPr lang="el-GR" altLang="en-US" sz="1600" b="1" dirty="0" smtClean="0"/>
              <a:t> </a:t>
            </a:r>
            <a:r>
              <a:rPr lang="en-US" altLang="en-US" sz="1600" dirty="0" smtClean="0"/>
              <a:t>Copyrighted</a:t>
            </a:r>
            <a:r>
              <a:rPr lang="en-US" altLang="en-US" sz="1600" dirty="0"/>
              <a:t>.</a:t>
            </a:r>
            <a:endParaRPr lang="en-US" altLang="en-US" sz="1600" dirty="0" smtClean="0"/>
          </a:p>
          <a:p>
            <a:pPr marL="0" indent="0">
              <a:buNone/>
            </a:pPr>
            <a:r>
              <a:rPr lang="el-GR" altLang="en-US" sz="1600" b="1" dirty="0" smtClean="0"/>
              <a:t>Εικόνα </a:t>
            </a:r>
            <a:r>
              <a:rPr lang="en-US" altLang="en-US" sz="1600" b="1" dirty="0" smtClean="0"/>
              <a:t>27. </a:t>
            </a:r>
            <a:r>
              <a:rPr lang="en-US" altLang="en-US" sz="1600" dirty="0"/>
              <a:t>© 2015 Macmillan Publishers Limited. All Rights Reserved. </a:t>
            </a:r>
            <a:r>
              <a:rPr lang="en-US" altLang="en-US" sz="1600" dirty="0" err="1"/>
              <a:t>Σύνδεσμος</a:t>
            </a:r>
            <a:r>
              <a:rPr lang="en-US" altLang="en-US" sz="1600" dirty="0"/>
              <a:t>:  http://www.nature.com/nrg/journal/v4/n9/fig_tab/nrg1159_F2.html. </a:t>
            </a:r>
            <a:r>
              <a:rPr lang="en-US" altLang="en-US" sz="1600" dirty="0" err="1"/>
              <a:t>Πηγή</a:t>
            </a:r>
            <a:r>
              <a:rPr lang="en-US" altLang="en-US" sz="1600" dirty="0"/>
              <a:t>: http://www.nature.com.</a:t>
            </a:r>
          </a:p>
          <a:p>
            <a:pPr marL="0" indent="0">
              <a:buNone/>
            </a:pPr>
            <a:endParaRPr lang="en-US" altLang="en-US" sz="1600" dirty="0" smtClean="0"/>
          </a:p>
        </p:txBody>
      </p:sp>
      <p:sp>
        <p:nvSpPr>
          <p:cNvPr id="6" name="Θέση υποσέλιδου 5"/>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7" name="Θέση αριθμού διαφάνειας 6"/>
          <p:cNvSpPr>
            <a:spLocks noGrp="1"/>
          </p:cNvSpPr>
          <p:nvPr>
            <p:ph type="sldNum" sz="quarter" idx="11"/>
          </p:nvPr>
        </p:nvSpPr>
        <p:spPr/>
        <p:txBody>
          <a:bodyPr/>
          <a:lstStyle/>
          <a:p>
            <a:pPr>
              <a:defRPr/>
            </a:pPr>
            <a:fld id="{90E776B3-76AD-4B23-8059-CC90797592C5}" type="slidenum">
              <a:rPr lang="en-US" smtClean="0"/>
              <a:pPr>
                <a:defRPr/>
              </a:pPr>
              <a:t>70</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71438" y="0"/>
            <a:ext cx="9296401"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l-GR" altLang="el-GR" dirty="0" smtClean="0">
                <a:solidFill>
                  <a:schemeClr val="bg2"/>
                </a:solidFill>
                <a:latin typeface="Times New Roman" panose="02020603050405020304" pitchFamily="18" charset="0"/>
                <a:cs typeface="Times New Roman" panose="02020603050405020304" pitchFamily="18" charset="0"/>
              </a:rPr>
              <a:t>					</a:t>
            </a:r>
          </a:p>
          <a:p>
            <a:pPr marL="182880" eaLnBrk="1" hangingPunct="1">
              <a:spcBef>
                <a:spcPts val="1800"/>
              </a:spcBef>
              <a:defRPr/>
            </a:pPr>
            <a:r>
              <a:rPr lang="el-GR" altLang="el-GR" dirty="0" smtClean="0">
                <a:latin typeface="+mn-lt"/>
                <a:cs typeface="Times New Roman" panose="02020603050405020304" pitchFamily="18" charset="0"/>
              </a:rPr>
              <a:t>	</a:t>
            </a:r>
          </a:p>
        </p:txBody>
      </p:sp>
      <p:sp>
        <p:nvSpPr>
          <p:cNvPr id="16387" name="Τίτλος 1"/>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Διαδικασία ενεργοποίησης 2/</a:t>
            </a:r>
            <a:r>
              <a:rPr lang="en-US" altLang="el-GR" sz="4000" dirty="0" smtClean="0">
                <a:solidFill>
                  <a:srgbClr val="0070C0"/>
                </a:solidFill>
                <a:cs typeface="Times New Roman" panose="02020603050405020304" pitchFamily="18" charset="0"/>
              </a:rPr>
              <a:t>1</a:t>
            </a:r>
            <a:r>
              <a:rPr lang="el-GR" altLang="el-GR" sz="4000" dirty="0" smtClean="0">
                <a:solidFill>
                  <a:srgbClr val="0070C0"/>
                </a:solidFill>
                <a:cs typeface="Times New Roman" panose="02020603050405020304" pitchFamily="18" charset="0"/>
              </a:rPr>
              <a:t>2</a:t>
            </a:r>
            <a:endParaRPr lang="el-GR" altLang="en-US" sz="4000" dirty="0" smtClean="0">
              <a:solidFill>
                <a:srgbClr val="0070C0"/>
              </a:solidFill>
            </a:endParaRPr>
          </a:p>
        </p:txBody>
      </p:sp>
      <p:sp>
        <p:nvSpPr>
          <p:cNvPr id="16388" name="Θέση περιεχομένου 3"/>
          <p:cNvSpPr>
            <a:spLocks noGrp="1"/>
          </p:cNvSpPr>
          <p:nvPr>
            <p:ph idx="1"/>
          </p:nvPr>
        </p:nvSpPr>
        <p:spPr>
          <a:xfrm>
            <a:off x="630238" y="1833563"/>
            <a:ext cx="7886700" cy="4351337"/>
          </a:xfrm>
        </p:spPr>
        <p:txBody>
          <a:bodyPr/>
          <a:lstStyle/>
          <a:p>
            <a:pPr eaLnBrk="1" hangingPunct="1">
              <a:lnSpc>
                <a:spcPct val="100000"/>
              </a:lnSpc>
            </a:pPr>
            <a:r>
              <a:rPr lang="el-GR" altLang="el-GR" sz="2400" dirty="0" smtClean="0">
                <a:cs typeface="Times New Roman" panose="02020603050405020304" pitchFamily="18" charset="0"/>
              </a:rPr>
              <a:t>Στα </a:t>
            </a:r>
            <a:r>
              <a:rPr lang="el-GR" altLang="el-GR" sz="2400" b="1" dirty="0" smtClean="0">
                <a:cs typeface="Times New Roman" panose="02020603050405020304" pitchFamily="18" charset="0"/>
              </a:rPr>
              <a:t>Θηλαστικά</a:t>
            </a:r>
            <a:r>
              <a:rPr lang="el-GR" altLang="el-GR" sz="2400" dirty="0" smtClean="0">
                <a:cs typeface="Times New Roman" panose="02020603050405020304" pitchFamily="18" charset="0"/>
              </a:rPr>
              <a:t> το σπερματοζωάριο προσδένεται στην αποκαλούμενη </a:t>
            </a:r>
            <a:r>
              <a:rPr lang="en-GB" altLang="el-GR" sz="2400" b="1" dirty="0" err="1" smtClean="0">
                <a:cs typeface="Times New Roman" panose="02020603050405020304" pitchFamily="18" charset="0"/>
              </a:rPr>
              <a:t>zona</a:t>
            </a:r>
            <a:r>
              <a:rPr lang="en-GB" altLang="el-GR" sz="2400" b="1" dirty="0" smtClean="0">
                <a:cs typeface="Times New Roman" panose="02020603050405020304" pitchFamily="18" charset="0"/>
              </a:rPr>
              <a:t> </a:t>
            </a:r>
            <a:r>
              <a:rPr lang="en-GB" altLang="el-GR" sz="2400" b="1" dirty="0" err="1" smtClean="0">
                <a:cs typeface="Times New Roman" panose="02020603050405020304" pitchFamily="18" charset="0"/>
              </a:rPr>
              <a:t>pellucida</a:t>
            </a:r>
            <a:r>
              <a:rPr lang="en-GB" altLang="el-GR" sz="2400" b="1" dirty="0" smtClean="0">
                <a:cs typeface="Times New Roman" panose="02020603050405020304" pitchFamily="18" charset="0"/>
              </a:rPr>
              <a:t> (</a:t>
            </a:r>
            <a:r>
              <a:rPr lang="el-GR" altLang="el-GR" sz="2400" b="1" dirty="0" smtClean="0">
                <a:cs typeface="Times New Roman" panose="02020603050405020304" pitchFamily="18" charset="0"/>
              </a:rPr>
              <a:t>που αντιστοιχεί στην </a:t>
            </a:r>
            <a:r>
              <a:rPr lang="el-GR" altLang="el-GR" sz="2400" b="1" dirty="0" err="1" smtClean="0">
                <a:cs typeface="Times New Roman" panose="02020603050405020304" pitchFamily="18" charset="0"/>
              </a:rPr>
              <a:t>βιτελλινική</a:t>
            </a:r>
            <a:r>
              <a:rPr lang="el-GR" altLang="el-GR" sz="2400" b="1" dirty="0" smtClean="0">
                <a:cs typeface="Times New Roman" panose="02020603050405020304" pitchFamily="18" charset="0"/>
              </a:rPr>
              <a:t> μεμβράνη του ωαρίου του αχινού.</a:t>
            </a:r>
            <a:r>
              <a:rPr lang="en-GB" altLang="el-GR" sz="2400" dirty="0" smtClean="0">
                <a:cs typeface="Times New Roman" panose="02020603050405020304" pitchFamily="18" charset="0"/>
              </a:rPr>
              <a:t>) </a:t>
            </a:r>
            <a:endParaRPr lang="el-GR" altLang="el-GR" sz="2400" dirty="0" smtClean="0">
              <a:cs typeface="Times New Roman" panose="02020603050405020304" pitchFamily="18" charset="0"/>
            </a:endParaRPr>
          </a:p>
          <a:p>
            <a:pPr eaLnBrk="1" hangingPunct="1">
              <a:lnSpc>
                <a:spcPct val="100000"/>
              </a:lnSpc>
            </a:pPr>
            <a:r>
              <a:rPr lang="en-GB" altLang="el-GR" sz="2400" dirty="0" smtClean="0">
                <a:cs typeface="Times New Roman" panose="02020603050405020304" pitchFamily="18" charset="0"/>
              </a:rPr>
              <a:t>H </a:t>
            </a:r>
            <a:r>
              <a:rPr lang="en-GB" altLang="el-GR" sz="2400" dirty="0" err="1" smtClean="0">
                <a:cs typeface="Times New Roman" panose="02020603050405020304" pitchFamily="18" charset="0"/>
              </a:rPr>
              <a:t>zona</a:t>
            </a:r>
            <a:r>
              <a:rPr lang="en-GB" altLang="el-GR" sz="2400" dirty="0" smtClean="0">
                <a:cs typeface="Times New Roman" panose="02020603050405020304" pitchFamily="18" charset="0"/>
              </a:rPr>
              <a:t> </a:t>
            </a:r>
            <a:r>
              <a:rPr lang="en-GB" altLang="el-GR" sz="2400" dirty="0" err="1" smtClean="0">
                <a:cs typeface="Times New Roman" panose="02020603050405020304" pitchFamily="18" charset="0"/>
              </a:rPr>
              <a:t>pellucida</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φέρει </a:t>
            </a:r>
            <a:r>
              <a:rPr lang="el-GR" altLang="el-GR" sz="2400" b="1" dirty="0" smtClean="0">
                <a:cs typeface="Times New Roman" panose="02020603050405020304" pitchFamily="18" charset="0"/>
              </a:rPr>
              <a:t>πρωτεϊνικούς υποδοχείς</a:t>
            </a:r>
            <a:r>
              <a:rPr lang="el-GR" altLang="el-GR" sz="2400" dirty="0" smtClean="0">
                <a:cs typeface="Times New Roman" panose="02020603050405020304" pitchFamily="18" charset="0"/>
              </a:rPr>
              <a:t> όπως η </a:t>
            </a:r>
            <a:r>
              <a:rPr lang="el-GR" altLang="el-GR" sz="2400" b="1" dirty="0" smtClean="0">
                <a:cs typeface="Times New Roman" panose="02020603050405020304" pitchFamily="18" charset="0"/>
              </a:rPr>
              <a:t>ΖΡ3 </a:t>
            </a:r>
            <a:r>
              <a:rPr lang="el-GR" altLang="el-GR" sz="2400" dirty="0" smtClean="0">
                <a:cs typeface="Times New Roman" panose="02020603050405020304" pitchFamily="18" charset="0"/>
              </a:rPr>
              <a:t>στους οποίους προσδένεται η πρωτεΐνη </a:t>
            </a:r>
            <a:r>
              <a:rPr lang="en-US" altLang="el-GR" sz="2400" b="1" dirty="0" smtClean="0">
                <a:cs typeface="Times New Roman" panose="02020603050405020304" pitchFamily="18" charset="0"/>
              </a:rPr>
              <a:t>beta</a:t>
            </a:r>
            <a:r>
              <a:rPr lang="el-GR" altLang="el-GR" sz="2400" b="1" dirty="0" smtClean="0">
                <a:cs typeface="Times New Roman" panose="02020603050405020304" pitchFamily="18" charset="0"/>
              </a:rPr>
              <a:t> </a:t>
            </a:r>
            <a:r>
              <a:rPr lang="en-US" altLang="el-GR" sz="2400" b="1" dirty="0" smtClean="0">
                <a:cs typeface="Times New Roman" panose="02020603050405020304" pitchFamily="18" charset="0"/>
              </a:rPr>
              <a:t>1,</a:t>
            </a:r>
            <a:r>
              <a:rPr lang="el-GR" altLang="el-GR" sz="2400" b="1" dirty="0" smtClean="0">
                <a:cs typeface="Times New Roman" panose="02020603050405020304" pitchFamily="18" charset="0"/>
              </a:rPr>
              <a:t> </a:t>
            </a:r>
            <a:r>
              <a:rPr lang="en-US" altLang="el-GR" sz="2400" b="1" dirty="0" smtClean="0">
                <a:cs typeface="Times New Roman" panose="02020603050405020304" pitchFamily="18" charset="0"/>
              </a:rPr>
              <a:t>4-galactosyltransferase </a:t>
            </a:r>
            <a:r>
              <a:rPr lang="en-US" altLang="el-GR" sz="2400" b="1" dirty="0" smtClean="0">
                <a:cs typeface="Times New Roman" panose="02020603050405020304" pitchFamily="18" charset="0"/>
              </a:rPr>
              <a:t>I (</a:t>
            </a:r>
            <a:r>
              <a:rPr lang="en-US" altLang="el-GR" sz="2400" b="1" dirty="0" err="1" smtClean="0">
                <a:cs typeface="Times New Roman" panose="02020603050405020304" pitchFamily="18" charset="0"/>
              </a:rPr>
              <a:t>GaIT</a:t>
            </a:r>
            <a:r>
              <a:rPr lang="en-US" altLang="el-GR" sz="2400" b="1" dirty="0" smtClean="0">
                <a:cs typeface="Times New Roman" panose="02020603050405020304" pitchFamily="18" charset="0"/>
              </a:rPr>
              <a:t>)</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που βρίσκεται στην επιφάνεια του σπερματοζωαρίου. </a:t>
            </a:r>
            <a:endParaRPr lang="el-GR" altLang="en-US" sz="2400" dirty="0" smtClean="0"/>
          </a:p>
        </p:txBody>
      </p:sp>
      <p:sp>
        <p:nvSpPr>
          <p:cNvPr id="8" name="Θέση υποσέλιδου 7"/>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9" name="Θέση αριθμού διαφάνειας 8"/>
          <p:cNvSpPr>
            <a:spLocks noGrp="1"/>
          </p:cNvSpPr>
          <p:nvPr>
            <p:ph type="sldNum" sz="quarter" idx="11"/>
          </p:nvPr>
        </p:nvSpPr>
        <p:spPr/>
        <p:txBody>
          <a:bodyPr/>
          <a:lstStyle/>
          <a:p>
            <a:pPr>
              <a:defRPr/>
            </a:pPr>
            <a:fld id="{03025985-8465-4FEF-BE81-760ED4F572B0}" type="slidenum">
              <a:rPr lang="en-US" altLang="el-GR"/>
              <a:pPr>
                <a:defRPr/>
              </a:pPr>
              <a:t>8</a:t>
            </a:fld>
            <a:endParaRPr lang="en-US" altLang="el-G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71438" y="0"/>
            <a:ext cx="9296401"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l-GR" altLang="el-GR" dirty="0" smtClean="0">
                <a:solidFill>
                  <a:schemeClr val="bg2"/>
                </a:solidFill>
                <a:latin typeface="Times New Roman" panose="02020603050405020304" pitchFamily="18" charset="0"/>
                <a:cs typeface="Times New Roman" panose="02020603050405020304" pitchFamily="18" charset="0"/>
              </a:rPr>
              <a:t>					</a:t>
            </a:r>
          </a:p>
          <a:p>
            <a:pPr marL="182880" eaLnBrk="1" hangingPunct="1">
              <a:spcBef>
                <a:spcPts val="1800"/>
              </a:spcBef>
              <a:defRPr/>
            </a:pPr>
            <a:r>
              <a:rPr lang="el-GR" altLang="el-GR" dirty="0" smtClean="0">
                <a:latin typeface="+mn-lt"/>
                <a:cs typeface="Times New Roman" panose="02020603050405020304" pitchFamily="18" charset="0"/>
              </a:rPr>
              <a:t>	</a:t>
            </a:r>
          </a:p>
        </p:txBody>
      </p:sp>
      <p:sp>
        <p:nvSpPr>
          <p:cNvPr id="18435" name="Τίτλος 1"/>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Διαδικασία ενεργοποίησης 3/</a:t>
            </a:r>
            <a:r>
              <a:rPr lang="en-US" altLang="el-GR" sz="4000" dirty="0" smtClean="0">
                <a:solidFill>
                  <a:srgbClr val="0070C0"/>
                </a:solidFill>
                <a:cs typeface="Times New Roman" panose="02020603050405020304" pitchFamily="18" charset="0"/>
              </a:rPr>
              <a:t>1</a:t>
            </a:r>
            <a:r>
              <a:rPr lang="el-GR" altLang="el-GR" sz="4000" dirty="0" smtClean="0">
                <a:solidFill>
                  <a:srgbClr val="0070C0"/>
                </a:solidFill>
                <a:cs typeface="Times New Roman" panose="02020603050405020304" pitchFamily="18" charset="0"/>
              </a:rPr>
              <a:t>2</a:t>
            </a:r>
            <a:endParaRPr lang="el-GR" altLang="en-US" sz="4000" dirty="0" smtClean="0">
              <a:solidFill>
                <a:srgbClr val="0070C0"/>
              </a:solidFill>
            </a:endParaRPr>
          </a:p>
        </p:txBody>
      </p:sp>
      <p:pic>
        <p:nvPicPr>
          <p:cNvPr id="18436" name="Θέση περιεχομένου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68538" y="1617663"/>
            <a:ext cx="4870450" cy="4610100"/>
          </a:xfrm>
        </p:spPr>
      </p:pic>
      <p:sp>
        <p:nvSpPr>
          <p:cNvPr id="8" name="Θέση υποσέλιδου 7"/>
          <p:cNvSpPr>
            <a:spLocks noGrp="1"/>
          </p:cNvSpPr>
          <p:nvPr>
            <p:ph type="ftr" sz="quarter" idx="10"/>
          </p:nvPr>
        </p:nvSpPr>
        <p:spPr/>
        <p:txBody>
          <a:bodyPr/>
          <a:lstStyle/>
          <a:p>
            <a:pPr>
              <a:defRPr/>
            </a:pPr>
            <a:r>
              <a:rPr lang="el-GR" dirty="0" smtClean="0">
                <a:latin typeface="+mn-lt"/>
              </a:rPr>
              <a:t>Ενότητα 5. Αρχές Ανάπτυξης</a:t>
            </a:r>
            <a:endParaRPr lang="en-US" dirty="0">
              <a:latin typeface="+mn-lt"/>
            </a:endParaRPr>
          </a:p>
        </p:txBody>
      </p:sp>
      <p:sp>
        <p:nvSpPr>
          <p:cNvPr id="9" name="Θέση αριθμού διαφάνειας 8"/>
          <p:cNvSpPr>
            <a:spLocks noGrp="1"/>
          </p:cNvSpPr>
          <p:nvPr>
            <p:ph type="sldNum" sz="quarter" idx="11"/>
          </p:nvPr>
        </p:nvSpPr>
        <p:spPr/>
        <p:txBody>
          <a:bodyPr/>
          <a:lstStyle/>
          <a:p>
            <a:pPr>
              <a:defRPr/>
            </a:pPr>
            <a:fld id="{091EB563-EB82-4D04-8CB2-8C3155912895}" type="slidenum">
              <a:rPr lang="en-US" altLang="el-GR"/>
              <a:pPr>
                <a:defRPr/>
              </a:pPr>
              <a:t>9</a:t>
            </a:fld>
            <a:endParaRPr lang="en-US" altLang="el-GR"/>
          </a:p>
        </p:txBody>
      </p:sp>
      <p:sp>
        <p:nvSpPr>
          <p:cNvPr id="10" name="TextBox 9"/>
          <p:cNvSpPr txBox="1"/>
          <p:nvPr/>
        </p:nvSpPr>
        <p:spPr>
          <a:xfrm>
            <a:off x="6732588" y="5861050"/>
            <a:ext cx="263525" cy="277813"/>
          </a:xfrm>
          <a:prstGeom prst="rect">
            <a:avLst/>
          </a:prstGeom>
          <a:noFill/>
        </p:spPr>
        <p:txBody>
          <a:bodyPr>
            <a:spAutoFit/>
          </a:bodyPr>
          <a:lstStyle/>
          <a:p>
            <a:pPr>
              <a:defRPr/>
            </a:pPr>
            <a:r>
              <a:rPr lang="en-US" sz="1200" b="1" dirty="0">
                <a:latin typeface="+mn-lt"/>
              </a:rPr>
              <a:t>2</a:t>
            </a:r>
            <a:endParaRPr lang="el-GR" sz="1200" b="1" dirty="0">
              <a:latin typeface="+mn-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rchitektoniko">
  <a:themeElements>
    <a:clrScheme name="Ζεστό μπλε">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tektoniko" id="{FA9BF967-4A09-4ADC-B261-526917098885}" vid="{44F98127-3600-4825-8A88-790493D443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architektoniko</Template>
  <TotalTime>9959</TotalTime>
  <Words>3770</Words>
  <Application>Microsoft Office PowerPoint</Application>
  <PresentationFormat>On-screen Show (4:3)</PresentationFormat>
  <Paragraphs>464</Paragraphs>
  <Slides>70</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MS PGothic</vt:lpstr>
      <vt:lpstr>MS PGothic</vt:lpstr>
      <vt:lpstr>Arial</vt:lpstr>
      <vt:lpstr>Calibri</vt:lpstr>
      <vt:lpstr>Tahoma</vt:lpstr>
      <vt:lpstr>Times New Roman</vt:lpstr>
      <vt:lpstr>Wingdings</vt:lpstr>
      <vt:lpstr>architektoniko</vt:lpstr>
      <vt:lpstr>Ζωολογία Ι</vt:lpstr>
      <vt:lpstr>Περιεχόμενα ενότητας</vt:lpstr>
      <vt:lpstr>Γονιμοποίηση</vt:lpstr>
      <vt:lpstr>Ανάπτυξη: Θεμελιώδες αξίωμα</vt:lpstr>
      <vt:lpstr>Γονιμοποίηση 1/2</vt:lpstr>
      <vt:lpstr>Γονιμοποίηση 2/2</vt:lpstr>
      <vt:lpstr>Διαδικασία ενεργοποίησης 1/12</vt:lpstr>
      <vt:lpstr>Διαδικασία ενεργοποίησης 2/12</vt:lpstr>
      <vt:lpstr>Διαδικασία ενεργοποίησης 3/12</vt:lpstr>
      <vt:lpstr>Διαδικασία ενεργοποίησης 4/12</vt:lpstr>
      <vt:lpstr>Διαδικασία ενεργοποίησης 5/12</vt:lpstr>
      <vt:lpstr>Διαδικασία ενεργοποίησης 6/12</vt:lpstr>
      <vt:lpstr>Διαδικασία ενεργοποίησης 7/12</vt:lpstr>
      <vt:lpstr>Διαδικασία ενεργοποίησης 8/12</vt:lpstr>
      <vt:lpstr>Διαδικασία ενεργοποίησης 9/12</vt:lpstr>
      <vt:lpstr>Διαδικασία ενεργοποίησης 10/12</vt:lpstr>
      <vt:lpstr>Διαδικασία ενεργοποίησης 11/12</vt:lpstr>
      <vt:lpstr>Διαδικασία ενεργοποίησης 12/12</vt:lpstr>
      <vt:lpstr>Αυλάκωση - Γαστριδίωση</vt:lpstr>
      <vt:lpstr>Αυλάκωση 1/3</vt:lpstr>
      <vt:lpstr>Αυλάκωση 2/3</vt:lpstr>
      <vt:lpstr>Αυλάκωση 3/3</vt:lpstr>
      <vt:lpstr>Είδη αυλάκωσης 1/8</vt:lpstr>
      <vt:lpstr>Είδη αυλάκωσης 2/8</vt:lpstr>
      <vt:lpstr>Είδη αυλάκωσης 3/8</vt:lpstr>
      <vt:lpstr>Είδη αυλάκωσης 4/8</vt:lpstr>
      <vt:lpstr>Είδη αυλάκωσης 5/8</vt:lpstr>
      <vt:lpstr>Είδη αυλάκωσης 6/8</vt:lpstr>
      <vt:lpstr>Διαφορές Πρωτοστομίων-Δευτεροστομίων 1/3</vt:lpstr>
      <vt:lpstr>Διαφορές Πρωτοστομίων-Δευτεροστομίων 2/3</vt:lpstr>
      <vt:lpstr>Διαφορές Πρωτοστομίων-Δευτεροστομίων 3/3</vt:lpstr>
      <vt:lpstr>Είδη αυλάκωσης 7/8</vt:lpstr>
      <vt:lpstr>Αμφίπλευρη αυλάκωση</vt:lpstr>
      <vt:lpstr>Είδη αυλάκωσης 8/8</vt:lpstr>
      <vt:lpstr>Περιστροφική αυλάκωση </vt:lpstr>
      <vt:lpstr>Βλαστιδίωση 1/2</vt:lpstr>
      <vt:lpstr>Βλαστιδίωση 2/2</vt:lpstr>
      <vt:lpstr>Γαστριδίωση 1/5</vt:lpstr>
      <vt:lpstr>Γαστριδίωση 2/5</vt:lpstr>
      <vt:lpstr>Γαστριδίωση 3/5</vt:lpstr>
      <vt:lpstr>Γαστριδίωση 4/5</vt:lpstr>
      <vt:lpstr>Γαστριδίωση 5/5</vt:lpstr>
      <vt:lpstr>Μεταγάστριο 1/2</vt:lpstr>
      <vt:lpstr>Μεταγάστριο 2/2</vt:lpstr>
      <vt:lpstr>Μηχανισμοί Ανάπτυξης</vt:lpstr>
      <vt:lpstr>Γονιδιακή έκφραση 1/8</vt:lpstr>
      <vt:lpstr>Γονιδιακή έκφραση 2/8</vt:lpstr>
      <vt:lpstr>Γονιδιακή έκφραση 3/8</vt:lpstr>
      <vt:lpstr>Γονιδιακή έκφραση 4/8</vt:lpstr>
      <vt:lpstr>Γονιδιακή έκφραση 5/8</vt:lpstr>
      <vt:lpstr>Γονιδιακή έκφραση 6/8</vt:lpstr>
      <vt:lpstr>Γονιδιακή έκφραση 7/8</vt:lpstr>
      <vt:lpstr>Γονιδιακή έκφραση 8/8</vt:lpstr>
      <vt:lpstr>Μορφογένεση άκρων 1/4</vt:lpstr>
      <vt:lpstr>Μορφογένεση άκρων 2/4</vt:lpstr>
      <vt:lpstr>Μορφογένεση άκρων 3/4</vt:lpstr>
      <vt:lpstr>Μορφογένεση άκρων 4/4</vt:lpstr>
      <vt:lpstr>Γονιδιακή έκφραση  Evo-Devo και μερικά ερωτήματα 1/2</vt:lpstr>
      <vt:lpstr>Γονιδιακή έκφραση  Evo-Devo και μερικά ερωτήματα 2/2</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1/4</vt:lpstr>
      <vt:lpstr>Σημείωμα Χρήσης Έργων Τρίτων 2/4</vt:lpstr>
      <vt:lpstr>Σημείωμα Χρήσης Έργων Τρίτων 3/4</vt:lpstr>
      <vt:lpstr>Σημείωμα Χρήσης Έργων Τρίτων 4/4</vt:lpstr>
    </vt:vector>
  </TitlesOfParts>
  <Company>Department of Pharmacology,University of Cambridge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Vassiliki Siafaka</cp:lastModifiedBy>
  <cp:revision>195</cp:revision>
  <dcterms:created xsi:type="dcterms:W3CDTF">2013-03-14T17:38:53Z</dcterms:created>
  <dcterms:modified xsi:type="dcterms:W3CDTF">2015-10-18T03:37:41Z</dcterms:modified>
</cp:coreProperties>
</file>