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9" r:id="rId3"/>
    <p:sldId id="320" r:id="rId4"/>
    <p:sldId id="301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95" r:id="rId18"/>
    <p:sldId id="299" r:id="rId19"/>
    <p:sldId id="292" r:id="rId20"/>
    <p:sldId id="291" r:id="rId21"/>
    <p:sldId id="294" r:id="rId22"/>
    <p:sldId id="29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01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9309" autoAdjust="0"/>
  </p:normalViewPr>
  <p:slideViewPr>
    <p:cSldViewPr>
      <p:cViewPr varScale="1">
        <p:scale>
          <a:sx n="65" d="100"/>
          <a:sy n="65" d="100"/>
        </p:scale>
        <p:origin x="8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30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Β – Κεντρική Ασία και Μέση Ανατολή στη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opencourses.uoa.gr/courses/THEOL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06: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Ασσυριακή (</a:t>
            </a:r>
            <a:r>
              <a:rPr lang="el-GR" sz="2800" dirty="0" err="1" smtClean="0"/>
              <a:t>Νεστοριανική</a:t>
            </a:r>
            <a:r>
              <a:rPr lang="el-GR" sz="2800" dirty="0" smtClean="0"/>
              <a:t>) Εκκλησία Β – Κεντρική Ασία και Μέση Ανατολή στη νεώτερη περίοδο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Εποχή Μογγόλων </a:t>
            </a:r>
            <a:r>
              <a:rPr lang="el-GR" dirty="0" smtClean="0"/>
              <a:t>1258-1405.</a:t>
            </a:r>
            <a:endParaRPr lang="el-GR" dirty="0"/>
          </a:p>
          <a:p>
            <a:pPr>
              <a:buNone/>
            </a:pPr>
            <a:r>
              <a:rPr lang="el-GR" dirty="0"/>
              <a:t>Οθωμανική περίοδος </a:t>
            </a:r>
            <a:r>
              <a:rPr lang="el-GR" dirty="0" smtClean="0"/>
              <a:t>1405-1914.</a:t>
            </a:r>
            <a:endParaRPr lang="el-GR" dirty="0"/>
          </a:p>
          <a:p>
            <a:pPr>
              <a:buNone/>
            </a:pPr>
            <a:r>
              <a:rPr lang="el-GR" dirty="0"/>
              <a:t>1914-νεώτερα </a:t>
            </a:r>
            <a:r>
              <a:rPr lang="el-GR" dirty="0" smtClean="0"/>
              <a:t>χρόνια.</a:t>
            </a:r>
          </a:p>
          <a:p>
            <a:pPr lvl="1"/>
            <a:r>
              <a:rPr lang="el-GR" dirty="0"/>
              <a:t>Πατριάρχης </a:t>
            </a:r>
            <a:r>
              <a:rPr lang="en-US" dirty="0"/>
              <a:t>Mar</a:t>
            </a:r>
            <a:r>
              <a:rPr lang="el-GR" dirty="0"/>
              <a:t>-</a:t>
            </a:r>
            <a:r>
              <a:rPr lang="en-US" dirty="0" err="1"/>
              <a:t>Beniamin</a:t>
            </a:r>
            <a:r>
              <a:rPr lang="el-GR" dirty="0"/>
              <a:t>-</a:t>
            </a:r>
            <a:r>
              <a:rPr lang="en-US" dirty="0"/>
              <a:t>Simon </a:t>
            </a:r>
            <a:r>
              <a:rPr lang="el-GR" dirty="0"/>
              <a:t>ΙΘ΄ δολοφονήθηκε το 1918</a:t>
            </a:r>
          </a:p>
          <a:p>
            <a:pPr lvl="1"/>
            <a:r>
              <a:rPr lang="el-GR" dirty="0"/>
              <a:t>Φυγή το 1933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0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Γράμμα με πατριαρχική σφραγίδα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2" y="0"/>
            <a:ext cx="2567747" cy="685800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5770984" cy="4608512"/>
          </a:xfrm>
        </p:spPr>
        <p:txBody>
          <a:bodyPr anchor="b"/>
          <a:lstStyle/>
          <a:p>
            <a:r>
              <a:rPr lang="el-GR" dirty="0" smtClean="0"/>
              <a:t>Εικόνα 6</a:t>
            </a:r>
            <a:r>
              <a:rPr lang="el-GR" dirty="0"/>
              <a:t>: Η πατριαρχική σφραγίδα σε </a:t>
            </a:r>
            <a:r>
              <a:rPr lang="el-GR" dirty="0" err="1"/>
              <a:t>ουιγουρική</a:t>
            </a:r>
            <a:r>
              <a:rPr lang="el-GR" dirty="0"/>
              <a:t> γλώσσα και συριακή γραφή επικυρώνει τη δικαιοδοσία του Πατριάρχη στους Χριστιανούς από τον Μέγα Χάνο </a:t>
            </a:r>
            <a:r>
              <a:rPr lang="el-GR" dirty="0" err="1" smtClean="0"/>
              <a:t>Möngke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5915000" cy="1144800"/>
          </a:xfrm>
        </p:spPr>
        <p:txBody>
          <a:bodyPr>
            <a:normAutofit fontScale="90000"/>
          </a:bodyPr>
          <a:lstStyle/>
          <a:p>
            <a:r>
              <a:rPr lang="el-GR" dirty="0"/>
              <a:t>Γράμμα </a:t>
            </a:r>
            <a:r>
              <a:rPr lang="en-US" dirty="0" err="1"/>
              <a:t>Jahballaha</a:t>
            </a:r>
            <a:r>
              <a:rPr lang="en-US" dirty="0"/>
              <a:t> </a:t>
            </a:r>
            <a:r>
              <a:rPr lang="el-GR" dirty="0"/>
              <a:t>Γ΄ προς τον πάπα </a:t>
            </a:r>
            <a:r>
              <a:rPr lang="el-GR" dirty="0" err="1"/>
              <a:t>Βονιφάτιο</a:t>
            </a:r>
            <a:r>
              <a:rPr lang="el-GR" dirty="0"/>
              <a:t> Η΄</a:t>
            </a:r>
          </a:p>
        </p:txBody>
      </p:sp>
    </p:spTree>
    <p:extLst>
      <p:ext uri="{BB962C8B-B14F-4D97-AF65-F5344CB8AC3E}">
        <p14:creationId xmlns:p14="http://schemas.microsoft.com/office/powerpoint/2010/main" val="2465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Σφραγίδα Πατριαρχείου Χαλδαίων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10" y="1595429"/>
            <a:ext cx="2952328" cy="37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704856" cy="726976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7</a:t>
            </a:r>
            <a:r>
              <a:rPr lang="el-GR" dirty="0"/>
              <a:t>: Πατριαρχείο </a:t>
            </a:r>
            <a:r>
              <a:rPr lang="el-GR" dirty="0" err="1"/>
              <a:t>Χαλδαίων</a:t>
            </a:r>
            <a:r>
              <a:rPr lang="el-GR" dirty="0"/>
              <a:t> (</a:t>
            </a:r>
            <a:r>
              <a:rPr lang="el-GR" dirty="0" err="1"/>
              <a:t>ίδρ</a:t>
            </a:r>
            <a:r>
              <a:rPr lang="el-GR" dirty="0"/>
              <a:t>. 1552</a:t>
            </a:r>
            <a:r>
              <a:rPr lang="el-GR" dirty="0" smtClean="0"/>
              <a:t>) </a:t>
            </a:r>
            <a:r>
              <a:rPr lang="el-GR" dirty="0" err="1" smtClean="0"/>
              <a:t>ἑνωμένο</a:t>
            </a:r>
            <a:r>
              <a:rPr lang="el-GR" dirty="0" smtClean="0"/>
              <a:t> </a:t>
            </a:r>
            <a:r>
              <a:rPr lang="el-GR" dirty="0"/>
              <a:t>με την Ρωμαιοκαθολική Εκκλησία αλλά με </a:t>
            </a:r>
            <a:r>
              <a:rPr lang="el-GR" dirty="0" err="1"/>
              <a:t>ανατολικοσυριακό</a:t>
            </a:r>
            <a:r>
              <a:rPr lang="el-GR" dirty="0"/>
              <a:t> Τυπικό (Ουνίτες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Πατριαρχείο </a:t>
            </a:r>
            <a:r>
              <a:rPr lang="el-GR" dirty="0" err="1"/>
              <a:t>Χαλδαίων</a:t>
            </a:r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/>
              <a:t>Ρωμαιοκαθολική Εκκλησία</a:t>
            </a:r>
          </a:p>
        </p:txBody>
      </p:sp>
    </p:spTree>
    <p:extLst>
      <p:ext uri="{BB962C8B-B14F-4D97-AF65-F5344CB8AC3E}">
        <p14:creationId xmlns:p14="http://schemas.microsoft.com/office/powerpoint/2010/main" val="29486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Φωτογραφία Νεστοριανού Πατριάρχη Mar Beniamin Simon ΙΘ΄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4" y="1556792"/>
            <a:ext cx="3129756" cy="4811615"/>
          </a:xfr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Τίτλος 3" descr="Mar-Beniamin-Simon ΙΘ΄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Mar-</a:t>
            </a:r>
            <a:r>
              <a:rPr lang="en-US" dirty="0" err="1" smtClean="0"/>
              <a:t>Beniamin</a:t>
            </a:r>
            <a:r>
              <a:rPr lang="en-US" dirty="0" smtClean="0"/>
              <a:t>-Simon </a:t>
            </a:r>
            <a:r>
              <a:rPr lang="el-GR" dirty="0"/>
              <a:t>ΙΘ΄</a:t>
            </a:r>
          </a:p>
        </p:txBody>
      </p:sp>
    </p:spTree>
    <p:extLst>
      <p:ext uri="{BB962C8B-B14F-4D97-AF65-F5344CB8AC3E}">
        <p14:creationId xmlns:p14="http://schemas.microsoft.com/office/powerpoint/2010/main" val="41160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Φωτογραφία Νεστοριανού ιερέ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24" y="1469122"/>
            <a:ext cx="3933292" cy="4912206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Νεστοριανός ιερέας</a:t>
            </a:r>
          </a:p>
        </p:txBody>
      </p:sp>
    </p:spTree>
    <p:extLst>
      <p:ext uri="{BB962C8B-B14F-4D97-AF65-F5344CB8AC3E}">
        <p14:creationId xmlns:p14="http://schemas.microsoft.com/office/powerpoint/2010/main" val="32190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Φωτογραφία χριστιανικής οικογένειας στο Βόρειο Ιράκ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60" y="1316491"/>
            <a:ext cx="5720744" cy="4128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04732" y="5589240"/>
            <a:ext cx="5486400" cy="726976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10: </a:t>
            </a:r>
            <a:r>
              <a:rPr lang="el-GR" dirty="0"/>
              <a:t>Σημερινή χριστιανική οικογένεια στο Βόρειο Ιράκ (πριν τα πρόσφατα γεγονότα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Χριστιανισμός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0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«Η Ασσυριακή (</a:t>
            </a:r>
            <a:r>
              <a:rPr lang="el-GR" sz="2000" dirty="0" err="1" smtClean="0"/>
              <a:t>Νεστοριανική</a:t>
            </a:r>
            <a:r>
              <a:rPr lang="el-GR" sz="2000" dirty="0" smtClean="0"/>
              <a:t>) Εκκλησία Β – Κεντρική Ασία και Μέση Ανατολή στη νεώτερη περίοδο».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 action="ppaction://hlinkfile"/>
              </a:rPr>
              <a:t>http://opencourses.uoa.gr/courses/THEOL1</a:t>
            </a:r>
            <a:r>
              <a:rPr lang="en-US" sz="2000" dirty="0" smtClean="0">
                <a:hlinkClick r:id="rId3" action="ppaction://hlinkfile"/>
              </a:rPr>
              <a:t>/</a:t>
            </a:r>
            <a:r>
              <a:rPr lang="el-GR" sz="2000" dirty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Επανάληψη </a:t>
            </a:r>
            <a:r>
              <a:rPr lang="el-GR" smtClean="0"/>
              <a:t>βασικών όρων</a:t>
            </a:r>
          </a:p>
          <a:p>
            <a:pPr marL="0"/>
            <a:r>
              <a:rPr lang="el-GR" dirty="0" smtClean="0"/>
              <a:t>Η πληροφόρηση για τα βασικά γεωγραφικά και ιστορικά δεδομένα της Ασσυριακής (</a:t>
            </a:r>
            <a:r>
              <a:rPr lang="el-GR" dirty="0" err="1" smtClean="0"/>
              <a:t>Νεστοριανικής</a:t>
            </a:r>
            <a:r>
              <a:rPr lang="el-GR" dirty="0" smtClean="0"/>
              <a:t> Εκκλησίας) μετά την </a:t>
            </a:r>
            <a:r>
              <a:rPr lang="el-GR" dirty="0" err="1" smtClean="0"/>
              <a:t>Αραβοκρατία</a:t>
            </a:r>
            <a:endParaRPr lang="el-GR" dirty="0" smtClean="0"/>
          </a:p>
          <a:p>
            <a:pPr marL="0"/>
            <a:r>
              <a:rPr lang="el-GR" dirty="0" smtClean="0"/>
              <a:t>Η γνώση τόπων και στοιχείων για την χριστιανική παρουσία των Νεστοριανών στην Κεντρική Ασία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</a:t>
            </a:r>
            <a:r>
              <a:rPr lang="en-US" sz="200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www.google.gr/maps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Εικόνες </a:t>
            </a:r>
            <a:r>
              <a:rPr lang="el-GR" sz="2000" dirty="0" smtClean="0"/>
              <a:t>2-10: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</a:t>
            </a:r>
            <a:r>
              <a:rPr lang="en-US" sz="2000" dirty="0" smtClean="0"/>
              <a:t>Christoph </a:t>
            </a:r>
            <a:r>
              <a:rPr lang="en-US" sz="2000" dirty="0" err="1" smtClean="0"/>
              <a:t>Baumer</a:t>
            </a:r>
            <a:r>
              <a:rPr lang="el-GR" sz="2000" dirty="0" smtClean="0"/>
              <a:t>, </a:t>
            </a:r>
            <a:r>
              <a:rPr lang="en-US" sz="2000" dirty="0" smtClean="0"/>
              <a:t>The church of the east</a:t>
            </a:r>
            <a:r>
              <a:rPr lang="el-GR" sz="2000" dirty="0" smtClean="0"/>
              <a:t>: </a:t>
            </a:r>
            <a:r>
              <a:rPr lang="en-US" sz="2000" dirty="0" smtClean="0"/>
              <a:t>an illustrated history of Assyrian Christianity London</a:t>
            </a:r>
            <a:r>
              <a:rPr lang="el-GR" sz="2000" dirty="0" smtClean="0"/>
              <a:t>; </a:t>
            </a:r>
            <a:r>
              <a:rPr lang="en-US" sz="2000" dirty="0" smtClean="0"/>
              <a:t>New York</a:t>
            </a:r>
            <a:r>
              <a:rPr lang="el-GR" sz="2000" dirty="0" smtClean="0"/>
              <a:t>: </a:t>
            </a:r>
            <a:r>
              <a:rPr lang="en-US" sz="2000" dirty="0" smtClean="0"/>
              <a:t>I</a:t>
            </a:r>
            <a:r>
              <a:rPr lang="el-GR" sz="2000" dirty="0" smtClean="0"/>
              <a:t>. </a:t>
            </a:r>
            <a:r>
              <a:rPr lang="en-US" sz="2000" dirty="0" smtClean="0"/>
              <a:t>B</a:t>
            </a:r>
            <a:r>
              <a:rPr lang="el-GR" sz="2000" dirty="0" smtClean="0"/>
              <a:t>. </a:t>
            </a:r>
            <a:r>
              <a:rPr lang="en-US" sz="2000" dirty="0" smtClean="0"/>
              <a:t>Tauris</a:t>
            </a:r>
            <a:r>
              <a:rPr lang="el-GR" sz="2000" dirty="0" smtClean="0"/>
              <a:t> 2006.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N</a:t>
            </a:r>
            <a:r>
              <a:rPr lang="el-GR" dirty="0" smtClean="0">
                <a:cs typeface="Times New Roman" pitchFamily="18" charset="0"/>
              </a:rPr>
              <a:t>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80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Νεστοριανικά μνημεία δίπλα από τη λίμνη Urmiah (ΒΑ Ιράν)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1" y="-99392"/>
            <a:ext cx="4299489" cy="6552728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2: </a:t>
            </a:r>
            <a:r>
              <a:rPr lang="el-GR" dirty="0"/>
              <a:t>Χάρτης με μαρτυρίες χριστιανικής </a:t>
            </a:r>
            <a:r>
              <a:rPr lang="el-GR" dirty="0" err="1"/>
              <a:t>νεστοριανικής</a:t>
            </a:r>
            <a:r>
              <a:rPr lang="el-GR" dirty="0"/>
              <a:t> παρουσίας στο ΒΑ Ιράν (παρά την λίμνη </a:t>
            </a:r>
            <a:r>
              <a:rPr lang="en-US" dirty="0" err="1"/>
              <a:t>Urmiah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4420188" cy="1144800"/>
          </a:xfrm>
        </p:spPr>
        <p:txBody>
          <a:bodyPr/>
          <a:lstStyle/>
          <a:p>
            <a:r>
              <a:rPr lang="el-GR" dirty="0" smtClean="0"/>
              <a:t>Χάρτης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4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Νεστοριανικός ναός Σεργίου και Βάκχου στην Urmiah.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r="2183" b="1394"/>
          <a:stretch/>
        </p:blipFill>
        <p:spPr>
          <a:xfrm>
            <a:off x="1227843" y="1374139"/>
            <a:ext cx="6800541" cy="4248472"/>
          </a:xfrm>
        </p:spPr>
      </p:pic>
      <p:sp>
        <p:nvSpPr>
          <p:cNvPr id="3" name="Θέση κειμένου 2" descr="Φωτογραφία από το εξωτερικό του ναού Σεργίου και Βάκχου. όπου απεικονίζεται και ένα πρόβατο."/>
          <p:cNvSpPr>
            <a:spLocks noGrp="1"/>
          </p:cNvSpPr>
          <p:nvPr>
            <p:ph type="body" sz="half" idx="2"/>
          </p:nvPr>
        </p:nvSpPr>
        <p:spPr>
          <a:xfrm>
            <a:off x="836791" y="5661248"/>
            <a:ext cx="7848872" cy="6549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Εικόνα 3: Ναός Σεργίου και Βάκχου ΝΔ της </a:t>
            </a:r>
            <a:r>
              <a:rPr lang="el-GR" dirty="0" err="1"/>
              <a:t>Urmiah</a:t>
            </a:r>
            <a:r>
              <a:rPr lang="el-GR" dirty="0"/>
              <a:t> στην επαρχία Αζερμπαϊτζάν του Ιράν. Το πρόβατο κατόπιν θυσιάστηκε σε </a:t>
            </a:r>
            <a:r>
              <a:rPr lang="el-GR" dirty="0" smtClean="0"/>
              <a:t>μνημόσυνο.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Ναός Σεργίου και Βάκχου</a:t>
            </a:r>
          </a:p>
        </p:txBody>
      </p:sp>
    </p:spTree>
    <p:extLst>
      <p:ext uri="{BB962C8B-B14F-4D97-AF65-F5344CB8AC3E}">
        <p14:creationId xmlns:p14="http://schemas.microsoft.com/office/powerpoint/2010/main" val="39578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ερείπια νεστοριανικού μοναστηριού στο Urgut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1090163" y="1418400"/>
            <a:ext cx="6506173" cy="409883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15616" y="5517232"/>
            <a:ext cx="6768752" cy="741654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4: </a:t>
            </a:r>
            <a:r>
              <a:rPr lang="el-GR" dirty="0"/>
              <a:t>Ερείπια </a:t>
            </a:r>
            <a:r>
              <a:rPr lang="el-GR" dirty="0" err="1"/>
              <a:t>νεστοριανικού</a:t>
            </a:r>
            <a:r>
              <a:rPr lang="el-GR" dirty="0"/>
              <a:t> μοναστηριού στο </a:t>
            </a:r>
            <a:r>
              <a:rPr lang="en-US" dirty="0" err="1"/>
              <a:t>Urgut</a:t>
            </a:r>
            <a:r>
              <a:rPr lang="en-US" dirty="0"/>
              <a:t> 30 </a:t>
            </a:r>
            <a:r>
              <a:rPr lang="el-GR" dirty="0"/>
              <a:t>χλμ. ΝΑ της </a:t>
            </a:r>
            <a:r>
              <a:rPr lang="el-GR" dirty="0" err="1"/>
              <a:t>Σαμαρκάνδης</a:t>
            </a:r>
            <a:r>
              <a:rPr lang="el-GR" dirty="0"/>
              <a:t> στο Ουζμπεκιστάν (ύστερος 9</a:t>
            </a:r>
            <a:r>
              <a:rPr lang="el-GR" baseline="30000" dirty="0"/>
              <a:t>ος</a:t>
            </a:r>
            <a:r>
              <a:rPr lang="el-GR" dirty="0"/>
              <a:t> αι</a:t>
            </a:r>
            <a:r>
              <a:rPr lang="el-GR" dirty="0" smtClean="0"/>
              <a:t>.)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Νεστοριανικό</a:t>
            </a:r>
            <a:r>
              <a:rPr lang="el-GR" dirty="0" smtClean="0"/>
              <a:t> μοναστήρι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4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πάνω Νεστοριανικής σαρκοφάγου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9" y="1437999"/>
            <a:ext cx="7779493" cy="40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92966" y="5589240"/>
            <a:ext cx="8208912" cy="6549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5: </a:t>
            </a:r>
            <a:r>
              <a:rPr lang="el-GR" dirty="0" err="1"/>
              <a:t>Νεστοριανική</a:t>
            </a:r>
            <a:r>
              <a:rPr lang="el-GR" dirty="0"/>
              <a:t> σαρκοφάγος στο </a:t>
            </a:r>
            <a:r>
              <a:rPr lang="el-GR" dirty="0" err="1"/>
              <a:t>Olon</a:t>
            </a:r>
            <a:r>
              <a:rPr lang="el-GR" dirty="0"/>
              <a:t> </a:t>
            </a:r>
            <a:r>
              <a:rPr lang="el-GR" dirty="0" err="1"/>
              <a:t>Sume</a:t>
            </a:r>
            <a:r>
              <a:rPr lang="el-GR" dirty="0"/>
              <a:t> στην εσωτερική Μογγολία. Σε τουρκική γλώσσα και συριακή γραφή το όνομα του εκλιπόντος.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Νεστοριανική</a:t>
            </a:r>
            <a:r>
              <a:rPr lang="el-GR" dirty="0"/>
              <a:t> σαρκοφάγος</a:t>
            </a:r>
          </a:p>
        </p:txBody>
      </p:sp>
    </p:spTree>
    <p:extLst>
      <p:ext uri="{BB962C8B-B14F-4D97-AF65-F5344CB8AC3E}">
        <p14:creationId xmlns:p14="http://schemas.microsoft.com/office/powerpoint/2010/main" val="31766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658</Words>
  <Application>Microsoft Office PowerPoint</Application>
  <PresentationFormat>Προβολή στην οθόνη (4:3)</PresentationFormat>
  <Paragraphs>83</Paragraphs>
  <Slides>22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 1</vt:lpstr>
      <vt:lpstr>Χάρτης 2</vt:lpstr>
      <vt:lpstr>Ναός Σεργίου και Βάκχου</vt:lpstr>
      <vt:lpstr>Νεστοριανικό μοναστήρι</vt:lpstr>
      <vt:lpstr>Νεστοριανική σαρκοφάγος</vt:lpstr>
      <vt:lpstr>Τίτλος</vt:lpstr>
      <vt:lpstr>Γράμμα Jahballaha Γ΄ προς τον πάπα Βονιφάτιο Η΄</vt:lpstr>
      <vt:lpstr>Πατριαρχείο Χαλδαίων - Ρωμαιοκαθολική Εκκλησία</vt:lpstr>
      <vt:lpstr>Mar-Beniamin-Simon ΙΘ΄</vt:lpstr>
      <vt:lpstr>Νεστοριανός ιερέας</vt:lpstr>
      <vt:lpstr>Χριστιανισμός</vt:lpstr>
      <vt:lpstr>Τέλος Ενότητας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205</cp:revision>
  <dcterms:created xsi:type="dcterms:W3CDTF">2012-09-06T09:03:05Z</dcterms:created>
  <dcterms:modified xsi:type="dcterms:W3CDTF">2015-04-11T13:58:59Z</dcterms:modified>
</cp:coreProperties>
</file>