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66" r:id="rId3"/>
    <p:sldId id="265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22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0" r:id="rId44"/>
    <p:sldId id="295" r:id="rId45"/>
    <p:sldId id="299" r:id="rId46"/>
    <p:sldId id="292" r:id="rId47"/>
    <p:sldId id="291" r:id="rId48"/>
    <p:sldId id="294" r:id="rId49"/>
    <p:sldId id="293" r:id="rId50"/>
    <p:sldId id="341" r:id="rId51"/>
    <p:sldId id="342" r:id="rId5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265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22"/>
            <p14:sldId id="334"/>
            <p14:sldId id="335"/>
            <p14:sldId id="336"/>
            <p14:sldId id="337"/>
            <p14:sldId id="338"/>
            <p14:sldId id="339"/>
            <p14:sldId id="34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131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26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19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417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1566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384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738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172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1939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1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450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869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425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771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6174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1361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972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480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30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60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528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48212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57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4689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229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88412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7161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50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439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1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16791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904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6340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14415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25470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85138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612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971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250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841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781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</a:t>
            </a:r>
            <a:r>
              <a:rPr lang="el-GR" sz="2800" dirty="0" smtClean="0"/>
              <a:t>στο εσωτερικό της </a:t>
            </a:r>
            <a:r>
              <a:rPr lang="el-GR" sz="2800" dirty="0"/>
              <a:t>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 smtClean="0"/>
              <a:t>Χριστίνα Στουραϊτη</a:t>
            </a:r>
            <a:endParaRPr lang="el-GR" sz="2800" dirty="0"/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Ταξινόμηση </a:t>
            </a:r>
            <a:r>
              <a:rPr lang="el-GR" dirty="0"/>
              <a:t>Ιχνοστοιχείων βάση Ακτίνας και φορτίου (z/r) 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7944" y="1772816"/>
            <a:ext cx="4788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Ιοντικό </a:t>
            </a:r>
            <a:r>
              <a:rPr lang="el-GR" b="1" dirty="0"/>
              <a:t>δυναμικό </a:t>
            </a:r>
            <a:r>
              <a:rPr lang="el-GR" dirty="0"/>
              <a:t>– (charge/radius ή z/r) </a:t>
            </a:r>
          </a:p>
          <a:p>
            <a:r>
              <a:rPr lang="el-GR" dirty="0"/>
              <a:t>Πρόχειρος δείκτης κινητικότητας των στοιχείων στα υδατικά διαλύματα: </a:t>
            </a:r>
            <a:endParaRPr lang="el-GR" dirty="0" smtClean="0"/>
          </a:p>
          <a:p>
            <a:endParaRPr lang="el-GR" dirty="0"/>
          </a:p>
          <a:p>
            <a:r>
              <a:rPr lang="el-GR" dirty="0"/>
              <a:t>&lt;3 (χαμηλό) &amp; &gt;12 (υψηλό)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/>
              <a:t>πιο ευδιάλυτα </a:t>
            </a:r>
          </a:p>
          <a:p>
            <a:endParaRPr lang="el-GR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) Low Field Strength (LFS) ή Large Ion </a:t>
            </a:r>
            <a:r>
              <a:rPr lang="en-US" b="1" dirty="0" err="1">
                <a:solidFill>
                  <a:srgbClr val="0070C0"/>
                </a:solidFill>
              </a:rPr>
              <a:t>Lithophile</a:t>
            </a:r>
            <a:r>
              <a:rPr lang="en-US" b="1" dirty="0">
                <a:solidFill>
                  <a:srgbClr val="0070C0"/>
                </a:solidFill>
              </a:rPr>
              <a:t> (LIL) </a:t>
            </a:r>
            <a:endParaRPr lang="en-US" dirty="0">
              <a:solidFill>
                <a:srgbClr val="0070C0"/>
              </a:solidFill>
            </a:endParaRPr>
          </a:p>
          <a:p>
            <a:endParaRPr lang="el-GR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) High Field Strength (HFS)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b="1" dirty="0">
                <a:solidFill>
                  <a:srgbClr val="FF0000"/>
                </a:solidFill>
              </a:rPr>
              <a:t>REE’s </a:t>
            </a:r>
            <a:endParaRPr lang="en-US" dirty="0">
              <a:solidFill>
                <a:srgbClr val="FF0000"/>
              </a:solidFill>
            </a:endParaRPr>
          </a:p>
          <a:p>
            <a:endParaRPr lang="el-GR" b="1" dirty="0" smtClean="0"/>
          </a:p>
          <a:p>
            <a:r>
              <a:rPr lang="en-US" b="1" dirty="0" smtClean="0"/>
              <a:t>3</a:t>
            </a:r>
            <a:r>
              <a:rPr lang="en-US" b="1" dirty="0"/>
              <a:t>) Platinum Group Elements </a:t>
            </a:r>
            <a:endParaRPr lang="en-US" dirty="0"/>
          </a:p>
          <a:p>
            <a:r>
              <a:rPr lang="nb-NO" dirty="0"/>
              <a:t>NB 1 Å = 10-10 meters = 100 pm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0" y="1556792"/>
            <a:ext cx="3619044" cy="474812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995936" y="4077072"/>
            <a:ext cx="792088" cy="1897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V="1">
            <a:off x="179512" y="2852936"/>
            <a:ext cx="650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87488" y="5872870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210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Άλλη </a:t>
            </a:r>
            <a:r>
              <a:rPr lang="el-GR" sz="4000" dirty="0"/>
              <a:t>Ταξινόμηση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l-GR" sz="4000" dirty="0"/>
              <a:t>Ανταγωνιστικά – Μη Ανταγωνιστικά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1) </a:t>
            </a:r>
            <a:r>
              <a:rPr lang="el-GR" sz="2800" dirty="0" smtClean="0"/>
              <a:t>Στοιχεία </a:t>
            </a:r>
            <a:r>
              <a:rPr lang="el-GR" sz="2800" dirty="0"/>
              <a:t>των οποίων το </a:t>
            </a:r>
            <a:r>
              <a:rPr lang="el-GR" sz="2800" b="1" dirty="0"/>
              <a:t>φορτίο </a:t>
            </a:r>
            <a:r>
              <a:rPr lang="el-GR" sz="2800" dirty="0"/>
              <a:t>ή </a:t>
            </a:r>
            <a:r>
              <a:rPr lang="el-GR" sz="2800" b="1" dirty="0"/>
              <a:t>ιοντική ακτίνα </a:t>
            </a:r>
            <a:r>
              <a:rPr lang="el-GR" sz="2800" dirty="0"/>
              <a:t>διαφέρει σημαντικά από αυτά του στοιχείου που υποκαθίσταται, για τα ορυκτά του μανδύα: </a:t>
            </a:r>
          </a:p>
          <a:p>
            <a:r>
              <a:rPr lang="el-GR" sz="2800" dirty="0" smtClean="0"/>
              <a:t>αυτά </a:t>
            </a:r>
            <a:r>
              <a:rPr lang="el-GR" sz="2800" dirty="0"/>
              <a:t>θα τείνουν να εισέρθουν (να συμμετέχουν ή να κλασματώνονται) στο </a:t>
            </a:r>
            <a:r>
              <a:rPr lang="el-GR" sz="2800" b="1" dirty="0"/>
              <a:t>τήγμα</a:t>
            </a:r>
            <a:r>
              <a:rPr lang="el-GR" sz="2800" dirty="0"/>
              <a:t>, κατά τη διάρκεια της μερικής τήξης. </a:t>
            </a:r>
          </a:p>
          <a:p>
            <a:r>
              <a:rPr lang="el-GR" sz="2800" dirty="0" smtClean="0"/>
              <a:t>Αυτά </a:t>
            </a:r>
            <a:r>
              <a:rPr lang="el-GR" sz="2800" dirty="0"/>
              <a:t>τα στοιχεία λεγονται </a:t>
            </a:r>
            <a:r>
              <a:rPr lang="el-GR" sz="2800" b="1" dirty="0">
                <a:solidFill>
                  <a:srgbClr val="0070C0"/>
                </a:solidFill>
              </a:rPr>
              <a:t>μη ανταγωιστικά </a:t>
            </a:r>
            <a:r>
              <a:rPr lang="el-GR" sz="2800" dirty="0">
                <a:solidFill>
                  <a:srgbClr val="0070C0"/>
                </a:solidFill>
              </a:rPr>
              <a:t>(</a:t>
            </a:r>
            <a:r>
              <a:rPr lang="el-GR" sz="2800" b="1" dirty="0">
                <a:solidFill>
                  <a:srgbClr val="0070C0"/>
                </a:solidFill>
              </a:rPr>
              <a:t>incompatible) </a:t>
            </a:r>
            <a:endParaRPr lang="el-GR" sz="2800" dirty="0">
              <a:solidFill>
                <a:srgbClr val="0070C0"/>
              </a:solidFill>
            </a:endParaRPr>
          </a:p>
          <a:p>
            <a:r>
              <a:rPr lang="el-GR" sz="2800" dirty="0" smtClean="0"/>
              <a:t>Παραδείγματα</a:t>
            </a:r>
            <a:r>
              <a:rPr lang="el-GR" sz="2800" dirty="0"/>
              <a:t>: </a:t>
            </a:r>
            <a:r>
              <a:rPr lang="en-US" sz="2800" dirty="0">
                <a:solidFill>
                  <a:srgbClr val="0070C0"/>
                </a:solidFill>
              </a:rPr>
              <a:t>K, </a:t>
            </a:r>
            <a:r>
              <a:rPr lang="en-US" sz="2800" dirty="0" err="1">
                <a:solidFill>
                  <a:srgbClr val="0070C0"/>
                </a:solidFill>
              </a:rPr>
              <a:t>Rb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Sr</a:t>
            </a:r>
            <a:r>
              <a:rPr lang="en-US" sz="2800" dirty="0">
                <a:solidFill>
                  <a:srgbClr val="0070C0"/>
                </a:solidFill>
              </a:rPr>
              <a:t>, Ba, rare earth elements (REE), Ta, </a:t>
            </a:r>
            <a:r>
              <a:rPr lang="en-US" sz="2800" dirty="0" err="1" smtClean="0">
                <a:solidFill>
                  <a:srgbClr val="0070C0"/>
                </a:solidFill>
              </a:rPr>
              <a:t>Hf</a:t>
            </a:r>
            <a:r>
              <a:rPr lang="en-US" sz="2800" dirty="0">
                <a:solidFill>
                  <a:srgbClr val="0070C0"/>
                </a:solidFill>
              </a:rPr>
              <a:t>, U, </a:t>
            </a:r>
            <a:r>
              <a:rPr lang="en-US" sz="2800" dirty="0" err="1" smtClean="0">
                <a:solidFill>
                  <a:srgbClr val="0070C0"/>
                </a:solidFill>
              </a:rPr>
              <a:t>Pb</a:t>
            </a: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2) </a:t>
            </a:r>
            <a:r>
              <a:rPr lang="el-GR" sz="2800" dirty="0" smtClean="0"/>
              <a:t>Στοιχεία </a:t>
            </a:r>
            <a:r>
              <a:rPr lang="el-GR" sz="2800" dirty="0"/>
              <a:t>που εύκολα εισέρχονται στην κρυσταλλική δομή των ορυκτών του μανδύα, θα παραμένουν στη </a:t>
            </a:r>
            <a:r>
              <a:rPr lang="el-GR" sz="2800" b="1" dirty="0"/>
              <a:t>στερεά φάση</a:t>
            </a:r>
            <a:r>
              <a:rPr lang="el-GR" sz="2800" dirty="0"/>
              <a:t>, κατά τη διάρκεια της μερικής τήξης: </a:t>
            </a:r>
          </a:p>
          <a:p>
            <a:r>
              <a:rPr lang="el-GR" sz="2800" dirty="0" smtClean="0"/>
              <a:t>Αυτά </a:t>
            </a:r>
            <a:r>
              <a:rPr lang="el-GR" sz="2800" dirty="0"/>
              <a:t>τα στοιχεία </a:t>
            </a:r>
            <a:r>
              <a:rPr lang="el-GR" sz="2800" dirty="0" smtClean="0"/>
              <a:t>λέγονται </a:t>
            </a:r>
            <a:r>
              <a:rPr lang="el-GR" sz="2800" b="1" dirty="0">
                <a:solidFill>
                  <a:srgbClr val="0070C0"/>
                </a:solidFill>
              </a:rPr>
              <a:t>ανταγωνιστικά </a:t>
            </a:r>
            <a:r>
              <a:rPr lang="el-GR" sz="2800" dirty="0">
                <a:solidFill>
                  <a:srgbClr val="0070C0"/>
                </a:solidFill>
              </a:rPr>
              <a:t>(</a:t>
            </a:r>
            <a:r>
              <a:rPr lang="el-GR" sz="2800" b="1" dirty="0">
                <a:solidFill>
                  <a:srgbClr val="0070C0"/>
                </a:solidFill>
              </a:rPr>
              <a:t>compatible) </a:t>
            </a:r>
            <a:endParaRPr lang="el-GR" sz="2800" dirty="0">
              <a:solidFill>
                <a:srgbClr val="0070C0"/>
              </a:solidFill>
            </a:endParaRPr>
          </a:p>
          <a:p>
            <a:r>
              <a:rPr lang="el-GR" sz="2800" dirty="0" smtClean="0"/>
              <a:t>Παραδείγματα</a:t>
            </a:r>
            <a:r>
              <a:rPr lang="el-GR" sz="2800" dirty="0"/>
              <a:t>: </a:t>
            </a:r>
            <a:r>
              <a:rPr lang="el-GR" sz="2800" dirty="0">
                <a:solidFill>
                  <a:srgbClr val="0070C0"/>
                </a:solidFill>
              </a:rPr>
              <a:t>Ni, Cr, Co, Os </a:t>
            </a:r>
          </a:p>
        </p:txBody>
      </p:sp>
    </p:spTree>
    <p:extLst>
      <p:ext uri="{BB962C8B-B14F-4D97-AF65-F5344CB8AC3E}">
        <p14:creationId xmlns:p14="http://schemas.microsoft.com/office/powerpoint/2010/main" val="20472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Υποκαταστάσεις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82" y="1628800"/>
            <a:ext cx="7751793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8304" y="5872410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933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Συντελεστής </a:t>
            </a:r>
            <a:r>
              <a:rPr lang="el-GR" sz="2800" dirty="0"/>
              <a:t>Κατανομής (</a:t>
            </a:r>
            <a:r>
              <a:rPr lang="en-US" sz="2800" dirty="0"/>
              <a:t>Partition coefficient)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d</a:t>
            </a:r>
            <a:r>
              <a:rPr lang="en-US" sz="2800" dirty="0" smtClean="0"/>
              <a:t>=C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/C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l-GR" sz="2800" dirty="0" smtClean="0">
                <a:solidFill>
                  <a:srgbClr val="FF0000"/>
                </a:solidFill>
              </a:rPr>
              <a:t>ανταγωνιστικό</a:t>
            </a:r>
            <a:r>
              <a:rPr lang="el-GR" sz="2800" dirty="0"/>
              <a:t>, </a:t>
            </a:r>
            <a:r>
              <a:rPr lang="el-GR" sz="2800" dirty="0">
                <a:solidFill>
                  <a:srgbClr val="0070C0"/>
                </a:solidFill>
              </a:rPr>
              <a:t>μη ανταγωνιστικό </a:t>
            </a:r>
            <a:r>
              <a:rPr lang="el-GR" sz="2800" dirty="0"/>
              <a:t>(σε σχέση με κάποιο ορυκτό) </a:t>
            </a:r>
          </a:p>
          <a:p>
            <a:r>
              <a:rPr lang="el-GR" sz="2800" dirty="0" smtClean="0"/>
              <a:t>Ολικό </a:t>
            </a:r>
            <a:r>
              <a:rPr lang="el-GR" sz="2800" dirty="0"/>
              <a:t>Σεντελεστή Κατανομής (</a:t>
            </a:r>
            <a:r>
              <a:rPr lang="en-US" sz="2800" dirty="0"/>
              <a:t>Bulk repartition coefficient) D = </a:t>
            </a:r>
            <a:r>
              <a:rPr lang="el-GR" sz="2800" dirty="0" smtClean="0"/>
              <a:t>Σ</a:t>
            </a:r>
            <a:r>
              <a:rPr lang="en-US" sz="2800" dirty="0" smtClean="0"/>
              <a:t> </a:t>
            </a:r>
            <a:r>
              <a:rPr lang="en-US" sz="2800" dirty="0" err="1"/>
              <a:t>K</a:t>
            </a:r>
            <a:r>
              <a:rPr lang="en-US" sz="2800" baseline="-25000" dirty="0" err="1"/>
              <a:t>d</a:t>
            </a:r>
            <a:r>
              <a:rPr lang="en-US" sz="2800" dirty="0"/>
              <a:t> X</a:t>
            </a:r>
            <a:r>
              <a:rPr lang="en-US" sz="2800" baseline="-25000" dirty="0"/>
              <a:t>i</a:t>
            </a:r>
            <a:r>
              <a:rPr lang="en-US" sz="2800" dirty="0"/>
              <a:t> , </a:t>
            </a:r>
            <a:endParaRPr lang="el-GR" sz="2800" dirty="0" smtClean="0"/>
          </a:p>
          <a:p>
            <a:r>
              <a:rPr lang="el-GR" sz="2800" dirty="0" smtClean="0"/>
              <a:t>όπου </a:t>
            </a:r>
            <a:r>
              <a:rPr lang="el-GR" sz="2800" dirty="0"/>
              <a:t>X</a:t>
            </a:r>
            <a:r>
              <a:rPr lang="el-GR" sz="2800" baseline="-25000" dirty="0"/>
              <a:t>i</a:t>
            </a:r>
            <a:r>
              <a:rPr lang="el-GR" sz="2800" dirty="0"/>
              <a:t> είναι η % αναλογία του κάθε ορυκτού (i) στο πέτρωμα. </a:t>
            </a:r>
          </a:p>
        </p:txBody>
      </p:sp>
    </p:spTree>
    <p:extLst>
      <p:ext uri="{BB962C8B-B14F-4D97-AF65-F5344CB8AC3E}">
        <p14:creationId xmlns:p14="http://schemas.microsoft.com/office/powerpoint/2010/main" val="42757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Κατανομή </a:t>
            </a:r>
            <a:r>
              <a:rPr lang="el-GR" dirty="0"/>
              <a:t>των ιχνοστοιχείων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Οι </a:t>
            </a:r>
            <a:r>
              <a:rPr lang="el-GR" sz="2000" dirty="0"/>
              <a:t>τιμές των K</a:t>
            </a:r>
            <a:r>
              <a:rPr lang="el-GR" sz="2000" baseline="-25000" dirty="0"/>
              <a:t>d</a:t>
            </a:r>
            <a:r>
              <a:rPr lang="el-GR" sz="2000" dirty="0"/>
              <a:t> και D</a:t>
            </a:r>
            <a:r>
              <a:rPr lang="el-GR" sz="2000" baseline="-25000" dirty="0"/>
              <a:t>A </a:t>
            </a:r>
            <a:r>
              <a:rPr lang="el-GR" sz="2000" dirty="0"/>
              <a:t>μας δείχνουν την τάση ενός στοιχείου να προτιμά, λιγότερο ή περισσότερο, τη στερεά φάση από το τήγμα </a:t>
            </a:r>
          </a:p>
          <a:p>
            <a:r>
              <a:rPr lang="el-GR" sz="2000" b="1" dirty="0" smtClean="0">
                <a:solidFill>
                  <a:srgbClr val="FF0000"/>
                </a:solidFill>
              </a:rPr>
              <a:t>D</a:t>
            </a:r>
            <a:r>
              <a:rPr lang="el-GR" sz="2000" b="1" baseline="-25000" dirty="0" smtClean="0">
                <a:solidFill>
                  <a:srgbClr val="FF0000"/>
                </a:solidFill>
              </a:rPr>
              <a:t>A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&gt; 1 </a:t>
            </a:r>
            <a:r>
              <a:rPr lang="el-GR" sz="2000" dirty="0"/>
              <a:t>Tο στοιχείο είναι </a:t>
            </a:r>
            <a:r>
              <a:rPr lang="el-GR" sz="2000" b="1" dirty="0">
                <a:solidFill>
                  <a:srgbClr val="FF0000"/>
                </a:solidFill>
              </a:rPr>
              <a:t>ανταγωνιστικό</a:t>
            </a:r>
            <a:r>
              <a:rPr lang="el-GR" sz="2000" b="1" dirty="0"/>
              <a:t> </a:t>
            </a:r>
            <a:r>
              <a:rPr lang="el-GR" sz="2000" dirty="0"/>
              <a:t>- </a:t>
            </a:r>
            <a:r>
              <a:rPr lang="el-GR" sz="2000" i="1" dirty="0"/>
              <a:t>compatible (συλλαμβάνεται - “captured”). </a:t>
            </a:r>
            <a:endParaRPr lang="el-GR" sz="2000" dirty="0"/>
          </a:p>
          <a:p>
            <a:r>
              <a:rPr lang="en-US" sz="2000" dirty="0"/>
              <a:t>Ni, Cr, Co, etc.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 1 </a:t>
            </a:r>
            <a:r>
              <a:rPr lang="en-US" sz="2000" dirty="0"/>
              <a:t>The element is </a:t>
            </a:r>
            <a:r>
              <a:rPr lang="en-US" sz="2000" b="1" dirty="0" err="1">
                <a:solidFill>
                  <a:srgbClr val="FF0000"/>
                </a:solidFill>
              </a:rPr>
              <a:t>ουδέτερο</a:t>
            </a:r>
            <a:r>
              <a:rPr lang="en-US" sz="2000" b="1" dirty="0"/>
              <a:t> </a:t>
            </a:r>
            <a:r>
              <a:rPr lang="en-US" sz="2000" dirty="0"/>
              <a:t>- </a:t>
            </a:r>
            <a:r>
              <a:rPr lang="en-US" sz="2000" i="1" dirty="0"/>
              <a:t>neutral (“camouflaged”). </a:t>
            </a:r>
            <a:endParaRPr lang="en-US" sz="2000" dirty="0"/>
          </a:p>
          <a:p>
            <a:r>
              <a:rPr lang="el-GR" sz="2000" b="1" dirty="0" smtClean="0">
                <a:solidFill>
                  <a:srgbClr val="0070C0"/>
                </a:solidFill>
              </a:rPr>
              <a:t>D</a:t>
            </a:r>
            <a:r>
              <a:rPr lang="el-GR" sz="2000" b="1" baseline="-25000" dirty="0" smtClean="0">
                <a:solidFill>
                  <a:srgbClr val="0070C0"/>
                </a:solidFill>
              </a:rPr>
              <a:t>A</a:t>
            </a:r>
            <a:r>
              <a:rPr lang="el-GR" sz="2000" b="1" dirty="0" smtClean="0">
                <a:solidFill>
                  <a:srgbClr val="0070C0"/>
                </a:solidFill>
              </a:rPr>
              <a:t> </a:t>
            </a:r>
            <a:r>
              <a:rPr lang="el-GR" sz="2000" b="1" dirty="0">
                <a:solidFill>
                  <a:srgbClr val="0070C0"/>
                </a:solidFill>
              </a:rPr>
              <a:t>&lt;&lt; 1 </a:t>
            </a:r>
            <a:r>
              <a:rPr lang="el-GR" sz="2000" dirty="0"/>
              <a:t>Το στοιχείο είναι </a:t>
            </a:r>
            <a:r>
              <a:rPr lang="el-GR" sz="2000" b="1" dirty="0">
                <a:solidFill>
                  <a:srgbClr val="0070C0"/>
                </a:solidFill>
              </a:rPr>
              <a:t>μη ανταγωνιστικό </a:t>
            </a:r>
            <a:r>
              <a:rPr lang="el-GR" sz="2000" dirty="0" smtClean="0"/>
              <a:t>- </a:t>
            </a:r>
            <a:r>
              <a:rPr lang="el-GR" sz="2000" i="1" dirty="0" smtClean="0"/>
              <a:t>incompatible </a:t>
            </a:r>
            <a:r>
              <a:rPr lang="el-GR" sz="2000" i="1" dirty="0"/>
              <a:t>(ελεύθερο - “released”</a:t>
            </a:r>
            <a:r>
              <a:rPr lang="el-GR" sz="2000" b="1" i="1" dirty="0"/>
              <a:t>) </a:t>
            </a:r>
            <a:endParaRPr lang="el-GR" sz="2000" dirty="0"/>
          </a:p>
          <a:p>
            <a:pPr lvl="1"/>
            <a:r>
              <a:rPr lang="en-US" sz="1800" dirty="0" smtClean="0"/>
              <a:t>Large </a:t>
            </a:r>
            <a:r>
              <a:rPr lang="en-US" sz="1800" dirty="0"/>
              <a:t>Ion </a:t>
            </a:r>
            <a:r>
              <a:rPr lang="en-US" sz="1800" dirty="0" err="1"/>
              <a:t>Lithophile</a:t>
            </a:r>
            <a:r>
              <a:rPr lang="en-US" sz="1800" dirty="0"/>
              <a:t> Elements (LILE): K, </a:t>
            </a:r>
            <a:r>
              <a:rPr lang="en-US" sz="1800" dirty="0" err="1"/>
              <a:t>Rb</a:t>
            </a:r>
            <a:r>
              <a:rPr lang="en-US" sz="1800" dirty="0"/>
              <a:t>, </a:t>
            </a:r>
            <a:r>
              <a:rPr lang="en-US" sz="1800" dirty="0" err="1"/>
              <a:t>Sr</a:t>
            </a:r>
            <a:r>
              <a:rPr lang="en-US" sz="1800" dirty="0"/>
              <a:t>, Ba, </a:t>
            </a:r>
          </a:p>
          <a:p>
            <a:pPr lvl="1"/>
            <a:r>
              <a:rPr lang="en-US" sz="1800" dirty="0" err="1" smtClean="0"/>
              <a:t>Zr</a:t>
            </a:r>
            <a:r>
              <a:rPr lang="en-US" sz="1800" dirty="0"/>
              <a:t>, U, </a:t>
            </a:r>
            <a:r>
              <a:rPr lang="en-US" sz="1800" dirty="0" err="1"/>
              <a:t>Th</a:t>
            </a:r>
            <a:r>
              <a:rPr lang="en-US" sz="1800" dirty="0"/>
              <a:t>, REE, </a:t>
            </a:r>
          </a:p>
          <a:p>
            <a:pPr lvl="1"/>
            <a:r>
              <a:rPr lang="en-US" sz="1800" dirty="0" smtClean="0"/>
              <a:t>High </a:t>
            </a:r>
            <a:r>
              <a:rPr lang="en-US" sz="1800" dirty="0"/>
              <a:t>field strength elements (</a:t>
            </a:r>
            <a:r>
              <a:rPr lang="en-US" sz="1800" dirty="0" err="1"/>
              <a:t>Nb</a:t>
            </a:r>
            <a:r>
              <a:rPr lang="en-US" sz="1800" dirty="0"/>
              <a:t>, Ta, Ti, </a:t>
            </a:r>
            <a:r>
              <a:rPr lang="en-US" sz="1800" dirty="0" err="1"/>
              <a:t>Zr</a:t>
            </a:r>
            <a:r>
              <a:rPr lang="en-US" sz="1800" dirty="0"/>
              <a:t>, </a:t>
            </a:r>
            <a:r>
              <a:rPr lang="en-US" sz="1800" dirty="0" err="1"/>
              <a:t>Hf</a:t>
            </a:r>
            <a:r>
              <a:rPr lang="en-US" sz="1800" dirty="0"/>
              <a:t>)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6861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Συνοψίζοντας...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Συμπέρασμα</a:t>
            </a:r>
            <a:r>
              <a:rPr lang="el-GR" sz="2800" dirty="0"/>
              <a:t>: </a:t>
            </a:r>
          </a:p>
          <a:p>
            <a:pPr marL="0" indent="0">
              <a:buNone/>
            </a:pPr>
            <a:r>
              <a:rPr lang="el-GR" sz="2800" dirty="0"/>
              <a:t>Τα </a:t>
            </a:r>
            <a:r>
              <a:rPr lang="el-GR" sz="2800" b="1" dirty="0"/>
              <a:t>μη Ανταγωνιστικά στοιχεία (incompatible) </a:t>
            </a:r>
            <a:r>
              <a:rPr lang="el-GR" sz="2800" dirty="0"/>
              <a:t>έχουν </a:t>
            </a:r>
            <a:r>
              <a:rPr lang="el-GR" sz="2800" dirty="0" smtClean="0">
                <a:solidFill>
                  <a:srgbClr val="FF0000"/>
                </a:solidFill>
              </a:rPr>
              <a:t>k</a:t>
            </a:r>
            <a:r>
              <a:rPr lang="el-GR" sz="2800" baseline="-25000" dirty="0" smtClean="0">
                <a:solidFill>
                  <a:srgbClr val="FF0000"/>
                </a:solidFill>
              </a:rPr>
              <a:t>d</a:t>
            </a:r>
            <a:r>
              <a:rPr lang="el-GR" sz="2800" dirty="0" smtClean="0">
                <a:solidFill>
                  <a:srgbClr val="FF0000"/>
                </a:solidFill>
              </a:rPr>
              <a:t>&lt;1</a:t>
            </a:r>
            <a:r>
              <a:rPr lang="el-GR" sz="2800" dirty="0" smtClean="0"/>
              <a:t> </a:t>
            </a:r>
            <a:r>
              <a:rPr lang="el-GR" sz="2800" dirty="0"/>
              <a:t>για </a:t>
            </a:r>
            <a:r>
              <a:rPr lang="el-GR" sz="2800" dirty="0">
                <a:solidFill>
                  <a:srgbClr val="FF0000"/>
                </a:solidFill>
              </a:rPr>
              <a:t>όλα τα κοινά ορυκτά </a:t>
            </a:r>
            <a:r>
              <a:rPr lang="el-GR" sz="2800" dirty="0"/>
              <a:t>στο </a:t>
            </a:r>
            <a:r>
              <a:rPr lang="el-GR" sz="2800" dirty="0">
                <a:solidFill>
                  <a:srgbClr val="FF0000"/>
                </a:solidFill>
              </a:rPr>
              <a:t>μανδύα</a:t>
            </a:r>
            <a:r>
              <a:rPr lang="el-GR" sz="2800" dirty="0"/>
              <a:t>. </a:t>
            </a:r>
          </a:p>
          <a:p>
            <a:pPr marL="0" indent="0">
              <a:buNone/>
            </a:pPr>
            <a:r>
              <a:rPr lang="el-GR" sz="2800" dirty="0"/>
              <a:t>Έτσι, τα </a:t>
            </a:r>
            <a:r>
              <a:rPr lang="el-GR" sz="2800" b="1" dirty="0"/>
              <a:t>μη Ανταγωνιστικά στοιχεία </a:t>
            </a:r>
            <a:r>
              <a:rPr lang="el-GR" sz="2800" dirty="0"/>
              <a:t>έχουν και το </a:t>
            </a:r>
            <a:r>
              <a:rPr lang="el-GR" sz="2800" dirty="0" smtClean="0">
                <a:solidFill>
                  <a:srgbClr val="FF0000"/>
                </a:solidFill>
              </a:rPr>
              <a:t>D&lt;1</a:t>
            </a:r>
            <a:r>
              <a:rPr lang="el-GR" sz="2800" dirty="0"/>
              <a:t>, στα μανδυακά πετρώματα (περιδοτίτες) , γιατί οι ενέργειες που απαιτούνται για τις υποκατστάσεις τους είναι πολύ υψηλές, σε όλα τα μανδυακά ορυκτά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0440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Περιοδικός </a:t>
            </a:r>
            <a:r>
              <a:rPr lang="el-GR" dirty="0"/>
              <a:t>Πίνακας- Γεωχημική </a:t>
            </a:r>
            <a:r>
              <a:rPr lang="el-GR" dirty="0" smtClean="0"/>
              <a:t>θεώρηση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3283"/>
            <a:ext cx="8276208" cy="4819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6376" y="5877272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489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47667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dirty="0"/>
              <a:t>ανταγωνιστικότητα εξαρτάται από τα είδη των ορυκτών και την κατηγορία πετρωμάτων που μελετάμε. </a:t>
            </a:r>
          </a:p>
          <a:p>
            <a:r>
              <a:rPr lang="el-GR" sz="2000" dirty="0"/>
              <a:t>Ποιά στοιχεία είναι ανταγωνιστικά σε ένα βασαλτικό πέτρωμα? Γιατί?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36" y="1492335"/>
            <a:ext cx="6480720" cy="4725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9410" y="5877272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302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Υπολογίζουμε </a:t>
            </a:r>
            <a:r>
              <a:rPr lang="el-GR" sz="2400" dirty="0"/>
              <a:t>το D του </a:t>
            </a:r>
            <a:r>
              <a:rPr lang="el-GR" sz="2400" i="1" dirty="0"/>
              <a:t>Yb </a:t>
            </a:r>
            <a:r>
              <a:rPr lang="el-GR" sz="2400" dirty="0"/>
              <a:t>για ένα… </a:t>
            </a:r>
          </a:p>
          <a:p>
            <a:pPr lvl="1"/>
            <a:r>
              <a:rPr lang="el-GR" sz="2000" dirty="0" smtClean="0"/>
              <a:t>Λερζόλιθο </a:t>
            </a:r>
            <a:r>
              <a:rPr lang="el-GR" sz="2000" dirty="0"/>
              <a:t>(80% </a:t>
            </a:r>
            <a:r>
              <a:rPr lang="en-US" sz="2000" dirty="0" err="1"/>
              <a:t>Ol</a:t>
            </a:r>
            <a:r>
              <a:rPr lang="en-US" sz="2000" dirty="0"/>
              <a:t>, 10% </a:t>
            </a:r>
            <a:r>
              <a:rPr lang="en-US" sz="2000" dirty="0" err="1"/>
              <a:t>Opx</a:t>
            </a:r>
            <a:r>
              <a:rPr lang="en-US" sz="2000" dirty="0"/>
              <a:t>, 10%Cpx) </a:t>
            </a:r>
          </a:p>
          <a:p>
            <a:pPr lvl="1"/>
            <a:r>
              <a:rPr lang="el-GR" sz="2000" dirty="0" smtClean="0"/>
              <a:t>Λερζόλιθο </a:t>
            </a:r>
            <a:r>
              <a:rPr lang="el-GR" sz="2000" dirty="0"/>
              <a:t>που περιέχει γρανάτη (70% Ol, 10% Opx-Cpx-Gt) </a:t>
            </a:r>
          </a:p>
          <a:p>
            <a:r>
              <a:rPr lang="el-GR" sz="2400" dirty="0" smtClean="0"/>
              <a:t>Υπολογίζουμε </a:t>
            </a:r>
            <a:r>
              <a:rPr lang="el-GR" sz="2400" dirty="0"/>
              <a:t>το D του </a:t>
            </a:r>
            <a:r>
              <a:rPr lang="el-GR" sz="2400" i="1" dirty="0"/>
              <a:t>Sr </a:t>
            </a:r>
            <a:r>
              <a:rPr lang="el-GR" sz="2400" dirty="0"/>
              <a:t>για … </a:t>
            </a:r>
          </a:p>
          <a:p>
            <a:pPr lvl="1"/>
            <a:r>
              <a:rPr lang="el-GR" sz="2000" dirty="0" smtClean="0"/>
              <a:t>Στρώσεις </a:t>
            </a:r>
            <a:r>
              <a:rPr lang="el-GR" sz="2000" dirty="0"/>
              <a:t>συσώρευσης κρυστάλλων Cpx-Plag (cumulate) (50/50) </a:t>
            </a:r>
          </a:p>
          <a:p>
            <a:pPr lvl="1"/>
            <a:r>
              <a:rPr lang="el-GR" sz="2000" dirty="0" smtClean="0"/>
              <a:t>Στρώσεις </a:t>
            </a:r>
            <a:r>
              <a:rPr lang="el-GR" sz="2000" dirty="0"/>
              <a:t>συσώρευσης κρυστάλλων Cpx-Opx (cumulate) (50/50) </a:t>
            </a:r>
          </a:p>
          <a:p>
            <a:r>
              <a:rPr lang="el-GR" sz="2400" dirty="0" smtClean="0"/>
              <a:t>Πως </a:t>
            </a:r>
            <a:r>
              <a:rPr lang="el-GR" sz="2400" dirty="0"/>
              <a:t>θα εξελιχθεί η σύσταση του υπολειμματικού τήγματος? </a:t>
            </a:r>
          </a:p>
        </p:txBody>
      </p:sp>
    </p:spTree>
    <p:extLst>
      <p:ext uri="{BB962C8B-B14F-4D97-AF65-F5344CB8AC3E}">
        <p14:creationId xmlns:p14="http://schemas.microsoft.com/office/powerpoint/2010/main" val="34769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Εξιχνίαση </a:t>
            </a:r>
            <a:r>
              <a:rPr lang="el-GR" dirty="0"/>
              <a:t>συγκεκριμένων </a:t>
            </a:r>
            <a:r>
              <a:rPr lang="el-GR" dirty="0" smtClean="0"/>
              <a:t>ορυκτών: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Ni </a:t>
            </a:r>
            <a:r>
              <a:rPr lang="el-GR" sz="2000" dirty="0">
                <a:latin typeface="Calibri" panose="020F0502020204030204" pitchFamily="34" charset="0"/>
              </a:rPr>
              <a:t>μεγάλη </a:t>
            </a:r>
            <a:r>
              <a:rPr lang="el-GR" sz="2000" dirty="0" smtClean="0">
                <a:latin typeface="Calibri" panose="020F0502020204030204" pitchFamily="34" charset="0"/>
              </a:rPr>
              <a:t>κλασμάτωση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sz="2000" dirty="0" smtClean="0">
                <a:latin typeface="Calibri" panose="020F0502020204030204" pitchFamily="34" charset="0"/>
              </a:rPr>
              <a:t>ολιβίνη </a:t>
            </a:r>
            <a:r>
              <a:rPr lang="el-GR" sz="2000" dirty="0">
                <a:latin typeface="Calibri" panose="020F0502020204030204" pitchFamily="34" charset="0"/>
              </a:rPr>
              <a:t>&gt; πυρόξενο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Cr </a:t>
            </a:r>
            <a:r>
              <a:rPr lang="el-GR" sz="2000" dirty="0">
                <a:latin typeface="Calibri" panose="020F0502020204030204" pitchFamily="34" charset="0"/>
              </a:rPr>
              <a:t>και Sc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</a:rPr>
              <a:t>πυροξένους » ολιβίνη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Calibri" panose="020F0502020204030204" pitchFamily="34" charset="0"/>
              </a:rPr>
              <a:t>Με </a:t>
            </a:r>
            <a:r>
              <a:rPr lang="el-GR" sz="2000" dirty="0">
                <a:latin typeface="Calibri" panose="020F0502020204030204" pitchFamily="34" charset="0"/>
              </a:rPr>
              <a:t>βάση το λόγο Ni/Cr ή Ni/Sc μπορούμε να διακρίνουμε την επίδραση του ολιβίνη ή αυγίτη σε ένα μάγμα ή σε μια μαγματική σειρά πετρωμάτων που προήρθαν από μερική τήξη ή κλασματική κρυστάλλωση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59" y="3212976"/>
            <a:ext cx="8114282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6416" y="5969386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991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στο εσωτερικό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dirty="0"/>
              <a:t>ΓΕΩΧΗΜΕΙΑ ΙΧΝΟΣΤΟΙΧΕΙΩΝ </a:t>
            </a:r>
            <a:endParaRPr lang="el-GR" dirty="0" smtClean="0"/>
          </a:p>
          <a:p>
            <a:r>
              <a:rPr lang="el-GR" dirty="0" smtClean="0"/>
              <a:t>Μέρος </a:t>
            </a:r>
            <a:r>
              <a:rPr lang="el-GR" dirty="0"/>
              <a:t>Ι 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Υπόθεση </a:t>
            </a:r>
            <a:r>
              <a:rPr lang="el-GR" sz="3200" dirty="0"/>
              <a:t>εργασίας: </a:t>
            </a:r>
            <a:r>
              <a:rPr lang="el-GR" sz="3200" dirty="0" smtClean="0"/>
              <a:t>κλασματική </a:t>
            </a:r>
            <a:r>
              <a:rPr lang="el-GR" sz="3200" dirty="0"/>
              <a:t>κρυστάλλωση καθαρών φάσεων Ολιβίνη ή </a:t>
            </a:r>
            <a:r>
              <a:rPr lang="el-GR" sz="3200" dirty="0" smtClean="0"/>
              <a:t>Κλινοπυρόξενου</a:t>
            </a:r>
            <a:endParaRPr lang="el-G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1417638"/>
            <a:ext cx="6696744" cy="4873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48845" y="5867260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8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885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Sr </a:t>
            </a:r>
            <a:r>
              <a:rPr lang="el-GR" dirty="0"/>
              <a:t>και Ba (μη ανταγωνιστικά στοιχεία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Sr</a:t>
            </a:r>
            <a:r>
              <a:rPr lang="el-GR" sz="2800" dirty="0" smtClean="0"/>
              <a:t> </a:t>
            </a:r>
            <a:r>
              <a:rPr lang="el-GR" sz="2800" dirty="0"/>
              <a:t>αποκλείεται από τα περισσότερα κοινά ορυκτά, εκτός από το </a:t>
            </a:r>
            <a:r>
              <a:rPr lang="el-GR" sz="2800" dirty="0">
                <a:solidFill>
                  <a:srgbClr val="FF0000"/>
                </a:solidFill>
              </a:rPr>
              <a:t>πλαγιόκλαστο</a:t>
            </a:r>
            <a:r>
              <a:rPr lang="el-GR" sz="2800" dirty="0"/>
              <a:t> (</a:t>
            </a:r>
            <a:r>
              <a:rPr lang="el-GR" sz="2800" dirty="0">
                <a:solidFill>
                  <a:srgbClr val="FF0000"/>
                </a:solidFill>
              </a:rPr>
              <a:t>plagioclase</a:t>
            </a:r>
            <a:r>
              <a:rPr lang="el-GR" sz="2800" dirty="0"/>
              <a:t>) </a:t>
            </a:r>
          </a:p>
          <a:p>
            <a:r>
              <a:rPr lang="el-GR" sz="2800" smtClean="0">
                <a:solidFill>
                  <a:srgbClr val="00B050"/>
                </a:solidFill>
              </a:rPr>
              <a:t>Ba</a:t>
            </a:r>
            <a:r>
              <a:rPr lang="el-GR" sz="2800" smtClean="0"/>
              <a:t> </a:t>
            </a:r>
            <a:r>
              <a:rPr lang="el-GR" sz="2800" dirty="0"/>
              <a:t>ομοίως, αποκλείεται από τα περισσότερα κοινά ορυκτά εκτός από τον </a:t>
            </a:r>
            <a:r>
              <a:rPr lang="el-GR" sz="2800" dirty="0" smtClean="0">
                <a:solidFill>
                  <a:srgbClr val="00B050"/>
                </a:solidFill>
              </a:rPr>
              <a:t>αλκαλικό </a:t>
            </a:r>
            <a:r>
              <a:rPr lang="el-GR" sz="2800" dirty="0">
                <a:solidFill>
                  <a:srgbClr val="00B050"/>
                </a:solidFill>
              </a:rPr>
              <a:t>άστριο </a:t>
            </a:r>
            <a:r>
              <a:rPr lang="el-GR" sz="2800" dirty="0"/>
              <a:t>(</a:t>
            </a:r>
            <a:r>
              <a:rPr lang="el-GR" sz="2800" dirty="0">
                <a:solidFill>
                  <a:srgbClr val="00B050"/>
                </a:solidFill>
              </a:rPr>
              <a:t>alkali feldspar</a:t>
            </a:r>
            <a:r>
              <a:rPr lang="el-GR" sz="2800" dirty="0"/>
              <a:t>) </a:t>
            </a:r>
          </a:p>
          <a:p>
            <a:r>
              <a:rPr lang="el-GR" sz="2800" dirty="0" smtClean="0"/>
              <a:t>ο </a:t>
            </a:r>
            <a:r>
              <a:rPr lang="el-GR" sz="2800" dirty="0"/>
              <a:t>λόγος </a:t>
            </a:r>
            <a:r>
              <a:rPr lang="el-GR" sz="2800" dirty="0">
                <a:solidFill>
                  <a:srgbClr val="00B050"/>
                </a:solidFill>
              </a:rPr>
              <a:t>Ba</a:t>
            </a:r>
            <a:r>
              <a:rPr lang="el-GR" sz="2800" dirty="0"/>
              <a:t>/</a:t>
            </a:r>
            <a:r>
              <a:rPr lang="el-GR" sz="2800" dirty="0">
                <a:solidFill>
                  <a:srgbClr val="FF0000"/>
                </a:solidFill>
              </a:rPr>
              <a:t>Sr</a:t>
            </a:r>
            <a:r>
              <a:rPr lang="el-GR" sz="2800" dirty="0"/>
              <a:t> μας βοηθά να διακρίνουμε εάν κρυσταλλώνεται Κ-ουχος άστριος (Kspar) ή Πλαγιόκλαστο (Plag) </a:t>
            </a:r>
          </a:p>
        </p:txBody>
      </p:sp>
    </p:spTree>
    <p:extLst>
      <p:ext uri="{BB962C8B-B14F-4D97-AF65-F5344CB8AC3E}">
        <p14:creationId xmlns:p14="http://schemas.microsoft.com/office/powerpoint/2010/main" val="36937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Λόγος </a:t>
            </a:r>
            <a:r>
              <a:rPr lang="el-GR" dirty="0"/>
              <a:t>δύο </a:t>
            </a:r>
            <a:r>
              <a:rPr lang="el-GR" dirty="0" smtClean="0"/>
              <a:t>ιχνοστοιχείων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Sr </a:t>
            </a:r>
            <a:r>
              <a:rPr lang="el-GR" sz="2400" dirty="0"/>
              <a:t>και Ba είναι </a:t>
            </a:r>
            <a:r>
              <a:rPr lang="el-GR" sz="2400" dirty="0">
                <a:solidFill>
                  <a:srgbClr val="00B050"/>
                </a:solidFill>
              </a:rPr>
              <a:t>μη ανταγωνιστικά </a:t>
            </a:r>
            <a:r>
              <a:rPr lang="el-GR" sz="2400" dirty="0"/>
              <a:t>στοιχεία: </a:t>
            </a:r>
            <a:r>
              <a:rPr lang="el-GR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</a:t>
            </a:r>
            <a:r>
              <a:rPr lang="el-GR" sz="2400" dirty="0"/>
              <a:t>εισέρχονται στα πρώτα τήγματα κατά τη διεργασία της μερικής τήξης, ή εμπλουτίζονται συνεχώς στα υπολειματικά ρευστά της κλασματικής κρυστάλλωσης. </a:t>
            </a:r>
          </a:p>
          <a:p>
            <a:r>
              <a:rPr lang="el-GR" sz="2400" dirty="0" smtClean="0"/>
              <a:t>Μεταβολή </a:t>
            </a:r>
            <a:r>
              <a:rPr lang="el-GR" sz="2400" dirty="0"/>
              <a:t>της τάσης αυτής συμβαίνει όταν στα ορυκτά της κ.κ συμπεριλαμβάνεται το </a:t>
            </a:r>
            <a:r>
              <a:rPr lang="el-GR" sz="2400" dirty="0">
                <a:solidFill>
                  <a:srgbClr val="FF0000"/>
                </a:solidFill>
              </a:rPr>
              <a:t>Πλαγιόκλαστο</a:t>
            </a:r>
            <a:r>
              <a:rPr lang="el-GR" sz="2400" dirty="0"/>
              <a:t> ή/και Κ-άστριος. </a:t>
            </a:r>
          </a:p>
          <a:p>
            <a:r>
              <a:rPr lang="el-GR" sz="2400" dirty="0" smtClean="0"/>
              <a:t>Επειδή </a:t>
            </a:r>
            <a:r>
              <a:rPr lang="el-GR" sz="2400" dirty="0"/>
              <a:t>η σειρά κρυστάλλωσης είναι </a:t>
            </a:r>
            <a:r>
              <a:rPr lang="el-GR" sz="2400" dirty="0">
                <a:solidFill>
                  <a:srgbClr val="FF0000"/>
                </a:solidFill>
              </a:rPr>
              <a:t>Πλαγιόκλαστο</a:t>
            </a:r>
            <a:r>
              <a:rPr lang="el-GR" sz="2400" dirty="0"/>
              <a:t> &gt; </a:t>
            </a:r>
            <a:r>
              <a:rPr lang="el-GR" sz="2400" dirty="0">
                <a:solidFill>
                  <a:srgbClr val="00B050"/>
                </a:solidFill>
              </a:rPr>
              <a:t>Ορθόκλαστο</a:t>
            </a:r>
            <a:r>
              <a:rPr lang="el-GR" sz="2400" dirty="0"/>
              <a:t> , ο λόγος </a:t>
            </a:r>
            <a:r>
              <a:rPr lang="el-GR" sz="2400" dirty="0">
                <a:solidFill>
                  <a:srgbClr val="00B050"/>
                </a:solidFill>
              </a:rPr>
              <a:t>Ba</a:t>
            </a:r>
            <a:r>
              <a:rPr lang="el-GR" sz="2400" dirty="0"/>
              <a:t>/</a:t>
            </a:r>
            <a:r>
              <a:rPr lang="el-GR" sz="2400" dirty="0">
                <a:solidFill>
                  <a:srgbClr val="FF0000"/>
                </a:solidFill>
              </a:rPr>
              <a:t>Sr</a:t>
            </a:r>
            <a:r>
              <a:rPr lang="el-GR" sz="2400" dirty="0"/>
              <a:t> θα αυξάνεται όσο διαρκεί η κρυστάλλωση του πλαγιόκλαστου και εν συνεχεία όταν αρχίζει να κρυσταλλώνεται ορθόκλαστο θα αρχίζει να μειώνεται </a:t>
            </a:r>
          </a:p>
        </p:txBody>
      </p:sp>
    </p:spTree>
    <p:extLst>
      <p:ext uri="{BB962C8B-B14F-4D97-AF65-F5344CB8AC3E}">
        <p14:creationId xmlns:p14="http://schemas.microsoft.com/office/powerpoint/2010/main" val="19254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ΠΑΡΑΔΕΙΓΜΑ: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Υπολογισμός </a:t>
            </a:r>
            <a:r>
              <a:rPr lang="el-GR" sz="2800" dirty="0"/>
              <a:t>του συντελεστή κατανομής ενός στοιχείου σε ένα μαγματικό </a:t>
            </a:r>
            <a:r>
              <a:rPr lang="el-GR" sz="2800" dirty="0" smtClean="0"/>
              <a:t>σύστημα.</a:t>
            </a:r>
            <a:endParaRPr lang="el-GR" sz="2800" dirty="0"/>
          </a:p>
          <a:p>
            <a:r>
              <a:rPr lang="el-GR" sz="2800" dirty="0" smtClean="0"/>
              <a:t>Ολικός </a:t>
            </a:r>
            <a:r>
              <a:rPr lang="el-GR" sz="2800" dirty="0"/>
              <a:t>συντελεστής κατανομής </a:t>
            </a:r>
            <a:r>
              <a:rPr lang="el-GR" sz="2800" b="1" dirty="0"/>
              <a:t>“bulk Kd”, ή D</a:t>
            </a:r>
            <a:r>
              <a:rPr lang="el-GR" sz="2800" dirty="0"/>
              <a:t>, </a:t>
            </a:r>
          </a:p>
          <a:p>
            <a:r>
              <a:rPr lang="el-GR" sz="2800" dirty="0" smtClean="0"/>
              <a:t>Πχ</a:t>
            </a:r>
            <a:r>
              <a:rPr lang="el-GR" sz="2800" dirty="0"/>
              <a:t>. για ένα βασαλτικό πέτρωμα, με σύσταση: </a:t>
            </a:r>
            <a:r>
              <a:rPr lang="en-US" sz="2800" dirty="0" smtClean="0"/>
              <a:t>45</a:t>
            </a:r>
            <a:r>
              <a:rPr lang="en-US" sz="2800" dirty="0"/>
              <a:t>% olivine, 35% </a:t>
            </a:r>
            <a:r>
              <a:rPr lang="en-US" sz="2800" dirty="0" err="1"/>
              <a:t>opx</a:t>
            </a:r>
            <a:r>
              <a:rPr lang="en-US" sz="2800" dirty="0"/>
              <a:t> and 20% </a:t>
            </a:r>
            <a:r>
              <a:rPr lang="en-US" sz="2800" dirty="0" err="1" smtClean="0"/>
              <a:t>cpx</a:t>
            </a:r>
            <a:r>
              <a:rPr lang="el-GR" sz="2800" dirty="0" smtClean="0"/>
              <a:t>, πως </a:t>
            </a:r>
            <a:r>
              <a:rPr lang="el-GR" sz="2800" dirty="0"/>
              <a:t>υπολογίζουμε το </a:t>
            </a:r>
            <a:r>
              <a:rPr lang="el-GR" sz="2800" b="1" dirty="0"/>
              <a:t>D </a:t>
            </a:r>
            <a:r>
              <a:rPr lang="el-GR" sz="2800" dirty="0"/>
              <a:t>του </a:t>
            </a:r>
            <a:r>
              <a:rPr lang="el-GR" sz="2800" b="1" dirty="0">
                <a:solidFill>
                  <a:srgbClr val="0070C0"/>
                </a:solidFill>
              </a:rPr>
              <a:t>Rb</a:t>
            </a:r>
            <a:r>
              <a:rPr lang="el-GR" sz="2800" b="1" dirty="0"/>
              <a:t> </a:t>
            </a:r>
            <a:r>
              <a:rPr lang="el-GR" sz="2800" dirty="0"/>
              <a:t>και του </a:t>
            </a:r>
            <a:r>
              <a:rPr lang="el-GR" sz="2800" b="1" dirty="0" smtClean="0">
                <a:solidFill>
                  <a:srgbClr val="FF0000"/>
                </a:solidFill>
              </a:rPr>
              <a:t>Co</a:t>
            </a:r>
            <a:r>
              <a:rPr lang="el-GR" sz="2800" b="1" dirty="0" smtClean="0"/>
              <a:t>.</a:t>
            </a:r>
            <a:endParaRPr lang="el-GR" sz="2800" dirty="0"/>
          </a:p>
          <a:p>
            <a:r>
              <a:rPr lang="el-GR" sz="2800" dirty="0" smtClean="0"/>
              <a:t>Χρησιμοποιώντας </a:t>
            </a:r>
            <a:r>
              <a:rPr lang="el-GR" sz="2800" dirty="0"/>
              <a:t>δεδομένα του </a:t>
            </a:r>
            <a:r>
              <a:rPr lang="el-GR" sz="2800" b="1" dirty="0"/>
              <a:t>Kd </a:t>
            </a:r>
            <a:r>
              <a:rPr lang="el-GR" sz="2800" dirty="0"/>
              <a:t>από ένα Πίνακα </a:t>
            </a:r>
            <a:r>
              <a:rPr lang="el-GR" sz="2800" dirty="0" smtClean="0"/>
              <a:t>δεδομένων.</a:t>
            </a:r>
            <a:endParaRPr lang="el-GR" sz="2800" dirty="0"/>
          </a:p>
          <a:p>
            <a:r>
              <a:rPr lang="en-US" sz="2800" dirty="0" smtClean="0"/>
              <a:t>D</a:t>
            </a:r>
            <a:r>
              <a:rPr lang="en-US" sz="2800" dirty="0"/>
              <a:t>= </a:t>
            </a:r>
            <a:r>
              <a:rPr lang="en-US" sz="2800" dirty="0" err="1"/>
              <a:t>k</a:t>
            </a:r>
            <a:r>
              <a:rPr lang="en-US" sz="2800" baseline="30000" dirty="0" err="1"/>
              <a:t>ol</a:t>
            </a:r>
            <a:r>
              <a:rPr lang="en-US" sz="2800" baseline="30000" dirty="0"/>
              <a:t>/l</a:t>
            </a:r>
            <a:r>
              <a:rPr lang="en-US" sz="2800" dirty="0"/>
              <a:t> . </a:t>
            </a:r>
            <a:r>
              <a:rPr lang="en-US" sz="2800" dirty="0" err="1"/>
              <a:t>x</a:t>
            </a:r>
            <a:r>
              <a:rPr lang="en-US" sz="2800" baseline="30000" dirty="0" err="1"/>
              <a:t>ol</a:t>
            </a:r>
            <a:r>
              <a:rPr lang="en-US" sz="2800" dirty="0"/>
              <a:t> + </a:t>
            </a:r>
            <a:r>
              <a:rPr lang="en-US" sz="2800" dirty="0" err="1"/>
              <a:t>k</a:t>
            </a:r>
            <a:r>
              <a:rPr lang="en-US" sz="2800" baseline="30000" dirty="0" err="1"/>
              <a:t>opx</a:t>
            </a:r>
            <a:r>
              <a:rPr lang="en-US" sz="2800" baseline="30000" dirty="0"/>
              <a:t>/l</a:t>
            </a:r>
            <a:r>
              <a:rPr lang="en-US" sz="2800" dirty="0"/>
              <a:t> .</a:t>
            </a:r>
            <a:r>
              <a:rPr lang="en-US" sz="2800" dirty="0" err="1"/>
              <a:t>x</a:t>
            </a:r>
            <a:r>
              <a:rPr lang="en-US" sz="2800" baseline="30000" dirty="0" err="1"/>
              <a:t>opx</a:t>
            </a:r>
            <a:r>
              <a:rPr lang="en-US" sz="2800" dirty="0"/>
              <a:t> + </a:t>
            </a:r>
            <a:r>
              <a:rPr lang="en-US" sz="2800" dirty="0" err="1"/>
              <a:t>k</a:t>
            </a:r>
            <a:r>
              <a:rPr lang="en-US" sz="2800" baseline="30000" dirty="0" err="1"/>
              <a:t>cpx</a:t>
            </a:r>
            <a:r>
              <a:rPr lang="en-US" sz="2800" baseline="30000" dirty="0"/>
              <a:t>/l</a:t>
            </a:r>
            <a:r>
              <a:rPr lang="en-US" sz="2800" dirty="0"/>
              <a:t> . </a:t>
            </a:r>
            <a:r>
              <a:rPr lang="en-US" sz="2800" dirty="0" err="1"/>
              <a:t>x</a:t>
            </a:r>
            <a:r>
              <a:rPr lang="en-US" sz="2800" baseline="30000" dirty="0" err="1"/>
              <a:t>cpx</a:t>
            </a:r>
            <a:r>
              <a:rPr lang="en-US" sz="2800" dirty="0"/>
              <a:t> </a:t>
            </a:r>
            <a:r>
              <a:rPr lang="en-US" sz="2800" dirty="0" smtClean="0"/>
              <a:t>.........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55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Υπολογισμός</a:t>
            </a:r>
            <a:r>
              <a:rPr lang="el-GR" dirty="0"/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11560" y="1628800"/>
          <a:ext cx="79928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189"/>
                <a:gridCol w="855284"/>
                <a:gridCol w="997831"/>
                <a:gridCol w="926558"/>
                <a:gridCol w="4643026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</a:t>
                      </a:r>
                      <a:r>
                        <a:rPr lang="en-US" sz="2000" baseline="-25000" dirty="0" smtClean="0"/>
                        <a:t>d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ol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</a:t>
                      </a:r>
                      <a:r>
                        <a:rPr lang="en-US" sz="2000" baseline="-25000" dirty="0" smtClean="0"/>
                        <a:t>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opx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</a:t>
                      </a:r>
                      <a:r>
                        <a:rPr lang="en-US" sz="2000" baseline="-25000" dirty="0" smtClean="0"/>
                        <a:t>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cpx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Bulk </a:t>
                      </a:r>
                      <a:r>
                        <a:rPr lang="el-GR" sz="2000" dirty="0" smtClean="0"/>
                        <a:t>Κ</a:t>
                      </a:r>
                      <a:r>
                        <a:rPr lang="en-US" sz="2000" baseline="-25000" dirty="0" smtClean="0"/>
                        <a:t>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or D </a:t>
                      </a:r>
                      <a:endParaRPr lang="en-US" sz="20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  <a:endParaRPr lang="en-US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0,45*0,006 + 0,35*0,03 + 0,2*0,04 = </a:t>
                      </a:r>
                      <a:r>
                        <a:rPr lang="en-US" sz="20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0.021</a:t>
                      </a:r>
                      <a:endParaRPr lang="en-US" sz="2000" b="0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endParaRPr lang="en-US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0,45*3,8 + 0,35*3 + 0,2*1,2 = </a:t>
                      </a:r>
                      <a:r>
                        <a:rPr lang="en-US" sz="2000" b="1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n-US" sz="2000" b="0" i="0" u="none" strike="noStrike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11560" y="3284984"/>
            <a:ext cx="8075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alibri" panose="020F0502020204030204" pitchFamily="34" charset="0"/>
              </a:rPr>
              <a:t>Συμπέρασμα</a:t>
            </a:r>
            <a:r>
              <a:rPr lang="el-GR" sz="2400" dirty="0">
                <a:latin typeface="Calibri" panose="020F0502020204030204" pitchFamily="34" charset="0"/>
              </a:rPr>
              <a:t>: 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l-GR" sz="2400" dirty="0" smtClean="0">
                <a:latin typeface="Calibri" panose="020F0502020204030204" pitchFamily="34" charset="0"/>
              </a:rPr>
              <a:t>για </a:t>
            </a:r>
            <a:r>
              <a:rPr lang="el-GR" sz="2400" dirty="0">
                <a:latin typeface="Calibri" panose="020F0502020204030204" pitchFamily="34" charset="0"/>
              </a:rPr>
              <a:t>το σύστημα που μελετάμε 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l-GR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Rb</a:t>
            </a:r>
            <a:r>
              <a:rPr lang="el-GR" sz="2400" dirty="0" smtClean="0">
                <a:latin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</a:rPr>
              <a:t>D &lt; 0.01 </a:t>
            </a:r>
            <a:r>
              <a:rPr lang="el-GR" sz="2400" dirty="0" smtClean="0">
                <a:latin typeface="Wingdings 3" panose="05040102010807070707" pitchFamily="18" charset="2"/>
              </a:rPr>
              <a:t></a:t>
            </a:r>
            <a:r>
              <a:rPr lang="en-US" sz="2400" dirty="0" smtClean="0">
                <a:latin typeface="Wingdings 3" panose="05040102010807070707" pitchFamily="18" charset="2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μη-ανταγωνιστικό</a:t>
            </a:r>
            <a:r>
              <a:rPr lang="el-GR" sz="2400" b="1" dirty="0" smtClean="0">
                <a:latin typeface="Calibri" panose="020F0502020204030204" pitchFamily="34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</a:rPr>
              <a:t>(incompatible) 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r>
              <a:rPr lang="el-GR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</a:t>
            </a:r>
            <a:r>
              <a:rPr lang="el-GR" sz="2400" dirty="0" smtClean="0">
                <a:latin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</a:rPr>
              <a:t>D &gt; 1 </a:t>
            </a:r>
            <a:r>
              <a:rPr lang="el-GR" sz="2400" dirty="0">
                <a:latin typeface="Wingdings 3" panose="05040102010807070707" pitchFamily="18" charset="2"/>
              </a:rPr>
              <a:t> </a:t>
            </a:r>
            <a:r>
              <a:rPr lang="el-G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ανταγωνιστικό</a:t>
            </a:r>
            <a:r>
              <a:rPr lang="el-GR" sz="2400" b="1" dirty="0">
                <a:latin typeface="Calibri" panose="020F0502020204030204" pitchFamily="34" charset="0"/>
              </a:rPr>
              <a:t> (compatible)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34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Κανονικοποίηση </a:t>
            </a:r>
            <a:r>
              <a:rPr lang="el-GR" dirty="0"/>
              <a:t>συστάσεων στα </a:t>
            </a:r>
            <a:r>
              <a:rPr lang="el-GR" dirty="0" smtClean="0"/>
              <a:t>διαγράμματα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Για </a:t>
            </a:r>
            <a:r>
              <a:rPr lang="el-GR" sz="2400" dirty="0"/>
              <a:t>λόγους εξομάλυνσης των </a:t>
            </a:r>
            <a:r>
              <a:rPr lang="el-GR" sz="2400" dirty="0" smtClean="0"/>
              <a:t>τιμών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 smtClean="0"/>
              <a:t>Διαιρώντας </a:t>
            </a:r>
            <a:r>
              <a:rPr lang="el-GR" sz="2400" dirty="0"/>
              <a:t>όλες τις συστάσεις με μια κοινή σύσταση, μπορούμε να κάνουμε </a:t>
            </a:r>
            <a:r>
              <a:rPr lang="el-GR" sz="2400" dirty="0" smtClean="0"/>
              <a:t>συγκρίσεις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 smtClean="0"/>
              <a:t>Η </a:t>
            </a:r>
            <a:r>
              <a:rPr lang="el-GR" sz="2400" dirty="0"/>
              <a:t>σύσταση του χονδρίτη μετεωρίτη θεωρείται ότι αντιπροσωπεύει την πρωταρχική σύσταση της γης πριν υποστεί διαφοροποίηση (φλοιό-μανδύα-πυρήνα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 smtClean="0"/>
              <a:t>Σε </a:t>
            </a:r>
            <a:r>
              <a:rPr lang="el-GR" sz="2400" dirty="0"/>
              <a:t>μια μαγματική σειρά, το λιγότερο διαφοροποιημένο δείγμα μπορεί να χρησιμοποιηθεί για την κανονικοποίηση των υπολοίπων </a:t>
            </a:r>
            <a:r>
              <a:rPr lang="el-GR" sz="2400" dirty="0" smtClean="0"/>
              <a:t>δειγμάτων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002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Συγκέντρωση </a:t>
            </a:r>
            <a:r>
              <a:rPr lang="en-US" dirty="0"/>
              <a:t>REE </a:t>
            </a:r>
            <a:r>
              <a:rPr lang="el-GR" dirty="0"/>
              <a:t>στο </a:t>
            </a:r>
            <a:r>
              <a:rPr lang="el-GR" dirty="0" smtClean="0"/>
              <a:t>δείγμα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890" y="1417638"/>
            <a:ext cx="6012233" cy="43876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6470" y="5369042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9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851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..</a:t>
            </a:r>
            <a:r>
              <a:rPr lang="el-GR" dirty="0"/>
              <a:t>κανονικοποιημένη σύσταση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72" y="1417638"/>
            <a:ext cx="6074855" cy="4459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67122" y="5445224"/>
            <a:ext cx="44929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10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001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Σύσταση </a:t>
            </a:r>
            <a:r>
              <a:rPr lang="el-GR" sz="3600" dirty="0"/>
              <a:t>των Χονδριτών (C1 Carbonaceous Chondrites) </a:t>
            </a:r>
            <a:r>
              <a:rPr lang="el-GR" sz="3600" i="1" dirty="0"/>
              <a:t>vs. </a:t>
            </a:r>
            <a:r>
              <a:rPr lang="el-GR" sz="3600" dirty="0" smtClean="0"/>
              <a:t>Ηλιακού συστήματος</a:t>
            </a:r>
            <a:endParaRPr lang="el-GR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0207"/>
            <a:ext cx="3754760" cy="4555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96624"/>
            <a:ext cx="3960440" cy="4008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2706" y="5806215"/>
            <a:ext cx="44929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11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012859" y="5705362"/>
            <a:ext cx="44929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599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Γεωχημική </a:t>
            </a:r>
            <a:r>
              <a:rPr lang="el-GR" sz="4000" dirty="0"/>
              <a:t>συμπεριφορά των </a:t>
            </a:r>
            <a:r>
              <a:rPr lang="en-US" sz="4000" dirty="0"/>
              <a:t>REE: </a:t>
            </a:r>
            <a:r>
              <a:rPr lang="el-GR" sz="4000" dirty="0" smtClean="0"/>
              <a:t>Ιοντική </a:t>
            </a:r>
            <a:r>
              <a:rPr lang="el-GR" sz="4000" dirty="0"/>
              <a:t>Ακτίνα των </a:t>
            </a:r>
            <a:r>
              <a:rPr lang="en-US" sz="4000" dirty="0"/>
              <a:t>RE</a:t>
            </a:r>
            <a:r>
              <a:rPr lang="el-GR" sz="4000" dirty="0"/>
              <a:t>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396" y="1700808"/>
            <a:ext cx="6151207" cy="39271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67122" y="5445224"/>
            <a:ext cx="44929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794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Εισαγωγή</a:t>
            </a:r>
            <a:r>
              <a:rPr lang="el-GR" sz="2400" b="1" dirty="0"/>
              <a:t>: </a:t>
            </a:r>
            <a:r>
              <a:rPr lang="el-GR" sz="2400" dirty="0"/>
              <a:t>ορισμοί &amp; ταξινομήσεις </a:t>
            </a:r>
            <a:r>
              <a:rPr lang="el-GR" sz="2400" dirty="0" smtClean="0"/>
              <a:t>ιχνοστοιχείων.</a:t>
            </a:r>
            <a:endParaRPr lang="el-GR" sz="2400" dirty="0"/>
          </a:p>
          <a:p>
            <a:r>
              <a:rPr lang="fr-FR" sz="2400" b="1" dirty="0" err="1" smtClean="0"/>
              <a:t>Κλ</a:t>
            </a:r>
            <a:r>
              <a:rPr lang="fr-FR" sz="2400" b="1" dirty="0" smtClean="0"/>
              <a:t>ασμάτωση </a:t>
            </a:r>
            <a:r>
              <a:rPr lang="fr-FR" sz="2400" b="1" dirty="0"/>
              <a:t>ιχνοστοιχείων (Τrace element fractionation</a:t>
            </a:r>
            <a:r>
              <a:rPr lang="fr-FR" sz="2400" b="1" dirty="0" smtClean="0"/>
              <a:t>)</a:t>
            </a:r>
            <a:r>
              <a:rPr lang="el-GR" sz="2400" b="1" dirty="0" smtClean="0"/>
              <a:t>.</a:t>
            </a:r>
            <a:endParaRPr lang="fr-FR" sz="2400" dirty="0"/>
          </a:p>
          <a:p>
            <a:r>
              <a:rPr lang="el-GR" sz="2400" b="1" dirty="0" smtClean="0"/>
              <a:t>Κανονικοποίηση διαγραμμάτων.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Συγκρίσεις </a:t>
            </a:r>
            <a:r>
              <a:rPr lang="el-GR" dirty="0"/>
              <a:t>στα </a:t>
            </a:r>
            <a:r>
              <a:rPr lang="en-US" dirty="0"/>
              <a:t>REE “patterns</a:t>
            </a:r>
            <a:r>
              <a:rPr lang="en-US" dirty="0" smtClean="0"/>
              <a:t>”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38" y="1556792"/>
            <a:ext cx="6742324" cy="4176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8264" y="5301208"/>
            <a:ext cx="44929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359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“</a:t>
            </a:r>
            <a:r>
              <a:rPr lang="el-GR" dirty="0"/>
              <a:t>ανωμαλία” στο </a:t>
            </a:r>
            <a:r>
              <a:rPr lang="en-US" dirty="0" err="1"/>
              <a:t>Eu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17639"/>
            <a:ext cx="5552106" cy="39555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8024" y="5373216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Granites </a:t>
            </a:r>
            <a:r>
              <a:rPr lang="en-US" dirty="0">
                <a:latin typeface="Calibri" panose="020F0502020204030204" pitchFamily="34" charset="0"/>
              </a:rPr>
              <a:t>from the Cape Granite Suite </a:t>
            </a:r>
          </a:p>
          <a:p>
            <a:r>
              <a:rPr lang="en-US" dirty="0">
                <a:latin typeface="Calibri" panose="020F0502020204030204" pitchFamily="34" charset="0"/>
              </a:rPr>
              <a:t>Darling-</a:t>
            </a:r>
            <a:r>
              <a:rPr lang="en-US" dirty="0" err="1">
                <a:latin typeface="Calibri" panose="020F0502020204030204" pitchFamily="34" charset="0"/>
              </a:rPr>
              <a:t>Vredenburg</a:t>
            </a:r>
            <a:r>
              <a:rPr lang="en-US" dirty="0">
                <a:latin typeface="Calibri" panose="020F0502020204030204" pitchFamily="34" charset="0"/>
              </a:rPr>
              <a:t> area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3453" y="4797152"/>
            <a:ext cx="44929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678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Kd’s</a:t>
            </a:r>
            <a:r>
              <a:rPr lang="en-US" dirty="0" smtClean="0"/>
              <a:t> </a:t>
            </a:r>
            <a:r>
              <a:rPr lang="el-GR" dirty="0"/>
              <a:t>για το Πλαγιόκλαστο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>
                <a:latin typeface="Calibri" panose="020F0502020204030204" pitchFamily="34" charset="0"/>
              </a:rPr>
              <a:t>REEs </a:t>
            </a:r>
            <a:r>
              <a:rPr lang="el-GR" sz="2800" dirty="0">
                <a:latin typeface="Calibri" panose="020F0502020204030204" pitchFamily="34" charset="0"/>
              </a:rPr>
              <a:t>συνήθως έχουν σθένος </a:t>
            </a:r>
            <a:r>
              <a:rPr lang="el-GR" sz="2800" baseline="30000" dirty="0">
                <a:latin typeface="Calibri" panose="020F0502020204030204" pitchFamily="34" charset="0"/>
              </a:rPr>
              <a:t>3+ </a:t>
            </a:r>
            <a:r>
              <a:rPr lang="el-GR" sz="2800" dirty="0">
                <a:latin typeface="Calibri" panose="020F0502020204030204" pitchFamily="34" charset="0"/>
              </a:rPr>
              <a:t>(La</a:t>
            </a:r>
            <a:r>
              <a:rPr lang="el-GR" sz="2800" baseline="30000" dirty="0">
                <a:latin typeface="Calibri" panose="020F0502020204030204" pitchFamily="34" charset="0"/>
              </a:rPr>
              <a:t>3</a:t>
            </a:r>
            <a:r>
              <a:rPr lang="el-GR" sz="2800" baseline="30000" dirty="0" smtClean="0">
                <a:latin typeface="Calibri" panose="020F0502020204030204" pitchFamily="34" charset="0"/>
              </a:rPr>
              <a:t>+</a:t>
            </a:r>
            <a:r>
              <a:rPr lang="en-US" sz="2800" baseline="30000" dirty="0" smtClean="0">
                <a:latin typeface="Calibri" panose="020F0502020204030204" pitchFamily="34" charset="0"/>
              </a:rPr>
              <a:t> </a:t>
            </a:r>
            <a:r>
              <a:rPr lang="el-GR" sz="2800" dirty="0" smtClean="0">
                <a:latin typeface="Calibri" panose="020F0502020204030204" pitchFamily="34" charset="0"/>
              </a:rPr>
              <a:t>, </a:t>
            </a:r>
            <a:r>
              <a:rPr lang="el-GR" sz="2800" dirty="0">
                <a:latin typeface="Calibri" panose="020F0502020204030204" pitchFamily="34" charset="0"/>
              </a:rPr>
              <a:t>etc.)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>
                <a:latin typeface="Calibri" panose="020F0502020204030204" pitchFamily="34" charset="0"/>
              </a:rPr>
              <a:t>Eu</a:t>
            </a:r>
            <a:r>
              <a:rPr lang="el-GR" sz="2800" dirty="0">
                <a:latin typeface="Calibri" panose="020F0502020204030204" pitchFamily="34" charset="0"/>
              </a:rPr>
              <a:t>: μπορεί να είναι ως Eu</a:t>
            </a:r>
            <a:r>
              <a:rPr lang="el-GR" sz="2800" baseline="30000" dirty="0">
                <a:latin typeface="Calibri" panose="020F0502020204030204" pitchFamily="34" charset="0"/>
              </a:rPr>
              <a:t>3+ </a:t>
            </a:r>
            <a:r>
              <a:rPr lang="el-GR" sz="2800" dirty="0">
                <a:latin typeface="Calibri" panose="020F0502020204030204" pitchFamily="34" charset="0"/>
              </a:rPr>
              <a:t>ή Eu</a:t>
            </a:r>
            <a:r>
              <a:rPr lang="el-GR" sz="2800" baseline="30000" dirty="0">
                <a:latin typeface="Calibri" panose="020F0502020204030204" pitchFamily="34" charset="0"/>
              </a:rPr>
              <a:t>2+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Eu</a:t>
            </a:r>
            <a:r>
              <a:rPr lang="en-US" sz="2800" baseline="30000" dirty="0" smtClean="0">
                <a:latin typeface="Calibri" panose="020F0502020204030204" pitchFamily="34" charset="0"/>
              </a:rPr>
              <a:t>2</a:t>
            </a:r>
            <a:r>
              <a:rPr lang="en-US" sz="2800" baseline="30000" dirty="0">
                <a:latin typeface="Calibri" panose="020F0502020204030204" pitchFamily="34" charset="0"/>
              </a:rPr>
              <a:t>+ </a:t>
            </a:r>
            <a:r>
              <a:rPr lang="el-GR" sz="2800" dirty="0">
                <a:latin typeface="Calibri" panose="020F0502020204030204" pitchFamily="34" charset="0"/>
              </a:rPr>
              <a:t>πολύ ανταγωνιστικό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139" y="2802633"/>
            <a:ext cx="4921721" cy="3374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6362" y="5445224"/>
            <a:ext cx="44929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497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Συντελεστές </a:t>
            </a:r>
            <a:r>
              <a:rPr lang="el-GR" sz="4000" dirty="0"/>
              <a:t>Κατανομής για τις </a:t>
            </a:r>
            <a:r>
              <a:rPr lang="el-GR" sz="4000" dirty="0" smtClean="0"/>
              <a:t>REEs</a:t>
            </a:r>
            <a:endParaRPr lang="el-GR" sz="4000" dirty="0"/>
          </a:p>
        </p:txBody>
      </p:sp>
      <p:sp>
        <p:nvSpPr>
          <p:cNvPr id="3" name="Rectangle 2"/>
          <p:cNvSpPr/>
          <p:nvPr/>
        </p:nvSpPr>
        <p:spPr>
          <a:xfrm>
            <a:off x="788676" y="1417638"/>
            <a:ext cx="7566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</a:rPr>
              <a:t>K</a:t>
            </a:r>
            <a:r>
              <a:rPr lang="en-US" sz="2400" baseline="-25000" dirty="0" err="1" smtClean="0">
                <a:latin typeface="Calibri" panose="020F0502020204030204" pitchFamily="34" charset="0"/>
              </a:rPr>
              <a:t>d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= C</a:t>
            </a:r>
            <a:r>
              <a:rPr lang="en-US" sz="2400" baseline="-25000" dirty="0">
                <a:latin typeface="Calibri" panose="020F0502020204030204" pitchFamily="34" charset="0"/>
              </a:rPr>
              <a:t>s</a:t>
            </a:r>
            <a:r>
              <a:rPr lang="en-US" sz="2400" dirty="0">
                <a:latin typeface="Calibri" panose="020F0502020204030204" pitchFamily="34" charset="0"/>
              </a:rPr>
              <a:t>/C</a:t>
            </a:r>
            <a:r>
              <a:rPr lang="en-US" sz="2400" baseline="-25000" dirty="0">
                <a:latin typeface="Calibri" panose="020F0502020204030204" pitchFamily="34" charset="0"/>
              </a:rPr>
              <a:t>l</a:t>
            </a:r>
            <a:r>
              <a:rPr lang="en-US" sz="2400" dirty="0">
                <a:latin typeface="Calibri" panose="020F0502020204030204" pitchFamily="34" charset="0"/>
              </a:rPr>
              <a:t> = concentration in mineral/concentration in </a:t>
            </a:r>
            <a:r>
              <a:rPr lang="en-US" sz="2400" dirty="0" smtClean="0">
                <a:latin typeface="Calibri" panose="020F0502020204030204" pitchFamily="34" charset="0"/>
              </a:rPr>
              <a:t>melt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879302"/>
            <a:ext cx="3096344" cy="4487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5805264"/>
            <a:ext cx="44929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735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Μερική τήξη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800" dirty="0" smtClean="0"/>
              <a:t>Τα </a:t>
            </a:r>
            <a:r>
              <a:rPr lang="el-GR" sz="2800" dirty="0"/>
              <a:t>ιχνοστοιχεία μας δίνουν πληροφορίες για το βαθμό μερικής </a:t>
            </a:r>
            <a:r>
              <a:rPr lang="el-GR" sz="2800" dirty="0" smtClean="0"/>
              <a:t>τήξης.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Πως </a:t>
            </a:r>
            <a:r>
              <a:rPr lang="el-GR" sz="2800" dirty="0"/>
              <a:t>κατανέμονται τα ιχνοστοιχεία μεταξύ τήγματος &amp; ορυκτών, όταν μεταβάλεται ο βαθμός μερικής τήξης? </a:t>
            </a:r>
            <a:endParaRPr lang="en-US" sz="2800" dirty="0"/>
          </a:p>
          <a:p>
            <a:pPr marL="0" indent="0">
              <a:buNone/>
            </a:pPr>
            <a:r>
              <a:rPr lang="el-GR" sz="2800" u="sng" dirty="0"/>
              <a:t>Δεδομένα </a:t>
            </a:r>
          </a:p>
          <a:p>
            <a:r>
              <a:rPr lang="el-GR" sz="2800" dirty="0" smtClean="0"/>
              <a:t>Μαγματικό </a:t>
            </a:r>
            <a:r>
              <a:rPr lang="el-GR" sz="2800" dirty="0"/>
              <a:t>πέτρωμα (πολυφασικό &amp; πολυκρυσταλλικό σύστημα) </a:t>
            </a:r>
          </a:p>
          <a:p>
            <a:r>
              <a:rPr lang="el-GR" sz="2800" dirty="0" smtClean="0"/>
              <a:t>Χρησιμοποιούμε </a:t>
            </a:r>
            <a:r>
              <a:rPr lang="el-GR" sz="2800" dirty="0"/>
              <a:t>το </a:t>
            </a:r>
            <a:r>
              <a:rPr lang="el-GR" sz="2800" b="1" dirty="0"/>
              <a:t>D </a:t>
            </a:r>
            <a:r>
              <a:rPr lang="el-GR" sz="2800" dirty="0"/>
              <a:t>(Ολικό Συντελεστή Κατανομής) ιχνοστοιχείου </a:t>
            </a:r>
          </a:p>
          <a:p>
            <a:pPr marL="0" indent="0">
              <a:buNone/>
            </a:pPr>
            <a:r>
              <a:rPr lang="el-GR" sz="2800" u="sng" dirty="0" smtClean="0"/>
              <a:t>Μοντέλα </a:t>
            </a:r>
            <a:r>
              <a:rPr lang="el-GR" sz="2800" u="sng" dirty="0"/>
              <a:t>Μερικής Τήξης: </a:t>
            </a:r>
          </a:p>
          <a:p>
            <a:r>
              <a:rPr lang="el-GR" sz="2800" dirty="0" smtClean="0"/>
              <a:t>α</a:t>
            </a:r>
            <a:r>
              <a:rPr lang="el-GR" sz="2800" dirty="0"/>
              <a:t>) Ευτηκτική τήξη (Απλή περίπτωση ) </a:t>
            </a:r>
          </a:p>
          <a:p>
            <a:r>
              <a:rPr lang="el-GR" sz="2800" dirty="0" smtClean="0"/>
              <a:t>β</a:t>
            </a:r>
            <a:r>
              <a:rPr lang="el-GR" sz="2800" dirty="0"/>
              <a:t>) Μη ευτηκτική τήξη (περίπλοκη περίπτωση) </a:t>
            </a:r>
          </a:p>
        </p:txBody>
      </p:sp>
    </p:spTree>
    <p:extLst>
      <p:ext uri="{BB962C8B-B14F-4D97-AF65-F5344CB8AC3E}">
        <p14:creationId xmlns:p14="http://schemas.microsoft.com/office/powerpoint/2010/main" val="8138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Μερική </a:t>
            </a:r>
            <a:r>
              <a:rPr lang="el-GR" dirty="0"/>
              <a:t>τήξη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</a:t>
            </a:r>
            <a:r>
              <a:rPr lang="el-GR" dirty="0"/>
              <a:t>) Ευτηκτική </a:t>
            </a:r>
            <a:r>
              <a:rPr lang="el-GR" dirty="0" smtClean="0"/>
              <a:t>τήξη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23528" y="1417638"/>
            <a:ext cx="836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Η </a:t>
            </a:r>
            <a:r>
              <a:rPr lang="el-GR" dirty="0">
                <a:latin typeface="Calibri" panose="020F0502020204030204" pitchFamily="34" charset="0"/>
              </a:rPr>
              <a:t>σχετική αναλογία των ορυκτών στο αρχικό στερεό (αρχικό πέτρωμα=πηγή μάγματος) και στο τήγμα (liquid), παραμένει ίδια κατά τη διάρκεια της </a:t>
            </a:r>
            <a:r>
              <a:rPr lang="el-GR" dirty="0" smtClean="0">
                <a:latin typeface="Calibri" panose="020F0502020204030204" pitchFamily="34" charset="0"/>
              </a:rPr>
              <a:t>τήξης.</a:t>
            </a:r>
            <a:endParaRPr lang="el-GR" dirty="0">
              <a:latin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</a:rPr>
              <a:t>D</a:t>
            </a:r>
            <a:r>
              <a:rPr lang="el-GR" dirty="0">
                <a:latin typeface="Calibri" panose="020F0502020204030204" pitchFamily="34" charset="0"/>
              </a:rPr>
              <a:t>, (Ολικό Συντελεστή Κατανομής) ιχνοστοιχείου = σταθερό, κατά τη διάρκεια της </a:t>
            </a:r>
            <a:r>
              <a:rPr lang="el-GR" dirty="0" smtClean="0">
                <a:latin typeface="Calibri" panose="020F0502020204030204" pitchFamily="34" charset="0"/>
              </a:rPr>
              <a:t>τήξης.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2560638"/>
            <a:ext cx="3322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pitchFamily="34" charset="0"/>
              </a:rPr>
              <a:t>Ο </a:t>
            </a:r>
            <a:r>
              <a:rPr lang="el-GR" dirty="0">
                <a:latin typeface="Calibri" panose="020F0502020204030204" pitchFamily="34" charset="0"/>
              </a:rPr>
              <a:t>λόγος </a:t>
            </a:r>
            <a:r>
              <a:rPr lang="el-GR" b="1" dirty="0">
                <a:latin typeface="Calibri" panose="020F0502020204030204" pitchFamily="34" charset="0"/>
              </a:rPr>
              <a:t>Cl/Co</a:t>
            </a:r>
            <a:r>
              <a:rPr lang="el-GR" dirty="0">
                <a:latin typeface="Calibri" panose="020F0502020204030204" pitchFamily="34" charset="0"/>
              </a:rPr>
              <a:t>, μας δείχνει τη μεταβολή στη συγκέντρωση του ιχνοστοιχείου στο </a:t>
            </a:r>
            <a:r>
              <a:rPr lang="el-GR" dirty="0" smtClean="0">
                <a:latin typeface="Calibri" panose="020F0502020204030204" pitchFamily="34" charset="0"/>
              </a:rPr>
              <a:t>τήγμα.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pitchFamily="34" charset="0"/>
              </a:rPr>
              <a:t>Fraction </a:t>
            </a:r>
            <a:r>
              <a:rPr lang="el-GR" dirty="0">
                <a:latin typeface="Calibri" panose="020F0502020204030204" pitchFamily="34" charset="0"/>
              </a:rPr>
              <a:t>of melt (F): ο βαθμός μερικής τήξης (πχ. 0.4 ή 40</a:t>
            </a:r>
            <a:r>
              <a:rPr lang="el-GR" dirty="0" smtClean="0">
                <a:latin typeface="Calibri" panose="020F0502020204030204" pitchFamily="34" charset="0"/>
              </a:rPr>
              <a:t>%).</a:t>
            </a:r>
            <a:endParaRPr lang="el-G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pitchFamily="34" charset="0"/>
              </a:rPr>
              <a:t>Αλλαγή </a:t>
            </a:r>
            <a:r>
              <a:rPr lang="el-GR" dirty="0">
                <a:latin typeface="Calibri" panose="020F0502020204030204" pitchFamily="34" charset="0"/>
              </a:rPr>
              <a:t>στο D, </a:t>
            </a:r>
            <a:r>
              <a:rPr lang="el-GR" dirty="0" smtClean="0">
                <a:latin typeface="Calibri" panose="020F0502020204030204" pitchFamily="34" charset="0"/>
              </a:rPr>
              <a:t>σημαίνει</a:t>
            </a:r>
            <a:r>
              <a:rPr lang="el-GR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 smtClean="0">
                <a:latin typeface="Calibri" panose="020F0502020204030204" pitchFamily="34" charset="0"/>
              </a:rPr>
              <a:t>μεταβολή </a:t>
            </a:r>
            <a:r>
              <a:rPr lang="el-GR" dirty="0">
                <a:latin typeface="Calibri" panose="020F0502020204030204" pitchFamily="34" charset="0"/>
              </a:rPr>
              <a:t>στην ανταγωνιστικότητα του </a:t>
            </a:r>
            <a:r>
              <a:rPr lang="el-GR" dirty="0" smtClean="0">
                <a:latin typeface="Calibri" panose="020F0502020204030204" pitchFamily="34" charset="0"/>
              </a:rPr>
              <a:t>ιχνοστοιχείου.</a:t>
            </a:r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39" y="2560638"/>
            <a:ext cx="5122961" cy="3398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6376" y="5941862"/>
            <a:ext cx="44929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18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43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</a:t>
            </a:r>
            <a:r>
              <a:rPr lang="el-GR" dirty="0"/>
              <a:t>ξέρουμε για τη συμπεριφορά των ιχνοστοιχείων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56166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Γενικά</a:t>
            </a:r>
            <a:r>
              <a:rPr lang="el-GR" dirty="0">
                <a:latin typeface="Calibri" panose="020F0502020204030204" pitchFamily="34" charset="0"/>
              </a:rPr>
              <a:t>, στα ορυκτά του μανδύα (πηγή των πρωταρχικών μαγμάτων) </a:t>
            </a:r>
            <a:endParaRPr lang="el-GR" dirty="0" smtClean="0">
              <a:latin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</a:endParaRPr>
          </a:p>
          <a:p>
            <a:r>
              <a:rPr lang="el-GR" b="1" dirty="0">
                <a:solidFill>
                  <a:srgbClr val="0070C0"/>
                </a:solidFill>
                <a:latin typeface="Calibri" panose="020F0502020204030204" pitchFamily="34" charset="0"/>
              </a:rPr>
              <a:t>Μη Ανταγωνιστικά </a:t>
            </a:r>
            <a:r>
              <a:rPr lang="el-GR" dirty="0">
                <a:latin typeface="Calibri" panose="020F0502020204030204" pitchFamily="34" charset="0"/>
              </a:rPr>
              <a:t>στοιχεία είναι: </a:t>
            </a:r>
          </a:p>
          <a:p>
            <a:r>
              <a:rPr lang="en-US" dirty="0">
                <a:latin typeface="Calibri" panose="020F0502020204030204" pitchFamily="34" charset="0"/>
              </a:rPr>
              <a:t>- K, </a:t>
            </a:r>
            <a:r>
              <a:rPr lang="en-US" dirty="0" err="1">
                <a:latin typeface="Calibri" panose="020F0502020204030204" pitchFamily="34" charset="0"/>
              </a:rPr>
              <a:t>Rb</a:t>
            </a:r>
            <a:r>
              <a:rPr lang="en-US" dirty="0">
                <a:latin typeface="Calibri" panose="020F0502020204030204" pitchFamily="34" charset="0"/>
              </a:rPr>
              <a:t>, Cs, Ta, </a:t>
            </a:r>
            <a:r>
              <a:rPr lang="en-US" dirty="0" err="1">
                <a:latin typeface="Calibri" panose="020F0502020204030204" pitchFamily="34" charset="0"/>
              </a:rPr>
              <a:t>Nb</a:t>
            </a:r>
            <a:r>
              <a:rPr lang="en-US" dirty="0">
                <a:latin typeface="Calibri" panose="020F0502020204030204" pitchFamily="34" charset="0"/>
              </a:rPr>
              <a:t>, U, </a:t>
            </a:r>
            <a:r>
              <a:rPr lang="en-US" dirty="0" err="1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, Y, </a:t>
            </a:r>
            <a:r>
              <a:rPr lang="en-US" dirty="0" err="1">
                <a:latin typeface="Calibri" panose="020F0502020204030204" pitchFamily="34" charset="0"/>
              </a:rPr>
              <a:t>Hf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Zr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l-GR" dirty="0">
                <a:latin typeface="Calibri" panose="020F0502020204030204" pitchFamily="34" charset="0"/>
              </a:rPr>
              <a:t>και </a:t>
            </a:r>
          </a:p>
          <a:p>
            <a:r>
              <a:rPr lang="el-GR" dirty="0">
                <a:latin typeface="Calibri" panose="020F0502020204030204" pitchFamily="34" charset="0"/>
              </a:rPr>
              <a:t>- Σπάνιες Γαίες [</a:t>
            </a:r>
            <a:r>
              <a:rPr lang="en-US" dirty="0">
                <a:latin typeface="Calibri" panose="020F0502020204030204" pitchFamily="34" charset="0"/>
              </a:rPr>
              <a:t>REE: La, Ce, </a:t>
            </a:r>
            <a:r>
              <a:rPr lang="en-US" dirty="0" err="1">
                <a:latin typeface="Calibri" panose="020F0502020204030204" pitchFamily="34" charset="0"/>
              </a:rPr>
              <a:t>Pr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Nd</a:t>
            </a:r>
            <a:r>
              <a:rPr lang="en-US" dirty="0">
                <a:latin typeface="Calibri" panose="020F0502020204030204" pitchFamily="34" charset="0"/>
              </a:rPr>
              <a:t>, Pm, Sm, </a:t>
            </a:r>
            <a:r>
              <a:rPr lang="en-US" dirty="0" err="1">
                <a:latin typeface="Calibri" panose="020F0502020204030204" pitchFamily="34" charset="0"/>
              </a:rPr>
              <a:t>Eu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Gd</a:t>
            </a:r>
            <a:r>
              <a:rPr lang="en-US" dirty="0">
                <a:latin typeface="Calibri" panose="020F0502020204030204" pitchFamily="34" charset="0"/>
              </a:rPr>
              <a:t>, Tb, </a:t>
            </a:r>
            <a:r>
              <a:rPr lang="en-US" dirty="0" err="1">
                <a:latin typeface="Calibri" panose="020F0502020204030204" pitchFamily="34" charset="0"/>
              </a:rPr>
              <a:t>Dy</a:t>
            </a:r>
            <a:r>
              <a:rPr lang="en-US" dirty="0">
                <a:latin typeface="Calibri" panose="020F0502020204030204" pitchFamily="34" charset="0"/>
              </a:rPr>
              <a:t>, Ho, </a:t>
            </a: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, Tm, </a:t>
            </a:r>
            <a:r>
              <a:rPr lang="en-US" dirty="0" err="1">
                <a:latin typeface="Calibri" panose="020F0502020204030204" pitchFamily="34" charset="0"/>
              </a:rPr>
              <a:t>Yb</a:t>
            </a:r>
            <a:r>
              <a:rPr lang="en-US" dirty="0">
                <a:latin typeface="Calibri" panose="020F0502020204030204" pitchFamily="34" charset="0"/>
              </a:rPr>
              <a:t>, &amp; Lu]. </a:t>
            </a:r>
          </a:p>
          <a:p>
            <a:endParaRPr lang="el-GR" dirty="0" smtClean="0">
              <a:latin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</a:rPr>
              <a:t>Τα </a:t>
            </a:r>
            <a:r>
              <a:rPr lang="el-GR" dirty="0">
                <a:latin typeface="Calibri" panose="020F0502020204030204" pitchFamily="34" charset="0"/>
              </a:rPr>
              <a:t>περισσότερα από τα παραπάνω στοιχεία έχουν μεγάλη ιοντική ακτίνα, συγκριτικά με τις διαστάσεις των θέσεων στο κρύσταλλο των κοινών ορυκτών του μανδύα: </a:t>
            </a:r>
          </a:p>
          <a:p>
            <a:r>
              <a:rPr lang="el-GR" dirty="0">
                <a:latin typeface="Calibri" panose="020F0502020204030204" pitchFamily="34" charset="0"/>
              </a:rPr>
              <a:t>-ολιβίνης, πυρόξενος, σπινέλιος και γρανάτης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</a:rPr>
              <a:t>Ανταγωνιστικά</a:t>
            </a:r>
            <a:r>
              <a:rPr lang="el-GR" b="1" dirty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στοιχεία είναι: </a:t>
            </a:r>
          </a:p>
          <a:p>
            <a:r>
              <a:rPr lang="en-US" dirty="0">
                <a:latin typeface="Calibri" panose="020F0502020204030204" pitchFamily="34" charset="0"/>
              </a:rPr>
              <a:t>- </a:t>
            </a:r>
            <a:r>
              <a:rPr lang="en-US" b="1" dirty="0">
                <a:latin typeface="Calibri" panose="020F0502020204030204" pitchFamily="34" charset="0"/>
              </a:rPr>
              <a:t>Ni, Cr, Co, V, </a:t>
            </a:r>
            <a:r>
              <a:rPr lang="el-GR" dirty="0">
                <a:latin typeface="Calibri" panose="020F0502020204030204" pitchFamily="34" charset="0"/>
              </a:rPr>
              <a:t>και </a:t>
            </a:r>
            <a:r>
              <a:rPr lang="en-US" b="1" dirty="0" err="1">
                <a:latin typeface="Calibri" panose="020F0502020204030204" pitchFamily="34" charset="0"/>
              </a:rPr>
              <a:t>Sc</a:t>
            </a:r>
            <a:r>
              <a:rPr lang="en-US" dirty="0">
                <a:latin typeface="Calibri" panose="020F0502020204030204" pitchFamily="34" charset="0"/>
              </a:rPr>
              <a:t>, </a:t>
            </a:r>
          </a:p>
          <a:p>
            <a:r>
              <a:rPr lang="el-GR" dirty="0">
                <a:latin typeface="Calibri" panose="020F0502020204030204" pitchFamily="34" charset="0"/>
              </a:rPr>
              <a:t>Τα οποία έχουν ιοντική ακτίνα μικρότερη και ταιριάζουν ευκολότερα στις κρυσταλλογραφικές θέσεις του Mg Fe.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824" y="2348880"/>
            <a:ext cx="2862921" cy="3247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0827" y="5769791"/>
            <a:ext cx="44929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19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001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</a:t>
            </a:r>
            <a:br>
              <a:rPr lang="el-GR" dirty="0" smtClean="0"/>
            </a:br>
            <a:r>
              <a:rPr lang="el-GR" dirty="0" smtClean="0"/>
              <a:t>μερικής </a:t>
            </a:r>
            <a:r>
              <a:rPr lang="el-GR" dirty="0"/>
              <a:t>τήξης ανώτερου μανδύα</a:t>
            </a:r>
            <a:r>
              <a:rPr lang="el-GR" dirty="0" smtClean="0"/>
              <a:t>....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57200" y="1700808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Μη </a:t>
            </a:r>
            <a:r>
              <a:rPr lang="el-GR" sz="2000" dirty="0">
                <a:latin typeface="Calibri" panose="020F0502020204030204" pitchFamily="34" charset="0"/>
              </a:rPr>
              <a:t>ανταγωνιστικά στοιχεία: ό λες οι REE, και ειδικότερα οι ελαφριές (LREE) περισσότερο μη-ανταγωνιστικές από τις βαριές (HREE)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564197"/>
            <a:ext cx="6408712" cy="3343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7122" y="5445224"/>
            <a:ext cx="44929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2</a:t>
            </a:r>
            <a:r>
              <a:rPr lang="el-GR" sz="1600" dirty="0" smtClean="0"/>
              <a:t>0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656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Λόγος </a:t>
            </a:r>
            <a:r>
              <a:rPr lang="el-GR" dirty="0"/>
              <a:t>δύο ιχνοστοιχείων με διαφορετική </a:t>
            </a:r>
            <a:r>
              <a:rPr lang="el-GR" dirty="0" smtClean="0"/>
              <a:t>ανταγωνιστικότητα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32" y="1916832"/>
            <a:ext cx="7565536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67122" y="5445224"/>
            <a:ext cx="44929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21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994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Κλασματική Κρυστάλλωση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57200" y="1417638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Ο </a:t>
            </a:r>
            <a:r>
              <a:rPr lang="el-GR" dirty="0">
                <a:latin typeface="Calibri" panose="020F0502020204030204" pitchFamily="34" charset="0"/>
              </a:rPr>
              <a:t>λόγος στοιχείων διαφορετικής ανταγωνιστικότητας (LREE/HREE) δεν διαφέρει πολύ στην κλασματική </a:t>
            </a:r>
            <a:r>
              <a:rPr lang="el-GR" dirty="0" smtClean="0">
                <a:latin typeface="Calibri" panose="020F0502020204030204" pitchFamily="34" charset="0"/>
              </a:rPr>
              <a:t>κρυστάλλωση </a:t>
            </a:r>
            <a:r>
              <a:rPr lang="el-GR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 smtClean="0">
                <a:latin typeface="Calibri" panose="020F0502020204030204" pitchFamily="34" charset="0"/>
              </a:rPr>
              <a:t>σταθερό </a:t>
            </a:r>
            <a:r>
              <a:rPr lang="el-GR" dirty="0">
                <a:latin typeface="Calibri" panose="020F0502020204030204" pitchFamily="34" charset="0"/>
              </a:rPr>
              <a:t>“pattern” με παράλληλη μετατόπιση (εμπλουτισμό REE, όσο αυξάνει ο βαθμός Κλ. Κρυστάλλωσης (Fractionation </a:t>
            </a:r>
            <a:r>
              <a:rPr lang="el-GR" dirty="0" smtClean="0">
                <a:latin typeface="Calibri" panose="020F0502020204030204" pitchFamily="34" charset="0"/>
              </a:rPr>
              <a:t>%).</a:t>
            </a:r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560638"/>
            <a:ext cx="6554301" cy="3316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12360" y="5157192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22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82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Ιχνοστοιχεία </a:t>
            </a:r>
            <a:r>
              <a:rPr lang="el-GR" dirty="0"/>
              <a:t>- </a:t>
            </a:r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Στοιχεία </a:t>
            </a:r>
            <a:r>
              <a:rPr lang="el-GR" sz="2400" dirty="0"/>
              <a:t>που δεν συμμετέχουν (στοιχειομετρικά) στον χημικό τύπο μιας ορυκτής φάσης, στο σύστημα που μελετάμε (σύστημα = μαγματικά πετρώματα) </a:t>
            </a:r>
            <a:endParaRPr lang="el-GR" sz="2400" dirty="0" smtClean="0"/>
          </a:p>
          <a:p>
            <a:pPr lvl="1"/>
            <a:r>
              <a:rPr lang="el-GR" sz="2000" dirty="0" smtClean="0"/>
              <a:t>π.χ. </a:t>
            </a:r>
            <a:r>
              <a:rPr lang="el-GR" sz="2000" dirty="0"/>
              <a:t>τα Πυριγενή/Μεταμορφωμένα πετρ. έχουν άλλα ιχνοστοιχεία απ’ ότι τα υδατικά συστήματα </a:t>
            </a:r>
          </a:p>
          <a:p>
            <a:r>
              <a:rPr lang="el-GR" sz="2400" dirty="0" smtClean="0"/>
              <a:t>Δεν </a:t>
            </a:r>
            <a:r>
              <a:rPr lang="el-GR" sz="2400" dirty="0"/>
              <a:t>επηρεάζουν σημαντικά τις φυσικοχημικές ιδιότητες του συστήματος </a:t>
            </a:r>
          </a:p>
          <a:p>
            <a:r>
              <a:rPr lang="el-GR" sz="2400" dirty="0" smtClean="0"/>
              <a:t>Υπακούουν </a:t>
            </a:r>
            <a:r>
              <a:rPr lang="el-GR" sz="2400" dirty="0"/>
              <a:t>στο Νόμο του Henry – συμπεριφέρονται όπως τα στοιχεία στα πολύ αραιά υδατικά διαλύματα </a:t>
            </a:r>
          </a:p>
        </p:txBody>
      </p:sp>
    </p:spTree>
    <p:extLst>
      <p:ext uri="{BB962C8B-B14F-4D97-AF65-F5344CB8AC3E}">
        <p14:creationId xmlns:p14="http://schemas.microsoft.com/office/powerpoint/2010/main" val="15185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Συνοψίζοντας...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Χρησιμοποιούμε </a:t>
            </a:r>
            <a:r>
              <a:rPr lang="el-GR" sz="2400" dirty="0"/>
              <a:t>τα </a:t>
            </a:r>
            <a:r>
              <a:rPr lang="el-GR" sz="2400" b="1" dirty="0"/>
              <a:t>διαγράμματα REE </a:t>
            </a:r>
            <a:r>
              <a:rPr lang="el-GR" sz="2400" dirty="0"/>
              <a:t>(κανονικοποιημένα ως προς τη σύσταση του C1 Χονδρίτη μετωρίτη) για να: </a:t>
            </a:r>
          </a:p>
          <a:p>
            <a:pPr marL="457200" indent="-457200">
              <a:buFont typeface="+mj-lt"/>
              <a:buAutoNum type="arabicParenR"/>
            </a:pPr>
            <a:r>
              <a:rPr lang="el-GR" sz="2400" dirty="0"/>
              <a:t>Π</a:t>
            </a:r>
            <a:r>
              <a:rPr lang="el-GR" sz="2400" dirty="0" smtClean="0"/>
              <a:t>ροσδιορίσουμε </a:t>
            </a:r>
            <a:r>
              <a:rPr lang="el-GR" sz="2400" dirty="0"/>
              <a:t>την </a:t>
            </a:r>
            <a:r>
              <a:rPr lang="el-GR" sz="2400" dirty="0">
                <a:solidFill>
                  <a:srgbClr val="FF0000"/>
                </a:solidFill>
              </a:rPr>
              <a:t>προέλευση</a:t>
            </a:r>
            <a:r>
              <a:rPr lang="el-GR" sz="2400" dirty="0"/>
              <a:t> των μαγμάτων, υποθέτοντας ότι τα πρωταρχικά μάγματα σχηματίζονται στον ανώτερο μανδύα. </a:t>
            </a:r>
          </a:p>
          <a:p>
            <a:pPr marL="457200" indent="-457200">
              <a:buFont typeface="+mj-lt"/>
              <a:buAutoNum type="arabicParenR"/>
            </a:pPr>
            <a:r>
              <a:rPr lang="el-GR" sz="2400" dirty="0" smtClean="0"/>
              <a:t>Για </a:t>
            </a:r>
            <a:r>
              <a:rPr lang="el-GR" sz="2400" dirty="0"/>
              <a:t>να διακρίνουμε </a:t>
            </a:r>
            <a:r>
              <a:rPr lang="el-GR" sz="2400" dirty="0">
                <a:solidFill>
                  <a:srgbClr val="FF0000"/>
                </a:solidFill>
              </a:rPr>
              <a:t>διεργασίες μερικής τήξης </a:t>
            </a:r>
            <a:r>
              <a:rPr lang="el-GR" sz="2400" dirty="0"/>
              <a:t>ή κλασματικής </a:t>
            </a:r>
            <a:r>
              <a:rPr lang="el-GR" sz="2400" dirty="0" smtClean="0">
                <a:solidFill>
                  <a:srgbClr val="FF0000"/>
                </a:solidFill>
              </a:rPr>
              <a:t>κρυστάλλωση</a:t>
            </a:r>
            <a:r>
              <a:rPr lang="el-GR" sz="2400" dirty="0" smtClean="0"/>
              <a:t>.</a:t>
            </a:r>
            <a:endParaRPr lang="el-GR" sz="2400" dirty="0"/>
          </a:p>
          <a:p>
            <a:pPr marL="457200" indent="-457200">
              <a:buFont typeface="+mj-lt"/>
              <a:buAutoNum type="arabicParenR"/>
            </a:pPr>
            <a:r>
              <a:rPr lang="el-GR" sz="2400" dirty="0" smtClean="0"/>
              <a:t>Να </a:t>
            </a:r>
            <a:r>
              <a:rPr lang="el-GR" sz="2400" dirty="0">
                <a:solidFill>
                  <a:srgbClr val="FF0000"/>
                </a:solidFill>
              </a:rPr>
              <a:t>συγκρίνουμε</a:t>
            </a:r>
            <a:r>
              <a:rPr lang="el-GR" sz="2400" dirty="0"/>
              <a:t> πετρώματα διαφορετικών συστάσεων και να προσδιορίσουμε την προέλευση </a:t>
            </a:r>
            <a:r>
              <a:rPr lang="el-GR" sz="2400" dirty="0" smtClean="0"/>
              <a:t>τους.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111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000" dirty="0" smtClean="0"/>
              <a:t>To </a:t>
            </a:r>
            <a:r>
              <a:rPr lang="el-GR" sz="3000" dirty="0"/>
              <a:t>“Pattern” του κανονικοποιημένου διαγράμματος </a:t>
            </a:r>
            <a:r>
              <a:rPr lang="el-GR" sz="3000" dirty="0" smtClean="0"/>
              <a:t>REE</a:t>
            </a:r>
            <a:r>
              <a:rPr lang="en-US" sz="3000" dirty="0" smtClean="0"/>
              <a:t> </a:t>
            </a:r>
            <a:r>
              <a:rPr lang="el-GR" sz="3000" dirty="0" smtClean="0"/>
              <a:t>...</a:t>
            </a:r>
            <a:r>
              <a:rPr lang="en-US" sz="3000" dirty="0" smtClean="0"/>
              <a:t> </a:t>
            </a:r>
            <a:r>
              <a:rPr lang="el-GR" sz="3000" dirty="0" smtClean="0"/>
              <a:t>ταυτότητα </a:t>
            </a:r>
            <a:r>
              <a:rPr lang="el-GR" sz="3000" dirty="0"/>
              <a:t>ενός </a:t>
            </a:r>
            <a:r>
              <a:rPr lang="el-GR" sz="3000" dirty="0" smtClean="0"/>
              <a:t>πετρώματος</a:t>
            </a:r>
            <a:endParaRPr lang="el-GR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56792"/>
            <a:ext cx="6633950" cy="4531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67122" y="5445224"/>
            <a:ext cx="44929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23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137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8670584" cy="5904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44408" y="5733256"/>
            <a:ext cx="44929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24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812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Χριστίνα </a:t>
            </a:r>
            <a:r>
              <a:rPr lang="el-GR" sz="2000" smtClean="0"/>
              <a:t>Στουραϊτη 2015. </a:t>
            </a:r>
            <a:r>
              <a:rPr lang="el-GR" sz="2000" dirty="0"/>
              <a:t>Χριστίνα </a:t>
            </a:r>
            <a:r>
              <a:rPr lang="el-GR" sz="2000" dirty="0" smtClean="0"/>
              <a:t>Στουραϊτη. </a:t>
            </a:r>
            <a:r>
              <a:rPr lang="el-GR" sz="2000" dirty="0"/>
              <a:t>«Γεωχημεία. Γεωχημικές διεργασίες </a:t>
            </a:r>
            <a:r>
              <a:rPr lang="el-GR" sz="2000" dirty="0" smtClean="0"/>
              <a:t>στο εσωτερικό </a:t>
            </a:r>
            <a:r>
              <a:rPr lang="el-GR" sz="2000" dirty="0"/>
              <a:t>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r>
              <a:rPr lang="el-GR" sz="2000" dirty="0" smtClean="0"/>
              <a:t> Πηγή: </a:t>
            </a:r>
            <a:r>
              <a:rPr lang="en-US" sz="2000" dirty="0">
                <a:latin typeface="Calibri" panose="020F0502020204030204" pitchFamily="34" charset="0"/>
              </a:rPr>
              <a:t>W. M. White, </a:t>
            </a:r>
            <a:r>
              <a:rPr lang="en-US" sz="2000" dirty="0" smtClean="0">
                <a:latin typeface="Calibri" panose="020F0502020204030204" pitchFamily="34" charset="0"/>
              </a:rPr>
              <a:t>2001</a:t>
            </a:r>
            <a:r>
              <a:rPr lang="el-GR" sz="2000" dirty="0" smtClean="0">
                <a:latin typeface="Calibri" panose="020F0502020204030204" pitchFamily="34" charset="0"/>
              </a:rPr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2: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r>
              <a:rPr lang="el-GR" sz="2000" dirty="0"/>
              <a:t> Πηγή: </a:t>
            </a:r>
            <a:r>
              <a:rPr lang="en-US" sz="2000" dirty="0">
                <a:latin typeface="Calibri" panose="020F0502020204030204" pitchFamily="34" charset="0"/>
              </a:rPr>
              <a:t>W. M. White, 2001</a:t>
            </a:r>
            <a:r>
              <a:rPr lang="el-GR" sz="2000" dirty="0" smtClean="0">
                <a:latin typeface="Calibri" panose="020F0502020204030204" pitchFamily="34" charset="0"/>
              </a:rPr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3: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4: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5: </a:t>
            </a:r>
            <a:r>
              <a:rPr lang="el-GR" sz="2000" dirty="0" smtClean="0"/>
              <a:t>Περιοδικός πίνακας.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6: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7: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8: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Σχετική </a:t>
            </a:r>
            <a:r>
              <a:rPr lang="el-GR" dirty="0"/>
              <a:t>αφθονία των στοιχείων στη </a:t>
            </a:r>
            <a:r>
              <a:rPr lang="el-GR" dirty="0" smtClean="0"/>
              <a:t>λιθόσφαιρα </a:t>
            </a:r>
            <a:r>
              <a:rPr lang="en-US" dirty="0" smtClean="0"/>
              <a:t>(</a:t>
            </a:r>
            <a:r>
              <a:rPr lang="en-US" b="1" dirty="0" smtClean="0"/>
              <a:t>Bulk </a:t>
            </a:r>
            <a:r>
              <a:rPr lang="en-US" b="1" dirty="0"/>
              <a:t>Silicate Earth - BSE</a:t>
            </a:r>
            <a:r>
              <a:rPr lang="en-US" b="1" dirty="0" smtClean="0"/>
              <a:t>)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611560" y="1844824"/>
            <a:ext cx="5094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Calibri" panose="020F0502020204030204" pitchFamily="34" charset="0"/>
              </a:rPr>
              <a:t>6 </a:t>
            </a:r>
            <a:r>
              <a:rPr lang="el-GR" sz="2000" b="1" dirty="0">
                <a:latin typeface="Calibri" panose="020F0502020204030204" pitchFamily="34" charset="0"/>
              </a:rPr>
              <a:t>στοιχεία απαρτίζουν το 99.1% του BSE -&gt;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44933"/>
            <a:ext cx="5634386" cy="34723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3911" y="5717287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(</a:t>
            </a:r>
            <a:r>
              <a:rPr lang="en-US" sz="2000" dirty="0">
                <a:latin typeface="Calibri" panose="020F0502020204030204" pitchFamily="34" charset="0"/>
              </a:rPr>
              <a:t>π</a:t>
            </a:r>
            <a:r>
              <a:rPr lang="en-US" sz="2000" dirty="0" err="1">
                <a:latin typeface="Calibri" panose="020F0502020204030204" pitchFamily="34" charset="0"/>
              </a:rPr>
              <a:t>ηγή</a:t>
            </a:r>
            <a:r>
              <a:rPr lang="en-US" sz="2000" dirty="0">
                <a:latin typeface="Calibri" panose="020F0502020204030204" pitchFamily="34" charset="0"/>
              </a:rPr>
              <a:t>: W. M. White, 2001)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5717286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321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9: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10: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11: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12: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13: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14: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15: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16: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17: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18: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161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smtClean="0"/>
              <a:t>3</a:t>
            </a:r>
            <a:r>
              <a:rPr lang="en-US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19: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20: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21</a:t>
            </a:r>
            <a:r>
              <a:rPr lang="el-GR" sz="2000" dirty="0"/>
              <a:t>: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Εικόνα 22: Κλασματική κρυστάλλωση</a:t>
            </a:r>
            <a:r>
              <a:rPr lang="en-US" sz="2000" dirty="0"/>
              <a:t>. Copyright Tulane University.</a:t>
            </a:r>
            <a:r>
              <a:rPr lang="el-GR" sz="2000" dirty="0"/>
              <a:t> Σύνδεσμος: </a:t>
            </a:r>
            <a:r>
              <a:rPr lang="en-US" sz="2000" dirty="0"/>
              <a:t>http://www.tulane.edu/~sanelson/eens212/magmadiff.htm</a:t>
            </a:r>
            <a:r>
              <a:rPr lang="el-GR" sz="2000" dirty="0"/>
              <a:t>. Πηγή: </a:t>
            </a:r>
            <a:r>
              <a:rPr lang="en-US" sz="2000" dirty="0" smtClean="0"/>
              <a:t>www.tulane.edu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23: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24: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639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Γεωχημική </a:t>
            </a:r>
            <a:r>
              <a:rPr lang="el-GR" dirty="0"/>
              <a:t>ταξινόμηση των στοιχείων (Goldschmidt 1922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Σιδηρόφιλα</a:t>
            </a:r>
            <a:r>
              <a:rPr lang="el-GR" sz="2400" dirty="0"/>
              <a:t>: στοιχεία που προτιμούν τη ρευστή μεταλλική φάση (πχ. </a:t>
            </a:r>
            <a:r>
              <a:rPr lang="el-GR" sz="2400" i="1" dirty="0"/>
              <a:t>Fe</a:t>
            </a:r>
            <a:r>
              <a:rPr lang="el-GR" sz="2400" dirty="0" smtClean="0"/>
              <a:t>) </a:t>
            </a:r>
            <a:r>
              <a:rPr lang="el-GR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</a:t>
            </a:r>
            <a:r>
              <a:rPr lang="el-GR" sz="2400" i="1" dirty="0"/>
              <a:t>συγκεντρώνονται στον πυρήνα της </a:t>
            </a:r>
            <a:r>
              <a:rPr lang="el-GR" sz="2400" i="1" dirty="0" smtClean="0"/>
              <a:t>Γης.</a:t>
            </a:r>
            <a:endParaRPr lang="el-GR" sz="2400" dirty="0"/>
          </a:p>
          <a:p>
            <a:r>
              <a:rPr lang="el-GR" sz="2400" b="1" dirty="0" smtClean="0"/>
              <a:t>Χαλκόφιλα</a:t>
            </a:r>
            <a:r>
              <a:rPr lang="el-GR" sz="2400" dirty="0"/>
              <a:t>: στοιχεία που προτιμούν τη ρευστή θειούχο φάση; Απεμπλουτισμένα στο BSE και πιθανόν εμπλουτισμένα στον </a:t>
            </a:r>
            <a:r>
              <a:rPr lang="el-GR" sz="2400" dirty="0" smtClean="0"/>
              <a:t>πυρήνα.</a:t>
            </a:r>
            <a:endParaRPr lang="el-GR" sz="2400" dirty="0"/>
          </a:p>
          <a:p>
            <a:r>
              <a:rPr lang="el-GR" sz="2400" b="1" dirty="0" smtClean="0"/>
              <a:t>Λιθόφιλα</a:t>
            </a:r>
            <a:r>
              <a:rPr lang="el-GR" sz="2400" dirty="0" smtClean="0"/>
              <a:t>: </a:t>
            </a:r>
            <a:r>
              <a:rPr lang="el-GR" sz="2400" dirty="0"/>
              <a:t>στοιχεία που προτιμούν, τα πυριτικά ορυκτά </a:t>
            </a:r>
            <a:r>
              <a:rPr lang="el-GR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</a:t>
            </a:r>
            <a:r>
              <a:rPr lang="el-GR" sz="2400" dirty="0"/>
              <a:t>συγκεντρωμένα στον φλοιό και τον μανδύα της </a:t>
            </a:r>
            <a:r>
              <a:rPr lang="el-GR" sz="2400" dirty="0" smtClean="0"/>
              <a:t>Γης.</a:t>
            </a:r>
            <a:endParaRPr lang="el-GR" sz="2400" dirty="0"/>
          </a:p>
          <a:p>
            <a:r>
              <a:rPr lang="el-GR" sz="2400" b="1" dirty="0" smtClean="0"/>
              <a:t>Ατμόφιλα</a:t>
            </a:r>
            <a:r>
              <a:rPr lang="el-GR" sz="2400" dirty="0"/>
              <a:t>: πολύ πτητικά στοιχεία </a:t>
            </a:r>
            <a:r>
              <a:rPr lang="el-GR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</a:t>
            </a:r>
            <a:r>
              <a:rPr lang="el-GR" sz="2400" dirty="0"/>
              <a:t>συγκεντρώνονται στην ατμόσφαιρα και την υδρόσφαιρα της Γης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90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Γεωχημική </a:t>
            </a:r>
            <a:r>
              <a:rPr lang="el-GR" dirty="0"/>
              <a:t>ταξινόμηση στοιχείων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6" y="1417638"/>
            <a:ext cx="8394814" cy="42436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5661248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(</a:t>
            </a:r>
            <a:r>
              <a:rPr lang="el-GR" dirty="0">
                <a:latin typeface="Calibri" panose="020F0502020204030204" pitchFamily="34" charset="0"/>
              </a:rPr>
              <a:t>πηγή: </a:t>
            </a:r>
            <a:r>
              <a:rPr lang="en-US" i="1" dirty="0">
                <a:latin typeface="Calibri" panose="020F0502020204030204" pitchFamily="34" charset="0"/>
              </a:rPr>
              <a:t>W.M. White, 2001</a:t>
            </a:r>
            <a:r>
              <a:rPr lang="en-US" dirty="0">
                <a:latin typeface="Calibri" panose="020F0502020204030204" pitchFamily="34" charset="0"/>
              </a:rPr>
              <a:t>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294" y="5629890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 smtClean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032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Υποκατάστασεις </a:t>
            </a:r>
            <a:r>
              <a:rPr lang="el-GR" dirty="0" smtClean="0"/>
              <a:t>Ιχνοστοιχείων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Επίδραση </a:t>
            </a:r>
            <a:r>
              <a:rPr lang="el-GR" sz="2400" dirty="0"/>
              <a:t>φορτίου &amp; ιοντικής ακτίνας </a:t>
            </a:r>
          </a:p>
          <a:p>
            <a:r>
              <a:rPr lang="el-GR" sz="2400" dirty="0"/>
              <a:t>Λιθόφιλα στοιχεία (</a:t>
            </a:r>
            <a:r>
              <a:rPr lang="el-GR" sz="2400" b="1" dirty="0"/>
              <a:t>lithophile)</a:t>
            </a:r>
            <a:r>
              <a:rPr lang="el-GR" sz="2400" dirty="0"/>
              <a:t>: προσομοιάζουν με σκληρές σφαίρες και φτιάχνουν δεσμούς κυρίως, </a:t>
            </a:r>
            <a:r>
              <a:rPr lang="el-GR" sz="2400" b="1" dirty="0"/>
              <a:t>ιοντικού </a:t>
            </a:r>
            <a:r>
              <a:rPr lang="el-GR" sz="2400" dirty="0"/>
              <a:t>χαρακτήρα. 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γεωχημική συμπεριφορά των λιθόφιλων στοιχείων εξαρτάται από το πόσο εύκολα υποκαθιστούν άλλα ιόντα στην κρυσταλλική τους δομή: </a:t>
            </a:r>
          </a:p>
          <a:p>
            <a:r>
              <a:rPr lang="el-GR" sz="2400" dirty="0" smtClean="0"/>
              <a:t>Αυτές </a:t>
            </a:r>
            <a:r>
              <a:rPr lang="el-GR" sz="2400" dirty="0"/>
              <a:t>οι υποκαταστάσεις εξαρτώνται κυρίως από δύο παράγοντες: </a:t>
            </a:r>
          </a:p>
          <a:p>
            <a:pPr lvl="1"/>
            <a:r>
              <a:rPr lang="el-GR" sz="2400" b="1" dirty="0" smtClean="0"/>
              <a:t>Ακτίνα ιόντος</a:t>
            </a:r>
            <a:endParaRPr lang="el-GR" sz="2400" dirty="0"/>
          </a:p>
          <a:p>
            <a:pPr lvl="1"/>
            <a:r>
              <a:rPr lang="el-GR" sz="2400" b="1" dirty="0" smtClean="0"/>
              <a:t>Φορτίο ιόντος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694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Επίδραση </a:t>
            </a:r>
            <a:r>
              <a:rPr lang="el-GR" dirty="0"/>
              <a:t>της ακτίνας </a:t>
            </a:r>
            <a:r>
              <a:rPr lang="el-GR" dirty="0" smtClean="0"/>
              <a:t>ιόντος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Όσο </a:t>
            </a:r>
            <a:r>
              <a:rPr lang="el-GR" sz="2800" dirty="0"/>
              <a:t>μεγαλύτερη διαφορά ιοντικής ακτίνας ή φορτίου, τόσο πιο δύσκολη η υποκατάσταση. </a:t>
            </a:r>
          </a:p>
          <a:p>
            <a:r>
              <a:rPr lang="el-GR" sz="2800" dirty="0" smtClean="0"/>
              <a:t>Θέσεις </a:t>
            </a:r>
            <a:r>
              <a:rPr lang="el-GR" sz="2800" dirty="0"/>
              <a:t>στη κρυσταλλική δομή στις οποίες γίνονται οι υποκαταστάσεις </a:t>
            </a:r>
            <a:r>
              <a:rPr lang="el-GR" sz="2800" dirty="0" smtClean="0"/>
              <a:t>είναι </a:t>
            </a:r>
            <a:r>
              <a:rPr lang="el-GR" sz="2800" dirty="0"/>
              <a:t>αυτές του: </a:t>
            </a:r>
          </a:p>
          <a:p>
            <a:r>
              <a:rPr lang="en-US" sz="2800" dirty="0" smtClean="0"/>
              <a:t>Mg</a:t>
            </a:r>
            <a:r>
              <a:rPr lang="en-US" sz="2800" dirty="0"/>
              <a:t>, </a:t>
            </a:r>
          </a:p>
          <a:p>
            <a:r>
              <a:rPr lang="en-US" sz="2800" dirty="0" smtClean="0"/>
              <a:t>Fe</a:t>
            </a:r>
            <a:r>
              <a:rPr lang="en-US" sz="2800" dirty="0"/>
              <a:t>, </a:t>
            </a:r>
            <a:r>
              <a:rPr lang="el-GR" sz="2800" dirty="0"/>
              <a:t>και </a:t>
            </a:r>
          </a:p>
          <a:p>
            <a:r>
              <a:rPr lang="en-US" sz="2800" dirty="0" smtClean="0"/>
              <a:t>Ca</a:t>
            </a:r>
            <a:r>
              <a:rPr lang="en-US" sz="2800" dirty="0"/>
              <a:t>, </a:t>
            </a:r>
          </a:p>
          <a:p>
            <a:r>
              <a:rPr lang="el-GR" sz="2800" dirty="0" smtClean="0"/>
              <a:t>Όλα </a:t>
            </a:r>
            <a:r>
              <a:rPr lang="el-GR" sz="2800" dirty="0"/>
              <a:t>έχουν φορτίο 2+. </a:t>
            </a:r>
          </a:p>
          <a:p>
            <a:r>
              <a:rPr lang="el-GR" sz="2800" dirty="0" smtClean="0"/>
              <a:t>Και </a:t>
            </a:r>
            <a:r>
              <a:rPr lang="el-GR" sz="2800" dirty="0"/>
              <a:t>κάποιες Σπάνιες Γαίες (REE) υποκαθιστούν το Al 3+. </a:t>
            </a:r>
          </a:p>
        </p:txBody>
      </p:sp>
    </p:spTree>
    <p:extLst>
      <p:ext uri="{BB962C8B-B14F-4D97-AF65-F5344CB8AC3E}">
        <p14:creationId xmlns:p14="http://schemas.microsoft.com/office/powerpoint/2010/main" val="12681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2405</Words>
  <Application>Microsoft Office PowerPoint</Application>
  <PresentationFormat>On-screen Show (4:3)</PresentationFormat>
  <Paragraphs>363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Wingdings</vt:lpstr>
      <vt:lpstr>Wingdings 3</vt:lpstr>
      <vt:lpstr>Θέμα του Office</vt:lpstr>
      <vt:lpstr>Γεωχημεία</vt:lpstr>
      <vt:lpstr>Γεωχημικές διεργασίες στο εσωτερικό της γης</vt:lpstr>
      <vt:lpstr>Περιεχόμενα</vt:lpstr>
      <vt:lpstr>Ιχνοστοιχεία - Ορισμοί</vt:lpstr>
      <vt:lpstr>Σχετική αφθονία των στοιχείων στη λιθόσφαιρα (Bulk Silicate Earth - BSE)</vt:lpstr>
      <vt:lpstr>Γεωχημική ταξινόμηση των στοιχείων (Goldschmidt 1922)</vt:lpstr>
      <vt:lpstr>Γεωχημική ταξινόμηση στοιχείων </vt:lpstr>
      <vt:lpstr>Υποκατάστασεις Ιχνοστοιχείων</vt:lpstr>
      <vt:lpstr>Επίδραση της ακτίνας ιόντος</vt:lpstr>
      <vt:lpstr>Ταξινόμηση Ιχνοστοιχείων βάση Ακτίνας και φορτίου (z/r) </vt:lpstr>
      <vt:lpstr>Άλλη Ταξινόμηση  Ανταγωνιστικά – Μη Ανταγωνιστικά </vt:lpstr>
      <vt:lpstr>Υποκαταστάσεις</vt:lpstr>
      <vt:lpstr>PowerPoint Presentation</vt:lpstr>
      <vt:lpstr>Κατανομή των ιχνοστοιχείων </vt:lpstr>
      <vt:lpstr>Συνοψίζοντας...</vt:lpstr>
      <vt:lpstr>Περιοδικός Πίνακας- Γεωχημική θεώρηση</vt:lpstr>
      <vt:lpstr>PowerPoint Presentation</vt:lpstr>
      <vt:lpstr>Παράδειγμα</vt:lpstr>
      <vt:lpstr>Εξιχνίαση συγκεκριμένων ορυκτών:</vt:lpstr>
      <vt:lpstr>Υπόθεση εργασίας: κλασματική κρυστάλλωση καθαρών φάσεων Ολιβίνη ή Κλινοπυρόξενου</vt:lpstr>
      <vt:lpstr>Sr και Ba (μη ανταγωνιστικά στοιχεία)</vt:lpstr>
      <vt:lpstr>Λόγος δύο ιχνοστοιχείων</vt:lpstr>
      <vt:lpstr>ΠΑΡΑΔΕΙΓΜΑ:</vt:lpstr>
      <vt:lpstr>Υπολογισμός:</vt:lpstr>
      <vt:lpstr>Κανονικοποίηση συστάσεων στα διαγράμματα</vt:lpstr>
      <vt:lpstr>Συγκέντρωση REE στο δείγμα</vt:lpstr>
      <vt:lpstr>..κανονικοποιημένη σύσταση</vt:lpstr>
      <vt:lpstr>Σύσταση των Χονδριτών (C1 Carbonaceous Chondrites) vs. Ηλιακού συστήματος</vt:lpstr>
      <vt:lpstr>Γεωχημική συμπεριφορά των REE: Ιοντική Ακτίνα των REΕ</vt:lpstr>
      <vt:lpstr>Συγκρίσεις στα REE “patterns”</vt:lpstr>
      <vt:lpstr>“ανωμαλία” στο Eu </vt:lpstr>
      <vt:lpstr>Kd’s για το Πλαγιόκλαστο </vt:lpstr>
      <vt:lpstr>Συντελεστές Κατανομής για τις REEs</vt:lpstr>
      <vt:lpstr>Μερική τήξη</vt:lpstr>
      <vt:lpstr>Μερική τήξη  α) Ευτηκτική τήξη</vt:lpstr>
      <vt:lpstr>Τι ξέρουμε για τη συμπεριφορά των ιχνοστοιχείων:</vt:lpstr>
      <vt:lpstr>Παράδειγμα  μερικής τήξης ανώτερου μανδύα....</vt:lpstr>
      <vt:lpstr>Λόγος δύο ιχνοστοιχείων με διαφορετική ανταγωνιστικότητα</vt:lpstr>
      <vt:lpstr>Κλασματική Κρυστάλλωση</vt:lpstr>
      <vt:lpstr>Συνοψίζοντας...</vt:lpstr>
      <vt:lpstr>To “Pattern” του κανονικοποιημένου διαγράμματος REE ... ταυτότητα ενός πετρώματος</vt:lpstr>
      <vt:lpstr>PowerPoint Presentation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224</cp:revision>
  <dcterms:created xsi:type="dcterms:W3CDTF">2012-09-06T09:03:05Z</dcterms:created>
  <dcterms:modified xsi:type="dcterms:W3CDTF">2015-05-19T15:10:40Z</dcterms:modified>
</cp:coreProperties>
</file>