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262" r:id="rId3"/>
    <p:sldId id="261" r:id="rId4"/>
    <p:sldId id="266" r:id="rId5"/>
    <p:sldId id="265" r:id="rId6"/>
    <p:sldId id="267" r:id="rId7"/>
    <p:sldId id="274" r:id="rId8"/>
    <p:sldId id="301" r:id="rId9"/>
    <p:sldId id="302" r:id="rId10"/>
    <p:sldId id="303" r:id="rId11"/>
    <p:sldId id="304" r:id="rId12"/>
    <p:sldId id="305" r:id="rId13"/>
    <p:sldId id="306"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395" r:id="rId51"/>
    <p:sldId id="397" r:id="rId52"/>
    <p:sldId id="346" r:id="rId53"/>
    <p:sldId id="347" r:id="rId54"/>
    <p:sldId id="348" r:id="rId55"/>
    <p:sldId id="349" r:id="rId56"/>
    <p:sldId id="350" r:id="rId57"/>
    <p:sldId id="351" r:id="rId58"/>
    <p:sldId id="352" r:id="rId59"/>
    <p:sldId id="353" r:id="rId60"/>
    <p:sldId id="354" r:id="rId61"/>
    <p:sldId id="355" r:id="rId62"/>
    <p:sldId id="356" r:id="rId63"/>
    <p:sldId id="357" r:id="rId64"/>
    <p:sldId id="358" r:id="rId65"/>
    <p:sldId id="359" r:id="rId66"/>
    <p:sldId id="360" r:id="rId67"/>
    <p:sldId id="361" r:id="rId68"/>
    <p:sldId id="363" r:id="rId69"/>
    <p:sldId id="362"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2" r:id="rId89"/>
    <p:sldId id="383" r:id="rId90"/>
    <p:sldId id="384" r:id="rId91"/>
    <p:sldId id="385" r:id="rId92"/>
    <p:sldId id="387" r:id="rId93"/>
    <p:sldId id="388" r:id="rId94"/>
    <p:sldId id="389" r:id="rId95"/>
    <p:sldId id="390" r:id="rId96"/>
    <p:sldId id="391" r:id="rId97"/>
    <p:sldId id="392" r:id="rId98"/>
    <p:sldId id="393" r:id="rId99"/>
    <p:sldId id="280" r:id="rId100"/>
    <p:sldId id="290" r:id="rId101"/>
    <p:sldId id="295" r:id="rId102"/>
    <p:sldId id="396" r:id="rId103"/>
    <p:sldId id="292" r:id="rId104"/>
    <p:sldId id="291" r:id="rId105"/>
    <p:sldId id="294" r:id="rId106"/>
    <p:sldId id="293" r:id="rId107"/>
    <p:sldId id="307" r:id="rId10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2"/>
            <p14:sldId id="261"/>
            <p14:sldId id="266"/>
            <p14:sldId id="265"/>
            <p14:sldId id="267"/>
            <p14:sldId id="274"/>
            <p14:sldId id="301"/>
            <p14:sldId id="302"/>
            <p14:sldId id="303"/>
            <p14:sldId id="304"/>
            <p14:sldId id="305"/>
            <p14:sldId id="306"/>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95"/>
            <p14:sldId id="397"/>
            <p14:sldId id="346"/>
            <p14:sldId id="347"/>
            <p14:sldId id="348"/>
            <p14:sldId id="349"/>
            <p14:sldId id="350"/>
            <p14:sldId id="351"/>
            <p14:sldId id="352"/>
            <p14:sldId id="353"/>
            <p14:sldId id="354"/>
            <p14:sldId id="355"/>
            <p14:sldId id="356"/>
            <p14:sldId id="357"/>
            <p14:sldId id="358"/>
            <p14:sldId id="359"/>
            <p14:sldId id="360"/>
            <p14:sldId id="361"/>
            <p14:sldId id="363"/>
            <p14:sldId id="362"/>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7"/>
            <p14:sldId id="388"/>
            <p14:sldId id="389"/>
            <p14:sldId id="390"/>
            <p14:sldId id="391"/>
            <p14:sldId id="392"/>
            <p14:sldId id="393"/>
            <p14:sldId id="280"/>
            <p14:sldId id="290"/>
            <p14:sldId id="295"/>
            <p14:sldId id="396"/>
            <p14:sldId id="292"/>
            <p14:sldId id="291"/>
            <p14:sldId id="294"/>
          </p14:sldIdLst>
        </p14:section>
        <p14:section name="Untitled Section" id="{0F1CB131-A6BD-43D0-B8D4-1F27CEF7A05E}">
          <p14:sldIdLst>
            <p14:sldId id="293"/>
            <p14:sldId id="30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85" autoAdjust="0"/>
    <p:restoredTop sz="86355" autoAdjust="0"/>
  </p:normalViewPr>
  <p:slideViewPr>
    <p:cSldViewPr>
      <p:cViewPr varScale="1">
        <p:scale>
          <a:sx n="64" d="100"/>
          <a:sy n="64" d="100"/>
        </p:scale>
        <p:origin x="14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414256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102</a:t>
            </a:fld>
            <a:endParaRPr lang="el-GR"/>
          </a:p>
        </p:txBody>
      </p:sp>
    </p:spTree>
    <p:extLst>
      <p:ext uri="{BB962C8B-B14F-4D97-AF65-F5344CB8AC3E}">
        <p14:creationId xmlns:p14="http://schemas.microsoft.com/office/powerpoint/2010/main" val="354098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104</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107</a:t>
            </a:fld>
            <a:endParaRPr lang="el-GR"/>
          </a:p>
        </p:txBody>
      </p:sp>
    </p:spTree>
    <p:extLst>
      <p:ext uri="{BB962C8B-B14F-4D97-AF65-F5344CB8AC3E}">
        <p14:creationId xmlns:p14="http://schemas.microsoft.com/office/powerpoint/2010/main" val="55796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6299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29471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dirty="0"/>
          </a:p>
        </p:txBody>
      </p:sp>
    </p:spTree>
    <p:extLst>
      <p:ext uri="{BB962C8B-B14F-4D97-AF65-F5344CB8AC3E}">
        <p14:creationId xmlns:p14="http://schemas.microsoft.com/office/powerpoint/2010/main" val="4166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40045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39169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33"/>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8" y="6441979"/>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6" y="6441608"/>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46"/>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46"/>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4"/>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8" y="6441979"/>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5" name="2 - Θέση υποσέλιδου"/>
          <p:cNvSpPr txBox="1">
            <a:spLocks/>
          </p:cNvSpPr>
          <p:nvPr userDrawn="1"/>
        </p:nvSpPr>
        <p:spPr bwMode="auto">
          <a:xfrm>
            <a:off x="539556" y="6441608"/>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8"/>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8" y="6441979"/>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6" y="6441608"/>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9" y="1574254"/>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9"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8" y="6441979"/>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8" name="2 - Θέση υποσέλιδου"/>
          <p:cNvSpPr txBox="1">
            <a:spLocks/>
          </p:cNvSpPr>
          <p:nvPr userDrawn="1"/>
        </p:nvSpPr>
        <p:spPr bwMode="auto">
          <a:xfrm>
            <a:off x="539556" y="6441608"/>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8" y="6441979"/>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4" name="2 - Θέση υποσέλιδου"/>
          <p:cNvSpPr txBox="1">
            <a:spLocks/>
          </p:cNvSpPr>
          <p:nvPr userDrawn="1"/>
        </p:nvSpPr>
        <p:spPr bwMode="auto">
          <a:xfrm>
            <a:off x="539556" y="6441608"/>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556792"/>
            <a:ext cx="3008313" cy="4608512"/>
          </a:xfrm>
        </p:spPr>
        <p:txBody>
          <a:bodyPr>
            <a:normAutofit/>
          </a:bodyPr>
          <a:lstStyle>
            <a:lvl1pPr marL="0" indent="0">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8" y="6441979"/>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7" name="2 - Θέση υποσέλιδου"/>
          <p:cNvSpPr txBox="1">
            <a:spLocks/>
          </p:cNvSpPr>
          <p:nvPr userDrawn="1"/>
        </p:nvSpPr>
        <p:spPr bwMode="auto">
          <a:xfrm>
            <a:off x="539556" y="6441608"/>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8" y="6441979"/>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z="1200" smtClean="0">
                <a:solidFill>
                  <a:srgbClr val="5075BC"/>
                </a:solidFill>
              </a:rPr>
              <a:pPr algn="ctr"/>
              <a:t>‹#›</a:t>
            </a:fld>
            <a:endParaRPr lang="el-GR" sz="1200" dirty="0">
              <a:solidFill>
                <a:srgbClr val="5075BC"/>
              </a:solidFill>
            </a:endParaRPr>
          </a:p>
        </p:txBody>
      </p:sp>
      <p:sp>
        <p:nvSpPr>
          <p:cNvPr id="6" name="2 - Θέση υποσέλιδου"/>
          <p:cNvSpPr txBox="1">
            <a:spLocks/>
          </p:cNvSpPr>
          <p:nvPr userDrawn="1"/>
        </p:nvSpPr>
        <p:spPr bwMode="auto">
          <a:xfrm>
            <a:off x="539556" y="6441608"/>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mn-ea"/>
                <a:cs typeface="+mn-cs"/>
              </a:rPr>
              <a:t>Τι</a:t>
            </a:r>
            <a:r>
              <a:rPr lang="el-GR" sz="1000" baseline="0" dirty="0" smtClean="0">
                <a:solidFill>
                  <a:srgbClr val="5075BC"/>
                </a:solidFill>
                <a:ea typeface="+mn-ea"/>
                <a:cs typeface="+mn-cs"/>
              </a:rPr>
              <a:t> είναι η Ιστορία</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377" rtl="0" eaLnBrk="1" latinLnBrk="0" hangingPunct="1">
        <a:spcBef>
          <a:spcPct val="0"/>
        </a:spcBef>
        <a:buNone/>
        <a:defRPr sz="4400" b="0" kern="1200">
          <a:solidFill>
            <a:schemeClr val="accent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Napoleon_I_of_France" TargetMode="External"/><Relationship Id="rId2" Type="http://schemas.openxmlformats.org/officeDocument/2006/relationships/hyperlink" Target="http://en.wikipedia.org/wiki/Oil_painting" TargetMode="Externa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hyperlink" Target="http://en.wikipedia.org/wiki/Great_St._Bernard_Pass" TargetMode="External"/><Relationship Id="rId4" Type="http://schemas.openxmlformats.org/officeDocument/2006/relationships/hyperlink" Target="http://en.wikipedia.org/wiki/Jacques-Louis_David"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rarehistoricalphotos.com/henry-ford-receiving-grand-cross-german-eagle-nazi-officials-193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commons.wikimedia.org/wiki/File:Jacques_Louis_David_-_Bonaparte_franchissant_le_Grand_Saint-Bernard,_20_mai_1800.jpg?uselang=el"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commons.wikimedia.org/wiki/File:Ramses_IIs_seger_%C3%B6ver_Chetafolket_och_stormningen_av_Dapur,_Nordisk_familjebok.png#/media/File:Ramses_IIs_seger_%C3%B6ver_Chetafolket_och_stormningen_av_Dapur,_Nordisk_familjebok.p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commons.wikimedia.org/wiki/File:Herodotusstatue.JPG#/media/File:Herodotusstatue.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l.wikipedia.org/wiki/%CE%A6%CE%B1%CF%81%CE%B1%CF%8E" TargetMode="External"/><Relationship Id="rId2" Type="http://schemas.openxmlformats.org/officeDocument/2006/relationships/hyperlink" Target="http://el.wikipedia.org/wiki/%CE%91%CF%81%CF%87%CE%B1%CE%AF%CE%B1_%CE%95%CE%BB%CE%BB%CE%AC%CE%B4%CE%B1" TargetMode="External"/><Relationship Id="rId1" Type="http://schemas.openxmlformats.org/officeDocument/2006/relationships/slideLayout" Target="../slideLayouts/slideLayout2.xml"/><Relationship Id="rId5" Type="http://schemas.openxmlformats.org/officeDocument/2006/relationships/hyperlink" Target="http://el.wikisource.org/wiki/%CE%88%CE%BE%CE%BF%CE%B4%CE%BF%CF%82" TargetMode="External"/><Relationship Id="rId4" Type="http://schemas.openxmlformats.org/officeDocument/2006/relationships/hyperlink" Target="http://el.wikipedia.org/wiki/%CE%91%CF%81%CF%87%CE%B1%CE%AF%CE%B1_%CE%91%CE%AF%CE%B3%CF%85%CF%80%CF%84%CE%BF%CF%82"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l.wikipedia.org/wiki/%CE%91%CF%81%CF%87%CE%B1%CE%AF%CE%B1_%CE%91%CE%AF%CE%B3%CF%85%CF%80%CF%84%CE%BF%CF%82" TargetMode="External"/><Relationship Id="rId7" Type="http://schemas.openxmlformats.org/officeDocument/2006/relationships/hyperlink" Target="http://en.wikipedia.org/wiki/Ramesses_II" TargetMode="External"/><Relationship Id="rId2" Type="http://schemas.openxmlformats.org/officeDocument/2006/relationships/hyperlink" Target="http://el.wikipedia.org/wiki/%CE%A6%CE%B1%CF%81%CE%B1%CF%8E" TargetMode="External"/><Relationship Id="rId1" Type="http://schemas.openxmlformats.org/officeDocument/2006/relationships/slideLayout" Target="../slideLayouts/slideLayout4.xml"/><Relationship Id="rId6" Type="http://schemas.openxmlformats.org/officeDocument/2006/relationships/hyperlink" Target="http://en.wikipedia.org/wiki/Egyptian_Empire" TargetMode="External"/><Relationship Id="rId5" Type="http://schemas.openxmlformats.org/officeDocument/2006/relationships/hyperlink" Target="http://en.wikipedia.org/wiki/Nineteenth_Dynasty_of_Egypt" TargetMode="External"/><Relationship Id="rId4" Type="http://schemas.openxmlformats.org/officeDocument/2006/relationships/hyperlink" Target="http://en.wikipedia.org/wiki/Pharaoh"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l.wikisource.org/wiki/%CE%88%CE%BE%CE%BF%CE%B4%CE%BF%CF%82" TargetMode="External"/><Relationship Id="rId2" Type="http://schemas.openxmlformats.org/officeDocument/2006/relationships/hyperlink" Target="http://el.wikipedia.org/wiki/%CE%A6%CE%B1%CF%81%CE%B1%CF%8E" TargetMode="External"/><Relationship Id="rId1" Type="http://schemas.openxmlformats.org/officeDocument/2006/relationships/slideLayout" Target="../slideLayouts/slideLayout4.xml"/><Relationship Id="rId4" Type="http://schemas.openxmlformats.org/officeDocument/2006/relationships/hyperlink" Target="http://en.wikipedia.org/wiki/Pharaoh_of_the_Exodu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el.wikipedia.org/wiki/%CE%A7%CE%B1%CF%84%CE%BF%CF%85%CF%83%CE%AF%CE%BB%CE%B9%CF%82_%CE%93%CE%84" TargetMode="External"/><Relationship Id="rId3" Type="http://schemas.openxmlformats.org/officeDocument/2006/relationships/hyperlink" Target="http://el.wikipedia.org/wiki/%CE%A3%CF%85%CF%81%CE%AF%CE%B1" TargetMode="External"/><Relationship Id="rId7" Type="http://schemas.openxmlformats.org/officeDocument/2006/relationships/hyperlink" Target="http://el.wikipedia.org/wiki/%CE%A6%CE%B1%CF%81%CE%B1%CF%8E" TargetMode="External"/><Relationship Id="rId2" Type="http://schemas.openxmlformats.org/officeDocument/2006/relationships/hyperlink" Target="http://el.wikipedia.org/wiki/%CE%A0%CE%B1%CE%BB%CE%B1%CE%B9%CF%83%CF%84%CE%AF%CE%BD%CE%B7_(%CE%B9%CF%83%CF%84%CE%BF%CF%81%CE%B9%CE%BA%CE%AE_%CF%80%CE%B5%CF%81%CE%B9%CE%BF%CF%87%CE%AE)" TargetMode="External"/><Relationship Id="rId1" Type="http://schemas.openxmlformats.org/officeDocument/2006/relationships/slideLayout" Target="../slideLayouts/slideLayout2.xml"/><Relationship Id="rId6" Type="http://schemas.openxmlformats.org/officeDocument/2006/relationships/hyperlink" Target="http://el.wikipedia.org/wiki/%CE%91%CF%81%CF%87%CE%B1%CE%AF%CE%B1_%CE%91%CE%AF%CE%B3%CF%85%CF%80%CF%84%CE%BF%CF%82" TargetMode="External"/><Relationship Id="rId5" Type="http://schemas.openxmlformats.org/officeDocument/2006/relationships/hyperlink" Target="http://el.wikipedia.org/wiki/%CE%A7%CE%B5%CF%84%CF%84%CE%B1%CE%AF%CE%BF%CE%B9" TargetMode="External"/><Relationship Id="rId4" Type="http://schemas.openxmlformats.org/officeDocument/2006/relationships/hyperlink" Target="http://el.wikipedia.org/wiki/%CE%9C%CE%AC%CF%87%CE%B7_%CF%84%CE%BF%CF%85_%CE%9A%CE%B1%CE%BD%CF%84%CE%AD%CF%82" TargetMode="External"/><Relationship Id="rId9" Type="http://schemas.openxmlformats.org/officeDocument/2006/relationships/hyperlink" Target="http://el.wikipedia.org/wiki/%CE%9C%CE%BF%CF%85%CE%B2%CE%B1%CF%84%CE%AC%CE%BB%CE%B9%CF%82_%CE%92%CE%8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Ramesses_II" TargetMode="External"/><Relationship Id="rId2" Type="http://schemas.openxmlformats.org/officeDocument/2006/relationships/hyperlink" Target="http://en.wikipedia.org/wiki/Muwatalli_I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Syria" TargetMode="External"/><Relationship Id="rId3" Type="http://schemas.openxmlformats.org/officeDocument/2006/relationships/hyperlink" Target="http://en.wikipedia.org/wiki/Ramesses_II" TargetMode="External"/><Relationship Id="rId7" Type="http://schemas.openxmlformats.org/officeDocument/2006/relationships/hyperlink" Target="http://en.wikipedia.org/wiki/Orontes_River" TargetMode="External"/><Relationship Id="rId2" Type="http://schemas.openxmlformats.org/officeDocument/2006/relationships/hyperlink" Target="http://en.wikipedia.org/wiki/New_Kingdom" TargetMode="External"/><Relationship Id="rId1" Type="http://schemas.openxmlformats.org/officeDocument/2006/relationships/slideLayout" Target="../slideLayouts/slideLayout2.xml"/><Relationship Id="rId6" Type="http://schemas.openxmlformats.org/officeDocument/2006/relationships/hyperlink" Target="http://en.wikipedia.org/wiki/Kadesh" TargetMode="External"/><Relationship Id="rId5" Type="http://schemas.openxmlformats.org/officeDocument/2006/relationships/hyperlink" Target="http://en.wikipedia.org/wiki/Muwatalli_II" TargetMode="External"/><Relationship Id="rId10" Type="http://schemas.openxmlformats.org/officeDocument/2006/relationships/hyperlink" Target="http://en.wikipedia.org/wiki/Chariot" TargetMode="External"/><Relationship Id="rId4" Type="http://schemas.openxmlformats.org/officeDocument/2006/relationships/hyperlink" Target="http://en.wikipedia.org/wiki/Hittite_Empire" TargetMode="External"/><Relationship Id="rId9" Type="http://schemas.openxmlformats.org/officeDocument/2006/relationships/hyperlink" Target="http://en.wikipedia.org/wiki/Battle_of_Kadesh"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el.wikipedia.org/wiki/%CE%A0%CF%8D%CF%81%CF%81%CE%B5%CE%B9%CE%BF%CF%82_%CE%BD%CE%AF%CE%BA%CE%B7" TargetMode="External"/><Relationship Id="rId2" Type="http://schemas.openxmlformats.org/officeDocument/2006/relationships/hyperlink" Target="http://en.wikipedia.org/wiki/Battle_of_Kades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hools-wikipedia.org/wp/r/Ramesses_II.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Set_(mythology)" TargetMode="External"/><Relationship Id="rId2" Type="http://schemas.openxmlformats.org/officeDocument/2006/relationships/hyperlink" Target="http://en.wikipedia.org/wiki/Battle_of_Kadesh" TargetMode="External"/><Relationship Id="rId1" Type="http://schemas.openxmlformats.org/officeDocument/2006/relationships/slideLayout" Target="../slideLayouts/slideLayout2.xml"/><Relationship Id="rId4" Type="http://schemas.openxmlformats.org/officeDocument/2006/relationships/hyperlink" Target="http://www.touregypt.net/featurestories/kadesh.ht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en.wikipedia.org/wiki/Bodrum" TargetMode="External"/><Relationship Id="rId3" Type="http://schemas.openxmlformats.org/officeDocument/2006/relationships/hyperlink" Target="http://en.wikipedia.org/wiki/Ancient_Greek" TargetMode="External"/><Relationship Id="rId7" Type="http://schemas.openxmlformats.org/officeDocument/2006/relationships/hyperlink" Target="http://en.wikipedia.org/wiki/Caria" TargetMode="External"/><Relationship Id="rId2" Type="http://schemas.openxmlformats.org/officeDocument/2006/relationships/hyperlink" Target="http://en.wikipedia.org/wiki/Help:IPA_for_English" TargetMode="External"/><Relationship Id="rId1" Type="http://schemas.openxmlformats.org/officeDocument/2006/relationships/slideLayout" Target="../slideLayouts/slideLayout2.xml"/><Relationship Id="rId6" Type="http://schemas.openxmlformats.org/officeDocument/2006/relationships/hyperlink" Target="http://en.wikipedia.org/wiki/Halicarnassus" TargetMode="External"/><Relationship Id="rId11" Type="http://schemas.openxmlformats.org/officeDocument/2006/relationships/hyperlink" Target="http://en.wikipedia.org/wiki/Voltaire" TargetMode="External"/><Relationship Id="rId5" Type="http://schemas.openxmlformats.org/officeDocument/2006/relationships/hyperlink" Target="http://en.wikipedia.org/wiki/Historian" TargetMode="External"/><Relationship Id="rId10" Type="http://schemas.openxmlformats.org/officeDocument/2006/relationships/hyperlink" Target="http://en.wikipedia.org/wiki/Cicero" TargetMode="External"/><Relationship Id="rId4" Type="http://schemas.openxmlformats.org/officeDocument/2006/relationships/hyperlink" Target="http://en.wikipedia.org/wiki/Greeks" TargetMode="External"/><Relationship Id="rId9" Type="http://schemas.openxmlformats.org/officeDocument/2006/relationships/hyperlink" Target="http://en.wikipedia.org/wiki/Turkey"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rationalwiki.org/wiki/Herodot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n.wikipedia.org/wiki/Twilight_of_the_Idol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n.wikipedia.org/wiki/Twilight_of_the_Ido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en.wiktionary.org/wiki/%E1%BC%88%CF%81%CF%87%CE%B9%CE%BC%CE%AE%CE%B4%CE%B7%CF%8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en.wikipedia.org/wiki/Rafael_Bombelli" TargetMode="External"/><Relationship Id="rId2" Type="http://schemas.openxmlformats.org/officeDocument/2006/relationships/hyperlink" Target="http://en.wikipedia.org/wiki/Baptis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hyperlink" Target="http://en.wikipedia.org/wiki/Stanis%C5%82aw_Saks" TargetMode="External"/><Relationship Id="rId3" Type="http://schemas.openxmlformats.org/officeDocument/2006/relationships/hyperlink" Target="http://en.wikipedia.org/wiki/Kazimierz_Kuratowski" TargetMode="External"/><Relationship Id="rId7" Type="http://schemas.openxmlformats.org/officeDocument/2006/relationships/hyperlink" Target="http://en.wikipedia.org/wiki/Stefan_Mazurkiewicz" TargetMode="External"/><Relationship Id="rId12" Type="http://schemas.openxmlformats.org/officeDocument/2006/relationships/hyperlink" Target="http://en.wikipedia.org/wiki/Samuel_Eilenberg" TargetMode="External"/><Relationship Id="rId2" Type="http://schemas.openxmlformats.org/officeDocument/2006/relationships/hyperlink" Target="http://en.wikipedia.org/wiki/Wac%C5%82aw_Sierpi%C5%84ski" TargetMode="External"/><Relationship Id="rId1" Type="http://schemas.openxmlformats.org/officeDocument/2006/relationships/slideLayout" Target="../slideLayouts/slideLayout5.xml"/><Relationship Id="rId6" Type="http://schemas.openxmlformats.org/officeDocument/2006/relationships/hyperlink" Target="http://en.wikipedia.org/wiki/Zygmunt_Janiszewski" TargetMode="External"/><Relationship Id="rId11" Type="http://schemas.openxmlformats.org/officeDocument/2006/relationships/hyperlink" Target="http://en.wikipedia.org/wiki/Nachman_Aronszajn" TargetMode="External"/><Relationship Id="rId5" Type="http://schemas.openxmlformats.org/officeDocument/2006/relationships/hyperlink" Target="http://en.wikipedia.org/wiki/Bronis%C5%82aw_Knaster" TargetMode="External"/><Relationship Id="rId10" Type="http://schemas.openxmlformats.org/officeDocument/2006/relationships/hyperlink" Target="http://en.wikipedia.org/wiki/Roman_Sikorski" TargetMode="External"/><Relationship Id="rId4" Type="http://schemas.openxmlformats.org/officeDocument/2006/relationships/hyperlink" Target="http://en.wikipedia.org/wiki/Edward_Marczewski" TargetMode="External"/><Relationship Id="rId9" Type="http://schemas.openxmlformats.org/officeDocument/2006/relationships/hyperlink" Target="http://en.wikipedia.org/wiki/Karol_Borsuk"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en.wikipedia.org/wiki/Andrzej_Mostowski" TargetMode="External"/><Relationship Id="rId13" Type="http://schemas.openxmlformats.org/officeDocument/2006/relationships/hyperlink" Target="http://en.wikipedia.org/wiki/Jerzy_Sp%C5%82awa-Neyman" TargetMode="External"/><Relationship Id="rId3" Type="http://schemas.openxmlformats.org/officeDocument/2006/relationships/hyperlink" Target="http://en.wikipedia.org/wiki/Warsaw" TargetMode="External"/><Relationship Id="rId7" Type="http://schemas.openxmlformats.org/officeDocument/2006/relationships/hyperlink" Target="http://en.wikipedia.org/wiki/Jan_%C5%81ukasiewicz" TargetMode="External"/><Relationship Id="rId12" Type="http://schemas.openxmlformats.org/officeDocument/2006/relationships/hyperlink" Target="http://en.wikipedia.org/wiki/Otton_M._Nikodym" TargetMode="External"/><Relationship Id="rId2" Type="http://schemas.openxmlformats.org/officeDocument/2006/relationships/hyperlink" Target="http://en.wikipedia.org/wiki/Lw%C3%B3w-Warsaw_School_of_Logic" TargetMode="External"/><Relationship Id="rId1" Type="http://schemas.openxmlformats.org/officeDocument/2006/relationships/slideLayout" Target="../slideLayouts/slideLayout4.xml"/><Relationship Id="rId6" Type="http://schemas.openxmlformats.org/officeDocument/2006/relationships/hyperlink" Target="http://en.wikipedia.org/wiki/Alfred_Tarski" TargetMode="External"/><Relationship Id="rId11" Type="http://schemas.openxmlformats.org/officeDocument/2006/relationships/hyperlink" Target="http://en.wikipedia.org/wiki/J%C3%B3zef_Marcinkiewicz" TargetMode="External"/><Relationship Id="rId5" Type="http://schemas.openxmlformats.org/officeDocument/2006/relationships/hyperlink" Target="http://en.wikipedia.org/wiki/Adolf_Lindenbaum" TargetMode="External"/><Relationship Id="rId10" Type="http://schemas.openxmlformats.org/officeDocument/2006/relationships/hyperlink" Target="http://en.wikipedia.org/wiki/Antoni_Zygmund" TargetMode="External"/><Relationship Id="rId4" Type="http://schemas.openxmlformats.org/officeDocument/2006/relationships/hyperlink" Target="http://en.wikipedia.org/wiki/Stanis%C5%82aw_Le%C5%9Bniewski" TargetMode="External"/><Relationship Id="rId9" Type="http://schemas.openxmlformats.org/officeDocument/2006/relationships/hyperlink" Target="http://en.wikipedia.org/wiki/Aleksander_Rajchman"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imo-official.org/results.aspx" TargetMode="External"/><Relationship Id="rId2" Type="http://schemas.openxmlformats.org/officeDocument/2006/relationships/hyperlink" Target="https://www.imo-official.org/default.asp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en.wikiquote.org/wiki/65_BC" TargetMode="External"/><Relationship Id="rId2" Type="http://schemas.openxmlformats.org/officeDocument/2006/relationships/hyperlink" Target="http://en.wikipedia.org/wiki/Horace" TargetMode="External"/><Relationship Id="rId1" Type="http://schemas.openxmlformats.org/officeDocument/2006/relationships/slideLayout" Target="../slideLayouts/slideLayout2.xml"/><Relationship Id="rId4" Type="http://schemas.openxmlformats.org/officeDocument/2006/relationships/hyperlink" Target="http://en.wikiquote.org/wiki/8_BC"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8" Type="http://schemas.openxmlformats.org/officeDocument/2006/relationships/hyperlink" Target="http://en.wikipedia.org/wiki/Suetonius" TargetMode="External"/><Relationship Id="rId3" Type="http://schemas.openxmlformats.org/officeDocument/2006/relationships/hyperlink" Target="http://en.wikipedia.org/wiki/Julius_Caesar_(play)" TargetMode="External"/><Relationship Id="rId7" Type="http://schemas.openxmlformats.org/officeDocument/2006/relationships/hyperlink" Target="http://en.wikipedia.org/wiki/Henry_VI,_Part_3" TargetMode="External"/><Relationship Id="rId2" Type="http://schemas.openxmlformats.org/officeDocument/2006/relationships/hyperlink" Target="http://en.wikipedia.org/wiki/William_Shakespeare" TargetMode="External"/><Relationship Id="rId1" Type="http://schemas.openxmlformats.org/officeDocument/2006/relationships/slideLayout" Target="../slideLayouts/slideLayout2.xml"/><Relationship Id="rId6" Type="http://schemas.openxmlformats.org/officeDocument/2006/relationships/hyperlink" Target="http://en.wikipedia.org/wiki/Richard_Edes" TargetMode="External"/><Relationship Id="rId5" Type="http://schemas.openxmlformats.org/officeDocument/2006/relationships/hyperlink" Target="http://en.wikipedia.org/wiki/Et_tu,_Brute?" TargetMode="External"/><Relationship Id="rId4" Type="http://schemas.openxmlformats.org/officeDocument/2006/relationships/hyperlink" Target="http://en.wikipedia.org/wiki/Macaronic_language" TargetMode="External"/><Relationship Id="rId9" Type="http://schemas.openxmlformats.org/officeDocument/2006/relationships/hyperlink" Target="http://en.wikipedia.org/wiki/Greek_language"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en.wikipedia.org/wiki/Northern_Italy" TargetMode="External"/><Relationship Id="rId3" Type="http://schemas.openxmlformats.org/officeDocument/2006/relationships/hyperlink" Target="http://en.wikipedia.org/wiki/Latin" TargetMode="External"/><Relationship Id="rId7" Type="http://schemas.openxmlformats.org/officeDocument/2006/relationships/hyperlink" Target="http://en.wikipedia.org/wiki/Rubicon" TargetMode="External"/><Relationship Id="rId12" Type="http://schemas.openxmlformats.org/officeDocument/2006/relationships/hyperlink" Target="http://el.wikipedia.org/wiki/%CE%A0%CE%BB%CE%BF%CF%8D%CF%84%CE%B1%CF%81%CF%87%CE%BF%CF%82" TargetMode="External"/><Relationship Id="rId2" Type="http://schemas.openxmlformats.org/officeDocument/2006/relationships/hyperlink" Target="http://en.wikipedia.org/wiki/Dice" TargetMode="External"/><Relationship Id="rId1" Type="http://schemas.openxmlformats.org/officeDocument/2006/relationships/slideLayout" Target="../slideLayouts/slideLayout2.xml"/><Relationship Id="rId6" Type="http://schemas.openxmlformats.org/officeDocument/2006/relationships/hyperlink" Target="http://en.wikipedia.org/wiki/Julius_Caesar" TargetMode="External"/><Relationship Id="rId11" Type="http://schemas.openxmlformats.org/officeDocument/2006/relationships/hyperlink" Target="http://en.wikipedia.org/wiki/Optimates" TargetMode="External"/><Relationship Id="rId5" Type="http://schemas.openxmlformats.org/officeDocument/2006/relationships/hyperlink" Target="http://en.wikipedia.org/wiki/Help:IPA_for_Latin" TargetMode="External"/><Relationship Id="rId10" Type="http://schemas.openxmlformats.org/officeDocument/2006/relationships/hyperlink" Target="http://en.wikipedia.org/wiki/Pompey" TargetMode="External"/><Relationship Id="rId4" Type="http://schemas.openxmlformats.org/officeDocument/2006/relationships/hyperlink" Target="http://en.wikipedia.org/wiki/Suetonius" TargetMode="External"/><Relationship Id="rId9" Type="http://schemas.openxmlformats.org/officeDocument/2006/relationships/hyperlink" Target="http://en.wikipedia.org/wiki/Caesar's_civil_war"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en.wikipedia.org/wiki/University_of_Cambridge" TargetMode="External"/><Relationship Id="rId13" Type="http://schemas.openxmlformats.org/officeDocument/2006/relationships/hyperlink" Target="http://en.wikipedia.org/wiki/CNRS" TargetMode="External"/><Relationship Id="rId18" Type="http://schemas.openxmlformats.org/officeDocument/2006/relationships/hyperlink" Target="http://en.wikipedia.org/wiki/Moscow_State_University" TargetMode="External"/><Relationship Id="rId3" Type="http://schemas.openxmlformats.org/officeDocument/2006/relationships/hyperlink" Target="http://en.wikipedia.org/wiki/Institut_des_Hautes_%C3%89tudes_Scientifiques" TargetMode="External"/><Relationship Id="rId7" Type="http://schemas.openxmlformats.org/officeDocument/2006/relationships/hyperlink" Target="http://en.wikipedia.org/wiki/University_of_California,_Berkeley" TargetMode="External"/><Relationship Id="rId12" Type="http://schemas.openxmlformats.org/officeDocument/2006/relationships/hyperlink" Target="http://en.wikipedia.org/wiki/University_of_California,_San_Diego" TargetMode="External"/><Relationship Id="rId17" Type="http://schemas.openxmlformats.org/officeDocument/2006/relationships/hyperlink" Target="http://en.wikipedia.org/wiki/Kyoto_University" TargetMode="External"/><Relationship Id="rId2" Type="http://schemas.openxmlformats.org/officeDocument/2006/relationships/hyperlink" Target="http://en.wikipedia.org/wiki/Princeton_University" TargetMode="External"/><Relationship Id="rId16" Type="http://schemas.openxmlformats.org/officeDocument/2006/relationships/hyperlink" Target="http://en.wikipedia.org/wiki/Instituto_Nacional_de_Matem%C3%A1tica_Pura_e_Aplicada" TargetMode="External"/><Relationship Id="rId20" Type="http://schemas.openxmlformats.org/officeDocument/2006/relationships/hyperlink" Target="http://en.wikipedia.org/wiki/University_College_London" TargetMode="External"/><Relationship Id="rId1" Type="http://schemas.openxmlformats.org/officeDocument/2006/relationships/slideLayout" Target="../slideLayouts/slideLayout4.xml"/><Relationship Id="rId6" Type="http://schemas.openxmlformats.org/officeDocument/2006/relationships/hyperlink" Target="http://en.wikipedia.org/wiki/Harvard_University" TargetMode="External"/><Relationship Id="rId11" Type="http://schemas.openxmlformats.org/officeDocument/2006/relationships/hyperlink" Target="http://en.wikipedia.org/wiki/Stanford_University" TargetMode="External"/><Relationship Id="rId5" Type="http://schemas.openxmlformats.org/officeDocument/2006/relationships/hyperlink" Target="http://en.wikipedia.org/wiki/Institute_for_Advanced_Study" TargetMode="External"/><Relationship Id="rId15" Type="http://schemas.openxmlformats.org/officeDocument/2006/relationships/hyperlink" Target="http://en.wikipedia.org/wiki/Institut_Henri_Poincar%C3%A9" TargetMode="External"/><Relationship Id="rId10" Type="http://schemas.openxmlformats.org/officeDocument/2006/relationships/hyperlink" Target="http://en.wikipedia.org/wiki/Oxford_University" TargetMode="External"/><Relationship Id="rId19" Type="http://schemas.openxmlformats.org/officeDocument/2006/relationships/hyperlink" Target="http://en.wikipedia.org/wiki/Rutgers_University" TargetMode="External"/><Relationship Id="rId4" Type="http://schemas.openxmlformats.org/officeDocument/2006/relationships/hyperlink" Target="http://en.wikipedia.org/wiki/University_of_Paris" TargetMode="External"/><Relationship Id="rId9" Type="http://schemas.openxmlformats.org/officeDocument/2006/relationships/hyperlink" Target="http://en.wikipedia.org/wiki/Massachusetts_Institute_of_Technology" TargetMode="External"/><Relationship Id="rId14" Type="http://schemas.openxmlformats.org/officeDocument/2006/relationships/hyperlink" Target="http://en.wikipedia.org/wiki/Hebrew_University_of_Jerusale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8" Type="http://schemas.openxmlformats.org/officeDocument/2006/relationships/hyperlink" Target="http://en.wikipedia.org/wiki/University_of_Stockholm" TargetMode="External"/><Relationship Id="rId3" Type="http://schemas.openxmlformats.org/officeDocument/2006/relationships/hyperlink" Target="http://en.wikipedia.org/wiki/University_of_Geneva" TargetMode="External"/><Relationship Id="rId7" Type="http://schemas.openxmlformats.org/officeDocument/2006/relationships/hyperlink" Target="http://en.wikipedia.org/wiki/University_of_Pisa" TargetMode="External"/><Relationship Id="rId12" Type="http://schemas.openxmlformats.org/officeDocument/2006/relationships/hyperlink" Target="http://en.wikipedia.org/wiki/%C3%89cole_Normale_Sup%C3%A9rieure_de_Lyon" TargetMode="External"/><Relationship Id="rId2" Type="http://schemas.openxmlformats.org/officeDocument/2006/relationships/hyperlink" Target="http://en.wikipedia.org/wiki/University_of_California,_Los_Angeles" TargetMode="External"/><Relationship Id="rId1" Type="http://schemas.openxmlformats.org/officeDocument/2006/relationships/slideLayout" Target="../slideLayouts/slideLayout4.xml"/><Relationship Id="rId6" Type="http://schemas.openxmlformats.org/officeDocument/2006/relationships/hyperlink" Target="http://en.wikipedia.org/wiki/University_of_Nancy" TargetMode="External"/><Relationship Id="rId11" Type="http://schemas.openxmlformats.org/officeDocument/2006/relationships/hyperlink" Target="http://en.wikipedia.org/wiki/University_of_Tokyo" TargetMode="External"/><Relationship Id="rId5" Type="http://schemas.openxmlformats.org/officeDocument/2006/relationships/hyperlink" Target="http://en.wikipedia.org/wiki/University_of_Kharkiv" TargetMode="External"/><Relationship Id="rId10" Type="http://schemas.openxmlformats.org/officeDocument/2006/relationships/hyperlink" Target="http://en.wikipedia.org/wiki/University_of_Warwick" TargetMode="External"/><Relationship Id="rId4" Type="http://schemas.openxmlformats.org/officeDocument/2006/relationships/hyperlink" Target="http://en.wikipedia.org/wiki/University_of_Helsinki" TargetMode="External"/><Relationship Id="rId9" Type="http://schemas.openxmlformats.org/officeDocument/2006/relationships/hyperlink" Target="http://en.wikipedia.org/wiki/University_of_Strasbourg" TargetMode="External"/></Relationships>
</file>

<file path=ppt/slides/_rels/slide81.xml.rels><?xml version="1.0" encoding="UTF-8" standalone="yes"?>
<Relationships xmlns="http://schemas.openxmlformats.org/package/2006/relationships"><Relationship Id="rId2" Type="http://schemas.openxmlformats.org/officeDocument/2006/relationships/hyperlink" Target="http://en.wikipedia.org/wiki/Jean-Pierre_Serre"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hyperlink" Target="http://en.wikipedia.org/wiki/City_College_of_New_York" TargetMode="External"/><Relationship Id="rId13" Type="http://schemas.openxmlformats.org/officeDocument/2006/relationships/hyperlink" Target="http://en.wikipedia.org/wiki/Institute_for_Advanced_Study" TargetMode="External"/><Relationship Id="rId18" Type="http://schemas.openxmlformats.org/officeDocument/2006/relationships/hyperlink" Target="http://en.wikipedia.org/wiki/Coll%C3%A8ge_de_France" TargetMode="External"/><Relationship Id="rId3" Type="http://schemas.openxmlformats.org/officeDocument/2006/relationships/hyperlink" Target="http://en.wikipedia.org/wiki/University_of_Helsinki" TargetMode="External"/><Relationship Id="rId7" Type="http://schemas.openxmlformats.org/officeDocument/2006/relationships/hyperlink" Target="http://en.wikipedia.org/wiki/Massachusetts_Institute_of_Technology" TargetMode="External"/><Relationship Id="rId12" Type="http://schemas.openxmlformats.org/officeDocument/2006/relationships/hyperlink" Target="http://en.wikipedia.org/wiki/Atle_Selberg" TargetMode="External"/><Relationship Id="rId17" Type="http://schemas.openxmlformats.org/officeDocument/2006/relationships/hyperlink" Target="http://en.wikipedia.org/wiki/Jean-Pierre_Serre" TargetMode="External"/><Relationship Id="rId2" Type="http://schemas.openxmlformats.org/officeDocument/2006/relationships/hyperlink" Target="http://en.wikipedia.org/wiki/Lars_Ahlfors" TargetMode="External"/><Relationship Id="rId16" Type="http://schemas.openxmlformats.org/officeDocument/2006/relationships/hyperlink" Target="http://en.wikipedia.org/wiki/Princeton_University" TargetMode="External"/><Relationship Id="rId1" Type="http://schemas.openxmlformats.org/officeDocument/2006/relationships/slideLayout" Target="../slideLayouts/slideLayout2.xml"/><Relationship Id="rId6" Type="http://schemas.openxmlformats.org/officeDocument/2006/relationships/hyperlink" Target="http://en.wikipedia.org/wiki/Jesse_Douglas" TargetMode="External"/><Relationship Id="rId11" Type="http://schemas.openxmlformats.org/officeDocument/2006/relationships/hyperlink" Target="http://en.wikipedia.org/wiki/University_of_Paris_VII" TargetMode="External"/><Relationship Id="rId5" Type="http://schemas.openxmlformats.org/officeDocument/2006/relationships/hyperlink" Target="http://en.wikipedia.org/wiki/Fields_Medal" TargetMode="External"/><Relationship Id="rId15" Type="http://schemas.openxmlformats.org/officeDocument/2006/relationships/hyperlink" Target="http://en.wikipedia.org/wiki/University_of_Tokyo" TargetMode="External"/><Relationship Id="rId10" Type="http://schemas.openxmlformats.org/officeDocument/2006/relationships/hyperlink" Target="http://en.wikipedia.org/wiki/University_of_Nancy" TargetMode="External"/><Relationship Id="rId4" Type="http://schemas.openxmlformats.org/officeDocument/2006/relationships/hyperlink" Target="http://en.wikipedia.org/wiki/Harvard_University" TargetMode="External"/><Relationship Id="rId9" Type="http://schemas.openxmlformats.org/officeDocument/2006/relationships/hyperlink" Target="http://en.wikipedia.org/wiki/Laurent_Schwartz" TargetMode="External"/><Relationship Id="rId14" Type="http://schemas.openxmlformats.org/officeDocument/2006/relationships/hyperlink" Target="http://en.wikipedia.org/wiki/Kunihiko_Kodaira"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en.wikipedia.org/wiki/Institut_des_Hautes_%C3%89tudes_Scientifiques" TargetMode="External"/><Relationship Id="rId13" Type="http://schemas.openxmlformats.org/officeDocument/2006/relationships/hyperlink" Target="http://en.wikipedia.org/wiki/Princeton_University" TargetMode="External"/><Relationship Id="rId18" Type="http://schemas.openxmlformats.org/officeDocument/2006/relationships/hyperlink" Target="http://en.wikipedia.org/wiki/Paul_Cohen_(mathematician)" TargetMode="External"/><Relationship Id="rId3" Type="http://schemas.openxmlformats.org/officeDocument/2006/relationships/hyperlink" Target="http://en.wikipedia.org/wiki/University_College_London" TargetMode="External"/><Relationship Id="rId7" Type="http://schemas.openxmlformats.org/officeDocument/2006/relationships/hyperlink" Target="http://en.wikipedia.org/wiki/University_of_Strasbourg" TargetMode="External"/><Relationship Id="rId12" Type="http://schemas.openxmlformats.org/officeDocument/2006/relationships/hyperlink" Target="http://en.wikipedia.org/wiki/John_Milnor" TargetMode="External"/><Relationship Id="rId17" Type="http://schemas.openxmlformats.org/officeDocument/2006/relationships/hyperlink" Target="http://en.wikipedia.org/wiki/University_of_Edinburgh" TargetMode="External"/><Relationship Id="rId2" Type="http://schemas.openxmlformats.org/officeDocument/2006/relationships/hyperlink" Target="http://en.wikipedia.org/wiki/Klaus_Roth" TargetMode="External"/><Relationship Id="rId16" Type="http://schemas.openxmlformats.org/officeDocument/2006/relationships/hyperlink" Target="http://en.wikipedia.org/wiki/University_of_Oxford" TargetMode="External"/><Relationship Id="rId1" Type="http://schemas.openxmlformats.org/officeDocument/2006/relationships/slideLayout" Target="../slideLayouts/slideLayout2.xml"/><Relationship Id="rId6" Type="http://schemas.openxmlformats.org/officeDocument/2006/relationships/hyperlink" Target="http://en.wikipedia.org/wiki/Ren%C3%A9_Thom" TargetMode="External"/><Relationship Id="rId11" Type="http://schemas.openxmlformats.org/officeDocument/2006/relationships/hyperlink" Target="http://en.wikipedia.org/wiki/Lund_University" TargetMode="External"/><Relationship Id="rId5" Type="http://schemas.openxmlformats.org/officeDocument/2006/relationships/hyperlink" Target="http://en.wikipedia.org/wiki/Fields_Medal" TargetMode="External"/><Relationship Id="rId15" Type="http://schemas.openxmlformats.org/officeDocument/2006/relationships/hyperlink" Target="http://en.wikipedia.org/wiki/Michael_Atiyah" TargetMode="External"/><Relationship Id="rId10" Type="http://schemas.openxmlformats.org/officeDocument/2006/relationships/hyperlink" Target="http://en.wikipedia.org/wiki/University_of_Stockholm" TargetMode="External"/><Relationship Id="rId19" Type="http://schemas.openxmlformats.org/officeDocument/2006/relationships/hyperlink" Target="http://en.wikipedia.org/wiki/Stanford_University" TargetMode="External"/><Relationship Id="rId4" Type="http://schemas.openxmlformats.org/officeDocument/2006/relationships/hyperlink" Target="http://en.wikipedia.org/wiki/Imperial_College_London" TargetMode="External"/><Relationship Id="rId9" Type="http://schemas.openxmlformats.org/officeDocument/2006/relationships/hyperlink" Target="http://en.wikipedia.org/wiki/Lars_H%C3%B6rmander" TargetMode="External"/><Relationship Id="rId14" Type="http://schemas.openxmlformats.org/officeDocument/2006/relationships/hyperlink" Target="http://en.wikipedia.org/wiki/Stony_Brook_University"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en.wikipedia.org/wiki/City_University_of_Hong_Kong" TargetMode="External"/><Relationship Id="rId13" Type="http://schemas.openxmlformats.org/officeDocument/2006/relationships/hyperlink" Target="http://en.wikipedia.org/wiki/Harvard_University" TargetMode="External"/><Relationship Id="rId18" Type="http://schemas.openxmlformats.org/officeDocument/2006/relationships/hyperlink" Target="http://en.wikipedia.org/wiki/Moscow_State_University" TargetMode="External"/><Relationship Id="rId3" Type="http://schemas.openxmlformats.org/officeDocument/2006/relationships/hyperlink" Target="http://en.wikipedia.org/wiki/Institut_des_Hautes_%C3%89tudes_Scientifiques" TargetMode="External"/><Relationship Id="rId7" Type="http://schemas.openxmlformats.org/officeDocument/2006/relationships/hyperlink" Target="http://en.wikipedia.org/wiki/University_of_California,_Berkeley" TargetMode="External"/><Relationship Id="rId12" Type="http://schemas.openxmlformats.org/officeDocument/2006/relationships/hyperlink" Target="http://en.wikipedia.org/wiki/Heisuke_Hironaka" TargetMode="External"/><Relationship Id="rId17" Type="http://schemas.openxmlformats.org/officeDocument/2006/relationships/hyperlink" Target="http://en.wikipedia.org/wiki/Sergei_Novikov_(mathematician)" TargetMode="External"/><Relationship Id="rId2" Type="http://schemas.openxmlformats.org/officeDocument/2006/relationships/hyperlink" Target="http://en.wikipedia.org/wiki/Alexander_Grothendieck" TargetMode="External"/><Relationship Id="rId16" Type="http://schemas.openxmlformats.org/officeDocument/2006/relationships/hyperlink" Target="http://en.wikipedia.org/wiki/University_of_Florida" TargetMode="External"/><Relationship Id="rId1" Type="http://schemas.openxmlformats.org/officeDocument/2006/relationships/slideLayout" Target="../slideLayouts/slideLayout2.xml"/><Relationship Id="rId6" Type="http://schemas.openxmlformats.org/officeDocument/2006/relationships/hyperlink" Target="http://en.wikipedia.org/wiki/Stephen_Smale" TargetMode="External"/><Relationship Id="rId11" Type="http://schemas.openxmlformats.org/officeDocument/2006/relationships/hyperlink" Target="http://en.wikipedia.org/wiki/Trinity_College,_Cambridge" TargetMode="External"/><Relationship Id="rId5" Type="http://schemas.openxmlformats.org/officeDocument/2006/relationships/hyperlink" Target="http://en.wikipedia.org/wiki/Fields_Medal" TargetMode="External"/><Relationship Id="rId15" Type="http://schemas.openxmlformats.org/officeDocument/2006/relationships/hyperlink" Target="http://en.wikipedia.org/wiki/John_G._Thompson" TargetMode="External"/><Relationship Id="rId10" Type="http://schemas.openxmlformats.org/officeDocument/2006/relationships/hyperlink" Target="http://en.wikipedia.org/wiki/University_of_Cambridge" TargetMode="External"/><Relationship Id="rId19" Type="http://schemas.openxmlformats.org/officeDocument/2006/relationships/hyperlink" Target="http://en.wikipedia.org/wiki/Steklov_Mathematical_Institute" TargetMode="External"/><Relationship Id="rId4" Type="http://schemas.openxmlformats.org/officeDocument/2006/relationships/hyperlink" Target="http://en.wikipedia.org/wiki/Centre_National_de_la_Recherche_Scientifique" TargetMode="External"/><Relationship Id="rId9" Type="http://schemas.openxmlformats.org/officeDocument/2006/relationships/hyperlink" Target="http://en.wikipedia.org/wiki/Alan_Baker_(mathematician)" TargetMode="External"/><Relationship Id="rId14" Type="http://schemas.openxmlformats.org/officeDocument/2006/relationships/hyperlink" Target="http://en.wikipedia.org/wiki/Kyoto_University"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en.wikipedia.org/wiki/Theoretical_physicist" TargetMode="External"/><Relationship Id="rId2" Type="http://schemas.openxmlformats.org/officeDocument/2006/relationships/hyperlink" Target="http://en.wikipedia.org/wiki/Japan" TargetMode="External"/><Relationship Id="rId1" Type="http://schemas.openxmlformats.org/officeDocument/2006/relationships/slideLayout" Target="../slideLayouts/slideLayout2.xml"/><Relationship Id="rId4" Type="http://schemas.openxmlformats.org/officeDocument/2006/relationships/hyperlink" Target="http://en.wikipedia.org/wiki/Nobel_prize" TargetMode="External"/></Relationships>
</file>

<file path=ppt/slides/_rels/slide87.xml.rels><?xml version="1.0" encoding="UTF-8" standalone="yes"?>
<Relationships xmlns="http://schemas.openxmlformats.org/package/2006/relationships"><Relationship Id="rId2" Type="http://schemas.openxmlformats.org/officeDocument/2006/relationships/hyperlink" Target="https://www.imo-official.org/results.aspx"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www.google.gr/search?biw=1444&amp;bih=718&amp;q=athens+greece&amp;stick=H4sIAAAAAAAAAGOovnz8BQMDgx4HnxCnfq6-gbllfEa8EjuImWdUpSWWnWylX5CaX5CTCqSKivPzrJLyi_Kazqh5TpKd4LRa-J5YoE9-RvK9iEgAf7M520sAAAA&amp;sa=X&amp;ei=tMLjVMaIN4PmOKytgNgN&amp;ved=0CIABEJsTKAEwDg"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imo-official.org/results.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en.wikipedia.org/wiki/Tehran" TargetMode="External"/><Relationship Id="rId7" Type="http://schemas.openxmlformats.org/officeDocument/2006/relationships/hyperlink" Target="http://en.wikipedia.org/wiki/Maryam_Mirzakhani" TargetMode="External"/><Relationship Id="rId2" Type="http://schemas.openxmlformats.org/officeDocument/2006/relationships/hyperlink" Target="http://en.wikipedia.org/wiki/Tehran,_Iran" TargetMode="External"/><Relationship Id="rId1" Type="http://schemas.openxmlformats.org/officeDocument/2006/relationships/slideLayout" Target="../slideLayouts/slideLayout2.xml"/><Relationship Id="rId6" Type="http://schemas.openxmlformats.org/officeDocument/2006/relationships/hyperlink" Target="http://en.wikipedia.org/wiki/International_Mathematical_Olympiad" TargetMode="External"/><Relationship Id="rId5" Type="http://schemas.openxmlformats.org/officeDocument/2006/relationships/hyperlink" Target="http://en.wikipedia.org/wiki/National_Organization_for_Development_of_Exceptional_Talents" TargetMode="External"/><Relationship Id="rId4" Type="http://schemas.openxmlformats.org/officeDocument/2006/relationships/hyperlink" Target="http://en.wikipedia.org/wiki/Farzanegan_School"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7" y="404665"/>
            <a:ext cx="4147939" cy="817388"/>
          </a:xfrm>
          <a:prstGeom prst="rect">
            <a:avLst/>
          </a:prstGeom>
        </p:spPr>
      </p:pic>
      <p:sp>
        <p:nvSpPr>
          <p:cNvPr id="2" name="Τίτλος 1"/>
          <p:cNvSpPr>
            <a:spLocks noGrp="1"/>
          </p:cNvSpPr>
          <p:nvPr>
            <p:ph type="ctrTitle"/>
          </p:nvPr>
        </p:nvSpPr>
        <p:spPr>
          <a:xfrm>
            <a:off x="685800" y="2006582"/>
            <a:ext cx="7772400" cy="1470025"/>
          </a:xfrm>
        </p:spPr>
        <p:txBody>
          <a:bodyPr/>
          <a:lstStyle/>
          <a:p>
            <a:r>
              <a:rPr lang="el-GR" dirty="0" smtClean="0">
                <a:solidFill>
                  <a:srgbClr val="5075BC"/>
                </a:solidFill>
              </a:rPr>
              <a:t>Ιστορία νεότερων Μαθηματικών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1:</a:t>
            </a:r>
            <a:r>
              <a:rPr lang="en-US" sz="2800" dirty="0">
                <a:solidFill>
                  <a:srgbClr val="5075BC"/>
                </a:solidFill>
                <a:latin typeface="+mj-lt"/>
                <a:ea typeface="+mj-ea"/>
                <a:cs typeface="+mj-cs"/>
              </a:rPr>
              <a:t> </a:t>
            </a:r>
            <a:r>
              <a:rPr lang="el-GR" sz="2800" dirty="0">
                <a:solidFill>
                  <a:srgbClr val="5075BC"/>
                </a:solidFill>
                <a:latin typeface="+mj-lt"/>
                <a:ea typeface="+mj-ea"/>
                <a:cs typeface="+mj-cs"/>
              </a:rPr>
              <a:t> </a:t>
            </a:r>
            <a:r>
              <a:rPr lang="el-GR" sz="2800" dirty="0">
                <a:latin typeface="+mj-lt"/>
                <a:ea typeface="+mj-ea"/>
                <a:cs typeface="+mj-cs"/>
              </a:rPr>
              <a:t>Τι είναι η </a:t>
            </a:r>
            <a:r>
              <a:rPr lang="el-GR" sz="2800" dirty="0"/>
              <a:t>Ιστορία</a:t>
            </a:r>
            <a:endParaRPr lang="en-US" sz="2800" dirty="0"/>
          </a:p>
          <a:p>
            <a:endParaRPr lang="el-GR" sz="2800" dirty="0"/>
          </a:p>
          <a:p>
            <a:r>
              <a:rPr lang="el-GR" sz="2800" dirty="0"/>
              <a:t>Παπασταυρίδης Σταύρος</a:t>
            </a:r>
          </a:p>
          <a:p>
            <a:r>
              <a:rPr lang="el-GR" sz="2800" dirty="0"/>
              <a:t>Σχολή Θετικών Επιστημών</a:t>
            </a:r>
          </a:p>
          <a:p>
            <a:r>
              <a:rPr lang="el-GR" sz="2800" dirty="0"/>
              <a:t>Τμήμα Μαθηματικών</a:t>
            </a:r>
            <a:endParaRPr lang="en-US" sz="2800" dirty="0"/>
          </a:p>
          <a:p>
            <a:endParaRPr lang="el-GR" sz="2800" dirty="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Napoleon Crossing the Alps</a:t>
            </a:r>
            <a:endParaRPr lang="el-GR" dirty="0"/>
          </a:p>
        </p:txBody>
      </p:sp>
      <p:sp>
        <p:nvSpPr>
          <p:cNvPr id="3" name="Θέση περιεχομένου 2"/>
          <p:cNvSpPr>
            <a:spLocks noGrp="1"/>
          </p:cNvSpPr>
          <p:nvPr>
            <p:ph sz="half" idx="1"/>
          </p:nvPr>
        </p:nvSpPr>
        <p:spPr/>
        <p:txBody>
          <a:bodyPr>
            <a:normAutofit fontScale="70000" lnSpcReduction="20000"/>
          </a:bodyPr>
          <a:lstStyle/>
          <a:p>
            <a:pPr lvl="0">
              <a:spcBef>
                <a:spcPct val="20000"/>
              </a:spcBef>
            </a:pPr>
            <a:r>
              <a:rPr lang="en-US" sz="3000" dirty="0">
                <a:solidFill>
                  <a:prstClr val="black"/>
                </a:solidFill>
              </a:rPr>
              <a:t>Also known as </a:t>
            </a:r>
            <a:r>
              <a:rPr lang="en-US" sz="3000" i="1" dirty="0">
                <a:solidFill>
                  <a:prstClr val="black"/>
                </a:solidFill>
              </a:rPr>
              <a:t>Napoleon at the Saint-Bernard Pass</a:t>
            </a:r>
            <a:r>
              <a:rPr lang="en-US" sz="3000" dirty="0">
                <a:solidFill>
                  <a:prstClr val="black"/>
                </a:solidFill>
              </a:rPr>
              <a:t> or </a:t>
            </a:r>
            <a:r>
              <a:rPr lang="en-US" sz="3000" i="1" dirty="0">
                <a:solidFill>
                  <a:prstClr val="black"/>
                </a:solidFill>
              </a:rPr>
              <a:t>Bonaparte Crossing the Alps</a:t>
            </a:r>
            <a:r>
              <a:rPr lang="en-US" sz="3000" dirty="0">
                <a:solidFill>
                  <a:prstClr val="black"/>
                </a:solidFill>
              </a:rPr>
              <a:t>, is the title given to the five versions of an </a:t>
            </a:r>
            <a:r>
              <a:rPr lang="en-US" sz="3000" dirty="0">
                <a:solidFill>
                  <a:prstClr val="black"/>
                </a:solidFill>
                <a:hlinkClick r:id="rId2" tooltip="Oil painting"/>
              </a:rPr>
              <a:t>oil on canvas</a:t>
            </a:r>
            <a:r>
              <a:rPr lang="en-US" sz="3000" dirty="0">
                <a:solidFill>
                  <a:prstClr val="black"/>
                </a:solidFill>
              </a:rPr>
              <a:t> equestrian portrait of </a:t>
            </a:r>
            <a:r>
              <a:rPr lang="en-US" sz="3000" dirty="0">
                <a:solidFill>
                  <a:prstClr val="black"/>
                </a:solidFill>
                <a:hlinkClick r:id="rId3" tooltip="Napoleon I of France"/>
              </a:rPr>
              <a:t>Napoleon Bonaparte</a:t>
            </a:r>
            <a:r>
              <a:rPr lang="en-US" sz="3000" dirty="0">
                <a:solidFill>
                  <a:prstClr val="black"/>
                </a:solidFill>
              </a:rPr>
              <a:t> painted by the French artist </a:t>
            </a:r>
            <a:r>
              <a:rPr lang="en-US" sz="3000" dirty="0">
                <a:solidFill>
                  <a:prstClr val="black"/>
                </a:solidFill>
                <a:hlinkClick r:id="rId4" tooltip="Jacques-Louis David"/>
              </a:rPr>
              <a:t>Jacques-Louis David</a:t>
            </a:r>
            <a:r>
              <a:rPr lang="en-US" sz="3000" dirty="0">
                <a:solidFill>
                  <a:prstClr val="black"/>
                </a:solidFill>
              </a:rPr>
              <a:t> between 1801 and 1805. Initially commissioned by the king of Spain, the composition shows a strongly idealized view of the real crossing that Napoleon and his army made across the Alps through the </a:t>
            </a:r>
            <a:r>
              <a:rPr lang="en-US" sz="3000" dirty="0">
                <a:solidFill>
                  <a:prstClr val="black"/>
                </a:solidFill>
                <a:hlinkClick r:id="rId5" tooltip="Great St. Bernard Pass"/>
              </a:rPr>
              <a:t>Great St. Bernard Pass</a:t>
            </a:r>
            <a:r>
              <a:rPr lang="en-US" sz="3000" dirty="0">
                <a:solidFill>
                  <a:prstClr val="black"/>
                </a:solidFill>
              </a:rPr>
              <a:t> in May 1800.</a:t>
            </a:r>
            <a:endParaRPr lang="el-GR" sz="3000" dirty="0">
              <a:solidFill>
                <a:prstClr val="black"/>
              </a:solidFill>
            </a:endParaRPr>
          </a:p>
        </p:txBody>
      </p:sp>
      <p:pic>
        <p:nvPicPr>
          <p:cNvPr id="5" name="Θέση περιεχομένου 4" descr="Napoleon crossing the Alps" title="Jacques Louis David - Bonaparte"/>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4753395" y="1600201"/>
            <a:ext cx="3617690" cy="4277072"/>
          </a:xfrm>
          <a:ln w="12700">
            <a:solidFill>
              <a:schemeClr val="tx1"/>
            </a:solidFill>
          </a:ln>
        </p:spPr>
      </p:pic>
      <p:sp>
        <p:nvSpPr>
          <p:cNvPr id="6" name="TextBox 5"/>
          <p:cNvSpPr txBox="1"/>
          <p:nvPr/>
        </p:nvSpPr>
        <p:spPr>
          <a:xfrm>
            <a:off x="5080904" y="5949280"/>
            <a:ext cx="2962672" cy="216024"/>
          </a:xfrm>
          <a:prstGeom prst="rect">
            <a:avLst/>
          </a:prstGeom>
        </p:spPr>
        <p:txBody>
          <a:bodyPr vert="horz" wrap="square" lIns="91440" tIns="45720" rIns="91440" bIns="45720" rtlCol="0" anchor="ctr">
            <a:noAutofit/>
          </a:bodyPr>
          <a:lstStyle/>
          <a:p>
            <a:pPr algn="ctr"/>
            <a:r>
              <a:rPr lang="el-GR" sz="1400" i="1" dirty="0" smtClean="0"/>
              <a:t>Εικόνα 2.</a:t>
            </a:r>
          </a:p>
        </p:txBody>
      </p:sp>
    </p:spTree>
    <p:extLst>
      <p:ext uri="{BB962C8B-B14F-4D97-AF65-F5344CB8AC3E}">
        <p14:creationId xmlns:p14="http://schemas.microsoft.com/office/powerpoint/2010/main" val="36167710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74"/>
            <a:ext cx="8229600" cy="4525963"/>
          </a:xfrm>
        </p:spPr>
        <p:txBody>
          <a:bodyPr>
            <a:normAutofit/>
          </a:bodyPr>
          <a:lstStyle/>
          <a:p>
            <a:r>
              <a:rPr lang="el-GR" sz="2000" dirty="0"/>
              <a:t>Το παρόν εκπαιδευτικό υλικό έχει αναπτυχθεί </a:t>
            </a:r>
            <a:r>
              <a:rPr lang="el-GR" sz="2000" dirty="0" err="1"/>
              <a:t>στ</a:t>
            </a:r>
            <a:r>
              <a:rPr lang="en-US" sz="2000" dirty="0"/>
              <a:t>o</a:t>
            </a:r>
            <a:r>
              <a:rPr lang="el-GR" sz="2000" dirty="0"/>
              <a:t> </a:t>
            </a:r>
            <a:r>
              <a:rPr lang="el-GR" sz="2000" dirty="0" err="1"/>
              <a:t>πλαίσι</a:t>
            </a:r>
            <a:r>
              <a:rPr lang="en-US" sz="2000" dirty="0"/>
              <a:t>o</a:t>
            </a:r>
            <a:r>
              <a:rPr lang="el-GR" sz="2000" dirty="0"/>
              <a:t> του εκπαιδευτικού έργου του διδάσκοντα.</a:t>
            </a:r>
            <a:endParaRPr lang="en-US" sz="2000" dirty="0"/>
          </a:p>
          <a:p>
            <a:r>
              <a:rPr lang="el-GR" sz="2000" dirty="0"/>
              <a:t>Το έργο «</a:t>
            </a:r>
            <a:r>
              <a:rPr lang="el-GR" sz="2000" b="1" dirty="0"/>
              <a:t>Ανοικτά Ακαδημαϊκά Μαθήματα στο Πανεπιστήμιο Αθηνών</a:t>
            </a:r>
            <a:r>
              <a:rPr lang="el-GR" sz="2000" dirty="0"/>
              <a:t>» έχει χρηματοδοτήσει μόνο την αναδιαμόρφωση του εκπαιδευτικού υλικού. </a:t>
            </a:r>
            <a:endParaRPr lang="en-US" sz="2000" dirty="0"/>
          </a:p>
          <a:p>
            <a:r>
              <a:rPr lang="el-GR" sz="20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a:t>Σημειώματα</a:t>
            </a:r>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1.0</a:t>
            </a:r>
            <a:r>
              <a:rPr lang="el-GR" sz="2000" dirty="0" smtClean="0"/>
              <a:t>.  </a:t>
            </a:r>
            <a:endParaRPr lang="el-GR" sz="2000" dirty="0"/>
          </a:p>
          <a:p>
            <a:pPr marL="0" indent="0">
              <a:buNone/>
            </a:pPr>
            <a:endParaRPr lang="el-GR" sz="2000" dirty="0"/>
          </a:p>
        </p:txBody>
      </p:sp>
    </p:spTree>
    <p:extLst>
      <p:ext uri="{BB962C8B-B14F-4D97-AF65-F5344CB8AC3E}">
        <p14:creationId xmlns:p14="http://schemas.microsoft.com/office/powerpoint/2010/main" val="200598925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 </a:t>
            </a:r>
            <a:r>
              <a:rPr lang="el-GR" sz="2000" dirty="0" err="1"/>
              <a:t>Παπασταυρίδης</a:t>
            </a:r>
            <a:r>
              <a:rPr lang="el-GR" sz="2000" dirty="0"/>
              <a:t> Σταύρος. «Ιστορία Νεότερων Μαθηματικών. Τι είναι Μαθηματικά». Έκδοση: 1.0. Αθήνα 2015. Διαθέσιμο από τη δικτυακή διεύθυνση: http://opencourses.uoa.gr/courses/MATH113/.</a:t>
            </a:r>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11"/>
            <a:ext cx="8928992" cy="1440159"/>
          </a:xfrm>
        </p:spPr>
        <p:txBody>
          <a:bodyPr>
            <a:noAutofit/>
          </a:bodyPr>
          <a:lstStyle/>
          <a:p>
            <a:pPr marL="0" indent="0">
              <a:buNone/>
            </a:pPr>
            <a:r>
              <a:rPr lang="el-GR" sz="2000" dirty="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1"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a:p>
          <a:p>
            <a:endParaRPr lang="el-GR" dirty="0"/>
          </a:p>
          <a:p>
            <a:r>
              <a:rPr lang="el-GR" dirty="0"/>
              <a:t>Ως </a:t>
            </a:r>
            <a:r>
              <a:rPr lang="el-GR" b="1" dirty="0"/>
              <a:t>Μη Εμπορική</a:t>
            </a:r>
            <a:r>
              <a:rPr lang="el-GR" dirty="0"/>
              <a:t> ορίζεται η χρήση:</a:t>
            </a:r>
          </a:p>
          <a:p>
            <a:pPr marL="342891" indent="-342891">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891" indent="-342891">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891" indent="-342891">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891" indent="-342891">
              <a:buFont typeface="Arial" panose="020B0604020202020204" pitchFamily="34" charset="0"/>
              <a:buChar char="•"/>
            </a:pPr>
            <a:endParaRPr lang="el-GR" dirty="0"/>
          </a:p>
          <a:p>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a:t>η </a:t>
            </a:r>
            <a:r>
              <a:rPr lang="en-US" sz="2000" dirty="0" err="1"/>
              <a:t>δήλωση</a:t>
            </a:r>
            <a:r>
              <a:rPr lang="en-US" sz="2000" dirty="0"/>
              <a:t> </a:t>
            </a:r>
            <a:r>
              <a:rPr lang="el-GR" sz="2000" dirty="0" err="1"/>
              <a:t>Δ</a:t>
            </a:r>
            <a:r>
              <a:rPr lang="en-US" sz="2000" dirty="0"/>
              <a:t>ια</a:t>
            </a:r>
            <a:r>
              <a:rPr lang="en-US" sz="2000" dirty="0" err="1"/>
              <a:t>τήρησης</a:t>
            </a:r>
            <a:r>
              <a:rPr lang="en-US" sz="2000" dirty="0"/>
              <a:t> Σημειωμάτων</a:t>
            </a:r>
            <a:endParaRPr lang="el-GR" sz="2000" dirty="0"/>
          </a:p>
          <a:p>
            <a:pPr lvl="1">
              <a:buFont typeface="Wingdings" panose="05000000000000000000" pitchFamily="2" charset="2"/>
              <a:buChar char="§"/>
            </a:pPr>
            <a:r>
              <a:rPr lang="el-GR" sz="2000" dirty="0"/>
              <a:t>το Σημείωμα Χρήσης Έργων Τρίτων (εφόσον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a:t>
            </a:r>
            <a:r>
              <a:rPr lang="el-GR" dirty="0"/>
              <a:t>2</a:t>
            </a:r>
            <a:r>
              <a:rPr lang="en-US" dirty="0" smtClean="0"/>
              <a:t>)</a:t>
            </a:r>
            <a:endParaRPr lang="el-GR" dirty="0"/>
          </a:p>
        </p:txBody>
      </p:sp>
      <p:sp>
        <p:nvSpPr>
          <p:cNvPr id="3" name="Content Placeholder 2"/>
          <p:cNvSpPr>
            <a:spLocks noGrp="1"/>
          </p:cNvSpPr>
          <p:nvPr>
            <p:ph idx="1"/>
          </p:nvPr>
        </p:nvSpPr>
        <p:spPr>
          <a:xfrm>
            <a:off x="179512" y="1556798"/>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1</a:t>
            </a:r>
            <a:r>
              <a:rPr lang="el-GR" sz="2000" dirty="0"/>
              <a:t>: </a:t>
            </a:r>
            <a:r>
              <a:rPr lang="en-US" sz="2000" dirty="0"/>
              <a:t>Henry Ford receiving the Grand Cross of the German Eagle from Nazi officials, 1938 . Free to share. </a:t>
            </a:r>
            <a:r>
              <a:rPr lang="en-US" sz="2000" u="sng" dirty="0">
                <a:hlinkClick r:id="rId3"/>
              </a:rPr>
              <a:t>http://rarehistoricalphotos.com/henry-ford-receiving-grand-cross-german-eagle-nazi-officials-1938/</a:t>
            </a:r>
            <a:r>
              <a:rPr lang="en-US" sz="2000" dirty="0"/>
              <a:t> </a:t>
            </a:r>
            <a:endParaRPr lang="el-GR" sz="2000" dirty="0" smtClean="0"/>
          </a:p>
          <a:p>
            <a:pPr marL="0" indent="0">
              <a:buNone/>
            </a:pPr>
            <a:r>
              <a:rPr lang="el-GR" sz="2000" b="1" dirty="0" smtClean="0"/>
              <a:t>Εικόνα </a:t>
            </a:r>
            <a:r>
              <a:rPr lang="el-GR" sz="2000" b="1" dirty="0"/>
              <a:t>2</a:t>
            </a:r>
            <a:r>
              <a:rPr lang="el-GR" sz="2000" dirty="0"/>
              <a:t>: </a:t>
            </a:r>
            <a:r>
              <a:rPr lang="en-US" sz="2000" dirty="0"/>
              <a:t>Jacques Louis David - Bonaparte. Licensed under Public Domain via Wikimedia Commons </a:t>
            </a:r>
            <a:r>
              <a:rPr lang="en-US" sz="2000" u="sng" dirty="0">
                <a:hlinkClick r:id="rId4"/>
              </a:rPr>
              <a:t>https://commons.wikimedia.org/wiki/File:Jacques_Louis_David_-_Bonaparte_franchissant_le_Grand_Saint-Bernard,_</a:t>
            </a:r>
            <a:r>
              <a:rPr lang="en-US" sz="2000" u="sng" dirty="0" smtClean="0">
                <a:hlinkClick r:id="rId4"/>
              </a:rPr>
              <a:t>20_mai_1800.jpg?uselang=el</a:t>
            </a:r>
            <a:r>
              <a:rPr lang="en-US" sz="2000" dirty="0" smtClean="0"/>
              <a:t>.</a:t>
            </a:r>
            <a:endParaRPr lang="el-GR" sz="2000" dirty="0" smtClean="0"/>
          </a:p>
          <a:p>
            <a:pPr marL="0" indent="0">
              <a:buNone/>
            </a:pPr>
            <a:r>
              <a:rPr lang="el-GR" sz="2000" b="1" dirty="0" smtClean="0"/>
              <a:t>Εικόνα </a:t>
            </a:r>
            <a:r>
              <a:rPr lang="el-GR" sz="2000" b="1" dirty="0"/>
              <a:t>3: </a:t>
            </a:r>
            <a:r>
              <a:rPr lang="en-US" sz="2000" dirty="0"/>
              <a:t>Ramses II charging </a:t>
            </a:r>
            <a:r>
              <a:rPr lang="en-US" sz="2000" dirty="0" err="1"/>
              <a:t>Nubians."Ramses</a:t>
            </a:r>
            <a:r>
              <a:rPr lang="en-US" sz="2000" dirty="0"/>
              <a:t> II charging Nubians" by Roderick Dailey - Own work. Licensed under CC BY-SA 3.0 via Wikimedia Commons, https://commons.wikimedia.org/wiki/File:Ramses_II_charging_Nubians.jpg?uselang=el </a:t>
            </a:r>
            <a:r>
              <a:rPr lang="en-US" sz="2000" dirty="0" smtClean="0"/>
              <a:t>. http</a:t>
            </a:r>
            <a:r>
              <a:rPr lang="en-US" sz="2000" dirty="0"/>
              <a:t>://commons.wikimedia.org/wiki</a:t>
            </a:r>
            <a:r>
              <a:rPr lang="en-US" sz="2000" dirty="0" smtClean="0"/>
              <a:t>/</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a:t>2</a:t>
            </a:r>
            <a:r>
              <a:rPr lang="en-US" dirty="0" smtClean="0"/>
              <a:t>)</a:t>
            </a:r>
            <a:endParaRPr lang="el-GR" dirty="0"/>
          </a:p>
        </p:txBody>
      </p:sp>
      <p:sp>
        <p:nvSpPr>
          <p:cNvPr id="3" name="Content Placeholder 2"/>
          <p:cNvSpPr>
            <a:spLocks noGrp="1"/>
          </p:cNvSpPr>
          <p:nvPr>
            <p:ph idx="1"/>
          </p:nvPr>
        </p:nvSpPr>
        <p:spPr>
          <a:xfrm>
            <a:off x="179512" y="1556798"/>
            <a:ext cx="8856984" cy="4525963"/>
          </a:xfrm>
        </p:spPr>
        <p:txBody>
          <a:bodyPr>
            <a:noAutofit/>
          </a:bodyPr>
          <a:lstStyle/>
          <a:p>
            <a:pPr marL="0" indent="0">
              <a:buNone/>
            </a:pPr>
            <a:r>
              <a:rPr lang="el-GR" sz="2000" dirty="0"/>
              <a:t>Το Έργο αυτό κάνει χρήση των ακόλουθων έργων:</a:t>
            </a:r>
          </a:p>
          <a:p>
            <a:pPr marL="0" indent="0">
              <a:buNone/>
            </a:pPr>
            <a:r>
              <a:rPr lang="el-GR" sz="2000" b="1" dirty="0"/>
              <a:t>Εικόνες/Σχήματα/Διαγράμματα</a:t>
            </a:r>
            <a:r>
              <a:rPr lang="en-US" sz="2000" b="1" dirty="0"/>
              <a:t>/</a:t>
            </a:r>
            <a:r>
              <a:rPr lang="el-GR" sz="2000" b="1" dirty="0"/>
              <a:t>Φωτογραφίες</a:t>
            </a:r>
          </a:p>
          <a:p>
            <a:pPr marL="0" indent="0">
              <a:buNone/>
            </a:pPr>
            <a:r>
              <a:rPr lang="el-GR" sz="2000" b="1" dirty="0"/>
              <a:t>Εικόνα 4</a:t>
            </a:r>
            <a:r>
              <a:rPr lang="el-GR" sz="2000" dirty="0"/>
              <a:t>: </a:t>
            </a:r>
            <a:r>
              <a:rPr lang="en-US" sz="2000" dirty="0" err="1"/>
              <a:t>Ramesses</a:t>
            </a:r>
            <a:r>
              <a:rPr lang="en-US" sz="2000" dirty="0"/>
              <a:t> II storming the Hittite fortress of </a:t>
            </a:r>
            <a:r>
              <a:rPr lang="en-US" sz="2000" dirty="0" err="1" smtClean="0"/>
              <a:t>Dapur</a:t>
            </a:r>
            <a:r>
              <a:rPr lang="en-US" sz="2000" dirty="0" smtClean="0"/>
              <a:t>.</a:t>
            </a:r>
            <a:r>
              <a:rPr lang="el-GR" sz="2000" dirty="0" smtClean="0"/>
              <a:t> </a:t>
            </a:r>
            <a:r>
              <a:rPr lang="en-US" sz="2000" dirty="0" smtClean="0"/>
              <a:t>Licensed </a:t>
            </a:r>
            <a:r>
              <a:rPr lang="en-US" sz="2000" dirty="0"/>
              <a:t>under Public Domain via </a:t>
            </a:r>
            <a:r>
              <a:rPr lang="en-US" sz="2000"/>
              <a:t>Wikimedia </a:t>
            </a:r>
            <a:r>
              <a:rPr lang="en-US" sz="2000" smtClean="0"/>
              <a:t>Commons - </a:t>
            </a:r>
            <a:r>
              <a:rPr lang="en-US" sz="2000" smtClean="0">
                <a:hlinkClick r:id="rId3"/>
              </a:rPr>
              <a:t>https</a:t>
            </a:r>
            <a:r>
              <a:rPr lang="en-US" sz="2000" dirty="0">
                <a:hlinkClick r:id="rId3"/>
              </a:rPr>
              <a:t>://commons.wikimedia.org/wiki/File:Ramses_IIs_seger_%C3%B6ver_Chetafolket_och_stormningen_av_Dapur,_Nordisk_familjebok.png#/media/File:Ramses_IIs_seger_%C3%B6ver_Chetafolket_och_stormningen_av_Dapur,_</a:t>
            </a:r>
            <a:r>
              <a:rPr lang="en-US" sz="2000" dirty="0" smtClean="0">
                <a:hlinkClick r:id="rId3"/>
              </a:rPr>
              <a:t>Nordisk_familjebok.png</a:t>
            </a:r>
            <a:endParaRPr lang="en-US" sz="2000" dirty="0"/>
          </a:p>
          <a:p>
            <a:pPr marL="0" indent="0">
              <a:buNone/>
            </a:pPr>
            <a:r>
              <a:rPr lang="el-GR" sz="2000" b="1" dirty="0" smtClean="0"/>
              <a:t>Εικόνα 5: </a:t>
            </a:r>
            <a:r>
              <a:rPr lang="en-US" sz="2000" dirty="0" smtClean="0"/>
              <a:t>The statue of Herodotus in </a:t>
            </a:r>
            <a:r>
              <a:rPr lang="en-US" sz="2000" dirty="0" err="1" smtClean="0"/>
              <a:t>Bodrum</a:t>
            </a:r>
            <a:r>
              <a:rPr lang="el-GR" sz="2000" dirty="0" smtClean="0"/>
              <a:t>. </a:t>
            </a:r>
            <a:r>
              <a:rPr lang="en-US" sz="2000" dirty="0" smtClean="0"/>
              <a:t>Licensed </a:t>
            </a:r>
            <a:r>
              <a:rPr lang="en-US" sz="2000" dirty="0"/>
              <a:t>under Public Domain via Wikimedia Commons - </a:t>
            </a:r>
            <a:r>
              <a:rPr lang="en-US" sz="2000" dirty="0">
                <a:hlinkClick r:id="rId4"/>
              </a:rPr>
              <a:t>https://commons.wikimedia.org/wiki/File:Herodotusstatue.JPG#/media/File:Herodotusstatue.JPG</a:t>
            </a:r>
            <a:endParaRPr lang="el-GR" sz="2000" dirty="0"/>
          </a:p>
        </p:txBody>
      </p:sp>
    </p:spTree>
    <p:extLst>
      <p:ext uri="{BB962C8B-B14F-4D97-AF65-F5344CB8AC3E}">
        <p14:creationId xmlns:p14="http://schemas.microsoft.com/office/powerpoint/2010/main" val="2090192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Ραμσ</a:t>
            </a:r>
            <a:r>
              <a:rPr lang="el-GR" dirty="0"/>
              <a:t>ή</a:t>
            </a:r>
            <a:r>
              <a:rPr lang="el-GR" dirty="0" smtClean="0"/>
              <a:t>ς </a:t>
            </a:r>
            <a:r>
              <a:rPr lang="el-GR" dirty="0"/>
              <a:t>ο </a:t>
            </a:r>
            <a:r>
              <a:rPr lang="el-GR" dirty="0" smtClean="0"/>
              <a:t>Β</a:t>
            </a:r>
            <a:r>
              <a:rPr lang="en-US" dirty="0" smtClean="0"/>
              <a:t>’</a:t>
            </a:r>
            <a:r>
              <a:rPr lang="el-GR" dirty="0" smtClean="0"/>
              <a:t> (1 από 4)</a:t>
            </a:r>
            <a:endParaRPr lang="el-GR" dirty="0"/>
          </a:p>
        </p:txBody>
      </p:sp>
      <p:sp>
        <p:nvSpPr>
          <p:cNvPr id="3" name="Θέση περιεχομένου 2"/>
          <p:cNvSpPr>
            <a:spLocks noGrp="1"/>
          </p:cNvSpPr>
          <p:nvPr>
            <p:ph idx="1"/>
          </p:nvPr>
        </p:nvSpPr>
        <p:spPr/>
        <p:txBody>
          <a:bodyPr>
            <a:normAutofit fontScale="92500"/>
          </a:bodyPr>
          <a:lstStyle/>
          <a:p>
            <a:pPr lvl="0">
              <a:spcBef>
                <a:spcPct val="20000"/>
              </a:spcBef>
            </a:pPr>
            <a:r>
              <a:rPr lang="el-GR" sz="2700" dirty="0">
                <a:solidFill>
                  <a:prstClr val="black"/>
                </a:solidFill>
              </a:rPr>
              <a:t>Ο Ραμσής ο Β΄ ή αλλιώς γνωστός ως </a:t>
            </a:r>
            <a:r>
              <a:rPr lang="el-GR" sz="2700" b="1" dirty="0"/>
              <a:t>Ραμσής ο Μέγας</a:t>
            </a:r>
            <a:r>
              <a:rPr lang="el-GR" sz="2500" dirty="0"/>
              <a:t>, </a:t>
            </a:r>
            <a:r>
              <a:rPr lang="el-GR" sz="2700" dirty="0">
                <a:solidFill>
                  <a:prstClr val="black"/>
                </a:solidFill>
              </a:rPr>
              <a:t>(στην ελληνική βιβλιογραφία μπορεί να βρεθεί και ως </a:t>
            </a:r>
            <a:r>
              <a:rPr lang="el-GR" sz="2700" dirty="0" err="1">
                <a:solidFill>
                  <a:prstClr val="black"/>
                </a:solidFill>
              </a:rPr>
              <a:t>Ραμέσης</a:t>
            </a:r>
            <a:r>
              <a:rPr lang="el-GR" sz="2700" dirty="0">
                <a:solidFill>
                  <a:prstClr val="black"/>
                </a:solidFill>
              </a:rPr>
              <a:t> Β΄, ενώ στην </a:t>
            </a:r>
            <a:r>
              <a:rPr lang="el-GR" sz="2700" dirty="0">
                <a:solidFill>
                  <a:prstClr val="black"/>
                </a:solidFill>
                <a:hlinkClick r:id="rId2" tooltip="Αρχαία Ελλάδα"/>
              </a:rPr>
              <a:t>αρχαία Ελλάδα</a:t>
            </a:r>
            <a:r>
              <a:rPr lang="el-GR" sz="2700" dirty="0">
                <a:solidFill>
                  <a:prstClr val="black"/>
                </a:solidFill>
              </a:rPr>
              <a:t> ήταν γνωστός και ως Οζυμάνδιος από την παραφθορά του επίσημου βασιλικού τίτλου του Ραμσή που ήταν </a:t>
            </a:r>
            <a:r>
              <a:rPr lang="el-GR" sz="2700" dirty="0" err="1">
                <a:solidFill>
                  <a:prstClr val="black"/>
                </a:solidFill>
              </a:rPr>
              <a:t>Ούσερ</a:t>
            </a:r>
            <a:r>
              <a:rPr lang="el-GR" sz="2700" dirty="0">
                <a:solidFill>
                  <a:prstClr val="black"/>
                </a:solidFill>
              </a:rPr>
              <a:t>-</a:t>
            </a:r>
            <a:r>
              <a:rPr lang="el-GR" sz="2700" dirty="0" err="1">
                <a:solidFill>
                  <a:prstClr val="black"/>
                </a:solidFill>
              </a:rPr>
              <a:t>μαατ</a:t>
            </a:r>
            <a:r>
              <a:rPr lang="el-GR" sz="2700" dirty="0">
                <a:solidFill>
                  <a:prstClr val="black"/>
                </a:solidFill>
              </a:rPr>
              <a:t>-ρε </a:t>
            </a:r>
            <a:r>
              <a:rPr lang="el-GR" sz="2700" dirty="0" err="1">
                <a:solidFill>
                  <a:prstClr val="black"/>
                </a:solidFill>
              </a:rPr>
              <a:t>Σέτεφ</a:t>
            </a:r>
            <a:r>
              <a:rPr lang="el-GR" sz="2700" dirty="0">
                <a:solidFill>
                  <a:prstClr val="black"/>
                </a:solidFill>
              </a:rPr>
              <a:t>-εν-ρε), ήταν ο τρίτος </a:t>
            </a:r>
            <a:r>
              <a:rPr lang="el-GR" sz="2700" dirty="0">
                <a:solidFill>
                  <a:prstClr val="black"/>
                </a:solidFill>
                <a:hlinkClick r:id="rId3" tooltip="Φαραώ"/>
              </a:rPr>
              <a:t>Φαραώ</a:t>
            </a:r>
            <a:r>
              <a:rPr lang="el-GR" sz="2700" dirty="0">
                <a:solidFill>
                  <a:prstClr val="black"/>
                </a:solidFill>
              </a:rPr>
              <a:t> της 19ης δυναστείας και ο ισχυρότερος όλων των </a:t>
            </a:r>
            <a:r>
              <a:rPr lang="el-GR" sz="2700" dirty="0">
                <a:solidFill>
                  <a:prstClr val="black"/>
                </a:solidFill>
                <a:hlinkClick r:id="rId4" tooltip="Αρχαία Αίγυπτος"/>
              </a:rPr>
              <a:t>Αιγυπτίων</a:t>
            </a:r>
            <a:r>
              <a:rPr lang="el-GR" sz="2700" dirty="0">
                <a:solidFill>
                  <a:prstClr val="black"/>
                </a:solidFill>
              </a:rPr>
              <a:t> ηγεμόνων.</a:t>
            </a:r>
          </a:p>
          <a:p>
            <a:pPr lvl="0">
              <a:spcBef>
                <a:spcPct val="20000"/>
              </a:spcBef>
            </a:pPr>
            <a:r>
              <a:rPr lang="el-GR" sz="2700" dirty="0">
                <a:solidFill>
                  <a:prstClr val="black"/>
                </a:solidFill>
              </a:rPr>
              <a:t>Θεωρείται από τους </a:t>
            </a:r>
            <a:r>
              <a:rPr lang="el-GR" sz="2700" b="1" dirty="0"/>
              <a:t>ερευνητές</a:t>
            </a:r>
            <a:r>
              <a:rPr lang="el-GR" sz="2700" dirty="0">
                <a:solidFill>
                  <a:prstClr val="black"/>
                </a:solidFill>
              </a:rPr>
              <a:t> ως ο </a:t>
            </a:r>
            <a:r>
              <a:rPr lang="el-GR" sz="2700" dirty="0">
                <a:solidFill>
                  <a:prstClr val="black"/>
                </a:solidFill>
                <a:hlinkClick r:id="rId3" tooltip="Φαραώ"/>
              </a:rPr>
              <a:t>Φαραώ</a:t>
            </a:r>
            <a:r>
              <a:rPr lang="el-GR" sz="2700" dirty="0">
                <a:solidFill>
                  <a:prstClr val="black"/>
                </a:solidFill>
              </a:rPr>
              <a:t> της </a:t>
            </a:r>
            <a:r>
              <a:rPr lang="el-GR" sz="2700" dirty="0">
                <a:solidFill>
                  <a:prstClr val="black"/>
                </a:solidFill>
                <a:hlinkClick r:id="rId5" tooltip="s:Έξοδος"/>
              </a:rPr>
              <a:t>Εξόδου</a:t>
            </a:r>
            <a:r>
              <a:rPr lang="el-GR" sz="2700" dirty="0">
                <a:solidFill>
                  <a:prstClr val="black"/>
                </a:solidFill>
              </a:rPr>
              <a:t> των Ισραηλιτών όπως χαρακτηρίστηκε η φυγή τους από την Αίγυπτο όπου οι ίδιοι προηγουμένως είχαν επιλέξει να πάνε.</a:t>
            </a:r>
          </a:p>
          <a:p>
            <a:endParaRPr lang="el-GR" dirty="0"/>
          </a:p>
        </p:txBody>
      </p:sp>
    </p:spTree>
    <p:extLst>
      <p:ext uri="{BB962C8B-B14F-4D97-AF65-F5344CB8AC3E}">
        <p14:creationId xmlns:p14="http://schemas.microsoft.com/office/powerpoint/2010/main" val="3121755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Ραμσής ο Β</a:t>
            </a:r>
            <a:r>
              <a:rPr lang="en-US" dirty="0" smtClean="0"/>
              <a:t>’</a:t>
            </a:r>
            <a:r>
              <a:rPr lang="el-GR" dirty="0" smtClean="0"/>
              <a:t> (2 </a:t>
            </a:r>
            <a:r>
              <a:rPr lang="el-GR" dirty="0"/>
              <a:t>από 4</a:t>
            </a:r>
            <a:r>
              <a:rPr lang="el-GR" dirty="0" smtClean="0"/>
              <a:t>)</a:t>
            </a:r>
            <a:endParaRPr lang="el-GR" dirty="0"/>
          </a:p>
        </p:txBody>
      </p:sp>
      <p:pic>
        <p:nvPicPr>
          <p:cNvPr id="4" name="Θέση περιεχομένου 3" title="Ramesses II in his war chariot charging into battle against the Nubia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9366" y="1556792"/>
            <a:ext cx="6005267" cy="4165315"/>
          </a:xfrm>
          <a:ln>
            <a:solidFill>
              <a:schemeClr val="tx1"/>
            </a:solidFill>
          </a:ln>
        </p:spPr>
      </p:pic>
      <p:sp>
        <p:nvSpPr>
          <p:cNvPr id="5" name="TextBox 4"/>
          <p:cNvSpPr txBox="1"/>
          <p:nvPr/>
        </p:nvSpPr>
        <p:spPr>
          <a:xfrm>
            <a:off x="3090663" y="5805264"/>
            <a:ext cx="2962672" cy="216024"/>
          </a:xfrm>
          <a:prstGeom prst="rect">
            <a:avLst/>
          </a:prstGeom>
        </p:spPr>
        <p:txBody>
          <a:bodyPr vert="horz" wrap="square" lIns="91440" tIns="45720" rIns="91440" bIns="45720" rtlCol="0" anchor="ctr">
            <a:noAutofit/>
          </a:bodyPr>
          <a:lstStyle/>
          <a:p>
            <a:pPr algn="ctr"/>
            <a:r>
              <a:rPr lang="el-GR" sz="1400" i="1" dirty="0" smtClean="0"/>
              <a:t>Εικόνα 3.</a:t>
            </a:r>
          </a:p>
        </p:txBody>
      </p:sp>
    </p:spTree>
    <p:extLst>
      <p:ext uri="{BB962C8B-B14F-4D97-AF65-F5344CB8AC3E}">
        <p14:creationId xmlns:p14="http://schemas.microsoft.com/office/powerpoint/2010/main" val="3812997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Ραμσής ο Β</a:t>
            </a:r>
            <a:r>
              <a:rPr lang="en-US" dirty="0" smtClean="0"/>
              <a:t>’</a:t>
            </a:r>
            <a:r>
              <a:rPr lang="el-GR" dirty="0" smtClean="0"/>
              <a:t> (3 </a:t>
            </a:r>
            <a:r>
              <a:rPr lang="el-GR" dirty="0"/>
              <a:t>από 4</a:t>
            </a:r>
            <a:r>
              <a:rPr lang="el-GR" dirty="0" smtClean="0"/>
              <a:t>)</a:t>
            </a:r>
            <a:endParaRPr lang="el-GR" dirty="0"/>
          </a:p>
        </p:txBody>
      </p:sp>
      <p:pic>
        <p:nvPicPr>
          <p:cNvPr id="4" name="Θέση περιεχομένου 3" title="Ramesses II storming the Hittite fortress of Dapu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8605" y="1557343"/>
            <a:ext cx="5926790" cy="4119056"/>
          </a:xfrm>
          <a:ln>
            <a:solidFill>
              <a:schemeClr val="tx1"/>
            </a:solidFill>
          </a:ln>
        </p:spPr>
      </p:pic>
      <p:sp>
        <p:nvSpPr>
          <p:cNvPr id="5" name="TextBox 4"/>
          <p:cNvSpPr txBox="1"/>
          <p:nvPr/>
        </p:nvSpPr>
        <p:spPr>
          <a:xfrm>
            <a:off x="3090664" y="5805264"/>
            <a:ext cx="2962672" cy="216024"/>
          </a:xfrm>
          <a:prstGeom prst="rect">
            <a:avLst/>
          </a:prstGeom>
        </p:spPr>
        <p:txBody>
          <a:bodyPr vert="horz" wrap="square" lIns="91440" tIns="45720" rIns="91440" bIns="45720" rtlCol="0" anchor="ctr">
            <a:noAutofit/>
          </a:bodyPr>
          <a:lstStyle/>
          <a:p>
            <a:pPr algn="ctr"/>
            <a:r>
              <a:rPr lang="el-GR" sz="1400" i="1" dirty="0" smtClean="0"/>
              <a:t>Εικόνα 4.</a:t>
            </a:r>
          </a:p>
        </p:txBody>
      </p:sp>
    </p:spTree>
    <p:extLst>
      <p:ext uri="{BB962C8B-B14F-4D97-AF65-F5344CB8AC3E}">
        <p14:creationId xmlns:p14="http://schemas.microsoft.com/office/powerpoint/2010/main" val="2047483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Ραμσής ο Β</a:t>
            </a:r>
            <a:r>
              <a:rPr lang="en-US" dirty="0" smtClean="0"/>
              <a:t>’</a:t>
            </a:r>
            <a:r>
              <a:rPr lang="el-GR" dirty="0" smtClean="0"/>
              <a:t> (4 </a:t>
            </a:r>
            <a:r>
              <a:rPr lang="el-GR" dirty="0"/>
              <a:t>από 4</a:t>
            </a:r>
            <a:r>
              <a:rPr lang="el-GR" dirty="0" smtClean="0"/>
              <a:t>)</a:t>
            </a:r>
            <a:endParaRPr lang="el-GR" dirty="0"/>
          </a:p>
        </p:txBody>
      </p:sp>
      <p:sp>
        <p:nvSpPr>
          <p:cNvPr id="5" name="Θέση περιεχομένου 4"/>
          <p:cNvSpPr>
            <a:spLocks noGrp="1"/>
          </p:cNvSpPr>
          <p:nvPr>
            <p:ph sz="half" idx="1"/>
          </p:nvPr>
        </p:nvSpPr>
        <p:spPr/>
        <p:txBody>
          <a:bodyPr/>
          <a:lstStyle/>
          <a:p>
            <a:pPr lvl="0"/>
            <a:r>
              <a:rPr lang="el-GR" dirty="0">
                <a:solidFill>
                  <a:prstClr val="black"/>
                </a:solidFill>
              </a:rPr>
              <a:t>Ή</a:t>
            </a:r>
            <a:r>
              <a:rPr lang="el-GR" dirty="0" smtClean="0">
                <a:solidFill>
                  <a:prstClr val="black"/>
                </a:solidFill>
              </a:rPr>
              <a:t>ταν </a:t>
            </a:r>
            <a:r>
              <a:rPr lang="el-GR" dirty="0">
                <a:solidFill>
                  <a:prstClr val="black"/>
                </a:solidFill>
              </a:rPr>
              <a:t>ο τρίτος </a:t>
            </a:r>
            <a:r>
              <a:rPr lang="el-GR" dirty="0">
                <a:solidFill>
                  <a:prstClr val="black"/>
                </a:solidFill>
                <a:hlinkClick r:id="rId2" tooltip="Φαραώ"/>
              </a:rPr>
              <a:t>Φαραώ</a:t>
            </a:r>
            <a:r>
              <a:rPr lang="el-GR" dirty="0">
                <a:solidFill>
                  <a:prstClr val="black"/>
                </a:solidFill>
              </a:rPr>
              <a:t> της 19ης δυναστείας </a:t>
            </a:r>
            <a:r>
              <a:rPr lang="el-GR" b="1" dirty="0"/>
              <a:t>και ο ισχυρότερος όλων </a:t>
            </a:r>
            <a:r>
              <a:rPr lang="el-GR" dirty="0">
                <a:solidFill>
                  <a:prstClr val="black"/>
                </a:solidFill>
              </a:rPr>
              <a:t>των </a:t>
            </a:r>
            <a:r>
              <a:rPr lang="el-GR" dirty="0">
                <a:hlinkClick r:id="rId3" tooltip="Αρχαία Αίγυπτος"/>
              </a:rPr>
              <a:t>Αιγυπτίων</a:t>
            </a:r>
            <a:r>
              <a:rPr lang="el-GR" dirty="0">
                <a:solidFill>
                  <a:prstClr val="black"/>
                </a:solidFill>
              </a:rPr>
              <a:t> </a:t>
            </a:r>
            <a:r>
              <a:rPr lang="el-GR" dirty="0" smtClean="0">
                <a:solidFill>
                  <a:prstClr val="black"/>
                </a:solidFill>
              </a:rPr>
              <a:t>ηγεμόνων </a:t>
            </a:r>
            <a:endParaRPr lang="el-GR" dirty="0">
              <a:solidFill>
                <a:prstClr val="black"/>
              </a:solidFill>
            </a:endParaRPr>
          </a:p>
        </p:txBody>
      </p:sp>
      <p:sp>
        <p:nvSpPr>
          <p:cNvPr id="6" name="Θέση περιεχομένου 5"/>
          <p:cNvSpPr>
            <a:spLocks noGrp="1"/>
          </p:cNvSpPr>
          <p:nvPr>
            <p:ph sz="half" idx="2"/>
          </p:nvPr>
        </p:nvSpPr>
        <p:spPr/>
        <p:txBody>
          <a:bodyPr/>
          <a:lstStyle/>
          <a:p>
            <a:r>
              <a:rPr lang="en-US" dirty="0" smtClean="0"/>
              <a:t>Was the third </a:t>
            </a:r>
            <a:r>
              <a:rPr lang="en-US" dirty="0" smtClean="0">
                <a:hlinkClick r:id="rId4" tooltip="Pharaoh"/>
              </a:rPr>
              <a:t>pharaoh</a:t>
            </a:r>
            <a:r>
              <a:rPr lang="en-US" dirty="0" smtClean="0"/>
              <a:t> of the </a:t>
            </a:r>
            <a:r>
              <a:rPr lang="en-US" dirty="0" smtClean="0">
                <a:hlinkClick r:id="rId5" tooltip="Nineteenth Dynasty of Egypt"/>
              </a:rPr>
              <a:t>Nineteenth Dynasty of Egypt</a:t>
            </a:r>
            <a:r>
              <a:rPr lang="en-US" dirty="0" smtClean="0"/>
              <a:t>. He is </a:t>
            </a:r>
            <a:r>
              <a:rPr lang="en-US" b="1" dirty="0" smtClean="0"/>
              <a:t>often regarded as the greatest</a:t>
            </a:r>
            <a:r>
              <a:rPr lang="en-US" dirty="0" smtClean="0"/>
              <a:t>, most celebrated, and most powerful pharaoh of the </a:t>
            </a:r>
            <a:r>
              <a:rPr lang="en-US" dirty="0">
                <a:hlinkClick r:id="rId6" tooltip="Egyptian Empire"/>
              </a:rPr>
              <a:t>Egyptian Empire</a:t>
            </a:r>
            <a:r>
              <a:rPr lang="en-US" dirty="0"/>
              <a:t>.</a:t>
            </a:r>
            <a:r>
              <a:rPr lang="en-US" baseline="30000" dirty="0">
                <a:hlinkClick r:id="rId7"/>
              </a:rPr>
              <a:t>[7]</a:t>
            </a:r>
            <a:endParaRPr lang="el-GR" dirty="0"/>
          </a:p>
        </p:txBody>
      </p:sp>
    </p:spTree>
    <p:extLst>
      <p:ext uri="{BB962C8B-B14F-4D97-AF65-F5344CB8AC3E}">
        <p14:creationId xmlns:p14="http://schemas.microsoft.com/office/powerpoint/2010/main" val="4042789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Ραμσής ο Β</a:t>
            </a:r>
            <a:r>
              <a:rPr lang="en-US" dirty="0" smtClean="0"/>
              <a:t>’</a:t>
            </a:r>
            <a:r>
              <a:rPr lang="el-GR" dirty="0" smtClean="0"/>
              <a:t>,</a:t>
            </a:r>
            <a:r>
              <a:rPr lang="en-US" dirty="0" smtClean="0"/>
              <a:t> </a:t>
            </a:r>
            <a:r>
              <a:rPr lang="el-GR" dirty="0" smtClean="0"/>
              <a:t>Έξοδος</a:t>
            </a:r>
            <a:endParaRPr lang="el-GR" dirty="0"/>
          </a:p>
        </p:txBody>
      </p:sp>
      <p:sp>
        <p:nvSpPr>
          <p:cNvPr id="3" name="Θέση περιεχομένου 2"/>
          <p:cNvSpPr>
            <a:spLocks noGrp="1"/>
          </p:cNvSpPr>
          <p:nvPr>
            <p:ph sz="half" idx="1"/>
          </p:nvPr>
        </p:nvSpPr>
        <p:spPr/>
        <p:txBody>
          <a:bodyPr/>
          <a:lstStyle/>
          <a:p>
            <a:r>
              <a:rPr lang="el-GR" dirty="0"/>
              <a:t>Θεωρείται από τους </a:t>
            </a:r>
            <a:r>
              <a:rPr lang="el-GR" b="1" dirty="0"/>
              <a:t>ερευνητές</a:t>
            </a:r>
            <a:r>
              <a:rPr lang="el-GR" dirty="0"/>
              <a:t> ως ο </a:t>
            </a:r>
            <a:r>
              <a:rPr lang="el-GR" dirty="0">
                <a:hlinkClick r:id="rId2" tooltip="Φαραώ"/>
              </a:rPr>
              <a:t>Φαραώ</a:t>
            </a:r>
            <a:r>
              <a:rPr lang="el-GR" dirty="0"/>
              <a:t> της </a:t>
            </a:r>
            <a:r>
              <a:rPr lang="el-GR" dirty="0" smtClean="0">
                <a:hlinkClick r:id="rId3" tooltip="s:Έξοδος"/>
              </a:rPr>
              <a:t>Εξόδου</a:t>
            </a:r>
            <a:r>
              <a:rPr lang="el-GR" dirty="0" smtClean="0"/>
              <a:t> των </a:t>
            </a:r>
            <a:r>
              <a:rPr lang="el-GR" dirty="0"/>
              <a:t>Ισραηλιτών όπως χαρακτηρίστηκε η φυγή τους από την Αίγυπτο όπου οι ίδιοι προηγουμένως είχαν επιλέξει να πάνε</a:t>
            </a:r>
            <a:r>
              <a:rPr lang="el-GR" dirty="0" smtClean="0"/>
              <a:t>.</a:t>
            </a:r>
            <a:endParaRPr lang="el-GR" dirty="0"/>
          </a:p>
        </p:txBody>
      </p:sp>
      <p:sp>
        <p:nvSpPr>
          <p:cNvPr id="4" name="Θέση περιεχομένου 3"/>
          <p:cNvSpPr>
            <a:spLocks noGrp="1"/>
          </p:cNvSpPr>
          <p:nvPr>
            <p:ph sz="half" idx="2"/>
          </p:nvPr>
        </p:nvSpPr>
        <p:spPr/>
        <p:txBody>
          <a:bodyPr/>
          <a:lstStyle/>
          <a:p>
            <a:r>
              <a:rPr lang="en-US" b="1" dirty="0"/>
              <a:t>Popular culture</a:t>
            </a:r>
          </a:p>
          <a:p>
            <a:r>
              <a:rPr lang="el-GR" dirty="0"/>
              <a:t>...</a:t>
            </a:r>
          </a:p>
          <a:p>
            <a:r>
              <a:rPr lang="en-US" dirty="0"/>
              <a:t>Ramesses II is one of the more popular candidates for the </a:t>
            </a:r>
            <a:r>
              <a:rPr lang="en-US" dirty="0">
                <a:hlinkClick r:id="rId4" tooltip="Pharaoh of the Exodus"/>
              </a:rPr>
              <a:t>Pharaoh of the Exodus</a:t>
            </a:r>
            <a:r>
              <a:rPr lang="en-US" dirty="0"/>
              <a:t>. </a:t>
            </a:r>
            <a:endParaRPr lang="el-GR" dirty="0"/>
          </a:p>
          <a:p>
            <a:endParaRPr lang="el-GR" dirty="0"/>
          </a:p>
        </p:txBody>
      </p:sp>
    </p:spTree>
    <p:extLst>
      <p:ext uri="{BB962C8B-B14F-4D97-AF65-F5344CB8AC3E}">
        <p14:creationId xmlns:p14="http://schemas.microsoft.com/office/powerpoint/2010/main" val="1927816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Ραμσής, Καντές</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a:t>Στο 5ο έτος της βασιλείας του επανέλαβε μια εκστρατεία στην περιοχή της </a:t>
            </a:r>
            <a:r>
              <a:rPr lang="el-GR" dirty="0">
                <a:hlinkClick r:id="rId2" tooltip="Παλαιστίνη (ιστορική περιοχή)"/>
              </a:rPr>
              <a:t>Παλαιστίνης</a:t>
            </a:r>
            <a:r>
              <a:rPr lang="el-GR" dirty="0"/>
              <a:t> και της </a:t>
            </a:r>
            <a:r>
              <a:rPr lang="el-GR" dirty="0">
                <a:hlinkClick r:id="rId3" tooltip="Συρία"/>
              </a:rPr>
              <a:t>Συρίας</a:t>
            </a:r>
            <a:r>
              <a:rPr lang="el-GR" dirty="0"/>
              <a:t>, όταν έγινε και η περίφημη </a:t>
            </a:r>
            <a:r>
              <a:rPr lang="el-GR" dirty="0">
                <a:hlinkClick r:id="rId4" tooltip="Μάχη του Καντές"/>
              </a:rPr>
              <a:t>μάχη του Καντές</a:t>
            </a:r>
            <a:r>
              <a:rPr lang="el-GR" dirty="0"/>
              <a:t>, με σκοπό να εμποδίσει την προέλαση των </a:t>
            </a:r>
            <a:r>
              <a:rPr lang="el-GR" dirty="0">
                <a:hlinkClick r:id="rId5" tooltip="Χετταίοι"/>
              </a:rPr>
              <a:t>Χετταίων</a:t>
            </a:r>
            <a:r>
              <a:rPr lang="el-GR" dirty="0"/>
              <a:t> προς το νότο. </a:t>
            </a:r>
            <a:r>
              <a:rPr lang="el-GR" b="1" dirty="0"/>
              <a:t>Την μάχη ουσιαστικά κέρδισαν </a:t>
            </a:r>
            <a:r>
              <a:rPr lang="el-GR" dirty="0"/>
              <a:t>οι </a:t>
            </a:r>
            <a:r>
              <a:rPr lang="el-GR" dirty="0">
                <a:hlinkClick r:id="rId6" tooltip="Αρχαία Αίγυπτος"/>
              </a:rPr>
              <a:t>Αιγύπτιοι</a:t>
            </a:r>
            <a:r>
              <a:rPr lang="el-GR" dirty="0"/>
              <a:t>, καθώς είχαν πέσει σε ενέδρα </a:t>
            </a:r>
            <a:r>
              <a:rPr lang="el-GR" dirty="0">
                <a:hlinkClick r:id="rId5" tooltip="Χετταίοι"/>
              </a:rPr>
              <a:t>Χετταίων</a:t>
            </a:r>
            <a:r>
              <a:rPr lang="el-GR" dirty="0"/>
              <a:t> και ο νεαρός </a:t>
            </a:r>
            <a:r>
              <a:rPr lang="el-GR" dirty="0">
                <a:hlinkClick r:id="rId7" tooltip="Φαραώ"/>
              </a:rPr>
              <a:t>Φαραώ</a:t>
            </a:r>
            <a:r>
              <a:rPr lang="el-GR" dirty="0"/>
              <a:t> όχι μόνο δεν πτοήθηκε αλλά συγκέντρωσε τα σκόρπια, υποχωρούντα, στρατεύματά του, έκανε μια αντεπίθεση και κατατρόπωσε τους </a:t>
            </a:r>
            <a:r>
              <a:rPr lang="el-GR" dirty="0">
                <a:hlinkClick r:id="rId5" tooltip="Χετταίοι"/>
              </a:rPr>
              <a:t>Χετταίους</a:t>
            </a:r>
            <a:r>
              <a:rPr lang="el-GR" dirty="0"/>
              <a:t>. Ο Ραμσής βέβαια δεν κατάφερε να εισβάλει στο οχυρό τους, ύστερα αναγκάστηκε να τους παραχωρήσει και την περιοχή της Αμορού, οπότε κατηγορήθηκε ότι απέτυχε. Κατάφερε όμως να ανακόψει την προέλαση</a:t>
            </a:r>
            <a:r>
              <a:rPr lang="el-GR" dirty="0">
                <a:solidFill>
                  <a:srgbClr val="FF0000"/>
                </a:solidFill>
              </a:rPr>
              <a:t> </a:t>
            </a:r>
            <a:r>
              <a:rPr lang="el-GR" dirty="0"/>
              <a:t>των </a:t>
            </a:r>
            <a:r>
              <a:rPr lang="el-GR" dirty="0">
                <a:hlinkClick r:id="rId5" tooltip="Χετταίοι"/>
              </a:rPr>
              <a:t>Χετταίων</a:t>
            </a:r>
            <a:r>
              <a:rPr lang="el-GR" dirty="0"/>
              <a:t>, να τους </a:t>
            </a:r>
            <a:r>
              <a:rPr lang="el-GR" b="1" dirty="0"/>
              <a:t>προκαλέσει</a:t>
            </a:r>
            <a:r>
              <a:rPr lang="el-GR" dirty="0"/>
              <a:t> βαριές απώλειες και να τους </a:t>
            </a:r>
            <a:r>
              <a:rPr lang="el-GR" b="1" dirty="0"/>
              <a:t>αποδείξει ότι</a:t>
            </a:r>
            <a:r>
              <a:rPr lang="el-GR" dirty="0"/>
              <a:t>, αν και νεαρός, ήταν πολύ ισχυρότερος και ικανότερος από τους </a:t>
            </a:r>
            <a:r>
              <a:rPr lang="el-GR" dirty="0">
                <a:hlinkClick r:id="rId5" tooltip="Χετταίοι"/>
              </a:rPr>
              <a:t>Χετταίους</a:t>
            </a:r>
            <a:r>
              <a:rPr lang="el-GR" dirty="0"/>
              <a:t> ηγεμόνες.</a:t>
            </a:r>
          </a:p>
          <a:p>
            <a:r>
              <a:rPr lang="el-GR" dirty="0"/>
              <a:t>Μετά το τέλος της μάχης ο Ραμσής Β΄ έκλεισε ειρήνη με τον αρχιστράτηγο των Χετταίων </a:t>
            </a:r>
            <a:r>
              <a:rPr lang="el-GR" dirty="0" err="1">
                <a:hlinkClick r:id="rId8" tooltip="Χατουσίλις Γ΄"/>
              </a:rPr>
              <a:t>Χατουσίλις</a:t>
            </a:r>
            <a:r>
              <a:rPr lang="el-GR" dirty="0">
                <a:hlinkClick r:id="rId8" tooltip="Χατουσίλις Γ΄"/>
              </a:rPr>
              <a:t> Γ΄</a:t>
            </a:r>
            <a:r>
              <a:rPr lang="el-GR" dirty="0"/>
              <a:t>, μικρότερο αδελφό του Χετταίου βασιλιά </a:t>
            </a:r>
            <a:r>
              <a:rPr lang="el-GR" dirty="0" err="1">
                <a:hlinkClick r:id="rId9" tooltip="Μουβατάλις Β΄"/>
              </a:rPr>
              <a:t>Μουβατάλις</a:t>
            </a:r>
            <a:r>
              <a:rPr lang="el-GR" dirty="0">
                <a:hlinkClick r:id="rId9" tooltip="Μουβατάλις Β΄"/>
              </a:rPr>
              <a:t> Β΄</a:t>
            </a:r>
            <a:r>
              <a:rPr lang="el-GR" dirty="0"/>
              <a:t> </a:t>
            </a:r>
            <a:r>
              <a:rPr lang="el-GR" b="1" dirty="0"/>
              <a:t>ουσιαστικά χωρίς νικητή</a:t>
            </a:r>
            <a:r>
              <a:rPr lang="el-GR" dirty="0" smtClean="0"/>
              <a:t>.</a:t>
            </a:r>
            <a:endParaRPr lang="el-GR" dirty="0"/>
          </a:p>
        </p:txBody>
      </p:sp>
    </p:spTree>
    <p:extLst>
      <p:ext uri="{BB962C8B-B14F-4D97-AF65-F5344CB8AC3E}">
        <p14:creationId xmlns:p14="http://schemas.microsoft.com/office/powerpoint/2010/main" val="916626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Ramesses II</a:t>
            </a:r>
            <a:r>
              <a:rPr lang="el-GR" dirty="0"/>
              <a:t>, </a:t>
            </a:r>
            <a:r>
              <a:rPr lang="en-US" dirty="0"/>
              <a:t>Battle of </a:t>
            </a:r>
            <a:r>
              <a:rPr lang="en-US" dirty="0" smtClean="0"/>
              <a:t>Kadesh</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a:t>The Battle of Kadesh in his fifth </a:t>
            </a:r>
            <a:r>
              <a:rPr lang="en-US" dirty="0" err="1"/>
              <a:t>regnal</a:t>
            </a:r>
            <a:r>
              <a:rPr lang="en-US" dirty="0"/>
              <a:t> year was the climactic engagement in a campaign that Ramesses fought in Syria, against the resurgent Hittite forces of </a:t>
            </a:r>
            <a:r>
              <a:rPr lang="en-US" dirty="0" err="1">
                <a:hlinkClick r:id="rId2" tooltip="Muwatalli II"/>
              </a:rPr>
              <a:t>Muwatallis</a:t>
            </a:r>
            <a:r>
              <a:rPr lang="en-US" dirty="0"/>
              <a:t>. The pharaoh wanted a victory at Kadesh both to expand Egypt's frontiers into Syria and to emulate his father </a:t>
            </a:r>
            <a:r>
              <a:rPr lang="en-US" dirty="0" err="1"/>
              <a:t>Seti</a:t>
            </a:r>
            <a:r>
              <a:rPr lang="en-US" dirty="0"/>
              <a:t> I's triumphal entry into the city just a decade or so earlier. </a:t>
            </a:r>
            <a:r>
              <a:rPr lang="el-GR" dirty="0"/>
              <a:t> ...</a:t>
            </a:r>
          </a:p>
          <a:p>
            <a:r>
              <a:rPr lang="en-US" dirty="0" err="1"/>
              <a:t>Ramesses's</a:t>
            </a:r>
            <a:r>
              <a:rPr lang="en-US" dirty="0"/>
              <a:t> forces were caught in a Hittite ambush and outnumbered at Kadesh when they counterattacked and routed the Hittites, whose survivors abandoned their chariots and swam the Orontes river back to the safe city walls.</a:t>
            </a:r>
            <a:r>
              <a:rPr lang="en-US" baseline="30000" dirty="0">
                <a:hlinkClick r:id="rId3"/>
              </a:rPr>
              <a:t>[22]</a:t>
            </a:r>
            <a:r>
              <a:rPr lang="en-US" dirty="0"/>
              <a:t> </a:t>
            </a:r>
            <a:r>
              <a:rPr lang="en-US" b="1" dirty="0"/>
              <a:t>Ramesses, logistically unable to sustain a long siege, returned to Egypt</a:t>
            </a:r>
            <a:r>
              <a:rPr lang="en-US" dirty="0"/>
              <a:t>. </a:t>
            </a:r>
            <a:r>
              <a:rPr lang="en-US" baseline="30000" dirty="0">
                <a:solidFill>
                  <a:srgbClr val="FF0000"/>
                </a:solidFill>
                <a:hlinkClick r:id="rId3"/>
              </a:rPr>
              <a:t>[</a:t>
            </a:r>
            <a:r>
              <a:rPr lang="en-US" baseline="30000" dirty="0">
                <a:hlinkClick r:id="rId3"/>
              </a:rPr>
              <a:t>23]</a:t>
            </a:r>
            <a:r>
              <a:rPr lang="en-US" dirty="0"/>
              <a:t> </a:t>
            </a:r>
            <a:r>
              <a:rPr lang="en-US" baseline="30000" dirty="0">
                <a:hlinkClick r:id="rId3"/>
              </a:rPr>
              <a:t>[24</a:t>
            </a:r>
            <a:r>
              <a:rPr lang="en-US" baseline="30000" dirty="0" smtClean="0">
                <a:hlinkClick r:id="rId3"/>
              </a:rPr>
              <a:t>]</a:t>
            </a:r>
          </a:p>
          <a:p>
            <a:pPr marL="0" indent="0">
              <a:buNone/>
            </a:pPr>
            <a:endParaRPr lang="el-GR" dirty="0"/>
          </a:p>
        </p:txBody>
      </p:sp>
    </p:spTree>
    <p:extLst>
      <p:ext uri="{BB962C8B-B14F-4D97-AF65-F5344CB8AC3E}">
        <p14:creationId xmlns:p14="http://schemas.microsoft.com/office/powerpoint/2010/main" val="3998934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Kadesh</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The </a:t>
            </a:r>
            <a:r>
              <a:rPr lang="en-US" b="1" dirty="0"/>
              <a:t>Battle of Kadesh </a:t>
            </a:r>
            <a:r>
              <a:rPr lang="en-US" dirty="0"/>
              <a:t>(also </a:t>
            </a:r>
            <a:r>
              <a:rPr lang="en-US" i="1" dirty="0" err="1"/>
              <a:t>Qadesh</a:t>
            </a:r>
            <a:r>
              <a:rPr lang="en-US" dirty="0"/>
              <a:t>) took place between the forces of the </a:t>
            </a:r>
            <a:r>
              <a:rPr lang="en-US" dirty="0">
                <a:hlinkClick r:id="rId2" tooltip="New Kingdom"/>
              </a:rPr>
              <a:t>Egyptian Empire</a:t>
            </a:r>
            <a:r>
              <a:rPr lang="en-US" dirty="0"/>
              <a:t> under </a:t>
            </a:r>
            <a:r>
              <a:rPr lang="en-US" dirty="0">
                <a:hlinkClick r:id="rId3" tooltip="Ramesses II"/>
              </a:rPr>
              <a:t>Ramesses II</a:t>
            </a:r>
            <a:r>
              <a:rPr lang="en-US" dirty="0"/>
              <a:t> and the </a:t>
            </a:r>
            <a:r>
              <a:rPr lang="en-US" dirty="0">
                <a:hlinkClick r:id="rId4" tooltip="Hittite Empire"/>
              </a:rPr>
              <a:t>Hittite Empire</a:t>
            </a:r>
            <a:r>
              <a:rPr lang="en-US" dirty="0"/>
              <a:t> under </a:t>
            </a:r>
            <a:r>
              <a:rPr lang="en-US" dirty="0" err="1">
                <a:hlinkClick r:id="rId5" tooltip="Muwatalli II"/>
              </a:rPr>
              <a:t>Muwatalli</a:t>
            </a:r>
            <a:r>
              <a:rPr lang="en-US" dirty="0">
                <a:hlinkClick r:id="rId5" tooltip="Muwatalli II"/>
              </a:rPr>
              <a:t> II</a:t>
            </a:r>
            <a:r>
              <a:rPr lang="en-US" dirty="0"/>
              <a:t> at the city of </a:t>
            </a:r>
            <a:r>
              <a:rPr lang="en-US" dirty="0">
                <a:hlinkClick r:id="rId6" tooltip="Kadesh"/>
              </a:rPr>
              <a:t>Kadesh</a:t>
            </a:r>
            <a:r>
              <a:rPr lang="en-US" dirty="0"/>
              <a:t> on the </a:t>
            </a:r>
            <a:r>
              <a:rPr lang="en-US" dirty="0">
                <a:hlinkClick r:id="rId7" tooltip="Orontes River"/>
              </a:rPr>
              <a:t>Orontes River</a:t>
            </a:r>
            <a:r>
              <a:rPr lang="en-US" dirty="0"/>
              <a:t>, in what is now </a:t>
            </a:r>
            <a:r>
              <a:rPr lang="en-US" dirty="0">
                <a:hlinkClick r:id="rId8" tooltip="Syria"/>
              </a:rPr>
              <a:t>Syria</a:t>
            </a:r>
            <a:r>
              <a:rPr lang="en-US" dirty="0"/>
              <a:t>.</a:t>
            </a:r>
            <a:r>
              <a:rPr lang="en-US" baseline="30000" dirty="0">
                <a:hlinkClick r:id="rId9"/>
              </a:rPr>
              <a:t>[10]</a:t>
            </a:r>
            <a:endParaRPr lang="en-US" dirty="0"/>
          </a:p>
          <a:p>
            <a:r>
              <a:rPr lang="en-US" dirty="0"/>
              <a:t>The battle is generally dated to 1274 BC,</a:t>
            </a:r>
            <a:r>
              <a:rPr lang="en-US" baseline="30000" dirty="0">
                <a:hlinkClick r:id="rId9"/>
              </a:rPr>
              <a:t>[11]</a:t>
            </a:r>
            <a:r>
              <a:rPr lang="en-US" dirty="0"/>
              <a:t> and is the earliest battle in recorded history for which details of tactics and formations are known.</a:t>
            </a:r>
            <a:r>
              <a:rPr lang="en-US" baseline="30000" dirty="0">
                <a:hlinkClick r:id="rId9"/>
              </a:rPr>
              <a:t>[12]</a:t>
            </a:r>
            <a:r>
              <a:rPr lang="en-US" dirty="0"/>
              <a:t> It was probably the largest </a:t>
            </a:r>
            <a:r>
              <a:rPr lang="en-US" dirty="0">
                <a:hlinkClick r:id="rId10" tooltip="Chariot"/>
              </a:rPr>
              <a:t>chariot</a:t>
            </a:r>
            <a:r>
              <a:rPr lang="en-US" dirty="0"/>
              <a:t> battle ever fought, involving perhaps 5,000–6,000 chariots.</a:t>
            </a:r>
            <a:r>
              <a:rPr lang="en-US" baseline="30000" dirty="0">
                <a:hlinkClick r:id="rId9"/>
              </a:rPr>
              <a:t>[13</a:t>
            </a:r>
            <a:r>
              <a:rPr lang="en-US" baseline="30000" dirty="0" smtClean="0">
                <a:hlinkClick r:id="rId9"/>
              </a:rPr>
              <a:t>]</a:t>
            </a:r>
            <a:endParaRPr lang="en-US" dirty="0"/>
          </a:p>
        </p:txBody>
      </p:sp>
    </p:spTree>
    <p:extLst>
      <p:ext uri="{BB962C8B-B14F-4D97-AF65-F5344CB8AC3E}">
        <p14:creationId xmlns:p14="http://schemas.microsoft.com/office/powerpoint/2010/main" val="3011216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Battle of Kadesh</a:t>
            </a:r>
            <a:endParaRPr lang="el-GR" dirty="0"/>
          </a:p>
        </p:txBody>
      </p:sp>
      <p:sp>
        <p:nvSpPr>
          <p:cNvPr id="3" name="Θέση περιεχομένου 2"/>
          <p:cNvSpPr>
            <a:spLocks noGrp="1"/>
          </p:cNvSpPr>
          <p:nvPr>
            <p:ph idx="1"/>
          </p:nvPr>
        </p:nvSpPr>
        <p:spPr/>
        <p:txBody>
          <a:bodyPr>
            <a:normAutofit fontScale="85000" lnSpcReduction="10000"/>
          </a:bodyPr>
          <a:lstStyle/>
          <a:p>
            <a:r>
              <a:rPr lang="en-US" b="1" dirty="0"/>
              <a:t>Disputes over the outcome</a:t>
            </a:r>
          </a:p>
          <a:p>
            <a:r>
              <a:rPr lang="en-US" dirty="0"/>
              <a:t>There is no consensus about the outcome or what took place, with views ranging from an Egyptian victory, a draw, and, according to the view of Iranian Egyptologist Mehdi </a:t>
            </a:r>
            <a:r>
              <a:rPr lang="en-US" dirty="0" err="1"/>
              <a:t>Yarahmadi</a:t>
            </a:r>
            <a:r>
              <a:rPr lang="en-US" dirty="0"/>
              <a:t>,</a:t>
            </a:r>
            <a:r>
              <a:rPr lang="en-US" baseline="30000" dirty="0">
                <a:hlinkClick r:id="rId2"/>
              </a:rPr>
              <a:t>[31]</a:t>
            </a:r>
            <a:r>
              <a:rPr lang="en-US" dirty="0"/>
              <a:t> an Egyptian defeat (with the Egyptian accounts simply propaganda).</a:t>
            </a:r>
            <a:r>
              <a:rPr lang="en-US" baseline="30000" dirty="0">
                <a:hlinkClick r:id="rId2"/>
              </a:rPr>
              <a:t>[32]</a:t>
            </a:r>
            <a:endParaRPr lang="en-US" baseline="30000" dirty="0"/>
          </a:p>
          <a:p>
            <a:r>
              <a:rPr lang="el-GR" dirty="0"/>
              <a:t>Έκβαση Συνθήκη ειρήνης</a:t>
            </a:r>
            <a:br>
              <a:rPr lang="el-GR" dirty="0"/>
            </a:br>
            <a:r>
              <a:rPr lang="el-GR" b="1" dirty="0"/>
              <a:t>Τακτική</a:t>
            </a:r>
            <a:r>
              <a:rPr lang="el-GR" dirty="0"/>
              <a:t>: αιγυπτιακή </a:t>
            </a:r>
            <a:r>
              <a:rPr lang="el-GR" dirty="0">
                <a:hlinkClick r:id="rId3" tooltip="Πύρρειος νίκη"/>
              </a:rPr>
              <a:t>πύρρειος</a:t>
            </a:r>
            <a:r>
              <a:rPr lang="el-GR" dirty="0"/>
              <a:t> νίκη</a:t>
            </a:r>
            <a:br>
              <a:rPr lang="el-GR" dirty="0"/>
            </a:br>
            <a:r>
              <a:rPr lang="el-GR" b="1" dirty="0"/>
              <a:t>Στρατηγική</a:t>
            </a:r>
            <a:r>
              <a:rPr lang="el-GR" dirty="0"/>
              <a:t>: νίκη των Χετταίων</a:t>
            </a:r>
            <a:br>
              <a:rPr lang="el-GR" dirty="0"/>
            </a:br>
            <a:r>
              <a:rPr lang="el-GR" dirty="0"/>
              <a:t>(Η Αυτοκρατορία των Χετταίων επεκτάθηκε προς νότο</a:t>
            </a:r>
            <a:r>
              <a:rPr lang="el-GR" dirty="0" smtClean="0"/>
              <a:t>)</a:t>
            </a:r>
            <a:endParaRPr lang="en-US" dirty="0"/>
          </a:p>
        </p:txBody>
      </p:sp>
    </p:spTree>
    <p:extLst>
      <p:ext uri="{BB962C8B-B14F-4D97-AF65-F5344CB8AC3E}">
        <p14:creationId xmlns:p14="http://schemas.microsoft.com/office/powerpoint/2010/main" val="2860010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a:t>
            </a:r>
            <a:r>
              <a:rPr lang="el-GR" dirty="0"/>
              <a:t>Ε</a:t>
            </a:r>
            <a:r>
              <a:rPr lang="el-GR" dirty="0" smtClean="0"/>
              <a:t>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smtClean="0"/>
              <a:t>Τι είναι </a:t>
            </a:r>
            <a:r>
              <a:rPr lang="el-GR" dirty="0"/>
              <a:t>η</a:t>
            </a:r>
            <a:r>
              <a:rPr lang="el-GR" dirty="0" smtClean="0"/>
              <a:t> Ιστορία, Ηρόδοτος, Θουκυδίδης, Διαφωτισμός, Βολταίρος, Ορθολογισμός (</a:t>
            </a:r>
            <a:r>
              <a:rPr lang="en-US" dirty="0" smtClean="0"/>
              <a:t>Rationalism</a:t>
            </a:r>
            <a:r>
              <a:rPr lang="el-GR" dirty="0" smtClean="0"/>
              <a:t>, </a:t>
            </a:r>
            <a:r>
              <a:rPr lang="en-US" dirty="0" smtClean="0"/>
              <a:t>Reason</a:t>
            </a:r>
            <a:r>
              <a:rPr lang="el-GR" dirty="0" smtClean="0"/>
              <a:t>), Νομοτέλειες, Βραβείο </a:t>
            </a:r>
            <a:r>
              <a:rPr lang="en-US" dirty="0" smtClean="0"/>
              <a:t>Fields</a:t>
            </a:r>
            <a:r>
              <a:rPr lang="el-GR" dirty="0" smtClean="0"/>
              <a:t>, Μαθηματικές Ολυμπιάδες, Βραβείο Νόμπελ.</a:t>
            </a:r>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Σύγκριση Οπτικής από </a:t>
            </a:r>
            <a:r>
              <a:rPr lang="en-US" dirty="0" err="1"/>
              <a:t>wikipedia</a:t>
            </a:r>
            <a:endParaRPr lang="el-GR" dirty="0"/>
          </a:p>
        </p:txBody>
      </p:sp>
      <p:sp>
        <p:nvSpPr>
          <p:cNvPr id="3" name="Θέση περιεχομένου 2"/>
          <p:cNvSpPr>
            <a:spLocks noGrp="1"/>
          </p:cNvSpPr>
          <p:nvPr>
            <p:ph idx="1"/>
          </p:nvPr>
        </p:nvSpPr>
        <p:spPr/>
        <p:txBody>
          <a:bodyPr/>
          <a:lstStyle/>
          <a:p>
            <a:r>
              <a:rPr lang="el-GR" dirty="0" smtClean="0"/>
              <a:t>Γενίτσαροι, </a:t>
            </a:r>
            <a:r>
              <a:rPr lang="en-US" dirty="0"/>
              <a:t>Janissaries</a:t>
            </a:r>
          </a:p>
          <a:p>
            <a:r>
              <a:rPr lang="el-GR" dirty="0" smtClean="0"/>
              <a:t>Παιδομάζωμα,</a:t>
            </a:r>
            <a:r>
              <a:rPr lang="en-US" dirty="0" smtClean="0"/>
              <a:t> </a:t>
            </a:r>
            <a:r>
              <a:rPr lang="en-US" dirty="0" err="1" smtClean="0"/>
              <a:t>Devşirme</a:t>
            </a:r>
            <a:endParaRPr lang="el-GR" dirty="0"/>
          </a:p>
        </p:txBody>
      </p:sp>
    </p:spTree>
    <p:extLst>
      <p:ext uri="{BB962C8B-B14F-4D97-AF65-F5344CB8AC3E}">
        <p14:creationId xmlns:p14="http://schemas.microsoft.com/office/powerpoint/2010/main" val="629664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 και «Ιστορία» (1 από 2)</a:t>
            </a:r>
            <a:endParaRPr lang="el-GR" dirty="0"/>
          </a:p>
        </p:txBody>
      </p:sp>
      <p:sp>
        <p:nvSpPr>
          <p:cNvPr id="3" name="Θέση περιεχομένου 2"/>
          <p:cNvSpPr>
            <a:spLocks noGrp="1"/>
          </p:cNvSpPr>
          <p:nvPr>
            <p:ph idx="1"/>
          </p:nvPr>
        </p:nvSpPr>
        <p:spPr/>
        <p:txBody>
          <a:bodyPr>
            <a:normAutofit fontScale="85000" lnSpcReduction="10000"/>
          </a:bodyPr>
          <a:lstStyle/>
          <a:p>
            <a:r>
              <a:rPr lang="en-US" dirty="0"/>
              <a:t>For example, on the temple walls of Luxor the near catastrophe was turned into an act of heroism:</a:t>
            </a:r>
          </a:p>
          <a:p>
            <a:r>
              <a:rPr lang="en-US" dirty="0"/>
              <a:t>His majesty slaughtered the armed forces of the Hittites in their entirety, their great rulers and all their brothers ... their infantry and chariot troops fell prostrate, one on top of the other. His majesty killed them ... and they lay stretched out in front of their horses.</a:t>
            </a:r>
            <a:r>
              <a:rPr lang="en-US" dirty="0">
                <a:solidFill>
                  <a:srgbClr val="FF0000"/>
                </a:solidFill>
              </a:rPr>
              <a:t> </a:t>
            </a:r>
            <a:r>
              <a:rPr lang="en-US" b="1" dirty="0"/>
              <a:t>But his majesty was alone, nobody accompanied him</a:t>
            </a:r>
            <a:r>
              <a:rPr lang="en-US" dirty="0"/>
              <a:t> ...</a:t>
            </a:r>
          </a:p>
          <a:p>
            <a:r>
              <a:rPr lang="en-US" dirty="0">
                <a:hlinkClick r:id="rId2"/>
              </a:rPr>
              <a:t>http://</a:t>
            </a:r>
            <a:r>
              <a:rPr lang="en-US" dirty="0" smtClean="0">
                <a:hlinkClick r:id="rId2"/>
              </a:rPr>
              <a:t>schools-wikipedia.org/wp/r/Ramesses_II.htm</a:t>
            </a:r>
            <a:endParaRPr lang="en-US" dirty="0">
              <a:solidFill>
                <a:srgbClr val="FF0000"/>
              </a:solidFill>
            </a:endParaRPr>
          </a:p>
        </p:txBody>
      </p:sp>
    </p:spTree>
    <p:extLst>
      <p:ext uri="{BB962C8B-B14F-4D97-AF65-F5344CB8AC3E}">
        <p14:creationId xmlns:p14="http://schemas.microsoft.com/office/powerpoint/2010/main" val="3664380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Ιστορία και «Ιστορία» (2 από 2)</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n-US" dirty="0"/>
              <a:t>http://</a:t>
            </a:r>
            <a:r>
              <a:rPr lang="en-US" dirty="0" smtClean="0"/>
              <a:t>www.touregypt.net/featurestories/kadesh.htm</a:t>
            </a:r>
            <a:r>
              <a:rPr lang="el-GR" dirty="0" smtClean="0"/>
              <a:t> :</a:t>
            </a:r>
          </a:p>
          <a:p>
            <a:r>
              <a:rPr lang="en-US" dirty="0"/>
              <a:t>"</a:t>
            </a:r>
            <a:r>
              <a:rPr lang="en-US" i="1" dirty="0"/>
              <a:t>...No officer was with me, no charioteer, no soldier of the army, no shield-bearer ...</a:t>
            </a:r>
            <a:r>
              <a:rPr lang="en-US" dirty="0"/>
              <a:t>"</a:t>
            </a:r>
            <a:r>
              <a:rPr lang="en-US" baseline="30000" dirty="0">
                <a:hlinkClick r:id="rId2"/>
              </a:rPr>
              <a:t>[29]</a:t>
            </a:r>
            <a:endParaRPr lang="el-GR" baseline="30000" dirty="0"/>
          </a:p>
          <a:p>
            <a:r>
              <a:rPr lang="en-US" dirty="0"/>
              <a:t>"</a:t>
            </a:r>
            <a:r>
              <a:rPr lang="en-US" i="1" dirty="0"/>
              <a:t>...I was before them like </a:t>
            </a:r>
            <a:r>
              <a:rPr lang="en-US" i="1" dirty="0">
                <a:hlinkClick r:id="rId3" tooltip="Set (mythology)"/>
              </a:rPr>
              <a:t>Set</a:t>
            </a:r>
            <a:r>
              <a:rPr lang="en-US" i="1" dirty="0"/>
              <a:t> in his moment. I found the mass of chariots in whose midst I was, scattering them before my horses...</a:t>
            </a:r>
            <a:r>
              <a:rPr lang="en-US" dirty="0"/>
              <a:t>«</a:t>
            </a:r>
            <a:endParaRPr lang="el-GR" dirty="0"/>
          </a:p>
          <a:p>
            <a:r>
              <a:rPr lang="en-US" i="1" dirty="0"/>
              <a:t>"None of you was there...None rose to lend me his hand in my fight...None of you came later to tell the story of his heroic deeds in Egypt...The foreigners who saw me, praise my name to the end of all lands where I was not known...Since ancient times a man was honored for his fighting abilities, but I will not reward any of you, as you have abandoned me when I was alone fighting my enemies."</a:t>
            </a:r>
            <a:r>
              <a:rPr lang="en-US" dirty="0"/>
              <a:t/>
            </a:r>
            <a:br>
              <a:rPr lang="en-US" dirty="0"/>
            </a:br>
            <a:r>
              <a:rPr lang="en-US" dirty="0"/>
              <a:t>Read more: </a:t>
            </a:r>
            <a:r>
              <a:rPr lang="en-US" dirty="0">
                <a:hlinkClick r:id="rId4"/>
              </a:rPr>
              <a:t>http://www.touregypt.net/featurestories/kadesh.htm#ixzz3RXyIpwOp</a:t>
            </a:r>
            <a:endParaRPr lang="en-US" dirty="0"/>
          </a:p>
        </p:txBody>
      </p:sp>
    </p:spTree>
    <p:extLst>
      <p:ext uri="{BB962C8B-B14F-4D97-AF65-F5344CB8AC3E}">
        <p14:creationId xmlns:p14="http://schemas.microsoft.com/office/powerpoint/2010/main" val="271357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Ιστορική Μέθοδος</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dirty="0" smtClean="0"/>
              <a:t>Ηρόδοτος</a:t>
            </a:r>
          </a:p>
          <a:p>
            <a:r>
              <a:rPr lang="en-US" b="1" dirty="0" smtClean="0"/>
              <a:t>Herodotus</a:t>
            </a:r>
            <a:r>
              <a:rPr lang="el-GR" b="1" dirty="0" smtClean="0"/>
              <a:t> </a:t>
            </a:r>
            <a:r>
              <a:rPr lang="en-US" dirty="0" smtClean="0"/>
              <a:t>(</a:t>
            </a:r>
            <a:r>
              <a:rPr lang="en-US" u="sng" dirty="0" smtClean="0">
                <a:hlinkClick r:id="rId2" tooltip="Help:IPA for English"/>
              </a:rPr>
              <a:t>/</a:t>
            </a:r>
            <a:r>
              <a:rPr lang="en-US" u="sng" dirty="0" err="1">
                <a:hlinkClick r:id="rId2" tooltip="Help:IPA for English"/>
              </a:rPr>
              <a:t>hɨˈrɒdətəs</a:t>
            </a:r>
            <a:r>
              <a:rPr lang="en-US" u="sng" dirty="0">
                <a:hlinkClick r:id="rId2" tooltip="Help:IPA for English"/>
              </a:rPr>
              <a:t>/</a:t>
            </a:r>
            <a:r>
              <a:rPr lang="en-US" dirty="0"/>
              <a:t>; </a:t>
            </a:r>
            <a:r>
              <a:rPr lang="en-US" u="sng" dirty="0">
                <a:hlinkClick r:id="rId3" tooltip="Ancient Greek"/>
              </a:rPr>
              <a:t>Ancient Greek</a:t>
            </a:r>
            <a:r>
              <a:rPr lang="en-US" dirty="0"/>
              <a:t>: </a:t>
            </a:r>
            <a:r>
              <a:rPr lang="en-US" dirty="0" err="1"/>
              <a:t>Ἡρόδοτος</a:t>
            </a:r>
            <a:r>
              <a:rPr lang="en-US" dirty="0"/>
              <a:t> </a:t>
            </a:r>
            <a:r>
              <a:rPr lang="en-US" i="1" dirty="0" err="1"/>
              <a:t>Hēródotos</a:t>
            </a:r>
            <a:r>
              <a:rPr lang="en-US" dirty="0"/>
              <a:t>) was an ancient </a:t>
            </a:r>
            <a:r>
              <a:rPr lang="en-US" u="sng" dirty="0">
                <a:hlinkClick r:id="rId4" tooltip="Greeks"/>
              </a:rPr>
              <a:t>Greek</a:t>
            </a:r>
            <a:r>
              <a:rPr lang="en-US" dirty="0"/>
              <a:t> </a:t>
            </a:r>
            <a:r>
              <a:rPr lang="en-US" u="sng" dirty="0">
                <a:hlinkClick r:id="rId5" tooltip="Historian"/>
              </a:rPr>
              <a:t>historian</a:t>
            </a:r>
            <a:r>
              <a:rPr lang="en-US" dirty="0"/>
              <a:t> who was born in </a:t>
            </a:r>
            <a:r>
              <a:rPr lang="en-US" u="sng" dirty="0">
                <a:hlinkClick r:id="rId6" tooltip="Halicarnassus"/>
              </a:rPr>
              <a:t>Halicarnassus</a:t>
            </a:r>
            <a:r>
              <a:rPr lang="en-US" dirty="0"/>
              <a:t>, </a:t>
            </a:r>
            <a:r>
              <a:rPr lang="en-US" u="sng" dirty="0">
                <a:hlinkClick r:id="rId7" tooltip="Caria"/>
              </a:rPr>
              <a:t>Caria</a:t>
            </a:r>
            <a:r>
              <a:rPr lang="en-US" dirty="0"/>
              <a:t> (modern-day </a:t>
            </a:r>
            <a:r>
              <a:rPr lang="en-US" u="sng" dirty="0" err="1">
                <a:hlinkClick r:id="rId8" tooltip="Bodrum"/>
              </a:rPr>
              <a:t>Bodrum</a:t>
            </a:r>
            <a:r>
              <a:rPr lang="en-US" dirty="0"/>
              <a:t>, </a:t>
            </a:r>
            <a:r>
              <a:rPr lang="en-US" u="sng" dirty="0">
                <a:hlinkClick r:id="rId9" tooltip="Turkey"/>
              </a:rPr>
              <a:t>Turkey</a:t>
            </a:r>
            <a:r>
              <a:rPr lang="en-US" dirty="0"/>
              <a:t>) and lived in the fifth century BC (c. 484–425 BC). He has been called "The Father of History" (first conferred by </a:t>
            </a:r>
            <a:r>
              <a:rPr lang="en-US" u="sng" dirty="0">
                <a:hlinkClick r:id="rId10" tooltip="Cicero"/>
              </a:rPr>
              <a:t>Cicero</a:t>
            </a:r>
            <a:r>
              <a:rPr lang="en-US" dirty="0"/>
              <a:t>), as well as "The Father of Lies" (first conferred by </a:t>
            </a:r>
            <a:r>
              <a:rPr lang="en-US" u="sng" dirty="0">
                <a:hlinkClick r:id="rId11" tooltip="Voltaire"/>
              </a:rPr>
              <a:t>Voltaire</a:t>
            </a:r>
            <a:r>
              <a:rPr lang="en-US" dirty="0"/>
              <a:t>). He was the first historian known to collect his materials systematically, test their accuracy to a certain extent, and arrange them in a well-constructed and vivid narrative</a:t>
            </a:r>
            <a:r>
              <a:rPr lang="en-US" dirty="0" smtClean="0"/>
              <a:t>.</a:t>
            </a:r>
            <a:endParaRPr lang="el-GR" dirty="0"/>
          </a:p>
        </p:txBody>
      </p:sp>
    </p:spTree>
    <p:extLst>
      <p:ext uri="{BB962C8B-B14F-4D97-AF65-F5344CB8AC3E}">
        <p14:creationId xmlns:p14="http://schemas.microsoft.com/office/powerpoint/2010/main" val="3097715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Father of Lies</a:t>
            </a:r>
            <a:endParaRPr lang="el-GR" dirty="0"/>
          </a:p>
        </p:txBody>
      </p:sp>
      <p:sp>
        <p:nvSpPr>
          <p:cNvPr id="3" name="Θέση περιεχομένου 2"/>
          <p:cNvSpPr>
            <a:spLocks noGrp="1"/>
          </p:cNvSpPr>
          <p:nvPr>
            <p:ph idx="1"/>
          </p:nvPr>
        </p:nvSpPr>
        <p:spPr/>
        <p:txBody>
          <a:bodyPr/>
          <a:lstStyle/>
          <a:p>
            <a:r>
              <a:rPr lang="en-US" dirty="0"/>
              <a:t>http://rationalwiki.org/wiki/Herodotus#cite_note-8</a:t>
            </a:r>
          </a:p>
          <a:p>
            <a:r>
              <a:rPr lang="en-US" dirty="0"/>
              <a:t>Voltaire described Herodotus as both "the father of history" and the "father of lies",</a:t>
            </a:r>
            <a:r>
              <a:rPr lang="en-US" baseline="30000" dirty="0">
                <a:hlinkClick r:id="rId2"/>
              </a:rPr>
              <a:t>[9]</a:t>
            </a:r>
            <a:r>
              <a:rPr lang="en-US" dirty="0"/>
              <a:t> and </a:t>
            </a:r>
            <a:r>
              <a:rPr lang="en-US" dirty="0" err="1"/>
              <a:t>Hartog</a:t>
            </a:r>
            <a:r>
              <a:rPr lang="en-US" dirty="0"/>
              <a:t> more recently also called him "The father of all liars".</a:t>
            </a:r>
            <a:r>
              <a:rPr lang="en-US" baseline="30000" dirty="0">
                <a:hlinkClick r:id="rId2"/>
              </a:rPr>
              <a:t>[10</a:t>
            </a:r>
            <a:r>
              <a:rPr lang="en-US" baseline="30000" dirty="0" smtClean="0">
                <a:hlinkClick r:id="rId2"/>
              </a:rPr>
              <a:t>]</a:t>
            </a:r>
            <a:endParaRPr lang="el-GR" dirty="0"/>
          </a:p>
        </p:txBody>
      </p:sp>
    </p:spTree>
    <p:extLst>
      <p:ext uri="{BB962C8B-B14F-4D97-AF65-F5344CB8AC3E}">
        <p14:creationId xmlns:p14="http://schemas.microsoft.com/office/powerpoint/2010/main" val="2745386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By David Pipes, Loyola University New Orleans</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dirty="0" smtClean="0"/>
              <a:t>Ακροτελεύτια </a:t>
            </a:r>
            <a:r>
              <a:rPr lang="el-GR" dirty="0"/>
              <a:t>π</a:t>
            </a:r>
            <a:r>
              <a:rPr lang="el-GR" dirty="0" smtClean="0"/>
              <a:t>αράγραφος του κειμένου</a:t>
            </a:r>
            <a:r>
              <a:rPr lang="el-GR" dirty="0"/>
              <a:t> </a:t>
            </a:r>
            <a:r>
              <a:rPr lang="en-US" dirty="0" smtClean="0"/>
              <a:t>Herodotus</a:t>
            </a:r>
            <a:r>
              <a:rPr lang="en-US" dirty="0"/>
              <a:t>: Father of History, Father of Lies</a:t>
            </a:r>
          </a:p>
          <a:p>
            <a:r>
              <a:rPr lang="en-US" dirty="0" smtClean="0"/>
              <a:t>Herodotus</a:t>
            </a:r>
            <a:r>
              <a:rPr lang="el-GR" dirty="0" smtClean="0"/>
              <a:t> </a:t>
            </a:r>
            <a:r>
              <a:rPr lang="en-US" dirty="0" smtClean="0"/>
              <a:t>- </a:t>
            </a:r>
            <a:r>
              <a:rPr lang="en-US" dirty="0"/>
              <a:t>Father of History and Father of </a:t>
            </a:r>
            <a:r>
              <a:rPr lang="en-US" dirty="0" smtClean="0"/>
              <a:t>Lies</a:t>
            </a:r>
            <a:r>
              <a:rPr lang="el-GR" dirty="0" smtClean="0"/>
              <a:t> </a:t>
            </a:r>
            <a:r>
              <a:rPr lang="en-US" dirty="0" smtClean="0"/>
              <a:t>- </a:t>
            </a:r>
            <a:r>
              <a:rPr lang="en-US" dirty="0"/>
              <a:t>What will the future think of him? If success is judged by the completion of stated goals, then truly, Herodotus succeeded with his </a:t>
            </a:r>
            <a:r>
              <a:rPr lang="en-US" i="1" dirty="0"/>
              <a:t>History</a:t>
            </a:r>
            <a:r>
              <a:rPr lang="en-US" dirty="0"/>
              <a:t>. In any event, when one takes into consideration the struggles Herodotus and his marvelous tale endured both before and after his death, </a:t>
            </a:r>
            <a:r>
              <a:rPr lang="en-US" b="1" dirty="0"/>
              <a:t>there can be no doubt that he has earned his place at the vanguard of history</a:t>
            </a:r>
            <a:r>
              <a:rPr lang="en-US" dirty="0"/>
              <a:t>.</a:t>
            </a:r>
            <a:endParaRPr lang="en-US" i="1" dirty="0"/>
          </a:p>
          <a:p>
            <a:pPr marL="0" indent="0">
              <a:buNone/>
            </a:pPr>
            <a:endParaRPr lang="el-GR" dirty="0"/>
          </a:p>
        </p:txBody>
      </p:sp>
    </p:spTree>
    <p:extLst>
      <p:ext uri="{BB962C8B-B14F-4D97-AF65-F5344CB8AC3E}">
        <p14:creationId xmlns:p14="http://schemas.microsoft.com/office/powerpoint/2010/main" val="1283930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Ηρόδοτος</a:t>
            </a:r>
            <a:r>
              <a:rPr lang="en-US" dirty="0" smtClean="0"/>
              <a:t> </a:t>
            </a:r>
            <a:r>
              <a:rPr lang="el-GR" dirty="0" smtClean="0"/>
              <a:t>(1 από 2)</a:t>
            </a:r>
            <a:endParaRPr lang="el-GR" dirty="0"/>
          </a:p>
        </p:txBody>
      </p:sp>
      <p:pic>
        <p:nvPicPr>
          <p:cNvPr id="10" name="Θέση περιεχομένου 9" title="Το άγαλμα του Ηρόδοτου στην Αλικαρνασσό"/>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7926" y="1417638"/>
            <a:ext cx="3448148" cy="4603646"/>
          </a:xfrm>
          <a:ln>
            <a:solidFill>
              <a:schemeClr val="tx1"/>
            </a:solidFill>
          </a:ln>
        </p:spPr>
      </p:pic>
      <p:sp>
        <p:nvSpPr>
          <p:cNvPr id="4" name="TextBox 3"/>
          <p:cNvSpPr txBox="1"/>
          <p:nvPr/>
        </p:nvSpPr>
        <p:spPr>
          <a:xfrm>
            <a:off x="3090664" y="6093296"/>
            <a:ext cx="2962672" cy="216024"/>
          </a:xfrm>
          <a:prstGeom prst="rect">
            <a:avLst/>
          </a:prstGeom>
        </p:spPr>
        <p:txBody>
          <a:bodyPr vert="horz" wrap="square" lIns="91440" tIns="45720" rIns="91440" bIns="45720" rtlCol="0" anchor="ctr">
            <a:noAutofit/>
          </a:bodyPr>
          <a:lstStyle/>
          <a:p>
            <a:pPr algn="ctr"/>
            <a:r>
              <a:rPr lang="el-GR" sz="1400" i="1" dirty="0" smtClean="0"/>
              <a:t>Εικόνα 5.</a:t>
            </a:r>
          </a:p>
        </p:txBody>
      </p:sp>
    </p:spTree>
    <p:extLst>
      <p:ext uri="{BB962C8B-B14F-4D97-AF65-F5344CB8AC3E}">
        <p14:creationId xmlns:p14="http://schemas.microsoft.com/office/powerpoint/2010/main" val="341716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Ηρόδοτος</a:t>
            </a:r>
            <a:r>
              <a:rPr lang="en-US" dirty="0" smtClean="0"/>
              <a:t> </a:t>
            </a:r>
            <a:r>
              <a:rPr lang="el-GR" dirty="0" smtClean="0"/>
              <a:t>(2 από 2)</a:t>
            </a:r>
            <a:endParaRPr lang="el-GR" dirty="0"/>
          </a:p>
        </p:txBody>
      </p:sp>
      <p:pic>
        <p:nvPicPr>
          <p:cNvPr id="4" name="Θέση περιεχομένου 3" title="Ηροδότου Ιστορίαι"/>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3142" y="1557342"/>
            <a:ext cx="6130427" cy="4525963"/>
          </a:xfrm>
          <a:ln>
            <a:solidFill>
              <a:schemeClr val="tx1"/>
            </a:solidFill>
          </a:ln>
        </p:spPr>
      </p:pic>
    </p:spTree>
    <p:extLst>
      <p:ext uri="{BB962C8B-B14F-4D97-AF65-F5344CB8AC3E}">
        <p14:creationId xmlns:p14="http://schemas.microsoft.com/office/powerpoint/2010/main" val="4249839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Διαπιστώσεις </a:t>
            </a:r>
            <a:r>
              <a:rPr lang="el-GR" dirty="0"/>
              <a:t>τ</a:t>
            </a:r>
            <a:r>
              <a:rPr lang="el-GR" dirty="0" smtClean="0"/>
              <a:t>ου Ηρόδοτου</a:t>
            </a:r>
            <a:endParaRPr lang="el-GR" dirty="0"/>
          </a:p>
        </p:txBody>
      </p:sp>
      <p:sp>
        <p:nvSpPr>
          <p:cNvPr id="3" name="Θέση περιεχομένου 2"/>
          <p:cNvSpPr>
            <a:spLocks noGrp="1"/>
          </p:cNvSpPr>
          <p:nvPr>
            <p:ph idx="1"/>
          </p:nvPr>
        </p:nvSpPr>
        <p:spPr/>
        <p:txBody>
          <a:bodyPr/>
          <a:lstStyle/>
          <a:p>
            <a:r>
              <a:rPr lang="el-GR" dirty="0" smtClean="0"/>
              <a:t>Σύγκρουση Ευρώπης Ασίας</a:t>
            </a:r>
          </a:p>
          <a:p>
            <a:r>
              <a:rPr lang="el-GR" dirty="0" smtClean="0"/>
              <a:t>Δημοκρατία</a:t>
            </a:r>
            <a:endParaRPr lang="el-GR" dirty="0"/>
          </a:p>
        </p:txBody>
      </p:sp>
    </p:spTree>
    <p:extLst>
      <p:ext uri="{BB962C8B-B14F-4D97-AF65-F5344CB8AC3E}">
        <p14:creationId xmlns:p14="http://schemas.microsoft.com/office/powerpoint/2010/main" val="40241201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Ετυμολογία </a:t>
            </a:r>
            <a:r>
              <a:rPr lang="el-GR" dirty="0"/>
              <a:t>τ</a:t>
            </a:r>
            <a:r>
              <a:rPr lang="el-GR" dirty="0" smtClean="0"/>
              <a:t>ου «</a:t>
            </a:r>
            <a:r>
              <a:rPr lang="el-GR" dirty="0" err="1" smtClean="0"/>
              <a:t>Ιστορίη</a:t>
            </a:r>
            <a:r>
              <a:rPr lang="el-GR" dirty="0" smtClean="0"/>
              <a:t>»</a:t>
            </a:r>
            <a:endParaRPr lang="el-GR" dirty="0"/>
          </a:p>
        </p:txBody>
      </p:sp>
      <p:sp>
        <p:nvSpPr>
          <p:cNvPr id="3" name="Θέση περιεχομένου 2"/>
          <p:cNvSpPr>
            <a:spLocks noGrp="1"/>
          </p:cNvSpPr>
          <p:nvPr>
            <p:ph idx="1"/>
          </p:nvPr>
        </p:nvSpPr>
        <p:spPr/>
        <p:txBody>
          <a:bodyPr/>
          <a:lstStyle/>
          <a:p>
            <a:r>
              <a:rPr lang="el-GR" dirty="0" smtClean="0"/>
              <a:t>Αριστοτέλης, «Περί </a:t>
            </a:r>
            <a:r>
              <a:rPr lang="el-GR" dirty="0"/>
              <a:t>ζώων </a:t>
            </a:r>
            <a:r>
              <a:rPr lang="el-GR" dirty="0" smtClean="0"/>
              <a:t>ιστορίας»</a:t>
            </a:r>
            <a:endParaRPr lang="el-GR" dirty="0"/>
          </a:p>
          <a:p>
            <a:r>
              <a:rPr lang="el-GR" dirty="0" smtClean="0"/>
              <a:t>Θεόφραστος, «Περί </a:t>
            </a:r>
            <a:r>
              <a:rPr lang="el-GR" dirty="0"/>
              <a:t>φυτών ιστορία»</a:t>
            </a:r>
          </a:p>
          <a:p>
            <a:r>
              <a:rPr lang="el-GR" dirty="0" smtClean="0"/>
              <a:t>Ευριπίδης, « </a:t>
            </a:r>
            <a:r>
              <a:rPr lang="el-GR" dirty="0" err="1"/>
              <a:t>Ὄλβιος</a:t>
            </a:r>
            <a:r>
              <a:rPr lang="el-GR" dirty="0"/>
              <a:t> </a:t>
            </a:r>
            <a:r>
              <a:rPr lang="el-GR" dirty="0" err="1"/>
              <a:t>ὅστις</a:t>
            </a:r>
            <a:r>
              <a:rPr lang="el-GR" dirty="0"/>
              <a:t> </a:t>
            </a:r>
            <a:r>
              <a:rPr lang="el-GR" dirty="0" err="1"/>
              <a:t>ἱστορίης</a:t>
            </a:r>
            <a:r>
              <a:rPr lang="el-GR" dirty="0"/>
              <a:t> </a:t>
            </a:r>
            <a:r>
              <a:rPr lang="el-GR" dirty="0" err="1"/>
              <a:t>ἔσχεν</a:t>
            </a:r>
            <a:r>
              <a:rPr lang="el-GR" dirty="0"/>
              <a:t> </a:t>
            </a:r>
            <a:r>
              <a:rPr lang="el-GR" dirty="0" err="1" smtClean="0"/>
              <a:t>μάθησιν</a:t>
            </a:r>
            <a:r>
              <a:rPr lang="el-GR" dirty="0" smtClean="0"/>
              <a:t>», </a:t>
            </a:r>
            <a:r>
              <a:rPr lang="el-GR" dirty="0"/>
              <a:t>(μτφ Ευτυχής όποιος γνωρίζει ιστορία</a:t>
            </a:r>
            <a:r>
              <a:rPr lang="el-GR" dirty="0" smtClean="0"/>
              <a:t>)</a:t>
            </a:r>
            <a:endParaRPr lang="el-GR" dirty="0"/>
          </a:p>
        </p:txBody>
      </p:sp>
    </p:spTree>
    <p:extLst>
      <p:ext uri="{BB962C8B-B14F-4D97-AF65-F5344CB8AC3E}">
        <p14:creationId xmlns:p14="http://schemas.microsoft.com/office/powerpoint/2010/main" val="4072797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a:t>
            </a:r>
            <a:r>
              <a:rPr lang="el-GR" dirty="0"/>
              <a:t>Ε</a:t>
            </a:r>
            <a:r>
              <a:rPr lang="el-GR" dirty="0" smtClean="0"/>
              <a:t>νότητας</a:t>
            </a:r>
            <a:endParaRPr lang="el-GR" dirty="0"/>
          </a:p>
        </p:txBody>
      </p:sp>
      <p:sp>
        <p:nvSpPr>
          <p:cNvPr id="3" name="Content Placeholder 2"/>
          <p:cNvSpPr>
            <a:spLocks noGrp="1"/>
          </p:cNvSpPr>
          <p:nvPr>
            <p:ph idx="1"/>
          </p:nvPr>
        </p:nvSpPr>
        <p:spPr/>
        <p:txBody>
          <a:bodyPr/>
          <a:lstStyle/>
          <a:p>
            <a:r>
              <a:rPr lang="el-GR" dirty="0" smtClean="0"/>
              <a:t>Τι είναι Ιστορία</a:t>
            </a:r>
          </a:p>
          <a:p>
            <a:r>
              <a:rPr lang="el-GR" dirty="0" smtClean="0"/>
              <a:t>Γενική θεώρηση του τι κάνει η επιστήμη της Ιστορίας</a:t>
            </a:r>
          </a:p>
          <a:p>
            <a:r>
              <a:rPr lang="el-GR" dirty="0" smtClean="0"/>
              <a:t>Ιδιαίτερη έμφαση στη σημασία των γενικών τάσεων</a:t>
            </a:r>
          </a:p>
          <a:p>
            <a:r>
              <a:rPr lang="el-GR" dirty="0" smtClean="0"/>
              <a:t>Ιδιαίτερη έμφαση στα μαθηματικά</a:t>
            </a: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Θουκυδίδης, </a:t>
            </a:r>
            <a:r>
              <a:rPr lang="el-GR" dirty="0"/>
              <a:t>Ι 22, μτφ. Ε. </a:t>
            </a:r>
            <a:r>
              <a:rPr lang="el-GR" dirty="0" smtClean="0"/>
              <a:t>Βενιζέλος (1 από 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Και ως προς μεν τους λόγους, τους </a:t>
            </a:r>
            <a:r>
              <a:rPr lang="el-GR" dirty="0" err="1"/>
              <a:t>απαγγελθέντας</a:t>
            </a:r>
            <a:r>
              <a:rPr lang="el-GR" dirty="0"/>
              <a:t> από διαφόρους, είτε κατά τας </a:t>
            </a:r>
            <a:r>
              <a:rPr lang="el-GR" dirty="0" err="1"/>
              <a:t>παραμονάς</a:t>
            </a:r>
            <a:r>
              <a:rPr lang="el-GR" dirty="0"/>
              <a:t> του πολέμου, είτε κατά την </a:t>
            </a:r>
            <a:r>
              <a:rPr lang="el-GR" dirty="0" err="1"/>
              <a:t>διάρκειαν</a:t>
            </a:r>
            <a:r>
              <a:rPr lang="el-GR" dirty="0"/>
              <a:t> αυτού, η ακριβής </a:t>
            </a:r>
            <a:r>
              <a:rPr lang="el-GR" dirty="0" err="1"/>
              <a:t>απομνημόνευσις</a:t>
            </a:r>
            <a:r>
              <a:rPr lang="el-GR" dirty="0"/>
              <a:t> των </a:t>
            </a:r>
            <a:r>
              <a:rPr lang="el-GR" dirty="0" err="1"/>
              <a:t>λεχθέντων</a:t>
            </a:r>
            <a:r>
              <a:rPr lang="el-GR" dirty="0"/>
              <a:t> ήτο δύσκολος, ή μάλλον αδύνατος, και εις εμέ, δι' όσους ο ίδιος ήκουσα, και εις τους άλλους, όσοι μου </a:t>
            </a:r>
            <a:r>
              <a:rPr lang="el-GR" dirty="0" err="1"/>
              <a:t>ανεκοίνωσαν</a:t>
            </a:r>
            <a:r>
              <a:rPr lang="el-GR" dirty="0"/>
              <a:t> αυτούς από τα διάφορα μέρη όπου τους </a:t>
            </a:r>
            <a:r>
              <a:rPr lang="el-GR" dirty="0" smtClean="0"/>
              <a:t>ήκουσαν.</a:t>
            </a:r>
            <a:endParaRPr lang="en-US" dirty="0" smtClean="0"/>
          </a:p>
          <a:p>
            <a:r>
              <a:rPr lang="el-GR" dirty="0" smtClean="0"/>
              <a:t>Διά </a:t>
            </a:r>
            <a:r>
              <a:rPr lang="el-GR" dirty="0"/>
              <a:t>τούτο τους έγραψα όπως </a:t>
            </a:r>
            <a:r>
              <a:rPr lang="el-GR" dirty="0" err="1"/>
              <a:t>ενόμισα</a:t>
            </a:r>
            <a:r>
              <a:rPr lang="el-GR" dirty="0"/>
              <a:t>, ότι έκαστος των ρητόρων </a:t>
            </a:r>
            <a:r>
              <a:rPr lang="el-GR" dirty="0" err="1"/>
              <a:t>ηδύνατο</a:t>
            </a:r>
            <a:r>
              <a:rPr lang="el-GR" dirty="0"/>
              <a:t> να </a:t>
            </a:r>
            <a:r>
              <a:rPr lang="el-GR" dirty="0" err="1"/>
              <a:t>ομιλήση</a:t>
            </a:r>
            <a:r>
              <a:rPr lang="el-GR" dirty="0"/>
              <a:t>  </a:t>
            </a:r>
            <a:r>
              <a:rPr lang="el-GR" dirty="0" err="1"/>
              <a:t>προσφορώτερον</a:t>
            </a:r>
            <a:r>
              <a:rPr lang="el-GR" dirty="0"/>
              <a:t> προς την εκάστοτε </a:t>
            </a:r>
            <a:r>
              <a:rPr lang="el-GR" dirty="0" err="1"/>
              <a:t>περίστασιν</a:t>
            </a:r>
            <a:r>
              <a:rPr lang="el-GR" dirty="0"/>
              <a:t>, </a:t>
            </a:r>
            <a:r>
              <a:rPr lang="el-GR" dirty="0" err="1"/>
              <a:t>προσηλούμενος</a:t>
            </a:r>
            <a:r>
              <a:rPr lang="el-GR" dirty="0"/>
              <a:t> συγχρόνως όσον το δυνατόν  </a:t>
            </a:r>
            <a:r>
              <a:rPr lang="el-GR" dirty="0" err="1"/>
              <a:t>περισσότερον</a:t>
            </a:r>
            <a:r>
              <a:rPr lang="el-GR" dirty="0"/>
              <a:t> εις την </a:t>
            </a:r>
            <a:r>
              <a:rPr lang="el-GR" dirty="0" err="1"/>
              <a:t>γενικήν</a:t>
            </a:r>
            <a:r>
              <a:rPr lang="el-GR" dirty="0"/>
              <a:t> </a:t>
            </a:r>
            <a:r>
              <a:rPr lang="el-GR" dirty="0" err="1"/>
              <a:t>έννοιαν</a:t>
            </a:r>
            <a:r>
              <a:rPr lang="el-GR" dirty="0"/>
              <a:t> των </a:t>
            </a:r>
            <a:r>
              <a:rPr lang="el-GR" dirty="0" err="1"/>
              <a:t>πραγματικώς</a:t>
            </a:r>
            <a:r>
              <a:rPr lang="el-GR" dirty="0"/>
              <a:t> </a:t>
            </a:r>
            <a:r>
              <a:rPr lang="el-GR" dirty="0" err="1" smtClean="0"/>
              <a:t>λεχθέντων</a:t>
            </a:r>
            <a:r>
              <a:rPr lang="el-GR" dirty="0" smtClean="0"/>
              <a:t>.</a:t>
            </a:r>
            <a:endParaRPr lang="en-US" dirty="0" smtClean="0"/>
          </a:p>
          <a:p>
            <a:r>
              <a:rPr lang="el-GR" dirty="0" smtClean="0"/>
              <a:t>Τα </a:t>
            </a:r>
            <a:r>
              <a:rPr lang="el-GR" dirty="0"/>
              <a:t>γεγονότα, εξ άλλου, του πολέμου έκρινα καθήκον μου να γράψω, όχι λαμβάνων τας πληροφορίας μου από τον πρώτον τυχόντα, ούτε όπως τα </a:t>
            </a:r>
            <a:r>
              <a:rPr lang="el-GR" dirty="0" err="1"/>
              <a:t>εφανταζόμην</a:t>
            </a:r>
            <a:r>
              <a:rPr lang="el-GR" dirty="0"/>
              <a:t>, αλλ' αφού υπέβαλα εις </a:t>
            </a:r>
            <a:r>
              <a:rPr lang="el-GR" dirty="0" err="1"/>
              <a:t>ακριβέστατον</a:t>
            </a:r>
            <a:r>
              <a:rPr lang="el-GR" dirty="0"/>
              <a:t> </a:t>
            </a:r>
            <a:r>
              <a:rPr lang="el-GR" dirty="0" err="1"/>
              <a:t>έλεγχον</a:t>
            </a:r>
            <a:r>
              <a:rPr lang="el-GR" dirty="0"/>
              <a:t> και εκείνα των οποίων υπήρξα αυτόπτης </a:t>
            </a:r>
            <a:r>
              <a:rPr lang="el-GR" dirty="0" smtClean="0"/>
              <a:t>μάρτυς</a:t>
            </a:r>
            <a:r>
              <a:rPr lang="en-US" dirty="0" smtClean="0"/>
              <a:t> </a:t>
            </a:r>
            <a:r>
              <a:rPr lang="el-GR" dirty="0" smtClean="0"/>
              <a:t>και </a:t>
            </a:r>
            <a:r>
              <a:rPr lang="el-GR" dirty="0"/>
              <a:t>όσα έμαθα από άλλους</a:t>
            </a:r>
            <a:r>
              <a:rPr lang="el-GR" dirty="0" smtClean="0"/>
              <a:t>.</a:t>
            </a:r>
            <a:endParaRPr lang="el-GR" dirty="0"/>
          </a:p>
        </p:txBody>
      </p:sp>
    </p:spTree>
    <p:extLst>
      <p:ext uri="{BB962C8B-B14F-4D97-AF65-F5344CB8AC3E}">
        <p14:creationId xmlns:p14="http://schemas.microsoft.com/office/powerpoint/2010/main" val="3994778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Θουκυδίδης, </a:t>
            </a:r>
            <a:r>
              <a:rPr lang="el-GR" dirty="0"/>
              <a:t>Ι 22, μτφ. Ε. </a:t>
            </a:r>
            <a:r>
              <a:rPr lang="el-GR" dirty="0" smtClean="0"/>
              <a:t>Βενιζέλος (2 από 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a:t>Αλλ' η </a:t>
            </a:r>
            <a:r>
              <a:rPr lang="el-GR" dirty="0" err="1"/>
              <a:t>εξακρίβωσίς</a:t>
            </a:r>
            <a:r>
              <a:rPr lang="el-GR" dirty="0"/>
              <a:t> των ήτο έργον </a:t>
            </a:r>
            <a:r>
              <a:rPr lang="el-GR" dirty="0" err="1"/>
              <a:t>δύσκολον</a:t>
            </a:r>
            <a:r>
              <a:rPr lang="el-GR" dirty="0"/>
              <a:t>, διότι οι </a:t>
            </a:r>
            <a:r>
              <a:rPr lang="el-GR" dirty="0" err="1"/>
              <a:t>αυτόπται</a:t>
            </a:r>
            <a:r>
              <a:rPr lang="el-GR" dirty="0"/>
              <a:t> μάρτυρες των διαφόρων γεγονότων δεν εξέθεταν τα ίδια πράγματα κατά τον ίδιον τρόπον, αλλ' έκαστος </a:t>
            </a:r>
            <a:r>
              <a:rPr lang="el-GR" b="1" dirty="0"/>
              <a:t>αναλόγως της μνήμης του ή της ευνοίας, την οποίαν είχε προς τον ένα η τον άλλον </a:t>
            </a:r>
            <a:r>
              <a:rPr lang="el-GR" b="1" dirty="0" smtClean="0"/>
              <a:t>αντίπαλον</a:t>
            </a:r>
            <a:r>
              <a:rPr lang="el-GR" dirty="0" smtClean="0"/>
              <a:t>.</a:t>
            </a:r>
            <a:endParaRPr lang="en-US" dirty="0" smtClean="0"/>
          </a:p>
          <a:p>
            <a:r>
              <a:rPr lang="el-GR" dirty="0" smtClean="0"/>
              <a:t>Ο </a:t>
            </a:r>
            <a:r>
              <a:rPr lang="el-GR" b="1" dirty="0"/>
              <a:t>αποκλεισμός του μυθώδους </a:t>
            </a:r>
            <a:r>
              <a:rPr lang="el-GR" dirty="0"/>
              <a:t>από την </a:t>
            </a:r>
            <a:r>
              <a:rPr lang="el-GR" dirty="0" err="1"/>
              <a:t>ιστορίαν</a:t>
            </a:r>
            <a:r>
              <a:rPr lang="el-GR" dirty="0"/>
              <a:t> μου ίσως την </a:t>
            </a:r>
            <a:r>
              <a:rPr lang="el-GR" dirty="0" err="1"/>
              <a:t>καταστήση</a:t>
            </a:r>
            <a:r>
              <a:rPr lang="el-GR" dirty="0"/>
              <a:t> </a:t>
            </a:r>
            <a:r>
              <a:rPr lang="el-GR" dirty="0" err="1"/>
              <a:t>ολιγώτερον</a:t>
            </a:r>
            <a:r>
              <a:rPr lang="el-GR" dirty="0"/>
              <a:t> </a:t>
            </a:r>
            <a:r>
              <a:rPr lang="el-GR" dirty="0" err="1"/>
              <a:t>τερπνήν</a:t>
            </a:r>
            <a:r>
              <a:rPr lang="el-GR" dirty="0"/>
              <a:t> ως ακρόαμα, θα μου είναι όμως </a:t>
            </a:r>
            <a:r>
              <a:rPr lang="el-GR" dirty="0" err="1"/>
              <a:t>αρκετόν</a:t>
            </a:r>
            <a:r>
              <a:rPr lang="el-GR" dirty="0"/>
              <a:t>, εάν το  έργον μου κρίνουν </a:t>
            </a:r>
            <a:r>
              <a:rPr lang="el-GR" dirty="0" err="1"/>
              <a:t>ωφέλιμον</a:t>
            </a:r>
            <a:r>
              <a:rPr lang="el-GR" dirty="0"/>
              <a:t> όσοι θελήσουν να έχουν ακριβή </a:t>
            </a:r>
            <a:r>
              <a:rPr lang="el-GR" dirty="0" err="1" smtClean="0"/>
              <a:t>αντίληψιν</a:t>
            </a:r>
            <a:r>
              <a:rPr lang="en-US" dirty="0"/>
              <a:t> </a:t>
            </a:r>
            <a:r>
              <a:rPr lang="el-GR" dirty="0" smtClean="0"/>
              <a:t>των </a:t>
            </a:r>
            <a:r>
              <a:rPr lang="el-GR" dirty="0"/>
              <a:t>γεγονότων, όσα έχουν ήδη λάβει </a:t>
            </a:r>
            <a:r>
              <a:rPr lang="el-GR" dirty="0" err="1"/>
              <a:t>χώραν</a:t>
            </a:r>
            <a:r>
              <a:rPr lang="el-GR" dirty="0"/>
              <a:t>, </a:t>
            </a:r>
            <a:r>
              <a:rPr lang="el-GR" b="1" dirty="0"/>
              <a:t>και εκείνων τα οποία κατά την </a:t>
            </a:r>
            <a:r>
              <a:rPr lang="el-GR" b="1" dirty="0" err="1"/>
              <a:t>ανθρωπίνην</a:t>
            </a:r>
            <a:r>
              <a:rPr lang="el-GR" b="1" dirty="0"/>
              <a:t> φύσιν μέλλουν να συμβούν περίπου </a:t>
            </a:r>
            <a:r>
              <a:rPr lang="el-GR" b="1" dirty="0" smtClean="0"/>
              <a:t>όμοια</a:t>
            </a:r>
            <a:r>
              <a:rPr lang="el-GR" dirty="0" smtClean="0"/>
              <a:t>.</a:t>
            </a:r>
            <a:endParaRPr lang="en-US" dirty="0" smtClean="0"/>
          </a:p>
          <a:p>
            <a:r>
              <a:rPr lang="el-GR" dirty="0" smtClean="0"/>
              <a:t>Διότι </a:t>
            </a:r>
            <a:r>
              <a:rPr lang="el-GR" dirty="0"/>
              <a:t>την </a:t>
            </a:r>
            <a:r>
              <a:rPr lang="el-GR" dirty="0" err="1"/>
              <a:t>ιστορίαν</a:t>
            </a:r>
            <a:r>
              <a:rPr lang="el-GR" dirty="0"/>
              <a:t> μου έγραψα ως </a:t>
            </a:r>
            <a:r>
              <a:rPr lang="el-GR" dirty="0" err="1"/>
              <a:t>θησαυρόν</a:t>
            </a:r>
            <a:r>
              <a:rPr lang="el-GR" dirty="0"/>
              <a:t> </a:t>
            </a:r>
            <a:r>
              <a:rPr lang="el-GR" dirty="0" err="1"/>
              <a:t>παντοτεινόν</a:t>
            </a:r>
            <a:r>
              <a:rPr lang="el-GR" dirty="0"/>
              <a:t> και όχι ως έργον  </a:t>
            </a:r>
            <a:r>
              <a:rPr lang="el-GR" dirty="0" err="1"/>
              <a:t>προωρισμένον</a:t>
            </a:r>
            <a:r>
              <a:rPr lang="el-GR" dirty="0"/>
              <a:t> να </a:t>
            </a:r>
            <a:r>
              <a:rPr lang="el-GR" dirty="0" err="1"/>
              <a:t>υποβληθή</a:t>
            </a:r>
            <a:r>
              <a:rPr lang="el-GR" dirty="0"/>
              <a:t> </a:t>
            </a:r>
            <a:r>
              <a:rPr lang="el-GR" b="1" dirty="0"/>
              <a:t>εις </a:t>
            </a:r>
            <a:r>
              <a:rPr lang="el-GR" b="1" dirty="0" err="1"/>
              <a:t>διαγωνισμόν</a:t>
            </a:r>
            <a:r>
              <a:rPr lang="el-GR" b="1" dirty="0"/>
              <a:t> και ν' </a:t>
            </a:r>
            <a:r>
              <a:rPr lang="el-GR" b="1" dirty="0" err="1"/>
              <a:t>αναγνωσθή</a:t>
            </a:r>
            <a:r>
              <a:rPr lang="el-GR" b="1" dirty="0"/>
              <a:t> </a:t>
            </a:r>
            <a:r>
              <a:rPr lang="el-GR" b="1" dirty="0" smtClean="0"/>
              <a:t>εις</a:t>
            </a:r>
            <a:r>
              <a:rPr lang="en-US" b="1" dirty="0" smtClean="0"/>
              <a:t> </a:t>
            </a:r>
            <a:r>
              <a:rPr lang="el-GR" b="1" dirty="0" smtClean="0"/>
              <a:t>επήκοον </a:t>
            </a:r>
            <a:r>
              <a:rPr lang="el-GR" b="1" dirty="0"/>
              <a:t>των πολλών, διά να </a:t>
            </a:r>
            <a:r>
              <a:rPr lang="el-GR" b="1" dirty="0" err="1"/>
              <a:t>λησμονηθή</a:t>
            </a:r>
            <a:r>
              <a:rPr lang="el-GR" b="1" dirty="0"/>
              <a:t> μετ' ολίγον</a:t>
            </a:r>
            <a:r>
              <a:rPr lang="el-GR" dirty="0"/>
              <a:t>.</a:t>
            </a:r>
          </a:p>
        </p:txBody>
      </p:sp>
    </p:spTree>
    <p:extLst>
      <p:ext uri="{BB962C8B-B14F-4D97-AF65-F5344CB8AC3E}">
        <p14:creationId xmlns:p14="http://schemas.microsoft.com/office/powerpoint/2010/main" val="337217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Θουκυδίδης (1 από 2)</a:t>
            </a:r>
            <a:endParaRPr lang="el-GR" dirty="0"/>
          </a:p>
        </p:txBody>
      </p:sp>
      <p:pic>
        <p:nvPicPr>
          <p:cNvPr id="4" name="Θέση περιεχομένου 3" title="Θουκιδίδης, αρχαίο κείμενο"/>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6821" y="1557342"/>
            <a:ext cx="5463073" cy="4525963"/>
          </a:xfrm>
          <a:ln>
            <a:solidFill>
              <a:schemeClr val="tx1"/>
            </a:solidFill>
          </a:ln>
        </p:spPr>
      </p:pic>
    </p:spTree>
    <p:extLst>
      <p:ext uri="{BB962C8B-B14F-4D97-AF65-F5344CB8AC3E}">
        <p14:creationId xmlns:p14="http://schemas.microsoft.com/office/powerpoint/2010/main" val="1859932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Θουκυδίδης (2 από 2)</a:t>
            </a:r>
            <a:endParaRPr lang="el-GR" dirty="0"/>
          </a:p>
        </p:txBody>
      </p:sp>
      <p:pic>
        <p:nvPicPr>
          <p:cNvPr id="5" name="Θέση περιεχομένου 4" title="Θουκυδίδης, αρχαίο κείμενο (συνέχεια)"/>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92947" y="1557342"/>
            <a:ext cx="5370808" cy="4525963"/>
          </a:xfrm>
          <a:ln>
            <a:solidFill>
              <a:schemeClr val="tx1"/>
            </a:solidFill>
          </a:ln>
        </p:spPr>
      </p:pic>
    </p:spTree>
    <p:extLst>
      <p:ext uri="{BB962C8B-B14F-4D97-AF65-F5344CB8AC3E}">
        <p14:creationId xmlns:p14="http://schemas.microsoft.com/office/powerpoint/2010/main" val="2484876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600" dirty="0"/>
              <a:t>A Nietzsche Compendium, </a:t>
            </a:r>
            <a:r>
              <a:rPr lang="en-US" sz="3600" dirty="0">
                <a:hlinkClick r:id="rId2" tooltip="Twilight of the Idols"/>
              </a:rPr>
              <a:t>Twilight of the Idols</a:t>
            </a:r>
            <a:r>
              <a:rPr lang="en-US" sz="3600" dirty="0"/>
              <a:t>, trans. Anthony M. </a:t>
            </a:r>
            <a:r>
              <a:rPr lang="en-US" sz="3600" dirty="0" err="1"/>
              <a:t>Ludovici</a:t>
            </a:r>
            <a:r>
              <a:rPr lang="el-GR" sz="3600" dirty="0"/>
              <a:t> (1 από 2)</a:t>
            </a:r>
          </a:p>
        </p:txBody>
      </p:sp>
      <p:sp>
        <p:nvSpPr>
          <p:cNvPr id="3" name="Θέση περιεχομένου 2"/>
          <p:cNvSpPr>
            <a:spLocks noGrp="1"/>
          </p:cNvSpPr>
          <p:nvPr>
            <p:ph idx="1"/>
          </p:nvPr>
        </p:nvSpPr>
        <p:spPr/>
        <p:txBody>
          <a:bodyPr>
            <a:normAutofit fontScale="85000" lnSpcReduction="20000"/>
          </a:bodyPr>
          <a:lstStyle/>
          <a:p>
            <a:r>
              <a:rPr lang="en-US" dirty="0"/>
              <a:t>"My recreation, my predilection, my cure, after all Platonism, has always been Thucydides. Thucydides and perhaps Machiavelli's </a:t>
            </a:r>
            <a:r>
              <a:rPr lang="en-US" dirty="0" err="1"/>
              <a:t>principe</a:t>
            </a:r>
            <a:r>
              <a:rPr lang="en-US" dirty="0"/>
              <a:t> are most closely related to me owing to the absolute determination which they show of refusing to deceive themselves and of seeing reason in reality – not in "rationality," and still less in "morality</a:t>
            </a:r>
            <a:r>
              <a:rPr lang="en-US" dirty="0" smtClean="0"/>
              <a:t>.«</a:t>
            </a:r>
            <a:endParaRPr lang="el-GR" dirty="0" smtClean="0"/>
          </a:p>
          <a:p>
            <a:r>
              <a:rPr lang="en-US" dirty="0" smtClean="0"/>
              <a:t>There </a:t>
            </a:r>
            <a:r>
              <a:rPr lang="en-US" dirty="0"/>
              <a:t>is no more radical cure than Thucydides for the lamentably </a:t>
            </a:r>
            <a:r>
              <a:rPr lang="en-US" dirty="0" err="1"/>
              <a:t>rose-coloured</a:t>
            </a:r>
            <a:r>
              <a:rPr lang="en-US" dirty="0"/>
              <a:t> </a:t>
            </a:r>
            <a:r>
              <a:rPr lang="en-US" dirty="0" err="1"/>
              <a:t>idealisation</a:t>
            </a:r>
            <a:r>
              <a:rPr lang="en-US" dirty="0"/>
              <a:t> of the Greeks... His writings must be carefully studied line by line, and his unuttered thoughts must be read as distinctly as what he actually says</a:t>
            </a:r>
            <a:r>
              <a:rPr lang="en-US" dirty="0" smtClean="0"/>
              <a:t>.</a:t>
            </a:r>
            <a:endParaRPr lang="en-US" dirty="0"/>
          </a:p>
        </p:txBody>
      </p:sp>
    </p:spTree>
    <p:extLst>
      <p:ext uri="{BB962C8B-B14F-4D97-AF65-F5344CB8AC3E}">
        <p14:creationId xmlns:p14="http://schemas.microsoft.com/office/powerpoint/2010/main" val="2007027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600" dirty="0"/>
              <a:t>A Nietzsche Compendium, </a:t>
            </a:r>
            <a:r>
              <a:rPr lang="en-US" sz="3600" dirty="0">
                <a:hlinkClick r:id="rId2" tooltip="Twilight of the Idols"/>
              </a:rPr>
              <a:t>Twilight of the Idols</a:t>
            </a:r>
            <a:r>
              <a:rPr lang="en-US" sz="3600" dirty="0"/>
              <a:t>, trans. Anthony M. </a:t>
            </a:r>
            <a:r>
              <a:rPr lang="en-US" sz="3600" dirty="0" err="1"/>
              <a:t>Ludovici</a:t>
            </a:r>
            <a:r>
              <a:rPr lang="el-GR" sz="3600" dirty="0"/>
              <a:t> (2 από 2)</a:t>
            </a:r>
          </a:p>
        </p:txBody>
      </p:sp>
      <p:sp>
        <p:nvSpPr>
          <p:cNvPr id="3" name="Θέση περιεχομένου 2"/>
          <p:cNvSpPr>
            <a:spLocks noGrp="1"/>
          </p:cNvSpPr>
          <p:nvPr>
            <p:ph idx="1"/>
          </p:nvPr>
        </p:nvSpPr>
        <p:spPr/>
        <p:txBody>
          <a:bodyPr>
            <a:normAutofit fontScale="92500" lnSpcReduction="20000"/>
          </a:bodyPr>
          <a:lstStyle/>
          <a:p>
            <a:r>
              <a:rPr lang="en-US" dirty="0"/>
              <a:t>There are few thinkers so rich in unuttered thoughts... Thucydides is the great summing up, the final manifestation of that strong, severe positivism which lay in the instincts of the ancient Hellene.</a:t>
            </a:r>
            <a:endParaRPr lang="el-GR" dirty="0"/>
          </a:p>
          <a:p>
            <a:r>
              <a:rPr lang="en-US" dirty="0"/>
              <a:t>After all, it is courage in the face of reality that distinguishes such natures as Thucydides from Plato: Plato is a coward in the face of reality – consequently he takes refuge in the ideal: Thucydides is a master of himself – consequently he is able to master life</a:t>
            </a:r>
            <a:r>
              <a:rPr lang="en-US" dirty="0" smtClean="0"/>
              <a:t>.”</a:t>
            </a:r>
            <a:endParaRPr lang="el-GR" dirty="0"/>
          </a:p>
        </p:txBody>
      </p:sp>
    </p:spTree>
    <p:extLst>
      <p:ext uri="{BB962C8B-B14F-4D97-AF65-F5344CB8AC3E}">
        <p14:creationId xmlns:p14="http://schemas.microsoft.com/office/powerpoint/2010/main" val="20761521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Θεωρία των «Μεγάλων ανδρών/ γυναικών»</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Έλλειψη Πρόβλεψης  (</a:t>
            </a:r>
            <a:r>
              <a:rPr lang="en-US" dirty="0" smtClean="0"/>
              <a:t>Overpredictiction)</a:t>
            </a:r>
          </a:p>
          <a:p>
            <a:r>
              <a:rPr lang="el-GR" dirty="0" smtClean="0"/>
              <a:t>Παραδείγματα</a:t>
            </a:r>
          </a:p>
          <a:p>
            <a:r>
              <a:rPr lang="el-GR" dirty="0" smtClean="0"/>
              <a:t>Ευκλείδης, Απολλώνιος, Αρχιμήδης</a:t>
            </a:r>
          </a:p>
          <a:p>
            <a:r>
              <a:rPr lang="en-US" dirty="0" err="1" smtClean="0"/>
              <a:t>Viete</a:t>
            </a:r>
            <a:r>
              <a:rPr lang="en-US" dirty="0" smtClean="0"/>
              <a:t>, </a:t>
            </a:r>
            <a:r>
              <a:rPr lang="el-GR" dirty="0" smtClean="0"/>
              <a:t>Καρτέσιος, </a:t>
            </a:r>
            <a:r>
              <a:rPr lang="en-US" dirty="0" smtClean="0"/>
              <a:t>Descartes, Newton, </a:t>
            </a:r>
          </a:p>
          <a:p>
            <a:r>
              <a:rPr lang="el-GR" dirty="0" smtClean="0"/>
              <a:t>Ανυπαρξία Γυναικών</a:t>
            </a:r>
          </a:p>
          <a:p>
            <a:r>
              <a:rPr lang="el-GR" dirty="0" smtClean="0"/>
              <a:t>Ρόλος της Κοινωνικής Τάξης</a:t>
            </a:r>
          </a:p>
          <a:p>
            <a:r>
              <a:rPr lang="en-US" dirty="0" smtClean="0"/>
              <a:t>Marie Sophie </a:t>
            </a:r>
            <a:r>
              <a:rPr lang="en-US" dirty="0" err="1" smtClean="0"/>
              <a:t>Germain</a:t>
            </a:r>
            <a:endParaRPr lang="en-US" dirty="0" smtClean="0"/>
          </a:p>
          <a:p>
            <a:r>
              <a:rPr lang="en-US" dirty="0" err="1" smtClean="0"/>
              <a:t>Srinivasa</a:t>
            </a:r>
            <a:r>
              <a:rPr lang="en-US" dirty="0" smtClean="0"/>
              <a:t> </a:t>
            </a:r>
            <a:r>
              <a:rPr lang="en-US" dirty="0" err="1" smtClean="0"/>
              <a:t>Ramanujan</a:t>
            </a:r>
            <a:r>
              <a:rPr lang="en-US" dirty="0" smtClean="0"/>
              <a:t>  (1887 – 1920)</a:t>
            </a:r>
          </a:p>
          <a:p>
            <a:r>
              <a:rPr lang="en-US" dirty="0" smtClean="0"/>
              <a:t>Harry Schultz </a:t>
            </a:r>
            <a:r>
              <a:rPr lang="en-US" dirty="0" err="1" smtClean="0"/>
              <a:t>Vandiver</a:t>
            </a:r>
            <a:r>
              <a:rPr lang="en-US" dirty="0" smtClean="0"/>
              <a:t> (1882 – 1973)</a:t>
            </a:r>
          </a:p>
          <a:p>
            <a:r>
              <a:rPr lang="en-US" dirty="0" smtClean="0"/>
              <a:t>Bobby Fisher</a:t>
            </a:r>
            <a:endParaRPr lang="en-US" dirty="0"/>
          </a:p>
        </p:txBody>
      </p:sp>
    </p:spTree>
    <p:extLst>
      <p:ext uri="{BB962C8B-B14F-4D97-AF65-F5344CB8AC3E}">
        <p14:creationId xmlns:p14="http://schemas.microsoft.com/office/powerpoint/2010/main" val="1339910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Επιστήμη</a:t>
            </a:r>
            <a:endParaRPr lang="el-GR" dirty="0"/>
          </a:p>
        </p:txBody>
      </p:sp>
      <p:sp>
        <p:nvSpPr>
          <p:cNvPr id="3" name="Θέση περιεχομένου 2"/>
          <p:cNvSpPr>
            <a:spLocks noGrp="1"/>
          </p:cNvSpPr>
          <p:nvPr>
            <p:ph idx="1"/>
          </p:nvPr>
        </p:nvSpPr>
        <p:spPr/>
        <p:txBody>
          <a:bodyPr/>
          <a:lstStyle/>
          <a:p>
            <a:r>
              <a:rPr lang="el-GR" dirty="0" smtClean="0"/>
              <a:t>Εξήγηση</a:t>
            </a:r>
          </a:p>
          <a:p>
            <a:r>
              <a:rPr lang="el-GR" dirty="0" smtClean="0"/>
              <a:t>Πρόβλεψη</a:t>
            </a:r>
          </a:p>
          <a:p>
            <a:r>
              <a:rPr lang="el-GR" dirty="0" smtClean="0"/>
              <a:t>Επίδραση στην Φύση-κοινωνία κλπ.</a:t>
            </a:r>
            <a:endParaRPr lang="el-GR" dirty="0"/>
          </a:p>
        </p:txBody>
      </p:sp>
    </p:spTree>
    <p:extLst>
      <p:ext uri="{BB962C8B-B14F-4D97-AF65-F5344CB8AC3E}">
        <p14:creationId xmlns:p14="http://schemas.microsoft.com/office/powerpoint/2010/main" val="2324248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mtClean="0"/>
              <a:t>1</a:t>
            </a:r>
            <a:r>
              <a:rPr lang="el-GR" baseline="30000" smtClean="0"/>
              <a:t>η</a:t>
            </a:r>
            <a:r>
              <a:rPr lang="el-GR" smtClean="0"/>
              <a:t> Περίληψη </a:t>
            </a:r>
            <a:r>
              <a:rPr lang="el-GR" dirty="0" smtClean="0"/>
              <a:t>Προηγουμένων</a:t>
            </a:r>
            <a:endParaRPr lang="el-GR" dirty="0"/>
          </a:p>
        </p:txBody>
      </p:sp>
      <p:sp>
        <p:nvSpPr>
          <p:cNvPr id="3" name="Θέση περιεχομένου 2"/>
          <p:cNvSpPr>
            <a:spLocks noGrp="1"/>
          </p:cNvSpPr>
          <p:nvPr>
            <p:ph idx="1"/>
          </p:nvPr>
        </p:nvSpPr>
        <p:spPr/>
        <p:txBody>
          <a:bodyPr/>
          <a:lstStyle/>
          <a:p>
            <a:r>
              <a:rPr lang="el-GR" dirty="0" smtClean="0"/>
              <a:t>Επιστήμη</a:t>
            </a:r>
          </a:p>
          <a:p>
            <a:r>
              <a:rPr lang="el-GR" dirty="0" smtClean="0"/>
              <a:t>Ηρόδοτος, Θουκυδίδης: Αίτια, Νομοτέλειες</a:t>
            </a:r>
          </a:p>
          <a:p>
            <a:r>
              <a:rPr lang="el-GR" dirty="0" smtClean="0"/>
              <a:t>Ιωνικός Διαφωτισμός</a:t>
            </a:r>
            <a:endParaRPr lang="el-GR" dirty="0"/>
          </a:p>
        </p:txBody>
      </p:sp>
    </p:spTree>
    <p:extLst>
      <p:ext uri="{BB962C8B-B14F-4D97-AF65-F5344CB8AC3E}">
        <p14:creationId xmlns:p14="http://schemas.microsoft.com/office/powerpoint/2010/main" val="1805310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Είναι η Ιστορία Επιστήμη?</a:t>
            </a:r>
            <a:endParaRPr lang="el-GR" dirty="0"/>
          </a:p>
        </p:txBody>
      </p:sp>
      <p:sp>
        <p:nvSpPr>
          <p:cNvPr id="3" name="Θέση περιεχομένου 2"/>
          <p:cNvSpPr>
            <a:spLocks noGrp="1"/>
          </p:cNvSpPr>
          <p:nvPr>
            <p:ph idx="1"/>
          </p:nvPr>
        </p:nvSpPr>
        <p:spPr/>
        <p:txBody>
          <a:bodyPr/>
          <a:lstStyle/>
          <a:p>
            <a:r>
              <a:rPr lang="el-GR" dirty="0" smtClean="0"/>
              <a:t>Άποψη συναδέλφου καθηγητή ιστορίας: αν μιλάμε για τους Μ</a:t>
            </a:r>
            <a:r>
              <a:rPr lang="el-GR" dirty="0"/>
              <a:t>ά</a:t>
            </a:r>
            <a:r>
              <a:rPr lang="el-GR" dirty="0" smtClean="0"/>
              <a:t>γιας ίσως, αν μιλάμε για τα Βαλκάνια φαίνεται χλωμό!</a:t>
            </a:r>
          </a:p>
          <a:p>
            <a:r>
              <a:rPr lang="el-GR" dirty="0" smtClean="0"/>
              <a:t>Η Γιουγκοσλαβία έχει </a:t>
            </a:r>
            <a:r>
              <a:rPr lang="el-GR" dirty="0"/>
              <a:t>τ</a:t>
            </a:r>
            <a:r>
              <a:rPr lang="el-GR" dirty="0" smtClean="0"/>
              <a:t>ους καλύτερους ... Μαθηματικούς.</a:t>
            </a:r>
            <a:endParaRPr lang="el-GR" dirty="0"/>
          </a:p>
        </p:txBody>
      </p:sp>
    </p:spTree>
    <p:extLst>
      <p:ext uri="{BB962C8B-B14F-4D97-AF65-F5344CB8AC3E}">
        <p14:creationId xmlns:p14="http://schemas.microsoft.com/office/powerpoint/2010/main" val="1736404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a:bodyPr>
          <a:lstStyle/>
          <a:p>
            <a:r>
              <a:rPr lang="el-GR" dirty="0" smtClean="0"/>
              <a:t>Τι είναι η Ιστορία</a:t>
            </a:r>
            <a:endParaRPr lang="el-GR" dirty="0"/>
          </a:p>
        </p:txBody>
      </p:sp>
      <p:sp>
        <p:nvSpPr>
          <p:cNvPr id="5" name="Υπότιτλος 4"/>
          <p:cNvSpPr>
            <a:spLocks noGrp="1"/>
          </p:cNvSpPr>
          <p:nvPr>
            <p:ph type="subTitle" idx="1"/>
          </p:nvPr>
        </p:nvSpPr>
        <p:spPr/>
        <p:txBody>
          <a:bodyPr/>
          <a:lstStyle/>
          <a:p>
            <a:pPr algn="l"/>
            <a:endParaRPr 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Συγκεκριμένα Παραδείγματα</a:t>
            </a:r>
            <a:endParaRPr lang="el-GR" dirty="0"/>
          </a:p>
        </p:txBody>
      </p:sp>
      <p:sp>
        <p:nvSpPr>
          <p:cNvPr id="2" name="Θέση κειμένου 1"/>
          <p:cNvSpPr>
            <a:spLocks noGrp="1"/>
          </p:cNvSpPr>
          <p:nvPr>
            <p:ph type="body" idx="1"/>
          </p:nvPr>
        </p:nvSpPr>
        <p:spPr/>
        <p:txBody>
          <a:bodyPr/>
          <a:lstStyle/>
          <a:p>
            <a:endParaRPr lang="el-GR"/>
          </a:p>
        </p:txBody>
      </p:sp>
    </p:spTree>
    <p:extLst>
      <p:ext uri="{BB962C8B-B14F-4D97-AF65-F5344CB8AC3E}">
        <p14:creationId xmlns:p14="http://schemas.microsoft.com/office/powerpoint/2010/main" val="1831124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Αρχαία Ελληνικά Μαθηματικά</a:t>
            </a:r>
            <a:endParaRPr lang="el-GR" dirty="0"/>
          </a:p>
        </p:txBody>
      </p:sp>
      <p:sp>
        <p:nvSpPr>
          <p:cNvPr id="3" name="Θέση περιεχομένου 2"/>
          <p:cNvSpPr>
            <a:spLocks noGrp="1"/>
          </p:cNvSpPr>
          <p:nvPr>
            <p:ph idx="1"/>
          </p:nvPr>
        </p:nvSpPr>
        <p:spPr/>
        <p:txBody>
          <a:bodyPr/>
          <a:lstStyle/>
          <a:p>
            <a:r>
              <a:rPr lang="el-GR" dirty="0" smtClean="0"/>
              <a:t>Ευκλείδης </a:t>
            </a:r>
            <a:r>
              <a:rPr lang="el-GR" dirty="0"/>
              <a:t>(</a:t>
            </a:r>
            <a:r>
              <a:rPr lang="en-US" dirty="0"/>
              <a:t>c</a:t>
            </a:r>
            <a:r>
              <a:rPr lang="el-GR" dirty="0"/>
              <a:t>. 300</a:t>
            </a:r>
            <a:r>
              <a:rPr lang="en-US" dirty="0"/>
              <a:t> </a:t>
            </a:r>
            <a:r>
              <a:rPr lang="en-US" dirty="0" err="1"/>
              <a:t>bc</a:t>
            </a:r>
            <a:r>
              <a:rPr lang="en-US" dirty="0"/>
              <a:t>)</a:t>
            </a:r>
          </a:p>
          <a:p>
            <a:r>
              <a:rPr lang="en-US" b="1" dirty="0"/>
              <a:t>Archimedes of Syracuse</a:t>
            </a:r>
            <a:r>
              <a:rPr lang="en-US" dirty="0"/>
              <a:t> </a:t>
            </a:r>
            <a:r>
              <a:rPr lang="en-US" dirty="0" smtClean="0"/>
              <a:t>(</a:t>
            </a:r>
            <a:r>
              <a:rPr lang="el-GR" dirty="0" smtClean="0">
                <a:hlinkClick r:id="rId2"/>
              </a:rPr>
              <a:t>Αρχιμήδης</a:t>
            </a:r>
            <a:r>
              <a:rPr lang="el-GR" dirty="0" smtClean="0"/>
              <a:t>; </a:t>
            </a:r>
            <a:r>
              <a:rPr lang="en-US" dirty="0"/>
              <a:t>c. 287 BC – c. 212 BC) </a:t>
            </a:r>
            <a:endParaRPr lang="el-GR" dirty="0"/>
          </a:p>
          <a:p>
            <a:r>
              <a:rPr lang="el-GR" dirty="0" smtClean="0"/>
              <a:t>Απολλώνιος</a:t>
            </a:r>
            <a:r>
              <a:rPr lang="en-US" dirty="0" smtClean="0"/>
              <a:t> </a:t>
            </a:r>
            <a:r>
              <a:rPr lang="el-GR" dirty="0"/>
              <a:t>(</a:t>
            </a:r>
            <a:r>
              <a:rPr lang="en-US" i="1" dirty="0"/>
              <a:t>Apollonius</a:t>
            </a:r>
            <a:r>
              <a:rPr lang="en-US" dirty="0"/>
              <a:t> </a:t>
            </a:r>
            <a:r>
              <a:rPr lang="en-US" dirty="0" err="1"/>
              <a:t>Pergaeus</a:t>
            </a:r>
            <a:r>
              <a:rPr lang="en-US" dirty="0"/>
              <a:t>; c. 262 BC – c. 190 BC</a:t>
            </a:r>
            <a:r>
              <a:rPr lang="el-GR" dirty="0" smtClean="0"/>
              <a:t>)</a:t>
            </a:r>
            <a:endParaRPr lang="el-GR" dirty="0"/>
          </a:p>
        </p:txBody>
      </p:sp>
    </p:spTree>
    <p:extLst>
      <p:ext uri="{BB962C8B-B14F-4D97-AF65-F5344CB8AC3E}">
        <p14:creationId xmlns:p14="http://schemas.microsoft.com/office/powerpoint/2010/main" val="2082815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Μετάβαση</a:t>
            </a:r>
            <a:endParaRPr lang="el-GR" dirty="0"/>
          </a:p>
        </p:txBody>
      </p:sp>
      <p:sp>
        <p:nvSpPr>
          <p:cNvPr id="3" name="Θέση περιεχομένου 2"/>
          <p:cNvSpPr>
            <a:spLocks noGrp="1"/>
          </p:cNvSpPr>
          <p:nvPr>
            <p:ph idx="1"/>
          </p:nvPr>
        </p:nvSpPr>
        <p:spPr/>
        <p:txBody>
          <a:bodyPr/>
          <a:lstStyle/>
          <a:p>
            <a:r>
              <a:rPr lang="el-GR" dirty="0" smtClean="0"/>
              <a:t>Αθηναϊκή Δημοκρατία- Ευκλείδης</a:t>
            </a:r>
          </a:p>
          <a:p>
            <a:r>
              <a:rPr lang="el-GR" dirty="0" smtClean="0"/>
              <a:t>Διαφωτισμός Γαλλική Επανάσταση-μη Ευκλείδειες Γεωμετρίες</a:t>
            </a:r>
            <a:endParaRPr lang="el-GR" dirty="0"/>
          </a:p>
        </p:txBody>
      </p:sp>
    </p:spTree>
    <p:extLst>
      <p:ext uri="{BB962C8B-B14F-4D97-AF65-F5344CB8AC3E}">
        <p14:creationId xmlns:p14="http://schemas.microsoft.com/office/powerpoint/2010/main" val="211576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Ιταλική Αναγέννηση</a:t>
            </a:r>
            <a:endParaRPr lang="el-GR" dirty="0"/>
          </a:p>
        </p:txBody>
      </p:sp>
      <p:sp>
        <p:nvSpPr>
          <p:cNvPr id="3" name="Θέση περιεχομένου 2"/>
          <p:cNvSpPr>
            <a:spLocks noGrp="1"/>
          </p:cNvSpPr>
          <p:nvPr>
            <p:ph idx="1"/>
          </p:nvPr>
        </p:nvSpPr>
        <p:spPr/>
        <p:txBody>
          <a:bodyPr/>
          <a:lstStyle/>
          <a:p>
            <a:r>
              <a:rPr lang="el-GR" b="1" dirty="0" smtClean="0"/>
              <a:t>Εξίσωση 3</a:t>
            </a:r>
            <a:r>
              <a:rPr lang="el-GR" b="1" baseline="30000" dirty="0" smtClean="0"/>
              <a:t>ου</a:t>
            </a:r>
            <a:r>
              <a:rPr lang="el-GR" b="1" dirty="0" smtClean="0"/>
              <a:t> – 4</a:t>
            </a:r>
            <a:r>
              <a:rPr lang="el-GR" b="1" baseline="30000" dirty="0" smtClean="0"/>
              <a:t>ου</a:t>
            </a:r>
            <a:r>
              <a:rPr lang="el-GR" b="1" dirty="0" smtClean="0"/>
              <a:t> βαθμού</a:t>
            </a:r>
          </a:p>
          <a:p>
            <a:r>
              <a:rPr lang="en-US" dirty="0" err="1" smtClean="0"/>
              <a:t>Gerolamo</a:t>
            </a:r>
            <a:r>
              <a:rPr lang="en-US" dirty="0" smtClean="0"/>
              <a:t> </a:t>
            </a:r>
            <a:r>
              <a:rPr lang="en-US" dirty="0" err="1"/>
              <a:t>Cardano</a:t>
            </a:r>
            <a:r>
              <a:rPr lang="en-US" dirty="0"/>
              <a:t> </a:t>
            </a:r>
            <a:r>
              <a:rPr lang="el-GR" dirty="0"/>
              <a:t>(</a:t>
            </a:r>
            <a:r>
              <a:rPr lang="en-US" dirty="0"/>
              <a:t>September 1501 – 21 September 1576) ,  </a:t>
            </a:r>
            <a:endParaRPr lang="el-GR" dirty="0"/>
          </a:p>
          <a:p>
            <a:r>
              <a:rPr lang="en-US" dirty="0" err="1"/>
              <a:t>Niccolò</a:t>
            </a:r>
            <a:r>
              <a:rPr lang="en-US" dirty="0"/>
              <a:t> Fontana </a:t>
            </a:r>
            <a:r>
              <a:rPr lang="en-US" dirty="0" err="1"/>
              <a:t>Tartaglia</a:t>
            </a:r>
            <a:r>
              <a:rPr lang="en-US" dirty="0"/>
              <a:t> (1499/1500, Brescia – 13 December 1557, Venice),  </a:t>
            </a:r>
            <a:endParaRPr lang="el-GR" dirty="0"/>
          </a:p>
          <a:p>
            <a:r>
              <a:rPr lang="en-US" dirty="0" err="1"/>
              <a:t>Lodovico</a:t>
            </a:r>
            <a:r>
              <a:rPr lang="en-US" dirty="0"/>
              <a:t> Ferrari (2 February 1522 – 5 October 1565</a:t>
            </a:r>
            <a:r>
              <a:rPr lang="en-US" dirty="0" smtClean="0"/>
              <a:t>)</a:t>
            </a:r>
            <a:endParaRPr lang="el-GR" dirty="0"/>
          </a:p>
        </p:txBody>
      </p:sp>
    </p:spTree>
    <p:extLst>
      <p:ext uri="{BB962C8B-B14F-4D97-AF65-F5344CB8AC3E}">
        <p14:creationId xmlns:p14="http://schemas.microsoft.com/office/powerpoint/2010/main" val="360763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Ιταλία: Μαθηματικά – Φυσική</a:t>
            </a:r>
            <a:endParaRPr lang="el-GR" dirty="0"/>
          </a:p>
        </p:txBody>
      </p:sp>
      <p:sp>
        <p:nvSpPr>
          <p:cNvPr id="3" name="Θέση περιεχομένου 2"/>
          <p:cNvSpPr>
            <a:spLocks noGrp="1"/>
          </p:cNvSpPr>
          <p:nvPr>
            <p:ph idx="1"/>
          </p:nvPr>
        </p:nvSpPr>
        <p:spPr/>
        <p:txBody>
          <a:bodyPr/>
          <a:lstStyle/>
          <a:p>
            <a:r>
              <a:rPr lang="en-US" dirty="0"/>
              <a:t>Bonaventura Francesco Cavalieri (1598 –1647) </a:t>
            </a:r>
            <a:endParaRPr lang="el-GR" dirty="0"/>
          </a:p>
          <a:p>
            <a:r>
              <a:rPr lang="en-US" b="1" dirty="0"/>
              <a:t>Rafael </a:t>
            </a:r>
            <a:r>
              <a:rPr lang="en-US" b="1" dirty="0" smtClean="0"/>
              <a:t>Bombelli</a:t>
            </a:r>
            <a:r>
              <a:rPr lang="el-GR" dirty="0" smtClean="0"/>
              <a:t> </a:t>
            </a:r>
            <a:r>
              <a:rPr lang="en-US" dirty="0" smtClean="0"/>
              <a:t>(</a:t>
            </a:r>
            <a:r>
              <a:rPr lang="en-US" dirty="0" smtClean="0">
                <a:hlinkClick r:id="rId2" tooltip="Baptism"/>
              </a:rPr>
              <a:t>baptised</a:t>
            </a:r>
            <a:r>
              <a:rPr lang="en-US" dirty="0" smtClean="0"/>
              <a:t> </a:t>
            </a:r>
            <a:r>
              <a:rPr lang="en-US" dirty="0"/>
              <a:t>1526; died 1572</a:t>
            </a:r>
            <a:r>
              <a:rPr lang="en-US" baseline="30000" dirty="0">
                <a:hlinkClick r:id="rId3"/>
              </a:rPr>
              <a:t>[a]</a:t>
            </a:r>
            <a:r>
              <a:rPr lang="en-US" dirty="0"/>
              <a:t>) </a:t>
            </a:r>
          </a:p>
          <a:p>
            <a:r>
              <a:rPr lang="en-US" dirty="0"/>
              <a:t>Galileo Galilei </a:t>
            </a:r>
            <a:r>
              <a:rPr lang="el-GR" dirty="0"/>
              <a:t>(</a:t>
            </a:r>
            <a:r>
              <a:rPr lang="en-US" dirty="0"/>
              <a:t>1564 –1642)</a:t>
            </a:r>
          </a:p>
          <a:p>
            <a:r>
              <a:rPr lang="en-US" dirty="0"/>
              <a:t>Evangelista Torricelli </a:t>
            </a:r>
            <a:r>
              <a:rPr lang="en-US" dirty="0" smtClean="0"/>
              <a:t>(</a:t>
            </a:r>
            <a:r>
              <a:rPr lang="en-US" dirty="0"/>
              <a:t>1608–1647</a:t>
            </a:r>
            <a:r>
              <a:rPr lang="en-US" dirty="0" smtClean="0"/>
              <a:t>)</a:t>
            </a:r>
            <a:endParaRPr lang="en-US" dirty="0"/>
          </a:p>
        </p:txBody>
      </p:sp>
    </p:spTree>
    <p:extLst>
      <p:ext uri="{BB962C8B-B14F-4D97-AF65-F5344CB8AC3E}">
        <p14:creationId xmlns:p14="http://schemas.microsoft.com/office/powerpoint/2010/main" val="27792028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Ο</a:t>
            </a:r>
            <a:r>
              <a:rPr lang="el-GR" dirty="0" smtClean="0"/>
              <a:t>ικονομική άνοδος και πτώση της Ιταλίας και της Ιταλικής επιστήμης</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8010219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Italian </a:t>
            </a:r>
            <a:r>
              <a:rPr lang="en-US" dirty="0"/>
              <a:t>mathematicians born near the end of  the 19th </a:t>
            </a:r>
            <a:r>
              <a:rPr lang="en-US" dirty="0" smtClean="0"/>
              <a:t>century</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smtClean="0"/>
              <a:t>Italian School Of Algebraic Geometry,   </a:t>
            </a:r>
            <a:r>
              <a:rPr lang="en-US" dirty="0"/>
              <a:t>Luigi Cremona,  </a:t>
            </a:r>
            <a:r>
              <a:rPr lang="en-US" dirty="0" err="1"/>
              <a:t>Corrado</a:t>
            </a:r>
            <a:r>
              <a:rPr lang="en-US" dirty="0"/>
              <a:t> Segre,  Guido </a:t>
            </a:r>
            <a:r>
              <a:rPr lang="en-US" dirty="0" err="1"/>
              <a:t>Castelnuovo</a:t>
            </a:r>
            <a:r>
              <a:rPr lang="en-US" dirty="0"/>
              <a:t>   </a:t>
            </a:r>
            <a:r>
              <a:rPr lang="en-US" dirty="0" err="1"/>
              <a:t>Federigo</a:t>
            </a:r>
            <a:r>
              <a:rPr lang="en-US" dirty="0"/>
              <a:t> </a:t>
            </a:r>
            <a:r>
              <a:rPr lang="en-US" dirty="0" err="1"/>
              <a:t>Enriques</a:t>
            </a:r>
            <a:r>
              <a:rPr lang="en-US" dirty="0"/>
              <a:t> ,  </a:t>
            </a:r>
            <a:r>
              <a:rPr lang="en-US" dirty="0" err="1"/>
              <a:t>Giacomo</a:t>
            </a:r>
            <a:r>
              <a:rPr lang="en-US" dirty="0"/>
              <a:t> Albanese, Giuseppe </a:t>
            </a:r>
            <a:r>
              <a:rPr lang="en-US" dirty="0" smtClean="0"/>
              <a:t>Veronese</a:t>
            </a:r>
            <a:endParaRPr lang="en-US" dirty="0"/>
          </a:p>
          <a:p>
            <a:r>
              <a:rPr lang="en-US" dirty="0" err="1" smtClean="0"/>
              <a:t>Ulisse</a:t>
            </a:r>
            <a:r>
              <a:rPr lang="en-US" dirty="0" smtClean="0"/>
              <a:t> </a:t>
            </a:r>
            <a:r>
              <a:rPr lang="en-US" dirty="0" err="1"/>
              <a:t>Dini</a:t>
            </a:r>
            <a:r>
              <a:rPr lang="en-US" dirty="0"/>
              <a:t> (1845–1918)</a:t>
            </a:r>
          </a:p>
          <a:p>
            <a:r>
              <a:rPr lang="en-US" dirty="0" smtClean="0"/>
              <a:t>Guido </a:t>
            </a:r>
            <a:r>
              <a:rPr lang="en-US" dirty="0" err="1"/>
              <a:t>Fubini</a:t>
            </a:r>
            <a:r>
              <a:rPr lang="en-US" dirty="0"/>
              <a:t> (1879–1943)</a:t>
            </a:r>
          </a:p>
          <a:p>
            <a:r>
              <a:rPr lang="en-US" dirty="0" err="1" smtClean="0"/>
              <a:t>Leonida</a:t>
            </a:r>
            <a:r>
              <a:rPr lang="en-US" dirty="0" smtClean="0"/>
              <a:t> </a:t>
            </a:r>
            <a:r>
              <a:rPr lang="en-US" dirty="0" err="1"/>
              <a:t>Tonelli</a:t>
            </a:r>
            <a:r>
              <a:rPr lang="en-US" dirty="0"/>
              <a:t> (1885–1946</a:t>
            </a:r>
            <a:r>
              <a:rPr lang="en-US" dirty="0" smtClean="0"/>
              <a:t>)</a:t>
            </a:r>
            <a:endParaRPr lang="en-US" dirty="0"/>
          </a:p>
          <a:p>
            <a:r>
              <a:rPr lang="en-US" dirty="0" smtClean="0"/>
              <a:t>Giuseppe </a:t>
            </a:r>
            <a:r>
              <a:rPr lang="en-US" dirty="0" err="1"/>
              <a:t>Peano</a:t>
            </a:r>
            <a:r>
              <a:rPr lang="en-US" dirty="0"/>
              <a:t> (1858—1932</a:t>
            </a:r>
            <a:r>
              <a:rPr lang="en-US" dirty="0" smtClean="0"/>
              <a:t>)</a:t>
            </a:r>
            <a:endParaRPr lang="en-US" dirty="0"/>
          </a:p>
          <a:p>
            <a:r>
              <a:rPr lang="en-US" dirty="0"/>
              <a:t>Enrico </a:t>
            </a:r>
            <a:r>
              <a:rPr lang="en-US" dirty="0" err="1"/>
              <a:t>Betti</a:t>
            </a:r>
            <a:r>
              <a:rPr lang="en-US" dirty="0"/>
              <a:t> (21 October 1823 – 11 August 1892)</a:t>
            </a:r>
          </a:p>
          <a:p>
            <a:r>
              <a:rPr lang="en-US" u="sng" dirty="0"/>
              <a:t>Eugenio  </a:t>
            </a:r>
            <a:r>
              <a:rPr lang="en-US" b="1" u="sng" dirty="0"/>
              <a:t>Beltrami</a:t>
            </a:r>
            <a:r>
              <a:rPr lang="en-US" dirty="0"/>
              <a:t> (1835-1899) Italy </a:t>
            </a:r>
          </a:p>
          <a:p>
            <a:r>
              <a:rPr lang="en-US" dirty="0"/>
              <a:t>Gregorio Ricci-</a:t>
            </a:r>
            <a:r>
              <a:rPr lang="en-US" dirty="0" err="1"/>
              <a:t>Curbastro</a:t>
            </a:r>
            <a:r>
              <a:rPr lang="en-US" dirty="0"/>
              <a:t>  (12 January 1853 – 6 August 1925) </a:t>
            </a:r>
          </a:p>
          <a:p>
            <a:r>
              <a:rPr lang="en-US" dirty="0" err="1"/>
              <a:t>Tullio</a:t>
            </a:r>
            <a:r>
              <a:rPr lang="en-US" dirty="0"/>
              <a:t> Levi-</a:t>
            </a:r>
            <a:r>
              <a:rPr lang="en-US" dirty="0" err="1"/>
              <a:t>Civita</a:t>
            </a:r>
            <a:r>
              <a:rPr lang="en-US" dirty="0"/>
              <a:t>, FRS[1][2] (1873 –1941</a:t>
            </a:r>
            <a:r>
              <a:rPr lang="en-US" dirty="0" smtClean="0"/>
              <a:t>)</a:t>
            </a:r>
            <a:endParaRPr lang="en-US" dirty="0"/>
          </a:p>
        </p:txBody>
      </p:sp>
    </p:spTree>
    <p:extLst>
      <p:ext uri="{BB962C8B-B14F-4D97-AF65-F5344CB8AC3E}">
        <p14:creationId xmlns:p14="http://schemas.microsoft.com/office/powerpoint/2010/main" val="1800632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Γαλλία</a:t>
            </a:r>
            <a:r>
              <a:rPr lang="en-US" dirty="0" smtClean="0"/>
              <a:t> – </a:t>
            </a:r>
            <a:r>
              <a:rPr lang="el-GR" dirty="0" smtClean="0"/>
              <a:t>Γερμανία (1 από 2)</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n-US" dirty="0"/>
              <a:t>Greatest Mathematicians born between 1700 and 1799 </a:t>
            </a:r>
            <a:r>
              <a:rPr lang="en-US" dirty="0" smtClean="0"/>
              <a:t>A.D.</a:t>
            </a:r>
            <a:r>
              <a:rPr lang="el-GR" dirty="0" smtClean="0"/>
              <a:t> :</a:t>
            </a:r>
          </a:p>
          <a:p>
            <a:r>
              <a:rPr lang="en-US" dirty="0" smtClean="0"/>
              <a:t>Johann </a:t>
            </a:r>
            <a:r>
              <a:rPr lang="en-US" dirty="0"/>
              <a:t>Carl Friedrich  Gauss (1777-1855) Germany</a:t>
            </a:r>
          </a:p>
          <a:p>
            <a:r>
              <a:rPr lang="en-US" dirty="0"/>
              <a:t>August Ferdinand  </a:t>
            </a:r>
            <a:r>
              <a:rPr lang="en-US" dirty="0" err="1"/>
              <a:t>Möbius</a:t>
            </a:r>
            <a:r>
              <a:rPr lang="en-US" dirty="0"/>
              <a:t> (1790-1868) </a:t>
            </a:r>
            <a:r>
              <a:rPr lang="en-US" dirty="0" smtClean="0"/>
              <a:t>Germany</a:t>
            </a:r>
            <a:endParaRPr lang="en-US" dirty="0"/>
          </a:p>
          <a:p>
            <a:r>
              <a:rPr lang="en-US" dirty="0"/>
              <a:t>Alexis Claude  </a:t>
            </a:r>
            <a:r>
              <a:rPr lang="en-US" dirty="0" err="1"/>
              <a:t>Clairaut</a:t>
            </a:r>
            <a:r>
              <a:rPr lang="en-US" dirty="0"/>
              <a:t> (1713-1765) France</a:t>
            </a:r>
          </a:p>
          <a:p>
            <a:r>
              <a:rPr lang="en-US" dirty="0"/>
              <a:t>Jean le </a:t>
            </a:r>
            <a:r>
              <a:rPr lang="en-US" dirty="0" err="1"/>
              <a:t>Rond</a:t>
            </a:r>
            <a:r>
              <a:rPr lang="en-US" dirty="0"/>
              <a:t>  d' Alembert (1717-1783) France</a:t>
            </a:r>
          </a:p>
          <a:p>
            <a:r>
              <a:rPr lang="en-US" dirty="0" smtClean="0"/>
              <a:t>Joseph-Louis </a:t>
            </a:r>
            <a:r>
              <a:rPr lang="en-US" dirty="0"/>
              <a:t>(Comte de)  Lagrange (1736-1813)</a:t>
            </a:r>
            <a:r>
              <a:rPr lang="el-GR" dirty="0"/>
              <a:t> </a:t>
            </a:r>
            <a:r>
              <a:rPr lang="en-US" dirty="0" smtClean="0"/>
              <a:t>(?)Italy</a:t>
            </a:r>
            <a:endParaRPr lang="en-US" dirty="0"/>
          </a:p>
          <a:p>
            <a:r>
              <a:rPr lang="en-US" dirty="0"/>
              <a:t>Gaspard  </a:t>
            </a:r>
            <a:r>
              <a:rPr lang="en-US" dirty="0" err="1"/>
              <a:t>Monge</a:t>
            </a:r>
            <a:r>
              <a:rPr lang="en-US" dirty="0"/>
              <a:t> (Comte de </a:t>
            </a:r>
            <a:r>
              <a:rPr lang="en-US" dirty="0" err="1"/>
              <a:t>Péluse</a:t>
            </a:r>
            <a:r>
              <a:rPr lang="en-US" dirty="0"/>
              <a:t>) (1746-1818) </a:t>
            </a:r>
            <a:r>
              <a:rPr lang="en-US" dirty="0" smtClean="0"/>
              <a:t>France</a:t>
            </a:r>
            <a:endParaRPr lang="en-US" dirty="0"/>
          </a:p>
        </p:txBody>
      </p:sp>
    </p:spTree>
    <p:extLst>
      <p:ext uri="{BB962C8B-B14F-4D97-AF65-F5344CB8AC3E}">
        <p14:creationId xmlns:p14="http://schemas.microsoft.com/office/powerpoint/2010/main" val="19441329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Γαλλία</a:t>
            </a:r>
            <a:r>
              <a:rPr lang="en-US" dirty="0" smtClean="0"/>
              <a:t> – </a:t>
            </a:r>
            <a:r>
              <a:rPr lang="el-GR" dirty="0" smtClean="0"/>
              <a:t>Γερμανία (2 από 2)</a:t>
            </a:r>
            <a:endParaRPr lang="el-GR"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n-US" dirty="0"/>
              <a:t>Greatest Mathematicians born between 1700 and 1799 </a:t>
            </a:r>
            <a:r>
              <a:rPr lang="en-US" dirty="0" smtClean="0"/>
              <a:t>A.D.</a:t>
            </a:r>
            <a:r>
              <a:rPr lang="el-GR" dirty="0" smtClean="0"/>
              <a:t> :</a:t>
            </a:r>
          </a:p>
          <a:p>
            <a:r>
              <a:rPr lang="en-US" dirty="0"/>
              <a:t>Pierre-Simon (Marquis </a:t>
            </a:r>
            <a:r>
              <a:rPr lang="en-US" dirty="0" smtClean="0"/>
              <a:t>de) Laplace </a:t>
            </a:r>
            <a:r>
              <a:rPr lang="en-US" dirty="0"/>
              <a:t>(1749-1827) France</a:t>
            </a:r>
          </a:p>
          <a:p>
            <a:r>
              <a:rPr lang="en-US" dirty="0" smtClean="0"/>
              <a:t>Adrien </a:t>
            </a:r>
            <a:r>
              <a:rPr lang="en-US" dirty="0"/>
              <a:t>Marie  Legendre (1752-1833) France</a:t>
            </a:r>
          </a:p>
          <a:p>
            <a:r>
              <a:rPr lang="en-US" dirty="0"/>
              <a:t>Jean Baptiste Joseph  Fourier (1768-1830) France</a:t>
            </a:r>
          </a:p>
          <a:p>
            <a:r>
              <a:rPr lang="en-US" dirty="0" err="1"/>
              <a:t>Siméon</a:t>
            </a:r>
            <a:r>
              <a:rPr lang="en-US" dirty="0"/>
              <a:t> Denis </a:t>
            </a:r>
            <a:r>
              <a:rPr lang="en-US" dirty="0" smtClean="0"/>
              <a:t>Poisson </a:t>
            </a:r>
            <a:r>
              <a:rPr lang="en-US" dirty="0"/>
              <a:t>(1781-1840) France</a:t>
            </a:r>
          </a:p>
          <a:p>
            <a:r>
              <a:rPr lang="en-US" dirty="0" smtClean="0"/>
              <a:t>Jean-Victor </a:t>
            </a:r>
            <a:r>
              <a:rPr lang="en-US" dirty="0" err="1"/>
              <a:t>Poncelet</a:t>
            </a:r>
            <a:r>
              <a:rPr lang="en-US" dirty="0"/>
              <a:t> (1788-1867) France</a:t>
            </a:r>
          </a:p>
          <a:p>
            <a:r>
              <a:rPr lang="en-US" dirty="0"/>
              <a:t>Augustin-Louis </a:t>
            </a:r>
            <a:r>
              <a:rPr lang="en-US" dirty="0" smtClean="0"/>
              <a:t>Cauchy </a:t>
            </a:r>
            <a:r>
              <a:rPr lang="en-US" dirty="0"/>
              <a:t>(1789-1857) France</a:t>
            </a:r>
          </a:p>
          <a:p>
            <a:r>
              <a:rPr lang="en-US" dirty="0"/>
              <a:t>Michel Floréal </a:t>
            </a:r>
            <a:r>
              <a:rPr lang="en-US" dirty="0" err="1" smtClean="0"/>
              <a:t>Chasles</a:t>
            </a:r>
            <a:r>
              <a:rPr lang="en-US" dirty="0" smtClean="0"/>
              <a:t> </a:t>
            </a:r>
            <a:r>
              <a:rPr lang="en-US" dirty="0"/>
              <a:t>(1793-1880) </a:t>
            </a:r>
            <a:r>
              <a:rPr lang="en-US" dirty="0" smtClean="0"/>
              <a:t>France</a:t>
            </a:r>
            <a:endParaRPr lang="el-GR" dirty="0"/>
          </a:p>
        </p:txBody>
      </p:sp>
    </p:spTree>
    <p:extLst>
      <p:ext uri="{BB962C8B-B14F-4D97-AF65-F5344CB8AC3E}">
        <p14:creationId xmlns:p14="http://schemas.microsoft.com/office/powerpoint/2010/main" val="29777365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800" dirty="0"/>
              <a:t>Σύγκριση</a:t>
            </a:r>
            <a:r>
              <a:rPr lang="en-US" sz="3800" dirty="0"/>
              <a:t> </a:t>
            </a:r>
            <a:r>
              <a:rPr lang="el-GR" sz="3800" dirty="0"/>
              <a:t>Γαλλίας – Γερμανίας (1 από </a:t>
            </a:r>
            <a:r>
              <a:rPr lang="el-GR" sz="3800" dirty="0" smtClean="0"/>
              <a:t>2)</a:t>
            </a:r>
            <a:endParaRPr lang="el-GR" sz="3800" dirty="0"/>
          </a:p>
        </p:txBody>
      </p:sp>
      <p:sp>
        <p:nvSpPr>
          <p:cNvPr id="4" name="Θέση κειμένου 3"/>
          <p:cNvSpPr>
            <a:spLocks noGrp="1"/>
          </p:cNvSpPr>
          <p:nvPr>
            <p:ph type="body" idx="1"/>
          </p:nvPr>
        </p:nvSpPr>
        <p:spPr>
          <a:xfrm>
            <a:off x="457200" y="1495950"/>
            <a:ext cx="8229600" cy="639763"/>
          </a:xfrm>
        </p:spPr>
        <p:txBody>
          <a:bodyPr>
            <a:normAutofit fontScale="92500"/>
          </a:bodyPr>
          <a:lstStyle/>
          <a:p>
            <a:r>
              <a:rPr lang="el-GR" sz="2800" b="0" dirty="0"/>
              <a:t>Σημαντικοί Μαθηματικοί γεννηθέντες μεταξύ 1800-1869</a:t>
            </a:r>
          </a:p>
        </p:txBody>
      </p:sp>
      <p:sp>
        <p:nvSpPr>
          <p:cNvPr id="3" name="Θέση περιεχομένου 2"/>
          <p:cNvSpPr>
            <a:spLocks noGrp="1"/>
          </p:cNvSpPr>
          <p:nvPr>
            <p:ph sz="half" idx="2"/>
          </p:nvPr>
        </p:nvSpPr>
        <p:spPr/>
        <p:txBody>
          <a:bodyPr>
            <a:normAutofit/>
          </a:bodyPr>
          <a:lstStyle/>
          <a:p>
            <a:r>
              <a:rPr lang="el-GR" dirty="0"/>
              <a:t>Γερμανοί:</a:t>
            </a:r>
          </a:p>
          <a:p>
            <a:pPr lvl="1"/>
            <a:r>
              <a:rPr lang="fr-FR" dirty="0"/>
              <a:t>Julius Plücker (1801-1868) </a:t>
            </a:r>
          </a:p>
          <a:p>
            <a:pPr lvl="1"/>
            <a:r>
              <a:rPr lang="fr-FR" dirty="0"/>
              <a:t>Carl G. J. Jacobi (1804-1851) </a:t>
            </a:r>
          </a:p>
          <a:p>
            <a:pPr lvl="1"/>
            <a:r>
              <a:rPr lang="fr-FR" dirty="0"/>
              <a:t>Johann Peter Gustav Lejeune Dirichlet (1805-1859) </a:t>
            </a:r>
          </a:p>
          <a:p>
            <a:pPr lvl="1"/>
            <a:r>
              <a:rPr lang="fr-FR" dirty="0"/>
              <a:t>Hermann Günter Grassmann (1809-1877) </a:t>
            </a:r>
          </a:p>
          <a:p>
            <a:pPr lvl="1"/>
            <a:r>
              <a:rPr lang="fr-FR" dirty="0"/>
              <a:t>Ernst Eduard Kummer (1810-1893</a:t>
            </a:r>
            <a:r>
              <a:rPr lang="fr-FR" dirty="0" smtClean="0"/>
              <a:t>)</a:t>
            </a:r>
            <a:endParaRPr lang="fr-FR" dirty="0"/>
          </a:p>
        </p:txBody>
      </p:sp>
      <p:sp>
        <p:nvSpPr>
          <p:cNvPr id="6" name="Θέση περιεχομένου 5"/>
          <p:cNvSpPr>
            <a:spLocks noGrp="1"/>
          </p:cNvSpPr>
          <p:nvPr>
            <p:ph sz="quarter" idx="4"/>
          </p:nvPr>
        </p:nvSpPr>
        <p:spPr/>
        <p:txBody>
          <a:bodyPr>
            <a:normAutofit/>
          </a:bodyPr>
          <a:lstStyle/>
          <a:p>
            <a:r>
              <a:rPr lang="el-GR" dirty="0"/>
              <a:t>Γάλλοι:</a:t>
            </a:r>
          </a:p>
          <a:p>
            <a:pPr lvl="1"/>
            <a:r>
              <a:rPr lang="fr-FR" dirty="0"/>
              <a:t>Joseph Liouville (1809-1882) France</a:t>
            </a:r>
          </a:p>
          <a:p>
            <a:pPr lvl="1"/>
            <a:r>
              <a:rPr lang="fr-FR" dirty="0"/>
              <a:t>Évariste Galois (1811-1832) France</a:t>
            </a:r>
          </a:p>
          <a:p>
            <a:pPr lvl="1"/>
            <a:r>
              <a:rPr lang="fr-FR" dirty="0"/>
              <a:t>Charles Hermite (1822-1901) France</a:t>
            </a:r>
          </a:p>
        </p:txBody>
      </p:sp>
    </p:spTree>
    <p:extLst>
      <p:ext uri="{BB962C8B-B14F-4D97-AF65-F5344CB8AC3E}">
        <p14:creationId xmlns:p14="http://schemas.microsoft.com/office/powerpoint/2010/main" val="1072752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Ενδεικτικό Σύγγραμμα</a:t>
            </a:r>
            <a:endParaRPr lang="el-GR" dirty="0"/>
          </a:p>
        </p:txBody>
      </p:sp>
      <p:sp>
        <p:nvSpPr>
          <p:cNvPr id="5" name="Θέση περιεχομένου 4"/>
          <p:cNvSpPr>
            <a:spLocks noGrp="1"/>
          </p:cNvSpPr>
          <p:nvPr>
            <p:ph idx="1"/>
          </p:nvPr>
        </p:nvSpPr>
        <p:spPr/>
        <p:txBody>
          <a:bodyPr>
            <a:noAutofit/>
          </a:bodyPr>
          <a:lstStyle/>
          <a:p>
            <a:r>
              <a:rPr lang="el-GR" sz="2400" dirty="0" err="1"/>
              <a:t>Katz</a:t>
            </a:r>
            <a:r>
              <a:rPr lang="el-GR" sz="2400" dirty="0"/>
              <a:t> J. </a:t>
            </a:r>
            <a:r>
              <a:rPr lang="el-GR" sz="2400" dirty="0" err="1"/>
              <a:t>Victor</a:t>
            </a:r>
            <a:r>
              <a:rPr lang="el-GR" sz="2400" dirty="0"/>
              <a:t>, </a:t>
            </a:r>
            <a:r>
              <a:rPr lang="el-GR" sz="2400" i="1" dirty="0"/>
              <a:t>«Ιστορία Των Μαθηματικών», </a:t>
            </a:r>
            <a:r>
              <a:rPr lang="el-GR" sz="2400" dirty="0"/>
              <a:t>Πανεπιστημιακές Εκδόσεις Κρήτης</a:t>
            </a:r>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800" dirty="0"/>
              <a:t>Σύγκριση</a:t>
            </a:r>
            <a:r>
              <a:rPr lang="en-US" sz="3800" dirty="0"/>
              <a:t> </a:t>
            </a:r>
            <a:r>
              <a:rPr lang="el-GR" sz="3800" dirty="0"/>
              <a:t>Γαλλίας – Γερμανίας </a:t>
            </a:r>
            <a:r>
              <a:rPr lang="el-GR" sz="3800" dirty="0" smtClean="0"/>
              <a:t>(2 </a:t>
            </a:r>
            <a:r>
              <a:rPr lang="el-GR" sz="3800" dirty="0"/>
              <a:t>από </a:t>
            </a:r>
            <a:r>
              <a:rPr lang="el-GR" sz="3800" dirty="0" smtClean="0"/>
              <a:t>2)</a:t>
            </a:r>
            <a:endParaRPr lang="el-GR" sz="3800" dirty="0"/>
          </a:p>
        </p:txBody>
      </p:sp>
      <p:sp>
        <p:nvSpPr>
          <p:cNvPr id="4" name="Θέση κειμένου 3"/>
          <p:cNvSpPr>
            <a:spLocks noGrp="1"/>
          </p:cNvSpPr>
          <p:nvPr>
            <p:ph type="body" idx="1"/>
          </p:nvPr>
        </p:nvSpPr>
        <p:spPr>
          <a:xfrm>
            <a:off x="457200" y="1495950"/>
            <a:ext cx="8229600" cy="639763"/>
          </a:xfrm>
        </p:spPr>
        <p:txBody>
          <a:bodyPr>
            <a:normAutofit fontScale="92500"/>
          </a:bodyPr>
          <a:lstStyle/>
          <a:p>
            <a:r>
              <a:rPr lang="el-GR" sz="2800" b="0" dirty="0"/>
              <a:t>Σημαντικοί Μαθηματικοί γεννηθέντες μεταξύ 1800-1869</a:t>
            </a:r>
          </a:p>
        </p:txBody>
      </p:sp>
      <p:sp>
        <p:nvSpPr>
          <p:cNvPr id="3" name="Θέση περιεχομένου 2"/>
          <p:cNvSpPr>
            <a:spLocks noGrp="1"/>
          </p:cNvSpPr>
          <p:nvPr>
            <p:ph sz="half" idx="2"/>
          </p:nvPr>
        </p:nvSpPr>
        <p:spPr/>
        <p:txBody>
          <a:bodyPr>
            <a:normAutofit/>
          </a:bodyPr>
          <a:lstStyle/>
          <a:p>
            <a:r>
              <a:rPr lang="el-GR" dirty="0"/>
              <a:t>Γερμανοί:</a:t>
            </a:r>
          </a:p>
          <a:p>
            <a:pPr lvl="1"/>
            <a:r>
              <a:rPr lang="fr-FR" dirty="0"/>
              <a:t>Karl Wilhelm </a:t>
            </a:r>
            <a:r>
              <a:rPr lang="fr-FR" dirty="0" err="1"/>
              <a:t>Theodor</a:t>
            </a:r>
            <a:r>
              <a:rPr lang="fr-FR" dirty="0"/>
              <a:t> Weierstrass (1815-1897) </a:t>
            </a:r>
          </a:p>
          <a:p>
            <a:pPr lvl="1"/>
            <a:r>
              <a:rPr lang="fr-FR" dirty="0"/>
              <a:t>Ferdinand Gotthold Max Eisenstein (1823-1852) </a:t>
            </a:r>
          </a:p>
          <a:p>
            <a:pPr lvl="1"/>
            <a:r>
              <a:rPr lang="fr-FR" dirty="0" err="1"/>
              <a:t>Leopold</a:t>
            </a:r>
            <a:r>
              <a:rPr lang="fr-FR" dirty="0"/>
              <a:t> Kronecker (1823-1891</a:t>
            </a:r>
            <a:r>
              <a:rPr lang="fr-FR" dirty="0" smtClean="0"/>
              <a:t>)</a:t>
            </a:r>
            <a:endParaRPr lang="el-GR" dirty="0" smtClean="0"/>
          </a:p>
          <a:p>
            <a:pPr lvl="1"/>
            <a:r>
              <a:rPr lang="en-US" dirty="0"/>
              <a:t>Georg Friedrich Bernhard Riemann (1826-1866) </a:t>
            </a:r>
          </a:p>
          <a:p>
            <a:pPr lvl="1"/>
            <a:r>
              <a:rPr lang="en-US" dirty="0"/>
              <a:t>Julius Wilhelm Richard Dedekind (1831-1916) </a:t>
            </a:r>
          </a:p>
        </p:txBody>
      </p:sp>
      <p:sp>
        <p:nvSpPr>
          <p:cNvPr id="6" name="Θέση περιεχομένου 5"/>
          <p:cNvSpPr>
            <a:spLocks noGrp="1"/>
          </p:cNvSpPr>
          <p:nvPr>
            <p:ph sz="quarter" idx="4"/>
          </p:nvPr>
        </p:nvSpPr>
        <p:spPr/>
        <p:txBody>
          <a:bodyPr>
            <a:normAutofit/>
          </a:bodyPr>
          <a:lstStyle/>
          <a:p>
            <a:r>
              <a:rPr lang="el-GR" dirty="0"/>
              <a:t>Γάλλοι:</a:t>
            </a:r>
          </a:p>
          <a:p>
            <a:pPr lvl="1"/>
            <a:r>
              <a:rPr lang="fr-FR" dirty="0"/>
              <a:t>Marie </a:t>
            </a:r>
            <a:r>
              <a:rPr lang="fr-FR" dirty="0" err="1"/>
              <a:t>Ennemond</a:t>
            </a:r>
            <a:r>
              <a:rPr lang="fr-FR" dirty="0"/>
              <a:t> Camille Jordan (1838-1921) France</a:t>
            </a:r>
          </a:p>
          <a:p>
            <a:pPr lvl="1"/>
            <a:r>
              <a:rPr lang="fr-FR" dirty="0"/>
              <a:t>Jean Gaston Darboux (1842-1917) </a:t>
            </a:r>
            <a:r>
              <a:rPr lang="fr-FR" dirty="0" smtClean="0"/>
              <a:t>France</a:t>
            </a:r>
            <a:endParaRPr lang="fr-FR" dirty="0"/>
          </a:p>
        </p:txBody>
      </p:sp>
      <p:sp>
        <p:nvSpPr>
          <p:cNvPr id="5" name="Θέση κειμένου 4"/>
          <p:cNvSpPr>
            <a:spLocks noGrp="1"/>
          </p:cNvSpPr>
          <p:nvPr>
            <p:ph type="body" idx="1"/>
          </p:nvPr>
        </p:nvSpPr>
        <p:spPr/>
        <p:txBody>
          <a:bodyPr/>
          <a:lstStyle/>
          <a:p>
            <a:endParaRPr lang="el-GR"/>
          </a:p>
        </p:txBody>
      </p:sp>
    </p:spTree>
    <p:extLst>
      <p:ext uri="{BB962C8B-B14F-4D97-AF65-F5344CB8AC3E}">
        <p14:creationId xmlns:p14="http://schemas.microsoft.com/office/powerpoint/2010/main" val="15785798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800" dirty="0"/>
              <a:t>Σύγκριση</a:t>
            </a:r>
            <a:r>
              <a:rPr lang="en-US" sz="3800" dirty="0"/>
              <a:t> </a:t>
            </a:r>
            <a:r>
              <a:rPr lang="el-GR" sz="3800" dirty="0"/>
              <a:t>Γαλλίας – Γερμανίας </a:t>
            </a:r>
            <a:r>
              <a:rPr lang="el-GR" sz="3800" dirty="0" smtClean="0"/>
              <a:t>(3 </a:t>
            </a:r>
            <a:r>
              <a:rPr lang="el-GR" sz="3800" dirty="0"/>
              <a:t>από 3</a:t>
            </a:r>
            <a:r>
              <a:rPr lang="el-GR" sz="3800" dirty="0" smtClean="0"/>
              <a:t>)</a:t>
            </a:r>
            <a:endParaRPr lang="el-GR" sz="3800" dirty="0"/>
          </a:p>
        </p:txBody>
      </p:sp>
      <p:sp>
        <p:nvSpPr>
          <p:cNvPr id="4" name="Θέση κειμένου 3"/>
          <p:cNvSpPr>
            <a:spLocks noGrp="1"/>
          </p:cNvSpPr>
          <p:nvPr>
            <p:ph type="body" idx="1"/>
          </p:nvPr>
        </p:nvSpPr>
        <p:spPr>
          <a:xfrm>
            <a:off x="457200" y="1495950"/>
            <a:ext cx="8229600" cy="639763"/>
          </a:xfrm>
        </p:spPr>
        <p:txBody>
          <a:bodyPr>
            <a:normAutofit fontScale="92500"/>
          </a:bodyPr>
          <a:lstStyle/>
          <a:p>
            <a:r>
              <a:rPr lang="el-GR" sz="2800" b="0" dirty="0"/>
              <a:t>Σημαντικοί Μαθηματικοί γεννηθέντες μεταξύ 1800-1869</a:t>
            </a:r>
          </a:p>
        </p:txBody>
      </p:sp>
      <p:sp>
        <p:nvSpPr>
          <p:cNvPr id="3" name="Θέση περιεχομένου 2"/>
          <p:cNvSpPr>
            <a:spLocks noGrp="1"/>
          </p:cNvSpPr>
          <p:nvPr>
            <p:ph sz="half" idx="2"/>
          </p:nvPr>
        </p:nvSpPr>
        <p:spPr/>
        <p:txBody>
          <a:bodyPr>
            <a:normAutofit/>
          </a:bodyPr>
          <a:lstStyle/>
          <a:p>
            <a:r>
              <a:rPr lang="el-GR" dirty="0"/>
              <a:t>Γερμανοί:</a:t>
            </a:r>
          </a:p>
          <a:p>
            <a:pPr lvl="1"/>
            <a:r>
              <a:rPr lang="en-US" dirty="0" smtClean="0"/>
              <a:t>Rudolf </a:t>
            </a:r>
            <a:r>
              <a:rPr lang="en-US" dirty="0"/>
              <a:t>Friedrich Alfred </a:t>
            </a:r>
            <a:r>
              <a:rPr lang="en-US" dirty="0" err="1"/>
              <a:t>Clebsch</a:t>
            </a:r>
            <a:r>
              <a:rPr lang="en-US" dirty="0"/>
              <a:t> (1833-1872) </a:t>
            </a:r>
          </a:p>
          <a:p>
            <a:pPr lvl="1"/>
            <a:r>
              <a:rPr lang="en-US" dirty="0"/>
              <a:t>Georg  Cantor (1845-1918) </a:t>
            </a:r>
            <a:r>
              <a:rPr lang="en-US" dirty="0" smtClean="0"/>
              <a:t>Russia</a:t>
            </a:r>
            <a:endParaRPr lang="en-US" dirty="0"/>
          </a:p>
          <a:p>
            <a:pPr lvl="1"/>
            <a:r>
              <a:rPr lang="en-US" dirty="0"/>
              <a:t>Friedrich Ludwig </a:t>
            </a:r>
            <a:r>
              <a:rPr lang="en-US" dirty="0" err="1"/>
              <a:t>Gottlob</a:t>
            </a:r>
            <a:r>
              <a:rPr lang="en-US" dirty="0"/>
              <a:t> </a:t>
            </a:r>
            <a:r>
              <a:rPr lang="en-US" dirty="0" err="1"/>
              <a:t>Frege</a:t>
            </a:r>
            <a:r>
              <a:rPr lang="en-US" dirty="0"/>
              <a:t> (1848-1925) </a:t>
            </a:r>
          </a:p>
          <a:p>
            <a:pPr lvl="1"/>
            <a:r>
              <a:rPr lang="en-US" dirty="0"/>
              <a:t>Ferdinand Georg </a:t>
            </a:r>
            <a:r>
              <a:rPr lang="en-US" dirty="0" err="1"/>
              <a:t>Frobenius</a:t>
            </a:r>
            <a:r>
              <a:rPr lang="en-US" dirty="0"/>
              <a:t> (1849-1917) </a:t>
            </a:r>
          </a:p>
          <a:p>
            <a:pPr lvl="1"/>
            <a:r>
              <a:rPr lang="en-US" dirty="0"/>
              <a:t>Christian Felix Klein (1849-1925)</a:t>
            </a:r>
            <a:endParaRPr lang="el-GR" dirty="0"/>
          </a:p>
        </p:txBody>
      </p:sp>
      <p:sp>
        <p:nvSpPr>
          <p:cNvPr id="6" name="Θέση περιεχομένου 5"/>
          <p:cNvSpPr>
            <a:spLocks noGrp="1"/>
          </p:cNvSpPr>
          <p:nvPr>
            <p:ph sz="quarter" idx="4"/>
          </p:nvPr>
        </p:nvSpPr>
        <p:spPr/>
        <p:txBody>
          <a:bodyPr>
            <a:normAutofit/>
          </a:bodyPr>
          <a:lstStyle/>
          <a:p>
            <a:r>
              <a:rPr lang="el-GR" dirty="0"/>
              <a:t>Γάλλοι:</a:t>
            </a:r>
          </a:p>
          <a:p>
            <a:pPr lvl="1"/>
            <a:r>
              <a:rPr lang="fr-FR" dirty="0" smtClean="0"/>
              <a:t>Jules </a:t>
            </a:r>
            <a:r>
              <a:rPr lang="fr-FR" dirty="0"/>
              <a:t>Henri Poincaré (1854-1912) France</a:t>
            </a:r>
            <a:endParaRPr lang="el-GR" dirty="0"/>
          </a:p>
        </p:txBody>
      </p:sp>
      <p:sp>
        <p:nvSpPr>
          <p:cNvPr id="7" name="Θέση κειμένου 3"/>
          <p:cNvSpPr>
            <a:spLocks noGrp="1"/>
          </p:cNvSpPr>
          <p:nvPr>
            <p:ph type="body" idx="1"/>
          </p:nvPr>
        </p:nvSpPr>
        <p:spPr>
          <a:xfrm>
            <a:off x="3104412" y="6093302"/>
            <a:ext cx="5583768" cy="319881"/>
          </a:xfrm>
        </p:spPr>
        <p:txBody>
          <a:bodyPr>
            <a:noAutofit/>
          </a:bodyPr>
          <a:lstStyle/>
          <a:p>
            <a:pPr marL="57149"/>
            <a:r>
              <a:rPr lang="el-GR" sz="2000" b="0" i="1" dirty="0"/>
              <a:t>Πηγή: </a:t>
            </a:r>
            <a:r>
              <a:rPr lang="en-US" sz="2000" b="0" i="1" dirty="0"/>
              <a:t>http://fabpedigree.com/james/grmatm5.htm</a:t>
            </a:r>
            <a:endParaRPr lang="el-GR" sz="2000" b="0" i="1" dirty="0"/>
          </a:p>
        </p:txBody>
      </p:sp>
    </p:spTree>
    <p:extLst>
      <p:ext uri="{BB962C8B-B14F-4D97-AF65-F5344CB8AC3E}">
        <p14:creationId xmlns:p14="http://schemas.microsoft.com/office/powerpoint/2010/main" val="8216398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Interbellum </a:t>
            </a:r>
            <a:r>
              <a:rPr lang="el-GR" dirty="0" smtClean="0"/>
              <a:t>περίοδος</a:t>
            </a:r>
            <a:r>
              <a:rPr lang="en-US" dirty="0" smtClean="0"/>
              <a:t>, </a:t>
            </a:r>
            <a:r>
              <a:rPr lang="el-GR" dirty="0" smtClean="0"/>
              <a:t>Πολωνία </a:t>
            </a:r>
            <a:r>
              <a:rPr lang="el-GR" dirty="0"/>
              <a:t/>
            </a:r>
            <a:br>
              <a:rPr lang="el-GR" dirty="0"/>
            </a:br>
            <a:r>
              <a:rPr lang="el-GR" dirty="0"/>
              <a:t> </a:t>
            </a:r>
            <a:r>
              <a:rPr lang="en-US" dirty="0"/>
              <a:t>Lwów school of mathematics</a:t>
            </a:r>
            <a:endParaRPr lang="el-GR" dirty="0"/>
          </a:p>
        </p:txBody>
      </p:sp>
      <p:sp>
        <p:nvSpPr>
          <p:cNvPr id="4" name="Θέση περιεχομένου 3"/>
          <p:cNvSpPr>
            <a:spLocks noGrp="1"/>
          </p:cNvSpPr>
          <p:nvPr>
            <p:ph sz="half" idx="1"/>
          </p:nvPr>
        </p:nvSpPr>
        <p:spPr/>
        <p:txBody>
          <a:bodyPr/>
          <a:lstStyle/>
          <a:p>
            <a:r>
              <a:rPr lang="en-US" dirty="0"/>
              <a:t>Stefan </a:t>
            </a:r>
            <a:r>
              <a:rPr lang="en-US" dirty="0" err="1"/>
              <a:t>Banach</a:t>
            </a:r>
            <a:endParaRPr lang="en-US" dirty="0"/>
          </a:p>
          <a:p>
            <a:r>
              <a:rPr lang="en-US" dirty="0" err="1" smtClean="0"/>
              <a:t>Feliks</a:t>
            </a:r>
            <a:r>
              <a:rPr lang="en-US" dirty="0" smtClean="0"/>
              <a:t> </a:t>
            </a:r>
            <a:r>
              <a:rPr lang="en-US" dirty="0" err="1"/>
              <a:t>Barański</a:t>
            </a:r>
            <a:endParaRPr lang="en-US" dirty="0"/>
          </a:p>
          <a:p>
            <a:r>
              <a:rPr lang="en-US" dirty="0" err="1" smtClean="0"/>
              <a:t>Władysław</a:t>
            </a:r>
            <a:r>
              <a:rPr lang="en-US" dirty="0" smtClean="0"/>
              <a:t> </a:t>
            </a:r>
            <a:r>
              <a:rPr lang="en-US" dirty="0" err="1"/>
              <a:t>Orlicz</a:t>
            </a:r>
            <a:endParaRPr lang="en-US" dirty="0"/>
          </a:p>
          <a:p>
            <a:r>
              <a:rPr lang="en-US" dirty="0" err="1" smtClean="0"/>
              <a:t>Stanisław</a:t>
            </a:r>
            <a:r>
              <a:rPr lang="en-US" dirty="0" smtClean="0"/>
              <a:t> </a:t>
            </a:r>
            <a:r>
              <a:rPr lang="en-US" dirty="0"/>
              <a:t>Saks</a:t>
            </a:r>
          </a:p>
          <a:p>
            <a:r>
              <a:rPr lang="en-US" dirty="0" smtClean="0"/>
              <a:t>Hugo </a:t>
            </a:r>
            <a:r>
              <a:rPr lang="en-US" dirty="0" err="1"/>
              <a:t>Steinhaus</a:t>
            </a:r>
            <a:endParaRPr lang="en-US" dirty="0"/>
          </a:p>
          <a:p>
            <a:r>
              <a:rPr lang="en-US" dirty="0" err="1" smtClean="0"/>
              <a:t>Stanisław</a:t>
            </a:r>
            <a:r>
              <a:rPr lang="en-US" dirty="0" smtClean="0"/>
              <a:t> </a:t>
            </a:r>
            <a:r>
              <a:rPr lang="en-US" dirty="0"/>
              <a:t>Mazur</a:t>
            </a:r>
          </a:p>
          <a:p>
            <a:r>
              <a:rPr lang="en-US" dirty="0" err="1" smtClean="0"/>
              <a:t>Stanisław</a:t>
            </a:r>
            <a:r>
              <a:rPr lang="en-US" dirty="0" smtClean="0"/>
              <a:t> </a:t>
            </a:r>
            <a:r>
              <a:rPr lang="en-US" dirty="0" err="1" smtClean="0"/>
              <a:t>Ulam</a:t>
            </a:r>
            <a:endParaRPr lang="el-GR" dirty="0"/>
          </a:p>
        </p:txBody>
      </p:sp>
      <p:sp>
        <p:nvSpPr>
          <p:cNvPr id="5" name="Θέση περιεχομένου 4"/>
          <p:cNvSpPr>
            <a:spLocks noGrp="1"/>
          </p:cNvSpPr>
          <p:nvPr>
            <p:ph sz="half" idx="2"/>
          </p:nvPr>
        </p:nvSpPr>
        <p:spPr/>
        <p:txBody>
          <a:bodyPr/>
          <a:lstStyle/>
          <a:p>
            <a:r>
              <a:rPr lang="en-US" dirty="0" err="1"/>
              <a:t>Juliusz</a:t>
            </a:r>
            <a:r>
              <a:rPr lang="en-US" dirty="0"/>
              <a:t> </a:t>
            </a:r>
            <a:r>
              <a:rPr lang="en-US" dirty="0" err="1"/>
              <a:t>Schauder</a:t>
            </a:r>
            <a:endParaRPr lang="en-US" dirty="0"/>
          </a:p>
          <a:p>
            <a:r>
              <a:rPr lang="en-US" dirty="0" smtClean="0"/>
              <a:t>Mark </a:t>
            </a:r>
            <a:r>
              <a:rPr lang="en-US" dirty="0" err="1"/>
              <a:t>Kac</a:t>
            </a:r>
            <a:endParaRPr lang="en-US" dirty="0"/>
          </a:p>
          <a:p>
            <a:r>
              <a:rPr lang="en-US" dirty="0" err="1" smtClean="0"/>
              <a:t>Antoni</a:t>
            </a:r>
            <a:r>
              <a:rPr lang="en-US" dirty="0" smtClean="0"/>
              <a:t> </a:t>
            </a:r>
            <a:r>
              <a:rPr lang="en-US" dirty="0" err="1"/>
              <a:t>Łomnicki</a:t>
            </a:r>
            <a:endParaRPr lang="en-US" dirty="0"/>
          </a:p>
          <a:p>
            <a:r>
              <a:rPr lang="en-US" dirty="0" smtClean="0"/>
              <a:t>Stefan </a:t>
            </a:r>
            <a:r>
              <a:rPr lang="en-US" dirty="0" err="1"/>
              <a:t>Kaczmarz</a:t>
            </a:r>
            <a:endParaRPr lang="en-US" dirty="0"/>
          </a:p>
          <a:p>
            <a:r>
              <a:rPr lang="en-US" dirty="0" smtClean="0"/>
              <a:t>Herman </a:t>
            </a:r>
            <a:r>
              <a:rPr lang="en-US" dirty="0" err="1"/>
              <a:t>Auerbach</a:t>
            </a:r>
            <a:endParaRPr lang="en-US" dirty="0"/>
          </a:p>
          <a:p>
            <a:r>
              <a:rPr lang="en-US" dirty="0" err="1" smtClean="0"/>
              <a:t>Włodzimierz</a:t>
            </a:r>
            <a:r>
              <a:rPr lang="en-US" dirty="0" smtClean="0"/>
              <a:t> </a:t>
            </a:r>
            <a:r>
              <a:rPr lang="en-US" dirty="0" err="1"/>
              <a:t>Stożek</a:t>
            </a:r>
            <a:endParaRPr lang="en-US" dirty="0"/>
          </a:p>
          <a:p>
            <a:r>
              <a:rPr lang="en-US" dirty="0" err="1" smtClean="0"/>
              <a:t>Stanisław</a:t>
            </a:r>
            <a:r>
              <a:rPr lang="en-US" dirty="0" smtClean="0"/>
              <a:t> </a:t>
            </a:r>
            <a:r>
              <a:rPr lang="en-US" dirty="0" err="1" smtClean="0"/>
              <a:t>Ruziewicz</a:t>
            </a:r>
            <a:endParaRPr lang="el-GR" dirty="0"/>
          </a:p>
        </p:txBody>
      </p:sp>
    </p:spTree>
    <p:extLst>
      <p:ext uri="{BB962C8B-B14F-4D97-AF65-F5344CB8AC3E}">
        <p14:creationId xmlns:p14="http://schemas.microsoft.com/office/powerpoint/2010/main" val="1883608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800" dirty="0"/>
              <a:t>Warsaw School (</a:t>
            </a:r>
            <a:r>
              <a:rPr lang="el-GR" sz="3800" dirty="0"/>
              <a:t>Μ</a:t>
            </a:r>
            <a:r>
              <a:rPr lang="en-US" sz="3800" dirty="0" err="1"/>
              <a:t>athematics</a:t>
            </a:r>
            <a:r>
              <a:rPr lang="en-US" sz="3800" dirty="0"/>
              <a:t>)</a:t>
            </a:r>
            <a:r>
              <a:rPr lang="el-GR" sz="3800" dirty="0"/>
              <a:t> (1 από 2)</a:t>
            </a:r>
          </a:p>
        </p:txBody>
      </p:sp>
      <p:sp>
        <p:nvSpPr>
          <p:cNvPr id="4" name="Θέση κειμένου 3"/>
          <p:cNvSpPr>
            <a:spLocks noGrp="1"/>
          </p:cNvSpPr>
          <p:nvPr>
            <p:ph type="body" idx="1"/>
          </p:nvPr>
        </p:nvSpPr>
        <p:spPr>
          <a:xfrm>
            <a:off x="457200" y="1574254"/>
            <a:ext cx="8229600" cy="639762"/>
          </a:xfrm>
        </p:spPr>
        <p:txBody>
          <a:bodyPr>
            <a:normAutofit fontScale="92500" lnSpcReduction="20000"/>
          </a:bodyPr>
          <a:lstStyle/>
          <a:p>
            <a:r>
              <a:rPr lang="en-US" dirty="0"/>
              <a:t>Notable members of the Warsaw School of Mathematics have included</a:t>
            </a:r>
            <a:r>
              <a:rPr lang="en-US" dirty="0" smtClean="0"/>
              <a:t>:</a:t>
            </a:r>
            <a:endParaRPr lang="en-US" dirty="0"/>
          </a:p>
        </p:txBody>
      </p:sp>
      <p:sp>
        <p:nvSpPr>
          <p:cNvPr id="3" name="Θέση περιεχομένου 2"/>
          <p:cNvSpPr>
            <a:spLocks noGrp="1"/>
          </p:cNvSpPr>
          <p:nvPr>
            <p:ph sz="half" idx="2"/>
          </p:nvPr>
        </p:nvSpPr>
        <p:spPr/>
        <p:txBody>
          <a:bodyPr>
            <a:normAutofit/>
          </a:bodyPr>
          <a:lstStyle/>
          <a:p>
            <a:r>
              <a:rPr lang="en-US" dirty="0" err="1" smtClean="0">
                <a:hlinkClick r:id="rId2" tooltip="Wacław Sierpiński"/>
              </a:rPr>
              <a:t>Wacław</a:t>
            </a:r>
            <a:r>
              <a:rPr lang="en-US" dirty="0" smtClean="0">
                <a:hlinkClick r:id="rId2" tooltip="Wacław Sierpiński"/>
              </a:rPr>
              <a:t> </a:t>
            </a:r>
            <a:r>
              <a:rPr lang="en-US" dirty="0" err="1">
                <a:hlinkClick r:id="rId2" tooltip="Wacław Sierpiński"/>
              </a:rPr>
              <a:t>Sierpiński</a:t>
            </a:r>
            <a:endParaRPr lang="en-US" dirty="0"/>
          </a:p>
          <a:p>
            <a:r>
              <a:rPr lang="en-US" dirty="0" err="1">
                <a:hlinkClick r:id="rId3" tooltip="Kazimierz Kuratowski"/>
              </a:rPr>
              <a:t>Kazimierz</a:t>
            </a:r>
            <a:r>
              <a:rPr lang="en-US" dirty="0">
                <a:hlinkClick r:id="rId3" tooltip="Kazimierz Kuratowski"/>
              </a:rPr>
              <a:t> </a:t>
            </a:r>
            <a:r>
              <a:rPr lang="en-US" dirty="0" err="1">
                <a:hlinkClick r:id="rId3" tooltip="Kazimierz Kuratowski"/>
              </a:rPr>
              <a:t>Kuratowski</a:t>
            </a:r>
            <a:endParaRPr lang="en-US" dirty="0"/>
          </a:p>
          <a:p>
            <a:r>
              <a:rPr lang="en-US" dirty="0">
                <a:hlinkClick r:id="rId4" tooltip="Edward Marczewski"/>
              </a:rPr>
              <a:t>Edward </a:t>
            </a:r>
            <a:r>
              <a:rPr lang="en-US" dirty="0" err="1">
                <a:hlinkClick r:id="rId4" tooltip="Edward Marczewski"/>
              </a:rPr>
              <a:t>Marczewski</a:t>
            </a:r>
            <a:endParaRPr lang="en-US" dirty="0"/>
          </a:p>
          <a:p>
            <a:r>
              <a:rPr lang="en-US" dirty="0" err="1">
                <a:hlinkClick r:id="rId5" tooltip="Bronisław Knaster"/>
              </a:rPr>
              <a:t>Bronisław</a:t>
            </a:r>
            <a:r>
              <a:rPr lang="en-US" dirty="0">
                <a:hlinkClick r:id="rId5" tooltip="Bronisław Knaster"/>
              </a:rPr>
              <a:t> </a:t>
            </a:r>
            <a:r>
              <a:rPr lang="en-US" dirty="0" err="1">
                <a:hlinkClick r:id="rId5" tooltip="Bronisław Knaster"/>
              </a:rPr>
              <a:t>Knaster</a:t>
            </a:r>
            <a:endParaRPr lang="en-US" dirty="0"/>
          </a:p>
          <a:p>
            <a:r>
              <a:rPr lang="en-US" dirty="0" err="1">
                <a:hlinkClick r:id="rId6" tooltip="Zygmunt Janiszewski"/>
              </a:rPr>
              <a:t>Zygmunt</a:t>
            </a:r>
            <a:r>
              <a:rPr lang="en-US" dirty="0">
                <a:hlinkClick r:id="rId6" tooltip="Zygmunt Janiszewski"/>
              </a:rPr>
              <a:t> </a:t>
            </a:r>
            <a:r>
              <a:rPr lang="en-US" dirty="0" err="1" smtClean="0">
                <a:hlinkClick r:id="rId6" tooltip="Zygmunt Janiszewski"/>
              </a:rPr>
              <a:t>Janiszewski</a:t>
            </a:r>
            <a:endParaRPr lang="en-US" dirty="0"/>
          </a:p>
        </p:txBody>
      </p:sp>
      <p:sp>
        <p:nvSpPr>
          <p:cNvPr id="6" name="Θέση περιεχομένου 5"/>
          <p:cNvSpPr>
            <a:spLocks noGrp="1"/>
          </p:cNvSpPr>
          <p:nvPr>
            <p:ph sz="quarter" idx="4"/>
          </p:nvPr>
        </p:nvSpPr>
        <p:spPr/>
        <p:txBody>
          <a:bodyPr/>
          <a:lstStyle/>
          <a:p>
            <a:r>
              <a:rPr lang="en-US" dirty="0">
                <a:hlinkClick r:id="rId7" tooltip="Stefan Mazurkiewicz"/>
              </a:rPr>
              <a:t>Stefan </a:t>
            </a:r>
            <a:r>
              <a:rPr lang="en-US" dirty="0" err="1">
                <a:hlinkClick r:id="rId7" tooltip="Stefan Mazurkiewicz"/>
              </a:rPr>
              <a:t>Mazurkiewicz</a:t>
            </a:r>
            <a:endParaRPr lang="en-US" dirty="0"/>
          </a:p>
          <a:p>
            <a:r>
              <a:rPr lang="en-US" dirty="0" err="1">
                <a:hlinkClick r:id="rId8" tooltip="Stanisław Saks"/>
              </a:rPr>
              <a:t>Stanisław</a:t>
            </a:r>
            <a:r>
              <a:rPr lang="en-US" dirty="0">
                <a:hlinkClick r:id="rId8" tooltip="Stanisław Saks"/>
              </a:rPr>
              <a:t> Saks</a:t>
            </a:r>
            <a:endParaRPr lang="en-US" dirty="0"/>
          </a:p>
          <a:p>
            <a:r>
              <a:rPr lang="en-US" dirty="0">
                <a:hlinkClick r:id="rId9" tooltip="Karol Borsuk"/>
              </a:rPr>
              <a:t>Karol </a:t>
            </a:r>
            <a:r>
              <a:rPr lang="en-US" dirty="0" err="1">
                <a:hlinkClick r:id="rId9" tooltip="Karol Borsuk"/>
              </a:rPr>
              <a:t>Borsuk</a:t>
            </a:r>
            <a:endParaRPr lang="en-US" dirty="0"/>
          </a:p>
          <a:p>
            <a:r>
              <a:rPr lang="en-US" dirty="0">
                <a:hlinkClick r:id="rId10" tooltip="Roman Sikorski"/>
              </a:rPr>
              <a:t>Roman </a:t>
            </a:r>
            <a:r>
              <a:rPr lang="en-US" dirty="0" err="1">
                <a:hlinkClick r:id="rId10" tooltip="Roman Sikorski"/>
              </a:rPr>
              <a:t>Sikorski</a:t>
            </a:r>
            <a:endParaRPr lang="en-US" dirty="0"/>
          </a:p>
          <a:p>
            <a:r>
              <a:rPr lang="en-US" dirty="0" err="1">
                <a:hlinkClick r:id="rId11" tooltip="Nachman Aronszajn"/>
              </a:rPr>
              <a:t>Nachman</a:t>
            </a:r>
            <a:r>
              <a:rPr lang="en-US" dirty="0">
                <a:hlinkClick r:id="rId11" tooltip="Nachman Aronszajn"/>
              </a:rPr>
              <a:t> </a:t>
            </a:r>
            <a:r>
              <a:rPr lang="en-US" dirty="0" err="1">
                <a:hlinkClick r:id="rId11" tooltip="Nachman Aronszajn"/>
              </a:rPr>
              <a:t>Aronszajn</a:t>
            </a:r>
            <a:endParaRPr lang="en-US" dirty="0"/>
          </a:p>
          <a:p>
            <a:r>
              <a:rPr lang="en-US" dirty="0">
                <a:hlinkClick r:id="rId12" tooltip="Samuel Eilenberg"/>
              </a:rPr>
              <a:t>Samuel </a:t>
            </a:r>
            <a:r>
              <a:rPr lang="en-US" dirty="0" err="1">
                <a:hlinkClick r:id="rId12" tooltip="Samuel Eilenberg"/>
              </a:rPr>
              <a:t>Eilenberg</a:t>
            </a:r>
            <a:endParaRPr lang="en-US" dirty="0"/>
          </a:p>
          <a:p>
            <a:endParaRPr lang="el-GR" dirty="0"/>
          </a:p>
        </p:txBody>
      </p:sp>
    </p:spTree>
    <p:extLst>
      <p:ext uri="{BB962C8B-B14F-4D97-AF65-F5344CB8AC3E}">
        <p14:creationId xmlns:p14="http://schemas.microsoft.com/office/powerpoint/2010/main" val="10713457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3800" dirty="0"/>
              <a:t>Warsaw School (</a:t>
            </a:r>
            <a:r>
              <a:rPr lang="el-GR" sz="3800" dirty="0"/>
              <a:t>Μ</a:t>
            </a:r>
            <a:r>
              <a:rPr lang="en-US" sz="3800" dirty="0" err="1"/>
              <a:t>athematics</a:t>
            </a:r>
            <a:r>
              <a:rPr lang="en-US" sz="3800" dirty="0"/>
              <a:t>)</a:t>
            </a:r>
            <a:r>
              <a:rPr lang="el-GR" sz="3800" dirty="0"/>
              <a:t> (2 από 2)</a:t>
            </a:r>
          </a:p>
        </p:txBody>
      </p:sp>
      <p:sp>
        <p:nvSpPr>
          <p:cNvPr id="3" name="Θέση περιεχομένου 2"/>
          <p:cNvSpPr>
            <a:spLocks noGrp="1"/>
          </p:cNvSpPr>
          <p:nvPr>
            <p:ph sz="half" idx="1"/>
          </p:nvPr>
        </p:nvSpPr>
        <p:spPr/>
        <p:txBody>
          <a:bodyPr>
            <a:normAutofit/>
          </a:bodyPr>
          <a:lstStyle/>
          <a:p>
            <a:pPr marL="0" indent="0">
              <a:buNone/>
            </a:pPr>
            <a:r>
              <a:rPr lang="en-US" dirty="0">
                <a:hlinkClick r:id="rId2" tooltip="Lwów-Warsaw School of Logic"/>
              </a:rPr>
              <a:t>Lwów-Warsaw School of Logic</a:t>
            </a:r>
            <a:r>
              <a:rPr lang="en-US" dirty="0"/>
              <a:t>, working at </a:t>
            </a:r>
            <a:r>
              <a:rPr lang="en-US" dirty="0">
                <a:hlinkClick r:id="rId3" tooltip="Warsaw"/>
              </a:rPr>
              <a:t>Warsaw</a:t>
            </a:r>
            <a:r>
              <a:rPr lang="en-US" dirty="0"/>
              <a:t>, have included</a:t>
            </a:r>
            <a:r>
              <a:rPr lang="en-US" dirty="0" smtClean="0"/>
              <a:t>:</a:t>
            </a:r>
          </a:p>
          <a:p>
            <a:r>
              <a:rPr lang="en-US" dirty="0" err="1">
                <a:hlinkClick r:id="rId4" tooltip="Stanisław Leśniewski"/>
              </a:rPr>
              <a:t>Stanisław</a:t>
            </a:r>
            <a:r>
              <a:rPr lang="en-US" dirty="0">
                <a:hlinkClick r:id="rId4" tooltip="Stanisław Leśniewski"/>
              </a:rPr>
              <a:t> </a:t>
            </a:r>
            <a:r>
              <a:rPr lang="en-US" dirty="0" err="1">
                <a:hlinkClick r:id="rId4" tooltip="Stanisław Leśniewski"/>
              </a:rPr>
              <a:t>Leśniewski</a:t>
            </a:r>
            <a:endParaRPr lang="en-US" dirty="0"/>
          </a:p>
          <a:p>
            <a:r>
              <a:rPr lang="en-US" dirty="0">
                <a:hlinkClick r:id="rId5" tooltip="Adolf Lindenbaum"/>
              </a:rPr>
              <a:t>Adolf </a:t>
            </a:r>
            <a:r>
              <a:rPr lang="en-US" dirty="0" err="1">
                <a:hlinkClick r:id="rId5" tooltip="Adolf Lindenbaum"/>
              </a:rPr>
              <a:t>Lindenbaum</a:t>
            </a:r>
            <a:endParaRPr lang="en-US" dirty="0"/>
          </a:p>
          <a:p>
            <a:r>
              <a:rPr lang="en-US" dirty="0">
                <a:hlinkClick r:id="rId6" tooltip="Alfred Tarski"/>
              </a:rPr>
              <a:t>Alfred </a:t>
            </a:r>
            <a:r>
              <a:rPr lang="en-US" dirty="0" err="1">
                <a:hlinkClick r:id="rId6" tooltip="Alfred Tarski"/>
              </a:rPr>
              <a:t>Tarski</a:t>
            </a:r>
            <a:endParaRPr lang="en-US" dirty="0"/>
          </a:p>
          <a:p>
            <a:r>
              <a:rPr lang="en-US" dirty="0">
                <a:hlinkClick r:id="rId7" tooltip="Jan Łukasiewicz"/>
              </a:rPr>
              <a:t>Jan </a:t>
            </a:r>
            <a:r>
              <a:rPr lang="en-US" dirty="0" err="1">
                <a:hlinkClick r:id="rId7" tooltip="Jan Łukasiewicz"/>
              </a:rPr>
              <a:t>Łukasiewicz</a:t>
            </a:r>
            <a:endParaRPr lang="en-US" dirty="0"/>
          </a:p>
          <a:p>
            <a:r>
              <a:rPr lang="en-US" dirty="0" err="1">
                <a:hlinkClick r:id="rId8" tooltip="Andrzej Mostowski"/>
              </a:rPr>
              <a:t>Andrzej</a:t>
            </a:r>
            <a:r>
              <a:rPr lang="en-US" dirty="0">
                <a:hlinkClick r:id="rId8" tooltip="Andrzej Mostowski"/>
              </a:rPr>
              <a:t> </a:t>
            </a:r>
            <a:r>
              <a:rPr lang="en-US" dirty="0" err="1" smtClean="0">
                <a:hlinkClick r:id="rId8" tooltip="Andrzej Mostowski"/>
              </a:rPr>
              <a:t>Mostowski</a:t>
            </a:r>
            <a:endParaRPr lang="en-US" dirty="0"/>
          </a:p>
          <a:p>
            <a:endParaRPr lang="en-US" dirty="0"/>
          </a:p>
        </p:txBody>
      </p:sp>
      <p:sp>
        <p:nvSpPr>
          <p:cNvPr id="4" name="Θέση περιεχομένου 3"/>
          <p:cNvSpPr>
            <a:spLocks noGrp="1"/>
          </p:cNvSpPr>
          <p:nvPr>
            <p:ph sz="half" idx="2"/>
          </p:nvPr>
        </p:nvSpPr>
        <p:spPr/>
        <p:txBody>
          <a:bodyPr>
            <a:normAutofit/>
          </a:bodyPr>
          <a:lstStyle/>
          <a:p>
            <a:pPr marL="0" indent="0">
              <a:buNone/>
            </a:pPr>
            <a:r>
              <a:rPr lang="en-US" dirty="0"/>
              <a:t>Fourier analysis has been advanced at </a:t>
            </a:r>
            <a:r>
              <a:rPr lang="en-US" dirty="0">
                <a:hlinkClick r:id="rId3" tooltip="Warsaw"/>
              </a:rPr>
              <a:t>Warsaw</a:t>
            </a:r>
            <a:r>
              <a:rPr lang="en-US" dirty="0"/>
              <a:t> by:</a:t>
            </a:r>
          </a:p>
          <a:p>
            <a:r>
              <a:rPr lang="en-US" dirty="0" err="1">
                <a:hlinkClick r:id="rId9" tooltip="Aleksander Rajchman"/>
              </a:rPr>
              <a:t>Aleksander</a:t>
            </a:r>
            <a:r>
              <a:rPr lang="en-US" dirty="0">
                <a:hlinkClick r:id="rId9" tooltip="Aleksander Rajchman"/>
              </a:rPr>
              <a:t> </a:t>
            </a:r>
            <a:r>
              <a:rPr lang="en-US" dirty="0" err="1">
                <a:hlinkClick r:id="rId9" tooltip="Aleksander Rajchman"/>
              </a:rPr>
              <a:t>Rajchman</a:t>
            </a:r>
            <a:endParaRPr lang="en-US" dirty="0"/>
          </a:p>
          <a:p>
            <a:r>
              <a:rPr lang="en-US" dirty="0" err="1">
                <a:hlinkClick r:id="rId10" tooltip="Antoni Zygmund"/>
              </a:rPr>
              <a:t>Antoni</a:t>
            </a:r>
            <a:r>
              <a:rPr lang="en-US" dirty="0">
                <a:hlinkClick r:id="rId10" tooltip="Antoni Zygmund"/>
              </a:rPr>
              <a:t> </a:t>
            </a:r>
            <a:r>
              <a:rPr lang="en-US" dirty="0" err="1">
                <a:hlinkClick r:id="rId10" tooltip="Antoni Zygmund"/>
              </a:rPr>
              <a:t>Zygmund</a:t>
            </a:r>
            <a:endParaRPr lang="en-US" dirty="0"/>
          </a:p>
          <a:p>
            <a:r>
              <a:rPr lang="en-US" dirty="0" err="1">
                <a:hlinkClick r:id="rId11" tooltip="Józef Marcinkiewicz"/>
              </a:rPr>
              <a:t>Józef</a:t>
            </a:r>
            <a:r>
              <a:rPr lang="en-US" dirty="0">
                <a:hlinkClick r:id="rId11" tooltip="Józef Marcinkiewicz"/>
              </a:rPr>
              <a:t> </a:t>
            </a:r>
            <a:r>
              <a:rPr lang="en-US" dirty="0" err="1">
                <a:hlinkClick r:id="rId11" tooltip="Józef Marcinkiewicz"/>
              </a:rPr>
              <a:t>Marcinkiewicz</a:t>
            </a:r>
            <a:endParaRPr lang="en-US" dirty="0"/>
          </a:p>
          <a:p>
            <a:r>
              <a:rPr lang="en-US" dirty="0" err="1">
                <a:hlinkClick r:id="rId12" tooltip="Otton M. Nikodym"/>
              </a:rPr>
              <a:t>Otton</a:t>
            </a:r>
            <a:r>
              <a:rPr lang="en-US" dirty="0">
                <a:hlinkClick r:id="rId12" tooltip="Otton M. Nikodym"/>
              </a:rPr>
              <a:t> M. </a:t>
            </a:r>
            <a:r>
              <a:rPr lang="en-US" dirty="0" err="1">
                <a:hlinkClick r:id="rId12" tooltip="Otton M. Nikodym"/>
              </a:rPr>
              <a:t>Nikodym</a:t>
            </a:r>
            <a:endParaRPr lang="en-US" dirty="0"/>
          </a:p>
          <a:p>
            <a:r>
              <a:rPr lang="en-US" dirty="0">
                <a:hlinkClick r:id="rId13" tooltip="Jerzy Spława-Neyman"/>
              </a:rPr>
              <a:t>Jerzy </a:t>
            </a:r>
            <a:r>
              <a:rPr lang="en-US" dirty="0" err="1" smtClean="0">
                <a:hlinkClick r:id="rId13" tooltip="Jerzy Spława-Neyman"/>
              </a:rPr>
              <a:t>Spława-Neyman</a:t>
            </a:r>
            <a:endParaRPr lang="en-US" dirty="0"/>
          </a:p>
        </p:txBody>
      </p:sp>
    </p:spTree>
    <p:extLst>
      <p:ext uri="{BB962C8B-B14F-4D97-AF65-F5344CB8AC3E}">
        <p14:creationId xmlns:p14="http://schemas.microsoft.com/office/powerpoint/2010/main" val="39899358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Polish School of Mathematics,  Interbellum years</a:t>
            </a:r>
            <a:endParaRPr lang="el-GR" dirty="0"/>
          </a:p>
        </p:txBody>
      </p:sp>
      <p:sp>
        <p:nvSpPr>
          <p:cNvPr id="3" name="Θέση περιεχομένου 2"/>
          <p:cNvSpPr>
            <a:spLocks noGrp="1"/>
          </p:cNvSpPr>
          <p:nvPr>
            <p:ph idx="1"/>
          </p:nvPr>
        </p:nvSpPr>
        <p:spPr/>
        <p:txBody>
          <a:bodyPr>
            <a:normAutofit fontScale="85000" lnSpcReduction="20000"/>
          </a:bodyPr>
          <a:lstStyle/>
          <a:p>
            <a:r>
              <a:rPr lang="en-US" dirty="0" smtClean="0"/>
              <a:t>Wikipedia. </a:t>
            </a:r>
            <a:r>
              <a:rPr lang="en-US" dirty="0"/>
              <a:t>It has been debated what stimulated the exceptional efflorescence of mathematics in Poland after World War </a:t>
            </a:r>
            <a:r>
              <a:rPr lang="en-US" dirty="0" smtClean="0"/>
              <a:t>I.</a:t>
            </a:r>
          </a:p>
          <a:p>
            <a:r>
              <a:rPr lang="en-US" dirty="0" smtClean="0"/>
              <a:t>Important </a:t>
            </a:r>
            <a:r>
              <a:rPr lang="en-US" dirty="0"/>
              <a:t>preparatory work had been done by the Polish "Positivists" following the disastrous January 1863 Uprising. The Positivists extolled science and technology, and popularized slogans of "organic work" </a:t>
            </a:r>
            <a:r>
              <a:rPr lang="en-US" dirty="0" smtClean="0"/>
              <a:t>and "building </a:t>
            </a:r>
            <a:r>
              <a:rPr lang="en-US" dirty="0"/>
              <a:t>from the </a:t>
            </a:r>
            <a:r>
              <a:rPr lang="en-US" dirty="0" smtClean="0"/>
              <a:t>foundations“.</a:t>
            </a:r>
          </a:p>
          <a:p>
            <a:r>
              <a:rPr lang="en-US" dirty="0" smtClean="0"/>
              <a:t>In </a:t>
            </a:r>
            <a:r>
              <a:rPr lang="en-US" dirty="0"/>
              <a:t>the 20th century, mathematics was a field of endeavor that could be successfully pursued even with the limited resources that Poland commanded in the interbellum period</a:t>
            </a:r>
            <a:r>
              <a:rPr lang="en-US" dirty="0" smtClean="0"/>
              <a:t>.</a:t>
            </a:r>
            <a:endParaRPr lang="el-GR" dirty="0"/>
          </a:p>
        </p:txBody>
      </p:sp>
    </p:spTree>
    <p:extLst>
      <p:ext uri="{BB962C8B-B14F-4D97-AF65-F5344CB8AC3E}">
        <p14:creationId xmlns:p14="http://schemas.microsoft.com/office/powerpoint/2010/main" val="42040725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Third Partition of Poland</a:t>
            </a:r>
            <a:endParaRPr lang="el-GR" dirty="0"/>
          </a:p>
        </p:txBody>
      </p:sp>
      <p:sp>
        <p:nvSpPr>
          <p:cNvPr id="3" name="Θέση περιεχομένου 2"/>
          <p:cNvSpPr>
            <a:spLocks noGrp="1"/>
          </p:cNvSpPr>
          <p:nvPr>
            <p:ph idx="1"/>
          </p:nvPr>
        </p:nvSpPr>
        <p:spPr/>
        <p:txBody>
          <a:bodyPr/>
          <a:lstStyle/>
          <a:p>
            <a:r>
              <a:rPr lang="en-US" dirty="0"/>
              <a:t>Third Partition of Poland</a:t>
            </a:r>
          </a:p>
          <a:p>
            <a:r>
              <a:rPr lang="en-US" dirty="0"/>
              <a:t>The Third Partition of Poland (1795) was the last in a series of the Partitions of Poland of the land of the </a:t>
            </a:r>
            <a:r>
              <a:rPr lang="en-US" dirty="0" smtClean="0"/>
              <a:t>Polish–Lithuanian Commonwealth </a:t>
            </a:r>
            <a:endParaRPr lang="en-US" dirty="0"/>
          </a:p>
          <a:p>
            <a:r>
              <a:rPr lang="en-US" dirty="0" smtClean="0"/>
              <a:t>Among </a:t>
            </a:r>
            <a:r>
              <a:rPr lang="en-US" dirty="0"/>
              <a:t>Prussia, the Austrian Empire, and the Russian Empire which effectively ended Polish–Lithuanian national sovereign</a:t>
            </a:r>
            <a:endParaRPr lang="el-GR" dirty="0"/>
          </a:p>
        </p:txBody>
      </p:sp>
    </p:spTree>
    <p:extLst>
      <p:ext uri="{BB962C8B-B14F-4D97-AF65-F5344CB8AC3E}">
        <p14:creationId xmlns:p14="http://schemas.microsoft.com/office/powerpoint/2010/main" val="41808191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2</a:t>
            </a:r>
            <a:r>
              <a:rPr lang="el-GR" baseline="30000" dirty="0" smtClean="0"/>
              <a:t>η</a:t>
            </a:r>
            <a:r>
              <a:rPr lang="el-GR" dirty="0" smtClean="0"/>
              <a:t> Περίληψη προηγούμενων</a:t>
            </a:r>
            <a:endParaRPr lang="el-GR" dirty="0"/>
          </a:p>
        </p:txBody>
      </p:sp>
      <p:sp>
        <p:nvSpPr>
          <p:cNvPr id="3" name="Θέση περιεχομένου 2"/>
          <p:cNvSpPr>
            <a:spLocks noGrp="1"/>
          </p:cNvSpPr>
          <p:nvPr>
            <p:ph idx="1"/>
          </p:nvPr>
        </p:nvSpPr>
        <p:spPr/>
        <p:txBody>
          <a:bodyPr/>
          <a:lstStyle/>
          <a:p>
            <a:r>
              <a:rPr lang="el-GR" dirty="0"/>
              <a:t>Αναφέραμε παραδείγματα, όπου η ιστορία, ο πολιτισμός, πολιτικά γεγονότα σε </a:t>
            </a:r>
            <a:r>
              <a:rPr lang="el-GR" dirty="0" smtClean="0"/>
              <a:t>μία </a:t>
            </a:r>
            <a:r>
              <a:rPr lang="el-GR" dirty="0"/>
              <a:t>κοινωνία </a:t>
            </a:r>
            <a:r>
              <a:rPr lang="el-GR" dirty="0" smtClean="0"/>
              <a:t>επηρεάζουν </a:t>
            </a:r>
            <a:r>
              <a:rPr lang="el-GR" dirty="0"/>
              <a:t>τα μαθηματικά.</a:t>
            </a:r>
          </a:p>
          <a:p>
            <a:r>
              <a:rPr lang="el-GR" dirty="0"/>
              <a:t>Συνεχίζουμε προς την ίδια κατεύθυνση, με </a:t>
            </a:r>
            <a:r>
              <a:rPr lang="el-GR" dirty="0" smtClean="0"/>
              <a:t>μία </a:t>
            </a:r>
            <a:r>
              <a:rPr lang="el-GR" dirty="0"/>
              <a:t>μικρή παρεμβολή σχολίων φοιτητών </a:t>
            </a:r>
          </a:p>
        </p:txBody>
      </p:sp>
    </p:spTree>
    <p:extLst>
      <p:ext uri="{BB962C8B-B14F-4D97-AF65-F5344CB8AC3E}">
        <p14:creationId xmlns:p14="http://schemas.microsoft.com/office/powerpoint/2010/main" val="35897137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Σχόλιο </a:t>
            </a:r>
            <a:r>
              <a:rPr lang="el-GR" dirty="0"/>
              <a:t>φ</a:t>
            </a:r>
            <a:r>
              <a:rPr lang="el-GR" dirty="0" smtClean="0"/>
              <a:t>οιτητή για </a:t>
            </a:r>
            <a:r>
              <a:rPr lang="el-GR" dirty="0"/>
              <a:t>τ</a:t>
            </a:r>
            <a:r>
              <a:rPr lang="el-GR" dirty="0" smtClean="0"/>
              <a:t>ην </a:t>
            </a:r>
            <a:r>
              <a:rPr lang="el-GR" dirty="0"/>
              <a:t>σ</a:t>
            </a:r>
            <a:r>
              <a:rPr lang="el-GR" dirty="0" smtClean="0"/>
              <a:t>χέση Μαθηματικών </a:t>
            </a:r>
            <a:r>
              <a:rPr lang="el-GR" dirty="0"/>
              <a:t>κ</a:t>
            </a:r>
            <a:r>
              <a:rPr lang="el-GR" dirty="0" smtClean="0"/>
              <a:t>αι Τεχνολογίας</a:t>
            </a:r>
            <a:endParaRPr lang="el-GR" dirty="0"/>
          </a:p>
        </p:txBody>
      </p:sp>
      <p:sp>
        <p:nvSpPr>
          <p:cNvPr id="3" name="Θέση περιεχομένου 2"/>
          <p:cNvSpPr>
            <a:spLocks noGrp="1"/>
          </p:cNvSpPr>
          <p:nvPr>
            <p:ph idx="1"/>
          </p:nvPr>
        </p:nvSpPr>
        <p:spPr/>
        <p:txBody>
          <a:bodyPr>
            <a:normAutofit/>
          </a:bodyPr>
          <a:lstStyle/>
          <a:p>
            <a:r>
              <a:rPr lang="el-GR" dirty="0" smtClean="0"/>
              <a:t>Ευκλείδης και Μεγάλες Κατασκευές</a:t>
            </a:r>
          </a:p>
          <a:p>
            <a:r>
              <a:rPr lang="el-GR" dirty="0" smtClean="0"/>
              <a:t>Αρχιμήδης και Πολεμικές Μηχανές</a:t>
            </a:r>
          </a:p>
          <a:p>
            <a:r>
              <a:rPr lang="el-GR" dirty="0" smtClean="0"/>
              <a:t>Μέτρηση σκιάς </a:t>
            </a:r>
            <a:r>
              <a:rPr lang="el-GR" dirty="0"/>
              <a:t>κ</a:t>
            </a:r>
            <a:r>
              <a:rPr lang="el-GR" dirty="0" smtClean="0"/>
              <a:t>αι Λόγοι του Ενδόξου</a:t>
            </a:r>
          </a:p>
          <a:p>
            <a:r>
              <a:rPr lang="el-GR" dirty="0" smtClean="0"/>
              <a:t>Αγία Σοφία, Ιαπωνικές Παγόδες, Καθεδρικοί Ναοί</a:t>
            </a:r>
          </a:p>
          <a:p>
            <a:r>
              <a:rPr lang="el-GR" dirty="0" smtClean="0"/>
              <a:t>Νεύτων Και Οθωμανική Αυτοκρατορία</a:t>
            </a:r>
          </a:p>
          <a:p>
            <a:r>
              <a:rPr lang="el-GR" dirty="0" smtClean="0"/>
              <a:t>Μηχανή Ατμού, Βιομηχανική Επανάσταση</a:t>
            </a:r>
            <a:endParaRPr lang="el-GR" dirty="0"/>
          </a:p>
        </p:txBody>
      </p:sp>
    </p:spTree>
    <p:extLst>
      <p:ext uri="{BB962C8B-B14F-4D97-AF65-F5344CB8AC3E}">
        <p14:creationId xmlns:p14="http://schemas.microsoft.com/office/powerpoint/2010/main" val="1524155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Τεχνολογία - Επιστήμη</a:t>
            </a:r>
            <a:endParaRPr lang="el-GR" dirty="0"/>
          </a:p>
        </p:txBody>
      </p:sp>
      <p:sp>
        <p:nvSpPr>
          <p:cNvPr id="3" name="Θέση περιεχομένου 2"/>
          <p:cNvSpPr>
            <a:spLocks noGrp="1"/>
          </p:cNvSpPr>
          <p:nvPr>
            <p:ph idx="1"/>
          </p:nvPr>
        </p:nvSpPr>
        <p:spPr/>
        <p:txBody>
          <a:bodyPr/>
          <a:lstStyle/>
          <a:p>
            <a:r>
              <a:rPr lang="el-GR" dirty="0" smtClean="0"/>
              <a:t>Αλεξικέραυνο</a:t>
            </a:r>
          </a:p>
          <a:p>
            <a:r>
              <a:rPr lang="el-GR" dirty="0" smtClean="0"/>
              <a:t>Ηλεκτρομαγνητισμός</a:t>
            </a:r>
            <a:endParaRPr lang="el-GR" dirty="0"/>
          </a:p>
        </p:txBody>
      </p:sp>
    </p:spTree>
    <p:extLst>
      <p:ext uri="{BB962C8B-B14F-4D97-AF65-F5344CB8AC3E}">
        <p14:creationId xmlns:p14="http://schemas.microsoft.com/office/powerpoint/2010/main" val="1947216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p:txBody>
          <a:bodyPr/>
          <a:lstStyle/>
          <a:p>
            <a:endParaRPr lang="el-GR" dirty="0"/>
          </a:p>
        </p:txBody>
      </p:sp>
      <p:sp>
        <p:nvSpPr>
          <p:cNvPr id="5" name="Τίτλος 4"/>
          <p:cNvSpPr>
            <a:spLocks noGrp="1"/>
          </p:cNvSpPr>
          <p:nvPr>
            <p:ph type="title"/>
          </p:nvPr>
        </p:nvSpPr>
        <p:spPr/>
        <p:txBody>
          <a:bodyPr/>
          <a:lstStyle/>
          <a:p>
            <a:r>
              <a:rPr lang="el-GR" sz="4400" dirty="0"/>
              <a:t>Τι σημαίνει Ιστορία</a:t>
            </a:r>
            <a:endParaRPr lang="el-GR" dirty="0"/>
          </a:p>
        </p:txBody>
      </p:sp>
    </p:spTree>
    <p:extLst>
      <p:ext uri="{BB962C8B-B14F-4D97-AF65-F5344CB8AC3E}">
        <p14:creationId xmlns:p14="http://schemas.microsoft.com/office/powerpoint/2010/main" val="11955029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Ηρόδοτος – Μύθοι – Ιστορία (1 από 2)</a:t>
            </a:r>
            <a:endParaRPr lang="el-GR" dirty="0"/>
          </a:p>
        </p:txBody>
      </p:sp>
      <p:sp>
        <p:nvSpPr>
          <p:cNvPr id="3" name="Θέση περιεχομένου 2"/>
          <p:cNvSpPr>
            <a:spLocks noGrp="1"/>
          </p:cNvSpPr>
          <p:nvPr>
            <p:ph idx="1"/>
          </p:nvPr>
        </p:nvSpPr>
        <p:spPr/>
        <p:txBody>
          <a:bodyPr>
            <a:normAutofit lnSpcReduction="10000"/>
          </a:bodyPr>
          <a:lstStyle/>
          <a:p>
            <a:r>
              <a:rPr lang="el-GR" b="1" dirty="0" smtClean="0"/>
              <a:t>Πέρσες και μαντείο Δελφών</a:t>
            </a:r>
            <a:r>
              <a:rPr lang="el-GR" dirty="0" smtClean="0"/>
              <a:t>, Ηρόδοτος, βιβλίο 8-37</a:t>
            </a:r>
          </a:p>
          <a:p>
            <a:r>
              <a:rPr lang="el-GR" dirty="0" err="1" smtClean="0"/>
              <a:t>ἐπεὶ</a:t>
            </a:r>
            <a:r>
              <a:rPr lang="el-GR" dirty="0" smtClean="0"/>
              <a:t> </a:t>
            </a:r>
            <a:r>
              <a:rPr lang="el-GR" dirty="0" err="1"/>
              <a:t>γὰρ</a:t>
            </a:r>
            <a:r>
              <a:rPr lang="el-GR" dirty="0"/>
              <a:t> </a:t>
            </a:r>
            <a:r>
              <a:rPr lang="el-GR" dirty="0" err="1"/>
              <a:t>δὴ</a:t>
            </a:r>
            <a:r>
              <a:rPr lang="el-GR" dirty="0"/>
              <a:t> </a:t>
            </a:r>
            <a:r>
              <a:rPr lang="el-GR" dirty="0" err="1"/>
              <a:t>ἦσαν</a:t>
            </a:r>
            <a:r>
              <a:rPr lang="el-GR" dirty="0"/>
              <a:t> </a:t>
            </a:r>
            <a:r>
              <a:rPr lang="el-GR" dirty="0" err="1"/>
              <a:t>ἐπιόντες</a:t>
            </a:r>
            <a:r>
              <a:rPr lang="el-GR" dirty="0"/>
              <a:t> </a:t>
            </a:r>
            <a:r>
              <a:rPr lang="el-GR" dirty="0" err="1"/>
              <a:t>οἱ</a:t>
            </a:r>
            <a:r>
              <a:rPr lang="el-GR" dirty="0"/>
              <a:t> </a:t>
            </a:r>
            <a:r>
              <a:rPr lang="el-GR" dirty="0" err="1"/>
              <a:t>βάρβαροι</a:t>
            </a:r>
            <a:r>
              <a:rPr lang="el-GR" dirty="0"/>
              <a:t> </a:t>
            </a:r>
            <a:r>
              <a:rPr lang="el-GR" dirty="0" err="1"/>
              <a:t>κατὰ</a:t>
            </a:r>
            <a:r>
              <a:rPr lang="el-GR" dirty="0"/>
              <a:t> </a:t>
            </a:r>
            <a:r>
              <a:rPr lang="el-GR" dirty="0" err="1"/>
              <a:t>τὸ</a:t>
            </a:r>
            <a:r>
              <a:rPr lang="el-GR" dirty="0"/>
              <a:t> </a:t>
            </a:r>
            <a:r>
              <a:rPr lang="el-GR" dirty="0" err="1"/>
              <a:t>ἱρὸν</a:t>
            </a:r>
            <a:r>
              <a:rPr lang="el-GR" dirty="0"/>
              <a:t> </a:t>
            </a:r>
            <a:r>
              <a:rPr lang="el-GR" dirty="0" err="1"/>
              <a:t>τῆς</a:t>
            </a:r>
            <a:r>
              <a:rPr lang="el-GR" dirty="0"/>
              <a:t> </a:t>
            </a:r>
            <a:r>
              <a:rPr lang="el-GR" dirty="0" err="1"/>
              <a:t>Προναίης</a:t>
            </a:r>
            <a:r>
              <a:rPr lang="el-GR" dirty="0"/>
              <a:t> </a:t>
            </a:r>
            <a:r>
              <a:rPr lang="el-GR" dirty="0" err="1"/>
              <a:t>Ἀθηναίης</a:t>
            </a:r>
            <a:r>
              <a:rPr lang="el-GR" dirty="0"/>
              <a:t>, </a:t>
            </a:r>
            <a:r>
              <a:rPr lang="el-GR" dirty="0" err="1"/>
              <a:t>ἐν</a:t>
            </a:r>
            <a:r>
              <a:rPr lang="el-GR" dirty="0"/>
              <a:t> </a:t>
            </a:r>
            <a:r>
              <a:rPr lang="el-GR" dirty="0" err="1"/>
              <a:t>τούτῳ</a:t>
            </a:r>
            <a:r>
              <a:rPr lang="el-GR" dirty="0"/>
              <a:t> </a:t>
            </a:r>
            <a:r>
              <a:rPr lang="el-GR" dirty="0" err="1"/>
              <a:t>ἐκ</a:t>
            </a:r>
            <a:r>
              <a:rPr lang="el-GR" dirty="0"/>
              <a:t> </a:t>
            </a:r>
            <a:r>
              <a:rPr lang="el-GR" dirty="0" err="1"/>
              <a:t>μὲν</a:t>
            </a:r>
            <a:r>
              <a:rPr lang="el-GR" dirty="0"/>
              <a:t> </a:t>
            </a:r>
            <a:r>
              <a:rPr lang="el-GR" dirty="0" err="1"/>
              <a:t>τοῦ</a:t>
            </a:r>
            <a:r>
              <a:rPr lang="el-GR" dirty="0"/>
              <a:t> </a:t>
            </a:r>
            <a:r>
              <a:rPr lang="el-GR" dirty="0" err="1"/>
              <a:t>οὐρανοῦ</a:t>
            </a:r>
            <a:r>
              <a:rPr lang="el-GR" dirty="0"/>
              <a:t> </a:t>
            </a:r>
            <a:r>
              <a:rPr lang="el-GR" dirty="0" err="1"/>
              <a:t>κεραυνοὶ</a:t>
            </a:r>
            <a:r>
              <a:rPr lang="el-GR" dirty="0"/>
              <a:t> </a:t>
            </a:r>
            <a:r>
              <a:rPr lang="el-GR" dirty="0" err="1"/>
              <a:t>αὐτοῖσι</a:t>
            </a:r>
            <a:r>
              <a:rPr lang="el-GR" dirty="0"/>
              <a:t> </a:t>
            </a:r>
            <a:r>
              <a:rPr lang="el-GR" dirty="0" err="1"/>
              <a:t>ἐνέπιπτον</a:t>
            </a:r>
            <a:r>
              <a:rPr lang="el-GR" dirty="0"/>
              <a:t>, </a:t>
            </a:r>
            <a:r>
              <a:rPr lang="el-GR" dirty="0" err="1"/>
              <a:t>ἀπὸ</a:t>
            </a:r>
            <a:r>
              <a:rPr lang="el-GR" dirty="0"/>
              <a:t> </a:t>
            </a:r>
            <a:r>
              <a:rPr lang="el-GR" dirty="0" err="1"/>
              <a:t>δὲ</a:t>
            </a:r>
            <a:r>
              <a:rPr lang="el-GR" dirty="0"/>
              <a:t> </a:t>
            </a:r>
            <a:r>
              <a:rPr lang="el-GR" dirty="0" err="1"/>
              <a:t>τοῦ</a:t>
            </a:r>
            <a:r>
              <a:rPr lang="el-GR" dirty="0"/>
              <a:t> </a:t>
            </a:r>
            <a:r>
              <a:rPr lang="el-GR" dirty="0" err="1"/>
              <a:t>Παρνησοῦ</a:t>
            </a:r>
            <a:r>
              <a:rPr lang="el-GR" dirty="0"/>
              <a:t> </a:t>
            </a:r>
            <a:r>
              <a:rPr lang="el-GR" dirty="0" err="1"/>
              <a:t>ἀπορραγεῖσαι</a:t>
            </a:r>
            <a:r>
              <a:rPr lang="el-GR" dirty="0"/>
              <a:t> </a:t>
            </a:r>
            <a:r>
              <a:rPr lang="el-GR" dirty="0" err="1"/>
              <a:t>δύο</a:t>
            </a:r>
            <a:r>
              <a:rPr lang="el-GR" dirty="0"/>
              <a:t> </a:t>
            </a:r>
            <a:r>
              <a:rPr lang="el-GR" dirty="0" err="1"/>
              <a:t>κορυφαὶ</a:t>
            </a:r>
            <a:r>
              <a:rPr lang="el-GR" dirty="0"/>
              <a:t> </a:t>
            </a:r>
            <a:r>
              <a:rPr lang="el-GR" dirty="0" err="1"/>
              <a:t>ἐφέροντο</a:t>
            </a:r>
            <a:r>
              <a:rPr lang="el-GR" dirty="0"/>
              <a:t> </a:t>
            </a:r>
            <a:r>
              <a:rPr lang="el-GR" dirty="0" err="1"/>
              <a:t>πολλῷ</a:t>
            </a:r>
            <a:r>
              <a:rPr lang="el-GR" dirty="0"/>
              <a:t> </a:t>
            </a:r>
            <a:r>
              <a:rPr lang="el-GR" dirty="0" err="1"/>
              <a:t>πατάγῳ</a:t>
            </a:r>
            <a:r>
              <a:rPr lang="el-GR" dirty="0"/>
              <a:t> </a:t>
            </a:r>
            <a:r>
              <a:rPr lang="el-GR" dirty="0" err="1"/>
              <a:t>ἐς</a:t>
            </a:r>
            <a:r>
              <a:rPr lang="el-GR" dirty="0"/>
              <a:t> </a:t>
            </a:r>
            <a:r>
              <a:rPr lang="el-GR" dirty="0" err="1"/>
              <a:t>αὐτοὺς</a:t>
            </a:r>
            <a:r>
              <a:rPr lang="el-GR" dirty="0"/>
              <a:t> </a:t>
            </a:r>
            <a:r>
              <a:rPr lang="el-GR" dirty="0" err="1"/>
              <a:t>καὶ</a:t>
            </a:r>
            <a:r>
              <a:rPr lang="el-GR" dirty="0"/>
              <a:t> </a:t>
            </a:r>
            <a:r>
              <a:rPr lang="el-GR" dirty="0" err="1"/>
              <a:t>κατέβαλον</a:t>
            </a:r>
            <a:r>
              <a:rPr lang="el-GR" dirty="0"/>
              <a:t> </a:t>
            </a:r>
            <a:r>
              <a:rPr lang="el-GR" dirty="0" err="1"/>
              <a:t>συχνούς</a:t>
            </a:r>
            <a:r>
              <a:rPr lang="el-GR" dirty="0"/>
              <a:t> </a:t>
            </a:r>
            <a:r>
              <a:rPr lang="el-GR" dirty="0" err="1"/>
              <a:t>σφεων</a:t>
            </a:r>
            <a:r>
              <a:rPr lang="el-GR" dirty="0"/>
              <a:t>, </a:t>
            </a:r>
            <a:r>
              <a:rPr lang="el-GR" dirty="0" err="1"/>
              <a:t>ἐκ</a:t>
            </a:r>
            <a:r>
              <a:rPr lang="el-GR" dirty="0"/>
              <a:t> </a:t>
            </a:r>
            <a:r>
              <a:rPr lang="el-GR" dirty="0" err="1"/>
              <a:t>δὲ</a:t>
            </a:r>
            <a:r>
              <a:rPr lang="el-GR" dirty="0"/>
              <a:t> </a:t>
            </a:r>
            <a:r>
              <a:rPr lang="el-GR" dirty="0" err="1"/>
              <a:t>τοῦ</a:t>
            </a:r>
            <a:r>
              <a:rPr lang="el-GR" dirty="0"/>
              <a:t> </a:t>
            </a:r>
            <a:r>
              <a:rPr lang="el-GR" dirty="0" err="1"/>
              <a:t>ἱροῦ</a:t>
            </a:r>
            <a:r>
              <a:rPr lang="el-GR" dirty="0"/>
              <a:t> </a:t>
            </a:r>
            <a:r>
              <a:rPr lang="el-GR" dirty="0" err="1"/>
              <a:t>τῆς</a:t>
            </a:r>
            <a:r>
              <a:rPr lang="el-GR" dirty="0"/>
              <a:t> </a:t>
            </a:r>
            <a:r>
              <a:rPr lang="el-GR" dirty="0" err="1"/>
              <a:t>Προναίης</a:t>
            </a:r>
            <a:r>
              <a:rPr lang="el-GR" dirty="0"/>
              <a:t> </a:t>
            </a:r>
            <a:r>
              <a:rPr lang="el-GR" dirty="0" err="1"/>
              <a:t>βοή</a:t>
            </a:r>
            <a:r>
              <a:rPr lang="el-GR" dirty="0"/>
              <a:t> τε </a:t>
            </a:r>
            <a:r>
              <a:rPr lang="el-GR" dirty="0" err="1"/>
              <a:t>καὶ</a:t>
            </a:r>
            <a:r>
              <a:rPr lang="el-GR" dirty="0"/>
              <a:t> </a:t>
            </a:r>
            <a:r>
              <a:rPr lang="el-GR" dirty="0" err="1"/>
              <a:t>ἀλαλαγμὸς</a:t>
            </a:r>
            <a:r>
              <a:rPr lang="el-GR" dirty="0"/>
              <a:t> </a:t>
            </a:r>
            <a:r>
              <a:rPr lang="el-GR" dirty="0" err="1"/>
              <a:t>ἐγίνετο</a:t>
            </a:r>
            <a:r>
              <a:rPr lang="el-GR" dirty="0"/>
              <a:t>.</a:t>
            </a:r>
          </a:p>
        </p:txBody>
      </p:sp>
    </p:spTree>
    <p:extLst>
      <p:ext uri="{BB962C8B-B14F-4D97-AF65-F5344CB8AC3E}">
        <p14:creationId xmlns:p14="http://schemas.microsoft.com/office/powerpoint/2010/main" val="39356888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Ηρόδοτος – Μύθοι – Ιστορία (2 από 2)</a:t>
            </a:r>
            <a:endParaRPr lang="el-GR" dirty="0"/>
          </a:p>
        </p:txBody>
      </p:sp>
      <p:sp>
        <p:nvSpPr>
          <p:cNvPr id="3" name="Θέση περιεχομένου 2"/>
          <p:cNvSpPr>
            <a:spLocks noGrp="1"/>
          </p:cNvSpPr>
          <p:nvPr>
            <p:ph idx="1"/>
          </p:nvPr>
        </p:nvSpPr>
        <p:spPr/>
        <p:txBody>
          <a:bodyPr>
            <a:normAutofit fontScale="70000" lnSpcReduction="20000"/>
          </a:bodyPr>
          <a:lstStyle/>
          <a:p>
            <a:r>
              <a:rPr lang="en-US" dirty="0" smtClean="0"/>
              <a:t>He </a:t>
            </a:r>
            <a:r>
              <a:rPr lang="en-US" dirty="0"/>
              <a:t>went to tell the </a:t>
            </a:r>
            <a:r>
              <a:rPr lang="en-US" dirty="0" err="1"/>
              <a:t>Delphians</a:t>
            </a:r>
            <a:r>
              <a:rPr lang="en-US" dirty="0"/>
              <a:t> of this miracle ; But</a:t>
            </a:r>
            <a:r>
              <a:rPr lang="el-GR" dirty="0"/>
              <a:t> </a:t>
            </a:r>
            <a:r>
              <a:rPr lang="en-US" dirty="0"/>
              <a:t>when the foreigners came with all speed near to the</a:t>
            </a:r>
            <a:r>
              <a:rPr lang="el-GR" dirty="0"/>
              <a:t> </a:t>
            </a:r>
            <a:r>
              <a:rPr lang="en-US" dirty="0"/>
              <a:t>temple of </a:t>
            </a:r>
            <a:r>
              <a:rPr lang="en-US" dirty="0" err="1"/>
              <a:t>Athene</a:t>
            </a:r>
            <a:r>
              <a:rPr lang="en-US" dirty="0"/>
              <a:t> </a:t>
            </a:r>
            <a:r>
              <a:rPr lang="en-US" dirty="0" err="1"/>
              <a:t>Pronaea</a:t>
            </a:r>
            <a:r>
              <a:rPr lang="en-US" dirty="0"/>
              <a:t>, they were visited by</a:t>
            </a:r>
            <a:r>
              <a:rPr lang="el-GR" dirty="0"/>
              <a:t> </a:t>
            </a:r>
            <a:r>
              <a:rPr lang="en-US" dirty="0"/>
              <a:t>miracles yet greater than the aforesaid. </a:t>
            </a:r>
            <a:endParaRPr lang="en-US" dirty="0" smtClean="0"/>
          </a:p>
          <a:p>
            <a:r>
              <a:rPr lang="en-US" dirty="0" smtClean="0"/>
              <a:t>Marvelous indeed </a:t>
            </a:r>
            <a:r>
              <a:rPr lang="en-US" dirty="0"/>
              <a:t>it is, that weapons of war should of their own</a:t>
            </a:r>
            <a:r>
              <a:rPr lang="el-GR" dirty="0"/>
              <a:t> </a:t>
            </a:r>
            <a:r>
              <a:rPr lang="en-US" dirty="0"/>
              <a:t>motion appear lying outside before the shrine ; But</a:t>
            </a:r>
            <a:r>
              <a:rPr lang="el-GR" dirty="0"/>
              <a:t> </a:t>
            </a:r>
            <a:r>
              <a:rPr lang="en-US" dirty="0"/>
              <a:t>the visitation which followed upon that was more</a:t>
            </a:r>
            <a:r>
              <a:rPr lang="el-GR" dirty="0"/>
              <a:t> </a:t>
            </a:r>
            <a:r>
              <a:rPr lang="en-US" dirty="0"/>
              <a:t>wondrous than aught else ever seen. </a:t>
            </a:r>
            <a:endParaRPr lang="en-US" dirty="0" smtClean="0"/>
          </a:p>
          <a:p>
            <a:r>
              <a:rPr lang="en-US" dirty="0" smtClean="0"/>
              <a:t>For </a:t>
            </a:r>
            <a:r>
              <a:rPr lang="en-US" dirty="0"/>
              <a:t>when </a:t>
            </a:r>
            <a:r>
              <a:rPr lang="en-US" dirty="0" smtClean="0"/>
              <a:t>the foreigners where </a:t>
            </a:r>
            <a:r>
              <a:rPr lang="en-US" dirty="0"/>
              <a:t>near in their coining to the temple</a:t>
            </a:r>
            <a:r>
              <a:rPr lang="el-GR" dirty="0"/>
              <a:t> </a:t>
            </a:r>
            <a:r>
              <a:rPr lang="en-US" dirty="0"/>
              <a:t>of </a:t>
            </a:r>
            <a:r>
              <a:rPr lang="en-US" dirty="0" err="1"/>
              <a:t>Athene</a:t>
            </a:r>
            <a:r>
              <a:rPr lang="en-US" dirty="0"/>
              <a:t> </a:t>
            </a:r>
            <a:r>
              <a:rPr lang="en-US" dirty="0" err="1"/>
              <a:t>Pronaea</a:t>
            </a:r>
            <a:r>
              <a:rPr lang="en-US" dirty="0"/>
              <a:t>, there were they smitten by</a:t>
            </a:r>
            <a:r>
              <a:rPr lang="el-GR" dirty="0"/>
              <a:t> </a:t>
            </a:r>
            <a:r>
              <a:rPr lang="en-US" dirty="0"/>
              <a:t>thunderbolts from heaven, and two peaks brake off</a:t>
            </a:r>
            <a:r>
              <a:rPr lang="el-GR" dirty="0"/>
              <a:t> </a:t>
            </a:r>
            <a:r>
              <a:rPr lang="en-US" dirty="0"/>
              <a:t>from Parnassus and came rushing among them with</a:t>
            </a:r>
            <a:r>
              <a:rPr lang="el-GR" dirty="0"/>
              <a:t> </a:t>
            </a:r>
            <a:r>
              <a:rPr lang="en-US" dirty="0"/>
              <a:t>a mighty noise and overwhelmed many of them ;</a:t>
            </a:r>
            <a:r>
              <a:rPr lang="el-GR" dirty="0"/>
              <a:t> </a:t>
            </a:r>
            <a:r>
              <a:rPr lang="en-US" dirty="0"/>
              <a:t>and from the temple of </a:t>
            </a:r>
            <a:r>
              <a:rPr lang="en-US" dirty="0" err="1"/>
              <a:t>Athene</a:t>
            </a:r>
            <a:r>
              <a:rPr lang="en-US" dirty="0"/>
              <a:t> there was heard a</a:t>
            </a:r>
            <a:r>
              <a:rPr lang="el-GR" dirty="0"/>
              <a:t> </a:t>
            </a:r>
            <a:r>
              <a:rPr lang="en-US" dirty="0"/>
              <a:t>shout and a cry of triumph</a:t>
            </a:r>
            <a:r>
              <a:rPr lang="en-US" dirty="0" smtClean="0"/>
              <a:t>.</a:t>
            </a:r>
            <a:endParaRPr lang="el-GR" dirty="0"/>
          </a:p>
        </p:txBody>
      </p:sp>
    </p:spTree>
    <p:extLst>
      <p:ext uri="{BB962C8B-B14F-4D97-AF65-F5344CB8AC3E}">
        <p14:creationId xmlns:p14="http://schemas.microsoft.com/office/powerpoint/2010/main" val="3302024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Παπαρηγόπουλος, </a:t>
            </a:r>
            <a:r>
              <a:rPr lang="el-GR" sz="3600" dirty="0" err="1"/>
              <a:t>τομ</a:t>
            </a:r>
            <a:r>
              <a:rPr lang="el-GR" sz="3600" dirty="0"/>
              <a:t>. Α </a:t>
            </a:r>
            <a:r>
              <a:rPr lang="el-GR" sz="3600" dirty="0" err="1"/>
              <a:t>μερ</a:t>
            </a:r>
            <a:r>
              <a:rPr lang="el-GR" sz="3600" dirty="0"/>
              <a:t>. Β,</a:t>
            </a:r>
            <a:r>
              <a:rPr lang="en-US" sz="3600" dirty="0"/>
              <a:t> </a:t>
            </a:r>
            <a:r>
              <a:rPr lang="el-GR" sz="3600" dirty="0"/>
              <a:t>σελ. 86</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481" y="1557342"/>
            <a:ext cx="6981753" cy="4525963"/>
          </a:xfrm>
          <a:ln>
            <a:solidFill>
              <a:schemeClr val="tx1"/>
            </a:solidFill>
          </a:ln>
        </p:spPr>
      </p:pic>
    </p:spTree>
    <p:extLst>
      <p:ext uri="{BB962C8B-B14F-4D97-AF65-F5344CB8AC3E}">
        <p14:creationId xmlns:p14="http://schemas.microsoft.com/office/powerpoint/2010/main" val="216261272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Υποσημείωση Καρολίδη</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6158" y="1557342"/>
            <a:ext cx="6784395" cy="4525963"/>
          </a:xfrm>
          <a:ln>
            <a:solidFill>
              <a:schemeClr val="tx1"/>
            </a:solidFill>
          </a:ln>
        </p:spPr>
      </p:pic>
    </p:spTree>
    <p:extLst>
      <p:ext uri="{BB962C8B-B14F-4D97-AF65-F5344CB8AC3E}">
        <p14:creationId xmlns:p14="http://schemas.microsoft.com/office/powerpoint/2010/main" val="39480071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Κωνσταντίνος Πλεύρης</a:t>
            </a:r>
            <a:endParaRPr lang="el-GR" dirty="0"/>
          </a:p>
        </p:txBody>
      </p:sp>
      <p:sp>
        <p:nvSpPr>
          <p:cNvPr id="3" name="Θέση περιεχομένου 2"/>
          <p:cNvSpPr>
            <a:spLocks noGrp="1"/>
          </p:cNvSpPr>
          <p:nvPr>
            <p:ph idx="1"/>
          </p:nvPr>
        </p:nvSpPr>
        <p:spPr/>
        <p:txBody>
          <a:bodyPr/>
          <a:lstStyle/>
          <a:p>
            <a:r>
              <a:rPr lang="el-GR" dirty="0"/>
              <a:t>Ό</a:t>
            </a:r>
            <a:r>
              <a:rPr lang="el-GR" dirty="0" smtClean="0"/>
              <a:t>λμος</a:t>
            </a:r>
          </a:p>
          <a:p>
            <a:r>
              <a:rPr lang="el-GR" dirty="0"/>
              <a:t>Β</a:t>
            </a:r>
            <a:r>
              <a:rPr lang="el-GR" dirty="0" smtClean="0"/>
              <a:t>αλλιστικοί πύραυλοι εις ιερόν Δήμητρας εις Σαλαμίνα</a:t>
            </a:r>
            <a:endParaRPr lang="el-GR" dirty="0"/>
          </a:p>
        </p:txBody>
      </p:sp>
    </p:spTree>
    <p:extLst>
      <p:ext uri="{BB962C8B-B14F-4D97-AF65-F5344CB8AC3E}">
        <p14:creationId xmlns:p14="http://schemas.microsoft.com/office/powerpoint/2010/main" val="34000056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εικόνας 6" title="Ελληνικά πλοία σε Σαλαμίνα"/>
          <p:cNvPicPr>
            <a:picLocks noGrp="1" noChangeAspect="1"/>
          </p:cNvPicPr>
          <p:nvPr>
            <p:ph type="pic" idx="1"/>
          </p:nvPr>
        </p:nvPicPr>
        <p:blipFill>
          <a:blip r:embed="rId2">
            <a:extLst>
              <a:ext uri="{28A0092B-C50C-407E-A947-70E740481C1C}">
                <a14:useLocalDpi xmlns:a14="http://schemas.microsoft.com/office/drawing/2010/main" val="0"/>
              </a:ext>
            </a:extLst>
          </a:blip>
          <a:srcRect l="679" r="679"/>
          <a:stretch>
            <a:fillRect/>
          </a:stretch>
        </p:blipFill>
        <p:spPr>
          <a:ln>
            <a:solidFill>
              <a:schemeClr val="tx1"/>
            </a:solidFill>
          </a:ln>
        </p:spPr>
      </p:pic>
      <p:sp>
        <p:nvSpPr>
          <p:cNvPr id="6" name="Θέση κειμένου 5"/>
          <p:cNvSpPr>
            <a:spLocks noGrp="1"/>
          </p:cNvSpPr>
          <p:nvPr>
            <p:ph type="body" sz="half" idx="2"/>
          </p:nvPr>
        </p:nvSpPr>
        <p:spPr/>
        <p:txBody>
          <a:bodyPr/>
          <a:lstStyle/>
          <a:p>
            <a:pPr algn="ctr"/>
            <a:r>
              <a:rPr lang="el-GR" dirty="0" smtClean="0"/>
              <a:t>Ελληνικά πλοία σε Σαλαμίνα</a:t>
            </a:r>
            <a:endParaRPr lang="el-GR" dirty="0"/>
          </a:p>
        </p:txBody>
      </p:sp>
      <p:sp>
        <p:nvSpPr>
          <p:cNvPr id="4" name="Τίτλος 3"/>
          <p:cNvSpPr>
            <a:spLocks noGrp="1"/>
          </p:cNvSpPr>
          <p:nvPr>
            <p:ph type="title"/>
          </p:nvPr>
        </p:nvSpPr>
        <p:spPr/>
        <p:txBody>
          <a:bodyPr>
            <a:normAutofit fontScale="90000"/>
          </a:bodyPr>
          <a:lstStyle/>
          <a:p>
            <a:r>
              <a:rPr lang="el-GR" dirty="0" smtClean="0"/>
              <a:t>Παρεμβολή,  Παπαρηγόπουλος, </a:t>
            </a:r>
            <a:r>
              <a:rPr lang="el-GR" dirty="0" err="1"/>
              <a:t>τομ</a:t>
            </a:r>
            <a:r>
              <a:rPr lang="el-GR" dirty="0"/>
              <a:t>. Α, </a:t>
            </a:r>
            <a:r>
              <a:rPr lang="el-GR" dirty="0" err="1"/>
              <a:t>μερ</a:t>
            </a:r>
            <a:r>
              <a:rPr lang="el-GR" dirty="0"/>
              <a:t>. Β, σελ. </a:t>
            </a:r>
            <a:r>
              <a:rPr lang="el-GR" dirty="0" smtClean="0"/>
              <a:t>85 (1 από 2)</a:t>
            </a:r>
            <a:endParaRPr lang="el-GR" dirty="0"/>
          </a:p>
        </p:txBody>
      </p:sp>
    </p:spTree>
    <p:extLst>
      <p:ext uri="{BB962C8B-B14F-4D97-AF65-F5344CB8AC3E}">
        <p14:creationId xmlns:p14="http://schemas.microsoft.com/office/powerpoint/2010/main" val="26974816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p:txBody>
          <a:bodyPr/>
          <a:lstStyle/>
          <a:p>
            <a:pPr algn="ctr"/>
            <a:r>
              <a:rPr lang="el-GR" dirty="0" smtClean="0"/>
              <a:t>Ελληνικά πλοία σε Σαλαμίνα</a:t>
            </a:r>
            <a:endParaRPr lang="el-GR" dirty="0"/>
          </a:p>
        </p:txBody>
      </p:sp>
      <p:sp>
        <p:nvSpPr>
          <p:cNvPr id="4" name="Τίτλος 3"/>
          <p:cNvSpPr>
            <a:spLocks noGrp="1"/>
          </p:cNvSpPr>
          <p:nvPr>
            <p:ph type="title"/>
          </p:nvPr>
        </p:nvSpPr>
        <p:spPr/>
        <p:txBody>
          <a:bodyPr>
            <a:normAutofit fontScale="90000"/>
          </a:bodyPr>
          <a:lstStyle/>
          <a:p>
            <a:r>
              <a:rPr lang="el-GR" dirty="0" smtClean="0"/>
              <a:t>Παρεμβολή,  Παπαρηγόπουλος, </a:t>
            </a:r>
            <a:r>
              <a:rPr lang="el-GR" dirty="0" err="1"/>
              <a:t>τομ</a:t>
            </a:r>
            <a:r>
              <a:rPr lang="el-GR" dirty="0"/>
              <a:t>. Α, </a:t>
            </a:r>
            <a:r>
              <a:rPr lang="el-GR" dirty="0" err="1"/>
              <a:t>μερ</a:t>
            </a:r>
            <a:r>
              <a:rPr lang="el-GR" dirty="0"/>
              <a:t>. Β, σελ. </a:t>
            </a:r>
            <a:r>
              <a:rPr lang="el-GR" dirty="0" smtClean="0"/>
              <a:t>85 (2 από 2)</a:t>
            </a:r>
            <a:endParaRPr lang="el-GR" dirty="0"/>
          </a:p>
        </p:txBody>
      </p:sp>
      <p:pic>
        <p:nvPicPr>
          <p:cNvPr id="3" name="Θέση εικόνας 2" title="Ελληνικά πλοία σε Σαλαμίνα μέρος 2"/>
          <p:cNvPicPr>
            <a:picLocks noGrp="1" noChangeAspect="1"/>
          </p:cNvPicPr>
          <p:nvPr>
            <p:ph type="pic" idx="1"/>
          </p:nvPr>
        </p:nvPicPr>
        <p:blipFill>
          <a:blip r:embed="rId2">
            <a:extLst>
              <a:ext uri="{28A0092B-C50C-407E-A947-70E740481C1C}">
                <a14:useLocalDpi xmlns:a14="http://schemas.microsoft.com/office/drawing/2010/main" val="0"/>
              </a:ext>
            </a:extLst>
          </a:blip>
          <a:srcRect l="15018" r="15018"/>
          <a:stretch>
            <a:fillRect/>
          </a:stretch>
        </p:blipFill>
        <p:spPr>
          <a:ln>
            <a:solidFill>
              <a:schemeClr val="tx1"/>
            </a:solidFill>
          </a:ln>
        </p:spPr>
      </p:pic>
    </p:spTree>
    <p:extLst>
      <p:ext uri="{BB962C8B-B14F-4D97-AF65-F5344CB8AC3E}">
        <p14:creationId xmlns:p14="http://schemas.microsoft.com/office/powerpoint/2010/main" val="10915198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700" dirty="0"/>
              <a:t>Αισχύλος, Οι Πέρσες, στίχος 336 (1 από 2) </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261" y="1557342"/>
            <a:ext cx="8064189" cy="4525963"/>
          </a:xfrm>
          <a:ln w="12700">
            <a:solidFill>
              <a:schemeClr val="tx1"/>
            </a:solidFill>
          </a:ln>
        </p:spPr>
      </p:pic>
    </p:spTree>
    <p:extLst>
      <p:ext uri="{BB962C8B-B14F-4D97-AF65-F5344CB8AC3E}">
        <p14:creationId xmlns:p14="http://schemas.microsoft.com/office/powerpoint/2010/main" val="5176531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700" dirty="0"/>
              <a:t>Αισχύλος, Οι Πέρσες, στίχος 336 (2 από 2) </a:t>
            </a:r>
          </a:p>
        </p:txBody>
      </p:sp>
      <p:sp>
        <p:nvSpPr>
          <p:cNvPr id="3" name="Θέση περιεχομένου 2"/>
          <p:cNvSpPr>
            <a:spLocks noGrp="1"/>
          </p:cNvSpPr>
          <p:nvPr>
            <p:ph idx="1"/>
          </p:nvPr>
        </p:nvSpPr>
        <p:spPr/>
        <p:txBody>
          <a:bodyPr/>
          <a:lstStyle/>
          <a:p>
            <a:r>
              <a:rPr lang="en-US" dirty="0"/>
              <a:t>Were numbers all, be well assured the barbarians</a:t>
            </a:r>
            <a:r>
              <a:rPr lang="el-GR" dirty="0"/>
              <a:t>  </a:t>
            </a:r>
            <a:r>
              <a:rPr lang="en-US" dirty="0"/>
              <a:t>would have gained the victory with their fleet. For</a:t>
            </a:r>
            <a:r>
              <a:rPr lang="el-GR" dirty="0"/>
              <a:t>  </a:t>
            </a:r>
            <a:r>
              <a:rPr lang="en-US" dirty="0"/>
              <a:t>the whole number of the ships of Hellas amounted</a:t>
            </a:r>
            <a:r>
              <a:rPr lang="el-GR" dirty="0"/>
              <a:t>  </a:t>
            </a:r>
            <a:r>
              <a:rPr lang="en-US" dirty="0"/>
              <a:t>to ten times thirty, and, apart from these, there was</a:t>
            </a:r>
            <a:r>
              <a:rPr lang="el-GR" dirty="0"/>
              <a:t>  </a:t>
            </a:r>
            <a:r>
              <a:rPr lang="en-US" dirty="0"/>
              <a:t>a chosen squadron of ten</a:t>
            </a:r>
            <a:r>
              <a:rPr lang="en-US" dirty="0" smtClean="0"/>
              <a:t>.</a:t>
            </a:r>
            <a:endParaRPr lang="el-GR" dirty="0"/>
          </a:p>
        </p:txBody>
      </p:sp>
    </p:spTree>
    <p:extLst>
      <p:ext uri="{BB962C8B-B14F-4D97-AF65-F5344CB8AC3E}">
        <p14:creationId xmlns:p14="http://schemas.microsoft.com/office/powerpoint/2010/main" val="20166702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Ηρόδοτος, </a:t>
            </a:r>
            <a:r>
              <a:rPr lang="el-GR" dirty="0"/>
              <a:t>8-82</a:t>
            </a:r>
          </a:p>
        </p:txBody>
      </p:sp>
      <p:sp>
        <p:nvSpPr>
          <p:cNvPr id="3" name="Θέση περιεχομένου 2"/>
          <p:cNvSpPr>
            <a:spLocks noGrp="1"/>
          </p:cNvSpPr>
          <p:nvPr>
            <p:ph idx="1"/>
          </p:nvPr>
        </p:nvSpPr>
        <p:spPr/>
        <p:txBody>
          <a:bodyPr>
            <a:normAutofit fontScale="92500"/>
          </a:bodyPr>
          <a:lstStyle/>
          <a:p>
            <a:r>
              <a:rPr lang="en-US" dirty="0"/>
              <a:t>Tenos were engraved on the tripod at Delphi</a:t>
            </a:r>
          </a:p>
          <a:p>
            <a:r>
              <a:rPr lang="en-US" dirty="0"/>
              <a:t>among those that had vanquished the foreigner.</a:t>
            </a:r>
          </a:p>
          <a:p>
            <a:r>
              <a:rPr lang="en-US" dirty="0"/>
              <a:t>With this ship that deserted to Salamis and the</a:t>
            </a:r>
          </a:p>
          <a:p>
            <a:r>
              <a:rPr lang="en-US" dirty="0" err="1"/>
              <a:t>Lemnian</a:t>
            </a:r>
            <a:r>
              <a:rPr lang="en-US" dirty="0"/>
              <a:t> which had already deserted to </a:t>
            </a:r>
            <a:r>
              <a:rPr lang="el-GR" dirty="0"/>
              <a:t> Α</a:t>
            </a:r>
            <a:r>
              <a:rPr lang="en-US" dirty="0" err="1"/>
              <a:t>rtemisium</a:t>
            </a:r>
            <a:r>
              <a:rPr lang="en-US" dirty="0"/>
              <a:t>,</a:t>
            </a:r>
          </a:p>
          <a:p>
            <a:r>
              <a:rPr lang="en-US" dirty="0"/>
              <a:t>the Greek fleet, which had fallen short by two of</a:t>
            </a:r>
          </a:p>
          <a:p>
            <a:r>
              <a:rPr lang="en-US" dirty="0"/>
              <a:t>three hundred and eighty, now attained to that full</a:t>
            </a:r>
            <a:r>
              <a:rPr lang="el-GR" dirty="0"/>
              <a:t> </a:t>
            </a:r>
            <a:r>
              <a:rPr lang="en-US" dirty="0"/>
              <a:t>number</a:t>
            </a:r>
            <a:r>
              <a:rPr lang="en-US" dirty="0" smtClean="0"/>
              <a:t>.</a:t>
            </a:r>
            <a:endParaRPr lang="el-GR" dirty="0"/>
          </a:p>
        </p:txBody>
      </p:sp>
    </p:spTree>
    <p:extLst>
      <p:ext uri="{BB962C8B-B14F-4D97-AF65-F5344CB8AC3E}">
        <p14:creationId xmlns:p14="http://schemas.microsoft.com/office/powerpoint/2010/main" val="843110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Henry Ford (</a:t>
            </a:r>
            <a:r>
              <a:rPr lang="en-US" dirty="0"/>
              <a:t>July 30, 1863 – April 7, 1947</a:t>
            </a:r>
            <a:r>
              <a:rPr lang="en-US" dirty="0" smtClean="0"/>
              <a:t>)</a:t>
            </a:r>
            <a:endParaRPr lang="el-GR" dirty="0"/>
          </a:p>
        </p:txBody>
      </p:sp>
      <p:sp>
        <p:nvSpPr>
          <p:cNvPr id="3" name="Θέση περιεχομένου 2"/>
          <p:cNvSpPr>
            <a:spLocks noGrp="1"/>
          </p:cNvSpPr>
          <p:nvPr>
            <p:ph idx="1"/>
          </p:nvPr>
        </p:nvSpPr>
        <p:spPr/>
        <p:txBody>
          <a:bodyPr>
            <a:normAutofit/>
          </a:bodyPr>
          <a:lstStyle/>
          <a:p>
            <a:r>
              <a:rPr lang="en-US" sz="2800" dirty="0"/>
              <a:t>"History is more or less bunk. It's tradition. We don't want tradition. We want to live in the present, and the only history that is worth a tinker's damn is the history that we make today." (Chicago Tribune, 1916). </a:t>
            </a:r>
          </a:p>
          <a:p>
            <a:r>
              <a:rPr lang="en-US" sz="2800" dirty="0"/>
              <a:t>Λα</a:t>
            </a:r>
            <a:r>
              <a:rPr lang="en-US" sz="2800" dirty="0" err="1"/>
              <a:t>ικ</a:t>
            </a:r>
            <a:r>
              <a:rPr lang="el-GR" sz="2800" dirty="0"/>
              <a:t>ή</a:t>
            </a:r>
            <a:r>
              <a:rPr lang="en-US" sz="2800" dirty="0"/>
              <a:t> </a:t>
            </a:r>
            <a:r>
              <a:rPr lang="en-US" sz="2800" dirty="0" err="1"/>
              <a:t>Κουλτο</a:t>
            </a:r>
            <a:r>
              <a:rPr lang="el-GR" sz="2800" dirty="0"/>
              <a:t>ύ</a:t>
            </a:r>
            <a:r>
              <a:rPr lang="en-US" sz="2800" dirty="0"/>
              <a:t>ρα</a:t>
            </a:r>
          </a:p>
          <a:p>
            <a:r>
              <a:rPr lang="en-US" sz="2800" dirty="0" err="1"/>
              <a:t>Λειτουργ</a:t>
            </a:r>
            <a:r>
              <a:rPr lang="el-GR" sz="2800" dirty="0"/>
              <a:t>ί</a:t>
            </a:r>
            <a:r>
              <a:rPr lang="en-US" sz="2800" dirty="0"/>
              <a:t>α </a:t>
            </a:r>
            <a:r>
              <a:rPr lang="el-GR" sz="2800" dirty="0"/>
              <a:t>τ</a:t>
            </a:r>
            <a:r>
              <a:rPr lang="en-US" sz="2800" dirty="0" err="1"/>
              <a:t>ης</a:t>
            </a:r>
            <a:r>
              <a:rPr lang="en-US" sz="2800" dirty="0"/>
              <a:t> Επ</a:t>
            </a:r>
            <a:r>
              <a:rPr lang="en-US" sz="2800" dirty="0" err="1"/>
              <a:t>ιστ</a:t>
            </a:r>
            <a:r>
              <a:rPr lang="el-GR" sz="2800" dirty="0"/>
              <a:t>ή</a:t>
            </a:r>
            <a:r>
              <a:rPr lang="en-US" sz="2800" dirty="0" err="1"/>
              <a:t>μης</a:t>
            </a:r>
            <a:endParaRPr lang="en-US" sz="2800" dirty="0"/>
          </a:p>
          <a:p>
            <a:pPr marL="0" indent="0">
              <a:buNone/>
            </a:pPr>
            <a:endParaRPr lang="el-GR" sz="2800" dirty="0"/>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3</a:t>
            </a:r>
            <a:r>
              <a:rPr lang="el-GR" baseline="30000" dirty="0" smtClean="0"/>
              <a:t>η</a:t>
            </a:r>
            <a:r>
              <a:rPr lang="el-GR" dirty="0" smtClean="0"/>
              <a:t> Περίληψη προηγούμενων</a:t>
            </a:r>
            <a:endParaRPr lang="el-GR" dirty="0"/>
          </a:p>
        </p:txBody>
      </p:sp>
      <p:sp>
        <p:nvSpPr>
          <p:cNvPr id="3" name="Θέση περιεχομένου 2"/>
          <p:cNvSpPr>
            <a:spLocks noGrp="1"/>
          </p:cNvSpPr>
          <p:nvPr>
            <p:ph idx="1"/>
          </p:nvPr>
        </p:nvSpPr>
        <p:spPr/>
        <p:txBody>
          <a:bodyPr>
            <a:normAutofit/>
          </a:bodyPr>
          <a:lstStyle/>
          <a:p>
            <a:r>
              <a:rPr lang="el-GR" dirty="0" smtClean="0"/>
              <a:t>Ανοίγω περιηγητή σε</a:t>
            </a:r>
            <a:r>
              <a:rPr lang="en-US" dirty="0" smtClean="0"/>
              <a:t> </a:t>
            </a:r>
            <a:r>
              <a:rPr lang="en-US" b="1" cap="small" dirty="0">
                <a:hlinkClick r:id="rId2"/>
              </a:rPr>
              <a:t>International Mathematical Olympiad</a:t>
            </a:r>
            <a:r>
              <a:rPr lang="en-US" b="1" cap="small" dirty="0"/>
              <a:t>, </a:t>
            </a:r>
            <a:r>
              <a:rPr lang="el-GR" dirty="0"/>
              <a:t> </a:t>
            </a:r>
            <a:r>
              <a:rPr lang="en-US" dirty="0">
                <a:hlinkClick r:id="rId3"/>
              </a:rPr>
              <a:t>https://</a:t>
            </a:r>
            <a:r>
              <a:rPr lang="en-US" dirty="0" smtClean="0">
                <a:hlinkClick r:id="rId3"/>
              </a:rPr>
              <a:t>www.imo-official.org/results.aspx</a:t>
            </a:r>
            <a:endParaRPr lang="en-US" dirty="0"/>
          </a:p>
          <a:p>
            <a:r>
              <a:rPr lang="el-GR" dirty="0"/>
              <a:t>Π</a:t>
            </a:r>
            <a:r>
              <a:rPr lang="el-GR" dirty="0" smtClean="0"/>
              <a:t>ερίληψη προηγουμένων</a:t>
            </a:r>
            <a:endParaRPr lang="en-US" dirty="0" smtClean="0"/>
          </a:p>
          <a:p>
            <a:r>
              <a:rPr lang="el-GR" dirty="0" smtClean="0"/>
              <a:t>Τεχνολογία - επιστήμη</a:t>
            </a:r>
          </a:p>
          <a:p>
            <a:r>
              <a:rPr lang="el-GR" dirty="0" smtClean="0"/>
              <a:t>Ηρόδοτος – μυθολογία – Παπαρηγόπουλος</a:t>
            </a:r>
            <a:endParaRPr lang="el-GR" dirty="0"/>
          </a:p>
        </p:txBody>
      </p:sp>
    </p:spTree>
    <p:extLst>
      <p:ext uri="{BB962C8B-B14F-4D97-AF65-F5344CB8AC3E}">
        <p14:creationId xmlns:p14="http://schemas.microsoft.com/office/powerpoint/2010/main" val="7924427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Θεμιστοκλής</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3551" y="1827078"/>
            <a:ext cx="8229600" cy="3986497"/>
          </a:xfrm>
          <a:ln>
            <a:solidFill>
              <a:schemeClr val="tx1"/>
            </a:solidFill>
          </a:ln>
        </p:spPr>
      </p:pic>
    </p:spTree>
    <p:extLst>
      <p:ext uri="{BB962C8B-B14F-4D97-AF65-F5344CB8AC3E}">
        <p14:creationId xmlns:p14="http://schemas.microsoft.com/office/powerpoint/2010/main" val="5151599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1846 review of Grote’s History of Greece, by John Stuart Mill</a:t>
            </a:r>
            <a:endParaRPr lang="el-GR" dirty="0"/>
          </a:p>
        </p:txBody>
      </p:sp>
      <p:sp>
        <p:nvSpPr>
          <p:cNvPr id="3" name="Θέση περιεχομένου 2"/>
          <p:cNvSpPr>
            <a:spLocks noGrp="1"/>
          </p:cNvSpPr>
          <p:nvPr>
            <p:ph idx="1"/>
          </p:nvPr>
        </p:nvSpPr>
        <p:spPr>
          <a:xfrm>
            <a:off x="464156" y="1556794"/>
            <a:ext cx="8229600" cy="5472606"/>
          </a:xfrm>
        </p:spPr>
        <p:txBody>
          <a:bodyPr>
            <a:normAutofit fontScale="70000" lnSpcReduction="20000"/>
          </a:bodyPr>
          <a:lstStyle/>
          <a:p>
            <a:r>
              <a:rPr lang="en-US" dirty="0"/>
              <a:t>John Stuart Mill </a:t>
            </a:r>
            <a:r>
              <a:rPr lang="el-GR" dirty="0"/>
              <a:t>(1806-1873),  </a:t>
            </a:r>
            <a:r>
              <a:rPr lang="en-US" dirty="0"/>
              <a:t>was a British philosopher, political economist and civil servant. He was an influential contributor to social theory, political theory and political </a:t>
            </a:r>
            <a:r>
              <a:rPr lang="en-US" dirty="0" smtClean="0"/>
              <a:t>economy</a:t>
            </a:r>
            <a:r>
              <a:rPr lang="el-GR" dirty="0" smtClean="0"/>
              <a:t>, </a:t>
            </a:r>
            <a:r>
              <a:rPr lang="en-US" dirty="0" smtClean="0"/>
              <a:t>1806</a:t>
            </a:r>
            <a:r>
              <a:rPr lang="el-GR" dirty="0" smtClean="0"/>
              <a:t>.</a:t>
            </a:r>
            <a:endParaRPr lang="el-GR" dirty="0"/>
          </a:p>
          <a:p>
            <a:r>
              <a:rPr lang="en-US" dirty="0"/>
              <a:t>Here is Mill’s sentence in context: “The interest of Grecian history is unexhausted and inexhaustible. As a mere story, hardly any other portion of authentic history can compete with it. Its characters, its situations, the very march of its incidents, are epic. It is an heroic poem, of which the personages are peoples. It is also, of all histories of which we know so much, the most abounding in consequences to us who now </a:t>
            </a:r>
            <a:r>
              <a:rPr lang="en-US" dirty="0" smtClean="0"/>
              <a:t>live.</a:t>
            </a:r>
            <a:endParaRPr lang="el-GR" dirty="0" smtClean="0"/>
          </a:p>
          <a:p>
            <a:r>
              <a:rPr lang="en-US" dirty="0" smtClean="0"/>
              <a:t>The </a:t>
            </a:r>
            <a:r>
              <a:rPr lang="en-US" dirty="0"/>
              <a:t>true ancestors of the European nations (it has been well said) are not those from whose blood they are sprung, but those from whom they derive the richest portion of their inheritance. The battle of Marathon, even as an event in English history, is more important than the battle of Hastings. If the issue of that day had been different, the Britons and the Saxons might still have been wandering in the woods</a:t>
            </a:r>
            <a:r>
              <a:rPr lang="en-US" dirty="0" smtClean="0"/>
              <a:t>.</a:t>
            </a:r>
            <a:endParaRPr lang="el-GR" dirty="0"/>
          </a:p>
        </p:txBody>
      </p:sp>
    </p:spTree>
    <p:extLst>
      <p:ext uri="{BB962C8B-B14F-4D97-AF65-F5344CB8AC3E}">
        <p14:creationId xmlns:p14="http://schemas.microsoft.com/office/powerpoint/2010/main" val="16623495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a:t>
            </a:r>
            <a:r>
              <a:rPr lang="el-GR" dirty="0" smtClean="0"/>
              <a:t>εριπτώσεις ανόδου και πτώσεως</a:t>
            </a:r>
            <a:endParaRPr lang="el-GR" dirty="0"/>
          </a:p>
        </p:txBody>
      </p:sp>
      <p:sp>
        <p:nvSpPr>
          <p:cNvPr id="3" name="Θέση περιεχομένου 2"/>
          <p:cNvSpPr>
            <a:spLocks noGrp="1"/>
          </p:cNvSpPr>
          <p:nvPr>
            <p:ph idx="1"/>
          </p:nvPr>
        </p:nvSpPr>
        <p:spPr/>
        <p:txBody>
          <a:bodyPr/>
          <a:lstStyle/>
          <a:p>
            <a:r>
              <a:rPr lang="el-GR" dirty="0" smtClean="0"/>
              <a:t>Αραβικός Πολιτισμός, Εξισώσεις 3</a:t>
            </a:r>
            <a:r>
              <a:rPr lang="el-GR" baseline="30000" dirty="0" smtClean="0"/>
              <a:t>ου</a:t>
            </a:r>
            <a:r>
              <a:rPr lang="el-GR" dirty="0" smtClean="0"/>
              <a:t> Βαθμού</a:t>
            </a:r>
          </a:p>
          <a:p>
            <a:r>
              <a:rPr lang="el-GR" dirty="0" smtClean="0"/>
              <a:t>Κίνα</a:t>
            </a:r>
          </a:p>
          <a:p>
            <a:r>
              <a:rPr lang="el-GR" dirty="0" smtClean="0"/>
              <a:t>Ινδία</a:t>
            </a:r>
            <a:endParaRPr lang="el-GR" dirty="0"/>
          </a:p>
        </p:txBody>
      </p:sp>
    </p:spTree>
    <p:extLst>
      <p:ext uri="{BB962C8B-B14F-4D97-AF65-F5344CB8AC3E}">
        <p14:creationId xmlns:p14="http://schemas.microsoft.com/office/powerpoint/2010/main" val="12153266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Ανυπαρξία Μαθηματικών (1 από 2)</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Ρωμαϊκή Αυτοκρατορία </a:t>
            </a:r>
            <a:endParaRPr lang="en-US" dirty="0" smtClean="0"/>
          </a:p>
          <a:p>
            <a:r>
              <a:rPr lang="en-US" dirty="0" smtClean="0"/>
              <a:t>Graecia </a:t>
            </a:r>
            <a:r>
              <a:rPr lang="en-US" dirty="0" err="1"/>
              <a:t>capta</a:t>
            </a:r>
            <a:r>
              <a:rPr lang="en-US" dirty="0"/>
              <a:t> </a:t>
            </a:r>
            <a:r>
              <a:rPr lang="en-US" dirty="0" err="1"/>
              <a:t>ferum</a:t>
            </a:r>
            <a:r>
              <a:rPr lang="en-US" dirty="0"/>
              <a:t> </a:t>
            </a:r>
            <a:r>
              <a:rPr lang="en-US" dirty="0" err="1"/>
              <a:t>victorem</a:t>
            </a:r>
            <a:r>
              <a:rPr lang="en-US" dirty="0"/>
              <a:t> </a:t>
            </a:r>
            <a:r>
              <a:rPr lang="en-US" dirty="0" err="1"/>
              <a:t>cepit</a:t>
            </a:r>
            <a:r>
              <a:rPr lang="en-US" dirty="0"/>
              <a:t> et </a:t>
            </a:r>
            <a:r>
              <a:rPr lang="en-US" dirty="0" err="1"/>
              <a:t>artes</a:t>
            </a:r>
            <a:r>
              <a:rPr lang="en-US" dirty="0"/>
              <a:t> </a:t>
            </a:r>
            <a:r>
              <a:rPr lang="en-US" dirty="0" err="1"/>
              <a:t>intulit</a:t>
            </a:r>
            <a:r>
              <a:rPr lang="en-US" dirty="0"/>
              <a:t> </a:t>
            </a:r>
            <a:r>
              <a:rPr lang="en-US" dirty="0" err="1"/>
              <a:t>agresti</a:t>
            </a:r>
            <a:r>
              <a:rPr lang="en-US" dirty="0"/>
              <a:t> </a:t>
            </a:r>
            <a:r>
              <a:rPr lang="en-US" dirty="0" err="1"/>
              <a:t>Latio</a:t>
            </a:r>
            <a:r>
              <a:rPr lang="en-US" dirty="0"/>
              <a:t>.</a:t>
            </a:r>
          </a:p>
          <a:p>
            <a:r>
              <a:rPr lang="en-US" dirty="0" smtClean="0"/>
              <a:t>Greece</a:t>
            </a:r>
            <a:r>
              <a:rPr lang="en-US" dirty="0"/>
              <a:t>, the captive, made her savage victor captive, and brought the arts into rustic Latium.</a:t>
            </a:r>
          </a:p>
          <a:p>
            <a:r>
              <a:rPr lang="en-US" dirty="0" smtClean="0"/>
              <a:t>Horace</a:t>
            </a:r>
            <a:r>
              <a:rPr lang="en-US" dirty="0"/>
              <a:t>, Epistles 2.1.156, in Horace : Satires, Epistles, and </a:t>
            </a:r>
            <a:r>
              <a:rPr lang="en-US" dirty="0" err="1"/>
              <a:t>Ars</a:t>
            </a:r>
            <a:r>
              <a:rPr lang="en-US" dirty="0"/>
              <a:t> </a:t>
            </a:r>
            <a:r>
              <a:rPr lang="en-US" dirty="0" err="1"/>
              <a:t>Poetica</a:t>
            </a:r>
            <a:r>
              <a:rPr lang="en-US" dirty="0"/>
              <a:t> (1929) edited and translated by H. R. </a:t>
            </a:r>
            <a:r>
              <a:rPr lang="en-US" dirty="0" err="1"/>
              <a:t>Fairclough</a:t>
            </a:r>
            <a:r>
              <a:rPr lang="en-US" dirty="0"/>
              <a:t>, p. 408</a:t>
            </a:r>
          </a:p>
          <a:p>
            <a:r>
              <a:rPr lang="en-US" dirty="0">
                <a:hlinkClick r:id="rId2" tooltip="w:Horace"/>
              </a:rPr>
              <a:t>Quintus </a:t>
            </a:r>
            <a:r>
              <a:rPr lang="en-US" dirty="0" err="1">
                <a:hlinkClick r:id="rId2" tooltip="w:Horace"/>
              </a:rPr>
              <a:t>Horatius</a:t>
            </a:r>
            <a:r>
              <a:rPr lang="en-US" dirty="0">
                <a:hlinkClick r:id="rId2" tooltip="w:Horace"/>
              </a:rPr>
              <a:t> </a:t>
            </a:r>
            <a:r>
              <a:rPr lang="en-US" dirty="0" err="1">
                <a:hlinkClick r:id="rId2" tooltip="w:Horace"/>
              </a:rPr>
              <a:t>Flaccus</a:t>
            </a:r>
            <a:r>
              <a:rPr lang="en-US" dirty="0"/>
              <a:t> (</a:t>
            </a:r>
            <a:r>
              <a:rPr lang="en-US" dirty="0">
                <a:hlinkClick r:id="rId3" tooltip="65 BC"/>
              </a:rPr>
              <a:t>65 BC</a:t>
            </a:r>
            <a:r>
              <a:rPr lang="en-US" dirty="0"/>
              <a:t> </a:t>
            </a:r>
            <a:r>
              <a:rPr lang="en-US" dirty="0" smtClean="0"/>
              <a:t>–</a:t>
            </a:r>
            <a:r>
              <a:rPr lang="el-GR" dirty="0" smtClean="0"/>
              <a:t> </a:t>
            </a:r>
            <a:r>
              <a:rPr lang="en-US" dirty="0" smtClean="0">
                <a:hlinkClick r:id="rId4" tooltip="8 BC"/>
              </a:rPr>
              <a:t>8 </a:t>
            </a:r>
            <a:r>
              <a:rPr lang="en-US" dirty="0">
                <a:hlinkClick r:id="rId4" tooltip="8 BC"/>
              </a:rPr>
              <a:t>BC</a:t>
            </a:r>
            <a:r>
              <a:rPr lang="en-US" dirty="0" smtClean="0"/>
              <a:t>)</a:t>
            </a:r>
            <a:endParaRPr lang="el-GR" dirty="0"/>
          </a:p>
        </p:txBody>
      </p:sp>
    </p:spTree>
    <p:extLst>
      <p:ext uri="{BB962C8B-B14F-4D97-AF65-F5344CB8AC3E}">
        <p14:creationId xmlns:p14="http://schemas.microsoft.com/office/powerpoint/2010/main" val="7988489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Βιργίλιος, Αινείας</a:t>
            </a:r>
            <a:endParaRPr lang="el-GR" dirty="0"/>
          </a:p>
        </p:txBody>
      </p:sp>
      <p:sp>
        <p:nvSpPr>
          <p:cNvPr id="4" name="Θέση περιεχομένου 3"/>
          <p:cNvSpPr>
            <a:spLocks noGrp="1"/>
          </p:cNvSpPr>
          <p:nvPr>
            <p:ph sz="half" idx="1"/>
          </p:nvPr>
        </p:nvSpPr>
        <p:spPr/>
        <p:txBody>
          <a:bodyPr>
            <a:normAutofit fontScale="70000" lnSpcReduction="20000"/>
          </a:bodyPr>
          <a:lstStyle/>
          <a:p>
            <a:r>
              <a:rPr lang="en-US" dirty="0"/>
              <a:t>Aeneid 6.847-853</a:t>
            </a:r>
            <a:endParaRPr lang="el-GR" dirty="0"/>
          </a:p>
          <a:p>
            <a:r>
              <a:rPr lang="en-US" dirty="0" err="1"/>
              <a:t>Excudent</a:t>
            </a:r>
            <a:r>
              <a:rPr lang="en-US" dirty="0"/>
              <a:t> </a:t>
            </a:r>
            <a:r>
              <a:rPr lang="en-US" dirty="0" err="1"/>
              <a:t>alii</a:t>
            </a:r>
            <a:r>
              <a:rPr lang="en-US" dirty="0"/>
              <a:t> </a:t>
            </a:r>
            <a:r>
              <a:rPr lang="en-US" dirty="0" err="1"/>
              <a:t>spirantia</a:t>
            </a:r>
            <a:r>
              <a:rPr lang="en-US" dirty="0"/>
              <a:t> </a:t>
            </a:r>
            <a:r>
              <a:rPr lang="en-US" dirty="0" err="1"/>
              <a:t>mollius</a:t>
            </a:r>
            <a:r>
              <a:rPr lang="en-US" dirty="0"/>
              <a:t> </a:t>
            </a:r>
            <a:r>
              <a:rPr lang="en-US" dirty="0" err="1"/>
              <a:t>aera</a:t>
            </a:r>
            <a:r>
              <a:rPr lang="en-US" dirty="0"/>
              <a:t>,</a:t>
            </a:r>
          </a:p>
          <a:p>
            <a:r>
              <a:rPr lang="en-US" dirty="0"/>
              <a:t>credo </a:t>
            </a:r>
            <a:r>
              <a:rPr lang="en-US" dirty="0" err="1"/>
              <a:t>equidem</a:t>
            </a:r>
            <a:r>
              <a:rPr lang="en-US" dirty="0"/>
              <a:t>, </a:t>
            </a:r>
            <a:r>
              <a:rPr lang="en-US" dirty="0" err="1"/>
              <a:t>vivos</a:t>
            </a:r>
            <a:r>
              <a:rPr lang="en-US" dirty="0"/>
              <a:t> </a:t>
            </a:r>
            <a:r>
              <a:rPr lang="en-US" dirty="0" err="1"/>
              <a:t>ducent</a:t>
            </a:r>
            <a:r>
              <a:rPr lang="en-US" dirty="0"/>
              <a:t> de </a:t>
            </a:r>
            <a:r>
              <a:rPr lang="en-US" dirty="0" err="1"/>
              <a:t>marmore</a:t>
            </a:r>
            <a:r>
              <a:rPr lang="en-US" dirty="0"/>
              <a:t> </a:t>
            </a:r>
            <a:r>
              <a:rPr lang="en-US" dirty="0" err="1"/>
              <a:t>voltus</a:t>
            </a:r>
            <a:r>
              <a:rPr lang="en-US" dirty="0"/>
              <a:t>,</a:t>
            </a:r>
          </a:p>
          <a:p>
            <a:r>
              <a:rPr lang="en-US" dirty="0" err="1"/>
              <a:t>orabunt</a:t>
            </a:r>
            <a:r>
              <a:rPr lang="en-US" dirty="0"/>
              <a:t> </a:t>
            </a:r>
            <a:r>
              <a:rPr lang="en-US" dirty="0" err="1"/>
              <a:t>causas</a:t>
            </a:r>
            <a:r>
              <a:rPr lang="en-US" dirty="0"/>
              <a:t> </a:t>
            </a:r>
            <a:r>
              <a:rPr lang="en-US" dirty="0" err="1"/>
              <a:t>melius</a:t>
            </a:r>
            <a:r>
              <a:rPr lang="en-US" dirty="0"/>
              <a:t>, </a:t>
            </a:r>
            <a:r>
              <a:rPr lang="en-US" dirty="0" err="1"/>
              <a:t>caelique</a:t>
            </a:r>
            <a:r>
              <a:rPr lang="en-US" dirty="0"/>
              <a:t> meatus</a:t>
            </a:r>
          </a:p>
          <a:p>
            <a:r>
              <a:rPr lang="en-US" dirty="0" err="1"/>
              <a:t>describent</a:t>
            </a:r>
            <a:r>
              <a:rPr lang="en-US" dirty="0"/>
              <a:t> radio, et </a:t>
            </a:r>
            <a:r>
              <a:rPr lang="en-US" dirty="0" err="1"/>
              <a:t>surgentia</a:t>
            </a:r>
            <a:r>
              <a:rPr lang="en-US" dirty="0"/>
              <a:t> </a:t>
            </a:r>
            <a:r>
              <a:rPr lang="en-US" dirty="0" err="1"/>
              <a:t>sidera</a:t>
            </a:r>
            <a:r>
              <a:rPr lang="en-US" dirty="0"/>
              <a:t> </a:t>
            </a:r>
            <a:r>
              <a:rPr lang="en-US" dirty="0" err="1" smtClean="0"/>
              <a:t>dicent</a:t>
            </a:r>
            <a:r>
              <a:rPr lang="en-US" dirty="0" smtClean="0"/>
              <a:t>:</a:t>
            </a:r>
            <a:r>
              <a:rPr lang="el-GR" dirty="0" smtClean="0"/>
              <a:t> </a:t>
            </a:r>
            <a:r>
              <a:rPr lang="en-US" dirty="0" smtClean="0"/>
              <a:t>850</a:t>
            </a:r>
            <a:endParaRPr lang="en-US" dirty="0"/>
          </a:p>
          <a:p>
            <a:r>
              <a:rPr lang="en-US" dirty="0" err="1"/>
              <a:t>tu</a:t>
            </a:r>
            <a:r>
              <a:rPr lang="en-US" dirty="0"/>
              <a:t> </a:t>
            </a:r>
            <a:r>
              <a:rPr lang="en-US" dirty="0" err="1"/>
              <a:t>regere</a:t>
            </a:r>
            <a:r>
              <a:rPr lang="en-US" dirty="0"/>
              <a:t> </a:t>
            </a:r>
            <a:r>
              <a:rPr lang="en-US" dirty="0" err="1"/>
              <a:t>imperio</a:t>
            </a:r>
            <a:r>
              <a:rPr lang="en-US" dirty="0"/>
              <a:t> </a:t>
            </a:r>
            <a:r>
              <a:rPr lang="en-US" dirty="0" err="1"/>
              <a:t>populos</a:t>
            </a:r>
            <a:r>
              <a:rPr lang="en-US" dirty="0"/>
              <a:t>, </a:t>
            </a:r>
            <a:r>
              <a:rPr lang="en-US" b="1" dirty="0" err="1"/>
              <a:t>Romane</a:t>
            </a:r>
            <a:r>
              <a:rPr lang="en-US" b="1" dirty="0"/>
              <a:t>, memento</a:t>
            </a:r>
            <a:r>
              <a:rPr lang="en-US" dirty="0"/>
              <a:t>;</a:t>
            </a:r>
          </a:p>
          <a:p>
            <a:r>
              <a:rPr lang="en-US" dirty="0" err="1"/>
              <a:t>hae</a:t>
            </a:r>
            <a:r>
              <a:rPr lang="en-US" dirty="0"/>
              <a:t> </a:t>
            </a:r>
            <a:r>
              <a:rPr lang="en-US" dirty="0" err="1"/>
              <a:t>tibi</a:t>
            </a:r>
            <a:r>
              <a:rPr lang="en-US" dirty="0"/>
              <a:t> </a:t>
            </a:r>
            <a:r>
              <a:rPr lang="en-US" dirty="0" err="1"/>
              <a:t>erunt</a:t>
            </a:r>
            <a:r>
              <a:rPr lang="en-US" dirty="0"/>
              <a:t> </a:t>
            </a:r>
            <a:r>
              <a:rPr lang="en-US" dirty="0" err="1"/>
              <a:t>artes</a:t>
            </a:r>
            <a:r>
              <a:rPr lang="en-US" dirty="0"/>
              <a:t>; </a:t>
            </a:r>
            <a:r>
              <a:rPr lang="en-US" dirty="0" err="1"/>
              <a:t>pacisque</a:t>
            </a:r>
            <a:r>
              <a:rPr lang="en-US" dirty="0"/>
              <a:t> </a:t>
            </a:r>
            <a:r>
              <a:rPr lang="en-US" dirty="0" err="1"/>
              <a:t>imponere</a:t>
            </a:r>
            <a:r>
              <a:rPr lang="en-US" dirty="0"/>
              <a:t> </a:t>
            </a:r>
            <a:r>
              <a:rPr lang="en-US" dirty="0" err="1"/>
              <a:t>morem</a:t>
            </a:r>
            <a:r>
              <a:rPr lang="en-US" dirty="0"/>
              <a:t>,</a:t>
            </a:r>
          </a:p>
          <a:p>
            <a:r>
              <a:rPr lang="en-US" dirty="0" err="1"/>
              <a:t>parcere</a:t>
            </a:r>
            <a:r>
              <a:rPr lang="en-US" dirty="0"/>
              <a:t> </a:t>
            </a:r>
            <a:r>
              <a:rPr lang="en-US" dirty="0" err="1"/>
              <a:t>subiectis</a:t>
            </a:r>
            <a:r>
              <a:rPr lang="en-US" dirty="0"/>
              <a:t>, et </a:t>
            </a:r>
            <a:r>
              <a:rPr lang="en-US" dirty="0" err="1"/>
              <a:t>debellare</a:t>
            </a:r>
            <a:r>
              <a:rPr lang="en-US" dirty="0"/>
              <a:t> </a:t>
            </a:r>
            <a:r>
              <a:rPr lang="en-US" dirty="0" err="1"/>
              <a:t>superbos</a:t>
            </a:r>
            <a:r>
              <a:rPr lang="en-US" dirty="0" smtClean="0"/>
              <a:t>.</a:t>
            </a:r>
            <a:endParaRPr lang="en-US" dirty="0"/>
          </a:p>
        </p:txBody>
      </p:sp>
      <p:sp>
        <p:nvSpPr>
          <p:cNvPr id="5" name="Θέση περιεχομένου 4"/>
          <p:cNvSpPr>
            <a:spLocks noGrp="1"/>
          </p:cNvSpPr>
          <p:nvPr>
            <p:ph sz="half" idx="2"/>
          </p:nvPr>
        </p:nvSpPr>
        <p:spPr/>
        <p:txBody>
          <a:bodyPr>
            <a:normAutofit fontScale="70000" lnSpcReduction="20000"/>
          </a:bodyPr>
          <a:lstStyle/>
          <a:p>
            <a:r>
              <a:rPr lang="en-US" dirty="0" smtClean="0"/>
              <a:t>Aeneas</a:t>
            </a:r>
            <a:r>
              <a:rPr lang="el-GR" dirty="0" smtClean="0"/>
              <a:t> </a:t>
            </a:r>
            <a:r>
              <a:rPr lang="en-US" dirty="0" smtClean="0"/>
              <a:t>6.847-853</a:t>
            </a:r>
            <a:endParaRPr lang="el-GR" dirty="0" smtClean="0"/>
          </a:p>
          <a:p>
            <a:r>
              <a:rPr lang="en-US" dirty="0" smtClean="0"/>
              <a:t>Others </a:t>
            </a:r>
            <a:r>
              <a:rPr lang="en-US" dirty="0"/>
              <a:t>will forge breathing bronzes more smoothly</a:t>
            </a:r>
          </a:p>
          <a:p>
            <a:r>
              <a:rPr lang="en-US" dirty="0"/>
              <a:t>(I believe it at any rate), and draw forth living features from marble.</a:t>
            </a:r>
          </a:p>
          <a:p>
            <a:r>
              <a:rPr lang="en-US" dirty="0"/>
              <a:t>They will plead law-suits better and trace the movements</a:t>
            </a:r>
          </a:p>
          <a:p>
            <a:r>
              <a:rPr lang="en-US" dirty="0"/>
              <a:t>Of the sky with a rod and describe the rising stars.</a:t>
            </a:r>
          </a:p>
          <a:p>
            <a:r>
              <a:rPr lang="en-US" dirty="0"/>
              <a:t>You, O Roman, govern the nations with your power- remember this!</a:t>
            </a:r>
          </a:p>
          <a:p>
            <a:r>
              <a:rPr lang="en-US" dirty="0"/>
              <a:t>These will be your arts – to impose the ways of peace,</a:t>
            </a:r>
          </a:p>
          <a:p>
            <a:r>
              <a:rPr lang="en-US" dirty="0"/>
              <a:t>To show mercy to the conquered and to subdue the proud</a:t>
            </a:r>
            <a:r>
              <a:rPr lang="en-US" dirty="0" smtClean="0"/>
              <a:t>.</a:t>
            </a:r>
            <a:endParaRPr lang="el-GR" dirty="0"/>
          </a:p>
        </p:txBody>
      </p:sp>
    </p:spTree>
    <p:extLst>
      <p:ext uri="{BB962C8B-B14F-4D97-AF65-F5344CB8AC3E}">
        <p14:creationId xmlns:p14="http://schemas.microsoft.com/office/powerpoint/2010/main" val="28507470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n-US" dirty="0"/>
              <a:t>Gaius Julius </a:t>
            </a:r>
            <a:r>
              <a:rPr lang="en-US" dirty="0" smtClean="0"/>
              <a:t>Caesar</a:t>
            </a:r>
            <a:r>
              <a:rPr lang="el-GR" dirty="0" smtClean="0"/>
              <a:t> </a:t>
            </a:r>
            <a:r>
              <a:rPr lang="en-US" dirty="0" smtClean="0"/>
              <a:t>(100 </a:t>
            </a:r>
            <a:r>
              <a:rPr lang="en-US" dirty="0"/>
              <a:t>BC – 44 BC)</a:t>
            </a:r>
            <a:endParaRPr lang="el-GR" dirty="0"/>
          </a:p>
        </p:txBody>
      </p:sp>
      <p:sp>
        <p:nvSpPr>
          <p:cNvPr id="6" name="Θέση περιεχομένου 5"/>
          <p:cNvSpPr>
            <a:spLocks noGrp="1"/>
          </p:cNvSpPr>
          <p:nvPr>
            <p:ph idx="1"/>
          </p:nvPr>
        </p:nvSpPr>
        <p:spPr/>
        <p:txBody>
          <a:bodyPr>
            <a:normAutofit fontScale="62500" lnSpcReduction="20000"/>
          </a:bodyPr>
          <a:lstStyle/>
          <a:p>
            <a:r>
              <a:rPr lang="en-US" dirty="0"/>
              <a:t>Caesar's last words are not known with certainty and are a contested subject among scholars and historians alike. The phrase, </a:t>
            </a:r>
            <a:r>
              <a:rPr lang="en-US" i="1" dirty="0"/>
              <a:t>Et </a:t>
            </a:r>
            <a:r>
              <a:rPr lang="en-US" i="1" dirty="0" err="1"/>
              <a:t>tu</a:t>
            </a:r>
            <a:r>
              <a:rPr lang="en-US" i="1" dirty="0"/>
              <a:t>, Brute?</a:t>
            </a:r>
            <a:r>
              <a:rPr lang="en-US" dirty="0"/>
              <a:t>, maintains its familiarity from </a:t>
            </a:r>
            <a:r>
              <a:rPr lang="en-US" dirty="0">
                <a:hlinkClick r:id="rId2" tooltip="William Shakespeare"/>
              </a:rPr>
              <a:t>William Shakespeare</a:t>
            </a:r>
            <a:r>
              <a:rPr lang="en-US" dirty="0"/>
              <a:t>'s play </a:t>
            </a:r>
            <a:r>
              <a:rPr lang="en-US" i="1" dirty="0">
                <a:hlinkClick r:id="rId3" tooltip="Julius Caesar (play)"/>
              </a:rPr>
              <a:t>Julius Caesar</a:t>
            </a:r>
            <a:r>
              <a:rPr lang="en-US" dirty="0"/>
              <a:t> (1599), where it actually forms the first half of a </a:t>
            </a:r>
            <a:r>
              <a:rPr lang="en-US" dirty="0">
                <a:hlinkClick r:id="rId4" tooltip="Macaronic language"/>
              </a:rPr>
              <a:t>macaronic</a:t>
            </a:r>
            <a:r>
              <a:rPr lang="en-US" dirty="0"/>
              <a:t> line: "</a:t>
            </a:r>
            <a:r>
              <a:rPr lang="en-US" i="1" dirty="0"/>
              <a:t>Et </a:t>
            </a:r>
            <a:r>
              <a:rPr lang="en-US" i="1" dirty="0" err="1"/>
              <a:t>tu</a:t>
            </a:r>
            <a:r>
              <a:rPr lang="en-US" i="1" dirty="0"/>
              <a:t>, Brute?</a:t>
            </a:r>
            <a:r>
              <a:rPr lang="en-US" dirty="0"/>
              <a:t> Then fall, Caesar!"</a:t>
            </a:r>
            <a:r>
              <a:rPr lang="en-US" baseline="30000" dirty="0">
                <a:hlinkClick r:id="rId5"/>
              </a:rPr>
              <a:t>[4]</a:t>
            </a:r>
            <a:r>
              <a:rPr lang="en-US" dirty="0"/>
              <a:t> Shakespeare in turn was making use of a phrase already in common use in his time: it appears for example, in </a:t>
            </a:r>
            <a:r>
              <a:rPr lang="en-US" dirty="0">
                <a:hlinkClick r:id="rId6" tooltip="Richard Edes"/>
              </a:rPr>
              <a:t>Richard </a:t>
            </a:r>
            <a:r>
              <a:rPr lang="en-US" dirty="0" err="1">
                <a:hlinkClick r:id="rId6" tooltip="Richard Edes"/>
              </a:rPr>
              <a:t>Eedes</a:t>
            </a:r>
            <a:r>
              <a:rPr lang="en-US" dirty="0" err="1"/>
              <a:t>'s</a:t>
            </a:r>
            <a:r>
              <a:rPr lang="en-US" dirty="0"/>
              <a:t> Latin play </a:t>
            </a:r>
            <a:r>
              <a:rPr lang="en-US" i="1" dirty="0"/>
              <a:t>Caesar </a:t>
            </a:r>
            <a:r>
              <a:rPr lang="en-US" i="1" dirty="0" err="1"/>
              <a:t>Interfectus</a:t>
            </a:r>
            <a:r>
              <a:rPr lang="en-US" dirty="0"/>
              <a:t> of 1582 and </a:t>
            </a:r>
            <a:r>
              <a:rPr lang="en-US" i="1" dirty="0"/>
              <a:t>The True </a:t>
            </a:r>
            <a:r>
              <a:rPr lang="en-US" i="1" dirty="0" err="1"/>
              <a:t>Tragedie</a:t>
            </a:r>
            <a:r>
              <a:rPr lang="en-US" i="1" dirty="0"/>
              <a:t> of </a:t>
            </a:r>
            <a:r>
              <a:rPr lang="en-US" i="1" dirty="0" err="1"/>
              <a:t>Richarde</a:t>
            </a:r>
            <a:r>
              <a:rPr lang="en-US" i="1" dirty="0"/>
              <a:t> Duke of </a:t>
            </a:r>
            <a:r>
              <a:rPr lang="en-US" i="1" dirty="0" err="1"/>
              <a:t>Yorke</a:t>
            </a:r>
            <a:r>
              <a:rPr lang="en-US" i="1" dirty="0"/>
              <a:t> &amp;</a:t>
            </a:r>
            <a:r>
              <a:rPr lang="en-US" i="1" dirty="0" err="1"/>
              <a:t>c</a:t>
            </a:r>
            <a:r>
              <a:rPr lang="en-US" dirty="0" err="1"/>
              <a:t>of</a:t>
            </a:r>
            <a:r>
              <a:rPr lang="en-US" dirty="0"/>
              <a:t> 1595, the earliest printed version of </a:t>
            </a:r>
            <a:r>
              <a:rPr lang="en-US" i="1" dirty="0">
                <a:hlinkClick r:id="rId7" tooltip="Henry VI, Part 3"/>
              </a:rPr>
              <a:t>Henry VI, Part 3</a:t>
            </a:r>
            <a:r>
              <a:rPr lang="en-US" dirty="0"/>
              <a:t>.</a:t>
            </a:r>
            <a:r>
              <a:rPr lang="en-US" baseline="30000" dirty="0">
                <a:hlinkClick r:id="rId5"/>
              </a:rPr>
              <a:t>[5]</a:t>
            </a:r>
            <a:endParaRPr lang="en-US" dirty="0"/>
          </a:p>
          <a:p>
            <a:r>
              <a:rPr lang="en-US" dirty="0"/>
              <a:t>The phrase follows in the tradition of the Roman historian </a:t>
            </a:r>
            <a:r>
              <a:rPr lang="en-US" dirty="0">
                <a:hlinkClick r:id="rId8" tooltip="Suetonius"/>
              </a:rPr>
              <a:t>Suetonius</a:t>
            </a:r>
            <a:r>
              <a:rPr lang="en-US" dirty="0"/>
              <a:t>, who reports that others have claimed Caesar's last words were the </a:t>
            </a:r>
            <a:r>
              <a:rPr lang="en-US" dirty="0">
                <a:hlinkClick r:id="rId9" tooltip="Greek language"/>
              </a:rPr>
              <a:t>Greek</a:t>
            </a:r>
            <a:r>
              <a:rPr lang="en-US" dirty="0"/>
              <a:t> phrase "</a:t>
            </a:r>
            <a:r>
              <a:rPr lang="en-US" b="1" dirty="0"/>
              <a:t>καὶ </a:t>
            </a:r>
            <a:r>
              <a:rPr lang="en-US" b="1" dirty="0" err="1"/>
              <a:t>σὺ</a:t>
            </a:r>
            <a:r>
              <a:rPr lang="en-US" b="1" dirty="0"/>
              <a:t>, </a:t>
            </a:r>
            <a:r>
              <a:rPr lang="en-US" b="1" dirty="0" err="1"/>
              <a:t>τέκνον</a:t>
            </a:r>
            <a:r>
              <a:rPr lang="en-US" b="1" dirty="0"/>
              <a:t>;", </a:t>
            </a:r>
            <a:r>
              <a:rPr lang="en-US" dirty="0"/>
              <a:t>transliterated as "</a:t>
            </a:r>
            <a:r>
              <a:rPr lang="en-US" i="1" dirty="0"/>
              <a:t>Kai </a:t>
            </a:r>
            <a:r>
              <a:rPr lang="en-US" i="1" dirty="0" err="1"/>
              <a:t>su</a:t>
            </a:r>
            <a:r>
              <a:rPr lang="en-US" i="1" dirty="0"/>
              <a:t>, </a:t>
            </a:r>
            <a:r>
              <a:rPr lang="en-US" i="1" dirty="0" err="1"/>
              <a:t>teknon</a:t>
            </a:r>
            <a:r>
              <a:rPr lang="en-US" i="1" dirty="0"/>
              <a:t>?</a:t>
            </a:r>
            <a:r>
              <a:rPr lang="en-US" dirty="0"/>
              <a:t>". The phrase means "You too, child?" or "You too, young man?" but has commonly been interpreted as meaning "You too, </a:t>
            </a:r>
            <a:r>
              <a:rPr lang="en-US" i="1" dirty="0"/>
              <a:t>my</a:t>
            </a:r>
            <a:r>
              <a:rPr lang="en-US" dirty="0"/>
              <a:t> child?" (</a:t>
            </a:r>
            <a:r>
              <a:rPr lang="en-US" i="1" dirty="0" err="1"/>
              <a:t>Tu</a:t>
            </a:r>
            <a:r>
              <a:rPr lang="en-US" i="1" dirty="0"/>
              <a:t> </a:t>
            </a:r>
            <a:r>
              <a:rPr lang="en-US" i="1" dirty="0" err="1"/>
              <a:t>quoque</a:t>
            </a:r>
            <a:r>
              <a:rPr lang="en-US" i="1" dirty="0"/>
              <a:t>, </a:t>
            </a:r>
            <a:r>
              <a:rPr lang="en-US" i="1" dirty="0" err="1"/>
              <a:t>fili</a:t>
            </a:r>
            <a:r>
              <a:rPr lang="en-US" i="1" dirty="0"/>
              <a:t> mi</a:t>
            </a:r>
            <a:r>
              <a:rPr lang="en-US" dirty="0"/>
              <a:t> in Latin) and taken as an indication that Brutus was Caesar's illegitimate son</a:t>
            </a:r>
            <a:r>
              <a:rPr lang="en-US" dirty="0" smtClean="0"/>
              <a:t>.</a:t>
            </a:r>
            <a:endParaRPr lang="en-US" dirty="0"/>
          </a:p>
        </p:txBody>
      </p:sp>
    </p:spTree>
    <p:extLst>
      <p:ext uri="{BB962C8B-B14F-4D97-AF65-F5344CB8AC3E}">
        <p14:creationId xmlns:p14="http://schemas.microsoft.com/office/powerpoint/2010/main" val="18755073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i="1" dirty="0"/>
              <a:t>Alea iacta </a:t>
            </a:r>
            <a:r>
              <a:rPr lang="en-US" i="1" dirty="0" smtClean="0"/>
              <a:t>est,</a:t>
            </a:r>
            <a:r>
              <a:rPr lang="el-GR" i="1" dirty="0" smtClean="0"/>
              <a:t> Ἀνεῤῥίφθω </a:t>
            </a:r>
            <a:r>
              <a:rPr lang="el-GR" i="1" dirty="0"/>
              <a:t>κύβος</a:t>
            </a:r>
          </a:p>
        </p:txBody>
      </p:sp>
      <p:sp>
        <p:nvSpPr>
          <p:cNvPr id="3" name="Θέση περιεχομένου 2"/>
          <p:cNvSpPr>
            <a:spLocks noGrp="1"/>
          </p:cNvSpPr>
          <p:nvPr>
            <p:ph idx="1"/>
          </p:nvPr>
        </p:nvSpPr>
        <p:spPr/>
        <p:txBody>
          <a:bodyPr>
            <a:normAutofit fontScale="70000" lnSpcReduction="20000"/>
          </a:bodyPr>
          <a:lstStyle/>
          <a:p>
            <a:r>
              <a:rPr lang="en-US" b="1" i="1" dirty="0"/>
              <a:t>Alea iacta est</a:t>
            </a:r>
            <a:r>
              <a:rPr lang="en-US" dirty="0"/>
              <a:t> ("The </a:t>
            </a:r>
            <a:r>
              <a:rPr lang="en-US" dirty="0">
                <a:hlinkClick r:id="rId2" tooltip="Dice"/>
              </a:rPr>
              <a:t>die</a:t>
            </a:r>
            <a:r>
              <a:rPr lang="en-US" dirty="0"/>
              <a:t> is cast") is a </a:t>
            </a:r>
            <a:r>
              <a:rPr lang="en-US" dirty="0">
                <a:hlinkClick r:id="rId3" tooltip="Latin"/>
              </a:rPr>
              <a:t>Latin</a:t>
            </a:r>
            <a:r>
              <a:rPr lang="en-US" dirty="0"/>
              <a:t> phrase attributed by </a:t>
            </a:r>
            <a:r>
              <a:rPr lang="en-US" dirty="0">
                <a:hlinkClick r:id="rId4" tooltip="Suetonius"/>
              </a:rPr>
              <a:t>Suetonius</a:t>
            </a:r>
            <a:r>
              <a:rPr lang="en-US" dirty="0"/>
              <a:t> (as </a:t>
            </a:r>
            <a:r>
              <a:rPr lang="en-US" i="1" dirty="0"/>
              <a:t>iacta </a:t>
            </a:r>
            <a:r>
              <a:rPr lang="en-US" i="1" dirty="0" err="1"/>
              <a:t>alea</a:t>
            </a:r>
            <a:r>
              <a:rPr lang="en-US" i="1" dirty="0"/>
              <a:t> est</a:t>
            </a:r>
            <a:r>
              <a:rPr lang="en-US" dirty="0"/>
              <a:t> </a:t>
            </a:r>
            <a:r>
              <a:rPr lang="en-US" dirty="0">
                <a:hlinkClick r:id="rId5" tooltip="Help:IPA for Latin"/>
              </a:rPr>
              <a:t>[ˈ</a:t>
            </a:r>
            <a:r>
              <a:rPr lang="en-US" dirty="0" err="1">
                <a:hlinkClick r:id="rId5" tooltip="Help:IPA for Latin"/>
              </a:rPr>
              <a:t>jakta</a:t>
            </a:r>
            <a:r>
              <a:rPr lang="en-US" dirty="0">
                <a:hlinkClick r:id="rId5" tooltip="Help:IPA for Latin"/>
              </a:rPr>
              <a:t> ˈ</a:t>
            </a:r>
            <a:r>
              <a:rPr lang="en-US" dirty="0" err="1">
                <a:hlinkClick r:id="rId5" tooltip="Help:IPA for Latin"/>
              </a:rPr>
              <a:t>aːlea</a:t>
            </a:r>
            <a:r>
              <a:rPr lang="en-US" dirty="0">
                <a:hlinkClick r:id="rId5" tooltip="Help:IPA for Latin"/>
              </a:rPr>
              <a:t> est]</a:t>
            </a:r>
            <a:r>
              <a:rPr lang="en-US" dirty="0"/>
              <a:t>) to </a:t>
            </a:r>
            <a:r>
              <a:rPr lang="en-US" dirty="0">
                <a:hlinkClick r:id="rId6" tooltip="Julius Caesar"/>
              </a:rPr>
              <a:t>Julius Caesar</a:t>
            </a:r>
            <a:r>
              <a:rPr lang="en-US" dirty="0"/>
              <a:t> on January 10, 49 BC as he led his army across the River </a:t>
            </a:r>
            <a:r>
              <a:rPr lang="en-US" dirty="0">
                <a:hlinkClick r:id="rId7" tooltip="Rubicon"/>
              </a:rPr>
              <a:t>Rubicon</a:t>
            </a:r>
            <a:r>
              <a:rPr lang="en-US" dirty="0"/>
              <a:t> in </a:t>
            </a:r>
            <a:r>
              <a:rPr lang="en-US" dirty="0">
                <a:hlinkClick r:id="rId8" tooltip="Northern Italy"/>
              </a:rPr>
              <a:t>Northern Italy</a:t>
            </a:r>
            <a:r>
              <a:rPr lang="en-US" dirty="0"/>
              <a:t>. With this step, he entered Italy at the head of his army in defiance of the Senate and began his long </a:t>
            </a:r>
            <a:r>
              <a:rPr lang="en-US" dirty="0">
                <a:hlinkClick r:id="rId9" tooltip="Caesar's civil war"/>
              </a:rPr>
              <a:t>civil war</a:t>
            </a:r>
            <a:r>
              <a:rPr lang="en-US" dirty="0"/>
              <a:t> against </a:t>
            </a:r>
            <a:r>
              <a:rPr lang="en-US" dirty="0">
                <a:hlinkClick r:id="rId10" tooltip="Pompey"/>
              </a:rPr>
              <a:t>Pompey</a:t>
            </a:r>
            <a:r>
              <a:rPr lang="en-US" dirty="0"/>
              <a:t> and </a:t>
            </a:r>
            <a:r>
              <a:rPr lang="en-US" dirty="0" err="1"/>
              <a:t>the</a:t>
            </a:r>
            <a:r>
              <a:rPr lang="en-US" dirty="0" err="1">
                <a:hlinkClick r:id="rId11" tooltip="Optimates"/>
              </a:rPr>
              <a:t>Optimates</a:t>
            </a:r>
            <a:r>
              <a:rPr lang="en-US" dirty="0"/>
              <a:t>. The phrase is still used today in Italy (Il dado è </a:t>
            </a:r>
            <a:r>
              <a:rPr lang="en-US" dirty="0" err="1"/>
              <a:t>tratto</a:t>
            </a:r>
            <a:r>
              <a:rPr lang="en-US" dirty="0"/>
              <a:t>) to mean that events have passed a point of no return, that something inevitably will happen.</a:t>
            </a:r>
          </a:p>
          <a:p>
            <a:r>
              <a:rPr lang="el-GR" dirty="0"/>
              <a:t>Θεωρείται ότι η φράση ανήκει αρχικά στον Μένανδρο, αγαπημένο ποιητή του Καίσαρα, και εμφανίζεται σε ένα στίχο του στην “</a:t>
            </a:r>
            <a:r>
              <a:rPr lang="el-GR" dirty="0" err="1"/>
              <a:t>Ἀρρηφόρῳ</a:t>
            </a:r>
            <a:r>
              <a:rPr lang="el-GR" dirty="0"/>
              <a:t>” (</a:t>
            </a:r>
            <a:r>
              <a:rPr lang="el-GR" dirty="0" err="1"/>
              <a:t>Δειπνοσοφισταί</a:t>
            </a:r>
            <a:r>
              <a:rPr lang="el-GR" dirty="0"/>
              <a:t>, 13-8). Ο </a:t>
            </a:r>
            <a:r>
              <a:rPr lang="el-GR" dirty="0">
                <a:hlinkClick r:id="rId12" tooltip="Πλούταρχος"/>
              </a:rPr>
              <a:t>Πλούταρχος</a:t>
            </a:r>
            <a:r>
              <a:rPr lang="el-GR" dirty="0"/>
              <a:t> αναφέρει, για το συγκεκριμένο περιστατικό: "</a:t>
            </a:r>
            <a:r>
              <a:rPr lang="el-GR" i="1" dirty="0" err="1"/>
              <a:t>Ἑλληνιστὶ</a:t>
            </a:r>
            <a:r>
              <a:rPr lang="el-GR" i="1" dirty="0"/>
              <a:t> </a:t>
            </a:r>
            <a:r>
              <a:rPr lang="el-GR" i="1" dirty="0" err="1"/>
              <a:t>πρὸς</a:t>
            </a:r>
            <a:r>
              <a:rPr lang="el-GR" i="1" dirty="0"/>
              <a:t> </a:t>
            </a:r>
            <a:r>
              <a:rPr lang="el-GR" i="1" dirty="0" err="1"/>
              <a:t>τοὺς</a:t>
            </a:r>
            <a:r>
              <a:rPr lang="el-GR" i="1" dirty="0"/>
              <a:t> παρόντας </a:t>
            </a:r>
            <a:r>
              <a:rPr lang="el-GR" i="1" dirty="0" err="1"/>
              <a:t>ἐκβοήσας</a:t>
            </a:r>
            <a:r>
              <a:rPr lang="el-GR" i="1" dirty="0"/>
              <a:t>, «</a:t>
            </a:r>
            <a:r>
              <a:rPr lang="el-GR" b="1" i="1" dirty="0"/>
              <a:t>Ἀνεῤῥίφθω κύβος</a:t>
            </a:r>
            <a:r>
              <a:rPr lang="el-GR" i="1" dirty="0"/>
              <a:t>», </a:t>
            </a:r>
            <a:r>
              <a:rPr lang="el-GR" i="1" dirty="0" err="1"/>
              <a:t>διεβίβαζε</a:t>
            </a:r>
            <a:r>
              <a:rPr lang="el-GR" i="1" dirty="0"/>
              <a:t> </a:t>
            </a:r>
            <a:r>
              <a:rPr lang="el-GR" i="1" dirty="0" err="1"/>
              <a:t>τὸν</a:t>
            </a:r>
            <a:r>
              <a:rPr lang="el-GR" i="1" dirty="0"/>
              <a:t> </a:t>
            </a:r>
            <a:r>
              <a:rPr lang="el-GR" i="1" dirty="0" err="1"/>
              <a:t>στρατόν</a:t>
            </a:r>
            <a:r>
              <a:rPr lang="el-GR" i="1" dirty="0"/>
              <a:t>.</a:t>
            </a:r>
            <a:r>
              <a:rPr lang="el-GR" dirty="0"/>
              <a:t>" (προστακτική παρακειμένου σε γ΄ πρόσωπο, του ρήματος </a:t>
            </a:r>
            <a:r>
              <a:rPr lang="el-GR" i="1" dirty="0" err="1"/>
              <a:t>ἀνέῤῥιμμαι</a:t>
            </a:r>
            <a:r>
              <a:rPr lang="el-GR" i="1" dirty="0"/>
              <a:t> - </a:t>
            </a:r>
            <a:r>
              <a:rPr lang="el-GR" i="1" dirty="0" err="1"/>
              <a:t>ἀναῤῥίπτομαι</a:t>
            </a:r>
            <a:r>
              <a:rPr lang="el-GR" dirty="0" smtClean="0"/>
              <a:t>).</a:t>
            </a:r>
            <a:endParaRPr lang="el-GR" dirty="0"/>
          </a:p>
        </p:txBody>
      </p:sp>
    </p:spTree>
    <p:extLst>
      <p:ext uri="{BB962C8B-B14F-4D97-AF65-F5344CB8AC3E}">
        <p14:creationId xmlns:p14="http://schemas.microsoft.com/office/powerpoint/2010/main" val="4153440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Ανυπαρξία Μαθηματικών (2 από 2)</a:t>
            </a:r>
            <a:endParaRPr lang="el-GR" dirty="0"/>
          </a:p>
        </p:txBody>
      </p:sp>
      <p:sp>
        <p:nvSpPr>
          <p:cNvPr id="3" name="Θέση περιεχομένου 2"/>
          <p:cNvSpPr>
            <a:spLocks noGrp="1"/>
          </p:cNvSpPr>
          <p:nvPr>
            <p:ph idx="1"/>
          </p:nvPr>
        </p:nvSpPr>
        <p:spPr/>
        <p:txBody>
          <a:bodyPr>
            <a:normAutofit/>
          </a:bodyPr>
          <a:lstStyle/>
          <a:p>
            <a:r>
              <a:rPr lang="el-GR" dirty="0" smtClean="0"/>
              <a:t>Μεσαίωνας: Έμφαση </a:t>
            </a:r>
            <a:r>
              <a:rPr lang="el-GR" dirty="0"/>
              <a:t>σ</a:t>
            </a:r>
            <a:r>
              <a:rPr lang="el-GR" dirty="0" smtClean="0"/>
              <a:t>ε μετά θάνατον ζωή</a:t>
            </a:r>
          </a:p>
          <a:p>
            <a:r>
              <a:rPr lang="el-GR" dirty="0" smtClean="0"/>
              <a:t>Οθωμανική Αυτοκρατορία</a:t>
            </a:r>
            <a:endParaRPr lang="en-US" dirty="0" smtClean="0"/>
          </a:p>
          <a:p>
            <a:r>
              <a:rPr lang="el-GR" dirty="0" smtClean="0"/>
              <a:t>Ισπανία: Πόλεμοι με Άραβες</a:t>
            </a:r>
            <a:endParaRPr lang="en-US" dirty="0"/>
          </a:p>
        </p:txBody>
      </p:sp>
    </p:spTree>
    <p:extLst>
      <p:ext uri="{BB962C8B-B14F-4D97-AF65-F5344CB8AC3E}">
        <p14:creationId xmlns:p14="http://schemas.microsoft.com/office/powerpoint/2010/main" val="9763316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Fields Medals by </a:t>
            </a:r>
            <a:r>
              <a:rPr lang="en-US" dirty="0" smtClean="0"/>
              <a:t>affiliation</a:t>
            </a:r>
            <a:r>
              <a:rPr lang="el-GR" dirty="0" smtClean="0"/>
              <a:t> (1 από 2)</a:t>
            </a:r>
            <a:endParaRPr lang="el-GR" dirty="0"/>
          </a:p>
        </p:txBody>
      </p:sp>
      <p:sp>
        <p:nvSpPr>
          <p:cNvPr id="4" name="Θέση περιεχομένου 3"/>
          <p:cNvSpPr>
            <a:spLocks noGrp="1"/>
          </p:cNvSpPr>
          <p:nvPr>
            <p:ph sz="half" idx="1"/>
          </p:nvPr>
        </p:nvSpPr>
        <p:spPr/>
        <p:txBody>
          <a:bodyPr>
            <a:normAutofit fontScale="77500" lnSpcReduction="20000"/>
          </a:bodyPr>
          <a:lstStyle/>
          <a:p>
            <a:r>
              <a:rPr lang="en-US" dirty="0">
                <a:hlinkClick r:id="rId2" tooltip="Princeton University"/>
              </a:rPr>
              <a:t>Princeton University</a:t>
            </a:r>
            <a:r>
              <a:rPr lang="en-US" dirty="0"/>
              <a:t>, 8</a:t>
            </a:r>
            <a:endParaRPr lang="el-GR" dirty="0"/>
          </a:p>
          <a:p>
            <a:r>
              <a:rPr lang="en-US" dirty="0" err="1">
                <a:hlinkClick r:id="rId3" tooltip="Institut des Hautes Études Scientifiques"/>
              </a:rPr>
              <a:t>Institut</a:t>
            </a:r>
            <a:r>
              <a:rPr lang="en-US" dirty="0">
                <a:hlinkClick r:id="rId3" tooltip="Institut des Hautes Études Scientifiques"/>
              </a:rPr>
              <a:t> des </a:t>
            </a:r>
            <a:r>
              <a:rPr lang="en-US" dirty="0" err="1">
                <a:hlinkClick r:id="rId3" tooltip="Institut des Hautes Études Scientifiques"/>
              </a:rPr>
              <a:t>Hautes</a:t>
            </a:r>
            <a:r>
              <a:rPr lang="en-US" dirty="0">
                <a:hlinkClick r:id="rId3" tooltip="Institut des Hautes Études Scientifiques"/>
              </a:rPr>
              <a:t> </a:t>
            </a:r>
            <a:r>
              <a:rPr lang="en-US" dirty="0" err="1">
                <a:hlinkClick r:id="rId3" tooltip="Institut des Hautes Études Scientifiques"/>
              </a:rPr>
              <a:t>Études</a:t>
            </a:r>
            <a:r>
              <a:rPr lang="en-US" dirty="0">
                <a:hlinkClick r:id="rId3" tooltip="Institut des Hautes Études Scientifiques"/>
              </a:rPr>
              <a:t> </a:t>
            </a:r>
            <a:r>
              <a:rPr lang="en-US" dirty="0" err="1">
                <a:hlinkClick r:id="rId3" tooltip="Institut des Hautes Études Scientifiques"/>
              </a:rPr>
              <a:t>Scientifiques</a:t>
            </a:r>
            <a:r>
              <a:rPr lang="en-US" dirty="0"/>
              <a:t>, 6</a:t>
            </a:r>
            <a:endParaRPr lang="el-GR" dirty="0"/>
          </a:p>
          <a:p>
            <a:r>
              <a:rPr lang="en-US" dirty="0">
                <a:hlinkClick r:id="rId4" tooltip="University of Paris"/>
              </a:rPr>
              <a:t>University of Paris</a:t>
            </a:r>
            <a:r>
              <a:rPr lang="en-US" dirty="0"/>
              <a:t>, 6</a:t>
            </a:r>
            <a:endParaRPr lang="el-GR" dirty="0"/>
          </a:p>
          <a:p>
            <a:r>
              <a:rPr lang="en-US" dirty="0">
                <a:hlinkClick r:id="rId5" tooltip="Institute for Advanced Study"/>
              </a:rPr>
              <a:t>Institute for Advanced Study</a:t>
            </a:r>
            <a:r>
              <a:rPr lang="en-US" dirty="0"/>
              <a:t>, 5</a:t>
            </a:r>
            <a:endParaRPr lang="el-GR" dirty="0"/>
          </a:p>
          <a:p>
            <a:r>
              <a:rPr lang="en-US" dirty="0">
                <a:hlinkClick r:id="rId6" tooltip="Harvard University"/>
              </a:rPr>
              <a:t>Harvard University</a:t>
            </a:r>
            <a:r>
              <a:rPr lang="en-US" dirty="0"/>
              <a:t>, 3</a:t>
            </a:r>
            <a:endParaRPr lang="el-GR" dirty="0"/>
          </a:p>
          <a:p>
            <a:r>
              <a:rPr lang="en-US" dirty="0">
                <a:hlinkClick r:id="rId7" tooltip="University of California, Berkeley"/>
              </a:rPr>
              <a:t>University of California, Berkeley</a:t>
            </a:r>
            <a:r>
              <a:rPr lang="en-US" dirty="0"/>
              <a:t>, 3</a:t>
            </a:r>
            <a:endParaRPr lang="el-GR" dirty="0"/>
          </a:p>
          <a:p>
            <a:r>
              <a:rPr lang="en-US" dirty="0">
                <a:hlinkClick r:id="rId8" tooltip="University of Cambridge"/>
              </a:rPr>
              <a:t>University of Cambridge</a:t>
            </a:r>
            <a:r>
              <a:rPr lang="en-US" dirty="0"/>
              <a:t>, 3</a:t>
            </a:r>
            <a:endParaRPr lang="el-GR" dirty="0"/>
          </a:p>
          <a:p>
            <a:r>
              <a:rPr lang="en-US" dirty="0">
                <a:hlinkClick r:id="rId9" tooltip="Massachusetts Institute of Technology"/>
              </a:rPr>
              <a:t>Massachusetts Institute of Technology</a:t>
            </a:r>
            <a:r>
              <a:rPr lang="en-US" dirty="0"/>
              <a:t>, 2</a:t>
            </a:r>
            <a:endParaRPr lang="el-GR" dirty="0"/>
          </a:p>
          <a:p>
            <a:r>
              <a:rPr lang="en-US" dirty="0">
                <a:hlinkClick r:id="rId10" tooltip="Oxford University"/>
              </a:rPr>
              <a:t>Oxford University</a:t>
            </a:r>
            <a:r>
              <a:rPr lang="en-US" dirty="0"/>
              <a:t>, 2</a:t>
            </a:r>
            <a:endParaRPr lang="el-GR" dirty="0"/>
          </a:p>
          <a:p>
            <a:r>
              <a:rPr lang="en-US" dirty="0">
                <a:hlinkClick r:id="rId11" tooltip="Stanford University"/>
              </a:rPr>
              <a:t>Stanford University</a:t>
            </a:r>
            <a:r>
              <a:rPr lang="en-US" dirty="0"/>
              <a:t>, </a:t>
            </a:r>
            <a:r>
              <a:rPr lang="en-US" dirty="0" smtClean="0"/>
              <a:t>2</a:t>
            </a:r>
            <a:endParaRPr lang="en-US" dirty="0"/>
          </a:p>
        </p:txBody>
      </p:sp>
      <p:sp>
        <p:nvSpPr>
          <p:cNvPr id="5" name="Θέση περιεχομένου 4"/>
          <p:cNvSpPr>
            <a:spLocks noGrp="1"/>
          </p:cNvSpPr>
          <p:nvPr>
            <p:ph sz="half" idx="2"/>
          </p:nvPr>
        </p:nvSpPr>
        <p:spPr/>
        <p:txBody>
          <a:bodyPr>
            <a:normAutofit fontScale="77500" lnSpcReduction="20000"/>
          </a:bodyPr>
          <a:lstStyle/>
          <a:p>
            <a:r>
              <a:rPr lang="en-US" dirty="0">
                <a:hlinkClick r:id="rId12" tooltip="University of California, San Diego"/>
              </a:rPr>
              <a:t>University of California San Diego</a:t>
            </a:r>
            <a:r>
              <a:rPr lang="en-US" dirty="0"/>
              <a:t>, 2</a:t>
            </a:r>
            <a:endParaRPr lang="el-GR" dirty="0"/>
          </a:p>
          <a:p>
            <a:r>
              <a:rPr lang="en-US" dirty="0">
                <a:hlinkClick r:id="rId13" tooltip="CNRS"/>
              </a:rPr>
              <a:t>CNRS</a:t>
            </a:r>
            <a:r>
              <a:rPr lang="en-US" dirty="0"/>
              <a:t>, 1</a:t>
            </a:r>
            <a:endParaRPr lang="el-GR" dirty="0"/>
          </a:p>
          <a:p>
            <a:r>
              <a:rPr lang="en-US" dirty="0">
                <a:hlinkClick r:id="rId14" tooltip="Hebrew University of Jerusalem"/>
              </a:rPr>
              <a:t>Hebrew University of Jerusalem</a:t>
            </a:r>
            <a:r>
              <a:rPr lang="en-US" dirty="0"/>
              <a:t>, 1</a:t>
            </a:r>
            <a:endParaRPr lang="el-GR" dirty="0"/>
          </a:p>
          <a:p>
            <a:r>
              <a:rPr lang="en-US" dirty="0" err="1">
                <a:hlinkClick r:id="rId15" tooltip="Institut Henri Poincaré"/>
              </a:rPr>
              <a:t>Institut</a:t>
            </a:r>
            <a:r>
              <a:rPr lang="en-US" dirty="0">
                <a:hlinkClick r:id="rId15" tooltip="Institut Henri Poincaré"/>
              </a:rPr>
              <a:t> Henri </a:t>
            </a:r>
            <a:r>
              <a:rPr lang="en-US" dirty="0" err="1">
                <a:hlinkClick r:id="rId15" tooltip="Institut Henri Poincaré"/>
              </a:rPr>
              <a:t>Poincaré</a:t>
            </a:r>
            <a:r>
              <a:rPr lang="en-US" dirty="0"/>
              <a:t>, 1</a:t>
            </a:r>
            <a:endParaRPr lang="el-GR" dirty="0"/>
          </a:p>
          <a:p>
            <a:r>
              <a:rPr lang="en-US" dirty="0" err="1">
                <a:hlinkClick r:id="rId16" tooltip="Instituto Nacional de Matemática Pura e Aplicada"/>
              </a:rPr>
              <a:t>Instituto</a:t>
            </a:r>
            <a:r>
              <a:rPr lang="en-US" dirty="0">
                <a:hlinkClick r:id="rId16" tooltip="Instituto Nacional de Matemática Pura e Aplicada"/>
              </a:rPr>
              <a:t> </a:t>
            </a:r>
            <a:r>
              <a:rPr lang="en-US" dirty="0" err="1">
                <a:hlinkClick r:id="rId16" tooltip="Instituto Nacional de Matemática Pura e Aplicada"/>
              </a:rPr>
              <a:t>Nacional</a:t>
            </a:r>
            <a:r>
              <a:rPr lang="en-US" dirty="0">
                <a:hlinkClick r:id="rId16" tooltip="Instituto Nacional de Matemática Pura e Aplicada"/>
              </a:rPr>
              <a:t> de </a:t>
            </a:r>
            <a:r>
              <a:rPr lang="en-US" dirty="0" err="1">
                <a:hlinkClick r:id="rId16" tooltip="Instituto Nacional de Matemática Pura e Aplicada"/>
              </a:rPr>
              <a:t>Matemática</a:t>
            </a:r>
            <a:r>
              <a:rPr lang="en-US" dirty="0">
                <a:hlinkClick r:id="rId16" tooltip="Instituto Nacional de Matemática Pura e Aplicada"/>
              </a:rPr>
              <a:t> </a:t>
            </a:r>
            <a:r>
              <a:rPr lang="en-US" dirty="0" err="1">
                <a:hlinkClick r:id="rId16" tooltip="Instituto Nacional de Matemática Pura e Aplicada"/>
              </a:rPr>
              <a:t>Pura</a:t>
            </a:r>
            <a:r>
              <a:rPr lang="en-US" dirty="0">
                <a:hlinkClick r:id="rId16" tooltip="Instituto Nacional de Matemática Pura e Aplicada"/>
              </a:rPr>
              <a:t> e </a:t>
            </a:r>
            <a:r>
              <a:rPr lang="en-US" dirty="0" err="1">
                <a:hlinkClick r:id="rId16" tooltip="Instituto Nacional de Matemática Pura e Aplicada"/>
              </a:rPr>
              <a:t>Aplicada</a:t>
            </a:r>
            <a:r>
              <a:rPr lang="en-US" dirty="0"/>
              <a:t>, 1</a:t>
            </a:r>
            <a:endParaRPr lang="el-GR" dirty="0"/>
          </a:p>
          <a:p>
            <a:r>
              <a:rPr lang="en-US" dirty="0">
                <a:hlinkClick r:id="rId17" tooltip="Kyoto University"/>
              </a:rPr>
              <a:t>Kyoto University</a:t>
            </a:r>
            <a:r>
              <a:rPr lang="en-US" dirty="0"/>
              <a:t>, 1</a:t>
            </a:r>
            <a:endParaRPr lang="el-GR" dirty="0"/>
          </a:p>
          <a:p>
            <a:r>
              <a:rPr lang="en-US" dirty="0">
                <a:hlinkClick r:id="rId18" tooltip="Moscow State University"/>
              </a:rPr>
              <a:t>Moscow State University</a:t>
            </a:r>
            <a:r>
              <a:rPr lang="en-US" dirty="0"/>
              <a:t>, 1</a:t>
            </a:r>
            <a:endParaRPr lang="el-GR" dirty="0"/>
          </a:p>
          <a:p>
            <a:r>
              <a:rPr lang="en-US" dirty="0">
                <a:hlinkClick r:id="rId19" tooltip="Rutgers University"/>
              </a:rPr>
              <a:t>Rutgers University</a:t>
            </a:r>
            <a:r>
              <a:rPr lang="en-US" dirty="0"/>
              <a:t>, 1</a:t>
            </a:r>
            <a:endParaRPr lang="el-GR" dirty="0"/>
          </a:p>
          <a:p>
            <a:r>
              <a:rPr lang="en-US" dirty="0">
                <a:hlinkClick r:id="rId20" tooltip="University College London"/>
              </a:rPr>
              <a:t>University College London</a:t>
            </a:r>
            <a:r>
              <a:rPr lang="en-US" dirty="0"/>
              <a:t>, </a:t>
            </a:r>
            <a:r>
              <a:rPr lang="en-US" dirty="0" smtClean="0"/>
              <a:t>1</a:t>
            </a:r>
            <a:endParaRPr lang="el-GR" dirty="0"/>
          </a:p>
        </p:txBody>
      </p:sp>
    </p:spTree>
    <p:extLst>
      <p:ext uri="{BB962C8B-B14F-4D97-AF65-F5344CB8AC3E}">
        <p14:creationId xmlns:p14="http://schemas.microsoft.com/office/powerpoint/2010/main" val="3070806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Henry Ford </a:t>
            </a:r>
            <a:r>
              <a:rPr lang="el-GR" dirty="0" smtClean="0"/>
              <a:t>και Ναζί</a:t>
            </a:r>
            <a:endParaRPr lang="el-GR" dirty="0"/>
          </a:p>
        </p:txBody>
      </p:sp>
      <p:sp>
        <p:nvSpPr>
          <p:cNvPr id="7" name="Θέση περιεχομένου 6"/>
          <p:cNvSpPr>
            <a:spLocks noGrp="1"/>
          </p:cNvSpPr>
          <p:nvPr>
            <p:ph sz="half" idx="1"/>
          </p:nvPr>
        </p:nvSpPr>
        <p:spPr>
          <a:xfrm>
            <a:off x="457200" y="1600206"/>
            <a:ext cx="5050904" cy="4525963"/>
          </a:xfrm>
        </p:spPr>
        <p:txBody>
          <a:bodyPr>
            <a:noAutofit/>
          </a:bodyPr>
          <a:lstStyle/>
          <a:p>
            <a:r>
              <a:rPr lang="en-US" sz="2000" dirty="0"/>
              <a:t>At a ceremony in Dearborn, Michigan, Henry Ford is presented with the Grand Cross of the Supreme Order of the German Eagle on his 75th birthday. Henry Ford is the first American recipient of this, an honor created a year earlier by Adolf </a:t>
            </a:r>
            <a:r>
              <a:rPr lang="en-US" sz="2000" dirty="0" smtClean="0"/>
              <a:t>Hitler. </a:t>
            </a:r>
          </a:p>
          <a:p>
            <a:r>
              <a:rPr lang="en-US" sz="2000" dirty="0" smtClean="0"/>
              <a:t>This </a:t>
            </a:r>
            <a:r>
              <a:rPr lang="en-US" sz="2000" dirty="0"/>
              <a:t>is the highest honor Nazi Germany could give to any foreigner and represents Adolf Hitler’s personal admiration and indebtedness to Henry Ford. The presentation is made by Karl </a:t>
            </a:r>
            <a:r>
              <a:rPr lang="en-US" sz="2000" dirty="0" err="1"/>
              <a:t>Kapp</a:t>
            </a:r>
            <a:r>
              <a:rPr lang="en-US" sz="2000" dirty="0"/>
              <a:t>, German consul in Cleveland, and Fritz Heller, German consular representative in Detroit. Ford is the only American mentioned in Hitler’s book “Mein </a:t>
            </a:r>
            <a:r>
              <a:rPr lang="en-US" sz="2000" dirty="0" err="1"/>
              <a:t>Kampf</a:t>
            </a:r>
            <a:r>
              <a:rPr lang="en-US" sz="2000" dirty="0" smtClean="0"/>
              <a:t>”.</a:t>
            </a:r>
            <a:endParaRPr lang="el-GR" sz="2000" dirty="0"/>
          </a:p>
        </p:txBody>
      </p:sp>
      <p:pic>
        <p:nvPicPr>
          <p:cNvPr id="9" name="Θέση περιεχομένου 8" title="Henry Ford receiving the Grand Cross of the German Eagle from Nazi officials, 193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724128" y="1772816"/>
            <a:ext cx="2962671" cy="2352709"/>
          </a:xfrm>
          <a:ln w="12700">
            <a:solidFill>
              <a:schemeClr val="tx1"/>
            </a:solidFill>
          </a:ln>
        </p:spPr>
      </p:pic>
      <p:sp>
        <p:nvSpPr>
          <p:cNvPr id="4" name="TextBox 3"/>
          <p:cNvSpPr txBox="1"/>
          <p:nvPr/>
        </p:nvSpPr>
        <p:spPr>
          <a:xfrm>
            <a:off x="5724128" y="4221088"/>
            <a:ext cx="2962672" cy="216024"/>
          </a:xfrm>
          <a:prstGeom prst="rect">
            <a:avLst/>
          </a:prstGeom>
        </p:spPr>
        <p:txBody>
          <a:bodyPr vert="horz" wrap="square" lIns="91440" tIns="45720" rIns="91440" bIns="45720" rtlCol="0" anchor="ctr">
            <a:noAutofit/>
          </a:bodyPr>
          <a:lstStyle/>
          <a:p>
            <a:pPr algn="ctr"/>
            <a:r>
              <a:rPr lang="el-GR" sz="1400" i="1" dirty="0" smtClean="0"/>
              <a:t>Εικόνα 1.</a:t>
            </a:r>
          </a:p>
        </p:txBody>
      </p:sp>
    </p:spTree>
    <p:extLst>
      <p:ext uri="{BB962C8B-B14F-4D97-AF65-F5344CB8AC3E}">
        <p14:creationId xmlns:p14="http://schemas.microsoft.com/office/powerpoint/2010/main" val="41358807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t>Fields Medals by </a:t>
            </a:r>
            <a:r>
              <a:rPr lang="en-US" dirty="0" smtClean="0"/>
              <a:t>affiliation</a:t>
            </a:r>
            <a:r>
              <a:rPr lang="el-GR" dirty="0" smtClean="0"/>
              <a:t> (2 από 2)</a:t>
            </a:r>
            <a:endParaRPr lang="el-GR" dirty="0"/>
          </a:p>
        </p:txBody>
      </p:sp>
      <p:sp>
        <p:nvSpPr>
          <p:cNvPr id="4" name="Θέση περιεχομένου 3"/>
          <p:cNvSpPr>
            <a:spLocks noGrp="1"/>
          </p:cNvSpPr>
          <p:nvPr>
            <p:ph sz="half" idx="1"/>
          </p:nvPr>
        </p:nvSpPr>
        <p:spPr/>
        <p:txBody>
          <a:bodyPr>
            <a:normAutofit/>
          </a:bodyPr>
          <a:lstStyle/>
          <a:p>
            <a:r>
              <a:rPr lang="en-US" dirty="0">
                <a:hlinkClick r:id="rId2" tooltip="University of California, Los Angeles"/>
              </a:rPr>
              <a:t>University of California, Los Angeles</a:t>
            </a:r>
            <a:r>
              <a:rPr lang="en-US" dirty="0"/>
              <a:t>, 1</a:t>
            </a:r>
            <a:endParaRPr lang="el-GR" dirty="0"/>
          </a:p>
          <a:p>
            <a:r>
              <a:rPr lang="en-US" dirty="0">
                <a:hlinkClick r:id="rId3" tooltip="University of Geneva"/>
              </a:rPr>
              <a:t>University of Geneva</a:t>
            </a:r>
            <a:r>
              <a:rPr lang="en-US" dirty="0"/>
              <a:t>, 1</a:t>
            </a:r>
            <a:endParaRPr lang="el-GR" dirty="0"/>
          </a:p>
          <a:p>
            <a:r>
              <a:rPr lang="en-US" dirty="0">
                <a:hlinkClick r:id="rId4" tooltip="University of Helsinki"/>
              </a:rPr>
              <a:t>University of Helsinki</a:t>
            </a:r>
            <a:r>
              <a:rPr lang="en-US" dirty="0"/>
              <a:t>, 1</a:t>
            </a:r>
            <a:endParaRPr lang="el-GR" dirty="0"/>
          </a:p>
          <a:p>
            <a:r>
              <a:rPr lang="en-US" dirty="0">
                <a:hlinkClick r:id="rId5" tooltip="University of Kharkiv"/>
              </a:rPr>
              <a:t>University of </a:t>
            </a:r>
            <a:r>
              <a:rPr lang="en-US" dirty="0" err="1">
                <a:hlinkClick r:id="rId5" tooltip="University of Kharkiv"/>
              </a:rPr>
              <a:t>Kharkiv</a:t>
            </a:r>
            <a:r>
              <a:rPr lang="en-US" dirty="0"/>
              <a:t>, 1</a:t>
            </a:r>
            <a:endParaRPr lang="el-GR" dirty="0"/>
          </a:p>
          <a:p>
            <a:r>
              <a:rPr lang="en-US" dirty="0">
                <a:hlinkClick r:id="rId6" tooltip="University of Nancy"/>
              </a:rPr>
              <a:t>University of Nancy</a:t>
            </a:r>
            <a:r>
              <a:rPr lang="en-US" dirty="0"/>
              <a:t>, 1</a:t>
            </a:r>
            <a:endParaRPr lang="el-GR" dirty="0"/>
          </a:p>
          <a:p>
            <a:r>
              <a:rPr lang="en-US" dirty="0" smtClean="0">
                <a:hlinkClick r:id="rId7" tooltip="University of Pisa"/>
              </a:rPr>
              <a:t>University </a:t>
            </a:r>
            <a:r>
              <a:rPr lang="en-US" dirty="0">
                <a:hlinkClick r:id="rId7" tooltip="University of Pisa"/>
              </a:rPr>
              <a:t>of Pisa</a:t>
            </a:r>
            <a:r>
              <a:rPr lang="en-US" dirty="0"/>
              <a:t>, </a:t>
            </a:r>
            <a:r>
              <a:rPr lang="en-US" dirty="0" smtClean="0"/>
              <a:t>1</a:t>
            </a:r>
            <a:endParaRPr lang="el-GR" dirty="0" smtClean="0"/>
          </a:p>
          <a:p>
            <a:r>
              <a:rPr lang="en-US" dirty="0">
                <a:hlinkClick r:id="rId8" tooltip="University of Stockholm"/>
              </a:rPr>
              <a:t>University </a:t>
            </a:r>
            <a:r>
              <a:rPr lang="en-US" dirty="0" smtClean="0">
                <a:hlinkClick r:id="rId8" tooltip="University of Stockholm"/>
              </a:rPr>
              <a:t>of</a:t>
            </a:r>
            <a:r>
              <a:rPr lang="el-GR" dirty="0" smtClean="0">
                <a:hlinkClick r:id="rId8" tooltip="University of Stockholm"/>
              </a:rPr>
              <a:t> </a:t>
            </a:r>
            <a:r>
              <a:rPr lang="en-US" dirty="0" smtClean="0">
                <a:hlinkClick r:id="rId8" tooltip="University of Stockholm"/>
              </a:rPr>
              <a:t>Stockholm</a:t>
            </a:r>
            <a:r>
              <a:rPr lang="en-US" dirty="0"/>
              <a:t>, </a:t>
            </a:r>
            <a:r>
              <a:rPr lang="en-US" dirty="0" smtClean="0"/>
              <a:t>1</a:t>
            </a:r>
            <a:endParaRPr lang="el-GR" dirty="0"/>
          </a:p>
        </p:txBody>
      </p:sp>
      <p:sp>
        <p:nvSpPr>
          <p:cNvPr id="5" name="Θέση περιεχομένου 4"/>
          <p:cNvSpPr>
            <a:spLocks noGrp="1"/>
          </p:cNvSpPr>
          <p:nvPr>
            <p:ph sz="half" idx="2"/>
          </p:nvPr>
        </p:nvSpPr>
        <p:spPr/>
        <p:txBody>
          <a:bodyPr>
            <a:normAutofit/>
          </a:bodyPr>
          <a:lstStyle/>
          <a:p>
            <a:r>
              <a:rPr lang="en-US" dirty="0" smtClean="0">
                <a:hlinkClick r:id="rId9" tooltip="University of Strasbourg"/>
              </a:rPr>
              <a:t>University </a:t>
            </a:r>
            <a:r>
              <a:rPr lang="en-US" dirty="0">
                <a:hlinkClick r:id="rId9" tooltip="University of Strasbourg"/>
              </a:rPr>
              <a:t>of Strasbourg</a:t>
            </a:r>
            <a:r>
              <a:rPr lang="en-US" dirty="0"/>
              <a:t>, 1</a:t>
            </a:r>
            <a:endParaRPr lang="el-GR" dirty="0"/>
          </a:p>
          <a:p>
            <a:r>
              <a:rPr lang="en-US" dirty="0">
                <a:hlinkClick r:id="rId10" tooltip="University of Warwick"/>
              </a:rPr>
              <a:t>University of Warwick</a:t>
            </a:r>
            <a:r>
              <a:rPr lang="en-US" dirty="0"/>
              <a:t>, 1</a:t>
            </a:r>
            <a:endParaRPr lang="el-GR" dirty="0"/>
          </a:p>
          <a:p>
            <a:r>
              <a:rPr lang="en-US" dirty="0">
                <a:hlinkClick r:id="rId11" tooltip="University of Tokyo"/>
              </a:rPr>
              <a:t>University of Tokyo</a:t>
            </a:r>
            <a:r>
              <a:rPr lang="en-US" dirty="0"/>
              <a:t>, 1</a:t>
            </a:r>
            <a:endParaRPr lang="el-GR" dirty="0"/>
          </a:p>
          <a:p>
            <a:r>
              <a:rPr lang="en-US" dirty="0" err="1">
                <a:hlinkClick r:id="rId12" tooltip="École Normale Supérieure de Lyon"/>
              </a:rPr>
              <a:t>École</a:t>
            </a:r>
            <a:r>
              <a:rPr lang="en-US" dirty="0">
                <a:hlinkClick r:id="rId12" tooltip="École Normale Supérieure de Lyon"/>
              </a:rPr>
              <a:t> </a:t>
            </a:r>
            <a:r>
              <a:rPr lang="en-US" dirty="0" err="1">
                <a:hlinkClick r:id="rId12" tooltip="École Normale Supérieure de Lyon"/>
              </a:rPr>
              <a:t>Normale</a:t>
            </a:r>
            <a:r>
              <a:rPr lang="en-US" dirty="0">
                <a:hlinkClick r:id="rId12" tooltip="École Normale Supérieure de Lyon"/>
              </a:rPr>
              <a:t> </a:t>
            </a:r>
            <a:r>
              <a:rPr lang="en-US" dirty="0" err="1">
                <a:hlinkClick r:id="rId12" tooltip="École Normale Supérieure de Lyon"/>
              </a:rPr>
              <a:t>Supérieure</a:t>
            </a:r>
            <a:r>
              <a:rPr lang="en-US" dirty="0">
                <a:hlinkClick r:id="rId12" tooltip="École Normale Supérieure de Lyon"/>
              </a:rPr>
              <a:t> de Lyon</a:t>
            </a:r>
            <a:r>
              <a:rPr lang="en-US" dirty="0"/>
              <a:t>, 1</a:t>
            </a:r>
            <a:endParaRPr lang="el-GR" dirty="0"/>
          </a:p>
          <a:p>
            <a:r>
              <a:rPr lang="el-GR" dirty="0" err="1"/>
              <a:t>None</a:t>
            </a:r>
            <a:r>
              <a:rPr lang="el-GR" dirty="0"/>
              <a:t> (</a:t>
            </a:r>
            <a:r>
              <a:rPr lang="el-GR" dirty="0" err="1"/>
              <a:t>independent</a:t>
            </a:r>
            <a:r>
              <a:rPr lang="el-GR" dirty="0"/>
              <a:t> </a:t>
            </a:r>
            <a:r>
              <a:rPr lang="el-GR" dirty="0" err="1"/>
              <a:t>researcher</a:t>
            </a:r>
            <a:r>
              <a:rPr lang="el-GR" dirty="0"/>
              <a:t>), </a:t>
            </a:r>
            <a:r>
              <a:rPr lang="el-GR" dirty="0" smtClean="0"/>
              <a:t>1</a:t>
            </a:r>
            <a:endParaRPr lang="el-GR" dirty="0"/>
          </a:p>
        </p:txBody>
      </p:sp>
    </p:spTree>
    <p:extLst>
      <p:ext uri="{BB962C8B-B14F-4D97-AF65-F5344CB8AC3E}">
        <p14:creationId xmlns:p14="http://schemas.microsoft.com/office/powerpoint/2010/main" val="23775926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dirty="0"/>
              <a:t>F</a:t>
            </a:r>
            <a:r>
              <a:rPr lang="en-US" dirty="0" smtClean="0"/>
              <a:t>ields in Countries</a:t>
            </a:r>
            <a:endParaRPr lang="el-GR" dirty="0"/>
          </a:p>
        </p:txBody>
      </p:sp>
      <p:sp>
        <p:nvSpPr>
          <p:cNvPr id="6" name="Θέση περιεχομένου 5"/>
          <p:cNvSpPr>
            <a:spLocks noGrp="1"/>
          </p:cNvSpPr>
          <p:nvPr>
            <p:ph idx="1"/>
          </p:nvPr>
        </p:nvSpPr>
        <p:spPr/>
        <p:txBody>
          <a:bodyPr>
            <a:normAutofit fontScale="92500" lnSpcReduction="20000"/>
          </a:bodyPr>
          <a:lstStyle/>
          <a:p>
            <a:r>
              <a:rPr lang="el-GR" sz="2800" dirty="0"/>
              <a:t>ΗΠΑ, 24</a:t>
            </a:r>
          </a:p>
          <a:p>
            <a:r>
              <a:rPr lang="el-GR" sz="2800" dirty="0"/>
              <a:t>Γαλλία, 16</a:t>
            </a:r>
          </a:p>
          <a:p>
            <a:r>
              <a:rPr lang="el-GR" sz="2800" dirty="0"/>
              <a:t>Αγγλία, 7</a:t>
            </a:r>
          </a:p>
          <a:p>
            <a:r>
              <a:rPr lang="el-GR" sz="2800" dirty="0"/>
              <a:t>Ρωσία, 2</a:t>
            </a:r>
          </a:p>
          <a:p>
            <a:r>
              <a:rPr lang="el-GR" sz="2800" dirty="0"/>
              <a:t>από 1 οι: Ισραήλ,  Ιταλία, Βραζιλία, Ελβετία, Σουηδία, Φιλανδία, Ιαπωνία</a:t>
            </a:r>
          </a:p>
          <a:p>
            <a:pPr lvl="1"/>
            <a:r>
              <a:rPr lang="el-GR" sz="2400" dirty="0" err="1"/>
              <a:t>Συνολο</a:t>
            </a:r>
            <a:r>
              <a:rPr lang="el-GR" sz="2400" dirty="0"/>
              <a:t>: 56, </a:t>
            </a:r>
            <a:endParaRPr lang="en-US" sz="2400" dirty="0"/>
          </a:p>
          <a:p>
            <a:r>
              <a:rPr lang="el-GR" sz="2800" dirty="0" err="1"/>
              <a:t>Πρινσετον</a:t>
            </a:r>
            <a:r>
              <a:rPr lang="el-GR" sz="2800" dirty="0"/>
              <a:t> 13, </a:t>
            </a:r>
            <a:r>
              <a:rPr lang="el-GR" sz="2800" dirty="0" err="1"/>
              <a:t>Βοστωνη</a:t>
            </a:r>
            <a:r>
              <a:rPr lang="el-GR" sz="2800" dirty="0"/>
              <a:t> 5,  </a:t>
            </a:r>
            <a:r>
              <a:rPr lang="el-GR" sz="2800" dirty="0" err="1"/>
              <a:t>Παρισι</a:t>
            </a:r>
            <a:r>
              <a:rPr lang="el-GR" sz="2800" dirty="0"/>
              <a:t> 14</a:t>
            </a:r>
          </a:p>
          <a:p>
            <a:r>
              <a:rPr lang="en-US" sz="2800" dirty="0"/>
              <a:t>In 1954, </a:t>
            </a:r>
            <a:r>
              <a:rPr lang="en-US" sz="2800" dirty="0">
                <a:hlinkClick r:id="rId2" tooltip="Jean-Pierre Serre"/>
              </a:rPr>
              <a:t>Jean-Pierre </a:t>
            </a:r>
            <a:r>
              <a:rPr lang="en-US" sz="2800" dirty="0" err="1">
                <a:hlinkClick r:id="rId2" tooltip="Jean-Pierre Serre"/>
              </a:rPr>
              <a:t>Serre</a:t>
            </a:r>
            <a:r>
              <a:rPr lang="en-US" sz="2800" dirty="0"/>
              <a:t> became the youngest winner of the Fields Medal, at 27. He still retains this distinction.</a:t>
            </a:r>
            <a:endParaRPr lang="el-GR" sz="2800" dirty="0"/>
          </a:p>
          <a:p>
            <a:pPr marL="0" indent="0">
              <a:buNone/>
            </a:pPr>
            <a:endParaRPr lang="el-GR" dirty="0"/>
          </a:p>
        </p:txBody>
      </p:sp>
    </p:spTree>
    <p:extLst>
      <p:ext uri="{BB962C8B-B14F-4D97-AF65-F5344CB8AC3E}">
        <p14:creationId xmlns:p14="http://schemas.microsoft.com/office/powerpoint/2010/main" val="20305297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600" dirty="0"/>
              <a:t>Fields,</a:t>
            </a:r>
            <a:r>
              <a:rPr lang="el-GR" sz="3600" dirty="0"/>
              <a:t> κατά έτος, Βραβευθέντα</a:t>
            </a:r>
            <a:r>
              <a:rPr lang="en-US" sz="3600" dirty="0"/>
              <a:t>,</a:t>
            </a:r>
            <a:r>
              <a:rPr lang="el-GR" sz="3600" dirty="0"/>
              <a:t> Ίδρυμα, Τρέχον Ίδρυμα (2014) (1 από 3)</a:t>
            </a:r>
          </a:p>
        </p:txBody>
      </p:sp>
      <p:sp>
        <p:nvSpPr>
          <p:cNvPr id="3" name="Θέση περιεχομένου 2"/>
          <p:cNvSpPr>
            <a:spLocks noGrp="1"/>
          </p:cNvSpPr>
          <p:nvPr>
            <p:ph idx="1"/>
          </p:nvPr>
        </p:nvSpPr>
        <p:spPr/>
        <p:txBody>
          <a:bodyPr>
            <a:normAutofit fontScale="77500" lnSpcReduction="20000"/>
          </a:bodyPr>
          <a:lstStyle/>
          <a:p>
            <a:r>
              <a:rPr lang="en-US" dirty="0"/>
              <a:t>1936, </a:t>
            </a:r>
            <a:r>
              <a:rPr lang="en-US" dirty="0">
                <a:hlinkClick r:id="rId2" tooltip="Lars Ahlfors"/>
              </a:rPr>
              <a:t>Lars </a:t>
            </a:r>
            <a:r>
              <a:rPr lang="en-US" dirty="0" err="1">
                <a:hlinkClick r:id="rId2" tooltip="Lars Ahlfors"/>
              </a:rPr>
              <a:t>Ahlfors</a:t>
            </a:r>
            <a:r>
              <a:rPr lang="en-US" dirty="0"/>
              <a:t>, </a:t>
            </a:r>
            <a:r>
              <a:rPr lang="en-US" dirty="0">
                <a:hlinkClick r:id="rId3" tooltip="University of Helsinki"/>
              </a:rPr>
              <a:t>University of Helsinki</a:t>
            </a:r>
            <a:r>
              <a:rPr lang="en-US" dirty="0"/>
              <a:t>, Finland, </a:t>
            </a:r>
            <a:r>
              <a:rPr lang="en-US" dirty="0">
                <a:hlinkClick r:id="rId4" tooltip="Harvard University"/>
              </a:rPr>
              <a:t>Harvard University</a:t>
            </a:r>
            <a:r>
              <a:rPr lang="en-US" dirty="0"/>
              <a:t>, US</a:t>
            </a:r>
            <a:r>
              <a:rPr lang="en-US" baseline="30000" dirty="0">
                <a:hlinkClick r:id="rId5"/>
              </a:rPr>
              <a:t>[13][14]</a:t>
            </a:r>
            <a:endParaRPr lang="el-GR" dirty="0"/>
          </a:p>
          <a:p>
            <a:r>
              <a:rPr lang="en-US" dirty="0"/>
              <a:t>1936, </a:t>
            </a:r>
            <a:r>
              <a:rPr lang="en-US" dirty="0">
                <a:hlinkClick r:id="rId6" tooltip="Jesse Douglas"/>
              </a:rPr>
              <a:t>Jesse Douglas</a:t>
            </a:r>
            <a:r>
              <a:rPr lang="en-US" dirty="0"/>
              <a:t>, </a:t>
            </a:r>
            <a:r>
              <a:rPr lang="en-US" dirty="0">
                <a:hlinkClick r:id="rId7" tooltip="Massachusetts Institute of Technology"/>
              </a:rPr>
              <a:t>Massachusetts Institute of Technology</a:t>
            </a:r>
            <a:r>
              <a:rPr lang="en-US" dirty="0"/>
              <a:t>, US, </a:t>
            </a:r>
            <a:r>
              <a:rPr lang="en-US" dirty="0">
                <a:hlinkClick r:id="rId8" tooltip="City College of New York"/>
              </a:rPr>
              <a:t>City College of New York</a:t>
            </a:r>
            <a:r>
              <a:rPr lang="en-US" dirty="0"/>
              <a:t>, </a:t>
            </a:r>
            <a:endParaRPr lang="el-GR" dirty="0"/>
          </a:p>
          <a:p>
            <a:r>
              <a:rPr lang="en-US" dirty="0"/>
              <a:t>1950, </a:t>
            </a:r>
            <a:r>
              <a:rPr lang="en-US" dirty="0">
                <a:hlinkClick r:id="rId9" tooltip="Laurent Schwartz"/>
              </a:rPr>
              <a:t>Laurent Schwartz</a:t>
            </a:r>
            <a:r>
              <a:rPr lang="en-US" dirty="0"/>
              <a:t>, </a:t>
            </a:r>
            <a:r>
              <a:rPr lang="en-US" dirty="0">
                <a:hlinkClick r:id="rId10" tooltip="University of Nancy"/>
              </a:rPr>
              <a:t>University of Nancy</a:t>
            </a:r>
            <a:r>
              <a:rPr lang="en-US" dirty="0"/>
              <a:t>, France, </a:t>
            </a:r>
            <a:r>
              <a:rPr lang="en-US" dirty="0">
                <a:hlinkClick r:id="rId11" tooltip="University of Paris VII"/>
              </a:rPr>
              <a:t>University of Paris VII</a:t>
            </a:r>
            <a:r>
              <a:rPr lang="en-US" dirty="0"/>
              <a:t>, France</a:t>
            </a:r>
            <a:r>
              <a:rPr lang="en-US" baseline="30000" dirty="0">
                <a:hlinkClick r:id="rId5"/>
              </a:rPr>
              <a:t>[17][18]</a:t>
            </a:r>
            <a:endParaRPr lang="el-GR" dirty="0"/>
          </a:p>
          <a:p>
            <a:r>
              <a:rPr lang="en-US" dirty="0"/>
              <a:t>1950, </a:t>
            </a:r>
            <a:r>
              <a:rPr lang="en-US" dirty="0" err="1">
                <a:hlinkClick r:id="rId12" tooltip="Atle Selberg"/>
              </a:rPr>
              <a:t>Atle</a:t>
            </a:r>
            <a:r>
              <a:rPr lang="en-US" dirty="0">
                <a:hlinkClick r:id="rId12" tooltip="Atle Selberg"/>
              </a:rPr>
              <a:t> </a:t>
            </a:r>
            <a:r>
              <a:rPr lang="en-US" dirty="0" err="1">
                <a:hlinkClick r:id="rId12" tooltip="Atle Selberg"/>
              </a:rPr>
              <a:t>Selberg</a:t>
            </a:r>
            <a:r>
              <a:rPr lang="en-US" dirty="0"/>
              <a:t>, </a:t>
            </a:r>
            <a:r>
              <a:rPr lang="en-US" dirty="0">
                <a:hlinkClick r:id="rId13" tooltip="Institute for Advanced Study"/>
              </a:rPr>
              <a:t>Institute for Advanced Study</a:t>
            </a:r>
            <a:r>
              <a:rPr lang="en-US" dirty="0"/>
              <a:t>, US, </a:t>
            </a:r>
            <a:r>
              <a:rPr lang="en-US" dirty="0">
                <a:hlinkClick r:id="rId13" tooltip="Institute for Advanced Study"/>
              </a:rPr>
              <a:t>Institute for Advanced Study</a:t>
            </a:r>
            <a:r>
              <a:rPr lang="en-US" dirty="0"/>
              <a:t>, US</a:t>
            </a:r>
            <a:r>
              <a:rPr lang="en-US" baseline="30000" dirty="0">
                <a:hlinkClick r:id="rId5"/>
              </a:rPr>
              <a:t>[19]</a:t>
            </a:r>
            <a:endParaRPr lang="el-GR" baseline="30000" dirty="0"/>
          </a:p>
          <a:p>
            <a:r>
              <a:rPr lang="en-US" dirty="0"/>
              <a:t>1954, </a:t>
            </a:r>
            <a:r>
              <a:rPr lang="en-US" dirty="0" err="1">
                <a:hlinkClick r:id="rId14" tooltip="Kunihiko Kodaira"/>
              </a:rPr>
              <a:t>Kunihiko</a:t>
            </a:r>
            <a:r>
              <a:rPr lang="en-US" dirty="0">
                <a:hlinkClick r:id="rId14" tooltip="Kunihiko Kodaira"/>
              </a:rPr>
              <a:t> </a:t>
            </a:r>
            <a:r>
              <a:rPr lang="en-US" dirty="0" err="1">
                <a:hlinkClick r:id="rId14" tooltip="Kunihiko Kodaira"/>
              </a:rPr>
              <a:t>Kodaira</a:t>
            </a:r>
            <a:r>
              <a:rPr lang="en-US" dirty="0"/>
              <a:t>, </a:t>
            </a:r>
            <a:r>
              <a:rPr lang="en-US" dirty="0">
                <a:hlinkClick r:id="rId15" tooltip="University of Tokyo"/>
              </a:rPr>
              <a:t>University of Tokyo</a:t>
            </a:r>
            <a:r>
              <a:rPr lang="en-US" baseline="30000" dirty="0">
                <a:hlinkClick r:id="rId5"/>
              </a:rPr>
              <a:t>[20]</a:t>
            </a:r>
            <a:r>
              <a:rPr lang="en-US" dirty="0"/>
              <a:t> and </a:t>
            </a:r>
            <a:r>
              <a:rPr lang="en-US" dirty="0">
                <a:hlinkClick r:id="rId16" tooltip="Princeton University"/>
              </a:rPr>
              <a:t>Princeton University</a:t>
            </a:r>
            <a:r>
              <a:rPr lang="en-US" baseline="30000" dirty="0">
                <a:hlinkClick r:id="rId5"/>
              </a:rPr>
              <a:t>[20]</a:t>
            </a:r>
            <a:r>
              <a:rPr lang="en-US" dirty="0"/>
              <a:t>, </a:t>
            </a:r>
            <a:r>
              <a:rPr lang="en-US" dirty="0">
                <a:hlinkClick r:id="rId15" tooltip="University of Tokyo"/>
              </a:rPr>
              <a:t>University of Tokyo</a:t>
            </a:r>
            <a:r>
              <a:rPr lang="en-US" dirty="0"/>
              <a:t>, </a:t>
            </a:r>
            <a:endParaRPr lang="el-GR" dirty="0"/>
          </a:p>
          <a:p>
            <a:r>
              <a:rPr lang="en-US" dirty="0"/>
              <a:t>1954, </a:t>
            </a:r>
            <a:r>
              <a:rPr lang="en-US" dirty="0">
                <a:hlinkClick r:id="rId17" tooltip="Jean-Pierre Serre"/>
              </a:rPr>
              <a:t>Jean-Pierre </a:t>
            </a:r>
            <a:r>
              <a:rPr lang="en-US" dirty="0" err="1">
                <a:hlinkClick r:id="rId17" tooltip="Jean-Pierre Serre"/>
              </a:rPr>
              <a:t>Serre</a:t>
            </a:r>
            <a:r>
              <a:rPr lang="en-US" dirty="0"/>
              <a:t>, </a:t>
            </a:r>
            <a:r>
              <a:rPr lang="en-US" dirty="0">
                <a:hlinkClick r:id="rId10" tooltip="University of Nancy"/>
              </a:rPr>
              <a:t>University of Nancy</a:t>
            </a:r>
            <a:r>
              <a:rPr lang="en-US" dirty="0"/>
              <a:t>, France, </a:t>
            </a:r>
            <a:r>
              <a:rPr lang="en-US" dirty="0" err="1">
                <a:hlinkClick r:id="rId18" tooltip="Collège de France"/>
              </a:rPr>
              <a:t>Collège</a:t>
            </a:r>
            <a:r>
              <a:rPr lang="en-US" dirty="0">
                <a:hlinkClick r:id="rId18" tooltip="Collège de France"/>
              </a:rPr>
              <a:t> de France</a:t>
            </a:r>
            <a:r>
              <a:rPr lang="en-US" dirty="0"/>
              <a:t>, France</a:t>
            </a:r>
            <a:r>
              <a:rPr lang="en-US" baseline="30000" dirty="0">
                <a:hlinkClick r:id="rId5"/>
              </a:rPr>
              <a:t>[22][23</a:t>
            </a:r>
            <a:r>
              <a:rPr lang="en-US" baseline="30000" dirty="0" smtClean="0">
                <a:hlinkClick r:id="rId5"/>
              </a:rPr>
              <a:t>]</a:t>
            </a:r>
            <a:endParaRPr lang="el-GR" dirty="0"/>
          </a:p>
        </p:txBody>
      </p:sp>
    </p:spTree>
    <p:extLst>
      <p:ext uri="{BB962C8B-B14F-4D97-AF65-F5344CB8AC3E}">
        <p14:creationId xmlns:p14="http://schemas.microsoft.com/office/powerpoint/2010/main" val="14483584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600" dirty="0"/>
              <a:t>Fields,</a:t>
            </a:r>
            <a:r>
              <a:rPr lang="el-GR" sz="3600" dirty="0"/>
              <a:t> κατά έτος, Βραβευθέντα</a:t>
            </a:r>
            <a:r>
              <a:rPr lang="en-US" sz="3600" dirty="0"/>
              <a:t>,</a:t>
            </a:r>
            <a:r>
              <a:rPr lang="el-GR" sz="3600" dirty="0"/>
              <a:t> Ίδρυμα, Τρέχον Ίδρυμα (2014) (2 από 3)</a:t>
            </a:r>
          </a:p>
        </p:txBody>
      </p:sp>
      <p:sp>
        <p:nvSpPr>
          <p:cNvPr id="3" name="Θέση περιεχομένου 2"/>
          <p:cNvSpPr>
            <a:spLocks noGrp="1"/>
          </p:cNvSpPr>
          <p:nvPr>
            <p:ph idx="1"/>
          </p:nvPr>
        </p:nvSpPr>
        <p:spPr/>
        <p:txBody>
          <a:bodyPr>
            <a:normAutofit fontScale="77500" lnSpcReduction="20000"/>
          </a:bodyPr>
          <a:lstStyle/>
          <a:p>
            <a:r>
              <a:rPr lang="en-US" dirty="0"/>
              <a:t>1958, </a:t>
            </a:r>
            <a:r>
              <a:rPr lang="en-US" dirty="0">
                <a:hlinkClick r:id="rId2" tooltip="Klaus Roth"/>
              </a:rPr>
              <a:t>Klaus Roth</a:t>
            </a:r>
            <a:r>
              <a:rPr lang="en-US" dirty="0"/>
              <a:t>, </a:t>
            </a:r>
            <a:r>
              <a:rPr lang="en-US" dirty="0">
                <a:hlinkClick r:id="rId3" tooltip="University College London"/>
              </a:rPr>
              <a:t>University College London</a:t>
            </a:r>
            <a:r>
              <a:rPr lang="en-US" dirty="0"/>
              <a:t>, UK, </a:t>
            </a:r>
            <a:r>
              <a:rPr lang="en-US" dirty="0">
                <a:hlinkClick r:id="rId4" tooltip="Imperial College London"/>
              </a:rPr>
              <a:t>Imperial College London</a:t>
            </a:r>
            <a:r>
              <a:rPr lang="en-US" dirty="0"/>
              <a:t>, UK</a:t>
            </a:r>
            <a:r>
              <a:rPr lang="en-US" baseline="30000" dirty="0">
                <a:hlinkClick r:id="rId5"/>
              </a:rPr>
              <a:t>[24]</a:t>
            </a:r>
            <a:endParaRPr lang="el-GR" dirty="0"/>
          </a:p>
          <a:p>
            <a:r>
              <a:rPr lang="en-US" dirty="0"/>
              <a:t>1958, </a:t>
            </a:r>
            <a:r>
              <a:rPr lang="en-US" dirty="0">
                <a:hlinkClick r:id="rId6" tooltip="René Thom"/>
              </a:rPr>
              <a:t>René Thom</a:t>
            </a:r>
            <a:r>
              <a:rPr lang="en-US" dirty="0"/>
              <a:t>, </a:t>
            </a:r>
            <a:r>
              <a:rPr lang="en-US" dirty="0">
                <a:hlinkClick r:id="rId7" tooltip="University of Strasbourg"/>
              </a:rPr>
              <a:t>University of Strasbourg</a:t>
            </a:r>
            <a:r>
              <a:rPr lang="en-US" dirty="0"/>
              <a:t>, France, </a:t>
            </a:r>
            <a:r>
              <a:rPr lang="en-US" dirty="0" err="1">
                <a:hlinkClick r:id="rId8" tooltip="Institut des Hautes Études Scientifiques"/>
              </a:rPr>
              <a:t>Institut</a:t>
            </a:r>
            <a:r>
              <a:rPr lang="en-US" dirty="0">
                <a:hlinkClick r:id="rId8" tooltip="Institut des Hautes Études Scientifiques"/>
              </a:rPr>
              <a:t> des </a:t>
            </a:r>
            <a:r>
              <a:rPr lang="en-US" dirty="0" err="1">
                <a:hlinkClick r:id="rId8" tooltip="Institut des Hautes Études Scientifiques"/>
              </a:rPr>
              <a:t>Hautes</a:t>
            </a:r>
            <a:r>
              <a:rPr lang="en-US" dirty="0">
                <a:hlinkClick r:id="rId8" tooltip="Institut des Hautes Études Scientifiques"/>
              </a:rPr>
              <a:t> </a:t>
            </a:r>
            <a:r>
              <a:rPr lang="en-US" dirty="0" err="1">
                <a:hlinkClick r:id="rId8" tooltip="Institut des Hautes Études Scientifiques"/>
              </a:rPr>
              <a:t>Études</a:t>
            </a:r>
            <a:r>
              <a:rPr lang="en-US" dirty="0">
                <a:hlinkClick r:id="rId8" tooltip="Institut des Hautes Études Scientifiques"/>
              </a:rPr>
              <a:t> </a:t>
            </a:r>
            <a:r>
              <a:rPr lang="en-US" dirty="0" err="1">
                <a:hlinkClick r:id="rId8" tooltip="Institut des Hautes Études Scientifiques"/>
              </a:rPr>
              <a:t>Scientifiques</a:t>
            </a:r>
            <a:r>
              <a:rPr lang="en-US" dirty="0"/>
              <a:t>, </a:t>
            </a:r>
            <a:endParaRPr lang="el-GR" dirty="0"/>
          </a:p>
          <a:p>
            <a:r>
              <a:rPr lang="en-US" dirty="0"/>
              <a:t>1962, </a:t>
            </a:r>
            <a:r>
              <a:rPr lang="en-US" dirty="0">
                <a:hlinkClick r:id="rId9" tooltip="Lars Hörmander"/>
              </a:rPr>
              <a:t>Lars </a:t>
            </a:r>
            <a:r>
              <a:rPr lang="en-US" dirty="0" err="1">
                <a:hlinkClick r:id="rId9" tooltip="Lars Hörmander"/>
              </a:rPr>
              <a:t>Hörmander</a:t>
            </a:r>
            <a:r>
              <a:rPr lang="en-US" dirty="0"/>
              <a:t>, </a:t>
            </a:r>
            <a:r>
              <a:rPr lang="en-US" dirty="0">
                <a:hlinkClick r:id="rId10" tooltip="University of Stockholm"/>
              </a:rPr>
              <a:t>University of Stockholm</a:t>
            </a:r>
            <a:r>
              <a:rPr lang="en-US" dirty="0"/>
              <a:t>, Sweden, </a:t>
            </a:r>
            <a:r>
              <a:rPr lang="en-US" dirty="0">
                <a:hlinkClick r:id="rId11" tooltip="Lund University"/>
              </a:rPr>
              <a:t>Lund University</a:t>
            </a:r>
            <a:r>
              <a:rPr lang="en-US" dirty="0"/>
              <a:t>, Sweden</a:t>
            </a:r>
            <a:r>
              <a:rPr lang="en-US" baseline="30000" dirty="0">
                <a:hlinkClick r:id="rId5"/>
              </a:rPr>
              <a:t>[26]</a:t>
            </a:r>
            <a:endParaRPr lang="el-GR" dirty="0"/>
          </a:p>
          <a:p>
            <a:r>
              <a:rPr lang="en-US" dirty="0"/>
              <a:t>1962, </a:t>
            </a:r>
            <a:r>
              <a:rPr lang="en-US" dirty="0">
                <a:hlinkClick r:id="rId12" tooltip="John Milnor"/>
              </a:rPr>
              <a:t>John Milnor</a:t>
            </a:r>
            <a:r>
              <a:rPr lang="en-US" dirty="0"/>
              <a:t>, </a:t>
            </a:r>
            <a:r>
              <a:rPr lang="en-US" dirty="0">
                <a:hlinkClick r:id="rId13" tooltip="Princeton University"/>
              </a:rPr>
              <a:t>Princeton University</a:t>
            </a:r>
            <a:r>
              <a:rPr lang="en-US" dirty="0"/>
              <a:t>, US, </a:t>
            </a:r>
            <a:r>
              <a:rPr lang="en-US" dirty="0">
                <a:hlinkClick r:id="rId14" tooltip="Stony Brook University"/>
              </a:rPr>
              <a:t>Stony Brook University</a:t>
            </a:r>
            <a:r>
              <a:rPr lang="en-US" dirty="0"/>
              <a:t>, US</a:t>
            </a:r>
            <a:r>
              <a:rPr lang="en-US" baseline="30000" dirty="0">
                <a:hlinkClick r:id="rId5"/>
              </a:rPr>
              <a:t>[27]</a:t>
            </a:r>
            <a:endParaRPr lang="el-GR" dirty="0"/>
          </a:p>
          <a:p>
            <a:r>
              <a:rPr lang="en-US" dirty="0"/>
              <a:t>1966, </a:t>
            </a:r>
            <a:r>
              <a:rPr lang="en-US" dirty="0">
                <a:hlinkClick r:id="rId15" tooltip="Michael Atiyah"/>
              </a:rPr>
              <a:t>Michael </a:t>
            </a:r>
            <a:r>
              <a:rPr lang="en-US" dirty="0" err="1">
                <a:hlinkClick r:id="rId15" tooltip="Michael Atiyah"/>
              </a:rPr>
              <a:t>Atiyah</a:t>
            </a:r>
            <a:r>
              <a:rPr lang="en-US" dirty="0"/>
              <a:t>, </a:t>
            </a:r>
            <a:r>
              <a:rPr lang="en-US" dirty="0">
                <a:hlinkClick r:id="rId16" tooltip="University of Oxford"/>
              </a:rPr>
              <a:t>University of Oxford</a:t>
            </a:r>
            <a:r>
              <a:rPr lang="en-US" dirty="0"/>
              <a:t>, UK, </a:t>
            </a:r>
            <a:r>
              <a:rPr lang="en-US" dirty="0">
                <a:hlinkClick r:id="rId17" tooltip="University of Edinburgh"/>
              </a:rPr>
              <a:t>University of Edinburgh</a:t>
            </a:r>
            <a:r>
              <a:rPr lang="en-US" dirty="0"/>
              <a:t>, UK</a:t>
            </a:r>
            <a:r>
              <a:rPr lang="en-US" baseline="30000" dirty="0">
                <a:hlinkClick r:id="rId5"/>
              </a:rPr>
              <a:t>[28]</a:t>
            </a:r>
            <a:endParaRPr lang="el-GR" dirty="0"/>
          </a:p>
          <a:p>
            <a:r>
              <a:rPr lang="en-US" dirty="0"/>
              <a:t>1966, </a:t>
            </a:r>
            <a:r>
              <a:rPr lang="en-US" dirty="0">
                <a:hlinkClick r:id="rId18" tooltip="Paul Cohen (mathematician)"/>
              </a:rPr>
              <a:t>Paul Joseph Cohen</a:t>
            </a:r>
            <a:r>
              <a:rPr lang="en-US" dirty="0"/>
              <a:t>, </a:t>
            </a:r>
            <a:r>
              <a:rPr lang="en-US" dirty="0">
                <a:hlinkClick r:id="rId19" tooltip="Stanford University"/>
              </a:rPr>
              <a:t>Stanford University</a:t>
            </a:r>
            <a:r>
              <a:rPr lang="en-US" dirty="0"/>
              <a:t>, US, </a:t>
            </a:r>
            <a:r>
              <a:rPr lang="en-US" dirty="0">
                <a:hlinkClick r:id="rId19" tooltip="Stanford University"/>
              </a:rPr>
              <a:t>Stanford University</a:t>
            </a:r>
            <a:r>
              <a:rPr lang="en-US" dirty="0"/>
              <a:t>, US</a:t>
            </a:r>
            <a:r>
              <a:rPr lang="en-US" baseline="30000" dirty="0">
                <a:hlinkClick r:id="rId5"/>
              </a:rPr>
              <a:t>[29</a:t>
            </a:r>
            <a:r>
              <a:rPr lang="en-US" baseline="30000" dirty="0" smtClean="0">
                <a:hlinkClick r:id="rId5"/>
              </a:rPr>
              <a:t>]</a:t>
            </a:r>
            <a:endParaRPr lang="el-GR" dirty="0"/>
          </a:p>
        </p:txBody>
      </p:sp>
    </p:spTree>
    <p:extLst>
      <p:ext uri="{BB962C8B-B14F-4D97-AF65-F5344CB8AC3E}">
        <p14:creationId xmlns:p14="http://schemas.microsoft.com/office/powerpoint/2010/main" val="119506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n-US" sz="3600" dirty="0"/>
              <a:t>Fields,</a:t>
            </a:r>
            <a:r>
              <a:rPr lang="el-GR" sz="3600" dirty="0"/>
              <a:t> κατά έτος, Βραβευθέντα</a:t>
            </a:r>
            <a:r>
              <a:rPr lang="en-US" sz="3600" dirty="0"/>
              <a:t>,</a:t>
            </a:r>
            <a:r>
              <a:rPr lang="el-GR" sz="3600" dirty="0"/>
              <a:t> Ίδρυμα, Τρέχον Ίδρυμα (2014) (3 από 3)</a:t>
            </a:r>
          </a:p>
        </p:txBody>
      </p:sp>
      <p:sp>
        <p:nvSpPr>
          <p:cNvPr id="3" name="Θέση περιεχομένου 2"/>
          <p:cNvSpPr>
            <a:spLocks noGrp="1"/>
          </p:cNvSpPr>
          <p:nvPr>
            <p:ph idx="1"/>
          </p:nvPr>
        </p:nvSpPr>
        <p:spPr/>
        <p:txBody>
          <a:bodyPr>
            <a:normAutofit fontScale="85000" lnSpcReduction="20000"/>
          </a:bodyPr>
          <a:lstStyle/>
          <a:p>
            <a:r>
              <a:rPr lang="en-US" dirty="0"/>
              <a:t>1966, </a:t>
            </a:r>
            <a:r>
              <a:rPr lang="en-US" dirty="0">
                <a:hlinkClick r:id="rId2" tooltip="Alexander Grothendieck"/>
              </a:rPr>
              <a:t>Alexander </a:t>
            </a:r>
            <a:r>
              <a:rPr lang="en-US" dirty="0" err="1">
                <a:hlinkClick r:id="rId2" tooltip="Alexander Grothendieck"/>
              </a:rPr>
              <a:t>Grothendieck</a:t>
            </a:r>
            <a:r>
              <a:rPr lang="en-US" dirty="0"/>
              <a:t>, </a:t>
            </a:r>
            <a:r>
              <a:rPr lang="el-GR" dirty="0"/>
              <a:t>Ι</a:t>
            </a:r>
            <a:r>
              <a:rPr lang="en-US" dirty="0">
                <a:hlinkClick r:id="rId3" tooltip="Institut des Hautes Études Scientifiques"/>
              </a:rPr>
              <a:t>HS</a:t>
            </a:r>
            <a:r>
              <a:rPr lang="el-GR" dirty="0"/>
              <a:t>, </a:t>
            </a:r>
            <a:r>
              <a:rPr lang="en-US" dirty="0">
                <a:hlinkClick r:id="rId4" tooltip="Centre National de la Recherche Scientifique"/>
              </a:rPr>
              <a:t>CNRS</a:t>
            </a:r>
            <a:r>
              <a:rPr lang="en-US" dirty="0"/>
              <a:t>, France</a:t>
            </a:r>
            <a:r>
              <a:rPr lang="en-US" baseline="30000" dirty="0">
                <a:hlinkClick r:id="rId5"/>
              </a:rPr>
              <a:t>[30]</a:t>
            </a:r>
            <a:endParaRPr lang="el-GR" dirty="0"/>
          </a:p>
          <a:p>
            <a:r>
              <a:rPr lang="en-US" dirty="0"/>
              <a:t>1966, </a:t>
            </a:r>
            <a:r>
              <a:rPr lang="en-US" dirty="0">
                <a:hlinkClick r:id="rId6" tooltip="Stephen Smale"/>
              </a:rPr>
              <a:t>Stephen </a:t>
            </a:r>
            <a:r>
              <a:rPr lang="en-US" dirty="0" err="1">
                <a:hlinkClick r:id="rId6" tooltip="Stephen Smale"/>
              </a:rPr>
              <a:t>Smale</a:t>
            </a:r>
            <a:r>
              <a:rPr lang="en-US" dirty="0"/>
              <a:t>, </a:t>
            </a:r>
            <a:r>
              <a:rPr lang="en-US" dirty="0">
                <a:hlinkClick r:id="rId7" tooltip="University of California, Berkeley"/>
              </a:rPr>
              <a:t>University of California, Berkeley</a:t>
            </a:r>
            <a:r>
              <a:rPr lang="en-US" dirty="0"/>
              <a:t>, US, </a:t>
            </a:r>
            <a:r>
              <a:rPr lang="en-US" dirty="0">
                <a:hlinkClick r:id="rId8" tooltip="City University of Hong Kong"/>
              </a:rPr>
              <a:t>City University of Hong Kong</a:t>
            </a:r>
            <a:r>
              <a:rPr lang="en-US" dirty="0"/>
              <a:t>,</a:t>
            </a:r>
            <a:endParaRPr lang="el-GR" dirty="0"/>
          </a:p>
          <a:p>
            <a:r>
              <a:rPr lang="en-US" dirty="0"/>
              <a:t>1970, </a:t>
            </a:r>
            <a:r>
              <a:rPr lang="en-US" dirty="0">
                <a:hlinkClick r:id="rId9" tooltip="Alan Baker (mathematician)"/>
              </a:rPr>
              <a:t>Alan Baker</a:t>
            </a:r>
            <a:r>
              <a:rPr lang="en-US" dirty="0"/>
              <a:t>, </a:t>
            </a:r>
            <a:r>
              <a:rPr lang="en-US" dirty="0">
                <a:hlinkClick r:id="rId10" tooltip="University of Cambridge"/>
              </a:rPr>
              <a:t>University of Cambridge</a:t>
            </a:r>
            <a:r>
              <a:rPr lang="en-US" dirty="0"/>
              <a:t>, UK, </a:t>
            </a:r>
            <a:r>
              <a:rPr lang="en-US" dirty="0">
                <a:hlinkClick r:id="rId11" tooltip="Trinity College, Cambridge"/>
              </a:rPr>
              <a:t>Trinity College, Cambridge</a:t>
            </a:r>
            <a:r>
              <a:rPr lang="en-US" dirty="0"/>
              <a:t>, </a:t>
            </a:r>
            <a:endParaRPr lang="el-GR" dirty="0"/>
          </a:p>
          <a:p>
            <a:r>
              <a:rPr lang="en-US" dirty="0"/>
              <a:t>1970, </a:t>
            </a:r>
            <a:r>
              <a:rPr lang="en-US" dirty="0" err="1">
                <a:hlinkClick r:id="rId12" tooltip="Heisuke Hironaka"/>
              </a:rPr>
              <a:t>Heisuke</a:t>
            </a:r>
            <a:r>
              <a:rPr lang="en-US" dirty="0">
                <a:hlinkClick r:id="rId12" tooltip="Heisuke Hironaka"/>
              </a:rPr>
              <a:t> </a:t>
            </a:r>
            <a:r>
              <a:rPr lang="en-US" dirty="0" err="1">
                <a:hlinkClick r:id="rId12" tooltip="Heisuke Hironaka"/>
              </a:rPr>
              <a:t>Hironaka</a:t>
            </a:r>
            <a:r>
              <a:rPr lang="en-US" dirty="0"/>
              <a:t>, </a:t>
            </a:r>
            <a:r>
              <a:rPr lang="en-US" dirty="0">
                <a:hlinkClick r:id="rId13" tooltip="Harvard University"/>
              </a:rPr>
              <a:t>Harvard University</a:t>
            </a:r>
            <a:r>
              <a:rPr lang="en-US" dirty="0"/>
              <a:t>, US, </a:t>
            </a:r>
            <a:r>
              <a:rPr lang="en-US" dirty="0">
                <a:hlinkClick r:id="rId14" tooltip="Kyoto University"/>
              </a:rPr>
              <a:t>Kyoto University</a:t>
            </a:r>
            <a:r>
              <a:rPr lang="en-US" dirty="0"/>
              <a:t>, Japan</a:t>
            </a:r>
            <a:r>
              <a:rPr lang="en-US" baseline="30000" dirty="0">
                <a:hlinkClick r:id="rId5"/>
              </a:rPr>
              <a:t>[33][34]</a:t>
            </a:r>
            <a:endParaRPr lang="el-GR" dirty="0"/>
          </a:p>
          <a:p>
            <a:r>
              <a:rPr lang="en-US" dirty="0"/>
              <a:t>1970, </a:t>
            </a:r>
            <a:r>
              <a:rPr lang="en-US" dirty="0">
                <a:hlinkClick r:id="rId15" tooltip="John G. Thompson"/>
              </a:rPr>
              <a:t>John G. Thompson</a:t>
            </a:r>
            <a:r>
              <a:rPr lang="en-US" dirty="0"/>
              <a:t>, </a:t>
            </a:r>
            <a:r>
              <a:rPr lang="en-US" dirty="0">
                <a:hlinkClick r:id="rId10" tooltip="University of Cambridge"/>
              </a:rPr>
              <a:t>University of Cambridge</a:t>
            </a:r>
            <a:r>
              <a:rPr lang="en-US" dirty="0"/>
              <a:t>, UK, </a:t>
            </a:r>
            <a:r>
              <a:rPr lang="en-US" dirty="0">
                <a:hlinkClick r:id="rId10" tooltip="University of Cambridge"/>
              </a:rPr>
              <a:t>University of Cambridge</a:t>
            </a:r>
            <a:r>
              <a:rPr lang="en-US" dirty="0"/>
              <a:t>, </a:t>
            </a:r>
            <a:r>
              <a:rPr lang="en-US" dirty="0">
                <a:hlinkClick r:id="rId16" tooltip="University of Florida"/>
              </a:rPr>
              <a:t>University of Florida</a:t>
            </a:r>
            <a:r>
              <a:rPr lang="en-US" dirty="0"/>
              <a:t>, </a:t>
            </a:r>
            <a:endParaRPr lang="el-GR" dirty="0"/>
          </a:p>
          <a:p>
            <a:r>
              <a:rPr lang="en-US" dirty="0"/>
              <a:t>1970, </a:t>
            </a:r>
            <a:r>
              <a:rPr lang="en-US" dirty="0">
                <a:hlinkClick r:id="rId17" tooltip="Sergei Novikov (mathematician)"/>
              </a:rPr>
              <a:t>Sergei </a:t>
            </a:r>
            <a:r>
              <a:rPr lang="en-US" dirty="0" err="1">
                <a:hlinkClick r:id="rId17" tooltip="Sergei Novikov (mathematician)"/>
              </a:rPr>
              <a:t>Novikov</a:t>
            </a:r>
            <a:r>
              <a:rPr lang="en-US" dirty="0"/>
              <a:t>, </a:t>
            </a:r>
            <a:r>
              <a:rPr lang="en-US" dirty="0">
                <a:hlinkClick r:id="rId18" tooltip="Moscow State University"/>
              </a:rPr>
              <a:t>Moscow State University</a:t>
            </a:r>
            <a:r>
              <a:rPr lang="en-US" dirty="0"/>
              <a:t>, USSR, </a:t>
            </a:r>
            <a:r>
              <a:rPr lang="en-US" dirty="0" err="1">
                <a:hlinkClick r:id="rId19" tooltip="Steklov Mathematical Institute"/>
              </a:rPr>
              <a:t>Steklov</a:t>
            </a:r>
            <a:r>
              <a:rPr lang="en-US" dirty="0">
                <a:hlinkClick r:id="rId19" tooltip="Steklov Mathematical Institute"/>
              </a:rPr>
              <a:t> Mathematical Institute</a:t>
            </a:r>
            <a:r>
              <a:rPr lang="en-US" dirty="0"/>
              <a:t>, Russia</a:t>
            </a:r>
            <a:endParaRPr lang="el-GR" dirty="0"/>
          </a:p>
        </p:txBody>
      </p:sp>
    </p:spTree>
    <p:extLst>
      <p:ext uri="{BB962C8B-B14F-4D97-AF65-F5344CB8AC3E}">
        <p14:creationId xmlns:p14="http://schemas.microsoft.com/office/powerpoint/2010/main" val="32414963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Βραβείο Νόμπελ στην Φυσική</a:t>
            </a:r>
            <a:endParaRPr lang="el-GR" dirty="0"/>
          </a:p>
        </p:txBody>
      </p:sp>
      <p:sp>
        <p:nvSpPr>
          <p:cNvPr id="3" name="Θέση περιεχομένου 2"/>
          <p:cNvSpPr>
            <a:spLocks noGrp="1"/>
          </p:cNvSpPr>
          <p:nvPr>
            <p:ph idx="1"/>
          </p:nvPr>
        </p:nvSpPr>
        <p:spPr/>
        <p:txBody>
          <a:bodyPr/>
          <a:lstStyle/>
          <a:p>
            <a:r>
              <a:rPr lang="el-GR" dirty="0"/>
              <a:t>1901-1930, 36 βραβευθέντες, </a:t>
            </a:r>
          </a:p>
          <a:p>
            <a:r>
              <a:rPr lang="el-GR" dirty="0" smtClean="0"/>
              <a:t>Ένας Ινδός, </a:t>
            </a:r>
            <a:r>
              <a:rPr lang="en-US" dirty="0" err="1"/>
              <a:t>Chandrasekhara</a:t>
            </a:r>
            <a:r>
              <a:rPr lang="en-US" dirty="0"/>
              <a:t> </a:t>
            </a:r>
            <a:r>
              <a:rPr lang="en-US" dirty="0" err="1"/>
              <a:t>Venkata</a:t>
            </a:r>
            <a:r>
              <a:rPr lang="en-US" dirty="0"/>
              <a:t> Raman</a:t>
            </a:r>
            <a:endParaRPr lang="el-GR" dirty="0"/>
          </a:p>
          <a:p>
            <a:r>
              <a:rPr lang="el-GR" dirty="0"/>
              <a:t>1932-1949, 36 βραβευθέντες, </a:t>
            </a:r>
          </a:p>
          <a:p>
            <a:r>
              <a:rPr lang="el-GR" dirty="0" smtClean="0"/>
              <a:t>Ένας Γιαπωνέζος, </a:t>
            </a:r>
            <a:r>
              <a:rPr lang="en-US" dirty="0"/>
              <a:t>Hideki </a:t>
            </a:r>
            <a:r>
              <a:rPr lang="en-US" dirty="0" smtClean="0"/>
              <a:t>Yukawa</a:t>
            </a:r>
            <a:endParaRPr lang="el-GR" dirty="0"/>
          </a:p>
        </p:txBody>
      </p:sp>
    </p:spTree>
    <p:extLst>
      <p:ext uri="{BB962C8B-B14F-4D97-AF65-F5344CB8AC3E}">
        <p14:creationId xmlns:p14="http://schemas.microsoft.com/office/powerpoint/2010/main" val="12217428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Hideki </a:t>
            </a:r>
            <a:r>
              <a:rPr lang="en-US" dirty="0" smtClean="0"/>
              <a:t>Yukawa</a:t>
            </a:r>
            <a:r>
              <a:rPr lang="el-GR" dirty="0"/>
              <a:t> </a:t>
            </a:r>
            <a:r>
              <a:rPr lang="el-GR" dirty="0" smtClean="0"/>
              <a:t>(</a:t>
            </a:r>
            <a:r>
              <a:rPr lang="en-US" dirty="0"/>
              <a:t>1907 </a:t>
            </a:r>
            <a:r>
              <a:rPr lang="el-GR" dirty="0"/>
              <a:t>-</a:t>
            </a:r>
            <a:r>
              <a:rPr lang="en-US" dirty="0"/>
              <a:t>1981</a:t>
            </a:r>
            <a:r>
              <a:rPr lang="en-US" dirty="0" smtClean="0"/>
              <a:t>)</a:t>
            </a:r>
            <a:endParaRPr lang="el-GR" dirty="0"/>
          </a:p>
        </p:txBody>
      </p:sp>
      <p:sp>
        <p:nvSpPr>
          <p:cNvPr id="3" name="Θέση περιεχομένου 2"/>
          <p:cNvSpPr>
            <a:spLocks noGrp="1"/>
          </p:cNvSpPr>
          <p:nvPr>
            <p:ph idx="1"/>
          </p:nvPr>
        </p:nvSpPr>
        <p:spPr/>
        <p:txBody>
          <a:bodyPr/>
          <a:lstStyle/>
          <a:p>
            <a:r>
              <a:rPr lang="en-US" dirty="0"/>
              <a:t>W</a:t>
            </a:r>
            <a:r>
              <a:rPr lang="en-US" dirty="0" smtClean="0"/>
              <a:t>as </a:t>
            </a:r>
            <a:r>
              <a:rPr lang="en-US" dirty="0"/>
              <a:t>a </a:t>
            </a:r>
            <a:r>
              <a:rPr lang="en-US" dirty="0">
                <a:hlinkClick r:id="rId2" tooltip="Japan"/>
              </a:rPr>
              <a:t>Japanese</a:t>
            </a:r>
            <a:r>
              <a:rPr lang="en-US" dirty="0"/>
              <a:t> </a:t>
            </a:r>
            <a:r>
              <a:rPr lang="en-US" dirty="0">
                <a:hlinkClick r:id="rId3" tooltip="Theoretical physicist"/>
              </a:rPr>
              <a:t>theoretical physicist</a:t>
            </a:r>
            <a:r>
              <a:rPr lang="en-US" dirty="0"/>
              <a:t> and the first Japanese </a:t>
            </a:r>
            <a:r>
              <a:rPr lang="en-US" dirty="0">
                <a:hlinkClick r:id="rId4" tooltip="Nobel prize"/>
              </a:rPr>
              <a:t>Nobel laureate</a:t>
            </a:r>
            <a:r>
              <a:rPr lang="en-US" dirty="0" smtClean="0"/>
              <a:t>.</a:t>
            </a:r>
          </a:p>
          <a:p>
            <a:r>
              <a:rPr lang="el-GR" dirty="0" smtClean="0"/>
              <a:t>1935, Θεωρητική </a:t>
            </a:r>
            <a:r>
              <a:rPr lang="el-GR" dirty="0"/>
              <a:t>π</a:t>
            </a:r>
            <a:r>
              <a:rPr lang="el-GR" dirty="0" smtClean="0"/>
              <a:t>ρόβλεψη των Μεσονίων</a:t>
            </a:r>
          </a:p>
          <a:p>
            <a:r>
              <a:rPr lang="el-GR" dirty="0" smtClean="0"/>
              <a:t>1949, </a:t>
            </a:r>
            <a:r>
              <a:rPr lang="en-US" dirty="0" smtClean="0"/>
              <a:t>Nobel Prize, </a:t>
            </a:r>
            <a:r>
              <a:rPr lang="el-GR" dirty="0" smtClean="0"/>
              <a:t>Καθηγητής </a:t>
            </a:r>
            <a:r>
              <a:rPr lang="en-US" dirty="0" smtClean="0"/>
              <a:t>Columbia</a:t>
            </a:r>
            <a:endParaRPr lang="el-GR" dirty="0"/>
          </a:p>
        </p:txBody>
      </p:sp>
    </p:spTree>
    <p:extLst>
      <p:ext uri="{BB962C8B-B14F-4D97-AF65-F5344CB8AC3E}">
        <p14:creationId xmlns:p14="http://schemas.microsoft.com/office/powerpoint/2010/main" val="31314314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4</a:t>
            </a:r>
            <a:r>
              <a:rPr lang="el-GR" baseline="30000" dirty="0" smtClean="0"/>
              <a:t>η</a:t>
            </a:r>
            <a:r>
              <a:rPr lang="el-GR" dirty="0" smtClean="0"/>
              <a:t> Περίληψη προηγούμενων</a:t>
            </a:r>
            <a:endParaRPr lang="el-GR" dirty="0"/>
          </a:p>
        </p:txBody>
      </p:sp>
      <p:sp>
        <p:nvSpPr>
          <p:cNvPr id="3" name="Θέση περιεχομένου 2"/>
          <p:cNvSpPr>
            <a:spLocks noGrp="1"/>
          </p:cNvSpPr>
          <p:nvPr>
            <p:ph idx="1"/>
          </p:nvPr>
        </p:nvSpPr>
        <p:spPr/>
        <p:txBody>
          <a:bodyPr/>
          <a:lstStyle/>
          <a:p>
            <a:r>
              <a:rPr lang="el-GR" dirty="0" smtClean="0"/>
              <a:t>Ανυπαρξία Μαθηματικών σε κάποιες χώρες</a:t>
            </a:r>
          </a:p>
          <a:p>
            <a:r>
              <a:rPr lang="en-US" dirty="0" smtClean="0"/>
              <a:t>Fields Medal </a:t>
            </a:r>
          </a:p>
          <a:p>
            <a:r>
              <a:rPr lang="el-GR" dirty="0" smtClean="0"/>
              <a:t>Συγκέντρωση ταλέντου σε χώρες και περιοχές</a:t>
            </a:r>
          </a:p>
          <a:p>
            <a:r>
              <a:rPr lang="el-GR" dirty="0"/>
              <a:t>Α</a:t>
            </a:r>
            <a:r>
              <a:rPr lang="el-GR" dirty="0" smtClean="0"/>
              <a:t>νοίγω </a:t>
            </a:r>
            <a:r>
              <a:rPr lang="en-US" dirty="0" smtClean="0"/>
              <a:t>browser </a:t>
            </a:r>
            <a:r>
              <a:rPr lang="el-GR" dirty="0" smtClean="0"/>
              <a:t>σε: </a:t>
            </a:r>
            <a:r>
              <a:rPr lang="en-US" dirty="0" smtClean="0">
                <a:hlinkClick r:id="rId2"/>
              </a:rPr>
              <a:t>Https://Www.Imo-official.Org/Results.Aspx</a:t>
            </a:r>
            <a:endParaRPr lang="el-GR" dirty="0"/>
          </a:p>
        </p:txBody>
      </p:sp>
    </p:spTree>
    <p:extLst>
      <p:ext uri="{BB962C8B-B14F-4D97-AF65-F5344CB8AC3E}">
        <p14:creationId xmlns:p14="http://schemas.microsoft.com/office/powerpoint/2010/main" val="19400075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a:t>
            </a:r>
            <a:r>
              <a:rPr lang="el-GR" dirty="0" smtClean="0"/>
              <a:t>ύγχρονοι Έλληνες μαθηματικοί</a:t>
            </a:r>
            <a:endParaRPr lang="el-GR" dirty="0"/>
          </a:p>
        </p:txBody>
      </p:sp>
      <p:sp>
        <p:nvSpPr>
          <p:cNvPr id="3" name="Θέση περιεχομένου 2"/>
          <p:cNvSpPr>
            <a:spLocks noGrp="1"/>
          </p:cNvSpPr>
          <p:nvPr>
            <p:ph idx="1"/>
          </p:nvPr>
        </p:nvSpPr>
        <p:spPr/>
        <p:txBody>
          <a:bodyPr/>
          <a:lstStyle/>
          <a:p>
            <a:r>
              <a:rPr lang="el-GR" dirty="0" err="1" smtClean="0"/>
              <a:t>Καραθοδωρή</a:t>
            </a:r>
            <a:r>
              <a:rPr lang="el-GR" dirty="0" smtClean="0"/>
              <a:t>  Κωνσταντίνος, (Βερολίνο, 13 Σεπτεμβρίου 1873 – Μόναχο, 2 Φεβρουαρίου 1950)</a:t>
            </a:r>
          </a:p>
          <a:p>
            <a:r>
              <a:rPr lang="el-GR" dirty="0" err="1" smtClean="0"/>
              <a:t>Παπακυριακόπουλος</a:t>
            </a:r>
            <a:r>
              <a:rPr lang="el-GR" dirty="0" smtClean="0"/>
              <a:t> </a:t>
            </a:r>
            <a:r>
              <a:rPr lang="el-GR" dirty="0"/>
              <a:t>Χ</a:t>
            </a:r>
            <a:r>
              <a:rPr lang="el-GR" dirty="0" smtClean="0"/>
              <a:t>ρήστος, (Χαλάνδρι 29 Ιουνίου 1914 − </a:t>
            </a:r>
            <a:r>
              <a:rPr lang="el-GR" dirty="0" err="1"/>
              <a:t>Π</a:t>
            </a:r>
            <a:r>
              <a:rPr lang="el-GR" dirty="0" err="1" smtClean="0"/>
              <a:t>ρίνστον</a:t>
            </a:r>
            <a:r>
              <a:rPr lang="el-GR" dirty="0" smtClean="0"/>
              <a:t> 29 Ιουνίου 1976),</a:t>
            </a:r>
          </a:p>
          <a:p>
            <a:r>
              <a:rPr lang="el-GR" dirty="0" smtClean="0"/>
              <a:t>Χριστοδούλου Δημήτριος, (</a:t>
            </a:r>
            <a:r>
              <a:rPr lang="en-US" dirty="0" smtClean="0"/>
              <a:t>October 19, 1951 (age 6</a:t>
            </a:r>
            <a:r>
              <a:rPr lang="el-GR" dirty="0" smtClean="0"/>
              <a:t>4</a:t>
            </a:r>
            <a:r>
              <a:rPr lang="en-US" dirty="0" smtClean="0"/>
              <a:t>), </a:t>
            </a:r>
            <a:r>
              <a:rPr lang="en-US" dirty="0" smtClean="0">
                <a:hlinkClick r:id="rId2"/>
              </a:rPr>
              <a:t>Athens</a:t>
            </a:r>
            <a:r>
              <a:rPr lang="el-GR" dirty="0" smtClean="0"/>
              <a:t>)</a:t>
            </a:r>
            <a:endParaRPr lang="el-GR" dirty="0"/>
          </a:p>
        </p:txBody>
      </p:sp>
    </p:spTree>
    <p:extLst>
      <p:ext uri="{BB962C8B-B14F-4D97-AF65-F5344CB8AC3E}">
        <p14:creationId xmlns:p14="http://schemas.microsoft.com/office/powerpoint/2010/main" val="7710641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Μαθηματικές Ολυμπιάδες (</a:t>
            </a:r>
            <a:r>
              <a:rPr lang="en-US" dirty="0"/>
              <a:t>M</a:t>
            </a:r>
            <a:r>
              <a:rPr lang="en-US" dirty="0" smtClean="0"/>
              <a:t>athematical Olympiad)</a:t>
            </a:r>
            <a:endParaRPr lang="el-GR" dirty="0"/>
          </a:p>
        </p:txBody>
      </p:sp>
      <p:sp>
        <p:nvSpPr>
          <p:cNvPr id="3" name="Θέση περιεχομένου 2"/>
          <p:cNvSpPr>
            <a:spLocks noGrp="1"/>
          </p:cNvSpPr>
          <p:nvPr>
            <p:ph idx="1"/>
          </p:nvPr>
        </p:nvSpPr>
        <p:spPr/>
        <p:txBody>
          <a:bodyPr/>
          <a:lstStyle/>
          <a:p>
            <a:r>
              <a:rPr lang="el-GR" dirty="0"/>
              <a:t>Κ</a:t>
            </a:r>
            <a:r>
              <a:rPr lang="el-GR" dirty="0" smtClean="0"/>
              <a:t>ατάταξη χωρών κατά </a:t>
            </a:r>
            <a:r>
              <a:rPr lang="el-GR" dirty="0"/>
              <a:t>έ</a:t>
            </a:r>
            <a:r>
              <a:rPr lang="el-GR" dirty="0" smtClean="0"/>
              <a:t>τος, </a:t>
            </a:r>
            <a:r>
              <a:rPr lang="en-US" dirty="0">
                <a:hlinkClick r:id="rId2"/>
              </a:rPr>
              <a:t>https://www.imo-official.org/results.aspx</a:t>
            </a:r>
            <a:r>
              <a:rPr lang="el-GR" dirty="0"/>
              <a:t> </a:t>
            </a:r>
          </a:p>
        </p:txBody>
      </p:sp>
    </p:spTree>
    <p:extLst>
      <p:ext uri="{BB962C8B-B14F-4D97-AF65-F5344CB8AC3E}">
        <p14:creationId xmlns:p14="http://schemas.microsoft.com/office/powerpoint/2010/main" val="3672612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
            </a:r>
            <a:br>
              <a:rPr lang="el-GR" dirty="0"/>
            </a:br>
            <a:r>
              <a:rPr lang="en-US" dirty="0" smtClean="0"/>
              <a:t>Napoleon Bonaparte</a:t>
            </a:r>
            <a:r>
              <a:rPr lang="en-US" dirty="0"/>
              <a:t/>
            </a:r>
            <a:br>
              <a:rPr lang="en-US" dirty="0"/>
            </a:br>
            <a:endParaRPr lang="el-GR" dirty="0"/>
          </a:p>
        </p:txBody>
      </p:sp>
      <p:sp>
        <p:nvSpPr>
          <p:cNvPr id="3" name="Θέση περιεχομένου 2"/>
          <p:cNvSpPr>
            <a:spLocks noGrp="1"/>
          </p:cNvSpPr>
          <p:nvPr>
            <p:ph idx="1"/>
          </p:nvPr>
        </p:nvSpPr>
        <p:spPr/>
        <p:txBody>
          <a:bodyPr/>
          <a:lstStyle/>
          <a:p>
            <a:r>
              <a:rPr lang="en-US" dirty="0"/>
              <a:t>History is a set of lies that people have agreed </a:t>
            </a:r>
            <a:r>
              <a:rPr lang="en-US" dirty="0" smtClean="0"/>
              <a:t>upon.</a:t>
            </a:r>
          </a:p>
          <a:p>
            <a:r>
              <a:rPr lang="en-US" dirty="0" smtClean="0"/>
              <a:t>Lies?</a:t>
            </a:r>
            <a:endParaRPr lang="en-US" dirty="0"/>
          </a:p>
          <a:p>
            <a:endParaRPr lang="el-GR" dirty="0"/>
          </a:p>
        </p:txBody>
      </p:sp>
    </p:spTree>
    <p:extLst>
      <p:ext uri="{BB962C8B-B14F-4D97-AF65-F5344CB8AC3E}">
        <p14:creationId xmlns:p14="http://schemas.microsoft.com/office/powerpoint/2010/main" val="164590848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Πρώην ανατολικές χώρες</a:t>
            </a:r>
            <a:endParaRPr lang="el-GR" dirty="0"/>
          </a:p>
        </p:txBody>
      </p:sp>
      <p:sp>
        <p:nvSpPr>
          <p:cNvPr id="3" name="Θέση περιεχομένου 2"/>
          <p:cNvSpPr>
            <a:spLocks noGrp="1"/>
          </p:cNvSpPr>
          <p:nvPr>
            <p:ph idx="1"/>
          </p:nvPr>
        </p:nvSpPr>
        <p:spPr/>
        <p:txBody>
          <a:bodyPr>
            <a:normAutofit fontScale="77500" lnSpcReduction="20000"/>
          </a:bodyPr>
          <a:lstStyle/>
          <a:p>
            <a:r>
              <a:rPr lang="en-US" dirty="0" smtClean="0"/>
              <a:t>Russia, </a:t>
            </a:r>
            <a:r>
              <a:rPr lang="en-US" dirty="0" err="1" smtClean="0"/>
              <a:t>Rus</a:t>
            </a:r>
            <a:r>
              <a:rPr lang="en-US" dirty="0" smtClean="0"/>
              <a:t>,  </a:t>
            </a:r>
          </a:p>
          <a:p>
            <a:r>
              <a:rPr lang="el-GR" dirty="0" err="1" smtClean="0"/>
              <a:t>Βουλγαρια</a:t>
            </a:r>
            <a:r>
              <a:rPr lang="el-GR" dirty="0" smtClean="0"/>
              <a:t>, </a:t>
            </a:r>
            <a:r>
              <a:rPr lang="en-US" dirty="0" err="1" smtClean="0"/>
              <a:t>Bgr</a:t>
            </a:r>
            <a:r>
              <a:rPr lang="en-US" dirty="0" smtClean="0"/>
              <a:t>, </a:t>
            </a:r>
          </a:p>
          <a:p>
            <a:r>
              <a:rPr lang="en-US" dirty="0" err="1" smtClean="0"/>
              <a:t>Roumania</a:t>
            </a:r>
            <a:r>
              <a:rPr lang="en-US" dirty="0" smtClean="0"/>
              <a:t>, Rou,  </a:t>
            </a:r>
          </a:p>
          <a:p>
            <a:r>
              <a:rPr lang="en-US" dirty="0" smtClean="0"/>
              <a:t>Hungary, Hun, </a:t>
            </a:r>
          </a:p>
          <a:p>
            <a:r>
              <a:rPr lang="en-US" dirty="0" smtClean="0"/>
              <a:t>Poland, Pol,  </a:t>
            </a:r>
          </a:p>
          <a:p>
            <a:r>
              <a:rPr lang="en-US" dirty="0" smtClean="0"/>
              <a:t>Czechoslovakia, </a:t>
            </a:r>
            <a:r>
              <a:rPr lang="en-US" dirty="0" err="1" smtClean="0"/>
              <a:t>Czs</a:t>
            </a:r>
            <a:r>
              <a:rPr lang="en-US" dirty="0" smtClean="0"/>
              <a:t>,  </a:t>
            </a:r>
          </a:p>
          <a:p>
            <a:r>
              <a:rPr lang="en-US" dirty="0" err="1" smtClean="0"/>
              <a:t>Chech</a:t>
            </a:r>
            <a:r>
              <a:rPr lang="en-US" dirty="0" smtClean="0"/>
              <a:t> Republic </a:t>
            </a:r>
            <a:r>
              <a:rPr lang="en-US" dirty="0" err="1" smtClean="0"/>
              <a:t>Cze</a:t>
            </a:r>
            <a:r>
              <a:rPr lang="en-US" dirty="0" smtClean="0"/>
              <a:t>,   </a:t>
            </a:r>
          </a:p>
          <a:p>
            <a:r>
              <a:rPr lang="en-US" dirty="0" smtClean="0"/>
              <a:t>Slovakia, </a:t>
            </a:r>
            <a:r>
              <a:rPr lang="en-US" dirty="0" err="1" smtClean="0"/>
              <a:t>Svk</a:t>
            </a:r>
            <a:r>
              <a:rPr lang="en-US" dirty="0" smtClean="0"/>
              <a:t>,  </a:t>
            </a:r>
          </a:p>
          <a:p>
            <a:endParaRPr lang="en-US" dirty="0" smtClean="0"/>
          </a:p>
          <a:p>
            <a:r>
              <a:rPr lang="el-GR" dirty="0" err="1" smtClean="0"/>
              <a:t>Σημεια</a:t>
            </a:r>
            <a:r>
              <a:rPr lang="el-GR" dirty="0" smtClean="0"/>
              <a:t> </a:t>
            </a:r>
            <a:r>
              <a:rPr lang="el-GR" dirty="0" err="1" smtClean="0"/>
              <a:t>Πτωσης</a:t>
            </a:r>
            <a:r>
              <a:rPr lang="el-GR" dirty="0" smtClean="0"/>
              <a:t> </a:t>
            </a:r>
            <a:r>
              <a:rPr lang="el-GR" dirty="0" err="1" smtClean="0"/>
              <a:t>Μεσα</a:t>
            </a:r>
            <a:r>
              <a:rPr lang="el-GR" dirty="0" smtClean="0"/>
              <a:t> Στον </a:t>
            </a:r>
            <a:r>
              <a:rPr lang="el-GR" dirty="0" err="1" smtClean="0"/>
              <a:t>Χρονο</a:t>
            </a:r>
            <a:endParaRPr lang="el-GR" dirty="0"/>
          </a:p>
        </p:txBody>
      </p:sp>
    </p:spTree>
    <p:extLst>
      <p:ext uri="{BB962C8B-B14F-4D97-AF65-F5344CB8AC3E}">
        <p14:creationId xmlns:p14="http://schemas.microsoft.com/office/powerpoint/2010/main" val="258578312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Δυτικές Χώρες</a:t>
            </a:r>
            <a:endParaRPr lang="el-GR" dirty="0"/>
          </a:p>
        </p:txBody>
      </p:sp>
      <p:sp>
        <p:nvSpPr>
          <p:cNvPr id="3" name="Θέση περιεχομένου 2"/>
          <p:cNvSpPr>
            <a:spLocks noGrp="1"/>
          </p:cNvSpPr>
          <p:nvPr>
            <p:ph idx="1"/>
          </p:nvPr>
        </p:nvSpPr>
        <p:spPr/>
        <p:txBody>
          <a:bodyPr>
            <a:normAutofit fontScale="55000" lnSpcReduction="20000"/>
          </a:bodyPr>
          <a:lstStyle/>
          <a:p>
            <a:r>
              <a:rPr lang="en-US" dirty="0"/>
              <a:t>ITALIE, ITA,  </a:t>
            </a:r>
          </a:p>
          <a:p>
            <a:r>
              <a:rPr lang="en-US" dirty="0"/>
              <a:t>LUXEMBURG, LUX, </a:t>
            </a:r>
          </a:p>
          <a:p>
            <a:r>
              <a:rPr lang="en-US" dirty="0"/>
              <a:t>GERMANY, GER,  </a:t>
            </a:r>
          </a:p>
          <a:p>
            <a:r>
              <a:rPr lang="en-US" dirty="0"/>
              <a:t>GERMAN DEMOCRATIC REPUBLC, GDR</a:t>
            </a:r>
          </a:p>
          <a:p>
            <a:r>
              <a:rPr lang="en-US" dirty="0"/>
              <a:t>FRANCE, FRA,  </a:t>
            </a:r>
          </a:p>
          <a:p>
            <a:r>
              <a:rPr lang="en-US" dirty="0"/>
              <a:t>UNITED KINGDOM,  </a:t>
            </a:r>
            <a:r>
              <a:rPr lang="en-US" dirty="0" smtClean="0"/>
              <a:t>UNK,  </a:t>
            </a:r>
          </a:p>
          <a:p>
            <a:r>
              <a:rPr lang="en-US" dirty="0" smtClean="0"/>
              <a:t>SWITZERLAND,  SUI,  </a:t>
            </a:r>
          </a:p>
          <a:p>
            <a:r>
              <a:rPr lang="en-US" dirty="0" smtClean="0"/>
              <a:t>BELGIUM, BEL,  </a:t>
            </a:r>
          </a:p>
          <a:p>
            <a:r>
              <a:rPr lang="en-US" dirty="0" smtClean="0"/>
              <a:t>DENMARK, DEN, </a:t>
            </a:r>
            <a:endParaRPr lang="el-GR" dirty="0" smtClean="0"/>
          </a:p>
          <a:p>
            <a:r>
              <a:rPr lang="en-US" dirty="0" smtClean="0"/>
              <a:t>SWEDEN, SWE, </a:t>
            </a:r>
          </a:p>
          <a:p>
            <a:r>
              <a:rPr lang="en-US" dirty="0" smtClean="0"/>
              <a:t>NORWAY, NOR,  </a:t>
            </a:r>
          </a:p>
          <a:p>
            <a:r>
              <a:rPr lang="en-US" dirty="0" smtClean="0"/>
              <a:t>FINLAND, FIN</a:t>
            </a:r>
          </a:p>
          <a:p>
            <a:endParaRPr lang="el-GR" dirty="0"/>
          </a:p>
        </p:txBody>
      </p:sp>
    </p:spTree>
    <p:extLst>
      <p:ext uri="{BB962C8B-B14F-4D97-AF65-F5344CB8AC3E}">
        <p14:creationId xmlns:p14="http://schemas.microsoft.com/office/powerpoint/2010/main" val="28326788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Αμερική</a:t>
            </a:r>
            <a:endParaRPr lang="el-GR" dirty="0"/>
          </a:p>
        </p:txBody>
      </p:sp>
      <p:sp>
        <p:nvSpPr>
          <p:cNvPr id="3" name="Θέση περιεχομένου 2"/>
          <p:cNvSpPr>
            <a:spLocks noGrp="1"/>
          </p:cNvSpPr>
          <p:nvPr>
            <p:ph idx="1"/>
          </p:nvPr>
        </p:nvSpPr>
        <p:spPr/>
        <p:txBody>
          <a:bodyPr>
            <a:normAutofit/>
          </a:bodyPr>
          <a:lstStyle/>
          <a:p>
            <a:r>
              <a:rPr lang="en-US" dirty="0" smtClean="0"/>
              <a:t>Canada, Can </a:t>
            </a:r>
          </a:p>
          <a:p>
            <a:r>
              <a:rPr lang="en-US" dirty="0" err="1" smtClean="0"/>
              <a:t>Macknamara</a:t>
            </a:r>
            <a:r>
              <a:rPr lang="en-US" dirty="0" smtClean="0"/>
              <a:t> : Jews,</a:t>
            </a:r>
            <a:r>
              <a:rPr lang="el-GR" dirty="0" smtClean="0"/>
              <a:t> </a:t>
            </a:r>
            <a:r>
              <a:rPr lang="en-US" dirty="0" smtClean="0"/>
              <a:t>Chinese-</a:t>
            </a:r>
            <a:r>
              <a:rPr lang="en-US" dirty="0" err="1" smtClean="0"/>
              <a:t>japanese</a:t>
            </a:r>
            <a:r>
              <a:rPr lang="en-US" dirty="0" smtClean="0"/>
              <a:t>, </a:t>
            </a:r>
            <a:r>
              <a:rPr lang="el-GR" dirty="0" smtClean="0"/>
              <a:t>(</a:t>
            </a:r>
            <a:r>
              <a:rPr lang="en-US" dirty="0" smtClean="0"/>
              <a:t>?</a:t>
            </a:r>
            <a:r>
              <a:rPr lang="el-GR" dirty="0" smtClean="0"/>
              <a:t>)</a:t>
            </a:r>
            <a:r>
              <a:rPr lang="el-GR" dirty="0"/>
              <a:t> </a:t>
            </a:r>
            <a:r>
              <a:rPr lang="en-US" dirty="0" smtClean="0"/>
              <a:t>Irish</a:t>
            </a:r>
            <a:endParaRPr lang="el-GR" dirty="0" smtClean="0"/>
          </a:p>
          <a:p>
            <a:r>
              <a:rPr lang="en-US" dirty="0" smtClean="0"/>
              <a:t>The Fog Of War: Eleven Lessons From The Life Of Robert S. </a:t>
            </a:r>
            <a:r>
              <a:rPr lang="en-US" dirty="0" err="1" smtClean="0"/>
              <a:t>Mcnamara</a:t>
            </a:r>
            <a:r>
              <a:rPr lang="en-US" dirty="0" smtClean="0"/>
              <a:t> (2003)</a:t>
            </a:r>
          </a:p>
          <a:p>
            <a:r>
              <a:rPr lang="en-US" dirty="0" smtClean="0"/>
              <a:t>IMDB  8, 2 Your Rating, From 17.621 Users </a:t>
            </a:r>
          </a:p>
          <a:p>
            <a:r>
              <a:rPr lang="en-US" dirty="0" smtClean="0"/>
              <a:t>OSCAR 2004</a:t>
            </a:r>
            <a:endParaRPr lang="en-US" dirty="0"/>
          </a:p>
        </p:txBody>
      </p:sp>
    </p:spTree>
    <p:extLst>
      <p:ext uri="{BB962C8B-B14F-4D97-AF65-F5344CB8AC3E}">
        <p14:creationId xmlns:p14="http://schemas.microsoft.com/office/powerpoint/2010/main" val="11107828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Χώρες </a:t>
            </a:r>
            <a:r>
              <a:rPr lang="el-GR" dirty="0"/>
              <a:t>Ά</a:t>
            </a:r>
            <a:r>
              <a:rPr lang="el-GR" dirty="0" smtClean="0"/>
              <a:t>πω Ανατολής</a:t>
            </a:r>
            <a:endParaRPr lang="el-GR" dirty="0"/>
          </a:p>
        </p:txBody>
      </p:sp>
      <p:sp>
        <p:nvSpPr>
          <p:cNvPr id="3" name="Θέση περιεχομένου 2"/>
          <p:cNvSpPr>
            <a:spLocks noGrp="1"/>
          </p:cNvSpPr>
          <p:nvPr>
            <p:ph idx="1"/>
          </p:nvPr>
        </p:nvSpPr>
        <p:spPr/>
        <p:txBody>
          <a:bodyPr/>
          <a:lstStyle/>
          <a:p>
            <a:r>
              <a:rPr lang="en-US" dirty="0" smtClean="0"/>
              <a:t>Japan, </a:t>
            </a:r>
            <a:r>
              <a:rPr lang="en-US" dirty="0" err="1" smtClean="0"/>
              <a:t>Jpn</a:t>
            </a:r>
            <a:r>
              <a:rPr lang="en-US" dirty="0" smtClean="0"/>
              <a:t>,  </a:t>
            </a:r>
            <a:endParaRPr lang="el-GR" dirty="0" smtClean="0"/>
          </a:p>
          <a:p>
            <a:r>
              <a:rPr lang="en-US" dirty="0" smtClean="0"/>
              <a:t>China, </a:t>
            </a:r>
            <a:r>
              <a:rPr lang="en-US" dirty="0" err="1" smtClean="0"/>
              <a:t>Chn</a:t>
            </a:r>
            <a:r>
              <a:rPr lang="en-US" dirty="0" smtClean="0"/>
              <a:t>,  </a:t>
            </a:r>
          </a:p>
          <a:p>
            <a:r>
              <a:rPr lang="en-US" dirty="0" smtClean="0"/>
              <a:t>Korea, </a:t>
            </a:r>
            <a:r>
              <a:rPr lang="en-US" dirty="0" err="1" smtClean="0"/>
              <a:t>Kor</a:t>
            </a:r>
            <a:r>
              <a:rPr lang="en-US" dirty="0" smtClean="0"/>
              <a:t>, </a:t>
            </a:r>
          </a:p>
          <a:p>
            <a:r>
              <a:rPr lang="en-US" dirty="0" smtClean="0"/>
              <a:t>Singapore, </a:t>
            </a:r>
            <a:r>
              <a:rPr lang="en-US" dirty="0" err="1" smtClean="0"/>
              <a:t>Sgr</a:t>
            </a:r>
            <a:r>
              <a:rPr lang="en-US" dirty="0" smtClean="0"/>
              <a:t>,  </a:t>
            </a:r>
          </a:p>
          <a:p>
            <a:r>
              <a:rPr lang="en-US" dirty="0" smtClean="0"/>
              <a:t>Vietnam, </a:t>
            </a:r>
            <a:r>
              <a:rPr lang="en-US" dirty="0" err="1" smtClean="0"/>
              <a:t>Vnm</a:t>
            </a:r>
            <a:r>
              <a:rPr lang="en-US" dirty="0" smtClean="0"/>
              <a:t>,</a:t>
            </a:r>
          </a:p>
          <a:p>
            <a:r>
              <a:rPr lang="en-US" dirty="0" smtClean="0"/>
              <a:t>Singapore, </a:t>
            </a:r>
            <a:r>
              <a:rPr lang="en-US" dirty="0" err="1" smtClean="0"/>
              <a:t>Sgp</a:t>
            </a:r>
            <a:endParaRPr lang="el-GR" dirty="0"/>
          </a:p>
        </p:txBody>
      </p:sp>
    </p:spTree>
    <p:extLst>
      <p:ext uri="{BB962C8B-B14F-4D97-AF65-F5344CB8AC3E}">
        <p14:creationId xmlns:p14="http://schemas.microsoft.com/office/powerpoint/2010/main" val="35695007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Βαλκάνια</a:t>
            </a:r>
            <a:endParaRPr lang="el-GR" dirty="0"/>
          </a:p>
        </p:txBody>
      </p:sp>
      <p:sp>
        <p:nvSpPr>
          <p:cNvPr id="3" name="Θέση περιεχομένου 2"/>
          <p:cNvSpPr>
            <a:spLocks noGrp="1"/>
          </p:cNvSpPr>
          <p:nvPr>
            <p:ph idx="1"/>
          </p:nvPr>
        </p:nvSpPr>
        <p:spPr/>
        <p:txBody>
          <a:bodyPr/>
          <a:lstStyle/>
          <a:p>
            <a:r>
              <a:rPr lang="el-GR" dirty="0" smtClean="0"/>
              <a:t>Ελλάς, </a:t>
            </a:r>
            <a:r>
              <a:rPr lang="en-US" dirty="0" smtClean="0"/>
              <a:t>Hel,  </a:t>
            </a:r>
          </a:p>
          <a:p>
            <a:r>
              <a:rPr lang="en-US" dirty="0" smtClean="0"/>
              <a:t>Turkey, </a:t>
            </a:r>
            <a:r>
              <a:rPr lang="en-US" dirty="0" err="1" smtClean="0"/>
              <a:t>Tur</a:t>
            </a:r>
            <a:r>
              <a:rPr lang="en-US" dirty="0" smtClean="0"/>
              <a:t>, </a:t>
            </a:r>
          </a:p>
          <a:p>
            <a:r>
              <a:rPr lang="en-US" dirty="0" smtClean="0"/>
              <a:t>Cyprus, </a:t>
            </a:r>
            <a:r>
              <a:rPr lang="en-US" dirty="0" err="1" smtClean="0"/>
              <a:t>Cyp</a:t>
            </a:r>
            <a:r>
              <a:rPr lang="en-US" dirty="0" smtClean="0"/>
              <a:t>, </a:t>
            </a:r>
          </a:p>
          <a:p>
            <a:r>
              <a:rPr lang="en-US" dirty="0" smtClean="0"/>
              <a:t>Bulgaria, </a:t>
            </a:r>
            <a:r>
              <a:rPr lang="en-US" dirty="0" err="1" smtClean="0"/>
              <a:t>Bgr</a:t>
            </a:r>
            <a:r>
              <a:rPr lang="en-US" dirty="0" smtClean="0"/>
              <a:t>,</a:t>
            </a:r>
          </a:p>
          <a:p>
            <a:r>
              <a:rPr lang="en-US" dirty="0" smtClean="0"/>
              <a:t>Romania, Rou,  </a:t>
            </a:r>
          </a:p>
          <a:p>
            <a:r>
              <a:rPr lang="en-US" dirty="0" smtClean="0"/>
              <a:t>Serbia, </a:t>
            </a:r>
            <a:r>
              <a:rPr lang="en-US" dirty="0" err="1" smtClean="0"/>
              <a:t>Srb</a:t>
            </a:r>
            <a:r>
              <a:rPr lang="en-US" dirty="0" smtClean="0"/>
              <a:t>, </a:t>
            </a:r>
          </a:p>
          <a:p>
            <a:r>
              <a:rPr lang="en-US" dirty="0" smtClean="0"/>
              <a:t>Yugoslavia, </a:t>
            </a:r>
            <a:r>
              <a:rPr lang="en-US" dirty="0" err="1" smtClean="0"/>
              <a:t>Yug</a:t>
            </a:r>
            <a:endParaRPr lang="el-GR" dirty="0"/>
          </a:p>
        </p:txBody>
      </p:sp>
    </p:spTree>
    <p:extLst>
      <p:ext uri="{BB962C8B-B14F-4D97-AF65-F5344CB8AC3E}">
        <p14:creationId xmlns:p14="http://schemas.microsoft.com/office/powerpoint/2010/main" val="236130802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Διάφορα</a:t>
            </a:r>
            <a:endParaRPr lang="el-GR" dirty="0"/>
          </a:p>
        </p:txBody>
      </p:sp>
      <p:sp>
        <p:nvSpPr>
          <p:cNvPr id="3" name="Θέση περιεχομένου 2"/>
          <p:cNvSpPr>
            <a:spLocks noGrp="1"/>
          </p:cNvSpPr>
          <p:nvPr>
            <p:ph idx="1"/>
          </p:nvPr>
        </p:nvSpPr>
        <p:spPr/>
        <p:txBody>
          <a:bodyPr>
            <a:normAutofit fontScale="85000" lnSpcReduction="10000"/>
          </a:bodyPr>
          <a:lstStyle/>
          <a:p>
            <a:r>
              <a:rPr lang="en-US" dirty="0" smtClean="0"/>
              <a:t>Iran, </a:t>
            </a:r>
            <a:r>
              <a:rPr lang="en-US" dirty="0" err="1" smtClean="0"/>
              <a:t>Irn</a:t>
            </a:r>
            <a:endParaRPr lang="en-US" dirty="0" smtClean="0"/>
          </a:p>
          <a:p>
            <a:r>
              <a:rPr lang="en-US" b="1" dirty="0" smtClean="0"/>
              <a:t>Maryam </a:t>
            </a:r>
            <a:r>
              <a:rPr lang="en-US" dirty="0" err="1"/>
              <a:t>Mirzakhani</a:t>
            </a:r>
            <a:r>
              <a:rPr lang="en-US" dirty="0"/>
              <a:t> was born in 1977 in </a:t>
            </a:r>
            <a:r>
              <a:rPr lang="en-US" dirty="0">
                <a:hlinkClick r:id="rId2" tooltip="Tehran, Iran"/>
              </a:rPr>
              <a:t>Tehran, Iran</a:t>
            </a:r>
            <a:r>
              <a:rPr lang="en-US" dirty="0"/>
              <a:t>. She went to high school in </a:t>
            </a:r>
            <a:r>
              <a:rPr lang="en-US" dirty="0">
                <a:hlinkClick r:id="rId3" tooltip="Tehran"/>
              </a:rPr>
              <a:t>Tehran</a:t>
            </a:r>
            <a:r>
              <a:rPr lang="en-US" dirty="0"/>
              <a:t> at </a:t>
            </a:r>
            <a:r>
              <a:rPr lang="en-US" dirty="0" err="1">
                <a:hlinkClick r:id="rId4" tooltip="Farzanegan School"/>
              </a:rPr>
              <a:t>Farzanegan</a:t>
            </a:r>
            <a:r>
              <a:rPr lang="en-US" dirty="0"/>
              <a:t>, </a:t>
            </a:r>
            <a:r>
              <a:rPr lang="en-US" dirty="0">
                <a:hlinkClick r:id="rId5" tooltip="National Organization for Development of Exceptional Talents"/>
              </a:rPr>
              <a:t>National Organization for Development of Exceptional Talents</a:t>
            </a:r>
            <a:r>
              <a:rPr lang="en-US" dirty="0"/>
              <a:t> (NODET). She competed and was recognized internationally for her math skills, receiving gold medals at both the 1994 </a:t>
            </a:r>
            <a:r>
              <a:rPr lang="en-US" dirty="0">
                <a:hlinkClick r:id="rId6" tooltip="International Mathematical Olympiad"/>
              </a:rPr>
              <a:t>International Mathematical Olympiad</a:t>
            </a:r>
            <a:r>
              <a:rPr lang="en-US" dirty="0"/>
              <a:t> (Hong Kong) and the 1995 International Mathematical Olympiad (Toronto),</a:t>
            </a:r>
            <a:r>
              <a:rPr lang="en-US" baseline="30000" dirty="0">
                <a:hlinkClick r:id="rId7"/>
              </a:rPr>
              <a:t>[14]</a:t>
            </a:r>
            <a:r>
              <a:rPr lang="en-US" dirty="0"/>
              <a:t> where she was the first Iranian student to finish with a perfect score.</a:t>
            </a:r>
            <a:r>
              <a:rPr lang="en-US" baseline="30000" dirty="0">
                <a:hlinkClick r:id="rId7"/>
              </a:rPr>
              <a:t>[14][15][16]</a:t>
            </a:r>
            <a:r>
              <a:rPr lang="en-US" dirty="0"/>
              <a:t> </a:t>
            </a:r>
            <a:endParaRPr lang="el-GR" dirty="0"/>
          </a:p>
        </p:txBody>
      </p:sp>
    </p:spTree>
    <p:extLst>
      <p:ext uri="{BB962C8B-B14F-4D97-AF65-F5344CB8AC3E}">
        <p14:creationId xmlns:p14="http://schemas.microsoft.com/office/powerpoint/2010/main" val="12194759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Σχολιασμός</a:t>
            </a:r>
            <a:endParaRPr lang="el-GR" dirty="0"/>
          </a:p>
        </p:txBody>
      </p:sp>
      <p:sp>
        <p:nvSpPr>
          <p:cNvPr id="3" name="Θέση περιεχομένου 2"/>
          <p:cNvSpPr>
            <a:spLocks noGrp="1"/>
          </p:cNvSpPr>
          <p:nvPr>
            <p:ph idx="1"/>
          </p:nvPr>
        </p:nvSpPr>
        <p:spPr/>
        <p:txBody>
          <a:bodyPr/>
          <a:lstStyle/>
          <a:p>
            <a:r>
              <a:rPr lang="el-GR" dirty="0" smtClean="0"/>
              <a:t>Σχέση Μαθηματικών </a:t>
            </a:r>
            <a:r>
              <a:rPr lang="el-GR" dirty="0"/>
              <a:t>κ</a:t>
            </a:r>
            <a:r>
              <a:rPr lang="el-GR" dirty="0" smtClean="0"/>
              <a:t>αι Ιστορίας</a:t>
            </a:r>
          </a:p>
          <a:p>
            <a:endParaRPr lang="el-GR" dirty="0"/>
          </a:p>
        </p:txBody>
      </p:sp>
    </p:spTree>
    <p:extLst>
      <p:ext uri="{BB962C8B-B14F-4D97-AF65-F5344CB8AC3E}">
        <p14:creationId xmlns:p14="http://schemas.microsoft.com/office/powerpoint/2010/main" val="22903396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300" dirty="0"/>
              <a:t>Ορθολογισμός (</a:t>
            </a:r>
            <a:r>
              <a:rPr lang="en-US" sz="3300" dirty="0"/>
              <a:t>Rationalism-reason)</a:t>
            </a:r>
            <a:r>
              <a:rPr lang="el-GR" sz="3300" dirty="0"/>
              <a:t> – Νομοτέλειες – Ηρόδοτος – Βολταίρος (1 από </a:t>
            </a:r>
            <a:r>
              <a:rPr lang="el-GR" sz="3300" dirty="0" smtClean="0"/>
              <a:t>2)</a:t>
            </a:r>
            <a:endParaRPr lang="el-GR" sz="3300" dirty="0"/>
          </a:p>
        </p:txBody>
      </p:sp>
      <p:sp>
        <p:nvSpPr>
          <p:cNvPr id="3" name="Θέση περιεχομένου 2"/>
          <p:cNvSpPr>
            <a:spLocks noGrp="1"/>
          </p:cNvSpPr>
          <p:nvPr>
            <p:ph idx="1"/>
          </p:nvPr>
        </p:nvSpPr>
        <p:spPr/>
        <p:txBody>
          <a:bodyPr>
            <a:normAutofit fontScale="70000" lnSpcReduction="20000"/>
          </a:bodyPr>
          <a:lstStyle/>
          <a:p>
            <a:r>
              <a:rPr lang="en-US" b="1" dirty="0"/>
              <a:t>History is much more than just a chronological flow of dates and events; and it is not merely the biography of kings and famous personalities</a:t>
            </a:r>
            <a:r>
              <a:rPr lang="en-US" dirty="0"/>
              <a:t>. It is instead the investigation of the past intended in ample sense; and it comprehends the study of culture, thoughts, habits, political institutions and many other aspects of society. </a:t>
            </a:r>
            <a:endParaRPr lang="el-GR" dirty="0" smtClean="0"/>
          </a:p>
          <a:p>
            <a:r>
              <a:rPr lang="en-US" dirty="0" smtClean="0"/>
              <a:t>This </a:t>
            </a:r>
            <a:r>
              <a:rPr lang="en-US" dirty="0"/>
              <a:t>concept was very clear to Herodotus and Voltaire, two historians that, although lived a totally different period and contest, share some affinities in the way in which they write about the past. They both were interested in the cultural history, in the </a:t>
            </a:r>
            <a:r>
              <a:rPr lang="en-US" b="1" dirty="0"/>
              <a:t>usefulness of history in the comprehension of the present </a:t>
            </a:r>
            <a:r>
              <a:rPr lang="en-US" dirty="0"/>
              <a:t>and in the importance of on field research</a:t>
            </a:r>
            <a:r>
              <a:rPr lang="en-US" dirty="0" smtClean="0"/>
              <a:t>.</a:t>
            </a:r>
            <a:endParaRPr lang="el-GR" dirty="0" smtClean="0"/>
          </a:p>
          <a:p>
            <a:r>
              <a:rPr lang="en-US" dirty="0"/>
              <a:t>Notwithstanding, they investigate the days of yore with different purposes; Voltaire with the aim of supporting his political and philosophical point of view; Herodotus just for the sake of an anthropological and ethnographical accounting. </a:t>
            </a:r>
          </a:p>
          <a:p>
            <a:endParaRPr lang="el-GR" dirty="0"/>
          </a:p>
        </p:txBody>
      </p:sp>
    </p:spTree>
    <p:extLst>
      <p:ext uri="{BB962C8B-B14F-4D97-AF65-F5344CB8AC3E}">
        <p14:creationId xmlns:p14="http://schemas.microsoft.com/office/powerpoint/2010/main" val="4034458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300" dirty="0"/>
              <a:t>Ορθολογισμός (</a:t>
            </a:r>
            <a:r>
              <a:rPr lang="en-US" sz="3300" dirty="0"/>
              <a:t>Rationalism-reason)</a:t>
            </a:r>
            <a:r>
              <a:rPr lang="el-GR" sz="3300" dirty="0"/>
              <a:t> – Νομοτέλειες – Ηρόδοτος – Βολταίρος (2 από </a:t>
            </a:r>
            <a:r>
              <a:rPr lang="el-GR" sz="3300" dirty="0" smtClean="0"/>
              <a:t>2)</a:t>
            </a:r>
            <a:endParaRPr lang="el-GR" sz="3300" dirty="0"/>
          </a:p>
        </p:txBody>
      </p:sp>
      <p:sp>
        <p:nvSpPr>
          <p:cNvPr id="3" name="Θέση περιεχομένου 2"/>
          <p:cNvSpPr>
            <a:spLocks noGrp="1"/>
          </p:cNvSpPr>
          <p:nvPr>
            <p:ph idx="1"/>
          </p:nvPr>
        </p:nvSpPr>
        <p:spPr/>
        <p:txBody>
          <a:bodyPr>
            <a:normAutofit fontScale="70000" lnSpcReduction="20000"/>
          </a:bodyPr>
          <a:lstStyle/>
          <a:p>
            <a:r>
              <a:rPr lang="en-US" b="1" dirty="0" smtClean="0"/>
              <a:t>Both Herodotus and Voltaire examine the past in order to understand the present issues and dynamics.</a:t>
            </a:r>
            <a:r>
              <a:rPr lang="en-US" dirty="0" smtClean="0"/>
              <a:t> Nonetheless the reasons that drive them to do so are quite different. The aim of Voltaire is to use the previous experiences of other civilizations so that to understand whether their scenarios can be reproducible in other environments. This is wholly clear in its analysis of the English Parliament, when he looks over the motivations why England was able to establish a bicameral parliament within a kingdom. He is interested in that because of his political and philosophical thoughts; he was in fact a strong adherent of the Enlightenment intellectual movement. </a:t>
            </a:r>
            <a:endParaRPr lang="el-GR" dirty="0" smtClean="0"/>
          </a:p>
          <a:p>
            <a:r>
              <a:rPr lang="el-GR" b="1" dirty="0" smtClean="0"/>
              <a:t>(?)</a:t>
            </a:r>
            <a:r>
              <a:rPr lang="en-US" b="1" dirty="0" smtClean="0"/>
              <a:t> I disapprove of what you say</a:t>
            </a:r>
            <a:endParaRPr lang="el-GR" b="1" dirty="0" smtClean="0"/>
          </a:p>
          <a:p>
            <a:pPr marL="0" indent="0">
              <a:buNone/>
            </a:pPr>
            <a:r>
              <a:rPr lang="el-GR" i="1" dirty="0" smtClean="0"/>
              <a:t>Πηγή: </a:t>
            </a:r>
            <a:r>
              <a:rPr lang="en-US" i="1" dirty="0" smtClean="0"/>
              <a:t>http://webspier.com/essay/428189</a:t>
            </a:r>
            <a:endParaRPr lang="el-GR" i="1" dirty="0"/>
          </a:p>
        </p:txBody>
      </p:sp>
    </p:spTree>
    <p:extLst>
      <p:ext uri="{BB962C8B-B14F-4D97-AF65-F5344CB8AC3E}">
        <p14:creationId xmlns:p14="http://schemas.microsoft.com/office/powerpoint/2010/main" val="36303209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2026</TotalTime>
  <Words>5837</Words>
  <Application>Microsoft Office PowerPoint</Application>
  <PresentationFormat>Προβολή στην οθόνη (4:3)</PresentationFormat>
  <Paragraphs>547</Paragraphs>
  <Slides>107</Slides>
  <Notes>19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107</vt:i4>
      </vt:variant>
    </vt:vector>
  </HeadingPairs>
  <TitlesOfParts>
    <vt:vector size="112" baseType="lpstr">
      <vt:lpstr>ＭＳ Ｐゴシック</vt:lpstr>
      <vt:lpstr>Arial</vt:lpstr>
      <vt:lpstr>Calibri</vt:lpstr>
      <vt:lpstr>Wingdings</vt:lpstr>
      <vt:lpstr>Θέμα του Office</vt:lpstr>
      <vt:lpstr>Ιστορία νεότερων Μαθηματικών</vt:lpstr>
      <vt:lpstr>Περιγραφή Ενότητας</vt:lpstr>
      <vt:lpstr>Περιεχόμενα Ενότητας</vt:lpstr>
      <vt:lpstr>Τι είναι η Ιστορία</vt:lpstr>
      <vt:lpstr>Ενδεικτικό Σύγγραμμα</vt:lpstr>
      <vt:lpstr>Τι σημαίνει Ιστορία</vt:lpstr>
      <vt:lpstr>Henry Ford (July 30, 1863 – April 7, 1947)</vt:lpstr>
      <vt:lpstr>Henry Ford και Ναζί</vt:lpstr>
      <vt:lpstr> Napoleon Bonaparte </vt:lpstr>
      <vt:lpstr>Napoleon Crossing the Alps</vt:lpstr>
      <vt:lpstr>Ραμσής ο Β’ (1 από 4)</vt:lpstr>
      <vt:lpstr>Ραμσής ο Β’ (2 από 4)</vt:lpstr>
      <vt:lpstr>Ραμσής ο Β’ (3 από 4)</vt:lpstr>
      <vt:lpstr>Ραμσής ο Β’ (4 από 4)</vt:lpstr>
      <vt:lpstr>Ραμσής ο Β’, Έξοδος</vt:lpstr>
      <vt:lpstr>Ραμσής, Καντές</vt:lpstr>
      <vt:lpstr>Ramesses II, Battle of Kadesh</vt:lpstr>
      <vt:lpstr>Kadesh</vt:lpstr>
      <vt:lpstr>Battle of Kadesh</vt:lpstr>
      <vt:lpstr>Σύγκριση Οπτικής από wikipedia</vt:lpstr>
      <vt:lpstr>Ιστορία και «Ιστορία» (1 από 2)</vt:lpstr>
      <vt:lpstr>Ιστορία και «Ιστορία» (2 από 2)</vt:lpstr>
      <vt:lpstr>Ιστορική Μέθοδος</vt:lpstr>
      <vt:lpstr>Father of Lies</vt:lpstr>
      <vt:lpstr>By David Pipes, Loyola University New Orleans</vt:lpstr>
      <vt:lpstr>Ηρόδοτος (1 από 2)</vt:lpstr>
      <vt:lpstr>Ηρόδοτος (2 από 2)</vt:lpstr>
      <vt:lpstr>Διαπιστώσεις του Ηρόδοτου</vt:lpstr>
      <vt:lpstr>Ετυμολογία του «Ιστορίη»</vt:lpstr>
      <vt:lpstr>Θουκυδίδης, Ι 22, μτφ. Ε. Βενιζέλος (1 από 2)</vt:lpstr>
      <vt:lpstr>Θουκυδίδης, Ι 22, μτφ. Ε. Βενιζέλος (2 από 2)</vt:lpstr>
      <vt:lpstr>Θουκυδίδης (1 από 2)</vt:lpstr>
      <vt:lpstr>Θουκυδίδης (2 από 2)</vt:lpstr>
      <vt:lpstr>A Nietzsche Compendium, Twilight of the Idols, trans. Anthony M. Ludovici (1 από 2)</vt:lpstr>
      <vt:lpstr>A Nietzsche Compendium, Twilight of the Idols, trans. Anthony M. Ludovici (2 από 2)</vt:lpstr>
      <vt:lpstr>Η Θεωρία των «Μεγάλων ανδρών/ γυναικών»</vt:lpstr>
      <vt:lpstr>Επιστήμη</vt:lpstr>
      <vt:lpstr>1η Περίληψη Προηγουμένων</vt:lpstr>
      <vt:lpstr>Είναι η Ιστορία Επιστήμη?</vt:lpstr>
      <vt:lpstr>Συγκεκριμένα Παραδείγματα</vt:lpstr>
      <vt:lpstr>Αρχαία Ελληνικά Μαθηματικά</vt:lpstr>
      <vt:lpstr>Μετάβαση</vt:lpstr>
      <vt:lpstr>Ιταλική Αναγέννηση</vt:lpstr>
      <vt:lpstr>Ιταλία: Μαθηματικά – Φυσική</vt:lpstr>
      <vt:lpstr>Οικονομική άνοδος και πτώση της Ιταλίας και της Ιταλικής επιστήμης</vt:lpstr>
      <vt:lpstr>Italian mathematicians born near the end of  the 19th century</vt:lpstr>
      <vt:lpstr>Γαλλία – Γερμανία (1 από 2)</vt:lpstr>
      <vt:lpstr>Γαλλία – Γερμανία (2 από 2)</vt:lpstr>
      <vt:lpstr>Σύγκριση Γαλλίας – Γερμανίας (1 από 2)</vt:lpstr>
      <vt:lpstr>Σύγκριση Γαλλίας – Γερμανίας (2 από 2)</vt:lpstr>
      <vt:lpstr>Σύγκριση Γαλλίας – Γερμανίας (3 από 3)</vt:lpstr>
      <vt:lpstr>Interbellum περίοδος, Πολωνία   Lwów school of mathematics</vt:lpstr>
      <vt:lpstr>Warsaw School (Μathematics) (1 από 2)</vt:lpstr>
      <vt:lpstr>Warsaw School (Μathematics) (2 από 2)</vt:lpstr>
      <vt:lpstr>Polish School of Mathematics,  Interbellum years</vt:lpstr>
      <vt:lpstr>Third Partition of Poland</vt:lpstr>
      <vt:lpstr>2η Περίληψη προηγούμενων</vt:lpstr>
      <vt:lpstr>Σχόλιο φοιτητή για την σχέση Μαθηματικών και Τεχνολογίας</vt:lpstr>
      <vt:lpstr>Τεχνολογία - Επιστήμη</vt:lpstr>
      <vt:lpstr>Ηρόδοτος – Μύθοι – Ιστορία (1 από 2)</vt:lpstr>
      <vt:lpstr>Ηρόδοτος – Μύθοι – Ιστορία (2 από 2)</vt:lpstr>
      <vt:lpstr>Παπαρηγόπουλος, τομ. Α μερ. Β, σελ. 86</vt:lpstr>
      <vt:lpstr>Υποσημείωση Καρολίδη</vt:lpstr>
      <vt:lpstr>Κωνσταντίνος Πλεύρης</vt:lpstr>
      <vt:lpstr>Παρεμβολή,  Παπαρηγόπουλος, τομ. Α, μερ. Β, σελ. 85 (1 από 2)</vt:lpstr>
      <vt:lpstr>Παρεμβολή,  Παπαρηγόπουλος, τομ. Α, μερ. Β, σελ. 85 (2 από 2)</vt:lpstr>
      <vt:lpstr>Αισχύλος, Οι Πέρσες, στίχος 336 (1 από 2) </vt:lpstr>
      <vt:lpstr>Αισχύλος, Οι Πέρσες, στίχος 336 (2 από 2) </vt:lpstr>
      <vt:lpstr>Ηρόδοτος, 8-82</vt:lpstr>
      <vt:lpstr>3η Περίληψη προηγούμενων</vt:lpstr>
      <vt:lpstr>Θεμιστοκλής</vt:lpstr>
      <vt:lpstr>1846 review of Grote’s History of Greece, by John Stuart Mill</vt:lpstr>
      <vt:lpstr>Περιπτώσεις ανόδου και πτώσεως</vt:lpstr>
      <vt:lpstr>Ανυπαρξία Μαθηματικών (1 από 2)</vt:lpstr>
      <vt:lpstr>Βιργίλιος, Αινείας</vt:lpstr>
      <vt:lpstr>Gaius Julius Caesar (100 BC – 44 BC)</vt:lpstr>
      <vt:lpstr>Alea iacta est, Ἀνεῤῥίφθω κύβος</vt:lpstr>
      <vt:lpstr>Ανυπαρξία Μαθηματικών (2 από 2)</vt:lpstr>
      <vt:lpstr>Fields Medals by affiliation (1 από 2)</vt:lpstr>
      <vt:lpstr>Fields Medals by affiliation (2 από 2)</vt:lpstr>
      <vt:lpstr>Fields in Countries</vt:lpstr>
      <vt:lpstr>Fields, κατά έτος, Βραβευθέντα, Ίδρυμα, Τρέχον Ίδρυμα (2014) (1 από 3)</vt:lpstr>
      <vt:lpstr>Fields, κατά έτος, Βραβευθέντα, Ίδρυμα, Τρέχον Ίδρυμα (2014) (2 από 3)</vt:lpstr>
      <vt:lpstr>Fields, κατά έτος, Βραβευθέντα, Ίδρυμα, Τρέχον Ίδρυμα (2014) (3 από 3)</vt:lpstr>
      <vt:lpstr>Βραβείο Νόμπελ στην Φυσική</vt:lpstr>
      <vt:lpstr>Hideki Yukawa (1907 -1981)</vt:lpstr>
      <vt:lpstr>4η Περίληψη προηγούμενων</vt:lpstr>
      <vt:lpstr>Σύγχρονοι Έλληνες μαθηματικοί</vt:lpstr>
      <vt:lpstr>Μαθηματικές Ολυμπιάδες (Mathematical Olympiad)</vt:lpstr>
      <vt:lpstr>Πρώην ανατολικές χώρες</vt:lpstr>
      <vt:lpstr>Δυτικές Χώρες</vt:lpstr>
      <vt:lpstr>Αμερική</vt:lpstr>
      <vt:lpstr>Χώρες Άπω Ανατολής</vt:lpstr>
      <vt:lpstr>Βαλκάνια</vt:lpstr>
      <vt:lpstr>Διάφορα</vt:lpstr>
      <vt:lpstr>Σχολιασμός</vt:lpstr>
      <vt:lpstr>Ορθολογισμός (Rationalism-reason) – Νομοτέλειες – Ηρόδοτος – Βολταίρος (1 από 2)</vt:lpstr>
      <vt:lpstr>Ορθολογισμός (Rationalism-reason) – Νομοτέλειες – Ηρόδοτος – Βολταίρος (2 από 2)</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slim</cp:lastModifiedBy>
  <cp:revision>245</cp:revision>
  <dcterms:created xsi:type="dcterms:W3CDTF">2012-09-06T09:03:05Z</dcterms:created>
  <dcterms:modified xsi:type="dcterms:W3CDTF">2015-07-23T13:36:03Z</dcterms:modified>
</cp:coreProperties>
</file>