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26"/>
  </p:notesMasterIdLst>
  <p:sldIdLst>
    <p:sldId id="269" r:id="rId2"/>
    <p:sldId id="270" r:id="rId3"/>
    <p:sldId id="271" r:id="rId4"/>
    <p:sldId id="272" r:id="rId5"/>
    <p:sldId id="273" r:id="rId6"/>
    <p:sldId id="274" r:id="rId7"/>
    <p:sldId id="275" r:id="rId8"/>
    <p:sldId id="276" r:id="rId9"/>
    <p:sldId id="277" r:id="rId10"/>
    <p:sldId id="278" r:id="rId11"/>
    <p:sldId id="279" r:id="rId12"/>
    <p:sldId id="287" r:id="rId13"/>
    <p:sldId id="289" r:id="rId14"/>
    <p:sldId id="288" r:id="rId15"/>
    <p:sldId id="290" r:id="rId16"/>
    <p:sldId id="291" r:id="rId17"/>
    <p:sldId id="292" r:id="rId18"/>
    <p:sldId id="293" r:id="rId19"/>
    <p:sldId id="294" r:id="rId20"/>
    <p:sldId id="295" r:id="rId21"/>
    <p:sldId id="296" r:id="rId22"/>
    <p:sldId id="297" r:id="rId23"/>
    <p:sldId id="298" r:id="rId24"/>
    <p:sldId id="299" r:id="rId25"/>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1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388" autoAdjust="0"/>
    <p:restoredTop sz="71563" autoAdjust="0"/>
  </p:normalViewPr>
  <p:slideViewPr>
    <p:cSldViewPr>
      <p:cViewPr varScale="1">
        <p:scale>
          <a:sx n="53" d="100"/>
          <a:sy n="53" d="100"/>
        </p:scale>
        <p:origin x="1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MS PGothic" panose="020B0600070205080204" pitchFamily="34" charset="-128"/>
              </a:defRPr>
            </a:lvl1pPr>
          </a:lstStyle>
          <a:p>
            <a:pPr>
              <a:defRPr/>
            </a:pPr>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MS PGothic" panose="020B0600070205080204" pitchFamily="34" charset="-128"/>
              </a:defRPr>
            </a:lvl1pPr>
          </a:lstStyle>
          <a:p>
            <a:pPr>
              <a:defRPr/>
            </a:pPr>
            <a:fld id="{1EE32D92-8876-479E-B782-44B07DA3697D}" type="datetimeFigureOut">
              <a:rPr lang="el-GR"/>
              <a:pPr>
                <a:defRPr/>
              </a:pPr>
              <a:t>18/10/2015</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MS PGothic" panose="020B0600070205080204" pitchFamily="34" charset="-128"/>
              </a:defRPr>
            </a:lvl1pPr>
          </a:lstStyle>
          <a:p>
            <a:pPr>
              <a:defRPr/>
            </a:pPr>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MS PGothic" panose="020B0600070205080204" pitchFamily="34" charset="-128"/>
              </a:defRPr>
            </a:lvl1pPr>
          </a:lstStyle>
          <a:p>
            <a:pPr>
              <a:defRPr/>
            </a:pPr>
            <a:fld id="{164EFF90-3710-42B7-8288-4AAB97B7E0A7}" type="slidenum">
              <a:rPr lang="el-GR"/>
              <a:pPr>
                <a:defRPr/>
              </a:pPr>
              <a:t>‹#›</a:t>
            </a:fld>
            <a:endParaRPr lang="el-GR"/>
          </a:p>
        </p:txBody>
      </p:sp>
    </p:spTree>
    <p:extLst>
      <p:ext uri="{BB962C8B-B14F-4D97-AF65-F5344CB8AC3E}">
        <p14:creationId xmlns:p14="http://schemas.microsoft.com/office/powerpoint/2010/main" val="399946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512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CFA2BE-A0FF-4B39-BBC6-5D603A39C08A}" type="slidenum">
              <a:rPr lang="en-US" altLang="el-GR" smtClean="0"/>
              <a:pPr/>
              <a:t>1</a:t>
            </a:fld>
            <a:endParaRPr lang="en-US" altLang="el-GR" smtClean="0"/>
          </a:p>
        </p:txBody>
      </p:sp>
    </p:spTree>
    <p:extLst>
      <p:ext uri="{BB962C8B-B14F-4D97-AF65-F5344CB8AC3E}">
        <p14:creationId xmlns:p14="http://schemas.microsoft.com/office/powerpoint/2010/main" val="167268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355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A67F4C-849C-4C31-A5E5-77658BF052C7}" type="slidenum">
              <a:rPr lang="el-GR" altLang="el-GR" smtClean="0"/>
              <a:pPr/>
              <a:t>10</a:t>
            </a:fld>
            <a:endParaRPr lang="el-GR" altLang="el-GR" smtClean="0"/>
          </a:p>
        </p:txBody>
      </p:sp>
    </p:spTree>
    <p:extLst>
      <p:ext uri="{BB962C8B-B14F-4D97-AF65-F5344CB8AC3E}">
        <p14:creationId xmlns:p14="http://schemas.microsoft.com/office/powerpoint/2010/main" val="206425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2560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2626571-1196-4E5B-BB58-745B052EF483}" type="slidenum">
              <a:rPr lang="el-GR" altLang="el-GR" smtClean="0"/>
              <a:pPr/>
              <a:t>11</a:t>
            </a:fld>
            <a:endParaRPr lang="el-GR" altLang="el-GR" smtClean="0"/>
          </a:p>
        </p:txBody>
      </p:sp>
    </p:spTree>
    <p:extLst>
      <p:ext uri="{BB962C8B-B14F-4D97-AF65-F5344CB8AC3E}">
        <p14:creationId xmlns:p14="http://schemas.microsoft.com/office/powerpoint/2010/main" val="101200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2765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EACCC3E-6815-40A8-A4D3-36337CEBF301}" type="slidenum">
              <a:rPr lang="el-GR" altLang="el-GR" smtClean="0"/>
              <a:pPr/>
              <a:t>12</a:t>
            </a:fld>
            <a:endParaRPr lang="el-GR" altLang="el-GR" smtClean="0"/>
          </a:p>
        </p:txBody>
      </p:sp>
    </p:spTree>
    <p:extLst>
      <p:ext uri="{BB962C8B-B14F-4D97-AF65-F5344CB8AC3E}">
        <p14:creationId xmlns:p14="http://schemas.microsoft.com/office/powerpoint/2010/main" val="3643658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2970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DFC5EA-1186-4F40-B12C-AEEDB63B47D0}" type="slidenum">
              <a:rPr lang="el-GR" altLang="el-GR" smtClean="0"/>
              <a:pPr/>
              <a:t>13</a:t>
            </a:fld>
            <a:endParaRPr lang="el-GR" altLang="el-GR" smtClean="0"/>
          </a:p>
        </p:txBody>
      </p:sp>
    </p:spTree>
    <p:extLst>
      <p:ext uri="{BB962C8B-B14F-4D97-AF65-F5344CB8AC3E}">
        <p14:creationId xmlns:p14="http://schemas.microsoft.com/office/powerpoint/2010/main" val="405220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3174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7FD413-EBAC-4FF6-B148-E51FEC41E8DB}" type="slidenum">
              <a:rPr lang="el-GR" altLang="el-GR" smtClean="0"/>
              <a:pPr/>
              <a:t>14</a:t>
            </a:fld>
            <a:endParaRPr lang="el-GR" altLang="el-GR" smtClean="0"/>
          </a:p>
        </p:txBody>
      </p:sp>
    </p:spTree>
    <p:extLst>
      <p:ext uri="{BB962C8B-B14F-4D97-AF65-F5344CB8AC3E}">
        <p14:creationId xmlns:p14="http://schemas.microsoft.com/office/powerpoint/2010/main" val="1887326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379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D009A83-2521-43AE-810B-528CD7EB1E66}" type="slidenum">
              <a:rPr lang="en-US" altLang="en-US" smtClean="0"/>
              <a:pPr/>
              <a:t>15</a:t>
            </a:fld>
            <a:endParaRPr lang="en-US" altLang="en-US" smtClean="0"/>
          </a:p>
        </p:txBody>
      </p:sp>
    </p:spTree>
    <p:extLst>
      <p:ext uri="{BB962C8B-B14F-4D97-AF65-F5344CB8AC3E}">
        <p14:creationId xmlns:p14="http://schemas.microsoft.com/office/powerpoint/2010/main" val="203947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717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063D1C-6A21-47A6-B2D6-3AB70D0FBFFF}" type="slidenum">
              <a:rPr lang="el-GR" altLang="el-GR" smtClean="0"/>
              <a:pPr/>
              <a:t>2</a:t>
            </a:fld>
            <a:endParaRPr lang="el-GR" altLang="el-GR" smtClean="0"/>
          </a:p>
        </p:txBody>
      </p:sp>
    </p:spTree>
    <p:extLst>
      <p:ext uri="{BB962C8B-B14F-4D97-AF65-F5344CB8AC3E}">
        <p14:creationId xmlns:p14="http://schemas.microsoft.com/office/powerpoint/2010/main" val="35152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922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390F203-01FE-4BC1-BC5A-758CC0F47337}" type="slidenum">
              <a:rPr lang="el-GR" altLang="el-GR" smtClean="0"/>
              <a:pPr/>
              <a:t>3</a:t>
            </a:fld>
            <a:endParaRPr lang="el-GR" altLang="el-GR" smtClean="0"/>
          </a:p>
        </p:txBody>
      </p:sp>
    </p:spTree>
    <p:extLst>
      <p:ext uri="{BB962C8B-B14F-4D97-AF65-F5344CB8AC3E}">
        <p14:creationId xmlns:p14="http://schemas.microsoft.com/office/powerpoint/2010/main" val="201158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B5535A1-81FA-4225-8A9B-E713D6898D63}" type="slidenum">
              <a:rPr lang="el-GR" altLang="el-GR" smtClean="0"/>
              <a:pPr/>
              <a:t>4</a:t>
            </a:fld>
            <a:endParaRPr lang="el-GR" altLang="el-GR" smtClean="0"/>
          </a:p>
        </p:txBody>
      </p:sp>
    </p:spTree>
    <p:extLst>
      <p:ext uri="{BB962C8B-B14F-4D97-AF65-F5344CB8AC3E}">
        <p14:creationId xmlns:p14="http://schemas.microsoft.com/office/powerpoint/2010/main" val="179130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 </a:t>
            </a:r>
          </a:p>
        </p:txBody>
      </p:sp>
      <p:sp>
        <p:nvSpPr>
          <p:cNvPr id="1331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472DF1-7D8A-46AB-AD3A-6F16B224CF1E}" type="slidenum">
              <a:rPr lang="el-GR" altLang="el-GR" smtClean="0"/>
              <a:pPr/>
              <a:t>5</a:t>
            </a:fld>
            <a:endParaRPr lang="el-GR" altLang="el-GR" smtClean="0"/>
          </a:p>
        </p:txBody>
      </p:sp>
    </p:spTree>
    <p:extLst>
      <p:ext uri="{BB962C8B-B14F-4D97-AF65-F5344CB8AC3E}">
        <p14:creationId xmlns:p14="http://schemas.microsoft.com/office/powerpoint/2010/main" val="328017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53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A2E4B2B-7848-4946-9498-F7356CA9CCF3}" type="slidenum">
              <a:rPr lang="el-GR" altLang="el-GR" smtClean="0"/>
              <a:pPr/>
              <a:t>6</a:t>
            </a:fld>
            <a:endParaRPr lang="el-GR" altLang="el-GR" smtClean="0"/>
          </a:p>
        </p:txBody>
      </p:sp>
    </p:spTree>
    <p:extLst>
      <p:ext uri="{BB962C8B-B14F-4D97-AF65-F5344CB8AC3E}">
        <p14:creationId xmlns:p14="http://schemas.microsoft.com/office/powerpoint/2010/main" val="357149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l-GR" smtClean="0"/>
          </a:p>
        </p:txBody>
      </p:sp>
      <p:sp>
        <p:nvSpPr>
          <p:cNvPr id="174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0FD506-B61D-4B9A-96F6-AE1E1E6BA1F8}" type="slidenum">
              <a:rPr lang="el-GR" altLang="el-GR" smtClean="0"/>
              <a:pPr/>
              <a:t>7</a:t>
            </a:fld>
            <a:endParaRPr lang="el-GR" altLang="el-GR" smtClean="0"/>
          </a:p>
        </p:txBody>
      </p:sp>
    </p:spTree>
    <p:extLst>
      <p:ext uri="{BB962C8B-B14F-4D97-AF65-F5344CB8AC3E}">
        <p14:creationId xmlns:p14="http://schemas.microsoft.com/office/powerpoint/2010/main" val="919516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194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28736AB-2EAF-491A-87A2-0C74CE4C5CCC}" type="slidenum">
              <a:rPr lang="el-GR" altLang="el-GR" smtClean="0"/>
              <a:pPr/>
              <a:t>8</a:t>
            </a:fld>
            <a:endParaRPr lang="el-GR" altLang="el-GR" smtClean="0"/>
          </a:p>
        </p:txBody>
      </p:sp>
    </p:spTree>
    <p:extLst>
      <p:ext uri="{BB962C8B-B14F-4D97-AF65-F5344CB8AC3E}">
        <p14:creationId xmlns:p14="http://schemas.microsoft.com/office/powerpoint/2010/main" val="5905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150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7BFB777-2590-4AC5-80BF-C6BDD8EDC80F}" type="slidenum">
              <a:rPr lang="el-GR" altLang="el-GR" smtClean="0"/>
              <a:pPr/>
              <a:t>9</a:t>
            </a:fld>
            <a:endParaRPr lang="el-GR" altLang="el-GR" smtClean="0"/>
          </a:p>
        </p:txBody>
      </p:sp>
    </p:spTree>
    <p:extLst>
      <p:ext uri="{BB962C8B-B14F-4D97-AF65-F5344CB8AC3E}">
        <p14:creationId xmlns:p14="http://schemas.microsoft.com/office/powerpoint/2010/main" val="2423579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p:spTree>
      <p:nvGrpSpPr>
        <p:cNvPr id="1" name=""/>
        <p:cNvGrpSpPr/>
        <p:nvPr/>
      </p:nvGrpSpPr>
      <p:grpSpPr>
        <a:xfrm>
          <a:off x="0" y="0"/>
          <a:ext cx="0" cy="0"/>
          <a:chOff x="0" y="0"/>
          <a:chExt cx="0" cy="0"/>
        </a:xfrm>
      </p:grpSpPr>
      <p:pic>
        <p:nvPicPr>
          <p:cNvPr id="4" name="Picture 6" descr="Λογότυπο Εθνικόν και Καποδιστριακόν Πανεπιστήμιον Αθηνών"/>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2300"/>
            <a:ext cx="41481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Εικόνα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 y="433388"/>
            <a:ext cx="45910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51819"/>
            <a:ext cx="7772400" cy="1415846"/>
          </a:xfrm>
        </p:spPr>
        <p:txBody>
          <a:bodyPr anchor="b"/>
          <a:lstStyle>
            <a:lvl1pPr algn="ctr">
              <a:defRPr sz="6000"/>
            </a:lvl1pPr>
          </a:lstStyle>
          <a:p>
            <a:r>
              <a:rPr lang="el-GR" smtClean="0"/>
              <a:t>Στυλ κύριου τίτλου</a:t>
            </a:r>
            <a:endParaRPr lang="en-US" dirty="0"/>
          </a:p>
        </p:txBody>
      </p:sp>
      <p:sp>
        <p:nvSpPr>
          <p:cNvPr id="5" name="Θέση κειμένου 4"/>
          <p:cNvSpPr>
            <a:spLocks noGrp="1"/>
          </p:cNvSpPr>
          <p:nvPr>
            <p:ph type="body" sz="quarter" idx="10"/>
          </p:nvPr>
        </p:nvSpPr>
        <p:spPr>
          <a:xfrm>
            <a:off x="971550" y="3573463"/>
            <a:ext cx="7272338" cy="2087562"/>
          </a:xfrm>
        </p:spPr>
        <p:txBody>
          <a:bodyPr>
            <a:noAutofit/>
          </a:bodyPr>
          <a:lstStyle>
            <a:lvl1pPr marL="0" indent="0" algn="ctr">
              <a:buFont typeface="Arial" panose="020B0604020202020204" pitchFamily="34" charset="0"/>
              <a:buNone/>
              <a:defRPr sz="2800" baseline="0"/>
            </a:lvl1pPr>
            <a:lvl2pPr marL="457200" indent="0">
              <a:buNone/>
              <a:defRPr/>
            </a:lvl2pPr>
            <a:lvl3pPr marL="914400" indent="0">
              <a:buNone/>
              <a:defRPr/>
            </a:lvl3pPr>
            <a:lvl4pPr marL="1371600" indent="0">
              <a:buNone/>
              <a:defRPr/>
            </a:lvl4pPr>
            <a:lvl5pPr marL="1828800" indent="0">
              <a:buNone/>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162209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Footer Placeholder 4"/>
          <p:cNvSpPr>
            <a:spLocks noGrp="1"/>
          </p:cNvSpPr>
          <p:nvPr>
            <p:ph type="ftr" sz="quarter" idx="10"/>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DF6DA654-E170-4EE7-88B8-EB76DEAA8082}" type="slidenum">
              <a:rPr lang="el-GR" altLang="en-US"/>
              <a:pPr>
                <a:defRPr/>
              </a:pPr>
              <a:t>‹#›</a:t>
            </a:fld>
            <a:endParaRPr lang="el-GR" altLang="en-US"/>
          </a:p>
        </p:txBody>
      </p:sp>
    </p:spTree>
    <p:extLst>
      <p:ext uri="{BB962C8B-B14F-4D97-AF65-F5344CB8AC3E}">
        <p14:creationId xmlns:p14="http://schemas.microsoft.com/office/powerpoint/2010/main" val="386987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6" name="Θέση εικόνας 5"/>
          <p:cNvSpPr>
            <a:spLocks noGrp="1"/>
          </p:cNvSpPr>
          <p:nvPr>
            <p:ph type="pic" sz="quarter" idx="12"/>
          </p:nvPr>
        </p:nvSpPr>
        <p:spPr>
          <a:xfrm>
            <a:off x="628650" y="1847850"/>
            <a:ext cx="7886700" cy="2224088"/>
          </a:xfrm>
        </p:spPr>
        <p:txBody>
          <a:bodyPr rtlCol="0">
            <a:normAutofit/>
          </a:bodyPr>
          <a:lstStyle/>
          <a:p>
            <a:pPr lvl="0"/>
            <a:r>
              <a:rPr lang="el-GR" noProof="0" smtClean="0"/>
              <a:t>Κάντε κλικ στο εικονίδιο για να προσθέσετε εικόνα</a:t>
            </a:r>
            <a:endParaRPr lang="en-US" noProof="0"/>
          </a:p>
        </p:txBody>
      </p:sp>
      <p:sp>
        <p:nvSpPr>
          <p:cNvPr id="8" name="Θέση κειμένου 7"/>
          <p:cNvSpPr>
            <a:spLocks noGrp="1"/>
          </p:cNvSpPr>
          <p:nvPr>
            <p:ph type="body" sz="quarter" idx="13"/>
          </p:nvPr>
        </p:nvSpPr>
        <p:spPr>
          <a:xfrm>
            <a:off x="628650" y="4186238"/>
            <a:ext cx="7886700" cy="196373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Footer Placeholder 4"/>
          <p:cNvSpPr>
            <a:spLocks noGrp="1"/>
          </p:cNvSpPr>
          <p:nvPr>
            <p:ph type="ftr" sz="quarter" idx="14"/>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7" name="Slide Number Placeholder 5"/>
          <p:cNvSpPr>
            <a:spLocks noGrp="1"/>
          </p:cNvSpPr>
          <p:nvPr>
            <p:ph type="sldNum" sz="quarter" idx="15"/>
          </p:nvPr>
        </p:nvSpPr>
        <p:spPr/>
        <p:txBody>
          <a:bodyPr/>
          <a:lstStyle>
            <a:lvl1pPr>
              <a:defRPr/>
            </a:lvl1pPr>
          </a:lstStyle>
          <a:p>
            <a:pPr>
              <a:defRPr/>
            </a:pPr>
            <a:fld id="{D127EC19-DE3A-4696-953A-2F44CCD497A4}" type="slidenum">
              <a:rPr lang="el-GR" altLang="en-US"/>
              <a:pPr>
                <a:defRPr/>
              </a:pPr>
              <a:t>‹#›</a:t>
            </a:fld>
            <a:endParaRPr lang="el-GR" altLang="en-US"/>
          </a:p>
        </p:txBody>
      </p:sp>
    </p:spTree>
    <p:extLst>
      <p:ext uri="{BB962C8B-B14F-4D97-AF65-F5344CB8AC3E}">
        <p14:creationId xmlns:p14="http://schemas.microsoft.com/office/powerpoint/2010/main" val="4010501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3" name="Slide Number Placeholder 5"/>
          <p:cNvSpPr>
            <a:spLocks noGrp="1"/>
          </p:cNvSpPr>
          <p:nvPr>
            <p:ph type="sldNum" sz="quarter" idx="11"/>
          </p:nvPr>
        </p:nvSpPr>
        <p:spPr/>
        <p:txBody>
          <a:bodyPr/>
          <a:lstStyle>
            <a:lvl1pPr>
              <a:defRPr/>
            </a:lvl1pPr>
          </a:lstStyle>
          <a:p>
            <a:pPr>
              <a:defRPr/>
            </a:pPr>
            <a:fld id="{0C64125F-E22D-496D-8264-44519864044C}" type="slidenum">
              <a:rPr lang="el-GR" altLang="en-US"/>
              <a:pPr>
                <a:defRPr/>
              </a:pPr>
              <a:t>‹#›</a:t>
            </a:fld>
            <a:endParaRPr lang="el-GR" altLang="en-US"/>
          </a:p>
        </p:txBody>
      </p:sp>
    </p:spTree>
    <p:extLst>
      <p:ext uri="{BB962C8B-B14F-4D97-AF65-F5344CB8AC3E}">
        <p14:creationId xmlns:p14="http://schemas.microsoft.com/office/powerpoint/2010/main" val="966368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Footer Placeholder 4"/>
          <p:cNvSpPr>
            <a:spLocks noGrp="1"/>
          </p:cNvSpPr>
          <p:nvPr>
            <p:ph type="ftr" sz="quarter" idx="10"/>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01C5CDA8-A7FD-4DA9-B5E5-F07E4377A2BE}" type="slidenum">
              <a:rPr lang="el-GR" altLang="en-US"/>
              <a:pPr>
                <a:defRPr/>
              </a:pPr>
              <a:t>‹#›</a:t>
            </a:fld>
            <a:endParaRPr lang="el-GR" altLang="en-US"/>
          </a:p>
        </p:txBody>
      </p:sp>
    </p:spTree>
    <p:extLst>
      <p:ext uri="{BB962C8B-B14F-4D97-AF65-F5344CB8AC3E}">
        <p14:creationId xmlns:p14="http://schemas.microsoft.com/office/powerpoint/2010/main" val="332663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Footer Placeholder 4"/>
          <p:cNvSpPr>
            <a:spLocks noGrp="1"/>
          </p:cNvSpPr>
          <p:nvPr>
            <p:ph type="ftr" sz="quarter" idx="10"/>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EA284F50-3895-40DB-8D83-172DF5219C95}" type="slidenum">
              <a:rPr lang="el-GR" altLang="en-US"/>
              <a:pPr>
                <a:defRPr/>
              </a:pPr>
              <a:t>‹#›</a:t>
            </a:fld>
            <a:endParaRPr lang="el-GR" altLang="en-US"/>
          </a:p>
        </p:txBody>
      </p:sp>
    </p:spTree>
    <p:extLst>
      <p:ext uri="{BB962C8B-B14F-4D97-AF65-F5344CB8AC3E}">
        <p14:creationId xmlns:p14="http://schemas.microsoft.com/office/powerpoint/2010/main" val="372443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13" name="Θέση εικόνας 6"/>
          <p:cNvSpPr>
            <a:spLocks noGrp="1"/>
          </p:cNvSpPr>
          <p:nvPr>
            <p:ph type="pic" sz="quarter" idx="17"/>
          </p:nvPr>
        </p:nvSpPr>
        <p:spPr>
          <a:xfrm>
            <a:off x="6136200" y="2770470"/>
            <a:ext cx="986495" cy="702377"/>
          </a:xfrm>
        </p:spPr>
        <p:txBody>
          <a:bodyPr rtlCol="0">
            <a:normAutofit/>
          </a:bodyPr>
          <a:lstStyle/>
          <a:p>
            <a:pPr lvl="0"/>
            <a:r>
              <a:rPr lang="el-GR" noProof="0" smtClean="0"/>
              <a:t>Κάντε κλικ στο εικονίδιο για να προσθέσετε εικόνα</a:t>
            </a:r>
            <a:endParaRPr lang="en-US" noProof="0" dirty="0"/>
          </a:p>
        </p:txBody>
      </p:sp>
      <p:sp>
        <p:nvSpPr>
          <p:cNvPr id="14" name="Θέση εικόνας 6"/>
          <p:cNvSpPr>
            <a:spLocks noGrp="1"/>
          </p:cNvSpPr>
          <p:nvPr>
            <p:ph type="pic" sz="quarter" idx="18"/>
          </p:nvPr>
        </p:nvSpPr>
        <p:spPr>
          <a:xfrm>
            <a:off x="6136200" y="3683110"/>
            <a:ext cx="986495" cy="717979"/>
          </a:xfrm>
        </p:spPr>
        <p:txBody>
          <a:bodyPr rtlCol="0">
            <a:normAutofit/>
          </a:bodyPr>
          <a:lstStyle/>
          <a:p>
            <a:pPr lvl="0"/>
            <a:r>
              <a:rPr lang="el-GR" noProof="0" smtClean="0"/>
              <a:t>Κάντε κλικ στο εικονίδιο για να προσθέσετε εικόνα</a:t>
            </a:r>
            <a:endParaRPr lang="en-US" noProof="0" dirty="0"/>
          </a:p>
        </p:txBody>
      </p:sp>
      <p:sp>
        <p:nvSpPr>
          <p:cNvPr id="15" name="Θέση εικόνας 6"/>
          <p:cNvSpPr>
            <a:spLocks noGrp="1"/>
          </p:cNvSpPr>
          <p:nvPr>
            <p:ph type="pic" sz="quarter" idx="19"/>
          </p:nvPr>
        </p:nvSpPr>
        <p:spPr>
          <a:xfrm>
            <a:off x="6136200" y="4609203"/>
            <a:ext cx="986495" cy="691189"/>
          </a:xfrm>
        </p:spPr>
        <p:txBody>
          <a:bodyPr rtlCol="0">
            <a:normAutofit/>
          </a:bodyPr>
          <a:lstStyle/>
          <a:p>
            <a:pPr lvl="0"/>
            <a:r>
              <a:rPr lang="el-GR" noProof="0" smtClean="0"/>
              <a:t>Κάντε κλικ στο εικονίδιο για να προσθέσετε εικόνα</a:t>
            </a:r>
            <a:endParaRPr lang="en-US" noProof="0" dirty="0"/>
          </a:p>
        </p:txBody>
      </p:sp>
      <p:sp>
        <p:nvSpPr>
          <p:cNvPr id="21" name="Θέση εικόνας 6"/>
          <p:cNvSpPr>
            <a:spLocks noGrp="1"/>
          </p:cNvSpPr>
          <p:nvPr>
            <p:ph type="pic" sz="quarter" idx="23"/>
          </p:nvPr>
        </p:nvSpPr>
        <p:spPr>
          <a:xfrm>
            <a:off x="6136199" y="1834471"/>
            <a:ext cx="986496" cy="720436"/>
          </a:xfrm>
        </p:spPr>
        <p:txBody>
          <a:bodyPr rtlCol="0">
            <a:normAutofit/>
          </a:bodyPr>
          <a:lstStyle/>
          <a:p>
            <a:pPr lvl="0"/>
            <a:r>
              <a:rPr lang="el-GR" noProof="0" smtClean="0"/>
              <a:t>Κάντε κλικ στο εικονίδιο για να προσθέσετε εικόνα</a:t>
            </a:r>
            <a:endParaRPr lang="en-US" noProof="0" dirty="0"/>
          </a:p>
        </p:txBody>
      </p:sp>
      <p:sp>
        <p:nvSpPr>
          <p:cNvPr id="22" name="Θέση εικόνας 6"/>
          <p:cNvSpPr>
            <a:spLocks noGrp="1"/>
          </p:cNvSpPr>
          <p:nvPr>
            <p:ph type="pic" sz="quarter" idx="24"/>
          </p:nvPr>
        </p:nvSpPr>
        <p:spPr>
          <a:xfrm>
            <a:off x="6155452" y="5519826"/>
            <a:ext cx="967244" cy="647700"/>
          </a:xfrm>
        </p:spPr>
        <p:txBody>
          <a:bodyPr rtlCol="0">
            <a:normAutofit/>
          </a:bodyPr>
          <a:lstStyle/>
          <a:p>
            <a:pPr lvl="0"/>
            <a:r>
              <a:rPr lang="el-GR" noProof="0" smtClean="0"/>
              <a:t>Κάντε κλικ στο εικονίδιο για να προσθέσετε εικόνα</a:t>
            </a:r>
            <a:endParaRPr lang="en-US" noProof="0" dirty="0"/>
          </a:p>
        </p:txBody>
      </p:sp>
      <p:sp>
        <p:nvSpPr>
          <p:cNvPr id="23" name="Θέση κειμένου 17"/>
          <p:cNvSpPr>
            <a:spLocks noGrp="1"/>
          </p:cNvSpPr>
          <p:nvPr>
            <p:ph type="body" sz="quarter" idx="25"/>
          </p:nvPr>
        </p:nvSpPr>
        <p:spPr>
          <a:xfrm>
            <a:off x="1146429" y="2749301"/>
            <a:ext cx="4770498" cy="714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4" name="Θέση κειμένου 17"/>
          <p:cNvSpPr>
            <a:spLocks noGrp="1"/>
          </p:cNvSpPr>
          <p:nvPr>
            <p:ph type="body" sz="quarter" idx="26"/>
          </p:nvPr>
        </p:nvSpPr>
        <p:spPr>
          <a:xfrm>
            <a:off x="1146429" y="3679252"/>
            <a:ext cx="4770498" cy="714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5" name="Θέση κειμένου 17"/>
          <p:cNvSpPr>
            <a:spLocks noGrp="1"/>
          </p:cNvSpPr>
          <p:nvPr>
            <p:ph type="body" sz="quarter" idx="27"/>
          </p:nvPr>
        </p:nvSpPr>
        <p:spPr>
          <a:xfrm>
            <a:off x="1146429" y="4618374"/>
            <a:ext cx="4770498" cy="714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6" name="Θέση κειμένου 17"/>
          <p:cNvSpPr>
            <a:spLocks noGrp="1"/>
          </p:cNvSpPr>
          <p:nvPr>
            <p:ph type="body" sz="quarter" idx="28"/>
          </p:nvPr>
        </p:nvSpPr>
        <p:spPr>
          <a:xfrm>
            <a:off x="1133886" y="5519826"/>
            <a:ext cx="4770498" cy="714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7" name="Θέση κειμένου 17"/>
          <p:cNvSpPr>
            <a:spLocks noGrp="1"/>
          </p:cNvSpPr>
          <p:nvPr>
            <p:ph type="body" sz="quarter" idx="29"/>
          </p:nvPr>
        </p:nvSpPr>
        <p:spPr>
          <a:xfrm>
            <a:off x="1146429" y="1810179"/>
            <a:ext cx="4770498" cy="714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6" name="Footer Placeholder 4"/>
          <p:cNvSpPr>
            <a:spLocks noGrp="1"/>
          </p:cNvSpPr>
          <p:nvPr>
            <p:ph type="ftr" sz="quarter" idx="30"/>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17" name="Slide Number Placeholder 5"/>
          <p:cNvSpPr>
            <a:spLocks noGrp="1"/>
          </p:cNvSpPr>
          <p:nvPr>
            <p:ph type="sldNum" sz="quarter" idx="31"/>
          </p:nvPr>
        </p:nvSpPr>
        <p:spPr/>
        <p:txBody>
          <a:bodyPr/>
          <a:lstStyle>
            <a:lvl1pPr>
              <a:defRPr/>
            </a:lvl1pPr>
          </a:lstStyle>
          <a:p>
            <a:pPr>
              <a:defRPr/>
            </a:pPr>
            <a:fld id="{A5945BB6-BD4B-44DD-AC97-FC47FB17145F}" type="slidenum">
              <a:rPr lang="el-GR" altLang="en-US"/>
              <a:pPr>
                <a:defRPr/>
              </a:pPr>
              <a:t>‹#›</a:t>
            </a:fld>
            <a:endParaRPr lang="el-GR" altLang="en-US"/>
          </a:p>
        </p:txBody>
      </p:sp>
    </p:spTree>
    <p:extLst>
      <p:ext uri="{BB962C8B-B14F-4D97-AF65-F5344CB8AC3E}">
        <p14:creationId xmlns:p14="http://schemas.microsoft.com/office/powerpoint/2010/main" val="4094296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6" name="Θέση εικόνας 5"/>
          <p:cNvSpPr>
            <a:spLocks noGrp="1"/>
          </p:cNvSpPr>
          <p:nvPr>
            <p:ph type="pic" sz="quarter" idx="12"/>
          </p:nvPr>
        </p:nvSpPr>
        <p:spPr>
          <a:xfrm>
            <a:off x="628650" y="1847850"/>
            <a:ext cx="7886700" cy="2224088"/>
          </a:xfrm>
        </p:spPr>
        <p:txBody>
          <a:bodyPr rtlCol="0">
            <a:normAutofit/>
          </a:bodyPr>
          <a:lstStyle/>
          <a:p>
            <a:pPr lvl="0"/>
            <a:r>
              <a:rPr lang="el-GR" noProof="0" smtClean="0"/>
              <a:t>Κάντε κλικ στο εικονίδιο για να προσθέσετε εικόνα</a:t>
            </a:r>
            <a:endParaRPr lang="en-US" noProof="0"/>
          </a:p>
        </p:txBody>
      </p:sp>
      <p:sp>
        <p:nvSpPr>
          <p:cNvPr id="8" name="Θέση κειμένου 7"/>
          <p:cNvSpPr>
            <a:spLocks noGrp="1"/>
          </p:cNvSpPr>
          <p:nvPr>
            <p:ph type="body" sz="quarter" idx="13"/>
          </p:nvPr>
        </p:nvSpPr>
        <p:spPr>
          <a:xfrm>
            <a:off x="628650" y="4186238"/>
            <a:ext cx="7886700" cy="196373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Footer Placeholder 4"/>
          <p:cNvSpPr>
            <a:spLocks noGrp="1"/>
          </p:cNvSpPr>
          <p:nvPr>
            <p:ph type="ftr" sz="quarter" idx="14"/>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7" name="Slide Number Placeholder 5"/>
          <p:cNvSpPr>
            <a:spLocks noGrp="1"/>
          </p:cNvSpPr>
          <p:nvPr>
            <p:ph type="sldNum" sz="quarter" idx="15"/>
          </p:nvPr>
        </p:nvSpPr>
        <p:spPr/>
        <p:txBody>
          <a:bodyPr/>
          <a:lstStyle>
            <a:lvl1pPr>
              <a:defRPr/>
            </a:lvl1pPr>
          </a:lstStyle>
          <a:p>
            <a:pPr>
              <a:defRPr/>
            </a:pPr>
            <a:fld id="{E0CA2C51-2708-43A7-9FE2-A9A45353C55A}" type="slidenum">
              <a:rPr lang="el-GR" altLang="en-US"/>
              <a:pPr>
                <a:defRPr/>
              </a:pPr>
              <a:t>‹#›</a:t>
            </a:fld>
            <a:endParaRPr lang="el-GR" altLang="en-US"/>
          </a:p>
        </p:txBody>
      </p:sp>
    </p:spTree>
    <p:extLst>
      <p:ext uri="{BB962C8B-B14F-4D97-AF65-F5344CB8AC3E}">
        <p14:creationId xmlns:p14="http://schemas.microsoft.com/office/powerpoint/2010/main" val="4227626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13" name="Θέση εικόνας 6"/>
          <p:cNvSpPr>
            <a:spLocks noGrp="1"/>
          </p:cNvSpPr>
          <p:nvPr>
            <p:ph type="pic" sz="quarter" idx="17"/>
          </p:nvPr>
        </p:nvSpPr>
        <p:spPr>
          <a:xfrm>
            <a:off x="6136200" y="2770470"/>
            <a:ext cx="986495" cy="702377"/>
          </a:xfrm>
        </p:spPr>
        <p:txBody>
          <a:bodyPr rtlCol="0">
            <a:normAutofit/>
          </a:bodyPr>
          <a:lstStyle/>
          <a:p>
            <a:pPr lvl="0"/>
            <a:r>
              <a:rPr lang="el-GR" noProof="0" smtClean="0"/>
              <a:t>Κάντε κλικ στο εικονίδιο για να προσθέσετε εικόνα</a:t>
            </a:r>
            <a:endParaRPr lang="en-US" noProof="0" dirty="0"/>
          </a:p>
        </p:txBody>
      </p:sp>
      <p:sp>
        <p:nvSpPr>
          <p:cNvPr id="14" name="Θέση εικόνας 6"/>
          <p:cNvSpPr>
            <a:spLocks noGrp="1"/>
          </p:cNvSpPr>
          <p:nvPr>
            <p:ph type="pic" sz="quarter" idx="18"/>
          </p:nvPr>
        </p:nvSpPr>
        <p:spPr>
          <a:xfrm>
            <a:off x="6136200" y="3683110"/>
            <a:ext cx="986495" cy="717979"/>
          </a:xfrm>
        </p:spPr>
        <p:txBody>
          <a:bodyPr rtlCol="0">
            <a:normAutofit/>
          </a:bodyPr>
          <a:lstStyle/>
          <a:p>
            <a:pPr lvl="0"/>
            <a:r>
              <a:rPr lang="el-GR" noProof="0" smtClean="0"/>
              <a:t>Κάντε κλικ στο εικονίδιο για να προσθέσετε εικόνα</a:t>
            </a:r>
            <a:endParaRPr lang="en-US" noProof="0" dirty="0"/>
          </a:p>
        </p:txBody>
      </p:sp>
      <p:sp>
        <p:nvSpPr>
          <p:cNvPr id="15" name="Θέση εικόνας 6"/>
          <p:cNvSpPr>
            <a:spLocks noGrp="1"/>
          </p:cNvSpPr>
          <p:nvPr>
            <p:ph type="pic" sz="quarter" idx="19"/>
          </p:nvPr>
        </p:nvSpPr>
        <p:spPr>
          <a:xfrm>
            <a:off x="6136200" y="4609203"/>
            <a:ext cx="986495" cy="691189"/>
          </a:xfrm>
        </p:spPr>
        <p:txBody>
          <a:bodyPr rtlCol="0">
            <a:normAutofit/>
          </a:bodyPr>
          <a:lstStyle/>
          <a:p>
            <a:pPr lvl="0"/>
            <a:r>
              <a:rPr lang="el-GR" noProof="0" smtClean="0"/>
              <a:t>Κάντε κλικ στο εικονίδιο για να προσθέσετε εικόνα</a:t>
            </a:r>
            <a:endParaRPr lang="en-US" noProof="0" dirty="0"/>
          </a:p>
        </p:txBody>
      </p:sp>
      <p:sp>
        <p:nvSpPr>
          <p:cNvPr id="21" name="Θέση εικόνας 6"/>
          <p:cNvSpPr>
            <a:spLocks noGrp="1"/>
          </p:cNvSpPr>
          <p:nvPr>
            <p:ph type="pic" sz="quarter" idx="23"/>
          </p:nvPr>
        </p:nvSpPr>
        <p:spPr>
          <a:xfrm>
            <a:off x="6136199" y="1834471"/>
            <a:ext cx="986496" cy="720436"/>
          </a:xfrm>
        </p:spPr>
        <p:txBody>
          <a:bodyPr rtlCol="0">
            <a:normAutofit/>
          </a:bodyPr>
          <a:lstStyle/>
          <a:p>
            <a:pPr lvl="0"/>
            <a:r>
              <a:rPr lang="el-GR" noProof="0" smtClean="0"/>
              <a:t>Κάντε κλικ στο εικονίδιο για να προσθέσετε εικόνα</a:t>
            </a:r>
            <a:endParaRPr lang="en-US" noProof="0" dirty="0"/>
          </a:p>
        </p:txBody>
      </p:sp>
      <p:sp>
        <p:nvSpPr>
          <p:cNvPr id="22" name="Θέση εικόνας 6"/>
          <p:cNvSpPr>
            <a:spLocks noGrp="1"/>
          </p:cNvSpPr>
          <p:nvPr>
            <p:ph type="pic" sz="quarter" idx="24"/>
          </p:nvPr>
        </p:nvSpPr>
        <p:spPr>
          <a:xfrm>
            <a:off x="6155452" y="5519826"/>
            <a:ext cx="967244" cy="647700"/>
          </a:xfrm>
        </p:spPr>
        <p:txBody>
          <a:bodyPr rtlCol="0">
            <a:normAutofit/>
          </a:bodyPr>
          <a:lstStyle/>
          <a:p>
            <a:pPr lvl="0"/>
            <a:r>
              <a:rPr lang="el-GR" noProof="0" smtClean="0"/>
              <a:t>Κάντε κλικ στο εικονίδιο για να προσθέσετε εικόνα</a:t>
            </a:r>
            <a:endParaRPr lang="en-US" noProof="0" dirty="0"/>
          </a:p>
        </p:txBody>
      </p:sp>
      <p:sp>
        <p:nvSpPr>
          <p:cNvPr id="23" name="Θέση κειμένου 17"/>
          <p:cNvSpPr>
            <a:spLocks noGrp="1"/>
          </p:cNvSpPr>
          <p:nvPr>
            <p:ph type="body" sz="quarter" idx="25"/>
          </p:nvPr>
        </p:nvSpPr>
        <p:spPr>
          <a:xfrm>
            <a:off x="1146429" y="2749301"/>
            <a:ext cx="4770498" cy="714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4" name="Θέση κειμένου 17"/>
          <p:cNvSpPr>
            <a:spLocks noGrp="1"/>
          </p:cNvSpPr>
          <p:nvPr>
            <p:ph type="body" sz="quarter" idx="26"/>
          </p:nvPr>
        </p:nvSpPr>
        <p:spPr>
          <a:xfrm>
            <a:off x="1146429" y="3679252"/>
            <a:ext cx="4770498" cy="714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5" name="Θέση κειμένου 17"/>
          <p:cNvSpPr>
            <a:spLocks noGrp="1"/>
          </p:cNvSpPr>
          <p:nvPr>
            <p:ph type="body" sz="quarter" idx="27"/>
          </p:nvPr>
        </p:nvSpPr>
        <p:spPr>
          <a:xfrm>
            <a:off x="1146429" y="4618374"/>
            <a:ext cx="4770498" cy="714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6" name="Θέση κειμένου 17"/>
          <p:cNvSpPr>
            <a:spLocks noGrp="1"/>
          </p:cNvSpPr>
          <p:nvPr>
            <p:ph type="body" sz="quarter" idx="28"/>
          </p:nvPr>
        </p:nvSpPr>
        <p:spPr>
          <a:xfrm>
            <a:off x="1133886" y="5519826"/>
            <a:ext cx="4770498" cy="714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27" name="Θέση κειμένου 17"/>
          <p:cNvSpPr>
            <a:spLocks noGrp="1"/>
          </p:cNvSpPr>
          <p:nvPr>
            <p:ph type="body" sz="quarter" idx="29"/>
          </p:nvPr>
        </p:nvSpPr>
        <p:spPr>
          <a:xfrm>
            <a:off x="1146429" y="1810179"/>
            <a:ext cx="4770498" cy="7143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6" name="Footer Placeholder 4"/>
          <p:cNvSpPr>
            <a:spLocks noGrp="1"/>
          </p:cNvSpPr>
          <p:nvPr>
            <p:ph type="ftr" sz="quarter" idx="30"/>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17" name="Slide Number Placeholder 5"/>
          <p:cNvSpPr>
            <a:spLocks noGrp="1"/>
          </p:cNvSpPr>
          <p:nvPr>
            <p:ph type="sldNum" sz="quarter" idx="31"/>
          </p:nvPr>
        </p:nvSpPr>
        <p:spPr/>
        <p:txBody>
          <a:bodyPr/>
          <a:lstStyle>
            <a:lvl1pPr>
              <a:defRPr/>
            </a:lvl1pPr>
          </a:lstStyle>
          <a:p>
            <a:pPr>
              <a:defRPr/>
            </a:pPr>
            <a:fld id="{568E0CCB-D1C0-4105-9D90-85440C7D289A}" type="slidenum">
              <a:rPr lang="el-GR" altLang="en-US"/>
              <a:pPr>
                <a:defRPr/>
              </a:pPr>
              <a:t>‹#›</a:t>
            </a:fld>
            <a:endParaRPr lang="el-GR" altLang="en-US"/>
          </a:p>
        </p:txBody>
      </p:sp>
    </p:spTree>
    <p:extLst>
      <p:ext uri="{BB962C8B-B14F-4D97-AF65-F5344CB8AC3E}">
        <p14:creationId xmlns:p14="http://schemas.microsoft.com/office/powerpoint/2010/main" val="219884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05873" y="425835"/>
            <a:ext cx="7886700" cy="1325563"/>
          </a:xfrm>
        </p:spPr>
        <p:txBody>
          <a:bodyPr/>
          <a:lstStyle>
            <a:lvl1pPr>
              <a:defRPr>
                <a:latin typeface="+mj-lt"/>
              </a:defRPr>
            </a:lvl1pPr>
          </a:lstStyle>
          <a:p>
            <a:r>
              <a:rPr lang="el-GR" smtClean="0"/>
              <a:t>Στυλ κύριου τίτλου</a:t>
            </a:r>
            <a:endParaRPr lang="en-US" dirty="0"/>
          </a:p>
        </p:txBody>
      </p:sp>
      <p:sp>
        <p:nvSpPr>
          <p:cNvPr id="3" name="Content Placeholder 2"/>
          <p:cNvSpPr>
            <a:spLocks noGrp="1"/>
          </p:cNvSpPr>
          <p:nvPr>
            <p:ph idx="1"/>
          </p:nvPr>
        </p:nvSpPr>
        <p:spPr/>
        <p:txBody>
          <a:bodyPr/>
          <a:lstStyle>
            <a:lvl1pPr>
              <a:defRPr sz="2800">
                <a:latin typeface="+mn-lt"/>
              </a:defRPr>
            </a:lvl1pPr>
            <a:lvl2pPr>
              <a:defRPr sz="2400">
                <a:latin typeface="+mn-lt"/>
              </a:defRPr>
            </a:lvl2pPr>
            <a:lvl3pPr>
              <a:defRPr sz="2000">
                <a:latin typeface="+mn-lt"/>
              </a:defRPr>
            </a:lvl3pPr>
            <a:lvl4pPr>
              <a:defRPr>
                <a:latin typeface="+mn-lt"/>
              </a:defRPr>
            </a:lvl4pPr>
            <a:lvl5pPr>
              <a:defRPr>
                <a:latin typeface="+mn-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Footer Placeholder 4"/>
          <p:cNvSpPr>
            <a:spLocks noGrp="1"/>
          </p:cNvSpPr>
          <p:nvPr>
            <p:ph type="ftr" sz="quarter" idx="10"/>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55764EC3-5205-4FB4-AEF9-00E009A1412C}" type="slidenum">
              <a:rPr lang="el-GR" altLang="en-US"/>
              <a:pPr>
                <a:defRPr/>
              </a:pPr>
              <a:t>‹#›</a:t>
            </a:fld>
            <a:endParaRPr lang="el-GR" altLang="en-US"/>
          </a:p>
        </p:txBody>
      </p:sp>
    </p:spTree>
    <p:extLst>
      <p:ext uri="{BB962C8B-B14F-4D97-AF65-F5344CB8AC3E}">
        <p14:creationId xmlns:p14="http://schemas.microsoft.com/office/powerpoint/2010/main" val="423101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latin typeface="+mj-lt"/>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Footer Placeholder 4"/>
          <p:cNvSpPr>
            <a:spLocks noGrp="1"/>
          </p:cNvSpPr>
          <p:nvPr>
            <p:ph type="ftr" sz="quarter" idx="10"/>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12916AB6-2687-481A-82E9-FB5F51EC26C5}" type="slidenum">
              <a:rPr lang="el-GR" altLang="en-US"/>
              <a:pPr>
                <a:defRPr/>
              </a:pPr>
              <a:t>‹#›</a:t>
            </a:fld>
            <a:endParaRPr lang="el-GR" altLang="en-US"/>
          </a:p>
        </p:txBody>
      </p:sp>
    </p:spTree>
    <p:extLst>
      <p:ext uri="{BB962C8B-B14F-4D97-AF65-F5344CB8AC3E}">
        <p14:creationId xmlns:p14="http://schemas.microsoft.com/office/powerpoint/2010/main" val="96132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C3BB1F85-4E49-40D0-891D-A2FF0D2BF882}" type="slidenum">
              <a:rPr lang="el-GR" altLang="en-US"/>
              <a:pPr>
                <a:defRPr/>
              </a:pPr>
              <a:t>‹#›</a:t>
            </a:fld>
            <a:endParaRPr lang="el-GR" altLang="en-US"/>
          </a:p>
        </p:txBody>
      </p:sp>
    </p:spTree>
    <p:extLst>
      <p:ext uri="{BB962C8B-B14F-4D97-AF65-F5344CB8AC3E}">
        <p14:creationId xmlns:p14="http://schemas.microsoft.com/office/powerpoint/2010/main" val="2970389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8" name="Slide Number Placeholder 5"/>
          <p:cNvSpPr>
            <a:spLocks noGrp="1"/>
          </p:cNvSpPr>
          <p:nvPr>
            <p:ph type="sldNum" sz="quarter" idx="11"/>
          </p:nvPr>
        </p:nvSpPr>
        <p:spPr/>
        <p:txBody>
          <a:bodyPr/>
          <a:lstStyle>
            <a:lvl1pPr>
              <a:defRPr/>
            </a:lvl1pPr>
          </a:lstStyle>
          <a:p>
            <a:pPr>
              <a:defRPr/>
            </a:pPr>
            <a:fld id="{6FA1D215-7961-4254-A661-57CF0C50AFAA}" type="slidenum">
              <a:rPr lang="el-GR" altLang="en-US"/>
              <a:pPr>
                <a:defRPr/>
              </a:pPr>
              <a:t>‹#›</a:t>
            </a:fld>
            <a:endParaRPr lang="el-GR" altLang="en-US"/>
          </a:p>
        </p:txBody>
      </p:sp>
    </p:spTree>
    <p:extLst>
      <p:ext uri="{BB962C8B-B14F-4D97-AF65-F5344CB8AC3E}">
        <p14:creationId xmlns:p14="http://schemas.microsoft.com/office/powerpoint/2010/main" val="238842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Θέση εικόνας 6"/>
          <p:cNvSpPr>
            <a:spLocks noGrp="1"/>
          </p:cNvSpPr>
          <p:nvPr>
            <p:ph type="pic" sz="quarter" idx="13"/>
          </p:nvPr>
        </p:nvSpPr>
        <p:spPr>
          <a:xfrm>
            <a:off x="628651" y="1794694"/>
            <a:ext cx="7886699" cy="3836937"/>
          </a:xfrm>
        </p:spPr>
        <p:txBody>
          <a:bodyPr rtlCol="0">
            <a:normAutofit/>
          </a:bodyPr>
          <a:lstStyle/>
          <a:p>
            <a:pPr lvl="0"/>
            <a:r>
              <a:rPr lang="el-GR" noProof="0" smtClean="0"/>
              <a:t>Κάντε κλικ στο εικονίδιο για να προσθέσετε εικόνα</a:t>
            </a:r>
            <a:endParaRPr lang="el-GR" noProof="0"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Footer Placeholder 4"/>
          <p:cNvSpPr>
            <a:spLocks noGrp="1"/>
          </p:cNvSpPr>
          <p:nvPr>
            <p:ph type="ftr" sz="quarter" idx="15"/>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C279B8A4-CEA7-4FF3-9834-71D0DB2B9E27}" type="slidenum">
              <a:rPr lang="el-GR" altLang="en-US"/>
              <a:pPr>
                <a:defRPr/>
              </a:pPr>
              <a:t>‹#›</a:t>
            </a:fld>
            <a:endParaRPr lang="el-GR" altLang="en-US"/>
          </a:p>
        </p:txBody>
      </p:sp>
    </p:spTree>
    <p:extLst>
      <p:ext uri="{BB962C8B-B14F-4D97-AF65-F5344CB8AC3E}">
        <p14:creationId xmlns:p14="http://schemas.microsoft.com/office/powerpoint/2010/main" val="340420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SmartArt 5"/>
          <p:cNvSpPr>
            <a:spLocks noGrp="1"/>
          </p:cNvSpPr>
          <p:nvPr>
            <p:ph type="dgm" sz="quarter" idx="12"/>
          </p:nvPr>
        </p:nvSpPr>
        <p:spPr>
          <a:xfrm>
            <a:off x="628650" y="1858963"/>
            <a:ext cx="7886700" cy="4261618"/>
          </a:xfrm>
        </p:spPr>
        <p:txBody>
          <a:bodyPr rtlCol="0">
            <a:normAutofit/>
          </a:bodyPr>
          <a:lstStyle/>
          <a:p>
            <a:pPr lvl="0"/>
            <a:r>
              <a:rPr lang="el-GR" noProof="0" smtClean="0"/>
              <a:t>Κάντε κλικ στο εικονίδιο για να προσθέσετε ένα γραφικό SmartArt</a:t>
            </a:r>
            <a:endParaRPr lang="el-GR" noProof="0"/>
          </a:p>
        </p:txBody>
      </p:sp>
      <p:sp>
        <p:nvSpPr>
          <p:cNvPr id="4" name="Footer Placeholder 4"/>
          <p:cNvSpPr>
            <a:spLocks noGrp="1"/>
          </p:cNvSpPr>
          <p:nvPr>
            <p:ph type="ftr" sz="quarter" idx="13"/>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5" name="Slide Number Placeholder 5"/>
          <p:cNvSpPr>
            <a:spLocks noGrp="1"/>
          </p:cNvSpPr>
          <p:nvPr>
            <p:ph type="sldNum" sz="quarter" idx="14"/>
          </p:nvPr>
        </p:nvSpPr>
        <p:spPr/>
        <p:txBody>
          <a:bodyPr/>
          <a:lstStyle>
            <a:lvl1pPr>
              <a:defRPr/>
            </a:lvl1pPr>
          </a:lstStyle>
          <a:p>
            <a:pPr>
              <a:defRPr/>
            </a:pPr>
            <a:fld id="{D3CAFC7C-9D03-4EA0-B39D-DF0290708DE4}" type="slidenum">
              <a:rPr lang="el-GR" altLang="en-US"/>
              <a:pPr>
                <a:defRPr/>
              </a:pPr>
              <a:t>‹#›</a:t>
            </a:fld>
            <a:endParaRPr lang="el-GR" altLang="en-US"/>
          </a:p>
        </p:txBody>
      </p:sp>
    </p:spTree>
    <p:extLst>
      <p:ext uri="{BB962C8B-B14F-4D97-AF65-F5344CB8AC3E}">
        <p14:creationId xmlns:p14="http://schemas.microsoft.com/office/powerpoint/2010/main" val="24157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εικόνας 5"/>
          <p:cNvSpPr>
            <a:spLocks noGrp="1"/>
          </p:cNvSpPr>
          <p:nvPr>
            <p:ph type="pic" sz="quarter" idx="12"/>
          </p:nvPr>
        </p:nvSpPr>
        <p:spPr>
          <a:xfrm>
            <a:off x="628650" y="1843088"/>
            <a:ext cx="5300663" cy="4262437"/>
          </a:xfrm>
        </p:spPr>
        <p:txBody>
          <a:bodyPr rtlCol="0">
            <a:normAutofit/>
          </a:bodyPr>
          <a:lstStyle/>
          <a:p>
            <a:pPr lvl="0"/>
            <a:r>
              <a:rPr lang="el-GR" noProof="0" smtClean="0"/>
              <a:t>Κάντε κλικ στο εικονίδιο για να προσθέσετε εικόνα</a:t>
            </a:r>
            <a:endParaRPr lang="el-GR" noProof="0"/>
          </a:p>
        </p:txBody>
      </p:sp>
      <p:sp>
        <p:nvSpPr>
          <p:cNvPr id="8" name="Θέση κειμένου 7"/>
          <p:cNvSpPr>
            <a:spLocks noGrp="1"/>
          </p:cNvSpPr>
          <p:nvPr>
            <p:ph type="body" sz="quarter" idx="13"/>
          </p:nvPr>
        </p:nvSpPr>
        <p:spPr>
          <a:xfrm>
            <a:off x="6091238" y="1843088"/>
            <a:ext cx="2595562" cy="42338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4"/>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7" name="Slide Number Placeholder 5"/>
          <p:cNvSpPr>
            <a:spLocks noGrp="1"/>
          </p:cNvSpPr>
          <p:nvPr>
            <p:ph type="sldNum" sz="quarter" idx="15"/>
          </p:nvPr>
        </p:nvSpPr>
        <p:spPr/>
        <p:txBody>
          <a:bodyPr/>
          <a:lstStyle>
            <a:lvl1pPr>
              <a:defRPr/>
            </a:lvl1pPr>
          </a:lstStyle>
          <a:p>
            <a:pPr>
              <a:defRPr/>
            </a:pPr>
            <a:fld id="{01720188-FA02-466D-8A10-28119BA3B9D9}" type="slidenum">
              <a:rPr lang="el-GR" altLang="en-US"/>
              <a:pPr>
                <a:defRPr/>
              </a:pPr>
              <a:t>‹#›</a:t>
            </a:fld>
            <a:endParaRPr lang="el-GR" altLang="en-US"/>
          </a:p>
        </p:txBody>
      </p:sp>
    </p:spTree>
    <p:extLst>
      <p:ext uri="{BB962C8B-B14F-4D97-AF65-F5344CB8AC3E}">
        <p14:creationId xmlns:p14="http://schemas.microsoft.com/office/powerpoint/2010/main" val="3424641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6" name="Θέση περιεχομένου 5"/>
          <p:cNvSpPr>
            <a:spLocks noGrp="1"/>
          </p:cNvSpPr>
          <p:nvPr>
            <p:ph sz="quarter" idx="12"/>
          </p:nvPr>
        </p:nvSpPr>
        <p:spPr>
          <a:xfrm>
            <a:off x="3790950" y="1828800"/>
            <a:ext cx="4724400" cy="43799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Footer Placeholder 4"/>
          <p:cNvSpPr>
            <a:spLocks noGrp="1"/>
          </p:cNvSpPr>
          <p:nvPr>
            <p:ph type="ftr" sz="quarter" idx="14"/>
          </p:nvPr>
        </p:nvSpPr>
        <p:spPr/>
        <p:txBody>
          <a:bodyPr/>
          <a:lstStyle>
            <a:lvl1pPr>
              <a:defRPr/>
            </a:lvl1pPr>
          </a:lstStyle>
          <a:p>
            <a:pPr>
              <a:defRPr/>
            </a:pPr>
            <a:r>
              <a:rPr lang="el-GR" altLang="en-US"/>
              <a:t>Ενότητα 4. Εργαστηριακή Άσκηση Εμβρυολογίας</a:t>
            </a:r>
            <a:endParaRPr lang="en-US" altLang="en-US"/>
          </a:p>
        </p:txBody>
      </p:sp>
      <p:sp>
        <p:nvSpPr>
          <p:cNvPr id="7" name="Slide Number Placeholder 5"/>
          <p:cNvSpPr>
            <a:spLocks noGrp="1"/>
          </p:cNvSpPr>
          <p:nvPr>
            <p:ph type="sldNum" sz="quarter" idx="15"/>
          </p:nvPr>
        </p:nvSpPr>
        <p:spPr/>
        <p:txBody>
          <a:bodyPr/>
          <a:lstStyle>
            <a:lvl1pPr>
              <a:defRPr/>
            </a:lvl1pPr>
          </a:lstStyle>
          <a:p>
            <a:pPr>
              <a:defRPr/>
            </a:pPr>
            <a:fld id="{5DCB65BA-5CCF-4646-B5C6-D26244846031}" type="slidenum">
              <a:rPr lang="el-GR" altLang="en-US"/>
              <a:pPr>
                <a:defRPr/>
              </a:pPr>
              <a:t>‹#›</a:t>
            </a:fld>
            <a:endParaRPr lang="el-GR" altLang="en-US"/>
          </a:p>
        </p:txBody>
      </p:sp>
    </p:spTree>
    <p:extLst>
      <p:ext uri="{BB962C8B-B14F-4D97-AF65-F5344CB8AC3E}">
        <p14:creationId xmlns:p14="http://schemas.microsoft.com/office/powerpoint/2010/main" val="2494160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endParaRPr lang="en-US" altLang="el-GR" smtClean="0"/>
          </a:p>
        </p:txBody>
      </p:sp>
      <p:sp useBgFill="1">
        <p:nvSpPr>
          <p:cNvPr id="1027" name="Text Placeholder 2"/>
          <p:cNvSpPr>
            <a:spLocks noGrp="1"/>
          </p:cNvSpPr>
          <p:nvPr>
            <p:ph type="body" idx="1"/>
          </p:nvPr>
        </p:nvSpPr>
        <p:spPr bwMode="auto">
          <a:xfrm>
            <a:off x="628650" y="1825625"/>
            <a:ext cx="7886700" cy="435133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p:txBody>
      </p:sp>
      <p:sp>
        <p:nvSpPr>
          <p:cNvPr id="5" name="Footer Placeholder 4"/>
          <p:cNvSpPr>
            <a:spLocks noGrp="1"/>
          </p:cNvSpPr>
          <p:nvPr>
            <p:ph type="ftr" sz="quarter" idx="3"/>
          </p:nvPr>
        </p:nvSpPr>
        <p:spPr>
          <a:xfrm>
            <a:off x="1133475" y="6326188"/>
            <a:ext cx="6831013" cy="279400"/>
          </a:xfrm>
          <a:prstGeom prst="rect">
            <a:avLst/>
          </a:prstGeom>
          <a:solidFill>
            <a:schemeClr val="bg1">
              <a:lumMod val="95000"/>
            </a:schemeClr>
          </a:solidFill>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r>
              <a:rPr lang="el-GR" altLang="en-US"/>
              <a:t>Ενότητα 4. Εργαστηριακή Άσκηση Εμβρυολογίας</a:t>
            </a:r>
            <a:endParaRPr lang="en-US" altLang="en-US"/>
          </a:p>
        </p:txBody>
      </p:sp>
      <p:sp>
        <p:nvSpPr>
          <p:cNvPr id="6" name="Slide Number Placeholder 5"/>
          <p:cNvSpPr>
            <a:spLocks noGrp="1"/>
          </p:cNvSpPr>
          <p:nvPr>
            <p:ph type="sldNum" sz="quarter" idx="4"/>
          </p:nvPr>
        </p:nvSpPr>
        <p:spPr>
          <a:xfrm>
            <a:off x="8097838" y="6326188"/>
            <a:ext cx="417512" cy="279400"/>
          </a:xfrm>
          <a:prstGeom prst="rect">
            <a:avLst/>
          </a:prstGeom>
          <a:solidFill>
            <a:schemeClr val="bg1">
              <a:lumMod val="95000"/>
            </a:schemeClr>
          </a:solidFill>
        </p:spPr>
        <p:txBody>
          <a:bodyPr vert="horz" lIns="91440" tIns="45720" rIns="91440" bIns="45720" rtlCol="0" anchor="ctr"/>
          <a:lstStyle>
            <a:lvl1pPr algn="r" eaLnBrk="1" hangingPunct="1">
              <a:defRPr sz="1200">
                <a:solidFill>
                  <a:schemeClr val="tx1">
                    <a:tint val="75000"/>
                  </a:schemeClr>
                </a:solidFill>
                <a:ea typeface="MS PGothic" panose="020B0600070205080204" pitchFamily="34" charset="-128"/>
              </a:defRPr>
            </a:lvl1pPr>
          </a:lstStyle>
          <a:p>
            <a:pPr>
              <a:defRPr/>
            </a:pPr>
            <a:fld id="{54E0DB6A-61DE-4B7F-9DE7-B5058010FE71}" type="slidenum">
              <a:rPr lang="el-GR" altLang="en-US"/>
              <a:pPr>
                <a:defRPr/>
              </a:pPr>
              <a:t>‹#›</a:t>
            </a:fld>
            <a:endParaRPr lang="el-GR" altLang="en-US"/>
          </a:p>
        </p:txBody>
      </p:sp>
      <p:pic>
        <p:nvPicPr>
          <p:cNvPr id="1030" name="Picture 6" descr="Λογότυπο Εθνικόν και Καποδιστριακόν Πανεπιστήμιον Αθηνών"/>
          <p:cNvPicPr>
            <a:picLocks noChangeAspect="1"/>
          </p:cNvPicPr>
          <p:nvPr/>
        </p:nvPicPr>
        <p:blipFill>
          <a:blip r:embed="rId20">
            <a:extLst>
              <a:ext uri="{28A0092B-C50C-407E-A947-70E740481C1C}">
                <a14:useLocalDpi xmlns:a14="http://schemas.microsoft.com/office/drawing/2010/main" val="0"/>
              </a:ext>
            </a:extLst>
          </a:blip>
          <a:srcRect l="2" r="85167"/>
          <a:stretch>
            <a:fillRect/>
          </a:stretch>
        </p:blipFill>
        <p:spPr bwMode="auto">
          <a:xfrm>
            <a:off x="692150" y="6237288"/>
            <a:ext cx="3762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4"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timing>
    <p:tnLst>
      <p:par>
        <p:cTn id="1" dur="indefinite" restart="never" nodeType="tmRoot"/>
      </p:par>
    </p:tnLst>
  </p:timing>
  <p:hf hdr="0" dt="0"/>
  <p:txStyles>
    <p:titleStyle>
      <a:lvl1pPr algn="ctr" rtl="0" eaLnBrk="0" fontAlgn="base" hangingPunct="0">
        <a:lnSpc>
          <a:spcPct val="90000"/>
        </a:lnSpc>
        <a:spcBef>
          <a:spcPct val="0"/>
        </a:spcBef>
        <a:spcAft>
          <a:spcPct val="0"/>
        </a:spcAft>
        <a:defRPr sz="4400" b="1" kern="1200">
          <a:solidFill>
            <a:srgbClr val="2E75B6"/>
          </a:solidFill>
          <a:latin typeface="+mj-lt"/>
          <a:ea typeface="Tahoma" panose="020B0604030504040204" pitchFamily="34" charset="0"/>
          <a:cs typeface="Tahoma" panose="020B0604030504040204" pitchFamily="34" charset="0"/>
        </a:defRPr>
      </a:lvl1pPr>
      <a:lvl2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2pPr>
      <a:lvl3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3pPr>
      <a:lvl4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4pPr>
      <a:lvl5pPr algn="ctr" rtl="0" eaLnBrk="0" fontAlgn="base" hangingPunct="0">
        <a:lnSpc>
          <a:spcPct val="90000"/>
        </a:lnSpc>
        <a:spcBef>
          <a:spcPct val="0"/>
        </a:spcBef>
        <a:spcAft>
          <a:spcPct val="0"/>
        </a:spcAft>
        <a:defRPr sz="4400" b="1">
          <a:solidFill>
            <a:srgbClr val="2E75B6"/>
          </a:solidFill>
          <a:latin typeface="Calibri" panose="020F0502020204030204" pitchFamily="34" charset="0"/>
          <a:cs typeface="Tahoma" panose="020B0604030504040204" pitchFamily="34" charset="0"/>
        </a:defRPr>
      </a:lvl5pPr>
      <a:lvl6pPr marL="457200" algn="ctr" rtl="0" fontAlgn="base">
        <a:lnSpc>
          <a:spcPct val="90000"/>
        </a:lnSpc>
        <a:spcBef>
          <a:spcPct val="0"/>
        </a:spcBef>
        <a:spcAft>
          <a:spcPct val="0"/>
        </a:spcAft>
        <a:defRPr sz="4400" b="1">
          <a:solidFill>
            <a:srgbClr val="2E75B6"/>
          </a:solidFill>
          <a:latin typeface="Calibri Light" panose="020F0302020204030204" pitchFamily="34" charset="0"/>
          <a:cs typeface="Tahoma" panose="020B0604030504040204" pitchFamily="34" charset="0"/>
        </a:defRPr>
      </a:lvl6pPr>
      <a:lvl7pPr marL="914400" algn="ctr" rtl="0" fontAlgn="base">
        <a:lnSpc>
          <a:spcPct val="90000"/>
        </a:lnSpc>
        <a:spcBef>
          <a:spcPct val="0"/>
        </a:spcBef>
        <a:spcAft>
          <a:spcPct val="0"/>
        </a:spcAft>
        <a:defRPr sz="4400" b="1">
          <a:solidFill>
            <a:srgbClr val="2E75B6"/>
          </a:solidFill>
          <a:latin typeface="Calibri Light" panose="020F0302020204030204" pitchFamily="34" charset="0"/>
          <a:cs typeface="Tahoma" panose="020B0604030504040204" pitchFamily="34" charset="0"/>
        </a:defRPr>
      </a:lvl7pPr>
      <a:lvl8pPr marL="1371600" algn="ctr" rtl="0" fontAlgn="base">
        <a:lnSpc>
          <a:spcPct val="90000"/>
        </a:lnSpc>
        <a:spcBef>
          <a:spcPct val="0"/>
        </a:spcBef>
        <a:spcAft>
          <a:spcPct val="0"/>
        </a:spcAft>
        <a:defRPr sz="4400" b="1">
          <a:solidFill>
            <a:srgbClr val="2E75B6"/>
          </a:solidFill>
          <a:latin typeface="Calibri Light" panose="020F0302020204030204" pitchFamily="34" charset="0"/>
          <a:cs typeface="Tahoma" panose="020B0604030504040204" pitchFamily="34" charset="0"/>
        </a:defRPr>
      </a:lvl8pPr>
      <a:lvl9pPr marL="1828800" algn="ctr" rtl="0" fontAlgn="base">
        <a:lnSpc>
          <a:spcPct val="90000"/>
        </a:lnSpc>
        <a:spcBef>
          <a:spcPct val="0"/>
        </a:spcBef>
        <a:spcAft>
          <a:spcPct val="0"/>
        </a:spcAft>
        <a:defRPr sz="4400" b="1">
          <a:solidFill>
            <a:srgbClr val="2E75B6"/>
          </a:solidFill>
          <a:latin typeface="Calibri Light" panose="020F0302020204030204" pitchFamily="34" charset="0"/>
          <a:cs typeface="Tahoma" panose="020B060403050404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T6BtSMerBm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dnatube.com/video/2387/Sea-Urchin-Fertilization" TargetMode="External"/><Relationship Id="rId4" Type="http://schemas.openxmlformats.org/officeDocument/2006/relationships/hyperlink" Target="http://www.youtube.com/watch?v=XpHDp0s23TQ"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BH06WgFua_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youtube.com/watch?v=mfE4Q-8UBCE" TargetMode="External"/><Relationship Id="rId5" Type="http://schemas.openxmlformats.org/officeDocument/2006/relationships/hyperlink" Target="http://www.youtube.com/watch?v=9zv3TRlctTY" TargetMode="External"/><Relationship Id="rId4" Type="http://schemas.openxmlformats.org/officeDocument/2006/relationships/hyperlink" Target="http://www.youtube.com/watch?v=Lgb4wMsZwZ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ctrTitle"/>
          </p:nvPr>
        </p:nvSpPr>
        <p:spPr>
          <a:xfrm>
            <a:off x="685800" y="1652588"/>
            <a:ext cx="7772400" cy="1414462"/>
          </a:xfrm>
        </p:spPr>
        <p:txBody>
          <a:bodyPr/>
          <a:lstStyle/>
          <a:p>
            <a:pPr eaLnBrk="1" hangingPunct="1"/>
            <a:r>
              <a:rPr lang="el-GR" altLang="el-GR" sz="4400" dirty="0" smtClean="0"/>
              <a:t>Ζωολογία Ι</a:t>
            </a:r>
            <a:endParaRPr lang="en-US" altLang="el-GR" sz="4400" dirty="0" smtClean="0"/>
          </a:p>
        </p:txBody>
      </p:sp>
      <p:sp useBgFill="1">
        <p:nvSpPr>
          <p:cNvPr id="4099" name="Θέση κειμένου 2"/>
          <p:cNvSpPr>
            <a:spLocks noGrp="1"/>
          </p:cNvSpPr>
          <p:nvPr>
            <p:ph type="body" sz="quarter" idx="10"/>
          </p:nvPr>
        </p:nvSpPr>
        <p:spPr>
          <a:xfrm>
            <a:off x="1042988" y="3429000"/>
            <a:ext cx="7272337" cy="2087563"/>
          </a:xfrm>
        </p:spPr>
        <p:txBody>
          <a:bodyPr/>
          <a:lstStyle/>
          <a:p>
            <a:pPr eaLnBrk="1" hangingPunct="1"/>
            <a:r>
              <a:rPr lang="el-GR" altLang="el-GR" b="1" dirty="0" smtClean="0">
                <a:solidFill>
                  <a:srgbClr val="0070C0"/>
                </a:solidFill>
              </a:rPr>
              <a:t>Ενότητα </a:t>
            </a:r>
            <a:r>
              <a:rPr lang="en-US" altLang="el-GR" b="1" dirty="0" smtClean="0">
                <a:solidFill>
                  <a:srgbClr val="0070C0"/>
                </a:solidFill>
              </a:rPr>
              <a:t>4</a:t>
            </a:r>
            <a:r>
              <a:rPr lang="el-GR" altLang="el-GR" dirty="0" smtClean="0">
                <a:solidFill>
                  <a:srgbClr val="0070C0"/>
                </a:solidFill>
              </a:rPr>
              <a:t>:</a:t>
            </a:r>
            <a:r>
              <a:rPr lang="en-US" altLang="el-GR" dirty="0" smtClean="0">
                <a:solidFill>
                  <a:srgbClr val="5075BC"/>
                </a:solidFill>
              </a:rPr>
              <a:t> </a:t>
            </a:r>
            <a:r>
              <a:rPr lang="el-GR" altLang="el-GR" dirty="0" smtClean="0">
                <a:solidFill>
                  <a:srgbClr val="5075BC"/>
                </a:solidFill>
              </a:rPr>
              <a:t> </a:t>
            </a:r>
            <a:r>
              <a:rPr lang="el-GR" altLang="el-GR" dirty="0" smtClean="0"/>
              <a:t>Η Διαδικασία της Αναπαραγωγής</a:t>
            </a:r>
            <a:endParaRPr lang="en-US" altLang="el-GR" dirty="0" smtClean="0"/>
          </a:p>
          <a:p>
            <a:pPr eaLnBrk="1" hangingPunct="1"/>
            <a:r>
              <a:rPr lang="el-GR" altLang="el-GR" b="1" i="1" dirty="0" smtClean="0"/>
              <a:t>Εργαστηριακή Άσκηση Εμβρυολογίας </a:t>
            </a:r>
          </a:p>
          <a:p>
            <a:pPr eaLnBrk="1" hangingPunct="1"/>
            <a:endParaRPr lang="el-GR" altLang="el-GR" b="1" i="1" dirty="0" smtClean="0"/>
          </a:p>
          <a:p>
            <a:pPr eaLnBrk="1" hangingPunct="1"/>
            <a:r>
              <a:rPr lang="el-GR" altLang="el-GR" dirty="0"/>
              <a:t>Σκαρλάτος </a:t>
            </a:r>
            <a:r>
              <a:rPr lang="el-GR" altLang="el-GR" dirty="0" err="1"/>
              <a:t>Ντέντος</a:t>
            </a:r>
            <a:r>
              <a:rPr lang="el-GR" altLang="el-GR" dirty="0"/>
              <a:t> , </a:t>
            </a:r>
            <a:r>
              <a:rPr lang="el-GR" altLang="el-GR" dirty="0" err="1" smtClean="0"/>
              <a:t>Επικ</a:t>
            </a:r>
            <a:r>
              <a:rPr lang="el-GR" altLang="el-GR" dirty="0" smtClean="0"/>
              <a:t>. Καθηγητής</a:t>
            </a:r>
          </a:p>
          <a:p>
            <a:pPr eaLnBrk="1" hangingPunct="1"/>
            <a:r>
              <a:rPr lang="el-GR" altLang="el-GR" dirty="0" smtClean="0"/>
              <a:t>Σχολή Θετικών Επιστημών</a:t>
            </a:r>
          </a:p>
          <a:p>
            <a:pPr eaLnBrk="1" hangingPunct="1"/>
            <a:r>
              <a:rPr lang="el-GR" altLang="el-GR" dirty="0" smtClean="0"/>
              <a:t>Τμήμα Βιολογίας</a:t>
            </a:r>
            <a:endParaRPr lang="en-US" altLang="el-GR" dirty="0" smtClean="0"/>
          </a:p>
          <a:p>
            <a:pPr eaLnBrk="1" hangingPunct="1"/>
            <a:endParaRPr lang="en-US" altLang="el-G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6425" y="425450"/>
            <a:ext cx="7886700" cy="1325563"/>
          </a:xfrm>
        </p:spPr>
        <p:txBody>
          <a:bodyPr/>
          <a:lstStyle/>
          <a:p>
            <a:pPr eaLnBrk="1" hangingPunct="1"/>
            <a:r>
              <a:rPr lang="el-GR" altLang="el-GR" smtClean="0">
                <a:solidFill>
                  <a:srgbClr val="0070C0"/>
                </a:solidFill>
              </a:rPr>
              <a:t>Αυλάκωση στον αχινό</a:t>
            </a:r>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C06E731B-CB43-43B0-AEC3-F91770CA0823}" type="slidenum">
              <a:rPr lang="en-US"/>
              <a:pPr>
                <a:defRPr/>
              </a:pPr>
              <a:t>10</a:t>
            </a:fld>
            <a:endParaRPr lang="en-US"/>
          </a:p>
        </p:txBody>
      </p:sp>
      <p:pic>
        <p:nvPicPr>
          <p:cNvPr id="2253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79500" y="1443038"/>
            <a:ext cx="7018338" cy="4883150"/>
          </a:xfrm>
        </p:spPr>
      </p:pic>
      <p:sp>
        <p:nvSpPr>
          <p:cNvPr id="9" name="TextBox 8"/>
          <p:cNvSpPr txBox="1"/>
          <p:nvPr/>
        </p:nvSpPr>
        <p:spPr>
          <a:xfrm>
            <a:off x="7645400" y="6049963"/>
            <a:ext cx="263525" cy="276225"/>
          </a:xfrm>
          <a:prstGeom prst="rect">
            <a:avLst/>
          </a:prstGeom>
          <a:noFill/>
        </p:spPr>
        <p:txBody>
          <a:bodyPr wrap="none">
            <a:spAutoFit/>
          </a:bodyPr>
          <a:lstStyle/>
          <a:p>
            <a:pPr>
              <a:defRPr/>
            </a:pPr>
            <a:r>
              <a:rPr lang="en-US" sz="1200" b="1" dirty="0">
                <a:latin typeface="+mj-lt"/>
                <a:ea typeface="MS PGothic" panose="020B0600070205080204" pitchFamily="34" charset="-128"/>
              </a:rPr>
              <a:t>5</a:t>
            </a:r>
            <a:endParaRPr lang="el-GR" sz="1200" b="1" dirty="0">
              <a:latin typeface="+mj-lt"/>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3212" y="353165"/>
            <a:ext cx="8537575" cy="1325563"/>
          </a:xfrm>
        </p:spPr>
        <p:txBody>
          <a:bodyPr/>
          <a:lstStyle/>
          <a:p>
            <a:pPr eaLnBrk="1" hangingPunct="1"/>
            <a:r>
              <a:rPr lang="el-GR" altLang="el-GR" sz="4000" dirty="0" smtClean="0">
                <a:solidFill>
                  <a:srgbClr val="0070C0"/>
                </a:solidFill>
              </a:rPr>
              <a:t>Παρατήρηση γονιμοποίησης </a:t>
            </a:r>
            <a:r>
              <a:rPr lang="el-GR" altLang="el-GR" sz="4000" dirty="0" smtClean="0">
                <a:solidFill>
                  <a:srgbClr val="0070C0"/>
                </a:solidFill>
              </a:rPr>
              <a:t>αχινού</a:t>
            </a:r>
            <a:r>
              <a:rPr lang="en-US" altLang="el-GR" sz="4000" dirty="0" smtClean="0">
                <a:solidFill>
                  <a:srgbClr val="0070C0"/>
                </a:solidFill>
              </a:rPr>
              <a:t> 1/3</a:t>
            </a:r>
            <a:endParaRPr lang="el-GR" altLang="el-GR" sz="4000" dirty="0" smtClean="0">
              <a:solidFill>
                <a:srgbClr val="0070C0"/>
              </a:solidFill>
            </a:endParaRPr>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B72ABEC4-75F1-4403-AB27-80EDA03427F2}" type="slidenum">
              <a:rPr lang="en-US"/>
              <a:pPr>
                <a:defRPr/>
              </a:pPr>
              <a:t>11</a:t>
            </a:fld>
            <a:endParaRPr lang="en-US"/>
          </a:p>
        </p:txBody>
      </p:sp>
      <p:sp useBgFill="1">
        <p:nvSpPr>
          <p:cNvPr id="24581" name="Content Placeholder 1"/>
          <p:cNvSpPr>
            <a:spLocks noGrp="1"/>
          </p:cNvSpPr>
          <p:nvPr>
            <p:ph idx="1"/>
          </p:nvPr>
        </p:nvSpPr>
        <p:spPr/>
        <p:txBody>
          <a:bodyPr/>
          <a:lstStyle/>
          <a:p>
            <a:pPr algn="ctr" eaLnBrk="1" hangingPunct="1">
              <a:lnSpc>
                <a:spcPct val="100000"/>
              </a:lnSpc>
              <a:spcBef>
                <a:spcPct val="50000"/>
              </a:spcBef>
              <a:buFontTx/>
              <a:buNone/>
            </a:pPr>
            <a:r>
              <a:rPr lang="el-GR" altLang="en-US" sz="2600" smtClean="0">
                <a:cs typeface="Times New Roman" panose="02020603050405020304" pitchFamily="18" charset="0"/>
              </a:rPr>
              <a:t>Μερικές εξαιρετικές ιστοσελίδες:</a:t>
            </a:r>
          </a:p>
          <a:p>
            <a:pPr algn="ctr" eaLnBrk="1" hangingPunct="1">
              <a:lnSpc>
                <a:spcPct val="100000"/>
              </a:lnSpc>
              <a:spcBef>
                <a:spcPct val="50000"/>
              </a:spcBef>
              <a:buFontTx/>
              <a:buNone/>
            </a:pPr>
            <a:endParaRPr lang="el-GR" altLang="en-US" sz="2600" smtClean="0">
              <a:cs typeface="Times New Roman" panose="02020603050405020304" pitchFamily="18" charset="0"/>
            </a:endParaRPr>
          </a:p>
          <a:p>
            <a:pPr eaLnBrk="1" hangingPunct="1">
              <a:lnSpc>
                <a:spcPct val="100000"/>
              </a:lnSpc>
              <a:spcBef>
                <a:spcPts val="600"/>
              </a:spcBef>
              <a:buFontTx/>
              <a:buNone/>
            </a:pPr>
            <a:r>
              <a:rPr lang="en-US" altLang="en-US" sz="2200" b="1" smtClean="0">
                <a:cs typeface="Times New Roman" panose="02020603050405020304" pitchFamily="18" charset="0"/>
              </a:rPr>
              <a:t>http://www.stanford.edu/group/Urchin/contents.html</a:t>
            </a:r>
          </a:p>
          <a:p>
            <a:pPr eaLnBrk="1" hangingPunct="1">
              <a:lnSpc>
                <a:spcPct val="100000"/>
              </a:lnSpc>
              <a:spcBef>
                <a:spcPts val="600"/>
              </a:spcBef>
              <a:buFontTx/>
              <a:buNone/>
            </a:pPr>
            <a:r>
              <a:rPr lang="en-US" altLang="en-US" sz="2200" b="1" smtClean="0">
                <a:cs typeface="Times New Roman" panose="02020603050405020304" pitchFamily="18" charset="0"/>
              </a:rPr>
              <a:t>http://virtualurchin.stanford.edu/</a:t>
            </a:r>
            <a:endParaRPr lang="el-GR" altLang="en-US" sz="2200" b="1" smtClean="0">
              <a:cs typeface="Times New Roman" panose="02020603050405020304" pitchFamily="18" charset="0"/>
            </a:endParaRPr>
          </a:p>
          <a:p>
            <a:pPr eaLnBrk="1" hangingPunct="1">
              <a:lnSpc>
                <a:spcPct val="100000"/>
              </a:lnSpc>
              <a:spcBef>
                <a:spcPts val="600"/>
              </a:spcBef>
              <a:buFontTx/>
              <a:buNone/>
            </a:pPr>
            <a:r>
              <a:rPr lang="en-US" altLang="en-US" sz="2200" b="1" smtClean="0">
                <a:cs typeface="Times New Roman" panose="02020603050405020304" pitchFamily="18" charset="0"/>
              </a:rPr>
              <a:t>http://worms.zoology.wisc.edu/urchins/SUmainmenu.html</a:t>
            </a:r>
            <a:endParaRPr lang="el-GR" altLang="en-US" sz="2200" b="1" smtClean="0">
              <a:cs typeface="Times New Roman" panose="02020603050405020304" pitchFamily="18" charset="0"/>
            </a:endParaRPr>
          </a:p>
          <a:p>
            <a:pPr algn="ctr" eaLnBrk="1" hangingPunct="1">
              <a:lnSpc>
                <a:spcPct val="100000"/>
              </a:lnSpc>
              <a:spcBef>
                <a:spcPct val="50000"/>
              </a:spcBef>
              <a:buFontTx/>
              <a:buNone/>
            </a:pPr>
            <a:endParaRPr lang="el-GR" altLang="en-US" b="1" smtClean="0">
              <a:cs typeface="Times New Roman" panose="02020603050405020304" pitchFamily="18" charset="0"/>
            </a:endParaRPr>
          </a:p>
          <a:p>
            <a:endParaRPr lang="el-GR"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80193" y="425449"/>
            <a:ext cx="8537575" cy="1325563"/>
          </a:xfrm>
        </p:spPr>
        <p:txBody>
          <a:bodyPr/>
          <a:lstStyle/>
          <a:p>
            <a:pPr eaLnBrk="1" hangingPunct="1"/>
            <a:r>
              <a:rPr lang="el-GR" altLang="el-GR" sz="4000" dirty="0" smtClean="0">
                <a:solidFill>
                  <a:srgbClr val="0070C0"/>
                </a:solidFill>
              </a:rPr>
              <a:t>Παρατήρηση γονιμοποίησης </a:t>
            </a:r>
            <a:r>
              <a:rPr lang="el-GR" altLang="el-GR" sz="4000" dirty="0" smtClean="0">
                <a:solidFill>
                  <a:srgbClr val="0070C0"/>
                </a:solidFill>
              </a:rPr>
              <a:t>αχινού</a:t>
            </a:r>
            <a:r>
              <a:rPr lang="en-US" altLang="el-GR" sz="4000" dirty="0" smtClean="0">
                <a:solidFill>
                  <a:srgbClr val="0070C0"/>
                </a:solidFill>
              </a:rPr>
              <a:t> 2/3</a:t>
            </a:r>
            <a:endParaRPr lang="el-GR" altLang="el-GR" sz="4000" dirty="0" smtClean="0">
              <a:solidFill>
                <a:srgbClr val="0070C0"/>
              </a:solidFill>
            </a:endParaRPr>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829CBC5D-3629-426F-BAE8-AD14FD83A6B4}" type="slidenum">
              <a:rPr lang="en-US"/>
              <a:pPr>
                <a:defRPr/>
              </a:pPr>
              <a:t>12</a:t>
            </a:fld>
            <a:endParaRPr lang="en-US"/>
          </a:p>
        </p:txBody>
      </p:sp>
      <p:sp useBgFill="1">
        <p:nvSpPr>
          <p:cNvPr id="26629" name="Content Placeholder 2"/>
          <p:cNvSpPr>
            <a:spLocks noGrp="1"/>
          </p:cNvSpPr>
          <p:nvPr>
            <p:ph idx="1"/>
          </p:nvPr>
        </p:nvSpPr>
        <p:spPr/>
        <p:txBody>
          <a:bodyPr/>
          <a:lstStyle/>
          <a:p>
            <a:pPr marL="0" indent="0">
              <a:buFont typeface="Arial" panose="020B0604020202020204" pitchFamily="34" charset="0"/>
              <a:buNone/>
            </a:pPr>
            <a:r>
              <a:rPr lang="el-GR" altLang="en-US" sz="2000" dirty="0" smtClean="0"/>
              <a:t>Και κάποια εξαιρετικά βίντεο:</a:t>
            </a:r>
            <a:endParaRPr lang="en-US" altLang="en-US" sz="2000" dirty="0" smtClean="0"/>
          </a:p>
          <a:p>
            <a:pPr marL="0" indent="0">
              <a:buFont typeface="Arial" panose="020B0604020202020204" pitchFamily="34" charset="0"/>
              <a:buNone/>
            </a:pPr>
            <a:endParaRPr lang="el-GR" altLang="en-US" sz="2000" dirty="0" smtClean="0"/>
          </a:p>
          <a:p>
            <a:pPr marL="0" indent="0" eaLnBrk="1" hangingPunct="1">
              <a:lnSpc>
                <a:spcPct val="100000"/>
              </a:lnSpc>
              <a:spcBef>
                <a:spcPts val="600"/>
              </a:spcBef>
              <a:buFontTx/>
              <a:buNone/>
            </a:pPr>
            <a:r>
              <a:rPr lang="el-GR" altLang="en-US" sz="2000" b="1" dirty="0" smtClean="0">
                <a:cs typeface="Times New Roman" panose="02020603050405020304" pitchFamily="18" charset="0"/>
              </a:rPr>
              <a:t>Βίντεο 1  </a:t>
            </a:r>
            <a:r>
              <a:rPr lang="el-GR" altLang="en-US" sz="2000" dirty="0" smtClean="0">
                <a:cs typeface="Times New Roman" panose="02020603050405020304" pitchFamily="18" charset="0"/>
              </a:rPr>
              <a:t>:</a:t>
            </a:r>
            <a:r>
              <a:rPr lang="en-US" altLang="en-US" sz="2000" dirty="0" smtClean="0">
                <a:cs typeface="Times New Roman" panose="02020603050405020304" pitchFamily="18" charset="0"/>
              </a:rPr>
              <a:t>Sea urchin fertilization</a:t>
            </a:r>
          </a:p>
          <a:p>
            <a:pPr marL="0" indent="0" eaLnBrk="1" hangingPunct="1">
              <a:lnSpc>
                <a:spcPct val="100000"/>
              </a:lnSpc>
              <a:spcBef>
                <a:spcPts val="600"/>
              </a:spcBef>
              <a:buFontTx/>
              <a:buNone/>
            </a:pPr>
            <a:r>
              <a:rPr lang="en-US" altLang="en-US" sz="2000" dirty="0" smtClean="0">
                <a:cs typeface="Times New Roman" panose="02020603050405020304" pitchFamily="18" charset="0"/>
                <a:hlinkClick r:id="rId3"/>
              </a:rPr>
              <a:t>http://www.youtube.com/watch?v=T6BtSMerBmw</a:t>
            </a:r>
            <a:endParaRPr lang="en-US" altLang="en-US" sz="2000" dirty="0" smtClean="0">
              <a:cs typeface="Times New Roman" panose="02020603050405020304" pitchFamily="18" charset="0"/>
            </a:endParaRPr>
          </a:p>
          <a:p>
            <a:pPr marL="0" indent="0" eaLnBrk="1" hangingPunct="1">
              <a:lnSpc>
                <a:spcPct val="100000"/>
              </a:lnSpc>
              <a:spcBef>
                <a:spcPts val="600"/>
              </a:spcBef>
              <a:buFontTx/>
              <a:buNone/>
            </a:pPr>
            <a:endParaRPr lang="el-GR" altLang="en-US" sz="2000" dirty="0" smtClean="0">
              <a:cs typeface="Times New Roman" panose="02020603050405020304" pitchFamily="18" charset="0"/>
            </a:endParaRPr>
          </a:p>
          <a:p>
            <a:pPr marL="0" indent="0" eaLnBrk="1" hangingPunct="1">
              <a:lnSpc>
                <a:spcPct val="100000"/>
              </a:lnSpc>
              <a:spcBef>
                <a:spcPts val="600"/>
              </a:spcBef>
              <a:buFontTx/>
              <a:buNone/>
            </a:pPr>
            <a:r>
              <a:rPr lang="el-GR" altLang="en-US" sz="2000" b="1" dirty="0" smtClean="0">
                <a:cs typeface="Times New Roman" panose="02020603050405020304" pitchFamily="18" charset="0"/>
              </a:rPr>
              <a:t>Βίντεο 2  </a:t>
            </a:r>
            <a:r>
              <a:rPr lang="el-GR" altLang="en-US" sz="2000" dirty="0" smtClean="0">
                <a:cs typeface="Times New Roman" panose="02020603050405020304" pitchFamily="18" charset="0"/>
              </a:rPr>
              <a:t>:</a:t>
            </a:r>
            <a:r>
              <a:rPr lang="en-US" altLang="en-US" sz="2000" dirty="0" smtClean="0">
                <a:cs typeface="Times New Roman" panose="02020603050405020304" pitchFamily="18" charset="0"/>
              </a:rPr>
              <a:t>Sea Urchins and </a:t>
            </a:r>
            <a:r>
              <a:rPr lang="en-US" altLang="en-US" sz="2000" dirty="0" err="1" smtClean="0">
                <a:cs typeface="Times New Roman" panose="02020603050405020304" pitchFamily="18" charset="0"/>
              </a:rPr>
              <a:t>fertilisation</a:t>
            </a:r>
            <a:r>
              <a:rPr lang="en-US" altLang="en-US" sz="2000" dirty="0" smtClean="0">
                <a:cs typeface="Times New Roman" panose="02020603050405020304" pitchFamily="18" charset="0"/>
              </a:rPr>
              <a:t> - The chemistry of almost everything (28/31)</a:t>
            </a:r>
          </a:p>
          <a:p>
            <a:pPr marL="0" indent="0" eaLnBrk="1" hangingPunct="1">
              <a:lnSpc>
                <a:spcPct val="100000"/>
              </a:lnSpc>
              <a:spcBef>
                <a:spcPts val="600"/>
              </a:spcBef>
              <a:buFontTx/>
              <a:buNone/>
            </a:pPr>
            <a:r>
              <a:rPr lang="en-US" altLang="en-US" sz="2000" dirty="0" smtClean="0">
                <a:cs typeface="Times New Roman" panose="02020603050405020304" pitchFamily="18" charset="0"/>
                <a:hlinkClick r:id="rId4"/>
              </a:rPr>
              <a:t>http://www.youtube.com/watch?v=XpHDp0s23TQ</a:t>
            </a:r>
            <a:endParaRPr lang="en-US" altLang="en-US" sz="2000" dirty="0" smtClean="0">
              <a:cs typeface="Times New Roman" panose="02020603050405020304" pitchFamily="18" charset="0"/>
            </a:endParaRPr>
          </a:p>
          <a:p>
            <a:pPr marL="0" indent="0" eaLnBrk="1" hangingPunct="1">
              <a:lnSpc>
                <a:spcPct val="100000"/>
              </a:lnSpc>
              <a:spcBef>
                <a:spcPts val="600"/>
              </a:spcBef>
              <a:buFontTx/>
              <a:buNone/>
            </a:pPr>
            <a:endParaRPr lang="en-US" altLang="en-US" sz="2000" dirty="0" smtClean="0">
              <a:cs typeface="Times New Roman" panose="02020603050405020304" pitchFamily="18" charset="0"/>
            </a:endParaRPr>
          </a:p>
          <a:p>
            <a:pPr marL="0" indent="0" eaLnBrk="1" hangingPunct="1">
              <a:lnSpc>
                <a:spcPct val="100000"/>
              </a:lnSpc>
              <a:spcBef>
                <a:spcPts val="600"/>
              </a:spcBef>
              <a:buFontTx/>
              <a:buNone/>
            </a:pPr>
            <a:r>
              <a:rPr lang="el-GR" altLang="en-US" sz="2000" b="1" dirty="0" smtClean="0">
                <a:cs typeface="Times New Roman" panose="02020603050405020304" pitchFamily="18" charset="0"/>
              </a:rPr>
              <a:t>Βίντεο 3  </a:t>
            </a:r>
            <a:r>
              <a:rPr lang="el-GR" altLang="en-US" sz="2000" dirty="0" smtClean="0">
                <a:cs typeface="Times New Roman" panose="02020603050405020304" pitchFamily="18" charset="0"/>
              </a:rPr>
              <a:t>:</a:t>
            </a:r>
            <a:r>
              <a:rPr lang="en-US" altLang="en-US" sz="2000" dirty="0" smtClean="0">
                <a:cs typeface="Times New Roman" panose="02020603050405020304" pitchFamily="18" charset="0"/>
              </a:rPr>
              <a:t>Fertilization of the Sea Urchin</a:t>
            </a:r>
          </a:p>
          <a:p>
            <a:pPr marL="0" indent="0" eaLnBrk="1" hangingPunct="1">
              <a:lnSpc>
                <a:spcPct val="100000"/>
              </a:lnSpc>
              <a:spcBef>
                <a:spcPts val="600"/>
              </a:spcBef>
              <a:buFontTx/>
              <a:buNone/>
            </a:pPr>
            <a:r>
              <a:rPr lang="en-US" altLang="en-US" sz="2000" dirty="0" smtClean="0">
                <a:solidFill>
                  <a:srgbClr val="FF0000"/>
                </a:solidFill>
                <a:cs typeface="Times New Roman" panose="02020603050405020304" pitchFamily="18" charset="0"/>
                <a:hlinkClick r:id="rId5"/>
              </a:rPr>
              <a:t>http://www.dnatube.com/video/2387/Sea-Urchin-Fertilization</a:t>
            </a:r>
            <a:endParaRPr lang="en-US" altLang="en-US" sz="2000" dirty="0" smtClean="0">
              <a:solidFill>
                <a:srgbClr val="FF0000"/>
              </a:solidFill>
              <a:cs typeface="Times New Roman" panose="02020603050405020304" pitchFamily="18" charset="0"/>
            </a:endParaRPr>
          </a:p>
          <a:p>
            <a:pPr marL="0" indent="0" eaLnBrk="1" hangingPunct="1">
              <a:lnSpc>
                <a:spcPct val="100000"/>
              </a:lnSpc>
              <a:spcBef>
                <a:spcPts val="600"/>
              </a:spcBef>
              <a:buFontTx/>
              <a:buNone/>
            </a:pPr>
            <a:endParaRPr lang="el-GR" altLang="en-US" sz="2000" dirty="0" smtClean="0">
              <a:solidFill>
                <a:srgbClr val="FF0000"/>
              </a:solidFill>
              <a:cs typeface="Times New Roman" panose="02020603050405020304" pitchFamily="18" charset="0"/>
            </a:endParaRPr>
          </a:p>
          <a:p>
            <a:pPr marL="0" indent="0">
              <a:buFont typeface="Arial" panose="020B0604020202020204" pitchFamily="34" charset="0"/>
              <a:buNone/>
            </a:pPr>
            <a:endParaRPr lang="el-GR" altLang="en-US" sz="1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80192" y="440531"/>
            <a:ext cx="8537575" cy="1325563"/>
          </a:xfrm>
        </p:spPr>
        <p:txBody>
          <a:bodyPr/>
          <a:lstStyle/>
          <a:p>
            <a:pPr eaLnBrk="1" hangingPunct="1"/>
            <a:r>
              <a:rPr lang="el-GR" altLang="el-GR" sz="4000" dirty="0" smtClean="0">
                <a:solidFill>
                  <a:srgbClr val="0070C0"/>
                </a:solidFill>
              </a:rPr>
              <a:t>Παρατήρηση γονιμοποίησης </a:t>
            </a:r>
            <a:r>
              <a:rPr lang="el-GR" altLang="el-GR" sz="4000" dirty="0" smtClean="0">
                <a:solidFill>
                  <a:srgbClr val="0070C0"/>
                </a:solidFill>
              </a:rPr>
              <a:t>αχινού</a:t>
            </a:r>
            <a:r>
              <a:rPr lang="en-US" altLang="el-GR" sz="4000" dirty="0" smtClean="0">
                <a:solidFill>
                  <a:srgbClr val="0070C0"/>
                </a:solidFill>
              </a:rPr>
              <a:t> 3/3</a:t>
            </a:r>
            <a:endParaRPr lang="el-GR" altLang="el-GR" sz="4000" dirty="0" smtClean="0">
              <a:solidFill>
                <a:srgbClr val="0070C0"/>
              </a:solidFill>
            </a:endParaRPr>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85DE2FB4-E2B9-4E5C-B327-F9D0A1FC5EEA}" type="slidenum">
              <a:rPr lang="en-US"/>
              <a:pPr>
                <a:defRPr/>
              </a:pPr>
              <a:t>13</a:t>
            </a:fld>
            <a:endParaRPr lang="en-US"/>
          </a:p>
        </p:txBody>
      </p:sp>
      <p:sp useBgFill="1">
        <p:nvSpPr>
          <p:cNvPr id="28677" name="Content Placeholder 2"/>
          <p:cNvSpPr>
            <a:spLocks noGrp="1"/>
          </p:cNvSpPr>
          <p:nvPr>
            <p:ph idx="1"/>
          </p:nvPr>
        </p:nvSpPr>
        <p:spPr>
          <a:xfrm>
            <a:off x="605630" y="1766094"/>
            <a:ext cx="7886700" cy="4351337"/>
          </a:xfrm>
        </p:spPr>
        <p:txBody>
          <a:bodyPr/>
          <a:lstStyle/>
          <a:p>
            <a:pPr marL="0" indent="0" eaLnBrk="1" hangingPunct="1">
              <a:lnSpc>
                <a:spcPct val="100000"/>
              </a:lnSpc>
              <a:spcBef>
                <a:spcPts val="600"/>
              </a:spcBef>
              <a:buFontTx/>
              <a:buNone/>
            </a:pPr>
            <a:r>
              <a:rPr lang="el-GR" altLang="en-US" sz="2000" b="1" dirty="0" smtClean="0">
                <a:cs typeface="Times New Roman" panose="02020603050405020304" pitchFamily="18" charset="0"/>
              </a:rPr>
              <a:t>Βίντεο 4  </a:t>
            </a:r>
            <a:r>
              <a:rPr lang="el-GR" altLang="en-US" sz="2000" dirty="0" smtClean="0">
                <a:cs typeface="Times New Roman" panose="02020603050405020304" pitchFamily="18" charset="0"/>
              </a:rPr>
              <a:t>:</a:t>
            </a:r>
            <a:r>
              <a:rPr lang="en-US" altLang="en-US" sz="2000" dirty="0" smtClean="0">
                <a:cs typeface="Times New Roman" panose="02020603050405020304" pitchFamily="18" charset="0"/>
              </a:rPr>
              <a:t>Sea urchin fertilization calcium wave</a:t>
            </a:r>
          </a:p>
          <a:p>
            <a:pPr marL="0" indent="0" eaLnBrk="1" hangingPunct="1">
              <a:lnSpc>
                <a:spcPct val="100000"/>
              </a:lnSpc>
              <a:spcBef>
                <a:spcPts val="600"/>
              </a:spcBef>
              <a:buFontTx/>
              <a:buNone/>
            </a:pPr>
            <a:r>
              <a:rPr lang="en-US" altLang="en-US" sz="2000" dirty="0" smtClean="0">
                <a:cs typeface="Times New Roman" panose="02020603050405020304" pitchFamily="18" charset="0"/>
                <a:hlinkClick r:id="rId3"/>
              </a:rPr>
              <a:t>http://www.youtube.com/watch?v=BH06WgFua_4</a:t>
            </a:r>
            <a:endParaRPr lang="en-US" altLang="en-US" sz="2000" dirty="0" smtClean="0">
              <a:cs typeface="Times New Roman" panose="02020603050405020304" pitchFamily="18" charset="0"/>
            </a:endParaRPr>
          </a:p>
          <a:p>
            <a:pPr marL="0" indent="0" eaLnBrk="1" hangingPunct="1">
              <a:lnSpc>
                <a:spcPct val="100000"/>
              </a:lnSpc>
              <a:spcBef>
                <a:spcPts val="600"/>
              </a:spcBef>
              <a:buFontTx/>
              <a:buNone/>
            </a:pPr>
            <a:endParaRPr lang="el-GR" altLang="en-US" sz="2000" dirty="0" smtClean="0">
              <a:cs typeface="Times New Roman" panose="02020603050405020304" pitchFamily="18" charset="0"/>
            </a:endParaRPr>
          </a:p>
          <a:p>
            <a:pPr marL="0" indent="0" eaLnBrk="1" hangingPunct="1">
              <a:lnSpc>
                <a:spcPct val="100000"/>
              </a:lnSpc>
              <a:spcBef>
                <a:spcPts val="600"/>
              </a:spcBef>
              <a:buFontTx/>
              <a:buNone/>
            </a:pPr>
            <a:r>
              <a:rPr lang="el-GR" altLang="en-US" sz="2000" b="1" dirty="0" smtClean="0">
                <a:cs typeface="Times New Roman" panose="02020603050405020304" pitchFamily="18" charset="0"/>
              </a:rPr>
              <a:t>Βίντεο 6</a:t>
            </a:r>
            <a:r>
              <a:rPr lang="el-GR" altLang="en-US" sz="2000" dirty="0" smtClean="0">
                <a:cs typeface="Times New Roman" panose="02020603050405020304" pitchFamily="18" charset="0"/>
              </a:rPr>
              <a:t>  :</a:t>
            </a:r>
            <a:r>
              <a:rPr lang="en-US" altLang="en-US" sz="2000" dirty="0" smtClean="0">
                <a:cs typeface="Times New Roman" panose="02020603050405020304" pitchFamily="18" charset="0"/>
              </a:rPr>
              <a:t>Development II (Sea Urchin Gastrulation)</a:t>
            </a:r>
          </a:p>
          <a:p>
            <a:pPr marL="0" indent="0" eaLnBrk="1" hangingPunct="1">
              <a:lnSpc>
                <a:spcPct val="100000"/>
              </a:lnSpc>
              <a:spcBef>
                <a:spcPts val="600"/>
              </a:spcBef>
              <a:buFontTx/>
              <a:buNone/>
            </a:pPr>
            <a:r>
              <a:rPr lang="en-US" altLang="en-US" sz="2000" dirty="0" smtClean="0">
                <a:cs typeface="Times New Roman" panose="02020603050405020304" pitchFamily="18" charset="0"/>
                <a:hlinkClick r:id="rId4"/>
              </a:rPr>
              <a:t>http://www.youtube.com/watch?v=Lgb4wMsZwZA</a:t>
            </a:r>
            <a:endParaRPr lang="en-US" altLang="en-US" sz="2000" dirty="0" smtClean="0">
              <a:cs typeface="Times New Roman" panose="02020603050405020304" pitchFamily="18" charset="0"/>
            </a:endParaRPr>
          </a:p>
          <a:p>
            <a:pPr marL="0" indent="0" eaLnBrk="1" hangingPunct="1">
              <a:lnSpc>
                <a:spcPct val="100000"/>
              </a:lnSpc>
              <a:spcBef>
                <a:spcPts val="600"/>
              </a:spcBef>
              <a:buFontTx/>
              <a:buNone/>
            </a:pPr>
            <a:endParaRPr lang="el-GR" altLang="en-US" sz="2000" dirty="0" smtClean="0">
              <a:cs typeface="Times New Roman" panose="02020603050405020304" pitchFamily="18" charset="0"/>
            </a:endParaRPr>
          </a:p>
          <a:p>
            <a:pPr marL="0" indent="0" eaLnBrk="1" hangingPunct="1">
              <a:lnSpc>
                <a:spcPct val="100000"/>
              </a:lnSpc>
              <a:spcBef>
                <a:spcPts val="600"/>
              </a:spcBef>
              <a:buFont typeface="Arial" panose="020B0604020202020204" pitchFamily="34" charset="0"/>
              <a:buNone/>
            </a:pPr>
            <a:r>
              <a:rPr lang="el-GR" altLang="en-US" sz="2000" b="1" dirty="0" smtClean="0">
                <a:cs typeface="Times New Roman" panose="02020603050405020304" pitchFamily="18" charset="0"/>
              </a:rPr>
              <a:t>Βίντεο 7  </a:t>
            </a:r>
            <a:r>
              <a:rPr lang="el-GR" altLang="en-US" sz="2000" dirty="0" smtClean="0">
                <a:cs typeface="Times New Roman" panose="02020603050405020304" pitchFamily="18" charset="0"/>
              </a:rPr>
              <a:t>:</a:t>
            </a:r>
            <a:r>
              <a:rPr lang="en-US" altLang="en-US" sz="2000" dirty="0" smtClean="0">
                <a:cs typeface="Times New Roman" panose="02020603050405020304" pitchFamily="18" charset="0"/>
              </a:rPr>
              <a:t>fertilization of </a:t>
            </a:r>
            <a:r>
              <a:rPr lang="en-US" altLang="en-US" sz="2000" dirty="0" err="1" smtClean="0">
                <a:cs typeface="Times New Roman" panose="02020603050405020304" pitchFamily="18" charset="0"/>
              </a:rPr>
              <a:t>sanddollar</a:t>
            </a:r>
            <a:r>
              <a:rPr lang="en-US" altLang="en-US" sz="2000" dirty="0" smtClean="0">
                <a:cs typeface="Times New Roman" panose="02020603050405020304" pitchFamily="18" charset="0"/>
              </a:rPr>
              <a:t> eggs</a:t>
            </a:r>
          </a:p>
          <a:p>
            <a:pPr marL="0" indent="0" eaLnBrk="1" hangingPunct="1">
              <a:lnSpc>
                <a:spcPct val="100000"/>
              </a:lnSpc>
              <a:spcBef>
                <a:spcPts val="600"/>
              </a:spcBef>
              <a:buFont typeface="Arial" panose="020B0604020202020204" pitchFamily="34" charset="0"/>
              <a:buNone/>
            </a:pPr>
            <a:r>
              <a:rPr lang="en-US" altLang="en-US" sz="2000" dirty="0" smtClean="0">
                <a:cs typeface="Times New Roman" panose="02020603050405020304" pitchFamily="18" charset="0"/>
                <a:hlinkClick r:id="rId5"/>
              </a:rPr>
              <a:t>http://www.youtube.com/watch?v=9zv3TRlctTY</a:t>
            </a:r>
            <a:r>
              <a:rPr lang="el-GR" altLang="en-US" sz="2000" dirty="0" smtClean="0">
                <a:cs typeface="Times New Roman" panose="02020603050405020304" pitchFamily="18" charset="0"/>
              </a:rPr>
              <a:t> </a:t>
            </a:r>
            <a:endParaRPr lang="en-US" altLang="en-US" sz="2000" dirty="0" smtClean="0">
              <a:cs typeface="Times New Roman" panose="02020603050405020304" pitchFamily="18" charset="0"/>
            </a:endParaRPr>
          </a:p>
          <a:p>
            <a:pPr marL="0" indent="0" eaLnBrk="1" hangingPunct="1">
              <a:lnSpc>
                <a:spcPct val="100000"/>
              </a:lnSpc>
              <a:spcBef>
                <a:spcPts val="600"/>
              </a:spcBef>
              <a:buFont typeface="Arial" panose="020B0604020202020204" pitchFamily="34" charset="0"/>
              <a:buNone/>
            </a:pPr>
            <a:endParaRPr lang="el-GR" altLang="en-US" sz="2000" dirty="0" smtClean="0">
              <a:cs typeface="Times New Roman" panose="02020603050405020304" pitchFamily="18" charset="0"/>
            </a:endParaRPr>
          </a:p>
          <a:p>
            <a:pPr marL="0" indent="0" eaLnBrk="1" hangingPunct="1">
              <a:lnSpc>
                <a:spcPct val="100000"/>
              </a:lnSpc>
              <a:spcBef>
                <a:spcPts val="600"/>
              </a:spcBef>
              <a:buFont typeface="Arial" panose="020B0604020202020204" pitchFamily="34" charset="0"/>
              <a:buNone/>
            </a:pPr>
            <a:r>
              <a:rPr lang="el-GR" altLang="en-US" sz="2000" b="1" dirty="0" smtClean="0">
                <a:cs typeface="Times New Roman" panose="02020603050405020304" pitchFamily="18" charset="0"/>
              </a:rPr>
              <a:t>Βίντεο 8</a:t>
            </a:r>
            <a:r>
              <a:rPr lang="el-GR" altLang="en-US" sz="2000" dirty="0" smtClean="0">
                <a:cs typeface="Times New Roman" panose="02020603050405020304" pitchFamily="18" charset="0"/>
              </a:rPr>
              <a:t>  :</a:t>
            </a:r>
            <a:r>
              <a:rPr lang="en-US" altLang="en-US" sz="2000" dirty="0" smtClean="0">
                <a:cs typeface="Times New Roman" panose="02020603050405020304" pitchFamily="18" charset="0"/>
              </a:rPr>
              <a:t>Sea Urchin Egg Extraction</a:t>
            </a:r>
          </a:p>
          <a:p>
            <a:pPr marL="0" indent="0" eaLnBrk="1" hangingPunct="1">
              <a:lnSpc>
                <a:spcPct val="100000"/>
              </a:lnSpc>
              <a:spcBef>
                <a:spcPts val="600"/>
              </a:spcBef>
              <a:buFont typeface="Arial" panose="020B0604020202020204" pitchFamily="34" charset="0"/>
              <a:buNone/>
            </a:pPr>
            <a:r>
              <a:rPr lang="en-US" altLang="en-US" sz="2000" dirty="0" smtClean="0">
                <a:cs typeface="Times New Roman" panose="02020603050405020304" pitchFamily="18" charset="0"/>
                <a:hlinkClick r:id="rId6"/>
              </a:rPr>
              <a:t>http://www.youtube.com/watch?v=mfE4Q-8UBCE</a:t>
            </a:r>
            <a:r>
              <a:rPr lang="el-GR" altLang="en-US" sz="2000" dirty="0" smtClean="0">
                <a:solidFill>
                  <a:srgbClr val="FFFFFF"/>
                </a:solidFill>
                <a:cs typeface="Times New Roman" panose="02020603050405020304" pitchFamily="18" charset="0"/>
              </a:rPr>
              <a:t>8</a:t>
            </a:r>
            <a:endParaRPr lang="en-US" altLang="en-US" sz="2000" dirty="0" smtClean="0">
              <a:solidFill>
                <a:srgbClr val="FFFFFF"/>
              </a:solidFill>
              <a:cs typeface="Times New Roman" panose="02020603050405020304" pitchFamily="18" charset="0"/>
            </a:endParaRPr>
          </a:p>
          <a:p>
            <a:pPr marL="0" indent="0" eaLnBrk="1" hangingPunct="1">
              <a:lnSpc>
                <a:spcPct val="100000"/>
              </a:lnSpc>
              <a:spcBef>
                <a:spcPts val="600"/>
              </a:spcBef>
              <a:buFontTx/>
              <a:buNone/>
            </a:pPr>
            <a:endParaRPr lang="el-GR" altLang="en-US" sz="1600" dirty="0" smtClean="0">
              <a:solidFill>
                <a:srgbClr val="FF0000"/>
              </a:solidFill>
              <a:cs typeface="Times New Roman" panose="02020603050405020304" pitchFamily="18" charset="0"/>
            </a:endParaRPr>
          </a:p>
          <a:p>
            <a:pPr marL="0" indent="0">
              <a:buFont typeface="Arial" panose="020B0604020202020204" pitchFamily="34" charset="0"/>
              <a:buNone/>
            </a:pPr>
            <a:endParaRPr lang="el-GR" altLang="en-US" sz="1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06425" y="425450"/>
            <a:ext cx="7886700" cy="1325563"/>
          </a:xfrm>
        </p:spPr>
        <p:txBody>
          <a:bodyPr/>
          <a:lstStyle/>
          <a:p>
            <a:pPr eaLnBrk="1" hangingPunct="1"/>
            <a:r>
              <a:rPr lang="el-GR" altLang="el-GR" sz="4000" smtClean="0">
                <a:solidFill>
                  <a:srgbClr val="0070C0"/>
                </a:solidFill>
              </a:rPr>
              <a:t>Τι θα δείτε στο 9</a:t>
            </a:r>
            <a:r>
              <a:rPr lang="el-GR" altLang="el-GR" sz="4000" baseline="30000" smtClean="0">
                <a:solidFill>
                  <a:srgbClr val="0070C0"/>
                </a:solidFill>
              </a:rPr>
              <a:t>ο</a:t>
            </a:r>
            <a:r>
              <a:rPr lang="el-GR" altLang="el-GR" sz="4000" smtClean="0">
                <a:solidFill>
                  <a:srgbClr val="0070C0"/>
                </a:solidFill>
              </a:rPr>
              <a:t> παρασκεύασμα</a:t>
            </a:r>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2168094E-F2A0-421B-BBD8-8A595A6145D6}" type="slidenum">
              <a:rPr lang="en-US"/>
              <a:pPr>
                <a:defRPr/>
              </a:pPr>
              <a:t>14</a:t>
            </a:fld>
            <a:endParaRPr lang="en-US"/>
          </a:p>
        </p:txBody>
      </p:sp>
      <p:pic>
        <p:nvPicPr>
          <p:cNvPr id="30725"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133475" y="1619250"/>
            <a:ext cx="6813550" cy="4706938"/>
          </a:xfrm>
        </p:spPr>
      </p:pic>
      <p:sp>
        <p:nvSpPr>
          <p:cNvPr id="9" name="TextBox 8"/>
          <p:cNvSpPr txBox="1"/>
          <p:nvPr/>
        </p:nvSpPr>
        <p:spPr>
          <a:xfrm>
            <a:off x="7561263" y="5908675"/>
            <a:ext cx="263525" cy="276225"/>
          </a:xfrm>
          <a:prstGeom prst="rect">
            <a:avLst/>
          </a:prstGeom>
          <a:noFill/>
        </p:spPr>
        <p:txBody>
          <a:bodyPr wrap="none">
            <a:spAutoFit/>
          </a:bodyPr>
          <a:lstStyle/>
          <a:p>
            <a:pPr>
              <a:defRPr/>
            </a:pPr>
            <a:r>
              <a:rPr lang="en-US" sz="1200" b="1" dirty="0">
                <a:latin typeface="+mj-lt"/>
                <a:ea typeface="MS PGothic" panose="020B0600070205080204" pitchFamily="34" charset="-128"/>
              </a:rPr>
              <a:t>6</a:t>
            </a:r>
            <a:endParaRPr lang="el-GR" sz="1200" b="1" dirty="0">
              <a:latin typeface="+mj-lt"/>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a:xfrm>
            <a:off x="623888" y="1709738"/>
            <a:ext cx="7886700" cy="2852737"/>
          </a:xfrm>
        </p:spPr>
        <p:txBody>
          <a:bodyPr/>
          <a:lstStyle/>
          <a:p>
            <a:r>
              <a:rPr lang="el-GR" altLang="en-US" dirty="0" smtClean="0"/>
              <a:t>Τέλος Παρουσίασης</a:t>
            </a:r>
            <a:endParaRPr lang="en-US" altLang="en-US" dirty="0" smtClean="0"/>
          </a:p>
        </p:txBody>
      </p:sp>
      <p:sp useBgFill="1">
        <p:nvSpPr>
          <p:cNvPr id="32771" name="Text Placeholder 8"/>
          <p:cNvSpPr>
            <a:spLocks noGrp="1"/>
          </p:cNvSpPr>
          <p:nvPr>
            <p:ph type="body" idx="1"/>
          </p:nvPr>
        </p:nvSpPr>
        <p:spPr>
          <a:xfrm>
            <a:off x="623888" y="4589463"/>
            <a:ext cx="7886700" cy="1500187"/>
          </a:xfrm>
        </p:spPr>
        <p:txBody>
          <a:bodyPr/>
          <a:lstStyle/>
          <a:p>
            <a:endParaRPr lang="en-US" altLang="en-US" smtClean="0"/>
          </a:p>
        </p:txBody>
      </p:sp>
      <p:sp>
        <p:nvSpPr>
          <p:cNvPr id="5" name="Θέση υποσέλιδου 4"/>
          <p:cNvSpPr>
            <a:spLocks noGrp="1"/>
          </p:cNvSpPr>
          <p:nvPr>
            <p:ph type="ftr" sz="quarter" idx="10"/>
          </p:nvPr>
        </p:nvSpPr>
        <p:spPr/>
        <p:txBody>
          <a:bodyPr/>
          <a:lstStyle/>
          <a:p>
            <a:pPr>
              <a:defRPr/>
            </a:pPr>
            <a:r>
              <a:rPr lang="el-GR"/>
              <a:t>Ενότητα 4. Εργαστηριακή Άσκηση Εμβρυολογίας</a:t>
            </a:r>
          </a:p>
        </p:txBody>
      </p:sp>
      <p:sp>
        <p:nvSpPr>
          <p:cNvPr id="6" name="Θέση αριθμού διαφάνειας 5"/>
          <p:cNvSpPr>
            <a:spLocks noGrp="1"/>
          </p:cNvSpPr>
          <p:nvPr>
            <p:ph type="sldNum" sz="quarter" idx="11"/>
          </p:nvPr>
        </p:nvSpPr>
        <p:spPr/>
        <p:txBody>
          <a:bodyPr/>
          <a:lstStyle/>
          <a:p>
            <a:pPr>
              <a:defRPr/>
            </a:pPr>
            <a:fld id="{58BA6D18-45D3-47AC-8634-75B3DAB8D228}" type="slidenum">
              <a:rPr lang="el-GR" smtClean="0"/>
              <a:pPr>
                <a:defRPr/>
              </a:pPr>
              <a:t>15</a:t>
            </a:fld>
            <a:endParaRPr lang="el-GR"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6"/>
          <p:cNvSpPr>
            <a:spLocks noGrp="1"/>
          </p:cNvSpPr>
          <p:nvPr>
            <p:ph type="title"/>
          </p:nvPr>
        </p:nvSpPr>
        <p:spPr>
          <a:xfrm>
            <a:off x="606425" y="425450"/>
            <a:ext cx="7886700" cy="1325563"/>
          </a:xfrm>
        </p:spPr>
        <p:txBody>
          <a:bodyPr/>
          <a:lstStyle/>
          <a:p>
            <a:r>
              <a:rPr lang="el-GR" altLang="en-US" smtClean="0"/>
              <a:t>Χρηματοδότηση</a:t>
            </a:r>
            <a:endParaRPr lang="en-US" altLang="en-US" smtClean="0"/>
          </a:p>
        </p:txBody>
      </p:sp>
      <p:sp useBgFill="1">
        <p:nvSpPr>
          <p:cNvPr id="34819" name="Content Placeholder 7"/>
          <p:cNvSpPr>
            <a:spLocks noGrp="1"/>
          </p:cNvSpPr>
          <p:nvPr>
            <p:ph idx="1"/>
          </p:nvPr>
        </p:nvSpPr>
        <p:spPr/>
        <p:txBody>
          <a:bodyPr/>
          <a:lstStyle/>
          <a:p>
            <a:r>
              <a:rPr lang="el-GR" altLang="en-US" sz="2000" smtClean="0"/>
              <a:t>Το παρόν εκπαιδευτικό υλικό έχει αναπτυχθεί στ</a:t>
            </a:r>
            <a:r>
              <a:rPr lang="en-US" altLang="en-US" sz="2000" smtClean="0"/>
              <a:t>o</a:t>
            </a:r>
            <a:r>
              <a:rPr lang="el-GR" altLang="en-US" sz="2000" smtClean="0"/>
              <a:t> πλαίσι</a:t>
            </a:r>
            <a:r>
              <a:rPr lang="en-US" altLang="en-US" sz="2000" smtClean="0"/>
              <a:t>o</a:t>
            </a:r>
            <a:r>
              <a:rPr lang="el-GR" altLang="en-US" sz="2000" smtClean="0"/>
              <a:t> του εκπαιδευτικού έργου του διδάσκοντα.</a:t>
            </a:r>
            <a:endParaRPr lang="en-US" altLang="en-US" sz="2000" smtClean="0"/>
          </a:p>
          <a:p>
            <a:r>
              <a:rPr lang="el-GR" altLang="en-US" sz="2000" smtClean="0"/>
              <a:t>Το έργο «</a:t>
            </a:r>
            <a:r>
              <a:rPr lang="el-GR" altLang="en-US" sz="2000" b="1" smtClean="0"/>
              <a:t>Ανοικτά Ακαδημαϊκά Μαθήματα στο Πανεπιστήμιο Αθηνών</a:t>
            </a:r>
            <a:r>
              <a:rPr lang="el-GR" altLang="en-US" sz="2000" smtClean="0"/>
              <a:t>» έχει χρηματοδοτήσει μόνο την αναδιαμόρφωση του εκπαιδευτικού υλικού. </a:t>
            </a:r>
            <a:endParaRPr lang="en-US" altLang="en-US" sz="2000" smtClean="0"/>
          </a:p>
          <a:p>
            <a:r>
              <a:rPr lang="el-GR" altLang="en-US"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n-US" altLang="en-US" smtClean="0"/>
          </a:p>
        </p:txBody>
      </p:sp>
      <p:sp>
        <p:nvSpPr>
          <p:cNvPr id="5" name="Footer Placeholder 4"/>
          <p:cNvSpPr>
            <a:spLocks noGrp="1"/>
          </p:cNvSpPr>
          <p:nvPr>
            <p:ph type="ftr" sz="quarter" idx="10"/>
          </p:nvPr>
        </p:nvSpPr>
        <p:spPr/>
        <p:txBody>
          <a:bodyPr/>
          <a:lstStyle/>
          <a:p>
            <a:pPr>
              <a:defRPr/>
            </a:pPr>
            <a:r>
              <a:rPr lang="el-GR"/>
              <a:t>Ενότητα 4. Εργαστηριακή Άσκηση Εμβρυολογίας</a:t>
            </a:r>
          </a:p>
        </p:txBody>
      </p:sp>
      <p:sp>
        <p:nvSpPr>
          <p:cNvPr id="6" name="Slide Number Placeholder 5"/>
          <p:cNvSpPr>
            <a:spLocks noGrp="1"/>
          </p:cNvSpPr>
          <p:nvPr>
            <p:ph type="sldNum" sz="quarter" idx="11"/>
          </p:nvPr>
        </p:nvSpPr>
        <p:spPr/>
        <p:txBody>
          <a:bodyPr/>
          <a:lstStyle/>
          <a:p>
            <a:pPr>
              <a:defRPr/>
            </a:pPr>
            <a:fld id="{4E245970-D0BF-49E3-83B2-79B23F092274}" type="slidenum">
              <a:rPr lang="el-GR" smtClean="0"/>
              <a:pPr>
                <a:defRPr/>
              </a:pPr>
              <a:t>16</a:t>
            </a:fld>
            <a:endParaRPr lang="el-GR" dirty="0"/>
          </a:p>
        </p:txBody>
      </p:sp>
      <p:pic>
        <p:nvPicPr>
          <p:cNvPr id="34822" name="Picture 8" descr="Λογότυπο Επιχειρησιακού Προγράμματος Εκπαίδευση και Δια βίου Μάθηση"/>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nvPr>
        </p:nvSpPr>
        <p:spPr>
          <a:xfrm>
            <a:off x="623888" y="1709738"/>
            <a:ext cx="7886700" cy="2852737"/>
          </a:xfrm>
        </p:spPr>
        <p:txBody>
          <a:bodyPr/>
          <a:lstStyle/>
          <a:p>
            <a:r>
              <a:rPr lang="el-GR" altLang="en-US" smtClean="0"/>
              <a:t>Σημειώματα</a:t>
            </a:r>
            <a:endParaRPr lang="en-US" altLang="en-US" smtClean="0"/>
          </a:p>
        </p:txBody>
      </p:sp>
      <p:sp useBgFill="1">
        <p:nvSpPr>
          <p:cNvPr id="35843" name="Text Placeholder 6"/>
          <p:cNvSpPr>
            <a:spLocks noGrp="1"/>
          </p:cNvSpPr>
          <p:nvPr>
            <p:ph type="body" idx="1"/>
          </p:nvPr>
        </p:nvSpPr>
        <p:spPr>
          <a:xfrm>
            <a:off x="623888" y="4589463"/>
            <a:ext cx="7886700" cy="1500187"/>
          </a:xfrm>
        </p:spPr>
        <p:txBody>
          <a:bodyPr/>
          <a:lstStyle/>
          <a:p>
            <a:endParaRPr lang="en-US" altLang="en-US" smtClean="0"/>
          </a:p>
        </p:txBody>
      </p:sp>
      <p:sp>
        <p:nvSpPr>
          <p:cNvPr id="4" name="Footer Placeholder 3"/>
          <p:cNvSpPr>
            <a:spLocks noGrp="1"/>
          </p:cNvSpPr>
          <p:nvPr>
            <p:ph type="ftr" sz="quarter" idx="10"/>
          </p:nvPr>
        </p:nvSpPr>
        <p:spPr/>
        <p:txBody>
          <a:bodyPr/>
          <a:lstStyle/>
          <a:p>
            <a:pPr>
              <a:defRPr/>
            </a:pPr>
            <a:r>
              <a:rPr lang="el-GR"/>
              <a:t>Ενότητα 4. Εργαστηριακή Άσκηση Εμβρυολογίας</a:t>
            </a:r>
          </a:p>
        </p:txBody>
      </p:sp>
      <p:sp>
        <p:nvSpPr>
          <p:cNvPr id="5" name="Slide Number Placeholder 4"/>
          <p:cNvSpPr>
            <a:spLocks noGrp="1"/>
          </p:cNvSpPr>
          <p:nvPr>
            <p:ph type="sldNum" sz="quarter" idx="11"/>
          </p:nvPr>
        </p:nvSpPr>
        <p:spPr/>
        <p:txBody>
          <a:bodyPr/>
          <a:lstStyle/>
          <a:p>
            <a:pPr>
              <a:defRPr/>
            </a:pPr>
            <a:fld id="{6EA28932-7C24-4A0D-ADBE-46196438FD2A}" type="slidenum">
              <a:rPr lang="el-GR" smtClean="0"/>
              <a:pPr>
                <a:defRPr/>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a:xfrm>
            <a:off x="0" y="365125"/>
            <a:ext cx="9144000" cy="1325563"/>
          </a:xfrm>
        </p:spPr>
        <p:txBody>
          <a:bodyPr/>
          <a:lstStyle/>
          <a:p>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useBgFill="1">
        <p:nvSpPr>
          <p:cNvPr id="36867" name="Content Placeholder 6"/>
          <p:cNvSpPr>
            <a:spLocks noGrp="1"/>
          </p:cNvSpPr>
          <p:nvPr>
            <p:ph idx="1"/>
          </p:nvPr>
        </p:nvSpPr>
        <p:spPr>
          <a:xfrm>
            <a:off x="428625" y="1690688"/>
            <a:ext cx="8286750" cy="4351337"/>
          </a:xfrm>
        </p:spPr>
        <p:txBody>
          <a:bodyPr/>
          <a:lstStyle/>
          <a:p>
            <a:pPr marL="0" indent="0">
              <a:buFont typeface="Arial" panose="020B0604020202020204" pitchFamily="34" charset="0"/>
              <a:buNone/>
            </a:pPr>
            <a:r>
              <a:rPr lang="el-GR" altLang="en-US" sz="2000" smtClean="0"/>
              <a:t>Το παρόν έργο αποτελεί την έκδοση 1.0. </a:t>
            </a:r>
          </a:p>
        </p:txBody>
      </p:sp>
      <p:sp>
        <p:nvSpPr>
          <p:cNvPr id="4" name="Footer Placeholder 3"/>
          <p:cNvSpPr>
            <a:spLocks noGrp="1"/>
          </p:cNvSpPr>
          <p:nvPr>
            <p:ph type="ftr" sz="quarter" idx="10"/>
          </p:nvPr>
        </p:nvSpPr>
        <p:spPr/>
        <p:txBody>
          <a:bodyPr/>
          <a:lstStyle/>
          <a:p>
            <a:pPr>
              <a:defRPr/>
            </a:pPr>
            <a:r>
              <a:rPr lang="el-GR"/>
              <a:t>Ενότητα 4. Εργαστηριακή Άσκηση Εμβρυολογίας</a:t>
            </a:r>
          </a:p>
        </p:txBody>
      </p:sp>
      <p:sp>
        <p:nvSpPr>
          <p:cNvPr id="5" name="Slide Number Placeholder 4"/>
          <p:cNvSpPr>
            <a:spLocks noGrp="1"/>
          </p:cNvSpPr>
          <p:nvPr>
            <p:ph type="sldNum" sz="quarter" idx="11"/>
          </p:nvPr>
        </p:nvSpPr>
        <p:spPr/>
        <p:txBody>
          <a:bodyPr/>
          <a:lstStyle/>
          <a:p>
            <a:pPr>
              <a:defRPr/>
            </a:pPr>
            <a:fld id="{AD31726D-84FA-4039-8091-B171B91FA951}" type="slidenum">
              <a:rPr lang="el-GR" smtClean="0"/>
              <a:pPr>
                <a:defRPr/>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5"/>
          <p:cNvSpPr>
            <a:spLocks noGrp="1"/>
          </p:cNvSpPr>
          <p:nvPr>
            <p:ph type="title"/>
          </p:nvPr>
        </p:nvSpPr>
        <p:spPr>
          <a:xfrm>
            <a:off x="0" y="365125"/>
            <a:ext cx="9144000" cy="1325563"/>
          </a:xfrm>
        </p:spPr>
        <p:txBody>
          <a:bodyPr/>
          <a:lstStyle/>
          <a:p>
            <a:r>
              <a:rPr lang="el-GR" altLang="en-US" sz="4000" smtClean="0"/>
              <a:t>Σημείωμα Αναφοράς</a:t>
            </a:r>
            <a:endParaRPr lang="en-US" altLang="en-US" sz="4000" smtClean="0"/>
          </a:p>
        </p:txBody>
      </p:sp>
      <p:sp useBgFill="1">
        <p:nvSpPr>
          <p:cNvPr id="37891" name="Content Placeholder 6"/>
          <p:cNvSpPr>
            <a:spLocks noGrp="1"/>
          </p:cNvSpPr>
          <p:nvPr>
            <p:ph idx="1"/>
          </p:nvPr>
        </p:nvSpPr>
        <p:spPr>
          <a:xfrm>
            <a:off x="428625" y="1690688"/>
            <a:ext cx="8286750" cy="4351337"/>
          </a:xfrm>
        </p:spPr>
        <p:txBody>
          <a:bodyPr/>
          <a:lstStyle/>
          <a:p>
            <a:pPr marL="0" indent="0">
              <a:buFont typeface="Arial" panose="020B0604020202020204" pitchFamily="34" charset="0"/>
              <a:buNone/>
            </a:pPr>
            <a:r>
              <a:rPr lang="el-GR" altLang="en-US" sz="2000" dirty="0" err="1" smtClean="0"/>
              <a:t>Copyright</a:t>
            </a:r>
            <a:r>
              <a:rPr lang="el-GR" altLang="en-US" sz="2000" dirty="0" smtClean="0"/>
              <a:t> </a:t>
            </a:r>
            <a:r>
              <a:rPr lang="el-GR" altLang="en-US" sz="2000" dirty="0" err="1" smtClean="0"/>
              <a:t>Εθνικόν</a:t>
            </a:r>
            <a:r>
              <a:rPr lang="el-GR" altLang="en-US" sz="2000" dirty="0" smtClean="0"/>
              <a:t> και </a:t>
            </a:r>
            <a:r>
              <a:rPr lang="el-GR" altLang="en-US" sz="2000" dirty="0" err="1" smtClean="0"/>
              <a:t>Καποδιστριακόν</a:t>
            </a:r>
            <a:r>
              <a:rPr lang="el-GR" altLang="en-US" sz="2000" dirty="0" smtClean="0"/>
              <a:t> </a:t>
            </a:r>
            <a:r>
              <a:rPr lang="el-GR" altLang="en-US" sz="2000" dirty="0" err="1" smtClean="0"/>
              <a:t>Πανεπιστήμιον</a:t>
            </a:r>
            <a:r>
              <a:rPr lang="el-GR" altLang="en-US" sz="2000" dirty="0" smtClean="0"/>
              <a:t> Αθηνών</a:t>
            </a:r>
            <a:r>
              <a:rPr lang="en-US" altLang="en-US" sz="2000" dirty="0" smtClean="0"/>
              <a:t>, </a:t>
            </a:r>
            <a:r>
              <a:rPr lang="el-GR" altLang="en-US" sz="2000" dirty="0" smtClean="0"/>
              <a:t>Σκαρλάτος </a:t>
            </a:r>
            <a:r>
              <a:rPr lang="el-GR" altLang="en-US" sz="2000" dirty="0" err="1" smtClean="0"/>
              <a:t>Ντέντος</a:t>
            </a:r>
            <a:r>
              <a:rPr lang="el-GR" altLang="en-US" sz="2000" dirty="0" smtClean="0"/>
              <a:t>, </a:t>
            </a:r>
            <a:r>
              <a:rPr lang="el-GR" altLang="en-US" sz="2000" dirty="0" smtClean="0"/>
              <a:t>Επίκουρος Καθηγητής. «Ζωολογία Ι.</a:t>
            </a:r>
            <a:r>
              <a:rPr lang="el-GR" altLang="en-US" sz="2000" dirty="0" smtClean="0">
                <a:solidFill>
                  <a:srgbClr val="FF0000"/>
                </a:solidFill>
              </a:rPr>
              <a:t> </a:t>
            </a:r>
            <a:r>
              <a:rPr lang="el-GR" altLang="en-US" sz="2000" dirty="0" smtClean="0"/>
              <a:t>Ενότητα 4. Η Διαδικασία της Αναπαραγωγής. Εργαστηριακή Άσκηση Εμβρυολογίας». Έκδοση: 1.0. Αθήνα 2014. Διαθέσιμο από τη δικτυακή διεύθυνση: </a:t>
            </a:r>
            <a:r>
              <a:rPr lang="en-GB" altLang="en-US" sz="2000" dirty="0" smtClean="0"/>
              <a:t>http://opencourses.uoa.gr/courses/BIOL3/</a:t>
            </a:r>
            <a:r>
              <a:rPr lang="el-GR" altLang="en-US" sz="2000" dirty="0" smtClean="0"/>
              <a:t>.</a:t>
            </a:r>
          </a:p>
          <a:p>
            <a:pPr marL="0" indent="0"/>
            <a:endParaRPr lang="el-GR" altLang="en-US" dirty="0" smtClean="0"/>
          </a:p>
          <a:p>
            <a:pPr marL="0" indent="0"/>
            <a:endParaRPr lang="en-US" altLang="en-US" dirty="0" smtClean="0"/>
          </a:p>
        </p:txBody>
      </p:sp>
      <p:sp>
        <p:nvSpPr>
          <p:cNvPr id="4" name="Footer Placeholder 3"/>
          <p:cNvSpPr>
            <a:spLocks noGrp="1"/>
          </p:cNvSpPr>
          <p:nvPr>
            <p:ph type="ftr" sz="quarter" idx="10"/>
          </p:nvPr>
        </p:nvSpPr>
        <p:spPr/>
        <p:txBody>
          <a:bodyPr/>
          <a:lstStyle/>
          <a:p>
            <a:pPr>
              <a:defRPr/>
            </a:pPr>
            <a:r>
              <a:rPr lang="el-GR"/>
              <a:t>Ενότητα 4. Εργαστηριακή Άσκηση Εμβρυολογίας</a:t>
            </a:r>
          </a:p>
        </p:txBody>
      </p:sp>
      <p:sp>
        <p:nvSpPr>
          <p:cNvPr id="5" name="Slide Number Placeholder 4"/>
          <p:cNvSpPr>
            <a:spLocks noGrp="1"/>
          </p:cNvSpPr>
          <p:nvPr>
            <p:ph type="sldNum" sz="quarter" idx="11"/>
          </p:nvPr>
        </p:nvSpPr>
        <p:spPr/>
        <p:txBody>
          <a:bodyPr/>
          <a:lstStyle/>
          <a:p>
            <a:pPr>
              <a:defRPr/>
            </a:pPr>
            <a:fld id="{24B50B73-93E5-4505-A420-E7FCD51B14EF}" type="slidenum">
              <a:rPr lang="el-GR" smtClean="0"/>
              <a:pPr>
                <a:defRPr/>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06425" y="425450"/>
            <a:ext cx="7886700" cy="1325563"/>
          </a:xfrm>
        </p:spPr>
        <p:txBody>
          <a:bodyPr/>
          <a:lstStyle/>
          <a:p>
            <a:pPr eaLnBrk="1" hangingPunct="1"/>
            <a:r>
              <a:rPr lang="el-GR" altLang="el-GR" smtClean="0">
                <a:solidFill>
                  <a:srgbClr val="0070C0"/>
                </a:solidFill>
              </a:rPr>
              <a:t>Περιεχόμενο εργαστηρίου</a:t>
            </a:r>
          </a:p>
        </p:txBody>
      </p:sp>
      <p:sp useBgFill="1">
        <p:nvSpPr>
          <p:cNvPr id="6147" name="Content Placeholder 2"/>
          <p:cNvSpPr>
            <a:spLocks noGrp="1"/>
          </p:cNvSpPr>
          <p:nvPr>
            <p:ph idx="1"/>
          </p:nvPr>
        </p:nvSpPr>
        <p:spPr>
          <a:xfrm>
            <a:off x="373063" y="1628775"/>
            <a:ext cx="8351837" cy="4351338"/>
          </a:xfrm>
        </p:spPr>
        <p:txBody>
          <a:bodyPr/>
          <a:lstStyle/>
          <a:p>
            <a:pPr eaLnBrk="1" hangingPunct="1">
              <a:lnSpc>
                <a:spcPct val="100000"/>
              </a:lnSpc>
              <a:spcBef>
                <a:spcPct val="0"/>
              </a:spcBef>
              <a:buFontTx/>
              <a:buAutoNum type="arabicParenR"/>
            </a:pPr>
            <a:r>
              <a:rPr lang="en-US" altLang="en-US" sz="2400" dirty="0" smtClean="0">
                <a:cs typeface="Times New Roman" panose="02020603050405020304" pitchFamily="18" charset="0"/>
              </a:rPr>
              <a:t> </a:t>
            </a:r>
            <a:r>
              <a:rPr lang="el-GR" altLang="en-US" sz="2400" dirty="0" smtClean="0">
                <a:cs typeface="Times New Roman" panose="02020603050405020304" pitchFamily="18" charset="0"/>
              </a:rPr>
              <a:t>Παρατήρηση </a:t>
            </a:r>
            <a:r>
              <a:rPr lang="el-GR" altLang="en-US" sz="2400" dirty="0" smtClean="0">
                <a:cs typeface="Times New Roman" panose="02020603050405020304" pitchFamily="18" charset="0"/>
              </a:rPr>
              <a:t>εμβρυικών σταδίων </a:t>
            </a:r>
            <a:r>
              <a:rPr lang="el-GR" altLang="en-US" sz="2400" b="1" dirty="0" smtClean="0">
                <a:cs typeface="Times New Roman" panose="02020603050405020304" pitchFamily="18" charset="0"/>
              </a:rPr>
              <a:t>αχινού.</a:t>
            </a:r>
            <a:r>
              <a:rPr lang="en-GB" altLang="en-US" sz="2400" b="1" dirty="0" smtClean="0">
                <a:cs typeface="Times New Roman" panose="02020603050405020304" pitchFamily="18" charset="0"/>
              </a:rPr>
              <a:t> </a:t>
            </a:r>
            <a:endParaRPr lang="el-GR" altLang="en-US" sz="2400" b="1" dirty="0" smtClean="0">
              <a:cs typeface="Times New Roman" panose="02020603050405020304" pitchFamily="18" charset="0"/>
            </a:endParaRPr>
          </a:p>
          <a:p>
            <a:pPr eaLnBrk="1" hangingPunct="1">
              <a:lnSpc>
                <a:spcPct val="100000"/>
              </a:lnSpc>
              <a:spcBef>
                <a:spcPct val="0"/>
              </a:spcBef>
              <a:buFontTx/>
              <a:buNone/>
            </a:pPr>
            <a:r>
              <a:rPr lang="el-GR" altLang="en-US" sz="2400" dirty="0" smtClean="0">
                <a:cs typeface="Times New Roman" panose="02020603050405020304" pitchFamily="18" charset="0"/>
              </a:rPr>
              <a:t>		</a:t>
            </a:r>
            <a:r>
              <a:rPr lang="el-GR" altLang="en-US" sz="2400" b="1" dirty="0" smtClean="0">
                <a:cs typeface="Times New Roman" panose="02020603050405020304" pitchFamily="18" charset="0"/>
              </a:rPr>
              <a:t>Φύλο: Εχινόδερμα </a:t>
            </a:r>
          </a:p>
          <a:p>
            <a:pPr eaLnBrk="1" hangingPunct="1">
              <a:lnSpc>
                <a:spcPct val="100000"/>
              </a:lnSpc>
              <a:spcBef>
                <a:spcPct val="0"/>
              </a:spcBef>
              <a:buFontTx/>
              <a:buNone/>
            </a:pPr>
            <a:r>
              <a:rPr lang="el-GR" altLang="en-US" sz="2400" b="1" dirty="0" smtClean="0">
                <a:cs typeface="Times New Roman" panose="02020603050405020304" pitchFamily="18" charset="0"/>
              </a:rPr>
              <a:t>		      Ομοταξία: </a:t>
            </a:r>
            <a:r>
              <a:rPr lang="el-GR" altLang="en-US" sz="2400" b="1" dirty="0" err="1" smtClean="0">
                <a:cs typeface="Times New Roman" panose="02020603050405020304" pitchFamily="18" charset="0"/>
              </a:rPr>
              <a:t>Εχινοειδή</a:t>
            </a:r>
            <a:r>
              <a:rPr lang="el-GR" altLang="en-US" sz="2400" b="1" dirty="0" smtClean="0">
                <a:cs typeface="Times New Roman" panose="02020603050405020304" pitchFamily="18" charset="0"/>
              </a:rPr>
              <a:t>  </a:t>
            </a:r>
          </a:p>
          <a:p>
            <a:pPr eaLnBrk="1" hangingPunct="1">
              <a:lnSpc>
                <a:spcPct val="100000"/>
              </a:lnSpc>
              <a:spcBef>
                <a:spcPct val="0"/>
              </a:spcBef>
              <a:buFontTx/>
              <a:buNone/>
            </a:pPr>
            <a:r>
              <a:rPr lang="el-GR" altLang="en-US" sz="2400" dirty="0" smtClean="0">
                <a:cs typeface="Times New Roman" panose="02020603050405020304" pitchFamily="18" charset="0"/>
              </a:rPr>
              <a:t>			</a:t>
            </a:r>
            <a:r>
              <a:rPr lang="en-US" altLang="en-US" sz="2400" dirty="0" smtClean="0">
                <a:cs typeface="Times New Roman" panose="02020603050405020304" pitchFamily="18" charset="0"/>
              </a:rPr>
              <a:t>Ε</a:t>
            </a:r>
            <a:r>
              <a:rPr lang="el-GR" altLang="en-US" sz="2400" dirty="0" err="1" smtClean="0">
                <a:cs typeface="Times New Roman" panose="02020603050405020304" pitchFamily="18" charset="0"/>
              </a:rPr>
              <a:t>ίδη</a:t>
            </a:r>
            <a:r>
              <a:rPr lang="el-GR" altLang="en-US" sz="2400" dirty="0" smtClean="0">
                <a:cs typeface="Times New Roman" panose="02020603050405020304" pitchFamily="18" charset="0"/>
              </a:rPr>
              <a:t>: 	</a:t>
            </a:r>
            <a:r>
              <a:rPr lang="en-GB" altLang="en-US" sz="2400" b="1" dirty="0" err="1" smtClean="0">
                <a:cs typeface="Times New Roman" panose="02020603050405020304" pitchFamily="18" charset="0"/>
              </a:rPr>
              <a:t>Paracentrotus</a:t>
            </a:r>
            <a:r>
              <a:rPr lang="en-GB" altLang="en-US" sz="2400" b="1" dirty="0" smtClean="0">
                <a:cs typeface="Times New Roman" panose="02020603050405020304" pitchFamily="18" charset="0"/>
              </a:rPr>
              <a:t> </a:t>
            </a:r>
            <a:r>
              <a:rPr lang="en-GB" altLang="en-US" sz="2400" b="1" dirty="0" err="1" smtClean="0">
                <a:cs typeface="Times New Roman" panose="02020603050405020304" pitchFamily="18" charset="0"/>
              </a:rPr>
              <a:t>lividus</a:t>
            </a:r>
            <a:r>
              <a:rPr lang="en-GB" altLang="en-US" sz="2400" b="1" dirty="0" smtClean="0">
                <a:cs typeface="Times New Roman" panose="02020603050405020304" pitchFamily="18" charset="0"/>
              </a:rPr>
              <a:t>, </a:t>
            </a:r>
          </a:p>
          <a:p>
            <a:pPr eaLnBrk="1" hangingPunct="1">
              <a:lnSpc>
                <a:spcPct val="100000"/>
              </a:lnSpc>
              <a:spcBef>
                <a:spcPct val="0"/>
              </a:spcBef>
              <a:buFontTx/>
              <a:buNone/>
            </a:pPr>
            <a:r>
              <a:rPr lang="en-US" altLang="en-US" sz="2400" b="1" dirty="0" smtClean="0">
                <a:cs typeface="Times New Roman" panose="02020603050405020304" pitchFamily="18" charset="0"/>
              </a:rPr>
              <a:t>          </a:t>
            </a:r>
            <a:r>
              <a:rPr lang="el-GR" altLang="en-US" sz="2400" b="1" dirty="0" smtClean="0">
                <a:cs typeface="Times New Roman" panose="02020603050405020304" pitchFamily="18" charset="0"/>
              </a:rPr>
              <a:t>			</a:t>
            </a:r>
            <a:r>
              <a:rPr lang="en-US" altLang="en-US" sz="2400" b="1" dirty="0" err="1" smtClean="0">
                <a:cs typeface="Times New Roman" panose="02020603050405020304" pitchFamily="18" charset="0"/>
              </a:rPr>
              <a:t>Strongylocentrotus</a:t>
            </a:r>
            <a:r>
              <a:rPr lang="en-US" altLang="en-US" sz="2400" b="1" dirty="0" smtClean="0">
                <a:cs typeface="Times New Roman" panose="02020603050405020304" pitchFamily="18" charset="0"/>
              </a:rPr>
              <a:t> </a:t>
            </a:r>
            <a:r>
              <a:rPr lang="en-US" altLang="en-US" sz="2400" b="1" dirty="0" err="1" smtClean="0">
                <a:cs typeface="Times New Roman" panose="02020603050405020304" pitchFamily="18" charset="0"/>
              </a:rPr>
              <a:t>purpuratus</a:t>
            </a:r>
            <a:r>
              <a:rPr lang="en-US" altLang="en-US" sz="2400" b="1" dirty="0" smtClean="0">
                <a:cs typeface="Times New Roman" panose="02020603050405020304" pitchFamily="18" charset="0"/>
              </a:rPr>
              <a:t>, </a:t>
            </a:r>
          </a:p>
          <a:p>
            <a:pPr eaLnBrk="1" hangingPunct="1">
              <a:lnSpc>
                <a:spcPct val="100000"/>
              </a:lnSpc>
              <a:spcBef>
                <a:spcPct val="0"/>
              </a:spcBef>
              <a:buFontTx/>
              <a:buNone/>
            </a:pPr>
            <a:r>
              <a:rPr lang="en-US" altLang="en-US" sz="2400" b="1" dirty="0" smtClean="0">
                <a:cs typeface="Times New Roman" panose="02020603050405020304" pitchFamily="18" charset="0"/>
              </a:rPr>
              <a:t>         </a:t>
            </a:r>
            <a:r>
              <a:rPr lang="el-GR" altLang="en-US" sz="2400" b="1" dirty="0" smtClean="0">
                <a:cs typeface="Times New Roman" panose="02020603050405020304" pitchFamily="18" charset="0"/>
              </a:rPr>
              <a:t>			</a:t>
            </a:r>
            <a:r>
              <a:rPr lang="en-US" altLang="en-US" sz="2400" b="1" dirty="0" err="1" smtClean="0">
                <a:cs typeface="Times New Roman" panose="02020603050405020304" pitchFamily="18" charset="0"/>
              </a:rPr>
              <a:t>Lytechinus</a:t>
            </a:r>
            <a:r>
              <a:rPr lang="en-US" altLang="en-US" sz="2400" b="1" dirty="0" smtClean="0">
                <a:cs typeface="Times New Roman" panose="02020603050405020304" pitchFamily="18" charset="0"/>
              </a:rPr>
              <a:t> </a:t>
            </a:r>
            <a:r>
              <a:rPr lang="en-US" altLang="en-US" sz="2400" b="1" dirty="0" err="1" smtClean="0">
                <a:cs typeface="Times New Roman" panose="02020603050405020304" pitchFamily="18" charset="0"/>
              </a:rPr>
              <a:t>variegatus</a:t>
            </a:r>
            <a:endParaRPr lang="el-GR" altLang="en-US" sz="2400" b="1" dirty="0" smtClean="0">
              <a:cs typeface="Times New Roman" panose="02020603050405020304" pitchFamily="18" charset="0"/>
            </a:endParaRPr>
          </a:p>
          <a:p>
            <a:pPr indent="0" eaLnBrk="1" hangingPunct="1">
              <a:lnSpc>
                <a:spcPct val="100000"/>
              </a:lnSpc>
              <a:spcBef>
                <a:spcPts val="600"/>
              </a:spcBef>
              <a:buFontTx/>
              <a:buNone/>
            </a:pPr>
            <a:r>
              <a:rPr lang="el-GR" altLang="en-US" sz="2400" dirty="0" smtClean="0">
                <a:cs typeface="Times New Roman" panose="02020603050405020304" pitchFamily="18" charset="0"/>
              </a:rPr>
              <a:t>Παρατήρηση και </a:t>
            </a:r>
            <a:r>
              <a:rPr lang="el-GR" altLang="en-US" sz="2400" b="1" dirty="0" smtClean="0">
                <a:cs typeface="Times New Roman" panose="02020603050405020304" pitchFamily="18" charset="0"/>
              </a:rPr>
              <a:t>σχεδίαση </a:t>
            </a:r>
            <a:r>
              <a:rPr lang="el-GR" altLang="en-US" sz="2400" dirty="0" smtClean="0">
                <a:cs typeface="Times New Roman" panose="02020603050405020304" pitchFamily="18" charset="0"/>
              </a:rPr>
              <a:t>9 μικροσκοπικών παρασκευασμάτων: 8 αναπτυξιακά στάδια και 1 παρασκεύασμα με ανάμεικτα τα αναπτυξιακά στάδια.</a:t>
            </a:r>
          </a:p>
          <a:p>
            <a:pPr eaLnBrk="1" hangingPunct="1">
              <a:lnSpc>
                <a:spcPct val="100000"/>
              </a:lnSpc>
              <a:spcBef>
                <a:spcPts val="600"/>
              </a:spcBef>
              <a:buFontTx/>
              <a:buNone/>
            </a:pPr>
            <a:r>
              <a:rPr lang="el-GR" altLang="en-US" sz="2400" dirty="0" smtClean="0">
                <a:cs typeface="Times New Roman" panose="02020603050405020304" pitchFamily="18" charset="0"/>
              </a:rPr>
              <a:t>2) Παρατήρηση γονιμοποίησης και ανάπτυξης του εμβρύου του αχινού. </a:t>
            </a:r>
            <a:endParaRPr lang="en-US" altLang="en-US" sz="2400" dirty="0" smtClean="0">
              <a:cs typeface="Times New Roman" panose="02020603050405020304" pitchFamily="18" charset="0"/>
            </a:endParaRPr>
          </a:p>
          <a:p>
            <a:pPr eaLnBrk="1" hangingPunct="1">
              <a:lnSpc>
                <a:spcPct val="100000"/>
              </a:lnSpc>
            </a:pPr>
            <a:endParaRPr lang="el-GR" altLang="en-US" sz="2600" dirty="0" smtClean="0">
              <a:cs typeface="Times New Roman" panose="02020603050405020304" pitchFamily="18" charset="0"/>
            </a:endParaRPr>
          </a:p>
          <a:p>
            <a:pPr algn="ctr" eaLnBrk="1" hangingPunct="1">
              <a:lnSpc>
                <a:spcPct val="70000"/>
              </a:lnSpc>
              <a:buFont typeface="Arial" panose="020B0604020202020204" pitchFamily="34" charset="0"/>
              <a:buNone/>
            </a:pPr>
            <a:endParaRPr lang="el-GR" altLang="en-US" sz="1000" dirty="0" smtClean="0">
              <a:cs typeface="Times New Roman" panose="02020603050405020304" pitchFamily="18" charset="0"/>
            </a:endParaRPr>
          </a:p>
          <a:p>
            <a:pPr algn="ctr" eaLnBrk="1" hangingPunct="1">
              <a:lnSpc>
                <a:spcPct val="70000"/>
              </a:lnSpc>
              <a:buFont typeface="Arial" panose="020B0604020202020204" pitchFamily="34" charset="0"/>
              <a:buNone/>
            </a:pPr>
            <a:endParaRPr lang="el-GR" altLang="en-US" sz="2000" dirty="0" smtClean="0">
              <a:cs typeface="Times New Roman" panose="02020603050405020304" pitchFamily="18" charset="0"/>
            </a:endParaRPr>
          </a:p>
          <a:p>
            <a:pPr algn="ctr" eaLnBrk="1" hangingPunct="1">
              <a:lnSpc>
                <a:spcPct val="70000"/>
              </a:lnSpc>
              <a:buFont typeface="Arial" panose="020B0604020202020204" pitchFamily="34" charset="0"/>
              <a:buNone/>
            </a:pPr>
            <a:endParaRPr lang="el-GR" altLang="en-US" sz="2000" dirty="0" smtClean="0">
              <a:cs typeface="Times New Roman" panose="02020603050405020304" pitchFamily="18" charset="0"/>
            </a:endParaRPr>
          </a:p>
          <a:p>
            <a:pPr eaLnBrk="1" hangingPunct="1">
              <a:lnSpc>
                <a:spcPct val="70000"/>
              </a:lnSpc>
              <a:buFont typeface="Arial" panose="020B0604020202020204" pitchFamily="34" charset="0"/>
              <a:buNone/>
            </a:pPr>
            <a:endParaRPr lang="el-GR" altLang="el-GR" sz="1000" dirty="0" smtClean="0"/>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939BDBBC-2AD8-43F0-A791-AB3A794CF88D}"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r>
              <a:rPr lang="el-GR" altLang="en-US" smtClean="0"/>
              <a:t>Σημείωμα Αδειοδότησης</a:t>
            </a:r>
            <a:endParaRPr lang="en-US" altLang="en-US" smtClean="0"/>
          </a:p>
        </p:txBody>
      </p:sp>
      <p:sp>
        <p:nvSpPr>
          <p:cNvPr id="4" name="Footer Placeholder 3"/>
          <p:cNvSpPr>
            <a:spLocks noGrp="1"/>
          </p:cNvSpPr>
          <p:nvPr>
            <p:ph type="ftr" sz="quarter" idx="10"/>
          </p:nvPr>
        </p:nvSpPr>
        <p:spPr/>
        <p:txBody>
          <a:bodyPr/>
          <a:lstStyle/>
          <a:p>
            <a:pPr>
              <a:defRPr/>
            </a:pPr>
            <a:r>
              <a:rPr lang="el-GR"/>
              <a:t>Ενότητα 4. Εργαστηριακή Άσκηση Εμβρυολογίας</a:t>
            </a:r>
          </a:p>
        </p:txBody>
      </p:sp>
      <p:sp>
        <p:nvSpPr>
          <p:cNvPr id="5" name="Slide Number Placeholder 4"/>
          <p:cNvSpPr>
            <a:spLocks noGrp="1"/>
          </p:cNvSpPr>
          <p:nvPr>
            <p:ph type="sldNum" sz="quarter" idx="11"/>
          </p:nvPr>
        </p:nvSpPr>
        <p:spPr/>
        <p:txBody>
          <a:bodyPr/>
          <a:lstStyle/>
          <a:p>
            <a:pPr>
              <a:defRPr/>
            </a:pPr>
            <a:fld id="{B78235D5-EEE8-4270-BC05-BF8353A8D9BE}" type="slidenum">
              <a:rPr lang="el-GR" smtClean="0"/>
              <a:pPr>
                <a:defRPr/>
              </a:pPr>
              <a:t>20</a:t>
            </a:fld>
            <a:endParaRPr lang="el-GR" dirty="0"/>
          </a:p>
        </p:txBody>
      </p:sp>
      <p:sp>
        <p:nvSpPr>
          <p:cNvPr id="38917" name="Content Placeholder 2"/>
          <p:cNvSpPr txBox="1">
            <a:spLocks/>
          </p:cNvSpPr>
          <p:nvPr/>
        </p:nvSpPr>
        <p:spPr bwMode="auto">
          <a:xfrm>
            <a:off x="107950" y="1371600"/>
            <a:ext cx="89281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buFont typeface="Arial" panose="020B0604020202020204" pitchFamily="34" charset="0"/>
              <a:buNone/>
            </a:pPr>
            <a:r>
              <a:rPr lang="el-GR" altLang="en-US" sz="200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eaLnBrk="1" hangingPunct="1">
              <a:buFont typeface="Arial" panose="020B0604020202020204" pitchFamily="34" charset="0"/>
              <a:buNone/>
            </a:pPr>
            <a:endParaRPr lang="el-GR" altLang="en-US" sz="2000"/>
          </a:p>
        </p:txBody>
      </p:sp>
      <p:pic>
        <p:nvPicPr>
          <p:cNvPr id="38918" name="Picture 22" descr="Λογότυπο για Άδειες χρήσης Creative Commons BY-NC-N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67025"/>
            <a:ext cx="1420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9700" y="3025775"/>
            <a:ext cx="9036050" cy="3384550"/>
          </a:xfrm>
          <a:prstGeom prst="rect">
            <a:avLst/>
          </a:prstGeom>
        </p:spPr>
        <p:txBody>
          <a:bodyPr anchor="ctr">
            <a:normAutofit/>
          </a:bodyPr>
          <a:lstStyle/>
          <a:p>
            <a:pPr>
              <a:defRPr/>
            </a:pPr>
            <a:r>
              <a:rPr lang="el-GR" dirty="0">
                <a:latin typeface="+mn-lt"/>
              </a:rPr>
              <a:t>[1] http://creativecommons.org/licenses/by-nc-sa/4.0/ </a:t>
            </a:r>
            <a:endParaRPr lang="en-US" dirty="0">
              <a:latin typeface="+mn-lt"/>
            </a:endParaRPr>
          </a:p>
          <a:p>
            <a:pPr>
              <a:spcBef>
                <a:spcPts val="1200"/>
              </a:spcBef>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a:buFont typeface="Arial" panose="020B0604020202020204" pitchFamily="34" charset="0"/>
              <a:buChar char="•"/>
              <a:defRP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indent="-342900">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5"/>
          <p:cNvSpPr>
            <a:spLocks noGrp="1"/>
          </p:cNvSpPr>
          <p:nvPr>
            <p:ph type="title"/>
          </p:nvPr>
        </p:nvSpPr>
        <p:spPr>
          <a:xfrm>
            <a:off x="0" y="365125"/>
            <a:ext cx="9144000" cy="1325563"/>
          </a:xfrm>
        </p:spPr>
        <p:txBody>
          <a:bodyPr/>
          <a:lstStyle/>
          <a:p>
            <a:r>
              <a:rPr lang="el-GR" altLang="en-US" smtClean="0"/>
              <a:t>Διατήρηση Σημειωμάτων</a:t>
            </a:r>
            <a:endParaRPr lang="en-US" altLang="en-US" smtClean="0"/>
          </a:p>
        </p:txBody>
      </p:sp>
      <p:sp useBgFill="1">
        <p:nvSpPr>
          <p:cNvPr id="39939" name="Content Placeholder 6"/>
          <p:cNvSpPr>
            <a:spLocks noGrp="1"/>
          </p:cNvSpPr>
          <p:nvPr>
            <p:ph idx="1"/>
          </p:nvPr>
        </p:nvSpPr>
        <p:spPr>
          <a:xfrm>
            <a:off x="428625" y="1690688"/>
            <a:ext cx="8286750" cy="4351337"/>
          </a:xfrm>
        </p:spPr>
        <p:txBody>
          <a:bodyPr/>
          <a:lstStyle/>
          <a:p>
            <a:pPr marL="0" indent="0">
              <a:buFont typeface="Arial" panose="020B0604020202020204" pitchFamily="34" charset="0"/>
              <a:buNone/>
            </a:pPr>
            <a:r>
              <a:rPr lang="el-GR" altLang="en-US" sz="2400" smtClean="0"/>
              <a:t>Οποιαδήποτε αναπαραγωγή ή διασκευή του υλικού θα πρέπει να συμπεριλαμβάνει:</a:t>
            </a:r>
          </a:p>
          <a:p>
            <a:pPr lvl="1">
              <a:buFont typeface="Wingdings" panose="05000000000000000000" pitchFamily="2" charset="2"/>
              <a:buChar char="§"/>
            </a:pPr>
            <a:r>
              <a:rPr lang="el-GR" altLang="en-US" sz="2000" smtClean="0"/>
              <a:t>τ</a:t>
            </a:r>
            <a:r>
              <a:rPr lang="en-US" altLang="en-US" sz="2000" smtClean="0"/>
              <a:t>ο Σημείωμα Αναφοράς</a:t>
            </a:r>
            <a:endParaRPr lang="el-GR" altLang="en-US" sz="2000" smtClean="0"/>
          </a:p>
          <a:p>
            <a:pPr lvl="1">
              <a:buFont typeface="Wingdings" panose="05000000000000000000" pitchFamily="2" charset="2"/>
              <a:buChar char="§"/>
            </a:pPr>
            <a:r>
              <a:rPr lang="el-GR" altLang="en-US" sz="2000" smtClean="0"/>
              <a:t>τ</a:t>
            </a:r>
            <a:r>
              <a:rPr lang="en-US" altLang="en-US" sz="2000" smtClean="0"/>
              <a:t>ο Σημείωμα Αδειοδότησης</a:t>
            </a:r>
            <a:endParaRPr lang="el-GR" altLang="en-US" sz="2000" smtClean="0"/>
          </a:p>
          <a:p>
            <a:pPr lvl="1">
              <a:buFont typeface="Wingdings" panose="05000000000000000000" pitchFamily="2" charset="2"/>
              <a:buChar char="§"/>
            </a:pPr>
            <a:r>
              <a:rPr lang="el-GR" altLang="en-US" sz="2000" smtClean="0"/>
              <a:t>τ</a:t>
            </a:r>
            <a:r>
              <a:rPr lang="en-US" altLang="en-US" sz="2000" smtClean="0"/>
              <a:t>η δήλωση </a:t>
            </a:r>
            <a:r>
              <a:rPr lang="el-GR" altLang="en-US" sz="2000" smtClean="0"/>
              <a:t>Δ</a:t>
            </a:r>
            <a:r>
              <a:rPr lang="en-US" altLang="en-US" sz="2000" smtClean="0"/>
              <a:t>ιατήρησης Σημειωμάτων</a:t>
            </a:r>
            <a:endParaRPr lang="el-GR" altLang="en-US" sz="2000" smtClean="0"/>
          </a:p>
          <a:p>
            <a:pPr lvl="1">
              <a:buFont typeface="Wingdings" panose="05000000000000000000" pitchFamily="2" charset="2"/>
              <a:buChar char="§"/>
            </a:pPr>
            <a:r>
              <a:rPr lang="el-GR" altLang="en-US" sz="2000" smtClean="0"/>
              <a:t>το Σημείωμα Χρήσης Έργων Τρίτων (εφόσον υπάρχει)</a:t>
            </a:r>
          </a:p>
          <a:p>
            <a:pPr marL="0" indent="0">
              <a:buFont typeface="Arial" panose="020B0604020202020204" pitchFamily="34" charset="0"/>
              <a:buNone/>
            </a:pPr>
            <a:r>
              <a:rPr lang="el-GR" altLang="en-US" sz="2400" smtClean="0"/>
              <a:t>μαζί με τους συνοδευόμενους υπερσυνδέσμους.</a:t>
            </a:r>
          </a:p>
          <a:p>
            <a:pPr marL="0" indent="0"/>
            <a:endParaRPr lang="el-GR" altLang="en-US" smtClean="0"/>
          </a:p>
          <a:p>
            <a:pPr marL="0" indent="0"/>
            <a:endParaRPr lang="en-US" altLang="en-US" smtClean="0"/>
          </a:p>
        </p:txBody>
      </p:sp>
      <p:sp>
        <p:nvSpPr>
          <p:cNvPr id="4" name="Footer Placeholder 3"/>
          <p:cNvSpPr>
            <a:spLocks noGrp="1"/>
          </p:cNvSpPr>
          <p:nvPr>
            <p:ph type="ftr" sz="quarter" idx="10"/>
          </p:nvPr>
        </p:nvSpPr>
        <p:spPr/>
        <p:txBody>
          <a:bodyPr/>
          <a:lstStyle/>
          <a:p>
            <a:pPr>
              <a:defRPr/>
            </a:pPr>
            <a:r>
              <a:rPr lang="el-GR"/>
              <a:t>Ενότητα 4. Εργαστηριακή Άσκηση Εμβρυολογίας</a:t>
            </a:r>
          </a:p>
        </p:txBody>
      </p:sp>
      <p:sp>
        <p:nvSpPr>
          <p:cNvPr id="5" name="Slide Number Placeholder 4"/>
          <p:cNvSpPr>
            <a:spLocks noGrp="1"/>
          </p:cNvSpPr>
          <p:nvPr>
            <p:ph type="sldNum" sz="quarter" idx="11"/>
          </p:nvPr>
        </p:nvSpPr>
        <p:spPr/>
        <p:txBody>
          <a:bodyPr/>
          <a:lstStyle/>
          <a:p>
            <a:pPr>
              <a:defRPr/>
            </a:pPr>
            <a:fld id="{4EF056BC-5E6F-41AF-A101-9FE2154B6A3B}" type="slidenum">
              <a:rPr lang="el-GR" smtClean="0"/>
              <a:pPr>
                <a:defRPr/>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p:nvPr>
        </p:nvSpPr>
        <p:spPr>
          <a:xfrm>
            <a:off x="241300" y="365125"/>
            <a:ext cx="8724900" cy="1325563"/>
          </a:xfrm>
        </p:spPr>
        <p:txBody>
          <a:bodyPr/>
          <a:lstStyle/>
          <a:p>
            <a:r>
              <a:rPr lang="el-GR" altLang="en-US" sz="4000" dirty="0" smtClean="0"/>
              <a:t>Σημείωμα Χρήσης Έργων Τρίτων</a:t>
            </a:r>
            <a:r>
              <a:rPr lang="en-US" altLang="en-US" sz="4000" dirty="0" smtClean="0"/>
              <a:t> </a:t>
            </a:r>
            <a:r>
              <a:rPr lang="en-US" altLang="en-US" sz="4000" dirty="0" smtClean="0"/>
              <a:t>1/</a:t>
            </a:r>
            <a:r>
              <a:rPr lang="el-GR" altLang="en-US" sz="4000" dirty="0" smtClean="0"/>
              <a:t>3</a:t>
            </a:r>
            <a:endParaRPr lang="en-US" altLang="en-US" sz="4000" dirty="0" smtClean="0"/>
          </a:p>
        </p:txBody>
      </p:sp>
      <p:sp useBgFill="1">
        <p:nvSpPr>
          <p:cNvPr id="40963" name="Content Placeholder 6"/>
          <p:cNvSpPr>
            <a:spLocks noGrp="1"/>
          </p:cNvSpPr>
          <p:nvPr>
            <p:ph idx="1"/>
          </p:nvPr>
        </p:nvSpPr>
        <p:spPr>
          <a:xfrm>
            <a:off x="325438" y="1660525"/>
            <a:ext cx="8640762" cy="4351338"/>
          </a:xfrm>
        </p:spPr>
        <p:txBody>
          <a:bodyPr/>
          <a:lstStyle/>
          <a:p>
            <a:pPr marL="0" indent="0">
              <a:buFont typeface="Arial" panose="020B0604020202020204" pitchFamily="34" charset="0"/>
              <a:buNone/>
            </a:pPr>
            <a:r>
              <a:rPr lang="el-GR" altLang="en-US" sz="1600" smtClean="0"/>
              <a:t>Το Έργο αυτό κάνει χρήση των ακόλουθων έργων:</a:t>
            </a:r>
          </a:p>
          <a:p>
            <a:pPr marL="0" indent="0">
              <a:buFont typeface="Arial" panose="020B0604020202020204" pitchFamily="34" charset="0"/>
              <a:buNone/>
            </a:pPr>
            <a:r>
              <a:rPr lang="el-GR" altLang="en-US" sz="1600" b="1" smtClean="0"/>
              <a:t>Εικόνες</a:t>
            </a:r>
          </a:p>
          <a:p>
            <a:pPr marL="0" indent="0">
              <a:buFont typeface="Arial" panose="020B0604020202020204" pitchFamily="34" charset="0"/>
              <a:buNone/>
            </a:pPr>
            <a:r>
              <a:rPr lang="el-GR" altLang="en-US" sz="1600" b="1" smtClean="0"/>
              <a:t>Εικόνα 1</a:t>
            </a:r>
            <a:r>
              <a:rPr lang="el-GR" altLang="en-US" sz="1600" smtClean="0"/>
              <a:t>. </a:t>
            </a:r>
            <a:r>
              <a:rPr lang="en-US" altLang="en-US" sz="1600" smtClean="0"/>
              <a:t>L. variegatus zygotes. Copyright © 2014 Jeff Hardin. </a:t>
            </a:r>
            <a:r>
              <a:rPr lang="el-GR" altLang="en-US" sz="1600" smtClean="0"/>
              <a:t>Σύνδεσμος: </a:t>
            </a:r>
            <a:r>
              <a:rPr lang="en-US" altLang="en-US" sz="1600" smtClean="0"/>
              <a:t>http://worms.zoology.wisc.edu/urchins/SUcleavage_stages.html. </a:t>
            </a:r>
            <a:r>
              <a:rPr lang="el-GR" altLang="en-US" sz="1600" smtClean="0"/>
              <a:t>Πηγή: </a:t>
            </a:r>
            <a:r>
              <a:rPr lang="en-US" altLang="en-US" sz="1600" smtClean="0"/>
              <a:t>The Hardin Lab  Mechanisms of  Morphogenesis. http://worms.zoology.wisc.edu. </a:t>
            </a:r>
          </a:p>
          <a:p>
            <a:pPr marL="0" indent="0">
              <a:buFont typeface="Arial" panose="020B0604020202020204" pitchFamily="34" charset="0"/>
              <a:buNone/>
            </a:pPr>
            <a:r>
              <a:rPr lang="el-GR" altLang="en-US" sz="1600" b="1" smtClean="0"/>
              <a:t>Εικόνα 2. </a:t>
            </a:r>
            <a:r>
              <a:rPr lang="el-GR" altLang="en-US" sz="1600" smtClean="0"/>
              <a:t>16-</a:t>
            </a:r>
            <a:r>
              <a:rPr lang="en-US" altLang="en-US" sz="1600" smtClean="0"/>
              <a:t>cell L. variegatus zygote. Copyright © 2014 Jeff Hardin. </a:t>
            </a:r>
            <a:r>
              <a:rPr lang="el-GR" altLang="en-US" sz="1600" smtClean="0"/>
              <a:t>Σύνδεσμος:  </a:t>
            </a:r>
            <a:r>
              <a:rPr lang="en-US" altLang="en-US" sz="1600" smtClean="0"/>
              <a:t>http://worms.zoology.wisc.edu/urchins/SUcleavage_4th.html. </a:t>
            </a:r>
            <a:r>
              <a:rPr lang="el-GR" altLang="en-US" sz="1600" smtClean="0"/>
              <a:t>Πηγή: </a:t>
            </a:r>
            <a:r>
              <a:rPr lang="en-US" altLang="en-US" sz="1600" smtClean="0"/>
              <a:t>The Hardin Lab  Mechanisms of  Morphogenesis. http://worms.zoology.wisc.edu. </a:t>
            </a:r>
          </a:p>
          <a:p>
            <a:pPr marL="0" indent="0">
              <a:buFont typeface="Arial" panose="020B0604020202020204" pitchFamily="34" charset="0"/>
              <a:buNone/>
            </a:pPr>
            <a:r>
              <a:rPr lang="el-GR" altLang="en-US" sz="1600" b="1" smtClean="0"/>
              <a:t>Εικόνα 3.  </a:t>
            </a:r>
            <a:r>
              <a:rPr lang="en-US" altLang="en-US" sz="1600" smtClean="0"/>
              <a:t>Copyright Stanford University. </a:t>
            </a:r>
            <a:r>
              <a:rPr lang="el-GR" altLang="en-US" sz="1600" smtClean="0"/>
              <a:t>Σύνδεσμος: </a:t>
            </a:r>
            <a:r>
              <a:rPr lang="en-US" altLang="en-US" sz="1600" smtClean="0"/>
              <a:t>http://www.stanford.edu/group/Urchin/gastro.htm. </a:t>
            </a:r>
            <a:r>
              <a:rPr lang="el-GR" altLang="en-US" sz="1600" smtClean="0"/>
              <a:t>Πηγή: </a:t>
            </a:r>
            <a:r>
              <a:rPr lang="en-US" altLang="en-US" sz="1600" smtClean="0"/>
              <a:t>http://www.stanford.edu.</a:t>
            </a:r>
          </a:p>
          <a:p>
            <a:pPr marL="0" indent="0">
              <a:buFont typeface="Arial" panose="020B0604020202020204" pitchFamily="34" charset="0"/>
              <a:buNone/>
            </a:pPr>
            <a:r>
              <a:rPr lang="el-GR" altLang="en-US" sz="1600" b="1" smtClean="0"/>
              <a:t>Εικόνα 4. </a:t>
            </a:r>
            <a:r>
              <a:rPr lang="en-US" altLang="en-US" sz="1600" smtClean="0"/>
              <a:t>Copyright Cambridge University Press. 2005. </a:t>
            </a:r>
            <a:r>
              <a:rPr lang="el-GR" altLang="en-US" sz="1600" smtClean="0"/>
              <a:t>Πηγή: </a:t>
            </a:r>
            <a:r>
              <a:rPr lang="en-US" altLang="en-US" sz="1600" smtClean="0"/>
              <a:t>Key Experiments in Practical Developmental Biology. Cambridge University Press</a:t>
            </a:r>
            <a:r>
              <a:rPr lang="el-GR" altLang="en-US" sz="1600" smtClean="0"/>
              <a:t> </a:t>
            </a:r>
            <a:r>
              <a:rPr lang="en-US" altLang="en-US" sz="1600" smtClean="0"/>
              <a:t>0521833159 . Edited by Manuel Mari-Beffa and Jennifer Knight.</a:t>
            </a:r>
          </a:p>
          <a:p>
            <a:pPr marL="0" indent="0">
              <a:buFont typeface="Arial" panose="020B0604020202020204" pitchFamily="34" charset="0"/>
              <a:buNone/>
            </a:pPr>
            <a:r>
              <a:rPr lang="el-GR" altLang="en-US" sz="1600" b="1" smtClean="0"/>
              <a:t>Εικόνα 5</a:t>
            </a:r>
            <a:r>
              <a:rPr lang="el-GR" altLang="en-US" sz="1600" smtClean="0"/>
              <a:t>. </a:t>
            </a:r>
            <a:r>
              <a:rPr lang="en-US" altLang="en-US" sz="1600" smtClean="0"/>
              <a:t>Copyright © 2015 Memorial University of Newfoundland.  Newfoundland and Labrador, Canada </a:t>
            </a:r>
            <a:r>
              <a:rPr lang="el-GR" altLang="en-US" sz="1600" smtClean="0"/>
              <a:t>Σύνδεσμος: </a:t>
            </a:r>
            <a:r>
              <a:rPr lang="en-US" altLang="en-US" sz="1600" smtClean="0"/>
              <a:t>http://www.mun.ca/biology/desmid/brian/BIOL3530/DEVO_06/devo_06.html. </a:t>
            </a:r>
            <a:r>
              <a:rPr lang="el-GR" altLang="en-US" sz="1600" smtClean="0"/>
              <a:t>Πηγή: </a:t>
            </a:r>
            <a:r>
              <a:rPr lang="en-US" altLang="en-US" sz="1600" smtClean="0"/>
              <a:t>http://www.mun.ca.</a:t>
            </a:r>
          </a:p>
          <a:p>
            <a:pPr marL="0" indent="0">
              <a:buFont typeface="Arial" panose="020B0604020202020204" pitchFamily="34" charset="0"/>
              <a:buNone/>
            </a:pPr>
            <a:endParaRPr lang="en-US" altLang="en-US" sz="1600" smtClean="0"/>
          </a:p>
        </p:txBody>
      </p:sp>
      <p:sp>
        <p:nvSpPr>
          <p:cNvPr id="4" name="Footer Placeholder 3"/>
          <p:cNvSpPr>
            <a:spLocks noGrp="1"/>
          </p:cNvSpPr>
          <p:nvPr>
            <p:ph type="ftr" sz="quarter" idx="10"/>
          </p:nvPr>
        </p:nvSpPr>
        <p:spPr/>
        <p:txBody>
          <a:bodyPr/>
          <a:lstStyle/>
          <a:p>
            <a:pPr>
              <a:defRPr/>
            </a:pPr>
            <a:r>
              <a:rPr lang="el-GR"/>
              <a:t>Ενότητα 4. Εργαστηριακή Άσκηση Εμβρυολογίας</a:t>
            </a:r>
          </a:p>
        </p:txBody>
      </p:sp>
      <p:sp>
        <p:nvSpPr>
          <p:cNvPr id="5" name="Slide Number Placeholder 4"/>
          <p:cNvSpPr>
            <a:spLocks noGrp="1"/>
          </p:cNvSpPr>
          <p:nvPr>
            <p:ph type="sldNum" sz="quarter" idx="11"/>
          </p:nvPr>
        </p:nvSpPr>
        <p:spPr/>
        <p:txBody>
          <a:bodyPr/>
          <a:lstStyle/>
          <a:p>
            <a:pPr>
              <a:defRPr/>
            </a:pPr>
            <a:fld id="{1D558331-BFC4-425D-8026-D40D60084139}" type="slidenum">
              <a:rPr lang="el-GR" smtClean="0"/>
              <a:pPr>
                <a:defRPr/>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p:cNvSpPr>
            <a:spLocks noGrp="1"/>
          </p:cNvSpPr>
          <p:nvPr>
            <p:ph type="title"/>
          </p:nvPr>
        </p:nvSpPr>
        <p:spPr>
          <a:xfrm>
            <a:off x="241300" y="365125"/>
            <a:ext cx="8724900" cy="1325563"/>
          </a:xfrm>
        </p:spPr>
        <p:txBody>
          <a:bodyPr/>
          <a:lstStyle/>
          <a:p>
            <a:r>
              <a:rPr lang="el-GR" altLang="en-US" sz="4000" dirty="0" smtClean="0"/>
              <a:t>Σημείωμα Χρήσης Έργων Τρίτων</a:t>
            </a:r>
            <a:r>
              <a:rPr lang="en-US" altLang="en-US" sz="4000" dirty="0" smtClean="0"/>
              <a:t> </a:t>
            </a:r>
            <a:r>
              <a:rPr lang="el-GR" altLang="en-US" sz="4000" dirty="0" smtClean="0"/>
              <a:t>2</a:t>
            </a:r>
            <a:r>
              <a:rPr lang="en-US" altLang="en-US" sz="4000" dirty="0" smtClean="0"/>
              <a:t>/</a:t>
            </a:r>
            <a:r>
              <a:rPr lang="el-GR" altLang="en-US" sz="4000" dirty="0" smtClean="0"/>
              <a:t>3</a:t>
            </a:r>
            <a:endParaRPr lang="en-US" altLang="en-US" sz="4000" dirty="0" smtClean="0"/>
          </a:p>
        </p:txBody>
      </p:sp>
      <p:sp useBgFill="1">
        <p:nvSpPr>
          <p:cNvPr id="41987" name="Content Placeholder 6"/>
          <p:cNvSpPr>
            <a:spLocks noGrp="1"/>
          </p:cNvSpPr>
          <p:nvPr>
            <p:ph idx="1"/>
          </p:nvPr>
        </p:nvSpPr>
        <p:spPr>
          <a:xfrm>
            <a:off x="325438" y="1660525"/>
            <a:ext cx="8640762" cy="4351338"/>
          </a:xfrm>
        </p:spPr>
        <p:txBody>
          <a:bodyPr/>
          <a:lstStyle/>
          <a:p>
            <a:pPr marL="0" indent="0">
              <a:buFont typeface="Arial" panose="020B0604020202020204" pitchFamily="34" charset="0"/>
              <a:buNone/>
            </a:pPr>
            <a:r>
              <a:rPr lang="el-GR" altLang="en-US" sz="1600" b="1" dirty="0" smtClean="0"/>
              <a:t>Εικόνα </a:t>
            </a:r>
            <a:r>
              <a:rPr lang="el-GR" altLang="en-US" sz="1600" b="1" dirty="0" smtClean="0"/>
              <a:t>6. </a:t>
            </a:r>
            <a:r>
              <a:rPr lang="en-US" altLang="en-US" sz="1600" dirty="0" smtClean="0"/>
              <a:t>Cathy Law’s most excellent web site. </a:t>
            </a:r>
            <a:r>
              <a:rPr lang="el-GR" altLang="en-US" sz="1600" dirty="0" smtClean="0"/>
              <a:t>Σύνδεσμος: </a:t>
            </a:r>
            <a:r>
              <a:rPr lang="en-US" altLang="en-US" sz="1600" dirty="0" smtClean="0"/>
              <a:t>http://www.cathylaw.com/reproductionanddevelopment/embryology.html. </a:t>
            </a:r>
            <a:r>
              <a:rPr lang="el-GR" altLang="en-US" sz="1600" dirty="0" smtClean="0"/>
              <a:t>Πηγή: </a:t>
            </a:r>
            <a:r>
              <a:rPr lang="en-US" altLang="en-US" sz="1600" dirty="0" smtClean="0"/>
              <a:t>http://www.cathylaw.com.</a:t>
            </a:r>
          </a:p>
          <a:p>
            <a:pPr marL="0" indent="0">
              <a:buFont typeface="Arial" panose="020B0604020202020204" pitchFamily="34" charset="0"/>
              <a:buNone/>
            </a:pPr>
            <a:endParaRPr lang="el-GR" altLang="en-US" sz="1600" b="1" dirty="0" smtClean="0"/>
          </a:p>
          <a:p>
            <a:pPr marL="0" indent="0">
              <a:buFont typeface="Arial" panose="020B0604020202020204" pitchFamily="34" charset="0"/>
              <a:buNone/>
            </a:pPr>
            <a:r>
              <a:rPr lang="en-US" altLang="en-US" sz="1600" b="1" dirty="0" smtClean="0"/>
              <a:t>B</a:t>
            </a:r>
            <a:r>
              <a:rPr lang="el-GR" altLang="en-US" sz="1600" b="1" dirty="0" err="1" smtClean="0"/>
              <a:t>ίντεο</a:t>
            </a:r>
            <a:endParaRPr lang="el-GR" altLang="en-US" sz="1600" b="1" dirty="0" smtClean="0"/>
          </a:p>
          <a:p>
            <a:pPr marL="0" indent="0">
              <a:buFont typeface="Arial" panose="020B0604020202020204" pitchFamily="34" charset="0"/>
              <a:buNone/>
            </a:pPr>
            <a:r>
              <a:rPr lang="en-US" altLang="en-US" sz="1600" b="1" dirty="0" err="1" smtClean="0"/>
              <a:t>Βίντεο</a:t>
            </a:r>
            <a:r>
              <a:rPr lang="en-US" altLang="en-US" sz="1600" b="1" dirty="0" smtClean="0"/>
              <a:t> 1  </a:t>
            </a:r>
            <a:r>
              <a:rPr lang="en-US" altLang="en-US" sz="1600" dirty="0" smtClean="0"/>
              <a:t>:Sea urchin fertilization</a:t>
            </a:r>
            <a:r>
              <a:rPr lang="el-GR" altLang="en-US" sz="1600" dirty="0" smtClean="0"/>
              <a:t>. Σύνδεσμος:</a:t>
            </a:r>
            <a:r>
              <a:rPr lang="en-US" altLang="en-US" sz="1600" dirty="0" smtClean="0"/>
              <a:t>http://www.youtube.com/watch?v=T6BtSMerBmw</a:t>
            </a:r>
            <a:r>
              <a:rPr lang="el-GR" altLang="en-US" sz="1600" dirty="0" smtClean="0"/>
              <a:t>.</a:t>
            </a:r>
            <a:endParaRPr lang="en-US" altLang="en-US" sz="1600" dirty="0" smtClean="0"/>
          </a:p>
          <a:p>
            <a:pPr marL="0" indent="0">
              <a:buFont typeface="Arial" panose="020B0604020202020204" pitchFamily="34" charset="0"/>
              <a:buNone/>
            </a:pPr>
            <a:r>
              <a:rPr lang="en-US" altLang="en-US" sz="1600" b="1" dirty="0" err="1" smtClean="0"/>
              <a:t>Βίντεο</a:t>
            </a:r>
            <a:r>
              <a:rPr lang="en-US" altLang="en-US" sz="1600" b="1" dirty="0" smtClean="0"/>
              <a:t> 2  </a:t>
            </a:r>
            <a:r>
              <a:rPr lang="en-US" altLang="en-US" sz="1600" dirty="0" smtClean="0"/>
              <a:t>:Sea Urchins and </a:t>
            </a:r>
            <a:r>
              <a:rPr lang="en-US" altLang="en-US" sz="1600" dirty="0" err="1" smtClean="0"/>
              <a:t>fertilisation</a:t>
            </a:r>
            <a:r>
              <a:rPr lang="en-US" altLang="en-US" sz="1600" dirty="0" smtClean="0"/>
              <a:t> - The chemistry of almost everything (28/31)</a:t>
            </a:r>
            <a:r>
              <a:rPr lang="el-GR" altLang="en-US" sz="1600" dirty="0" smtClean="0"/>
              <a:t>. Σύνδεσμος: </a:t>
            </a:r>
            <a:r>
              <a:rPr lang="en-US" altLang="en-US" sz="1600" dirty="0" smtClean="0"/>
              <a:t>http://www.youtube.com/watch?v=XpHDp0s23TQ</a:t>
            </a:r>
            <a:r>
              <a:rPr lang="el-GR" altLang="en-US" sz="1600" dirty="0" smtClean="0"/>
              <a:t>.</a:t>
            </a:r>
            <a:endParaRPr lang="en-US" altLang="en-US" sz="1600" dirty="0" smtClean="0"/>
          </a:p>
          <a:p>
            <a:pPr marL="0" indent="0">
              <a:buFont typeface="Arial" panose="020B0604020202020204" pitchFamily="34" charset="0"/>
              <a:buNone/>
            </a:pPr>
            <a:r>
              <a:rPr lang="en-US" altLang="en-US" sz="1600" b="1" dirty="0" err="1" smtClean="0"/>
              <a:t>Βίντεο</a:t>
            </a:r>
            <a:r>
              <a:rPr lang="en-US" altLang="en-US" sz="1600" b="1" dirty="0" smtClean="0"/>
              <a:t> 3  </a:t>
            </a:r>
            <a:r>
              <a:rPr lang="en-US" altLang="en-US" sz="1600" dirty="0" smtClean="0"/>
              <a:t>:Fertilization of the Sea Urchin</a:t>
            </a:r>
            <a:r>
              <a:rPr lang="el-GR" altLang="en-US" sz="1600" dirty="0" smtClean="0"/>
              <a:t>. Σύνδεσμος: </a:t>
            </a:r>
            <a:r>
              <a:rPr lang="en-US" altLang="en-US" sz="1600" dirty="0" smtClean="0"/>
              <a:t>http://www.dnatube.com/video/2387/Sea-Urchin-Fertilization</a:t>
            </a:r>
            <a:r>
              <a:rPr lang="el-GR" altLang="en-US" sz="1600" dirty="0" smtClean="0"/>
              <a:t>.</a:t>
            </a:r>
            <a:endParaRPr lang="en-US" altLang="en-US" sz="1600" dirty="0" smtClean="0"/>
          </a:p>
          <a:p>
            <a:pPr marL="0" indent="0">
              <a:buFont typeface="Arial" panose="020B0604020202020204" pitchFamily="34" charset="0"/>
              <a:buNone/>
            </a:pPr>
            <a:r>
              <a:rPr lang="el-GR" altLang="en-US" sz="1600" b="1" dirty="0" smtClean="0"/>
              <a:t>Βίντεο 4  </a:t>
            </a:r>
            <a:r>
              <a:rPr lang="el-GR" altLang="en-US" sz="1600" dirty="0" smtClean="0"/>
              <a:t>:</a:t>
            </a:r>
            <a:r>
              <a:rPr lang="en-US" altLang="en-US" sz="1600" dirty="0" smtClean="0"/>
              <a:t>Sea urchin fertilization calcium wave</a:t>
            </a:r>
            <a:r>
              <a:rPr lang="el-GR" altLang="en-US" sz="1600" dirty="0" smtClean="0"/>
              <a:t>. Σύνδεσμος: </a:t>
            </a:r>
            <a:r>
              <a:rPr lang="en-US" altLang="en-US" sz="1600" dirty="0" smtClean="0"/>
              <a:t>http://www.youtube.com/watch?v=BH06WgFua_4</a:t>
            </a:r>
            <a:r>
              <a:rPr lang="el-GR" altLang="en-US" sz="1600" dirty="0" smtClean="0"/>
              <a:t>.</a:t>
            </a:r>
            <a:endParaRPr lang="en-US" altLang="en-US" sz="1600" dirty="0" smtClean="0"/>
          </a:p>
          <a:p>
            <a:pPr marL="0" indent="0">
              <a:buFont typeface="Arial" panose="020B0604020202020204" pitchFamily="34" charset="0"/>
              <a:buNone/>
            </a:pPr>
            <a:r>
              <a:rPr lang="el-GR" altLang="en-US" sz="1600" b="1" dirty="0" smtClean="0"/>
              <a:t>Βίντεο 6  </a:t>
            </a:r>
            <a:r>
              <a:rPr lang="el-GR" altLang="en-US" sz="1600" dirty="0" smtClean="0"/>
              <a:t>:</a:t>
            </a:r>
            <a:r>
              <a:rPr lang="en-US" altLang="en-US" sz="1600" dirty="0" smtClean="0"/>
              <a:t>Development II (Sea Urchin Gastrulation)</a:t>
            </a:r>
            <a:r>
              <a:rPr lang="el-GR" altLang="en-US" sz="1600" dirty="0" smtClean="0"/>
              <a:t>. Σύνδεσμος: </a:t>
            </a:r>
            <a:r>
              <a:rPr lang="en-US" altLang="en-US" sz="1600" dirty="0" smtClean="0"/>
              <a:t>http://www.youtube.com/watch?v=Lgb4wMsZwZA</a:t>
            </a:r>
            <a:r>
              <a:rPr lang="el-GR" altLang="en-US" sz="1600" dirty="0" smtClean="0"/>
              <a:t>.</a:t>
            </a:r>
            <a:endParaRPr lang="en-US" altLang="en-US" sz="1600" dirty="0" smtClean="0"/>
          </a:p>
          <a:p>
            <a:pPr marL="0" indent="0">
              <a:buFont typeface="Arial" panose="020B0604020202020204" pitchFamily="34" charset="0"/>
              <a:buNone/>
            </a:pPr>
            <a:endParaRPr lang="en-US" altLang="en-US" sz="1600" dirty="0" smtClean="0"/>
          </a:p>
          <a:p>
            <a:pPr marL="0" indent="0">
              <a:buFont typeface="Arial" panose="020B0604020202020204" pitchFamily="34" charset="0"/>
              <a:buNone/>
            </a:pPr>
            <a:endParaRPr lang="en-US" altLang="en-US" sz="1600" dirty="0" smtClean="0"/>
          </a:p>
          <a:p>
            <a:pPr marL="0" indent="0">
              <a:buFont typeface="Arial" panose="020B0604020202020204" pitchFamily="34" charset="0"/>
              <a:buNone/>
            </a:pPr>
            <a:endParaRPr lang="en-US" altLang="en-US" sz="1600" dirty="0" smtClean="0"/>
          </a:p>
        </p:txBody>
      </p:sp>
      <p:sp>
        <p:nvSpPr>
          <p:cNvPr id="4" name="Footer Placeholder 3"/>
          <p:cNvSpPr>
            <a:spLocks noGrp="1"/>
          </p:cNvSpPr>
          <p:nvPr>
            <p:ph type="ftr" sz="quarter" idx="10"/>
          </p:nvPr>
        </p:nvSpPr>
        <p:spPr/>
        <p:txBody>
          <a:bodyPr/>
          <a:lstStyle/>
          <a:p>
            <a:pPr>
              <a:defRPr/>
            </a:pPr>
            <a:r>
              <a:rPr lang="el-GR"/>
              <a:t>Ενότητα 4. Εργαστηριακή Άσκηση Εμβρυολογίας</a:t>
            </a:r>
          </a:p>
        </p:txBody>
      </p:sp>
      <p:sp>
        <p:nvSpPr>
          <p:cNvPr id="5" name="Slide Number Placeholder 4"/>
          <p:cNvSpPr>
            <a:spLocks noGrp="1"/>
          </p:cNvSpPr>
          <p:nvPr>
            <p:ph type="sldNum" sz="quarter" idx="11"/>
          </p:nvPr>
        </p:nvSpPr>
        <p:spPr/>
        <p:txBody>
          <a:bodyPr/>
          <a:lstStyle/>
          <a:p>
            <a:pPr>
              <a:defRPr/>
            </a:pPr>
            <a:fld id="{6F492148-F024-4B05-A970-2D8019142FB7}" type="slidenum">
              <a:rPr lang="el-GR" smtClean="0"/>
              <a:pPr>
                <a:defRPr/>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5"/>
          <p:cNvSpPr>
            <a:spLocks noGrp="1"/>
          </p:cNvSpPr>
          <p:nvPr>
            <p:ph type="title"/>
          </p:nvPr>
        </p:nvSpPr>
        <p:spPr>
          <a:xfrm>
            <a:off x="241300" y="365125"/>
            <a:ext cx="8724900" cy="1325563"/>
          </a:xfrm>
        </p:spPr>
        <p:txBody>
          <a:bodyPr/>
          <a:lstStyle/>
          <a:p>
            <a:r>
              <a:rPr lang="el-GR" altLang="en-US" sz="4000" dirty="0" smtClean="0"/>
              <a:t>Σημείωμα Χρήσης Έργων Τρίτων</a:t>
            </a:r>
            <a:r>
              <a:rPr lang="en-US" altLang="en-US" sz="4000" dirty="0" smtClean="0"/>
              <a:t> </a:t>
            </a:r>
            <a:r>
              <a:rPr lang="el-GR" altLang="en-US" sz="4000" dirty="0" smtClean="0"/>
              <a:t>3</a:t>
            </a:r>
            <a:r>
              <a:rPr lang="en-US" altLang="en-US" sz="4000" dirty="0" smtClean="0"/>
              <a:t>/</a:t>
            </a:r>
            <a:r>
              <a:rPr lang="el-GR" altLang="en-US" sz="4000" dirty="0" smtClean="0"/>
              <a:t>3</a:t>
            </a:r>
            <a:endParaRPr lang="en-US" altLang="en-US" sz="4000" dirty="0" smtClean="0"/>
          </a:p>
        </p:txBody>
      </p:sp>
      <p:sp useBgFill="1">
        <p:nvSpPr>
          <p:cNvPr id="43011" name="Content Placeholder 6"/>
          <p:cNvSpPr>
            <a:spLocks noGrp="1"/>
          </p:cNvSpPr>
          <p:nvPr>
            <p:ph idx="1"/>
          </p:nvPr>
        </p:nvSpPr>
        <p:spPr>
          <a:xfrm>
            <a:off x="325438" y="1660525"/>
            <a:ext cx="8640762" cy="4351338"/>
          </a:xfrm>
        </p:spPr>
        <p:txBody>
          <a:bodyPr/>
          <a:lstStyle/>
          <a:p>
            <a:pPr marL="0" indent="0">
              <a:buFont typeface="Arial" panose="020B0604020202020204" pitchFamily="34" charset="0"/>
              <a:buNone/>
            </a:pPr>
            <a:r>
              <a:rPr lang="el-GR" altLang="en-US" sz="1600" b="1" dirty="0" smtClean="0"/>
              <a:t>Βίντεο </a:t>
            </a:r>
            <a:r>
              <a:rPr lang="el-GR" altLang="en-US" sz="1600" b="1" dirty="0" smtClean="0"/>
              <a:t>7  </a:t>
            </a:r>
            <a:r>
              <a:rPr lang="el-GR" altLang="en-US" sz="1600" dirty="0" smtClean="0"/>
              <a:t>: </a:t>
            </a:r>
            <a:r>
              <a:rPr lang="en-US" altLang="en-US" sz="1600" dirty="0" smtClean="0"/>
              <a:t>Fertilization of </a:t>
            </a:r>
            <a:r>
              <a:rPr lang="en-US" altLang="en-US" sz="1600" dirty="0" err="1" smtClean="0"/>
              <a:t>sanddollar</a:t>
            </a:r>
            <a:r>
              <a:rPr lang="en-US" altLang="en-US" sz="1600" dirty="0" smtClean="0"/>
              <a:t> eggs</a:t>
            </a:r>
            <a:r>
              <a:rPr lang="el-GR" altLang="en-US" sz="1600" dirty="0" smtClean="0"/>
              <a:t>. Σύνδεσμος:</a:t>
            </a:r>
            <a:r>
              <a:rPr lang="en-US" altLang="en-US" sz="1600" dirty="0" smtClean="0"/>
              <a:t>http://www.youtube.com/watch?v=9zv3TRlctTY</a:t>
            </a:r>
            <a:r>
              <a:rPr lang="el-GR" altLang="en-US" sz="1600" dirty="0" smtClean="0"/>
              <a:t>.</a:t>
            </a:r>
            <a:r>
              <a:rPr lang="en-US" altLang="en-US" sz="1600" dirty="0" smtClean="0"/>
              <a:t> </a:t>
            </a:r>
          </a:p>
          <a:p>
            <a:pPr marL="0" indent="0">
              <a:buFont typeface="Arial" panose="020B0604020202020204" pitchFamily="34" charset="0"/>
              <a:buNone/>
            </a:pPr>
            <a:r>
              <a:rPr lang="el-GR" altLang="en-US" sz="1600" b="1" dirty="0" smtClean="0"/>
              <a:t>Βίντεο 8  </a:t>
            </a:r>
            <a:r>
              <a:rPr lang="el-GR" altLang="en-US" sz="1600" dirty="0" smtClean="0"/>
              <a:t>: </a:t>
            </a:r>
            <a:r>
              <a:rPr lang="en-US" altLang="en-US" sz="1600" dirty="0" smtClean="0"/>
              <a:t>Sea Urchin Egg Extraction</a:t>
            </a:r>
            <a:r>
              <a:rPr lang="el-GR" altLang="en-US" sz="1600" dirty="0" smtClean="0"/>
              <a:t>. Σύνδεσμος:</a:t>
            </a:r>
            <a:r>
              <a:rPr lang="en-US" altLang="en-US" sz="1600" dirty="0" smtClean="0"/>
              <a:t>http://www.youtube.com/watch?v=mfE4Q-8UBCE8</a:t>
            </a:r>
            <a:r>
              <a:rPr lang="el-GR" altLang="en-US" sz="1600" dirty="0" smtClean="0"/>
              <a:t>.</a:t>
            </a:r>
            <a:endParaRPr lang="en-US" altLang="en-US" sz="1600" dirty="0" smtClean="0"/>
          </a:p>
          <a:p>
            <a:pPr marL="0" indent="0">
              <a:buFont typeface="Arial" panose="020B0604020202020204" pitchFamily="34" charset="0"/>
              <a:buNone/>
            </a:pPr>
            <a:endParaRPr lang="en-US" altLang="en-US" sz="1600" dirty="0" smtClean="0"/>
          </a:p>
          <a:p>
            <a:pPr marL="0" indent="0">
              <a:buFont typeface="Arial" panose="020B0604020202020204" pitchFamily="34" charset="0"/>
              <a:buNone/>
            </a:pPr>
            <a:endParaRPr lang="en-US" altLang="en-US" sz="1600" dirty="0" smtClean="0"/>
          </a:p>
          <a:p>
            <a:pPr marL="0" indent="0">
              <a:buFont typeface="Arial" panose="020B0604020202020204" pitchFamily="34" charset="0"/>
              <a:buNone/>
            </a:pPr>
            <a:endParaRPr lang="en-US" altLang="en-US" sz="1600" dirty="0" smtClean="0"/>
          </a:p>
        </p:txBody>
      </p:sp>
      <p:sp>
        <p:nvSpPr>
          <p:cNvPr id="4" name="Footer Placeholder 3"/>
          <p:cNvSpPr>
            <a:spLocks noGrp="1"/>
          </p:cNvSpPr>
          <p:nvPr>
            <p:ph type="ftr" sz="quarter" idx="10"/>
          </p:nvPr>
        </p:nvSpPr>
        <p:spPr/>
        <p:txBody>
          <a:bodyPr/>
          <a:lstStyle/>
          <a:p>
            <a:pPr>
              <a:defRPr/>
            </a:pPr>
            <a:r>
              <a:rPr lang="el-GR"/>
              <a:t>Ενότητα 4. Εργαστηριακή Άσκηση Εμβρυολογίας</a:t>
            </a:r>
          </a:p>
        </p:txBody>
      </p:sp>
      <p:sp>
        <p:nvSpPr>
          <p:cNvPr id="5" name="Slide Number Placeholder 4"/>
          <p:cNvSpPr>
            <a:spLocks noGrp="1"/>
          </p:cNvSpPr>
          <p:nvPr>
            <p:ph type="sldNum" sz="quarter" idx="11"/>
          </p:nvPr>
        </p:nvSpPr>
        <p:spPr/>
        <p:txBody>
          <a:bodyPr/>
          <a:lstStyle/>
          <a:p>
            <a:pPr>
              <a:defRPr/>
            </a:pPr>
            <a:fld id="{0133AE16-2279-4E53-B0AA-7A3654B4FA7F}" type="slidenum">
              <a:rPr lang="el-GR" smtClean="0"/>
              <a:pPr>
                <a:defRPr/>
              </a:pPr>
              <a:t>24</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6425" y="425450"/>
            <a:ext cx="7886700" cy="1325563"/>
          </a:xfrm>
        </p:spPr>
        <p:txBody>
          <a:bodyPr/>
          <a:lstStyle/>
          <a:p>
            <a:pPr eaLnBrk="1" hangingPunct="1"/>
            <a:r>
              <a:rPr lang="el-GR" altLang="el-GR" smtClean="0">
                <a:solidFill>
                  <a:srgbClr val="0070C0"/>
                </a:solidFill>
              </a:rPr>
              <a:t>Μερικά σημαντικά θέματα</a:t>
            </a:r>
          </a:p>
        </p:txBody>
      </p:sp>
      <p:sp useBgFill="1">
        <p:nvSpPr>
          <p:cNvPr id="8195" name="Content Placeholder 2"/>
          <p:cNvSpPr>
            <a:spLocks noGrp="1"/>
          </p:cNvSpPr>
          <p:nvPr>
            <p:ph idx="1"/>
          </p:nvPr>
        </p:nvSpPr>
        <p:spPr>
          <a:xfrm>
            <a:off x="373063" y="1628775"/>
            <a:ext cx="8351837" cy="4351338"/>
          </a:xfrm>
        </p:spPr>
        <p:txBody>
          <a:bodyPr/>
          <a:lstStyle/>
          <a:p>
            <a:pPr marL="914400" eaLnBrk="1" hangingPunct="1">
              <a:lnSpc>
                <a:spcPct val="100000"/>
              </a:lnSpc>
              <a:spcBef>
                <a:spcPct val="0"/>
              </a:spcBef>
              <a:buFontTx/>
              <a:buNone/>
            </a:pPr>
            <a:r>
              <a:rPr lang="el-GR" altLang="en-US" sz="2400" smtClean="0">
                <a:cs typeface="Times New Roman" panose="02020603050405020304" pitchFamily="18" charset="0"/>
              </a:rPr>
              <a:t>1)Παρουσία στο εργαστήριο και τρόπος εργασίας.</a:t>
            </a:r>
          </a:p>
          <a:p>
            <a:pPr marL="914400" eaLnBrk="1" hangingPunct="1">
              <a:lnSpc>
                <a:spcPct val="100000"/>
              </a:lnSpc>
              <a:spcBef>
                <a:spcPct val="0"/>
              </a:spcBef>
              <a:buFontTx/>
              <a:buNone/>
            </a:pPr>
            <a:r>
              <a:rPr lang="el-GR" altLang="en-US" sz="2400" smtClean="0">
                <a:cs typeface="Times New Roman" panose="02020603050405020304" pitchFamily="18" charset="0"/>
              </a:rPr>
              <a:t> </a:t>
            </a:r>
          </a:p>
          <a:p>
            <a:pPr marL="914400" eaLnBrk="1" hangingPunct="1">
              <a:lnSpc>
                <a:spcPct val="100000"/>
              </a:lnSpc>
              <a:spcBef>
                <a:spcPct val="0"/>
              </a:spcBef>
              <a:buFontTx/>
              <a:buNone/>
            </a:pPr>
            <a:r>
              <a:rPr lang="el-GR" altLang="en-US" sz="2400" smtClean="0">
                <a:cs typeface="Times New Roman" panose="02020603050405020304" pitchFamily="18" charset="0"/>
              </a:rPr>
              <a:t>2) Δημιουργία ντοσιέ ασκήσεων με τα σχέδιά σας.</a:t>
            </a:r>
          </a:p>
          <a:p>
            <a:pPr marL="914400" eaLnBrk="1" hangingPunct="1">
              <a:lnSpc>
                <a:spcPct val="100000"/>
              </a:lnSpc>
              <a:spcBef>
                <a:spcPct val="0"/>
              </a:spcBef>
              <a:buFontTx/>
              <a:buNone/>
            </a:pPr>
            <a:endParaRPr lang="el-GR" altLang="en-US" sz="2400" smtClean="0">
              <a:cs typeface="Times New Roman" panose="02020603050405020304" pitchFamily="18" charset="0"/>
            </a:endParaRPr>
          </a:p>
          <a:p>
            <a:pPr marL="914400" eaLnBrk="1" hangingPunct="1">
              <a:lnSpc>
                <a:spcPct val="100000"/>
              </a:lnSpc>
              <a:spcBef>
                <a:spcPct val="0"/>
              </a:spcBef>
              <a:buFontTx/>
              <a:buNone/>
            </a:pPr>
            <a:r>
              <a:rPr lang="el-GR" altLang="en-US" sz="2400" smtClean="0">
                <a:cs typeface="Times New Roman" panose="02020603050405020304" pitchFamily="18" charset="0"/>
              </a:rPr>
              <a:t>3) Υλικά για τις εργαστηριακές ασκήσεις, </a:t>
            </a:r>
          </a:p>
          <a:p>
            <a:pPr marL="914400" eaLnBrk="1" hangingPunct="1">
              <a:lnSpc>
                <a:spcPct val="100000"/>
              </a:lnSpc>
              <a:spcBef>
                <a:spcPct val="0"/>
              </a:spcBef>
              <a:buFontTx/>
              <a:buNone/>
            </a:pPr>
            <a:r>
              <a:rPr lang="el-GR" altLang="en-US" sz="2400" smtClean="0">
                <a:cs typeface="Times New Roman" panose="02020603050405020304" pitchFamily="18" charset="0"/>
              </a:rPr>
              <a:t>(σελίδα 2 του εγχειριδίου εργαστηριακών ασκήσεων).</a:t>
            </a:r>
          </a:p>
          <a:p>
            <a:pPr marL="914400" eaLnBrk="1" hangingPunct="1">
              <a:lnSpc>
                <a:spcPct val="100000"/>
              </a:lnSpc>
              <a:spcBef>
                <a:spcPct val="0"/>
              </a:spcBef>
              <a:buFontTx/>
              <a:buNone/>
            </a:pPr>
            <a:endParaRPr lang="el-GR" altLang="en-US" sz="2400" smtClean="0">
              <a:cs typeface="Times New Roman" panose="02020603050405020304" pitchFamily="18" charset="0"/>
            </a:endParaRPr>
          </a:p>
          <a:p>
            <a:pPr marL="914400" eaLnBrk="1" hangingPunct="1">
              <a:lnSpc>
                <a:spcPct val="100000"/>
              </a:lnSpc>
              <a:spcBef>
                <a:spcPct val="0"/>
              </a:spcBef>
              <a:buFontTx/>
              <a:buNone/>
            </a:pPr>
            <a:r>
              <a:rPr lang="el-GR" altLang="en-US" sz="2400" smtClean="0">
                <a:cs typeface="Times New Roman" panose="02020603050405020304" pitchFamily="18" charset="0"/>
              </a:rPr>
              <a:t>4) Θέματα σχετικά με τις βιβλιογραφικές αναφορές.</a:t>
            </a:r>
          </a:p>
          <a:p>
            <a:pPr marL="914400" eaLnBrk="1" hangingPunct="1">
              <a:lnSpc>
                <a:spcPct val="100000"/>
              </a:lnSpc>
            </a:pPr>
            <a:endParaRPr lang="el-GR" altLang="en-US" sz="2600" smtClean="0">
              <a:cs typeface="Times New Roman" panose="02020603050405020304" pitchFamily="18" charset="0"/>
            </a:endParaRPr>
          </a:p>
          <a:p>
            <a:pPr marL="914400" algn="ctr" eaLnBrk="1" hangingPunct="1">
              <a:lnSpc>
                <a:spcPct val="70000"/>
              </a:lnSpc>
              <a:buFont typeface="Arial" panose="020B0604020202020204" pitchFamily="34" charset="0"/>
              <a:buNone/>
            </a:pPr>
            <a:endParaRPr lang="el-GR" altLang="en-US" sz="1000" smtClean="0">
              <a:cs typeface="Times New Roman" panose="02020603050405020304" pitchFamily="18" charset="0"/>
            </a:endParaRPr>
          </a:p>
          <a:p>
            <a:pPr marL="914400" algn="ctr" eaLnBrk="1" hangingPunct="1">
              <a:lnSpc>
                <a:spcPct val="70000"/>
              </a:lnSpc>
              <a:buFont typeface="Arial" panose="020B0604020202020204" pitchFamily="34" charset="0"/>
              <a:buNone/>
            </a:pPr>
            <a:endParaRPr lang="el-GR" altLang="en-US" sz="2000" smtClean="0">
              <a:cs typeface="Times New Roman" panose="02020603050405020304" pitchFamily="18" charset="0"/>
            </a:endParaRPr>
          </a:p>
          <a:p>
            <a:pPr marL="914400" algn="ctr" eaLnBrk="1" hangingPunct="1">
              <a:lnSpc>
                <a:spcPct val="70000"/>
              </a:lnSpc>
              <a:buFont typeface="Arial" panose="020B0604020202020204" pitchFamily="34" charset="0"/>
              <a:buNone/>
            </a:pPr>
            <a:endParaRPr lang="el-GR" altLang="en-US" sz="2000" smtClean="0">
              <a:cs typeface="Times New Roman" panose="02020603050405020304" pitchFamily="18" charset="0"/>
            </a:endParaRPr>
          </a:p>
          <a:p>
            <a:pPr marL="914400" eaLnBrk="1" hangingPunct="1">
              <a:lnSpc>
                <a:spcPct val="70000"/>
              </a:lnSpc>
              <a:buFont typeface="Arial" panose="020B0604020202020204" pitchFamily="34" charset="0"/>
              <a:buNone/>
            </a:pPr>
            <a:endParaRPr lang="el-GR" altLang="el-GR" sz="1000" smtClean="0"/>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16F6211A-CD21-459D-986E-0A9D6EBBFCF0}" type="slidenum">
              <a:rPr lang="en-US"/>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06425" y="425450"/>
            <a:ext cx="7886700" cy="1325563"/>
          </a:xfrm>
        </p:spPr>
        <p:txBody>
          <a:bodyPr/>
          <a:lstStyle/>
          <a:p>
            <a:pPr eaLnBrk="1" hangingPunct="1"/>
            <a:r>
              <a:rPr lang="el-GR" altLang="el-GR" smtClean="0">
                <a:solidFill>
                  <a:srgbClr val="0070C0"/>
                </a:solidFill>
              </a:rPr>
              <a:t>Βιβλιογραφικές Αναφορές</a:t>
            </a:r>
            <a:r>
              <a:rPr lang="en-US" altLang="el-GR" smtClean="0">
                <a:solidFill>
                  <a:srgbClr val="0070C0"/>
                </a:solidFill>
              </a:rPr>
              <a:t> (1/2)</a:t>
            </a:r>
            <a:endParaRPr lang="el-GR" altLang="el-GR" smtClean="0">
              <a:solidFill>
                <a:srgbClr val="0070C0"/>
              </a:solidFill>
            </a:endParaRPr>
          </a:p>
        </p:txBody>
      </p:sp>
      <p:sp useBgFill="1">
        <p:nvSpPr>
          <p:cNvPr id="10243" name="Content Placeholder 2"/>
          <p:cNvSpPr>
            <a:spLocks noGrp="1"/>
          </p:cNvSpPr>
          <p:nvPr>
            <p:ph idx="1"/>
          </p:nvPr>
        </p:nvSpPr>
        <p:spPr>
          <a:xfrm>
            <a:off x="373063" y="1628775"/>
            <a:ext cx="8351837" cy="4351338"/>
          </a:xfrm>
        </p:spPr>
        <p:txBody>
          <a:bodyPr/>
          <a:lstStyle/>
          <a:p>
            <a:pPr algn="ctr" eaLnBrk="1" hangingPunct="1">
              <a:lnSpc>
                <a:spcPct val="100000"/>
              </a:lnSpc>
              <a:spcBef>
                <a:spcPct val="0"/>
              </a:spcBef>
              <a:buFontTx/>
              <a:buNone/>
            </a:pPr>
            <a:r>
              <a:rPr lang="el-GR" altLang="en-US" sz="2400" b="1" smtClean="0">
                <a:cs typeface="Times New Roman" panose="02020603050405020304" pitchFamily="18" charset="0"/>
              </a:rPr>
              <a:t>Γιατί τις χρειαζόμαστε...</a:t>
            </a:r>
            <a:r>
              <a:rPr lang="en-US" altLang="en-US" sz="2400" b="1" smtClean="0">
                <a:cs typeface="Times New Roman" panose="02020603050405020304" pitchFamily="18" charset="0"/>
              </a:rPr>
              <a:t>;</a:t>
            </a:r>
            <a:endParaRPr lang="el-GR" altLang="en-US" sz="2400" b="1" smtClean="0">
              <a:cs typeface="Times New Roman" panose="02020603050405020304" pitchFamily="18" charset="0"/>
            </a:endParaRPr>
          </a:p>
          <a:p>
            <a:pPr algn="ctr" eaLnBrk="1" hangingPunct="1">
              <a:lnSpc>
                <a:spcPct val="100000"/>
              </a:lnSpc>
              <a:spcBef>
                <a:spcPct val="0"/>
              </a:spcBef>
              <a:buFontTx/>
              <a:buNone/>
            </a:pPr>
            <a:endParaRPr lang="el-GR" altLang="en-US" sz="2400" smtClean="0">
              <a:cs typeface="Times New Roman" panose="02020603050405020304" pitchFamily="18" charset="0"/>
            </a:endParaRPr>
          </a:p>
          <a:p>
            <a:pPr algn="ctr" eaLnBrk="1" hangingPunct="1">
              <a:lnSpc>
                <a:spcPct val="100000"/>
              </a:lnSpc>
              <a:spcBef>
                <a:spcPct val="0"/>
              </a:spcBef>
              <a:buFontTx/>
              <a:buNone/>
            </a:pPr>
            <a:endParaRPr lang="el-GR" altLang="en-US" sz="2400" smtClean="0">
              <a:cs typeface="Times New Roman" panose="02020603050405020304" pitchFamily="18" charset="0"/>
            </a:endParaRPr>
          </a:p>
          <a:p>
            <a:pPr algn="ctr" eaLnBrk="1" hangingPunct="1">
              <a:lnSpc>
                <a:spcPct val="100000"/>
              </a:lnSpc>
              <a:spcBef>
                <a:spcPct val="0"/>
              </a:spcBef>
              <a:buFontTx/>
              <a:buNone/>
            </a:pPr>
            <a:r>
              <a:rPr lang="el-GR" altLang="en-US" sz="2400" b="1" smtClean="0">
                <a:cs typeface="Times New Roman" panose="02020603050405020304" pitchFamily="18" charset="0"/>
              </a:rPr>
              <a:t>Πού τις βρίσκουμε...</a:t>
            </a:r>
            <a:r>
              <a:rPr lang="en-US" altLang="en-US" sz="2400" b="1" smtClean="0">
                <a:cs typeface="Times New Roman" panose="02020603050405020304" pitchFamily="18" charset="0"/>
              </a:rPr>
              <a:t>;</a:t>
            </a:r>
            <a:endParaRPr lang="el-GR" altLang="en-US" sz="2400" b="1" smtClean="0">
              <a:cs typeface="Times New Roman" panose="02020603050405020304" pitchFamily="18" charset="0"/>
            </a:endParaRPr>
          </a:p>
          <a:p>
            <a:pPr algn="ctr" eaLnBrk="1" hangingPunct="1">
              <a:lnSpc>
                <a:spcPct val="100000"/>
              </a:lnSpc>
              <a:spcBef>
                <a:spcPct val="0"/>
              </a:spcBef>
              <a:buFontTx/>
              <a:buNone/>
            </a:pPr>
            <a:endParaRPr lang="el-GR" altLang="en-US" sz="2400" b="1" smtClean="0">
              <a:cs typeface="Times New Roman" panose="02020603050405020304" pitchFamily="18" charset="0"/>
            </a:endParaRPr>
          </a:p>
          <a:p>
            <a:pPr algn="ctr" eaLnBrk="1" hangingPunct="1">
              <a:lnSpc>
                <a:spcPct val="100000"/>
              </a:lnSpc>
              <a:spcBef>
                <a:spcPts val="1200"/>
              </a:spcBef>
              <a:buFontTx/>
              <a:buNone/>
            </a:pPr>
            <a:r>
              <a:rPr lang="en-GB" altLang="en-US" sz="2400" smtClean="0">
                <a:cs typeface="Times New Roman" panose="02020603050405020304" pitchFamily="18" charset="0"/>
              </a:rPr>
              <a:t>http://www.ncbi.nlm.nih.gov/pubmed </a:t>
            </a:r>
            <a:endParaRPr lang="en-US" altLang="en-US" sz="2400" smtClean="0">
              <a:cs typeface="Times New Roman" panose="02020603050405020304" pitchFamily="18" charset="0"/>
            </a:endParaRPr>
          </a:p>
          <a:p>
            <a:pPr algn="ctr" eaLnBrk="1" hangingPunct="1">
              <a:lnSpc>
                <a:spcPct val="100000"/>
              </a:lnSpc>
              <a:spcBef>
                <a:spcPts val="1200"/>
              </a:spcBef>
              <a:buFontTx/>
              <a:buNone/>
            </a:pPr>
            <a:r>
              <a:rPr lang="en-US" altLang="en-US" sz="2400" smtClean="0">
                <a:cs typeface="Times New Roman" panose="02020603050405020304" pitchFamily="18" charset="0"/>
              </a:rPr>
              <a:t>http://www.isiwebofknowledge.com/</a:t>
            </a:r>
          </a:p>
          <a:p>
            <a:pPr algn="ctr" eaLnBrk="1" hangingPunct="1">
              <a:lnSpc>
                <a:spcPct val="100000"/>
              </a:lnSpc>
              <a:spcBef>
                <a:spcPts val="1200"/>
              </a:spcBef>
              <a:buFontTx/>
              <a:buNone/>
            </a:pPr>
            <a:r>
              <a:rPr lang="en-US" altLang="en-US" sz="2400" smtClean="0">
                <a:cs typeface="Times New Roman" panose="02020603050405020304" pitchFamily="18" charset="0"/>
              </a:rPr>
              <a:t>http://www.sciencedirect.com/</a:t>
            </a:r>
          </a:p>
          <a:p>
            <a:pPr algn="ctr" eaLnBrk="1" hangingPunct="1">
              <a:lnSpc>
                <a:spcPct val="100000"/>
              </a:lnSpc>
              <a:spcBef>
                <a:spcPts val="1200"/>
              </a:spcBef>
              <a:buFontTx/>
              <a:buNone/>
            </a:pPr>
            <a:r>
              <a:rPr lang="en-US" altLang="en-US" sz="2400" smtClean="0">
                <a:cs typeface="Times New Roman" panose="02020603050405020304" pitchFamily="18" charset="0"/>
              </a:rPr>
              <a:t>http://www.cell.com/cellpress</a:t>
            </a:r>
            <a:endParaRPr lang="el-GR" altLang="en-US" sz="2400" smtClean="0">
              <a:cs typeface="Times New Roman" panose="02020603050405020304" pitchFamily="18" charset="0"/>
            </a:endParaRPr>
          </a:p>
          <a:p>
            <a:pPr algn="ctr" eaLnBrk="1" hangingPunct="1">
              <a:lnSpc>
                <a:spcPct val="70000"/>
              </a:lnSpc>
              <a:buFont typeface="Arial" panose="020B0604020202020204" pitchFamily="34" charset="0"/>
              <a:buNone/>
            </a:pPr>
            <a:endParaRPr lang="el-GR" altLang="en-US" sz="1600" smtClean="0">
              <a:cs typeface="Times New Roman" panose="02020603050405020304" pitchFamily="18" charset="0"/>
            </a:endParaRPr>
          </a:p>
          <a:p>
            <a:pPr algn="ctr" eaLnBrk="1" hangingPunct="1">
              <a:lnSpc>
                <a:spcPct val="70000"/>
              </a:lnSpc>
              <a:buFont typeface="Arial" panose="020B0604020202020204" pitchFamily="34" charset="0"/>
              <a:buNone/>
            </a:pPr>
            <a:endParaRPr lang="el-GR" altLang="en-US" sz="1600" smtClean="0">
              <a:cs typeface="Times New Roman" panose="02020603050405020304" pitchFamily="18" charset="0"/>
            </a:endParaRPr>
          </a:p>
          <a:p>
            <a:pPr algn="ctr" eaLnBrk="1" hangingPunct="1">
              <a:lnSpc>
                <a:spcPct val="70000"/>
              </a:lnSpc>
              <a:buFont typeface="Arial" panose="020B0604020202020204" pitchFamily="34" charset="0"/>
              <a:buNone/>
            </a:pPr>
            <a:endParaRPr lang="el-GR" altLang="en-US" sz="1600" smtClean="0">
              <a:cs typeface="Times New Roman" panose="02020603050405020304" pitchFamily="18" charset="0"/>
            </a:endParaRPr>
          </a:p>
          <a:p>
            <a:pPr eaLnBrk="1" hangingPunct="1">
              <a:lnSpc>
                <a:spcPct val="70000"/>
              </a:lnSpc>
              <a:buFont typeface="Arial" panose="020B0604020202020204" pitchFamily="34" charset="0"/>
              <a:buNone/>
            </a:pPr>
            <a:endParaRPr lang="el-GR" altLang="el-GR" sz="1600" smtClean="0"/>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9B7183E7-BB40-40EC-938A-9F8B0D467194}" type="slidenum">
              <a:rPr lang="en-US"/>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6425" y="425450"/>
            <a:ext cx="7886700" cy="1325563"/>
          </a:xfrm>
        </p:spPr>
        <p:txBody>
          <a:bodyPr/>
          <a:lstStyle/>
          <a:p>
            <a:pPr eaLnBrk="1" hangingPunct="1"/>
            <a:r>
              <a:rPr lang="el-GR" altLang="el-GR" smtClean="0">
                <a:solidFill>
                  <a:srgbClr val="0070C0"/>
                </a:solidFill>
              </a:rPr>
              <a:t>Βιβλιογραφικές Αναφορές</a:t>
            </a:r>
            <a:r>
              <a:rPr lang="en-US" altLang="el-GR" smtClean="0">
                <a:solidFill>
                  <a:srgbClr val="0070C0"/>
                </a:solidFill>
              </a:rPr>
              <a:t> (2/2)</a:t>
            </a:r>
            <a:endParaRPr lang="el-GR" altLang="el-GR" smtClean="0">
              <a:solidFill>
                <a:srgbClr val="0070C0"/>
              </a:solidFill>
            </a:endParaRPr>
          </a:p>
        </p:txBody>
      </p:sp>
      <p:sp useBgFill="1">
        <p:nvSpPr>
          <p:cNvPr id="12291" name="Content Placeholder 2"/>
          <p:cNvSpPr>
            <a:spLocks noGrp="1"/>
          </p:cNvSpPr>
          <p:nvPr>
            <p:ph idx="1"/>
          </p:nvPr>
        </p:nvSpPr>
        <p:spPr>
          <a:xfrm>
            <a:off x="373063" y="1628775"/>
            <a:ext cx="8351837" cy="4351338"/>
          </a:xfrm>
        </p:spPr>
        <p:txBody>
          <a:bodyPr/>
          <a:lstStyle/>
          <a:p>
            <a:pPr marL="0" indent="0" algn="ctr" eaLnBrk="1" hangingPunct="1">
              <a:lnSpc>
                <a:spcPct val="70000"/>
              </a:lnSpc>
              <a:buFont typeface="Arial" panose="020B0604020202020204" pitchFamily="34" charset="0"/>
              <a:buNone/>
            </a:pPr>
            <a:endParaRPr lang="el-GR" altLang="en-US" sz="1600" dirty="0" smtClean="0">
              <a:cs typeface="Times New Roman" panose="02020603050405020304" pitchFamily="18" charset="0"/>
            </a:endParaRPr>
          </a:p>
          <a:p>
            <a:pPr marL="0" indent="0" algn="ctr" eaLnBrk="1" hangingPunct="1">
              <a:lnSpc>
                <a:spcPct val="100000"/>
              </a:lnSpc>
              <a:spcBef>
                <a:spcPct val="0"/>
              </a:spcBef>
              <a:buFontTx/>
              <a:buNone/>
            </a:pPr>
            <a:r>
              <a:rPr lang="el-GR" altLang="en-US" sz="2400" b="1" dirty="0" smtClean="0">
                <a:cs typeface="Times New Roman" panose="02020603050405020304" pitchFamily="18" charset="0"/>
              </a:rPr>
              <a:t>Πως τις διαμορφώνουμε και τις διαχειριζόμαστε...</a:t>
            </a:r>
            <a:r>
              <a:rPr lang="en-US" altLang="en-US" sz="2400" b="1" dirty="0" smtClean="0">
                <a:cs typeface="Times New Roman" panose="02020603050405020304" pitchFamily="18" charset="0"/>
              </a:rPr>
              <a:t>;</a:t>
            </a:r>
            <a:endParaRPr lang="en-GB" altLang="en-US" sz="2400" b="1" dirty="0" smtClean="0">
              <a:cs typeface="Times New Roman" panose="02020603050405020304" pitchFamily="18" charset="0"/>
            </a:endParaRPr>
          </a:p>
          <a:p>
            <a:pPr marL="0" indent="0" eaLnBrk="1" hangingPunct="1">
              <a:lnSpc>
                <a:spcPct val="100000"/>
              </a:lnSpc>
              <a:spcBef>
                <a:spcPts val="1200"/>
              </a:spcBef>
              <a:buFontTx/>
              <a:buNone/>
            </a:pPr>
            <a:r>
              <a:rPr lang="en-US" altLang="en-US" sz="1600" dirty="0" smtClean="0">
                <a:cs typeface="Times New Roman" panose="02020603050405020304" pitchFamily="18" charset="0"/>
              </a:rPr>
              <a:t>1) </a:t>
            </a:r>
            <a:r>
              <a:rPr lang="en-US" altLang="en-US" sz="1600" dirty="0" err="1" smtClean="0">
                <a:cs typeface="Times New Roman" panose="02020603050405020304" pitchFamily="18" charset="0"/>
              </a:rPr>
              <a:t>Heldmaier</a:t>
            </a:r>
            <a:r>
              <a:rPr lang="en-US" altLang="en-US" sz="1600" dirty="0" smtClean="0">
                <a:cs typeface="Times New Roman" panose="02020603050405020304" pitchFamily="18" charset="0"/>
              </a:rPr>
              <a:t> G., </a:t>
            </a:r>
            <a:r>
              <a:rPr lang="en-US" altLang="en-US" sz="1600" dirty="0" err="1" smtClean="0">
                <a:cs typeface="Times New Roman" panose="02020603050405020304" pitchFamily="18" charset="0"/>
              </a:rPr>
              <a:t>Ortmann</a:t>
            </a:r>
            <a:r>
              <a:rPr lang="en-US" altLang="en-US" sz="1600" dirty="0" smtClean="0">
                <a:cs typeface="Times New Roman" panose="02020603050405020304" pitchFamily="18" charset="0"/>
              </a:rPr>
              <a:t> S., </a:t>
            </a:r>
            <a:r>
              <a:rPr lang="en-US" altLang="en-US" sz="1600" dirty="0" err="1" smtClean="0">
                <a:cs typeface="Times New Roman" panose="02020603050405020304" pitchFamily="18" charset="0"/>
              </a:rPr>
              <a:t>Elvert</a:t>
            </a:r>
            <a:r>
              <a:rPr lang="en-US" altLang="en-US" sz="1600" dirty="0" smtClean="0">
                <a:cs typeface="Times New Roman" panose="02020603050405020304" pitchFamily="18" charset="0"/>
              </a:rPr>
              <a:t> R. (2004) Natural </a:t>
            </a:r>
            <a:r>
              <a:rPr lang="en-US" altLang="en-US" sz="1600" dirty="0" err="1" smtClean="0">
                <a:cs typeface="Times New Roman" panose="02020603050405020304" pitchFamily="18" charset="0"/>
              </a:rPr>
              <a:t>hypometabolism</a:t>
            </a:r>
            <a:r>
              <a:rPr lang="en-US" altLang="en-US" sz="1600" dirty="0" smtClean="0">
                <a:cs typeface="Times New Roman" panose="02020603050405020304" pitchFamily="18" charset="0"/>
              </a:rPr>
              <a:t> during hibernation and daily torpor in mammals. Respiratory Physiology &amp; Neurobiology 141, 317‐329.</a:t>
            </a:r>
          </a:p>
          <a:p>
            <a:pPr marL="0" indent="0" eaLnBrk="1" hangingPunct="1">
              <a:lnSpc>
                <a:spcPct val="100000"/>
              </a:lnSpc>
              <a:spcBef>
                <a:spcPts val="1200"/>
              </a:spcBef>
              <a:buFontTx/>
              <a:buNone/>
            </a:pPr>
            <a:r>
              <a:rPr lang="en-US" altLang="en-US" sz="1600" dirty="0" smtClean="0">
                <a:cs typeface="Times New Roman" panose="02020603050405020304" pitchFamily="18" charset="0"/>
              </a:rPr>
              <a:t>2) Carey HV., Andrews MT., Martin SL. (2003) Mammalian Hibernation: Cellular and Molecular Responses to Depressed Metabolism and Low Temperature. Physiological Reviews 83, 1152‐1181.</a:t>
            </a:r>
          </a:p>
          <a:p>
            <a:pPr marL="0" indent="0" eaLnBrk="1" hangingPunct="1">
              <a:lnSpc>
                <a:spcPct val="100000"/>
              </a:lnSpc>
              <a:spcBef>
                <a:spcPts val="1200"/>
              </a:spcBef>
              <a:buFontTx/>
              <a:buNone/>
            </a:pPr>
            <a:r>
              <a:rPr lang="en-US" altLang="en-US" sz="1600" dirty="0" smtClean="0">
                <a:cs typeface="Times New Roman" panose="02020603050405020304" pitchFamily="18" charset="0"/>
              </a:rPr>
              <a:t>3) Andrews MT. (2007) Advances in molecular biology of hibernation in mammals. </a:t>
            </a:r>
            <a:r>
              <a:rPr lang="en-US" altLang="en-US" sz="1600" dirty="0" err="1" smtClean="0">
                <a:cs typeface="Times New Roman" panose="02020603050405020304" pitchFamily="18" charset="0"/>
              </a:rPr>
              <a:t>BioEssays</a:t>
            </a:r>
            <a:r>
              <a:rPr lang="en-US" altLang="en-US" sz="1600" dirty="0" smtClean="0">
                <a:cs typeface="Times New Roman" panose="02020603050405020304" pitchFamily="18" charset="0"/>
              </a:rPr>
              <a:t>, 29, 431‐440.</a:t>
            </a:r>
          </a:p>
          <a:p>
            <a:pPr marL="0" indent="0" eaLnBrk="1" hangingPunct="1">
              <a:lnSpc>
                <a:spcPct val="100000"/>
              </a:lnSpc>
              <a:spcBef>
                <a:spcPts val="1200"/>
              </a:spcBef>
              <a:buFontTx/>
              <a:buNone/>
            </a:pPr>
            <a:r>
              <a:rPr lang="en-US" altLang="en-US" sz="1600" dirty="0" smtClean="0">
                <a:cs typeface="Times New Roman" panose="02020603050405020304" pitchFamily="18" charset="0"/>
              </a:rPr>
              <a:t>4) Staples  JF., Brown JCL. (2008) Mitochondrial metabolism in hibernation and daily torpor: a review. Journal of Comparative Physiology B: Biochemical, Systemic, and Environmental Physiology 178, 811‐827.</a:t>
            </a:r>
          </a:p>
          <a:p>
            <a:pPr marL="0" indent="0" eaLnBrk="1" hangingPunct="1">
              <a:lnSpc>
                <a:spcPct val="100000"/>
              </a:lnSpc>
              <a:spcBef>
                <a:spcPts val="1200"/>
              </a:spcBef>
              <a:buFontTx/>
              <a:buNone/>
            </a:pPr>
            <a:r>
              <a:rPr lang="en-US" altLang="en-US" sz="1600" dirty="0" smtClean="0">
                <a:cs typeface="Times New Roman" panose="02020603050405020304" pitchFamily="18" charset="0"/>
              </a:rPr>
              <a:t>5) Ruby NF. (2003) Hibernation: When Good Clocks Go Cold. Journal of Biological Rhythms, 18, 275.</a:t>
            </a:r>
            <a:r>
              <a:rPr lang="en-US" altLang="en-US" sz="1600" dirty="0" smtClean="0">
                <a:solidFill>
                  <a:srgbClr val="FFFFFF"/>
                </a:solidFill>
                <a:cs typeface="Times New Roman" panose="02020603050405020304" pitchFamily="18" charset="0"/>
              </a:rPr>
              <a:t>‐286</a:t>
            </a:r>
            <a:endParaRPr lang="en-GB" altLang="en-US" sz="1600" dirty="0" smtClean="0">
              <a:solidFill>
                <a:srgbClr val="FFFFFF"/>
              </a:solidFill>
              <a:cs typeface="Times New Roman" panose="02020603050405020304" pitchFamily="18" charset="0"/>
            </a:endParaRPr>
          </a:p>
          <a:p>
            <a:pPr marL="0" indent="0" algn="ctr" eaLnBrk="1" hangingPunct="1">
              <a:lnSpc>
                <a:spcPct val="70000"/>
              </a:lnSpc>
              <a:buFont typeface="Arial" panose="020B0604020202020204" pitchFamily="34" charset="0"/>
              <a:buNone/>
            </a:pPr>
            <a:endParaRPr lang="el-GR" altLang="en-US" sz="1600" dirty="0" smtClean="0">
              <a:cs typeface="Times New Roman" panose="02020603050405020304" pitchFamily="18" charset="0"/>
            </a:endParaRPr>
          </a:p>
          <a:p>
            <a:pPr marL="0" indent="0" algn="ctr" eaLnBrk="1" hangingPunct="1">
              <a:lnSpc>
                <a:spcPct val="70000"/>
              </a:lnSpc>
              <a:buFont typeface="Arial" panose="020B0604020202020204" pitchFamily="34" charset="0"/>
              <a:buNone/>
            </a:pPr>
            <a:endParaRPr lang="el-GR" altLang="en-US" sz="1600" dirty="0" smtClean="0">
              <a:cs typeface="Times New Roman" panose="02020603050405020304" pitchFamily="18" charset="0"/>
            </a:endParaRPr>
          </a:p>
          <a:p>
            <a:pPr marL="0" indent="0" eaLnBrk="1" hangingPunct="1">
              <a:lnSpc>
                <a:spcPct val="70000"/>
              </a:lnSpc>
              <a:buFont typeface="Arial" panose="020B0604020202020204" pitchFamily="34" charset="0"/>
              <a:buNone/>
            </a:pPr>
            <a:endParaRPr lang="el-GR" altLang="el-GR" sz="1600" dirty="0" smtClean="0"/>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FD7DC49C-7A91-4102-B788-17051BE39973}"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6425" y="425450"/>
            <a:ext cx="7886700" cy="1325563"/>
          </a:xfrm>
        </p:spPr>
        <p:txBody>
          <a:bodyPr/>
          <a:lstStyle/>
          <a:p>
            <a:pPr eaLnBrk="1" hangingPunct="1"/>
            <a:r>
              <a:rPr lang="el-GR" altLang="el-GR" sz="4000" smtClean="0">
                <a:solidFill>
                  <a:srgbClr val="0070C0"/>
                </a:solidFill>
              </a:rPr>
              <a:t>Γονιμοποίηση και πρώτες διαιρέσεις ζυγωτού στον αχινό</a:t>
            </a:r>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BB07EDF4-3EAA-443F-9234-779C7972494D}" type="slidenum">
              <a:rPr lang="en-US"/>
              <a:pPr>
                <a:defRPr/>
              </a:pPr>
              <a:t>6</a:t>
            </a:fld>
            <a:endParaRPr lang="en-US"/>
          </a:p>
        </p:txBody>
      </p:sp>
      <p:pic>
        <p:nvPicPr>
          <p:cNvPr id="14341"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01738" y="1751013"/>
            <a:ext cx="6610350" cy="3841750"/>
          </a:xfrm>
        </p:spPr>
      </p:pic>
      <p:sp>
        <p:nvSpPr>
          <p:cNvPr id="14342" name="TextBox 3"/>
          <p:cNvSpPr txBox="1">
            <a:spLocks noChangeArrowheads="1"/>
          </p:cNvSpPr>
          <p:nvPr/>
        </p:nvSpPr>
        <p:spPr bwMode="auto">
          <a:xfrm>
            <a:off x="241300" y="5464175"/>
            <a:ext cx="80660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50000"/>
              </a:spcBef>
              <a:buFontTx/>
              <a:buNone/>
            </a:pPr>
            <a:r>
              <a:rPr lang="el-GR" altLang="en-US" sz="1600" b="1">
                <a:cs typeface="Times New Roman" panose="02020603050405020304" pitchFamily="18" charset="0"/>
              </a:rPr>
              <a:t>Α: Γονιμοποιημένο ωάριο, Β: Στάδιο 2 κυττάρων, </a:t>
            </a:r>
            <a:r>
              <a:rPr lang="en-GB" altLang="en-US" sz="1600" b="1">
                <a:cs typeface="Times New Roman" panose="02020603050405020304" pitchFamily="18" charset="0"/>
              </a:rPr>
              <a:t>C: </a:t>
            </a:r>
            <a:r>
              <a:rPr lang="el-GR" altLang="en-US" sz="1600" b="1">
                <a:cs typeface="Times New Roman" panose="02020603050405020304" pitchFamily="18" charset="0"/>
              </a:rPr>
              <a:t>Στάδιο 8 κυττάρων, </a:t>
            </a:r>
            <a:r>
              <a:rPr lang="en-GB" altLang="en-US" sz="1600" b="1">
                <a:cs typeface="Times New Roman" panose="02020603050405020304" pitchFamily="18" charset="0"/>
              </a:rPr>
              <a:t>D: </a:t>
            </a:r>
            <a:r>
              <a:rPr lang="el-GR" altLang="en-US" sz="1600" b="1">
                <a:cs typeface="Times New Roman" panose="02020603050405020304" pitchFamily="18" charset="0"/>
              </a:rPr>
              <a:t>Στάδιο 16 κυττάρων, Ε: Στάδιο 32 κυττάρων (μορίδιο), </a:t>
            </a:r>
            <a:r>
              <a:rPr lang="en-GB" altLang="en-US" sz="1600" b="1">
                <a:cs typeface="Times New Roman" panose="02020603050405020304" pitchFamily="18" charset="0"/>
              </a:rPr>
              <a:t>F: </a:t>
            </a:r>
            <a:r>
              <a:rPr lang="el-GR" altLang="en-US" sz="1600" b="1">
                <a:cs typeface="Times New Roman" panose="02020603050405020304" pitchFamily="18" charset="0"/>
              </a:rPr>
              <a:t>Βλαστίδιο (Εκκόλαψη) </a:t>
            </a:r>
          </a:p>
          <a:p>
            <a:pPr algn="ctr" eaLnBrk="1" hangingPunct="1">
              <a:lnSpc>
                <a:spcPct val="100000"/>
              </a:lnSpc>
              <a:spcBef>
                <a:spcPct val="50000"/>
              </a:spcBef>
              <a:buFontTx/>
              <a:buNone/>
            </a:pPr>
            <a:r>
              <a:rPr lang="el-GR" altLang="en-US" sz="1200" b="1">
                <a:cs typeface="Times New Roman" panose="02020603050405020304" pitchFamily="18" charset="0"/>
              </a:rPr>
              <a:t>Πηγή: </a:t>
            </a:r>
            <a:r>
              <a:rPr lang="en-US" altLang="en-US" sz="1200" b="1">
                <a:cs typeface="Times New Roman" panose="02020603050405020304" pitchFamily="18" charset="0"/>
              </a:rPr>
              <a:t>http://worms.zoology.wisc.edu/urchins/SUcleavage_stages.html</a:t>
            </a:r>
            <a:endParaRPr lang="el-GR" altLang="en-US" sz="1200" b="1">
              <a:cs typeface="Times New Roman" panose="02020603050405020304" pitchFamily="18" charset="0"/>
            </a:endParaRPr>
          </a:p>
        </p:txBody>
      </p:sp>
      <p:sp>
        <p:nvSpPr>
          <p:cNvPr id="5" name="TextBox 4"/>
          <p:cNvSpPr txBox="1"/>
          <p:nvPr/>
        </p:nvSpPr>
        <p:spPr>
          <a:xfrm>
            <a:off x="7512050" y="5187950"/>
            <a:ext cx="263525" cy="276225"/>
          </a:xfrm>
          <a:prstGeom prst="rect">
            <a:avLst/>
          </a:prstGeom>
          <a:noFill/>
        </p:spPr>
        <p:txBody>
          <a:bodyPr wrap="none">
            <a:spAutoFit/>
          </a:bodyPr>
          <a:lstStyle/>
          <a:p>
            <a:pPr>
              <a:defRPr/>
            </a:pPr>
            <a:r>
              <a:rPr lang="en-US" sz="1200" b="1" dirty="0">
                <a:solidFill>
                  <a:schemeClr val="bg1"/>
                </a:solidFill>
                <a:latin typeface="+mj-lt"/>
                <a:ea typeface="MS PGothic" panose="020B0600070205080204" pitchFamily="34" charset="-128"/>
              </a:rPr>
              <a:t>1</a:t>
            </a:r>
            <a:endParaRPr lang="el-GR" sz="1200" b="1" dirty="0">
              <a:solidFill>
                <a:schemeClr val="bg1"/>
              </a:solidFill>
              <a:latin typeface="+mj-lt"/>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6425" y="425450"/>
            <a:ext cx="7886700" cy="1325563"/>
          </a:xfrm>
        </p:spPr>
        <p:txBody>
          <a:bodyPr/>
          <a:lstStyle/>
          <a:p>
            <a:pPr eaLnBrk="1" hangingPunct="1"/>
            <a:r>
              <a:rPr lang="el-GR" altLang="el-GR" sz="4000" smtClean="0">
                <a:solidFill>
                  <a:srgbClr val="0070C0"/>
                </a:solidFill>
              </a:rPr>
              <a:t>4</a:t>
            </a:r>
            <a:r>
              <a:rPr lang="el-GR" altLang="el-GR" sz="4000" baseline="30000" smtClean="0">
                <a:solidFill>
                  <a:srgbClr val="0070C0"/>
                </a:solidFill>
              </a:rPr>
              <a:t>η</a:t>
            </a:r>
            <a:r>
              <a:rPr lang="el-GR" altLang="el-GR" sz="4000" smtClean="0">
                <a:solidFill>
                  <a:srgbClr val="0070C0"/>
                </a:solidFill>
              </a:rPr>
              <a:t> αυλάκωση (16 κύτταρα) </a:t>
            </a:r>
            <a:br>
              <a:rPr lang="el-GR" altLang="el-GR" sz="4000" smtClean="0">
                <a:solidFill>
                  <a:srgbClr val="0070C0"/>
                </a:solidFill>
              </a:rPr>
            </a:br>
            <a:r>
              <a:rPr lang="el-GR" altLang="el-GR" sz="4000" smtClean="0">
                <a:solidFill>
                  <a:srgbClr val="0070C0"/>
                </a:solidFill>
              </a:rPr>
              <a:t>ζυγωτού στον αχινό</a:t>
            </a:r>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327E5E82-8618-4161-91DE-E46A6F26F1BE}" type="slidenum">
              <a:rPr lang="en-US"/>
              <a:pPr>
                <a:defRPr/>
              </a:pPr>
              <a:t>7</a:t>
            </a:fld>
            <a:endParaRPr lang="en-US"/>
          </a:p>
        </p:txBody>
      </p:sp>
      <p:sp>
        <p:nvSpPr>
          <p:cNvPr id="16389" name="TextBox 3"/>
          <p:cNvSpPr txBox="1">
            <a:spLocks noChangeArrowheads="1"/>
          </p:cNvSpPr>
          <p:nvPr/>
        </p:nvSpPr>
        <p:spPr bwMode="auto">
          <a:xfrm>
            <a:off x="515938" y="5172075"/>
            <a:ext cx="806608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50000"/>
              </a:spcBef>
              <a:buFontTx/>
              <a:buNone/>
            </a:pPr>
            <a:r>
              <a:rPr lang="el-GR" altLang="en-US" sz="1600" b="1">
                <a:latin typeface="Arial" panose="020B0604020202020204" pitchFamily="34" charset="0"/>
                <a:cs typeface="Times New Roman" panose="02020603050405020304" pitchFamily="18" charset="0"/>
              </a:rPr>
              <a:t>             </a:t>
            </a:r>
            <a:r>
              <a:rPr lang="el-GR" altLang="en-US" sz="1600" b="1">
                <a:cs typeface="Times New Roman" panose="02020603050405020304" pitchFamily="18" charset="0"/>
              </a:rPr>
              <a:t>Πλευρικό οπτικό πεδίο           Οπτικό πεδίο από τον φυτικό πόλο    </a:t>
            </a:r>
          </a:p>
          <a:p>
            <a:pPr algn="ctr" eaLnBrk="1" hangingPunct="1">
              <a:lnSpc>
                <a:spcPct val="100000"/>
              </a:lnSpc>
              <a:spcBef>
                <a:spcPts val="600"/>
              </a:spcBef>
              <a:buFontTx/>
              <a:buNone/>
            </a:pPr>
            <a:r>
              <a:rPr lang="el-GR" altLang="en-US" sz="1600">
                <a:cs typeface="Times New Roman" panose="02020603050405020304" pitchFamily="18" charset="0"/>
              </a:rPr>
              <a:t>Άνιση διαίρεση στην 4</a:t>
            </a:r>
            <a:r>
              <a:rPr lang="el-GR" altLang="en-US" sz="1600" baseline="30000">
                <a:cs typeface="Times New Roman" panose="02020603050405020304" pitchFamily="18" charset="0"/>
              </a:rPr>
              <a:t>η</a:t>
            </a:r>
            <a:r>
              <a:rPr lang="el-GR" altLang="en-US" sz="1600">
                <a:cs typeface="Times New Roman" panose="02020603050405020304" pitchFamily="18" charset="0"/>
              </a:rPr>
              <a:t> αυλάκωση του ζυγωτού: Στο ζωικό πόλο είναι επιμήκης και δίνει μια ζώνη από 8 μεσομερίδια. Στον φυτικό πόλο είναι εγκάρσια και πολύ άνιση και δίνει τέσσερα μακρομερίδια και τέσσερα μικρομερίδια. </a:t>
            </a:r>
          </a:p>
        </p:txBody>
      </p:sp>
      <p:pic>
        <p:nvPicPr>
          <p:cNvPr id="1639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81125" y="1800225"/>
            <a:ext cx="6335713" cy="3614738"/>
          </a:xfrm>
        </p:spPr>
      </p:pic>
      <p:sp>
        <p:nvSpPr>
          <p:cNvPr id="9" name="TextBox 8"/>
          <p:cNvSpPr txBox="1"/>
          <p:nvPr/>
        </p:nvSpPr>
        <p:spPr>
          <a:xfrm>
            <a:off x="7380288" y="4846638"/>
            <a:ext cx="263525" cy="276225"/>
          </a:xfrm>
          <a:prstGeom prst="rect">
            <a:avLst/>
          </a:prstGeom>
          <a:noFill/>
        </p:spPr>
        <p:txBody>
          <a:bodyPr wrap="none">
            <a:spAutoFit/>
          </a:bodyPr>
          <a:lstStyle/>
          <a:p>
            <a:pPr>
              <a:defRPr/>
            </a:pPr>
            <a:r>
              <a:rPr lang="en-US" sz="1200" b="1" dirty="0">
                <a:solidFill>
                  <a:schemeClr val="bg1"/>
                </a:solidFill>
                <a:latin typeface="+mj-lt"/>
                <a:ea typeface="MS PGothic" panose="020B0600070205080204" pitchFamily="34" charset="-128"/>
              </a:rPr>
              <a:t>2</a:t>
            </a:r>
            <a:endParaRPr lang="el-GR" sz="1200" b="1" dirty="0">
              <a:solidFill>
                <a:schemeClr val="bg1"/>
              </a:solidFill>
              <a:latin typeface="+mj-lt"/>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6425" y="425450"/>
            <a:ext cx="7886700" cy="1325563"/>
          </a:xfrm>
        </p:spPr>
        <p:txBody>
          <a:bodyPr/>
          <a:lstStyle/>
          <a:p>
            <a:pPr eaLnBrk="1" hangingPunct="1"/>
            <a:r>
              <a:rPr lang="el-GR" altLang="el-GR" sz="4000" smtClean="0">
                <a:solidFill>
                  <a:srgbClr val="0070C0"/>
                </a:solidFill>
              </a:rPr>
              <a:t>Περαιτέρω ανάπτυξη </a:t>
            </a:r>
            <a:br>
              <a:rPr lang="el-GR" altLang="el-GR" sz="4000" smtClean="0">
                <a:solidFill>
                  <a:srgbClr val="0070C0"/>
                </a:solidFill>
              </a:rPr>
            </a:br>
            <a:r>
              <a:rPr lang="el-GR" altLang="el-GR" sz="4000" smtClean="0">
                <a:solidFill>
                  <a:srgbClr val="0070C0"/>
                </a:solidFill>
              </a:rPr>
              <a:t>ζυγωτού στον αχινό</a:t>
            </a:r>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8FBC724D-CFBB-40C8-A4AF-9486EE6E5C05}" type="slidenum">
              <a:rPr lang="en-US"/>
              <a:pPr>
                <a:defRPr/>
              </a:pPr>
              <a:t>8</a:t>
            </a:fld>
            <a:endParaRPr lang="en-US"/>
          </a:p>
        </p:txBody>
      </p:sp>
      <p:sp>
        <p:nvSpPr>
          <p:cNvPr id="18437" name="TextBox 3"/>
          <p:cNvSpPr txBox="1">
            <a:spLocks noChangeArrowheads="1"/>
          </p:cNvSpPr>
          <p:nvPr/>
        </p:nvSpPr>
        <p:spPr bwMode="auto">
          <a:xfrm>
            <a:off x="1547813" y="4419600"/>
            <a:ext cx="61436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Tahoma" panose="020B060403050404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Tahoma" panose="020B060403050404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3pPr>
            <a:lvl4pPr marL="1600200" indent="-228600">
              <a:lnSpc>
                <a:spcPct val="90000"/>
              </a:lnSpc>
              <a:spcBef>
                <a:spcPts val="500"/>
              </a:spcBef>
              <a:buFont typeface="Arial" panose="020B0604020202020204" pitchFamily="34" charset="0"/>
              <a:buChar char="•"/>
              <a:defRPr sz="2200">
                <a:solidFill>
                  <a:schemeClr val="tx1"/>
                </a:solidFill>
                <a:latin typeface="Calibri" panose="020F0502020204030204" pitchFamily="34" charset="0"/>
                <a:cs typeface="Tahoma" panose="020B060403050404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algn="ctr" eaLnBrk="1" hangingPunct="1">
              <a:lnSpc>
                <a:spcPct val="100000"/>
              </a:lnSpc>
              <a:spcBef>
                <a:spcPct val="0"/>
              </a:spcBef>
              <a:buFontTx/>
              <a:buNone/>
            </a:pPr>
            <a:r>
              <a:rPr lang="el-GR" altLang="en-US" sz="1800" b="1">
                <a:cs typeface="Times New Roman" panose="02020603050405020304" pitchFamily="18" charset="0"/>
              </a:rPr>
              <a:t>Από βλαστίδιο σε γαστρίδιο</a:t>
            </a:r>
          </a:p>
          <a:p>
            <a:pPr algn="ctr" eaLnBrk="1" hangingPunct="1">
              <a:lnSpc>
                <a:spcPct val="100000"/>
              </a:lnSpc>
              <a:spcBef>
                <a:spcPct val="0"/>
              </a:spcBef>
              <a:buFontTx/>
              <a:buNone/>
            </a:pPr>
            <a:r>
              <a:rPr lang="el-GR" altLang="en-US" sz="1800" b="1">
                <a:cs typeface="Times New Roman" panose="02020603050405020304" pitchFamily="18" charset="0"/>
              </a:rPr>
              <a:t>κίτρινο</a:t>
            </a:r>
            <a:r>
              <a:rPr lang="el-GR" altLang="en-US" sz="1800">
                <a:cs typeface="Times New Roman" panose="02020603050405020304" pitchFamily="18" charset="0"/>
              </a:rPr>
              <a:t>: εξώδερμα, </a:t>
            </a:r>
            <a:r>
              <a:rPr lang="el-GR" altLang="en-US" sz="1800" b="1">
                <a:cs typeface="Times New Roman" panose="02020603050405020304" pitchFamily="18" charset="0"/>
              </a:rPr>
              <a:t>πορτοκαλί</a:t>
            </a:r>
            <a:r>
              <a:rPr lang="el-GR" altLang="en-US" sz="1800">
                <a:cs typeface="Times New Roman" panose="02020603050405020304" pitchFamily="18" charset="0"/>
              </a:rPr>
              <a:t>: ενδόδερμα, </a:t>
            </a:r>
            <a:r>
              <a:rPr lang="el-GR" altLang="en-US" sz="1800" b="1">
                <a:cs typeface="Times New Roman" panose="02020603050405020304" pitchFamily="18" charset="0"/>
              </a:rPr>
              <a:t>κόκκινο:</a:t>
            </a:r>
            <a:r>
              <a:rPr lang="el-GR" altLang="en-US" sz="1800">
                <a:cs typeface="Times New Roman" panose="02020603050405020304" pitchFamily="18" charset="0"/>
              </a:rPr>
              <a:t> μεσεγχυματικά κύτταρα και σκελετός</a:t>
            </a:r>
            <a:endParaRPr lang="en-GB" altLang="en-US" sz="1800">
              <a:cs typeface="Times New Roman" panose="02020603050405020304" pitchFamily="18" charset="0"/>
            </a:endParaRPr>
          </a:p>
          <a:p>
            <a:pPr algn="ctr" eaLnBrk="1" hangingPunct="1">
              <a:lnSpc>
                <a:spcPct val="100000"/>
              </a:lnSpc>
              <a:spcBef>
                <a:spcPct val="0"/>
              </a:spcBef>
              <a:buFontTx/>
              <a:buNone/>
            </a:pPr>
            <a:endParaRPr lang="el-GR" altLang="en-US" sz="1800">
              <a:cs typeface="Times New Roman" panose="02020603050405020304" pitchFamily="18" charset="0"/>
            </a:endParaRPr>
          </a:p>
          <a:p>
            <a:pPr algn="ctr" eaLnBrk="1" hangingPunct="1">
              <a:lnSpc>
                <a:spcPct val="100000"/>
              </a:lnSpc>
              <a:spcBef>
                <a:spcPct val="0"/>
              </a:spcBef>
              <a:buFontTx/>
              <a:buNone/>
            </a:pPr>
            <a:r>
              <a:rPr lang="el-GR" altLang="en-US" sz="1800">
                <a:cs typeface="Times New Roman" panose="02020603050405020304" pitchFamily="18" charset="0"/>
              </a:rPr>
              <a:t>Γαστριδίωση: </a:t>
            </a:r>
            <a:r>
              <a:rPr lang="en-US" altLang="en-US" sz="1800" b="1">
                <a:cs typeface="Times New Roman" panose="02020603050405020304" pitchFamily="18" charset="0"/>
              </a:rPr>
              <a:t>http://www.stanford.edu/group/Urchin/gastro.htm</a:t>
            </a:r>
          </a:p>
          <a:p>
            <a:pPr algn="ctr" eaLnBrk="1" hangingPunct="1">
              <a:lnSpc>
                <a:spcPct val="100000"/>
              </a:lnSpc>
              <a:spcBef>
                <a:spcPct val="50000"/>
              </a:spcBef>
              <a:buFontTx/>
              <a:buNone/>
            </a:pPr>
            <a:endParaRPr lang="el-GR" altLang="en-US" sz="1600">
              <a:latin typeface="Arial" panose="020B0604020202020204" pitchFamily="34" charset="0"/>
              <a:cs typeface="Times New Roman" panose="02020603050405020304" pitchFamily="18" charset="0"/>
            </a:endParaRPr>
          </a:p>
        </p:txBody>
      </p:sp>
      <p:pic>
        <p:nvPicPr>
          <p:cNvPr id="18438"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14663" y="2060575"/>
            <a:ext cx="3067050" cy="2266950"/>
          </a:xfrm>
        </p:spPr>
      </p:pic>
      <p:sp>
        <p:nvSpPr>
          <p:cNvPr id="9" name="TextBox 8"/>
          <p:cNvSpPr txBox="1"/>
          <p:nvPr/>
        </p:nvSpPr>
        <p:spPr>
          <a:xfrm>
            <a:off x="5819775" y="4064000"/>
            <a:ext cx="261938" cy="277813"/>
          </a:xfrm>
          <a:prstGeom prst="rect">
            <a:avLst/>
          </a:prstGeom>
          <a:noFill/>
        </p:spPr>
        <p:txBody>
          <a:bodyPr wrap="none">
            <a:spAutoFit/>
          </a:bodyPr>
          <a:lstStyle/>
          <a:p>
            <a:pPr>
              <a:defRPr/>
            </a:pPr>
            <a:r>
              <a:rPr lang="en-US" sz="1200" b="1" dirty="0">
                <a:latin typeface="+mj-lt"/>
                <a:ea typeface="MS PGothic" panose="020B0600070205080204" pitchFamily="34" charset="-128"/>
              </a:rPr>
              <a:t>3</a:t>
            </a:r>
            <a:endParaRPr lang="el-GR" sz="1200" b="1" dirty="0">
              <a:latin typeface="+mj-lt"/>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6425" y="425450"/>
            <a:ext cx="7886700" cy="1325563"/>
          </a:xfrm>
        </p:spPr>
        <p:txBody>
          <a:bodyPr/>
          <a:lstStyle/>
          <a:p>
            <a:pPr eaLnBrk="1" hangingPunct="1"/>
            <a:r>
              <a:rPr lang="el-GR" altLang="el-GR" sz="3800" smtClean="0">
                <a:solidFill>
                  <a:srgbClr val="0070C0"/>
                </a:solidFill>
              </a:rPr>
              <a:t>Στάδια ανάπτυξης γονιμοποιημένου ωαρίου αχινού στους 23</a:t>
            </a:r>
            <a:r>
              <a:rPr lang="el-GR" altLang="el-GR" sz="3800" baseline="30000" smtClean="0">
                <a:solidFill>
                  <a:srgbClr val="0070C0"/>
                </a:solidFill>
              </a:rPr>
              <a:t>ο</a:t>
            </a:r>
            <a:r>
              <a:rPr lang="en-US" altLang="el-GR" sz="3800" smtClean="0">
                <a:solidFill>
                  <a:srgbClr val="0070C0"/>
                </a:solidFill>
              </a:rPr>
              <a:t>C</a:t>
            </a:r>
            <a:endParaRPr lang="el-GR" altLang="el-GR" sz="3800" smtClean="0">
              <a:solidFill>
                <a:srgbClr val="0070C0"/>
              </a:solidFill>
            </a:endParaRPr>
          </a:p>
        </p:txBody>
      </p:sp>
      <p:sp>
        <p:nvSpPr>
          <p:cNvPr id="7" name="Θέση υποσέλιδου 6"/>
          <p:cNvSpPr>
            <a:spLocks noGrp="1"/>
          </p:cNvSpPr>
          <p:nvPr>
            <p:ph type="ftr" sz="quarter" idx="10"/>
          </p:nvPr>
        </p:nvSpPr>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l-GR" altLang="en-US" smtClean="0">
                <a:solidFill>
                  <a:srgbClr val="898989"/>
                </a:solidFill>
              </a:rPr>
              <a:t>Ενότητα 4. Εργαστηριακή Άσκηση Εμβρυολογίας</a:t>
            </a:r>
            <a:endParaRPr lang="en-US" altLang="en-US" smtClean="0">
              <a:solidFill>
                <a:srgbClr val="898989"/>
              </a:solidFill>
            </a:endParaRPr>
          </a:p>
        </p:txBody>
      </p:sp>
      <p:sp>
        <p:nvSpPr>
          <p:cNvPr id="8" name="Θέση αριθμού διαφάνειας 7"/>
          <p:cNvSpPr>
            <a:spLocks noGrp="1"/>
          </p:cNvSpPr>
          <p:nvPr>
            <p:ph type="sldNum" sz="quarter" idx="11"/>
          </p:nvPr>
        </p:nvSpPr>
        <p:spPr/>
        <p:txBody>
          <a:bodyPr/>
          <a:lstStyle/>
          <a:p>
            <a:pPr>
              <a:defRPr/>
            </a:pPr>
            <a:fld id="{A0270457-E98E-478D-B862-2A05BC6E4CE4}" type="slidenum">
              <a:rPr lang="en-US"/>
              <a:pPr>
                <a:defRPr/>
              </a:pPr>
              <a:t>9</a:t>
            </a:fld>
            <a:endParaRPr lang="en-US"/>
          </a:p>
        </p:txBody>
      </p:sp>
      <p:pic>
        <p:nvPicPr>
          <p:cNvPr id="2048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38225" y="1692275"/>
            <a:ext cx="7021513" cy="4616450"/>
          </a:xfrm>
        </p:spPr>
      </p:pic>
      <p:sp>
        <p:nvSpPr>
          <p:cNvPr id="9" name="TextBox 8"/>
          <p:cNvSpPr txBox="1"/>
          <p:nvPr/>
        </p:nvSpPr>
        <p:spPr>
          <a:xfrm>
            <a:off x="4140200" y="5903913"/>
            <a:ext cx="263525" cy="276225"/>
          </a:xfrm>
          <a:prstGeom prst="rect">
            <a:avLst/>
          </a:prstGeom>
          <a:noFill/>
        </p:spPr>
        <p:txBody>
          <a:bodyPr wrap="none">
            <a:spAutoFit/>
          </a:bodyPr>
          <a:lstStyle/>
          <a:p>
            <a:pPr>
              <a:defRPr/>
            </a:pPr>
            <a:r>
              <a:rPr lang="en-US" sz="1200" b="1" dirty="0">
                <a:solidFill>
                  <a:schemeClr val="bg1"/>
                </a:solidFill>
                <a:latin typeface="+mj-lt"/>
                <a:ea typeface="MS PGothic" panose="020B0600070205080204" pitchFamily="34" charset="-128"/>
              </a:rPr>
              <a:t>4</a:t>
            </a:r>
            <a:endParaRPr lang="el-GR" sz="1200" b="1" dirty="0">
              <a:solidFill>
                <a:schemeClr val="bg1"/>
              </a:solidFill>
              <a:latin typeface="+mj-lt"/>
              <a:ea typeface="MS PGothic" panose="020B0600070205080204" pitchFamily="3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naparagogi">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paragogi" id="{719213DC-00EA-42A3-8ADD-C78B8C9EBC49}" vid="{F7CDD47A-FB34-4D63-AC22-A24DFFA97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1131</TotalTime>
  <Words>1305</Words>
  <Application>Microsoft Office PowerPoint</Application>
  <PresentationFormat>On-screen Show (4:3)</PresentationFormat>
  <Paragraphs>217</Paragraphs>
  <Slides>24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ＭＳ Ｐゴシック</vt:lpstr>
      <vt:lpstr>ＭＳ Ｐゴシック</vt:lpstr>
      <vt:lpstr>Tahoma</vt:lpstr>
      <vt:lpstr>Times New Roman</vt:lpstr>
      <vt:lpstr>Wingdings</vt:lpstr>
      <vt:lpstr>Anaparagogi</vt:lpstr>
      <vt:lpstr>Ζωολογία Ι</vt:lpstr>
      <vt:lpstr>Περιεχόμενο εργαστηρίου</vt:lpstr>
      <vt:lpstr>Μερικά σημαντικά θέματα</vt:lpstr>
      <vt:lpstr>Βιβλιογραφικές Αναφορές (1/2)</vt:lpstr>
      <vt:lpstr>Βιβλιογραφικές Αναφορές (2/2)</vt:lpstr>
      <vt:lpstr>Γονιμοποίηση και πρώτες διαιρέσεις ζυγωτού στον αχινό</vt:lpstr>
      <vt:lpstr>4η αυλάκωση (16 κύτταρα)  ζυγωτού στον αχινό</vt:lpstr>
      <vt:lpstr>Περαιτέρω ανάπτυξη  ζυγωτού στον αχινό</vt:lpstr>
      <vt:lpstr>Στάδια ανάπτυξης γονιμοποιημένου ωαρίου αχινού στους 23οC</vt:lpstr>
      <vt:lpstr>Αυλάκωση στον αχινό</vt:lpstr>
      <vt:lpstr>Παρατήρηση γονιμοποίησης αχινού 1/3</vt:lpstr>
      <vt:lpstr>Παρατήρηση γονιμοποίησης αχινού 2/3</vt:lpstr>
      <vt:lpstr>Παρατήρηση γονιμοποίησης αχινού 3/3</vt:lpstr>
      <vt:lpstr>Τι θα δείτε στο 9ο παρασκεύασμα</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vt:lpstr>
      <vt:lpstr>Σημείωμα Χρήσης Έργων Τρίτων 2/3</vt:lpstr>
      <vt:lpstr>Σημείωμα Χρήσης Έργων Τρίτων 3/3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Θεσσαλού</dc:creator>
  <cp:lastModifiedBy>Vassiliki Siafaka</cp:lastModifiedBy>
  <cp:revision>46</cp:revision>
  <dcterms:created xsi:type="dcterms:W3CDTF">2012-03-06T20:23:15Z</dcterms:created>
  <dcterms:modified xsi:type="dcterms:W3CDTF">2015-10-18T14:59:42Z</dcterms:modified>
</cp:coreProperties>
</file>