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19"/>
  </p:notesMasterIdLst>
  <p:sldIdLst>
    <p:sldId id="265" r:id="rId4"/>
    <p:sldId id="256" r:id="rId5"/>
    <p:sldId id="263" r:id="rId6"/>
    <p:sldId id="257" r:id="rId7"/>
    <p:sldId id="258" r:id="rId8"/>
    <p:sldId id="259" r:id="rId9"/>
    <p:sldId id="260" r:id="rId10"/>
    <p:sldId id="261"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55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4BE06-FDA4-1E44-8FC6-D49481706AA7}" type="datetimeFigureOut">
              <a:rPr lang="en-US" smtClean="0"/>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3F6E08-70AB-5C4C-A21B-03E425E57F16}" type="slidenum">
              <a:rPr lang="en-US" smtClean="0"/>
              <a:t>‹#›</a:t>
            </a:fld>
            <a:endParaRPr lang="en-US"/>
          </a:p>
        </p:txBody>
      </p:sp>
    </p:spTree>
    <p:extLst>
      <p:ext uri="{BB962C8B-B14F-4D97-AF65-F5344CB8AC3E}">
        <p14:creationId xmlns:p14="http://schemas.microsoft.com/office/powerpoint/2010/main" val="25975762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Από την πλευρά του θεάτρου (και του κουκλοθέατρου) έχουμε τρεις θεωρητικές παραδόσεις, που στην ουσία εστιάζουν σε τρία διαφορετικά, σχετιζόμενα και σημαντικά χαρακτηριστικά της θεατρικότητας. Αυτές ακριβώς τις τρεις παραδόσεις χρησιμοποιούμε για να κατασκευάσουμε και τους άξονες της αξιολόγησής μας:</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3F6E08-70AB-5C4C-A21B-03E425E57F16}" type="slidenum">
              <a:rPr lang="en-US" smtClean="0"/>
              <a:t>3</a:t>
            </a:fld>
            <a:endParaRPr lang="en-US"/>
          </a:p>
        </p:txBody>
      </p:sp>
    </p:spTree>
    <p:extLst>
      <p:ext uri="{BB962C8B-B14F-4D97-AF65-F5344CB8AC3E}">
        <p14:creationId xmlns:p14="http://schemas.microsoft.com/office/powerpoint/2010/main" val="1888118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603167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97384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 Αποκαθιστά τη μυθοπλαστική υπόσταση και το επίπεδο πραγματικότητας των δραματικών προσώπων και πράξεων, εικονίζει το δραματικό σύμπαν ... αποφασίζει τι θα παρουσιαστεί στο κοινό ως πραγματικό</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3F6E08-70AB-5C4C-A21B-03E425E57F16}" type="slidenum">
              <a:rPr lang="en-US" smtClean="0"/>
              <a:t>4</a:t>
            </a:fld>
            <a:endParaRPr lang="en-US"/>
          </a:p>
        </p:txBody>
      </p:sp>
    </p:spTree>
    <p:extLst>
      <p:ext uri="{BB962C8B-B14F-4D97-AF65-F5344CB8AC3E}">
        <p14:creationId xmlns:p14="http://schemas.microsoft.com/office/powerpoint/2010/main" val="168798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η παράθεση των γεγονότων στην αφήγηση να μην είναι γραμμική (δηλαδή, κάθε προηγούμενο γεγονός να μην ακολουθείται από ένα απολύτως αναμενόμενο)· με τον τρόπο αυτό κεντρίζονται οι προσδοκίες του θεατή και προκαλείται το ενδιαφέρον και η «όρεξη για αφήγηση», την ίδια στιγμή που τα μη αναμενόμενα γεγονότα δεν διασπούν την ενότητά της και προβάλλουν την κεντρική της ιδέα</a:t>
            </a:r>
            <a:r>
              <a:rPr lang="en-US" dirty="0" smtClean="0">
                <a:effectLst/>
              </a:rPr>
              <a:t> </a:t>
            </a:r>
            <a:endParaRPr lang="el-GR" dirty="0" smtClean="0">
              <a:effectLst/>
            </a:endParaRPr>
          </a:p>
          <a:p>
            <a:endParaRPr lang="el-GR" dirty="0" smtClean="0">
              <a:effectLst/>
            </a:endParaRPr>
          </a:p>
          <a:p>
            <a:r>
              <a:rPr lang="el-GR" dirty="0" smtClean="0">
                <a:effectLst/>
              </a:rPr>
              <a:t>2.</a:t>
            </a:r>
            <a:r>
              <a:rPr lang="el-GR" sz="1200" kern="1200" dirty="0" smtClean="0">
                <a:solidFill>
                  <a:schemeClr val="tx1"/>
                </a:solidFill>
                <a:effectLst/>
                <a:latin typeface="+mn-lt"/>
                <a:ea typeface="+mn-ea"/>
                <a:cs typeface="+mn-cs"/>
              </a:rPr>
              <a:t> την ύπαρξη αφηγητή, που αποτελεί αναπόσπαστο στοιχείο των λογοτεχνικών αφηγήσεων. Ο λόγος είναι ότι στο κουκλοθέατρο ο χειριστής αναλαμβάνει με ευκολία στα μάτια των θεατών το ρόλο αυτό</a:t>
            </a:r>
            <a:r>
              <a:rPr lang="en-US" dirty="0" smtClean="0">
                <a:effectLst/>
              </a:rPr>
              <a:t> </a:t>
            </a:r>
            <a:endParaRPr lang="el-GR" dirty="0" smtClean="0">
              <a:effectLst/>
            </a:endParaRPr>
          </a:p>
          <a:p>
            <a:endParaRPr lang="el-GR" dirty="0" smtClean="0">
              <a:effectLst/>
            </a:endParaRPr>
          </a:p>
          <a:p>
            <a:r>
              <a:rPr lang="el-GR" dirty="0" smtClean="0">
                <a:effectLst/>
              </a:rPr>
              <a:t>3.</a:t>
            </a:r>
            <a:r>
              <a:rPr lang="el-GR" sz="1200" kern="1200" dirty="0" smtClean="0">
                <a:solidFill>
                  <a:schemeClr val="tx1"/>
                </a:solidFill>
                <a:effectLst/>
                <a:latin typeface="+mn-lt"/>
                <a:ea typeface="+mn-ea"/>
                <a:cs typeface="+mn-cs"/>
              </a:rPr>
              <a:t> Επιδιώκουμε τις διπλές «χρονικές δομές» (</a:t>
            </a:r>
            <a:r>
              <a:rPr lang="en-US" sz="1200" i="1" kern="1200" dirty="0" smtClean="0">
                <a:solidFill>
                  <a:schemeClr val="tx1"/>
                </a:solidFill>
                <a:effectLst/>
                <a:latin typeface="+mn-lt"/>
                <a:ea typeface="+mn-ea"/>
                <a:cs typeface="+mn-cs"/>
              </a:rPr>
              <a:t>flash</a:t>
            </a:r>
            <a:r>
              <a:rPr lang="el-GR" sz="1200"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backs</a:t>
            </a:r>
            <a:r>
              <a:rPr lang="el-GR"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flash</a:t>
            </a:r>
            <a:r>
              <a:rPr lang="el-GR" sz="1200"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forwards</a:t>
            </a:r>
            <a:r>
              <a:rPr lang="el-GR" sz="1200" kern="1200" dirty="0" smtClean="0">
                <a:solidFill>
                  <a:schemeClr val="tx1"/>
                </a:solidFill>
                <a:effectLst/>
                <a:latin typeface="+mn-lt"/>
                <a:ea typeface="+mn-ea"/>
                <a:cs typeface="+mn-cs"/>
              </a:rPr>
              <a:t>, «κενά», μετατοπίσεις </a:t>
            </a:r>
            <a:r>
              <a:rPr lang="el-GR" sz="1200" kern="1200" dirty="0" err="1" smtClean="0">
                <a:solidFill>
                  <a:schemeClr val="tx1"/>
                </a:solidFill>
                <a:effectLst/>
                <a:latin typeface="+mn-lt"/>
                <a:ea typeface="+mn-ea"/>
                <a:cs typeface="+mn-cs"/>
              </a:rPr>
              <a:t>κλπ</a:t>
            </a:r>
            <a:r>
              <a:rPr lang="el-GR" sz="1200" kern="1200" dirty="0" smtClean="0">
                <a:solidFill>
                  <a:schemeClr val="tx1"/>
                </a:solidFill>
                <a:effectLst/>
                <a:latin typeface="+mn-lt"/>
                <a:ea typeface="+mn-ea"/>
                <a:cs typeface="+mn-cs"/>
              </a:rPr>
              <a:t>) που αυξάνουν τα ενδεχόμενα, διεγείρουν τη φαντασία και προκαλούν το ενδιαφέρον, ενώ ταυτόχρονα πολλαπλασιάζουν τις πιθανές ερμηνείες από την πλευρά του θεατή </a:t>
            </a:r>
          </a:p>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4. Προστατεύουμε τα αφηγηματικά πρότυπα / χαρακτήρες από τη φθορά των τετριμμένων.</a:t>
            </a:r>
          </a:p>
          <a:p>
            <a:pPr marL="0" marR="0" indent="0" algn="l" defTabSz="4572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5. Προσπαθούμε να έχουμε διαρκώς κατά νου το σκοπό της θεατρικής αφήγησης, που στο γενικό του μέρος δεν μπορεί παρά να αφορά κάθε φορά τη σύνδεση των συναισθημάτων με τις πληροφορίες/ γνώσεις. </a:t>
            </a:r>
          </a:p>
          <a:p>
            <a:pPr marL="0" marR="0" indent="0" algn="l" defTabSz="4572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6.Και ασφαλώς επαναφέρουμε με κάθε ευκαιρία το ζήτημα του απόλυτου σεβασμού προς τον οποιασδήποτε ηλικίας θεατή.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3F6E08-70AB-5C4C-A21B-03E425E57F16}" type="slidenum">
              <a:rPr lang="en-US" smtClean="0"/>
              <a:t>5</a:t>
            </a:fld>
            <a:endParaRPr lang="en-US"/>
          </a:p>
        </p:txBody>
      </p:sp>
    </p:spTree>
    <p:extLst>
      <p:ext uri="{BB962C8B-B14F-4D97-AF65-F5344CB8AC3E}">
        <p14:creationId xmlns:p14="http://schemas.microsoft.com/office/powerpoint/2010/main" val="1822523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Και αυτό γιατί αποδεχόμαστε την πολυσημία των μέσων, που θα πρέπει να λειτουργούν ταυτόχρονα και στο δραματικό και στο παιδαγωγικό «σύμπαν»· αυτό το χαρακτηριστικό το καθιστά σαφές η δυναμική των σημείων του </a:t>
            </a:r>
            <a:r>
              <a:rPr lang="el-GR" sz="1200" kern="1200" dirty="0" err="1" smtClean="0">
                <a:solidFill>
                  <a:schemeClr val="tx1"/>
                </a:solidFill>
                <a:effectLst/>
                <a:latin typeface="+mn-lt"/>
                <a:ea typeface="+mn-ea"/>
                <a:cs typeface="+mn-cs"/>
              </a:rPr>
              <a:t>Πηρς</a:t>
            </a:r>
            <a:r>
              <a:rPr lang="el-GR" sz="1200" kern="1200" dirty="0" smtClean="0">
                <a:solidFill>
                  <a:schemeClr val="tx1"/>
                </a:solidFill>
                <a:effectLst/>
                <a:latin typeface="+mn-lt"/>
                <a:ea typeface="+mn-ea"/>
                <a:cs typeface="+mn-cs"/>
              </a:rPr>
              <a:t>: επιτρέπει τη διαυγή και δημιουργική σύνδεση ενός μόνον </a:t>
            </a:r>
            <a:r>
              <a:rPr lang="el-GR" sz="1200" kern="1200" dirty="0" err="1" smtClean="0">
                <a:solidFill>
                  <a:schemeClr val="tx1"/>
                </a:solidFill>
                <a:effectLst/>
                <a:latin typeface="+mn-lt"/>
                <a:ea typeface="+mn-ea"/>
                <a:cs typeface="+mn-cs"/>
              </a:rPr>
              <a:t>αντιπροσωπεύοντος</a:t>
            </a:r>
            <a:r>
              <a:rPr lang="el-GR" sz="1200" kern="1200" dirty="0" smtClean="0">
                <a:solidFill>
                  <a:schemeClr val="tx1"/>
                </a:solidFill>
                <a:effectLst/>
                <a:latin typeface="+mn-lt"/>
                <a:ea typeface="+mn-ea"/>
                <a:cs typeface="+mn-cs"/>
              </a:rPr>
              <a:t> (σημαίνοντος) με διαφορετικά </a:t>
            </a:r>
            <a:r>
              <a:rPr lang="el-GR" sz="1200" kern="1200" dirty="0" err="1" smtClean="0">
                <a:solidFill>
                  <a:schemeClr val="tx1"/>
                </a:solidFill>
                <a:effectLst/>
                <a:latin typeface="+mn-lt"/>
                <a:ea typeface="+mn-ea"/>
                <a:cs typeface="+mn-cs"/>
              </a:rPr>
              <a:t>διερμηνεύοντα</a:t>
            </a:r>
            <a:r>
              <a:rPr lang="el-GR" sz="1200" kern="1200" dirty="0" smtClean="0">
                <a:solidFill>
                  <a:schemeClr val="tx1"/>
                </a:solidFill>
                <a:effectLst/>
                <a:latin typeface="+mn-lt"/>
                <a:ea typeface="+mn-ea"/>
                <a:cs typeface="+mn-cs"/>
              </a:rPr>
              <a:t> (σημαίνοντα), ανάλογα με το αναφερόμενο που υποβάλλεται από το πλαίσιο (εκπαιδευτικό, παιδαγωγικό, κοινωνικό, κ.ο.κ.), ενώ επιτρέπει και επιπλέον συνδέσεις που θα μπορούσε να πραγματοποιήσει ο θεατής.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3F6E08-70AB-5C4C-A21B-03E425E57F16}" type="slidenum">
              <a:rPr lang="en-US" smtClean="0"/>
              <a:t>6</a:t>
            </a:fld>
            <a:endParaRPr lang="en-US"/>
          </a:p>
        </p:txBody>
      </p:sp>
    </p:spTree>
    <p:extLst>
      <p:ext uri="{BB962C8B-B14F-4D97-AF65-F5344CB8AC3E}">
        <p14:creationId xmlns:p14="http://schemas.microsoft.com/office/powerpoint/2010/main" val="200272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Εστιάζει, με άλλα λόγια, στο μάλλον ασαφές αλλά εξαιρετικά σημαντικό στο χώρο της εκπαίδευσης ερώτημα: πώς είναι δυνατόν όσα «ωραία» πράγματα συγκινούν και ευχαριστούν έναν εκπαιδευτικό να αναπαρασταθούν έτσι ώστε να συγκινούν και να ευχαριστούν τον αμύητο θεατή /μαθητή;</a:t>
            </a:r>
            <a:r>
              <a:rPr lang="en-US" dirty="0" smtClean="0">
                <a:effectLst/>
              </a:rPr>
              <a:t> </a:t>
            </a:r>
            <a:endParaRPr lang="el-GR" dirty="0" smtClean="0">
              <a:effectLst/>
            </a:endParaRPr>
          </a:p>
          <a:p>
            <a:endParaRPr lang="el-GR" dirty="0" smtClean="0">
              <a:effectLst/>
            </a:endParaRPr>
          </a:p>
          <a:p>
            <a:r>
              <a:rPr lang="el-GR" sz="1200" kern="1200" dirty="0" smtClean="0">
                <a:solidFill>
                  <a:schemeClr val="tx1"/>
                </a:solidFill>
                <a:effectLst/>
                <a:latin typeface="+mn-lt"/>
                <a:ea typeface="+mn-ea"/>
                <a:cs typeface="+mn-cs"/>
              </a:rPr>
              <a:t>και ασφαλώς όχι από την ασύνδετη παρουσίαση </a:t>
            </a:r>
            <a:r>
              <a:rPr lang="el-GR" sz="1200" kern="1200" dirty="0" err="1" smtClean="0">
                <a:solidFill>
                  <a:schemeClr val="tx1"/>
                </a:solidFill>
                <a:effectLst/>
                <a:latin typeface="+mn-lt"/>
                <a:ea typeface="+mn-ea"/>
                <a:cs typeface="+mn-cs"/>
              </a:rPr>
              <a:t>κακοσχεδιασμένων</a:t>
            </a:r>
            <a:r>
              <a:rPr lang="el-GR" sz="1200" kern="1200" dirty="0" smtClean="0">
                <a:solidFill>
                  <a:schemeClr val="tx1"/>
                </a:solidFill>
                <a:effectLst/>
                <a:latin typeface="+mn-lt"/>
                <a:ea typeface="+mn-ea"/>
                <a:cs typeface="+mn-cs"/>
              </a:rPr>
              <a:t> αντικειμένων, που κινούνται ή μεταβάλλονται ανεξέλεγκτα, συνοδευόμενα από ένα μονότονο περιγραφικό λόγο (όπως για παράδειγμα είναι πολλές από τις καθημερινές διδακτικές παρουσιάσεις των εκπαιδευτικών στα σχολεία)· πολύ περισσότερο μάλιστα όταν αυτός ο συνδυασμός αντιγράφει με επιτυχία τον αντίστοιχο μιας αυθόρμητης φυσικής λειτουργίας.  </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3F6E08-70AB-5C4C-A21B-03E425E57F16}" type="slidenum">
              <a:rPr lang="en-US" smtClean="0"/>
              <a:t>7</a:t>
            </a:fld>
            <a:endParaRPr lang="en-US"/>
          </a:p>
        </p:txBody>
      </p:sp>
    </p:spTree>
    <p:extLst>
      <p:ext uri="{BB962C8B-B14F-4D97-AF65-F5344CB8AC3E}">
        <p14:creationId xmlns:p14="http://schemas.microsoft.com/office/powerpoint/2010/main" val="236679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53969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673654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154018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1784587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1/27/2016</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71C1A-CAFA-43FD-A579-55B116A1448A}" type="datetime1">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1BC03-21BF-4F6B-A3BE-29C937D452B1}" type="datetime1">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a:p>
        </p:txBody>
      </p:sp>
      <p:sp>
        <p:nvSpPr>
          <p:cNvPr id="4" name="Date Placeholder 3"/>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28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586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562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4"/>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305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6"/>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338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530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471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24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08867-0964-49C4-9DE5-8FBB189497BC}" type="datetime1">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015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502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463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a:p>
        </p:txBody>
      </p:sp>
      <p:sp>
        <p:nvSpPr>
          <p:cNvPr id="4" name="Date Placeholder 3"/>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994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980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386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Date Placeholder 4"/>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43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7" name="Date Placeholder 6"/>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828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2"/>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0213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81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37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297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219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44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51D5B8-D9C5-419F-913D-2186935717ED}" type="datetime1">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86F952F-F888-4FB8-9CB7-51D5F02FA3C8}" type="datetime1">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8DB32-6162-43C0-9325-230E0A9B0177}" type="datetime1">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10FC3EB-42FB-4C38-8CAE-7A1293B83421}" type="datetime1">
              <a:rPr lang="en-US" smtClean="0"/>
              <a:pPr/>
              <a:t>1/27/2016</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753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69EE3-59EC-CC40-AFF3-EFA668C6C756}"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9FC58-5C5F-0E4B-BABE-90D0D076F5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1273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eclass.uoa.gr/courses/ECD112/"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opencourses.uoa.gr/courses/ECD6/"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628800"/>
            <a:ext cx="7772400" cy="1470025"/>
          </a:xfrm>
        </p:spPr>
        <p:txBody>
          <a:bodyPr/>
          <a:lstStyle/>
          <a:p>
            <a:r>
              <a:rPr lang="el-GR" dirty="0"/>
              <a:t>Θεατρικές Εφαρμογές και Διδακτική της Φυσικής Ι</a:t>
            </a:r>
          </a:p>
        </p:txBody>
      </p:sp>
      <p:sp>
        <p:nvSpPr>
          <p:cNvPr id="3" name="Υπότιτλος 2"/>
          <p:cNvSpPr>
            <a:spLocks noGrp="1"/>
          </p:cNvSpPr>
          <p:nvPr>
            <p:ph type="subTitle" idx="1"/>
          </p:nvPr>
        </p:nvSpPr>
        <p:spPr>
          <a:xfrm>
            <a:off x="295835" y="3284984"/>
            <a:ext cx="8552329" cy="3573016"/>
          </a:xfrm>
        </p:spPr>
        <p:txBody>
          <a:bodyPr>
            <a:normAutofit/>
          </a:bodyPr>
          <a:lstStyle/>
          <a:p>
            <a:pPr lvl="0"/>
            <a:r>
              <a:rPr lang="el-GR" dirty="0">
                <a:solidFill>
                  <a:srgbClr val="5075BC"/>
                </a:solidFill>
              </a:rPr>
              <a:t>Ενότητα </a:t>
            </a:r>
            <a:r>
              <a:rPr lang="el-GR" dirty="0" smtClean="0">
                <a:solidFill>
                  <a:srgbClr val="5075BC"/>
                </a:solidFill>
              </a:rPr>
              <a:t>3:</a:t>
            </a:r>
            <a:r>
              <a:rPr lang="en-US" dirty="0" smtClean="0">
                <a:solidFill>
                  <a:srgbClr val="5075BC"/>
                </a:solidFill>
              </a:rPr>
              <a:t> </a:t>
            </a:r>
            <a:r>
              <a:rPr lang="el-GR" dirty="0">
                <a:solidFill>
                  <a:schemeClr val="tx1"/>
                </a:solidFill>
              </a:rPr>
              <a:t>Θεωρία και τεχνικές της αφήγησης</a:t>
            </a:r>
            <a:r>
              <a:rPr lang="el-GR" dirty="0" smtClean="0">
                <a:solidFill>
                  <a:schemeClr val="tx1"/>
                </a:solidFill>
              </a:rPr>
              <a:t>.</a:t>
            </a:r>
          </a:p>
          <a:p>
            <a:pPr lvl="0"/>
            <a:endParaRPr lang="en-US" dirty="0"/>
          </a:p>
          <a:p>
            <a:pPr>
              <a:defRPr/>
            </a:pPr>
            <a:r>
              <a:rPr lang="el-GR" dirty="0">
                <a:solidFill>
                  <a:schemeClr val="tx1"/>
                </a:solidFill>
              </a:rPr>
              <a:t>Αντιγόνη Παρούση - Βασίλης </a:t>
            </a:r>
            <a:r>
              <a:rPr lang="el-GR" dirty="0" err="1">
                <a:solidFill>
                  <a:schemeClr val="tx1"/>
                </a:solidFill>
              </a:rPr>
              <a:t>Τσελφές</a:t>
            </a:r>
            <a:endParaRPr lang="el-GR" dirty="0">
              <a:solidFill>
                <a:schemeClr val="tx1"/>
              </a:solidFill>
            </a:endParaRPr>
          </a:p>
          <a:p>
            <a:pPr>
              <a:defRPr/>
            </a:pPr>
            <a:r>
              <a:rPr lang="el-GR" dirty="0">
                <a:solidFill>
                  <a:schemeClr val="tx1"/>
                </a:solidFill>
                <a:sym typeface="Helvetica" pitchFamily="2" charset="0"/>
              </a:rPr>
              <a:t>Σχολή Επιστημών της Αγωγής</a:t>
            </a:r>
            <a:endParaRPr lang="en-US" dirty="0">
              <a:solidFill>
                <a:schemeClr val="tx1"/>
              </a:solidFill>
              <a:sym typeface="Helvetica" pitchFamily="2" charset="0"/>
            </a:endParaRPr>
          </a:p>
          <a:p>
            <a:pPr>
              <a:defRPr/>
            </a:pPr>
            <a:r>
              <a:rPr lang="el-GR" dirty="0">
                <a:solidFill>
                  <a:schemeClr val="tx1"/>
                </a:solidFill>
                <a:sym typeface="Helvetica" pitchFamily="2" charset="0"/>
              </a:rPr>
              <a:t>Τ</a:t>
            </a:r>
            <a:r>
              <a:rPr lang="en-US" dirty="0">
                <a:solidFill>
                  <a:schemeClr val="tx1"/>
                </a:solidFill>
                <a:sym typeface="Helvetica" pitchFamily="2" charset="0"/>
              </a:rPr>
              <a:t>μ</a:t>
            </a:r>
            <a:r>
              <a:rPr lang="el-GR" dirty="0">
                <a:solidFill>
                  <a:schemeClr val="tx1"/>
                </a:solidFill>
                <a:sym typeface="Helvetica" pitchFamily="2" charset="0"/>
              </a:rPr>
              <a:t>ή</a:t>
            </a:r>
            <a:r>
              <a:rPr lang="en-US" dirty="0">
                <a:solidFill>
                  <a:schemeClr val="tx1"/>
                </a:solidFill>
                <a:sym typeface="Helvetica" pitchFamily="2" charset="0"/>
              </a:rPr>
              <a:t>μα </a:t>
            </a:r>
            <a:r>
              <a:rPr lang="el-GR" dirty="0">
                <a:solidFill>
                  <a:schemeClr val="tx1"/>
                </a:solidFill>
                <a:sym typeface="Helvetica" pitchFamily="2" charset="0"/>
              </a:rPr>
              <a:t>Εκπαίδευσης και Αγωγής </a:t>
            </a:r>
            <a:r>
              <a:rPr lang="el-GR" dirty="0" smtClean="0">
                <a:solidFill>
                  <a:schemeClr val="tx1"/>
                </a:solidFill>
                <a:sym typeface="Helvetica" pitchFamily="2" charset="0"/>
              </a:rPr>
              <a:t>στην </a:t>
            </a:r>
            <a:br>
              <a:rPr lang="el-GR" dirty="0" smtClean="0">
                <a:solidFill>
                  <a:schemeClr val="tx1"/>
                </a:solidFill>
                <a:sym typeface="Helvetica" pitchFamily="2" charset="0"/>
              </a:rPr>
            </a:br>
            <a:r>
              <a:rPr lang="el-GR" dirty="0" smtClean="0">
                <a:solidFill>
                  <a:schemeClr val="tx1"/>
                </a:solidFill>
                <a:sym typeface="Helvetica" pitchFamily="2" charset="0"/>
              </a:rPr>
              <a:t>Προσχολική Ηλικία</a:t>
            </a:r>
            <a:endParaRPr lang="en-US" dirty="0">
              <a:solidFill>
                <a:schemeClr val="tx1"/>
              </a:solidFill>
              <a:sym typeface="Helvetica" pitchFamily="2" charset="0"/>
            </a:endParaRPr>
          </a:p>
        </p:txBody>
      </p:sp>
      <p:pic>
        <p:nvPicPr>
          <p:cNvPr id="4" name="Picture 6" descr="Λογότυπο Εθνικόν και Καποδιστριακόν Πανεπιστήμιον Αθηνών"/>
          <p:cNvPicPr>
            <a:picLocks noChangeAspect="1"/>
          </p:cNvPicPr>
          <p:nvPr/>
        </p:nvPicPr>
        <p:blipFill>
          <a:blip r:embed="rId2" cstate="print"/>
          <a:stretch>
            <a:fillRect/>
          </a:stretch>
        </p:blipFill>
        <p:spPr>
          <a:xfrm>
            <a:off x="179512" y="404664"/>
            <a:ext cx="4147938" cy="817388"/>
          </a:xfrm>
          <a:prstGeom prst="rect">
            <a:avLst/>
          </a:prstGeom>
        </p:spPr>
      </p:pic>
    </p:spTree>
    <p:extLst>
      <p:ext uri="{BB962C8B-B14F-4D97-AF65-F5344CB8AC3E}">
        <p14:creationId xmlns:p14="http://schemas.microsoft.com/office/powerpoint/2010/main" val="2209671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smtClean="0"/>
              <a:t>στο πλαίσιο </a:t>
            </a:r>
            <a:r>
              <a:rPr lang="el-GR" sz="2000" dirty="0" smtClean="0"/>
              <a:t>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27649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err="1" smtClean="0"/>
              <a:t>ΣημειΩματα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795169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n-US" sz="2000" dirty="0" smtClean="0"/>
              <a:t>1.0</a:t>
            </a:r>
            <a:r>
              <a:rPr lang="en-US" sz="2000" dirty="0" smtClean="0"/>
              <a:t>.</a:t>
            </a:r>
            <a:endParaRPr lang="el-GR" sz="2000" dirty="0" smtClean="0"/>
          </a:p>
          <a:p>
            <a:pPr marL="0" indent="0">
              <a:buFont typeface="Arial" panose="020B0604020202020204" pitchFamily="34" charset="0"/>
              <a:buNone/>
              <a:defRPr/>
            </a:pPr>
            <a:r>
              <a:rPr lang="el-GR" sz="2000" dirty="0"/>
              <a:t>Έχουν προηγηθεί οι κάτωθι εκδόσεις:</a:t>
            </a:r>
          </a:p>
          <a:p>
            <a:pPr>
              <a:defRPr/>
            </a:pPr>
            <a:r>
              <a:rPr lang="el-GR" sz="2000" dirty="0"/>
              <a:t>Έκδοση διαθέσιμη </a:t>
            </a:r>
            <a:r>
              <a:rPr lang="el-GR" sz="2000" dirty="0">
                <a:hlinkClick r:id="rId3"/>
              </a:rPr>
              <a:t>εδώ</a:t>
            </a:r>
            <a:r>
              <a:rPr lang="el-GR" sz="2000" dirty="0"/>
              <a:t>. </a:t>
            </a:r>
            <a:endParaRPr lang="en-US" altLang="el-GR" sz="2000" dirty="0">
              <a:ea typeface="ＭＳ Ｐゴシック" panose="020B0600070205080204" pitchFamily="34" charset="-128"/>
            </a:endParaRPr>
          </a:p>
        </p:txBody>
      </p:sp>
    </p:spTree>
    <p:extLst>
      <p:ext uri="{BB962C8B-B14F-4D97-AF65-F5344CB8AC3E}">
        <p14:creationId xmlns:p14="http://schemas.microsoft.com/office/powerpoint/2010/main" val="3123060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Αντιγόνη Παρούση και Βασίλης </a:t>
            </a:r>
            <a:r>
              <a:rPr lang="el-GR" sz="2000" dirty="0" err="1" smtClean="0"/>
              <a:t>Τσελφές</a:t>
            </a:r>
            <a:r>
              <a:rPr lang="el-GR" sz="2000" dirty="0" smtClean="0"/>
              <a:t> 2015. </a:t>
            </a:r>
            <a:r>
              <a:rPr lang="el-GR" sz="2000" dirty="0" smtClean="0"/>
              <a:t>Αντιγόνη Παρούση και Βασίλης </a:t>
            </a:r>
            <a:r>
              <a:rPr lang="el-GR" sz="2000" dirty="0" err="1" smtClean="0"/>
              <a:t>Τσελφές</a:t>
            </a:r>
            <a:r>
              <a:rPr lang="el-GR" sz="2000" dirty="0" smtClean="0"/>
              <a:t>. «Θεατρικές Εφαρμογές και Διδακτική της Φυσικής Ι</a:t>
            </a:r>
            <a:r>
              <a:rPr lang="en-US" sz="2000" dirty="0" smtClean="0"/>
              <a:t>- </a:t>
            </a:r>
            <a:r>
              <a:rPr lang="el-GR" sz="2000" dirty="0"/>
              <a:t>Ενότητα </a:t>
            </a:r>
            <a:r>
              <a:rPr lang="el-GR" sz="2000" dirty="0" smtClean="0"/>
              <a:t>3:</a:t>
            </a:r>
            <a:r>
              <a:rPr lang="en-US" sz="2000" dirty="0" smtClean="0"/>
              <a:t> </a:t>
            </a:r>
            <a:r>
              <a:rPr lang="el-GR" sz="2000" dirty="0"/>
              <a:t>Θεωρία και τεχνικές της αφήγησης</a:t>
            </a:r>
            <a:r>
              <a:rPr lang="el-GR" sz="2000" dirty="0" smtClean="0"/>
              <a:t>.».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US" sz="2000" dirty="0" smtClean="0">
                <a:hlinkClick r:id="rId3"/>
              </a:rPr>
              <a:t>http://opencourses.uoa.gr/courses/ECD6</a:t>
            </a:r>
            <a:r>
              <a:rPr lang="el-GR" sz="2000" dirty="0" smtClean="0"/>
              <a:t>. </a:t>
            </a:r>
            <a:endParaRPr lang="el-GR" sz="2000" dirty="0"/>
          </a:p>
        </p:txBody>
      </p:sp>
    </p:spTree>
    <p:extLst>
      <p:ext uri="{BB962C8B-B14F-4D97-AF65-F5344CB8AC3E}">
        <p14:creationId xmlns:p14="http://schemas.microsoft.com/office/powerpoint/2010/main" val="2208954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smtClean="0">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1674319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l-GR" sz="2000" dirty="0" smtClean="0"/>
              <a:t>Δ</a:t>
            </a:r>
            <a:r>
              <a:rPr lang="en-US" sz="2000" dirty="0" err="1" smtClean="0"/>
              <a:t>ήλωση</a:t>
            </a:r>
            <a:r>
              <a:rPr lang="en-US" sz="2000" dirty="0" smtClean="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188992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sz="2800" dirty="0" smtClean="0"/>
              <a:t>Θεατρική δραματουργία</a:t>
            </a:r>
            <a:br>
              <a:rPr lang="el-GR" sz="2800" dirty="0" smtClean="0"/>
            </a:br>
            <a:r>
              <a:rPr lang="el-GR" sz="2800" dirty="0" smtClean="0"/>
              <a:t>σημειωτική</a:t>
            </a:r>
            <a:br>
              <a:rPr lang="el-GR" sz="2800" dirty="0" smtClean="0"/>
            </a:br>
            <a:r>
              <a:rPr lang="el-GR" sz="2800" dirty="0" smtClean="0"/>
              <a:t>αισθητική</a:t>
            </a:r>
            <a:endParaRPr lang="en-US" sz="2800" dirty="0"/>
          </a:p>
        </p:txBody>
      </p:sp>
      <p:sp>
        <p:nvSpPr>
          <p:cNvPr id="3" name="Subtitle 2"/>
          <p:cNvSpPr>
            <a:spLocks noGrp="1"/>
          </p:cNvSpPr>
          <p:nvPr>
            <p:ph type="subTitle" idx="1"/>
          </p:nvPr>
        </p:nvSpPr>
        <p:spPr/>
        <p:txBody>
          <a:bodyPr/>
          <a:lstStyle/>
          <a:p>
            <a:r>
              <a:rPr lang="el-GR" dirty="0" smtClean="0"/>
              <a:t>Αξιολόγηση/έλεγχος της σπουδής</a:t>
            </a:r>
            <a:endParaRPr lang="en-US" dirty="0"/>
          </a:p>
        </p:txBody>
      </p:sp>
      <p:sp>
        <p:nvSpPr>
          <p:cNvPr id="4" name="TextBox 3"/>
          <p:cNvSpPr txBox="1"/>
          <p:nvPr/>
        </p:nvSpPr>
        <p:spPr>
          <a:xfrm rot="20535434">
            <a:off x="481608" y="4224605"/>
            <a:ext cx="2451628" cy="584776"/>
          </a:xfrm>
          <a:prstGeom prst="rect">
            <a:avLst/>
          </a:prstGeom>
          <a:noFill/>
        </p:spPr>
        <p:txBody>
          <a:bodyPr wrap="square" rtlCol="0">
            <a:spAutoFit/>
          </a:bodyPr>
          <a:lstStyle/>
          <a:p>
            <a:pPr algn="ctr"/>
            <a:r>
              <a:rPr lang="el-GR" sz="1600" dirty="0" smtClean="0"/>
              <a:t> τρεις</a:t>
            </a:r>
          </a:p>
          <a:p>
            <a:pPr algn="ctr"/>
            <a:r>
              <a:rPr lang="el-GR" sz="1600" dirty="0" smtClean="0"/>
              <a:t>θεωρητικές παραδόσεις</a:t>
            </a:r>
            <a:endParaRPr lang="en-US" sz="1600" dirty="0"/>
          </a:p>
        </p:txBody>
      </p:sp>
    </p:spTree>
    <p:extLst>
      <p:ext uri="{BB962C8B-B14F-4D97-AF65-F5344CB8AC3E}">
        <p14:creationId xmlns:p14="http://schemas.microsoft.com/office/powerpoint/2010/main" val="238786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42193"/>
            <a:ext cx="8041440" cy="1442674"/>
          </a:xfrm>
        </p:spPr>
        <p:txBody>
          <a:bodyPr/>
          <a:lstStyle/>
          <a:p>
            <a:r>
              <a:rPr lang="el-GR" dirty="0" smtClean="0"/>
              <a:t>Αξιολόγηση</a:t>
            </a:r>
            <a:endParaRPr lang="en-US" dirty="0"/>
          </a:p>
        </p:txBody>
      </p:sp>
      <p:pic>
        <p:nvPicPr>
          <p:cNvPr id="6" name="Picture 5" descr="2008 γαλι1.jpg"/>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t="11172" b="1"/>
          <a:stretch/>
        </p:blipFill>
        <p:spPr>
          <a:xfrm>
            <a:off x="-188172" y="-211650"/>
            <a:ext cx="9332172" cy="7069649"/>
          </a:xfrm>
          <a:prstGeom prst="rect">
            <a:avLst/>
          </a:prstGeom>
        </p:spPr>
      </p:pic>
      <p:sp>
        <p:nvSpPr>
          <p:cNvPr id="3" name="Content Placeholder 2"/>
          <p:cNvSpPr>
            <a:spLocks noGrp="1"/>
          </p:cNvSpPr>
          <p:nvPr>
            <p:ph idx="1"/>
          </p:nvPr>
        </p:nvSpPr>
        <p:spPr>
          <a:xfrm>
            <a:off x="838200" y="1701813"/>
            <a:ext cx="7467600" cy="3951337"/>
          </a:xfrm>
        </p:spPr>
        <p:txBody>
          <a:bodyPr/>
          <a:lstStyle/>
          <a:p>
            <a:pPr marL="0" indent="0">
              <a:buNone/>
            </a:pPr>
            <a:r>
              <a:rPr lang="el-GR" dirty="0"/>
              <a:t>χρειάζονται λειτουργικά μοντέλα περιγραφής των χαρακτηριστικών των θεατρικών </a:t>
            </a:r>
            <a:r>
              <a:rPr lang="el-GR" dirty="0" smtClean="0"/>
              <a:t>δραστηριοτήτων</a:t>
            </a:r>
          </a:p>
          <a:p>
            <a:pPr marL="0" indent="0">
              <a:buNone/>
            </a:pPr>
            <a:endParaRPr lang="el-GR" dirty="0"/>
          </a:p>
          <a:p>
            <a:pPr marL="0" indent="0">
              <a:buNone/>
            </a:pPr>
            <a:r>
              <a:rPr lang="el-GR" dirty="0">
                <a:solidFill>
                  <a:schemeClr val="tx1"/>
                </a:solidFill>
              </a:rPr>
              <a:t>τρεις θεωρητικές </a:t>
            </a:r>
            <a:r>
              <a:rPr lang="el-GR" dirty="0" smtClean="0">
                <a:solidFill>
                  <a:schemeClr val="tx1"/>
                </a:solidFill>
              </a:rPr>
              <a:t>παραδόσεις:</a:t>
            </a:r>
            <a:r>
              <a:rPr lang="en-US" dirty="0" smtClean="0"/>
              <a:t> </a:t>
            </a:r>
            <a:endParaRPr lang="el-GR" dirty="0"/>
          </a:p>
          <a:p>
            <a:pPr marL="0" indent="0">
              <a:buNone/>
            </a:pPr>
            <a:endParaRPr lang="el-GR" dirty="0" smtClean="0"/>
          </a:p>
          <a:p>
            <a:pPr>
              <a:buFont typeface="Arial"/>
              <a:buChar char="•"/>
            </a:pPr>
            <a:r>
              <a:rPr lang="el-GR" dirty="0"/>
              <a:t>Η θεατρική δραματουργία </a:t>
            </a:r>
            <a:endParaRPr lang="el-GR" dirty="0" smtClean="0"/>
          </a:p>
          <a:p>
            <a:pPr>
              <a:buFont typeface="Arial"/>
              <a:buChar char="•"/>
            </a:pPr>
            <a:r>
              <a:rPr lang="el-GR" dirty="0"/>
              <a:t>Η </a:t>
            </a:r>
            <a:r>
              <a:rPr lang="el-GR" dirty="0" smtClean="0"/>
              <a:t>σημειωτική</a:t>
            </a:r>
          </a:p>
          <a:p>
            <a:pPr>
              <a:buFont typeface="Arial"/>
              <a:buChar char="•"/>
            </a:pPr>
            <a:r>
              <a:rPr lang="el-GR" dirty="0"/>
              <a:t>Η αισθητική </a:t>
            </a:r>
            <a:r>
              <a:rPr lang="el-GR" dirty="0" smtClean="0"/>
              <a:t> </a:t>
            </a:r>
          </a:p>
          <a:p>
            <a:pPr marL="0" indent="0">
              <a:buNone/>
            </a:pPr>
            <a:endParaRPr lang="en-US" dirty="0"/>
          </a:p>
        </p:txBody>
      </p:sp>
      <p:sp>
        <p:nvSpPr>
          <p:cNvPr id="7" name="TextBox 6"/>
          <p:cNvSpPr txBox="1"/>
          <p:nvPr/>
        </p:nvSpPr>
        <p:spPr>
          <a:xfrm>
            <a:off x="838200" y="485347"/>
            <a:ext cx="7467600" cy="523220"/>
          </a:xfrm>
          <a:prstGeom prst="rect">
            <a:avLst/>
          </a:prstGeom>
          <a:noFill/>
        </p:spPr>
        <p:txBody>
          <a:bodyPr wrap="square" rtlCol="0">
            <a:spAutoFit/>
          </a:bodyPr>
          <a:lstStyle/>
          <a:p>
            <a:r>
              <a:rPr lang="el-GR" sz="2800" dirty="0" smtClean="0"/>
              <a:t>Για την αξιολόγηση/τον έλεγχο των σπουδών</a:t>
            </a:r>
            <a:endParaRPr lang="en-US" sz="2800" dirty="0"/>
          </a:p>
        </p:txBody>
      </p:sp>
    </p:spTree>
    <p:extLst>
      <p:ext uri="{BB962C8B-B14F-4D97-AF65-F5344CB8AC3E}">
        <p14:creationId xmlns:p14="http://schemas.microsoft.com/office/powerpoint/2010/main" val="106666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07 00823.JPG"/>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l-GR" dirty="0" smtClean="0"/>
              <a:t>Η θεατρική δραματουργία</a:t>
            </a:r>
            <a:endParaRPr lang="en-US" dirty="0"/>
          </a:p>
        </p:txBody>
      </p:sp>
      <p:sp>
        <p:nvSpPr>
          <p:cNvPr id="3" name="Content Placeholder 2"/>
          <p:cNvSpPr>
            <a:spLocks noGrp="1"/>
          </p:cNvSpPr>
          <p:nvPr>
            <p:ph idx="1"/>
          </p:nvPr>
        </p:nvSpPr>
        <p:spPr/>
        <p:txBody>
          <a:bodyPr/>
          <a:lstStyle/>
          <a:p>
            <a:pPr marL="0" indent="0">
              <a:buNone/>
            </a:pPr>
            <a:endParaRPr lang="el-GR" dirty="0" smtClean="0"/>
          </a:p>
          <a:p>
            <a:pPr marL="0" indent="0">
              <a:buNone/>
            </a:pPr>
            <a:endParaRPr lang="el-GR" dirty="0"/>
          </a:p>
          <a:p>
            <a:pPr marL="0" indent="0">
              <a:buNone/>
            </a:pPr>
            <a:r>
              <a:rPr lang="el-GR" dirty="0" smtClean="0"/>
              <a:t>η </a:t>
            </a:r>
            <a:r>
              <a:rPr lang="el-GR" dirty="0"/>
              <a:t>δραματουργική ανάλυση </a:t>
            </a:r>
            <a:endParaRPr lang="el-GR" dirty="0" smtClean="0"/>
          </a:p>
          <a:p>
            <a:pPr marL="0" indent="0">
              <a:buNone/>
            </a:pPr>
            <a:r>
              <a:rPr lang="el-GR" dirty="0" smtClean="0"/>
              <a:t>της </a:t>
            </a:r>
            <a:r>
              <a:rPr lang="el-GR" dirty="0"/>
              <a:t>παιδαγωγικής-θεατρικής δραστηριότητας </a:t>
            </a:r>
            <a:r>
              <a:rPr lang="el-GR" dirty="0" smtClean="0"/>
              <a:t>ενδιαφέρεται:</a:t>
            </a:r>
          </a:p>
          <a:p>
            <a:pPr marL="0" indent="0">
              <a:buNone/>
            </a:pPr>
            <a:r>
              <a:rPr lang="el-GR" dirty="0" smtClean="0"/>
              <a:t>για </a:t>
            </a:r>
            <a:r>
              <a:rPr lang="el-GR" dirty="0"/>
              <a:t>την αρτιότητα της αφηγηματικής δομής του μύθου</a:t>
            </a:r>
            <a:r>
              <a:rPr lang="en-US" dirty="0"/>
              <a:t> </a:t>
            </a:r>
          </a:p>
        </p:txBody>
      </p:sp>
      <p:sp>
        <p:nvSpPr>
          <p:cNvPr id="4" name="TextBox 3"/>
          <p:cNvSpPr txBox="1"/>
          <p:nvPr/>
        </p:nvSpPr>
        <p:spPr>
          <a:xfrm>
            <a:off x="2717800" y="1909746"/>
            <a:ext cx="3980552" cy="646331"/>
          </a:xfrm>
          <a:prstGeom prst="rect">
            <a:avLst/>
          </a:prstGeom>
          <a:noFill/>
        </p:spPr>
        <p:txBody>
          <a:bodyPr wrap="none" rtlCol="0">
            <a:spAutoFit/>
          </a:bodyPr>
          <a:lstStyle/>
          <a:p>
            <a:r>
              <a:rPr lang="el-GR" dirty="0">
                <a:solidFill>
                  <a:srgbClr val="7F7F7F"/>
                </a:solidFill>
              </a:rPr>
              <a:t>Εστιάζει στη μυθοπλασία του θέματος</a:t>
            </a:r>
            <a:endParaRPr lang="en-US" dirty="0">
              <a:solidFill>
                <a:srgbClr val="7F7F7F"/>
              </a:solidFill>
            </a:endParaRPr>
          </a:p>
          <a:p>
            <a:endParaRPr lang="en-US" dirty="0"/>
          </a:p>
        </p:txBody>
      </p:sp>
    </p:spTree>
    <p:extLst>
      <p:ext uri="{BB962C8B-B14F-4D97-AF65-F5344CB8AC3E}">
        <p14:creationId xmlns:p14="http://schemas.microsoft.com/office/powerpoint/2010/main" val="11145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p0012.bmp"/>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51280" y="0"/>
            <a:ext cx="8041440" cy="1442674"/>
          </a:xfrm>
        </p:spPr>
        <p:txBody>
          <a:bodyPr/>
          <a:lstStyle/>
          <a:p>
            <a:r>
              <a:rPr lang="el-GR" dirty="0"/>
              <a:t>κριτήρια καλής αφήγησης</a:t>
            </a:r>
            <a:r>
              <a:rPr lang="en-US" dirty="0"/>
              <a:t> </a:t>
            </a:r>
          </a:p>
        </p:txBody>
      </p:sp>
      <p:sp>
        <p:nvSpPr>
          <p:cNvPr id="3" name="Content Placeholder 2"/>
          <p:cNvSpPr>
            <a:spLocks noGrp="1"/>
          </p:cNvSpPr>
          <p:nvPr>
            <p:ph idx="1"/>
          </p:nvPr>
        </p:nvSpPr>
        <p:spPr>
          <a:xfrm>
            <a:off x="838200" y="1610776"/>
            <a:ext cx="7467600" cy="4194390"/>
          </a:xfrm>
        </p:spPr>
        <p:txBody>
          <a:bodyPr>
            <a:noAutofit/>
          </a:bodyPr>
          <a:lstStyle/>
          <a:p>
            <a:pPr marL="0" indent="0">
              <a:buNone/>
            </a:pPr>
            <a:r>
              <a:rPr lang="el-GR" dirty="0"/>
              <a:t>Η</a:t>
            </a:r>
            <a:r>
              <a:rPr lang="el-GR" dirty="0" smtClean="0"/>
              <a:t> </a:t>
            </a:r>
            <a:r>
              <a:rPr lang="el-GR" dirty="0"/>
              <a:t>παράθεση των γεγονότων στην αφήγηση να μην είναι </a:t>
            </a:r>
            <a:r>
              <a:rPr lang="el-GR" dirty="0" smtClean="0"/>
              <a:t>γραμμική</a:t>
            </a:r>
          </a:p>
          <a:p>
            <a:pPr marL="0" indent="0">
              <a:buNone/>
            </a:pPr>
            <a:r>
              <a:rPr lang="el-GR" dirty="0" smtClean="0"/>
              <a:t>Η </a:t>
            </a:r>
            <a:r>
              <a:rPr lang="el-GR" dirty="0"/>
              <a:t>ύπαρξη </a:t>
            </a:r>
            <a:r>
              <a:rPr lang="el-GR" dirty="0" smtClean="0"/>
              <a:t>του αφηγητή</a:t>
            </a:r>
            <a:r>
              <a:rPr lang="en-US" dirty="0" smtClean="0"/>
              <a:t> </a:t>
            </a:r>
            <a:endParaRPr lang="el-GR" dirty="0" smtClean="0"/>
          </a:p>
          <a:p>
            <a:pPr marL="0" indent="0">
              <a:buNone/>
            </a:pPr>
            <a:r>
              <a:rPr lang="el-GR" dirty="0" smtClean="0"/>
              <a:t>Επιδιώκουμε </a:t>
            </a:r>
            <a:r>
              <a:rPr lang="el-GR" dirty="0"/>
              <a:t>τις διπλές «χρονικές δομές» (</a:t>
            </a:r>
            <a:r>
              <a:rPr lang="en-US" i="1" dirty="0"/>
              <a:t>flash</a:t>
            </a:r>
            <a:r>
              <a:rPr lang="el-GR" i="1" dirty="0"/>
              <a:t>-</a:t>
            </a:r>
            <a:r>
              <a:rPr lang="en-US" i="1" dirty="0"/>
              <a:t>backs</a:t>
            </a:r>
            <a:r>
              <a:rPr lang="el-GR" dirty="0"/>
              <a:t>, </a:t>
            </a:r>
            <a:r>
              <a:rPr lang="en-US" i="1" dirty="0"/>
              <a:t>flash</a:t>
            </a:r>
            <a:r>
              <a:rPr lang="el-GR" i="1" dirty="0"/>
              <a:t>-</a:t>
            </a:r>
            <a:r>
              <a:rPr lang="en-US" i="1" dirty="0"/>
              <a:t>forwards</a:t>
            </a:r>
            <a:r>
              <a:rPr lang="el-GR" dirty="0"/>
              <a:t>, «κενά», μετατοπίσεις </a:t>
            </a:r>
            <a:endParaRPr lang="el-GR" dirty="0" smtClean="0"/>
          </a:p>
          <a:p>
            <a:pPr marL="0" indent="0">
              <a:buNone/>
            </a:pPr>
            <a:r>
              <a:rPr lang="el-GR" dirty="0" smtClean="0"/>
              <a:t>Προστατεύουμε </a:t>
            </a:r>
            <a:r>
              <a:rPr lang="el-GR" dirty="0"/>
              <a:t>τα αφηγηματικά πρότυπα / χαρακτήρες από τη φθορά των τετριμμένων.</a:t>
            </a:r>
            <a:r>
              <a:rPr lang="en-US" dirty="0"/>
              <a:t> </a:t>
            </a:r>
            <a:endParaRPr lang="el-GR" dirty="0" smtClean="0"/>
          </a:p>
          <a:p>
            <a:pPr marL="0" indent="0">
              <a:buNone/>
            </a:pPr>
            <a:r>
              <a:rPr lang="el-GR" dirty="0" smtClean="0"/>
              <a:t>Έχουμε κατά </a:t>
            </a:r>
            <a:r>
              <a:rPr lang="el-GR" dirty="0"/>
              <a:t>νου το σκοπό της θεατρικής αφήγησης</a:t>
            </a:r>
            <a:r>
              <a:rPr lang="en-US" dirty="0"/>
              <a:t> </a:t>
            </a:r>
            <a:endParaRPr lang="el-GR" dirty="0" smtClean="0"/>
          </a:p>
          <a:p>
            <a:pPr marL="0" indent="0">
              <a:buNone/>
            </a:pPr>
            <a:r>
              <a:rPr lang="el-GR" dirty="0">
                <a:solidFill>
                  <a:schemeClr val="tx1"/>
                </a:solidFill>
              </a:rPr>
              <a:t>Τ</a:t>
            </a:r>
            <a:r>
              <a:rPr lang="el-GR" dirty="0" smtClean="0">
                <a:solidFill>
                  <a:schemeClr val="tx1"/>
                </a:solidFill>
              </a:rPr>
              <a:t>ου </a:t>
            </a:r>
            <a:r>
              <a:rPr lang="el-GR" dirty="0">
                <a:solidFill>
                  <a:schemeClr val="tx1"/>
                </a:solidFill>
              </a:rPr>
              <a:t>απόλυτου σεβασμού προς τον οποιασδήποτε ηλικίας θεατή</a:t>
            </a: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n-US" dirty="0" smtClean="0"/>
              <a:t> </a:t>
            </a:r>
            <a:endParaRPr lang="en-US" dirty="0"/>
          </a:p>
        </p:txBody>
      </p:sp>
    </p:spTree>
    <p:extLst>
      <p:ext uri="{BB962C8B-B14F-4D97-AF65-F5344CB8AC3E}">
        <p14:creationId xmlns:p14="http://schemas.microsoft.com/office/powerpoint/2010/main" val="97195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_0227.JPG"/>
          <p:cNvPicPr>
            <a:picLocks noChangeAspect="1"/>
          </p:cNvPicPr>
          <p:nvPr/>
        </p:nvPicPr>
        <p:blipFill>
          <a:blip r:embed="rId3">
            <a:lum bright="70000" contrast="-7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824999" y="-705495"/>
            <a:ext cx="12604845" cy="8371875"/>
          </a:xfrm>
          <a:prstGeom prst="rect">
            <a:avLst/>
          </a:prstGeom>
        </p:spPr>
      </p:pic>
      <p:sp>
        <p:nvSpPr>
          <p:cNvPr id="2" name="Title 1"/>
          <p:cNvSpPr>
            <a:spLocks noGrp="1"/>
          </p:cNvSpPr>
          <p:nvPr>
            <p:ph type="title"/>
          </p:nvPr>
        </p:nvSpPr>
        <p:spPr/>
        <p:txBody>
          <a:bodyPr/>
          <a:lstStyle/>
          <a:p>
            <a:r>
              <a:rPr lang="el-GR" dirty="0" smtClean="0"/>
              <a:t>Η σημειολογία</a:t>
            </a:r>
            <a:endParaRPr lang="en-US" dirty="0"/>
          </a:p>
        </p:txBody>
      </p:sp>
      <p:sp>
        <p:nvSpPr>
          <p:cNvPr id="3" name="Content Placeholder 2"/>
          <p:cNvSpPr>
            <a:spLocks noGrp="1"/>
          </p:cNvSpPr>
          <p:nvPr>
            <p:ph idx="1"/>
          </p:nvPr>
        </p:nvSpPr>
        <p:spPr/>
        <p:txBody>
          <a:bodyPr/>
          <a:lstStyle/>
          <a:p>
            <a:pPr marL="0" indent="0">
              <a:buNone/>
            </a:pPr>
            <a:r>
              <a:rPr lang="el-GR" dirty="0"/>
              <a:t>επιλέγουμε ανάμεσα στα δύο θεωρητικά ρεύματα, της σημειολογίας </a:t>
            </a:r>
            <a:r>
              <a:rPr lang="el-GR" dirty="0" smtClean="0"/>
              <a:t>:</a:t>
            </a:r>
          </a:p>
          <a:p>
            <a:pPr marL="0" indent="0">
              <a:buNone/>
            </a:pPr>
            <a:r>
              <a:rPr lang="el-GR" dirty="0" smtClean="0"/>
              <a:t>	του </a:t>
            </a:r>
            <a:r>
              <a:rPr lang="el-GR" dirty="0" err="1" smtClean="0"/>
              <a:t>Σωσύρ</a:t>
            </a:r>
            <a:r>
              <a:rPr lang="el-GR" dirty="0"/>
              <a:t>:</a:t>
            </a:r>
            <a:r>
              <a:rPr lang="el-GR" dirty="0" smtClean="0"/>
              <a:t>	που </a:t>
            </a:r>
            <a:r>
              <a:rPr lang="el-GR" dirty="0"/>
              <a:t>εντοπίζει το σημείο στο δεσμό </a:t>
            </a:r>
            <a:r>
              <a:rPr lang="el-GR" dirty="0" smtClean="0"/>
              <a:t>					</a:t>
            </a:r>
            <a:r>
              <a:rPr lang="el-GR" i="1" dirty="0" smtClean="0"/>
              <a:t>σημαίνοντος</a:t>
            </a:r>
            <a:r>
              <a:rPr lang="el-GR" dirty="0" smtClean="0"/>
              <a:t> </a:t>
            </a:r>
            <a:r>
              <a:rPr lang="el-GR" dirty="0"/>
              <a:t>και </a:t>
            </a:r>
            <a:r>
              <a:rPr lang="el-GR" i="1" dirty="0"/>
              <a:t>σημαινόμενου</a:t>
            </a:r>
            <a:r>
              <a:rPr lang="en-US" dirty="0"/>
              <a:t> </a:t>
            </a:r>
            <a:endParaRPr lang="el-GR" dirty="0" smtClean="0"/>
          </a:p>
          <a:p>
            <a:pPr marL="0" indent="0">
              <a:buNone/>
            </a:pPr>
            <a:r>
              <a:rPr lang="el-GR" dirty="0"/>
              <a:t>	του </a:t>
            </a:r>
            <a:r>
              <a:rPr lang="el-GR" dirty="0" err="1" smtClean="0"/>
              <a:t>Πηρς</a:t>
            </a:r>
            <a:r>
              <a:rPr lang="el-GR" dirty="0" smtClean="0"/>
              <a:t>:		που </a:t>
            </a:r>
            <a:r>
              <a:rPr lang="el-GR" dirty="0"/>
              <a:t>αντιλαμβάνεται το σημείο ως </a:t>
            </a:r>
            <a:r>
              <a:rPr lang="el-GR" dirty="0" smtClean="0"/>
              <a:t>						δεσμό ανάμεσα</a:t>
            </a:r>
          </a:p>
          <a:p>
            <a:pPr marL="0" indent="0">
              <a:buNone/>
            </a:pPr>
            <a:r>
              <a:rPr lang="el-GR" dirty="0" smtClean="0"/>
              <a:t>					στο </a:t>
            </a:r>
            <a:r>
              <a:rPr lang="el-GR" i="1" dirty="0" err="1"/>
              <a:t>αντιπροσωπεύον</a:t>
            </a:r>
            <a:r>
              <a:rPr lang="el-GR" dirty="0"/>
              <a:t> (σημαίνον), </a:t>
            </a:r>
            <a:endParaRPr lang="el-GR" dirty="0" smtClean="0"/>
          </a:p>
          <a:p>
            <a:pPr marL="0" indent="0">
              <a:buNone/>
            </a:pPr>
            <a:r>
              <a:rPr lang="el-GR" dirty="0" smtClean="0"/>
              <a:t>					το </a:t>
            </a:r>
            <a:r>
              <a:rPr lang="el-GR" i="1" dirty="0" err="1"/>
              <a:t>διερμηνεύον</a:t>
            </a:r>
            <a:r>
              <a:rPr lang="el-GR" dirty="0"/>
              <a:t> (σημαινόμενο) </a:t>
            </a:r>
            <a:endParaRPr lang="el-GR" dirty="0" smtClean="0"/>
          </a:p>
          <a:p>
            <a:pPr marL="0" indent="0">
              <a:buNone/>
            </a:pPr>
            <a:r>
              <a:rPr lang="el-GR" dirty="0"/>
              <a:t>	</a:t>
            </a:r>
            <a:r>
              <a:rPr lang="el-GR" dirty="0" smtClean="0"/>
              <a:t>				και </a:t>
            </a:r>
            <a:r>
              <a:rPr lang="el-GR" dirty="0"/>
              <a:t>το </a:t>
            </a:r>
            <a:r>
              <a:rPr lang="el-GR" i="1" dirty="0"/>
              <a:t>αναφερόμενο</a:t>
            </a:r>
            <a:r>
              <a:rPr lang="el-GR" dirty="0"/>
              <a:t> </a:t>
            </a:r>
            <a:endParaRPr lang="en-US" dirty="0"/>
          </a:p>
        </p:txBody>
      </p:sp>
      <p:sp>
        <p:nvSpPr>
          <p:cNvPr id="4" name="TextBox 3"/>
          <p:cNvSpPr txBox="1"/>
          <p:nvPr/>
        </p:nvSpPr>
        <p:spPr>
          <a:xfrm>
            <a:off x="2290162" y="1580855"/>
            <a:ext cx="4700100" cy="369332"/>
          </a:xfrm>
          <a:prstGeom prst="rect">
            <a:avLst/>
          </a:prstGeom>
          <a:noFill/>
        </p:spPr>
        <p:txBody>
          <a:bodyPr wrap="none" rtlCol="0">
            <a:spAutoFit/>
          </a:bodyPr>
          <a:lstStyle/>
          <a:p>
            <a:r>
              <a:rPr lang="el-GR" dirty="0" smtClean="0">
                <a:solidFill>
                  <a:srgbClr val="7F7F7F"/>
                </a:solidFill>
              </a:rPr>
              <a:t>Ο θεατρικός τρόπος </a:t>
            </a:r>
            <a:r>
              <a:rPr lang="el-GR" dirty="0">
                <a:solidFill>
                  <a:srgbClr val="7F7F7F"/>
                </a:solidFill>
              </a:rPr>
              <a:t>παραγωγής των σημείων</a:t>
            </a:r>
            <a:r>
              <a:rPr lang="en-US" dirty="0">
                <a:solidFill>
                  <a:srgbClr val="7F7F7F"/>
                </a:solidFill>
              </a:rPr>
              <a:t> </a:t>
            </a:r>
          </a:p>
        </p:txBody>
      </p:sp>
    </p:spTree>
    <p:extLst>
      <p:ext uri="{BB962C8B-B14F-4D97-AF65-F5344CB8AC3E}">
        <p14:creationId xmlns:p14="http://schemas.microsoft.com/office/powerpoint/2010/main" val="416769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μπαλαρ 2.jpg"/>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27821" b="-24253"/>
          <a:stretch/>
        </p:blipFill>
        <p:spPr>
          <a:xfrm>
            <a:off x="0" y="-331171"/>
            <a:ext cx="9143999" cy="9826037"/>
          </a:xfrm>
          <a:prstGeom prst="rect">
            <a:avLst/>
          </a:prstGeom>
        </p:spPr>
      </p:pic>
      <p:sp>
        <p:nvSpPr>
          <p:cNvPr id="2" name="Title 1"/>
          <p:cNvSpPr>
            <a:spLocks noGrp="1"/>
          </p:cNvSpPr>
          <p:nvPr>
            <p:ph type="title"/>
          </p:nvPr>
        </p:nvSpPr>
        <p:spPr>
          <a:xfrm>
            <a:off x="551281" y="0"/>
            <a:ext cx="8041440" cy="1442674"/>
          </a:xfrm>
        </p:spPr>
        <p:txBody>
          <a:bodyPr/>
          <a:lstStyle/>
          <a:p>
            <a:r>
              <a:rPr lang="el-GR" dirty="0" smtClean="0"/>
              <a:t> </a:t>
            </a:r>
            <a:r>
              <a:rPr lang="el-GR" dirty="0"/>
              <a:t>η</a:t>
            </a:r>
            <a:r>
              <a:rPr lang="el-GR" dirty="0" smtClean="0"/>
              <a:t> </a:t>
            </a:r>
            <a:r>
              <a:rPr lang="el-GR" dirty="0"/>
              <a:t>αισθητική </a:t>
            </a:r>
            <a:endParaRPr lang="en-US" dirty="0"/>
          </a:p>
        </p:txBody>
      </p:sp>
      <p:sp>
        <p:nvSpPr>
          <p:cNvPr id="3" name="Content Placeholder 2"/>
          <p:cNvSpPr>
            <a:spLocks noGrp="1"/>
          </p:cNvSpPr>
          <p:nvPr>
            <p:ph idx="1"/>
          </p:nvPr>
        </p:nvSpPr>
        <p:spPr>
          <a:xfrm>
            <a:off x="838200" y="2414169"/>
            <a:ext cx="7467600" cy="3951337"/>
          </a:xfrm>
        </p:spPr>
        <p:txBody>
          <a:bodyPr/>
          <a:lstStyle/>
          <a:p>
            <a:pPr marL="0" indent="0">
              <a:buNone/>
            </a:pPr>
            <a:r>
              <a:rPr lang="el-GR" dirty="0"/>
              <a:t>στην περίπτωση του </a:t>
            </a:r>
            <a:r>
              <a:rPr lang="el-GR" dirty="0" err="1" smtClean="0"/>
              <a:t>κουκλοθεάτρου</a:t>
            </a:r>
            <a:r>
              <a:rPr lang="el-GR" dirty="0" smtClean="0"/>
              <a:t> το </a:t>
            </a:r>
            <a:r>
              <a:rPr lang="el-GR" dirty="0"/>
              <a:t>καλό αισθητικό αποτέλεσμα </a:t>
            </a:r>
            <a:r>
              <a:rPr lang="el-GR" dirty="0" smtClean="0"/>
              <a:t>είναι αυτό που </a:t>
            </a:r>
            <a:r>
              <a:rPr lang="el-GR" dirty="0"/>
              <a:t>διαμορφώνει </a:t>
            </a:r>
            <a:r>
              <a:rPr lang="el-GR" dirty="0" smtClean="0"/>
              <a:t>το </a:t>
            </a:r>
            <a:r>
              <a:rPr lang="el-GR" dirty="0"/>
              <a:t>«ρυθμό» του θεάματος</a:t>
            </a:r>
            <a:r>
              <a:rPr lang="en-US" dirty="0"/>
              <a:t> </a:t>
            </a:r>
            <a:endParaRPr lang="el-GR" dirty="0" smtClean="0"/>
          </a:p>
          <a:p>
            <a:pPr marL="0" indent="0">
              <a:buNone/>
            </a:pPr>
            <a:r>
              <a:rPr lang="el-GR" dirty="0"/>
              <a:t>κ</a:t>
            </a:r>
            <a:r>
              <a:rPr lang="el-GR" dirty="0" smtClean="0"/>
              <a:t>αι προκύπτει </a:t>
            </a:r>
            <a:r>
              <a:rPr lang="el-GR" dirty="0"/>
              <a:t>από την αρμονική σύνδεση </a:t>
            </a:r>
            <a:r>
              <a:rPr lang="el-GR" dirty="0" smtClean="0"/>
              <a:t>:</a:t>
            </a:r>
          </a:p>
          <a:p>
            <a:pPr marL="0" indent="0">
              <a:lnSpc>
                <a:spcPct val="50000"/>
              </a:lnSpc>
              <a:buNone/>
            </a:pPr>
            <a:endParaRPr lang="el-GR" dirty="0" smtClean="0"/>
          </a:p>
          <a:p>
            <a:pPr>
              <a:buFont typeface="Arial"/>
              <a:buChar char="•"/>
            </a:pPr>
            <a:r>
              <a:rPr lang="el-GR" dirty="0" smtClean="0"/>
              <a:t>του </a:t>
            </a:r>
            <a:r>
              <a:rPr lang="el-GR" dirty="0"/>
              <a:t>εικαστικού </a:t>
            </a:r>
            <a:r>
              <a:rPr lang="el-GR" dirty="0" smtClean="0"/>
              <a:t>σχεδιασμού</a:t>
            </a:r>
          </a:p>
          <a:p>
            <a:pPr>
              <a:buFont typeface="Arial"/>
              <a:buChar char="•"/>
            </a:pPr>
            <a:r>
              <a:rPr lang="el-GR" dirty="0"/>
              <a:t>της </a:t>
            </a:r>
            <a:r>
              <a:rPr lang="el-GR" dirty="0" smtClean="0"/>
              <a:t>κίνησης</a:t>
            </a:r>
          </a:p>
          <a:p>
            <a:pPr>
              <a:buFont typeface="Arial"/>
              <a:buChar char="•"/>
            </a:pPr>
            <a:r>
              <a:rPr lang="el-GR" dirty="0" smtClean="0"/>
              <a:t> </a:t>
            </a:r>
            <a:r>
              <a:rPr lang="el-GR" dirty="0"/>
              <a:t>και του </a:t>
            </a:r>
            <a:r>
              <a:rPr lang="el-GR" dirty="0" smtClean="0"/>
              <a:t>ήχου</a:t>
            </a:r>
            <a:endParaRPr lang="en-US" dirty="0"/>
          </a:p>
        </p:txBody>
      </p:sp>
      <p:sp>
        <p:nvSpPr>
          <p:cNvPr id="4" name="TextBox 3"/>
          <p:cNvSpPr txBox="1"/>
          <p:nvPr/>
        </p:nvSpPr>
        <p:spPr>
          <a:xfrm>
            <a:off x="551281" y="1123992"/>
            <a:ext cx="8208818" cy="923330"/>
          </a:xfrm>
          <a:prstGeom prst="rect">
            <a:avLst/>
          </a:prstGeom>
          <a:noFill/>
        </p:spPr>
        <p:txBody>
          <a:bodyPr wrap="square" rtlCol="0">
            <a:spAutoFit/>
          </a:bodyPr>
          <a:lstStyle/>
          <a:p>
            <a:pPr algn="ctr"/>
            <a:r>
              <a:rPr lang="el-GR" dirty="0" smtClean="0">
                <a:solidFill>
                  <a:schemeClr val="bg1">
                    <a:lumMod val="50000"/>
                  </a:schemeClr>
                </a:solidFill>
              </a:rPr>
              <a:t>«πηγές </a:t>
            </a:r>
            <a:r>
              <a:rPr lang="el-GR" dirty="0">
                <a:solidFill>
                  <a:schemeClr val="bg1">
                    <a:lumMod val="50000"/>
                  </a:schemeClr>
                </a:solidFill>
              </a:rPr>
              <a:t>της </a:t>
            </a:r>
            <a:r>
              <a:rPr lang="el-GR" dirty="0" smtClean="0">
                <a:solidFill>
                  <a:schemeClr val="bg1">
                    <a:lumMod val="50000"/>
                  </a:schemeClr>
                </a:solidFill>
              </a:rPr>
              <a:t>ηδονής»</a:t>
            </a:r>
          </a:p>
          <a:p>
            <a:pPr algn="ctr"/>
            <a:r>
              <a:rPr lang="el-GR" dirty="0">
                <a:solidFill>
                  <a:schemeClr val="bg1">
                    <a:lumMod val="50000"/>
                  </a:schemeClr>
                </a:solidFill>
              </a:rPr>
              <a:t>ενδιαφέρεται τόσο  για την καλλιτεχνική ποιότητα της δραματουργίας όσο και για τους τρόπους με τους οποίους αυτή προσλαμβάνεται από τους θεατές</a:t>
            </a:r>
            <a:r>
              <a:rPr lang="en-US" dirty="0">
                <a:solidFill>
                  <a:schemeClr val="bg1">
                    <a:lumMod val="50000"/>
                  </a:schemeClr>
                </a:solidFill>
              </a:rPr>
              <a:t> </a:t>
            </a:r>
            <a:r>
              <a:rPr lang="en-US" dirty="0" smtClean="0">
                <a:solidFill>
                  <a:schemeClr val="bg1">
                    <a:lumMod val="50000"/>
                  </a:schemeClr>
                </a:solidFill>
              </a:rPr>
              <a:t> </a:t>
            </a:r>
            <a:endParaRPr lang="en-US" dirty="0">
              <a:solidFill>
                <a:schemeClr val="bg1">
                  <a:lumMod val="50000"/>
                </a:schemeClr>
              </a:solidFill>
            </a:endParaRPr>
          </a:p>
        </p:txBody>
      </p:sp>
    </p:spTree>
    <p:extLst>
      <p:ext uri="{BB962C8B-B14F-4D97-AF65-F5344CB8AC3E}">
        <p14:creationId xmlns:p14="http://schemas.microsoft.com/office/powerpoint/2010/main" val="669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_0356.JPG"/>
          <p:cNvPicPr>
            <a:picLocks noChangeAspect="1"/>
          </p:cNvPicPr>
          <p:nvPr/>
        </p:nvPicPr>
        <p:blipFill rotWithShape="1">
          <a:blip r:embed="rId2">
            <a:extLst>
              <a:ext uri="{28A0092B-C50C-407E-A947-70E740481C1C}">
                <a14:useLocalDpi xmlns:a14="http://schemas.microsoft.com/office/drawing/2010/main" val="0"/>
              </a:ext>
            </a:extLst>
          </a:blip>
          <a:srcRect l="5149" t="5207" r="17972"/>
          <a:stretch/>
        </p:blipFill>
        <p:spPr>
          <a:xfrm>
            <a:off x="1" y="-1"/>
            <a:ext cx="9144000" cy="7488419"/>
          </a:xfrm>
          <a:prstGeom prst="rect">
            <a:avLst/>
          </a:prstGeom>
        </p:spPr>
      </p:pic>
      <p:sp>
        <p:nvSpPr>
          <p:cNvPr id="3" name="Content Placeholder 2"/>
          <p:cNvSpPr>
            <a:spLocks noGrp="1"/>
          </p:cNvSpPr>
          <p:nvPr>
            <p:ph idx="1"/>
          </p:nvPr>
        </p:nvSpPr>
        <p:spPr>
          <a:xfrm>
            <a:off x="1043631" y="597094"/>
            <a:ext cx="7467600" cy="1643778"/>
          </a:xfrm>
        </p:spPr>
        <p:txBody>
          <a:bodyPr/>
          <a:lstStyle/>
          <a:p>
            <a:pPr marL="0" indent="0" algn="ctr">
              <a:buNone/>
            </a:pPr>
            <a:r>
              <a:rPr lang="el-GR" dirty="0">
                <a:solidFill>
                  <a:schemeClr val="bg1"/>
                </a:solidFill>
              </a:rPr>
              <a:t>Η</a:t>
            </a:r>
            <a:r>
              <a:rPr lang="el-GR" dirty="0" smtClean="0">
                <a:solidFill>
                  <a:schemeClr val="bg1"/>
                </a:solidFill>
              </a:rPr>
              <a:t> </a:t>
            </a:r>
            <a:r>
              <a:rPr lang="el-GR" dirty="0">
                <a:solidFill>
                  <a:schemeClr val="bg1"/>
                </a:solidFill>
              </a:rPr>
              <a:t>αποτελεσματικότητα ενός εκπαιδευτικού ωφελείται από την ικανότητά του να προστατεύει θεατρικά την ποιότητα των παιδαγωγικών του αποτελεσμάτων</a:t>
            </a:r>
            <a:r>
              <a:rPr lang="en-US" dirty="0">
                <a:solidFill>
                  <a:schemeClr val="bg1"/>
                </a:solidFill>
              </a:rPr>
              <a:t> </a:t>
            </a:r>
          </a:p>
        </p:txBody>
      </p:sp>
      <p:sp>
        <p:nvSpPr>
          <p:cNvPr id="7" name="TextBox 6"/>
          <p:cNvSpPr txBox="1"/>
          <p:nvPr/>
        </p:nvSpPr>
        <p:spPr>
          <a:xfrm>
            <a:off x="5976165" y="3846829"/>
            <a:ext cx="1809209" cy="461665"/>
          </a:xfrm>
          <a:prstGeom prst="rect">
            <a:avLst/>
          </a:prstGeom>
          <a:noFill/>
        </p:spPr>
        <p:txBody>
          <a:bodyPr wrap="none" rtlCol="0">
            <a:spAutoFit/>
          </a:bodyPr>
          <a:lstStyle/>
          <a:p>
            <a:r>
              <a:rPr lang="el-GR" sz="2400" dirty="0" smtClean="0">
                <a:solidFill>
                  <a:srgbClr val="FFFFFF"/>
                </a:solidFill>
              </a:rPr>
              <a:t>Καλό ταξίδι!</a:t>
            </a:r>
            <a:endParaRPr lang="en-US" sz="2400" dirty="0">
              <a:solidFill>
                <a:srgbClr val="FFFFFF"/>
              </a:solidFill>
            </a:endParaRPr>
          </a:p>
        </p:txBody>
      </p:sp>
    </p:spTree>
    <p:extLst>
      <p:ext uri="{BB962C8B-B14F-4D97-AF65-F5344CB8AC3E}">
        <p14:creationId xmlns:p14="http://schemas.microsoft.com/office/powerpoint/2010/main" val="78035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Τέλος</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38220742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166</TotalTime>
  <Words>1033</Words>
  <Application>Microsoft Office PowerPoint</Application>
  <PresentationFormat>On-screen Show (4:3)</PresentationFormat>
  <Paragraphs>113</Paragraphs>
  <Slides>15</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ＭＳ Ｐゴシック</vt:lpstr>
      <vt:lpstr>Arial</vt:lpstr>
      <vt:lpstr>Bradley Hand ITC TT-Bold</vt:lpstr>
      <vt:lpstr>Calibri</vt:lpstr>
      <vt:lpstr>Cambria</vt:lpstr>
      <vt:lpstr>Helvetica</vt:lpstr>
      <vt:lpstr>Rage Italic</vt:lpstr>
      <vt:lpstr>Wingdings</vt:lpstr>
      <vt:lpstr>Sketchbook</vt:lpstr>
      <vt:lpstr>Office Theme</vt:lpstr>
      <vt:lpstr>1_Office Theme</vt:lpstr>
      <vt:lpstr>Θεατρικές Εφαρμογές και Διδακτική της Φυσικής Ι</vt:lpstr>
      <vt:lpstr>Θεατρική δραματουργία σημειωτική αισθητική</vt:lpstr>
      <vt:lpstr>Αξιολόγηση</vt:lpstr>
      <vt:lpstr>Η θεατρική δραματουργία</vt:lpstr>
      <vt:lpstr>κριτήρια καλής αφήγησης </vt:lpstr>
      <vt:lpstr>Η σημειολογία</vt:lpstr>
      <vt:lpstr> η αισθητική </vt:lpstr>
      <vt:lpstr>PowerPoint Presentation</vt:lpstr>
      <vt:lpstr>Τέλος</vt:lpstr>
      <vt:lpstr>Χρηματοδότηση</vt:lpstr>
      <vt:lpstr>ΣημειΩματα</vt:lpstr>
      <vt:lpstr>Σημείωμα Ιστορικού Εκδόσεων Έργου</vt:lpstr>
      <vt:lpstr>Σημείωμα Αναφοράς</vt:lpstr>
      <vt:lpstr>Σημείωμα Αδειοδότησης</vt:lpstr>
      <vt:lpstr>Διατήρηση Σημειωμάτων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Uoa</cp:lastModifiedBy>
  <cp:revision>19</cp:revision>
  <dcterms:created xsi:type="dcterms:W3CDTF">2014-10-26T07:38:19Z</dcterms:created>
  <dcterms:modified xsi:type="dcterms:W3CDTF">2016-01-27T11:20:08Z</dcterms:modified>
</cp:coreProperties>
</file>