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1" r:id="rId11"/>
    <p:sldId id="280" r:id="rId12"/>
    <p:sldId id="290" r:id="rId13"/>
    <p:sldId id="295" r:id="rId14"/>
    <p:sldId id="299" r:id="rId15"/>
    <p:sldId id="292" r:id="rId16"/>
    <p:sldId id="291" r:id="rId17"/>
    <p:sldId id="294" r:id="rId18"/>
    <p:sldId id="29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1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80" d="100"/>
          <a:sy n="80" d="100"/>
        </p:scale>
        <p:origin x="108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48600-8A86-4278-8BBC-B5E9BA358B2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2968FB3-39FF-4548-801A-D493C7CEBA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θεωρητικοί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7D9F50-87F8-4BA4-B339-8F08B57C1153}" type="parTrans" cxnId="{DBD27D8D-CDE1-454D-BC46-97BE2EED8D9F}">
      <dgm:prSet/>
      <dgm:spPr/>
    </dgm:pt>
    <dgm:pt modelId="{C5B68A41-C32E-4630-AA22-7C8A5BD23580}" type="sibTrans" cxnId="{DBD27D8D-CDE1-454D-BC46-97BE2EED8D9F}">
      <dgm:prSet/>
      <dgm:spPr/>
    </dgm:pt>
    <dgm:pt modelId="{C3560196-0AFE-4EA5-8F45-DE4C12C51BD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Bowles &amp; Gintis</a:t>
          </a:r>
        </a:p>
      </dgm:t>
    </dgm:pt>
    <dgm:pt modelId="{4FBD185E-F73A-4EE0-9B3A-5ECEB425E702}" type="parTrans" cxnId="{7987380A-1343-4469-B70A-D368B9382E1C}">
      <dgm:prSet/>
      <dgm:spPr/>
    </dgm:pt>
    <dgm:pt modelId="{E7A13AD7-3912-49D9-8DBF-4265ABA8E729}" type="sibTrans" cxnId="{7987380A-1343-4469-B70A-D368B9382E1C}">
      <dgm:prSet/>
      <dgm:spPr/>
    </dgm:pt>
    <dgm:pt modelId="{2F53C08E-484F-410A-98DA-EA53427652F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rgbClr val="FF9933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Bourdieu</a:t>
          </a:r>
        </a:p>
      </dgm:t>
    </dgm:pt>
    <dgm:pt modelId="{08ABA4B0-08FD-44DC-838E-E06AF53F6FE5}" type="parTrans" cxnId="{10C999F9-C19A-44FD-A5ED-B816A33E4FAF}">
      <dgm:prSet/>
      <dgm:spPr/>
    </dgm:pt>
    <dgm:pt modelId="{B6E649BB-65F9-4366-826C-E71B8FEDCC14}" type="sibTrans" cxnId="{10C999F9-C19A-44FD-A5ED-B816A33E4FAF}">
      <dgm:prSet/>
      <dgm:spPr/>
    </dgm:pt>
    <dgm:pt modelId="{3208F873-FF7A-45FC-BEF1-70D57680661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rgbClr val="99CC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Bernstein</a:t>
          </a:r>
        </a:p>
      </dgm:t>
    </dgm:pt>
    <dgm:pt modelId="{C987B2AA-E8E6-41FE-AE9F-44BF12DCB8A9}" type="parTrans" cxnId="{A09ABD90-AA4E-43E5-AE35-FF2A9AFB11AB}">
      <dgm:prSet/>
      <dgm:spPr/>
    </dgm:pt>
    <dgm:pt modelId="{EDAA372F-1B47-491B-BF1D-4A50650DE8E8}" type="sibTrans" cxnId="{A09ABD90-AA4E-43E5-AE35-FF2A9AFB11AB}">
      <dgm:prSet/>
      <dgm:spPr/>
    </dgm:pt>
    <dgm:pt modelId="{245E7D77-A520-4AC7-A44E-7BBF35A4F4D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rgbClr val="0099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Willis</a:t>
          </a:r>
        </a:p>
      </dgm:t>
    </dgm:pt>
    <dgm:pt modelId="{A719F3A7-56CA-47CD-BC8F-E0BF96DF9765}" type="parTrans" cxnId="{43F02845-AAA5-48C5-B85C-6BEF4AC2C4AE}">
      <dgm:prSet/>
      <dgm:spPr/>
    </dgm:pt>
    <dgm:pt modelId="{8579D74A-4528-4833-AB57-E0585C0561F0}" type="sibTrans" cxnId="{43F02845-AAA5-48C5-B85C-6BEF4AC2C4AE}">
      <dgm:prSet/>
      <dgm:spPr/>
    </dgm:pt>
    <dgm:pt modelId="{FB8D12A6-1896-4740-811D-DBDCFC673F63}" type="pres">
      <dgm:prSet presAssocID="{6BD48600-8A86-4278-8BBC-B5E9BA358B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7FE285-301A-47CB-BB9E-BE76475E7125}" type="pres">
      <dgm:prSet presAssocID="{F2968FB3-39FF-4548-801A-D493C7CEBAD7}" presName="hierRoot1" presStyleCnt="0">
        <dgm:presLayoutVars>
          <dgm:hierBranch/>
        </dgm:presLayoutVars>
      </dgm:prSet>
      <dgm:spPr/>
    </dgm:pt>
    <dgm:pt modelId="{5C5CCE66-9FF9-4670-9980-8551FC8FA71C}" type="pres">
      <dgm:prSet presAssocID="{F2968FB3-39FF-4548-801A-D493C7CEBAD7}" presName="rootComposite1" presStyleCnt="0"/>
      <dgm:spPr/>
    </dgm:pt>
    <dgm:pt modelId="{300E03E7-DCB0-4D4F-8D4F-981B90DF380F}" type="pres">
      <dgm:prSet presAssocID="{F2968FB3-39FF-4548-801A-D493C7CEBAD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53C13AA-682A-4997-B5DC-70A0808045FA}" type="pres">
      <dgm:prSet presAssocID="{F2968FB3-39FF-4548-801A-D493C7CEBAD7}" presName="rootConnector1" presStyleLbl="node1" presStyleIdx="0" presStyleCnt="0"/>
      <dgm:spPr/>
      <dgm:t>
        <a:bodyPr/>
        <a:lstStyle/>
        <a:p>
          <a:endParaRPr lang="el-GR"/>
        </a:p>
      </dgm:t>
    </dgm:pt>
    <dgm:pt modelId="{FB83B1C0-C862-4279-8A22-55D55104732F}" type="pres">
      <dgm:prSet presAssocID="{F2968FB3-39FF-4548-801A-D493C7CEBAD7}" presName="hierChild2" presStyleCnt="0"/>
      <dgm:spPr/>
    </dgm:pt>
    <dgm:pt modelId="{BBBFEC70-2DAB-4455-AB4B-D3A2C8419B5D}" type="pres">
      <dgm:prSet presAssocID="{4FBD185E-F73A-4EE0-9B3A-5ECEB425E702}" presName="Name35" presStyleLbl="parChTrans1D2" presStyleIdx="0" presStyleCnt="4"/>
      <dgm:spPr/>
    </dgm:pt>
    <dgm:pt modelId="{224C13C1-375A-4AD3-BB9C-F83550F765CC}" type="pres">
      <dgm:prSet presAssocID="{C3560196-0AFE-4EA5-8F45-DE4C12C51BDC}" presName="hierRoot2" presStyleCnt="0">
        <dgm:presLayoutVars>
          <dgm:hierBranch/>
        </dgm:presLayoutVars>
      </dgm:prSet>
      <dgm:spPr/>
    </dgm:pt>
    <dgm:pt modelId="{CB59AD7B-98FF-4B23-9D03-EBD2860B7FFB}" type="pres">
      <dgm:prSet presAssocID="{C3560196-0AFE-4EA5-8F45-DE4C12C51BDC}" presName="rootComposite" presStyleCnt="0"/>
      <dgm:spPr/>
    </dgm:pt>
    <dgm:pt modelId="{FC6ED39E-8302-429C-BACF-806EA750797C}" type="pres">
      <dgm:prSet presAssocID="{C3560196-0AFE-4EA5-8F45-DE4C12C51BDC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D79C255-DE8F-476A-A7D5-BADEDE2D16FA}" type="pres">
      <dgm:prSet presAssocID="{C3560196-0AFE-4EA5-8F45-DE4C12C51BDC}" presName="rootConnector" presStyleLbl="node2" presStyleIdx="0" presStyleCnt="4"/>
      <dgm:spPr/>
      <dgm:t>
        <a:bodyPr/>
        <a:lstStyle/>
        <a:p>
          <a:endParaRPr lang="el-GR"/>
        </a:p>
      </dgm:t>
    </dgm:pt>
    <dgm:pt modelId="{DA01A74D-718C-4498-9F90-7880D07C21F6}" type="pres">
      <dgm:prSet presAssocID="{C3560196-0AFE-4EA5-8F45-DE4C12C51BDC}" presName="hierChild4" presStyleCnt="0"/>
      <dgm:spPr/>
    </dgm:pt>
    <dgm:pt modelId="{198DBAB0-D7CD-447D-A6FB-354C48EB4459}" type="pres">
      <dgm:prSet presAssocID="{C3560196-0AFE-4EA5-8F45-DE4C12C51BDC}" presName="hierChild5" presStyleCnt="0"/>
      <dgm:spPr/>
    </dgm:pt>
    <dgm:pt modelId="{4F777F08-7A22-4EA8-9C6B-6470FA7DE2BA}" type="pres">
      <dgm:prSet presAssocID="{08ABA4B0-08FD-44DC-838E-E06AF53F6FE5}" presName="Name35" presStyleLbl="parChTrans1D2" presStyleIdx="1" presStyleCnt="4"/>
      <dgm:spPr/>
    </dgm:pt>
    <dgm:pt modelId="{20AA1F2D-A9B3-400A-97B7-932DDD3EDDE9}" type="pres">
      <dgm:prSet presAssocID="{2F53C08E-484F-410A-98DA-EA53427652FC}" presName="hierRoot2" presStyleCnt="0">
        <dgm:presLayoutVars>
          <dgm:hierBranch/>
        </dgm:presLayoutVars>
      </dgm:prSet>
      <dgm:spPr/>
    </dgm:pt>
    <dgm:pt modelId="{996BE5F7-709B-4145-9C01-F61D136BFE1D}" type="pres">
      <dgm:prSet presAssocID="{2F53C08E-484F-410A-98DA-EA53427652FC}" presName="rootComposite" presStyleCnt="0"/>
      <dgm:spPr/>
    </dgm:pt>
    <dgm:pt modelId="{F3B79AE0-8730-4864-88E5-EC546960C66F}" type="pres">
      <dgm:prSet presAssocID="{2F53C08E-484F-410A-98DA-EA53427652F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167C41C-38BD-4E3D-9AA9-93A9BD6A3384}" type="pres">
      <dgm:prSet presAssocID="{2F53C08E-484F-410A-98DA-EA53427652FC}" presName="rootConnector" presStyleLbl="node2" presStyleIdx="1" presStyleCnt="4"/>
      <dgm:spPr/>
      <dgm:t>
        <a:bodyPr/>
        <a:lstStyle/>
        <a:p>
          <a:endParaRPr lang="el-GR"/>
        </a:p>
      </dgm:t>
    </dgm:pt>
    <dgm:pt modelId="{9C83B2D8-A976-4C3F-8289-235715C9FBD3}" type="pres">
      <dgm:prSet presAssocID="{2F53C08E-484F-410A-98DA-EA53427652FC}" presName="hierChild4" presStyleCnt="0"/>
      <dgm:spPr/>
    </dgm:pt>
    <dgm:pt modelId="{CA69035B-BF75-4DB8-8756-4527E7F07C09}" type="pres">
      <dgm:prSet presAssocID="{2F53C08E-484F-410A-98DA-EA53427652FC}" presName="hierChild5" presStyleCnt="0"/>
      <dgm:spPr/>
    </dgm:pt>
    <dgm:pt modelId="{9C3397C6-8D9D-4B21-B5FA-8FAC3E843112}" type="pres">
      <dgm:prSet presAssocID="{C987B2AA-E8E6-41FE-AE9F-44BF12DCB8A9}" presName="Name35" presStyleLbl="parChTrans1D2" presStyleIdx="2" presStyleCnt="4"/>
      <dgm:spPr/>
    </dgm:pt>
    <dgm:pt modelId="{AA43469B-6BB7-49F0-A5BE-2FFFBDD97500}" type="pres">
      <dgm:prSet presAssocID="{3208F873-FF7A-45FC-BEF1-70D57680661D}" presName="hierRoot2" presStyleCnt="0">
        <dgm:presLayoutVars>
          <dgm:hierBranch/>
        </dgm:presLayoutVars>
      </dgm:prSet>
      <dgm:spPr/>
    </dgm:pt>
    <dgm:pt modelId="{AFAB5E60-839B-4371-BE90-F120DC4242A6}" type="pres">
      <dgm:prSet presAssocID="{3208F873-FF7A-45FC-BEF1-70D57680661D}" presName="rootComposite" presStyleCnt="0"/>
      <dgm:spPr/>
    </dgm:pt>
    <dgm:pt modelId="{6B703980-90BC-4477-AAD2-E01E5E566477}" type="pres">
      <dgm:prSet presAssocID="{3208F873-FF7A-45FC-BEF1-70D57680661D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51E98FF-C887-427F-BB08-22AE5E46ED32}" type="pres">
      <dgm:prSet presAssocID="{3208F873-FF7A-45FC-BEF1-70D57680661D}" presName="rootConnector" presStyleLbl="node2" presStyleIdx="2" presStyleCnt="4"/>
      <dgm:spPr/>
      <dgm:t>
        <a:bodyPr/>
        <a:lstStyle/>
        <a:p>
          <a:endParaRPr lang="el-GR"/>
        </a:p>
      </dgm:t>
    </dgm:pt>
    <dgm:pt modelId="{09124291-DA09-4E15-AB81-8624B64F9B7A}" type="pres">
      <dgm:prSet presAssocID="{3208F873-FF7A-45FC-BEF1-70D57680661D}" presName="hierChild4" presStyleCnt="0"/>
      <dgm:spPr/>
    </dgm:pt>
    <dgm:pt modelId="{686E65AE-870B-45D3-8787-B15AF5B1BD5D}" type="pres">
      <dgm:prSet presAssocID="{3208F873-FF7A-45FC-BEF1-70D57680661D}" presName="hierChild5" presStyleCnt="0"/>
      <dgm:spPr/>
    </dgm:pt>
    <dgm:pt modelId="{F7764112-25AD-4338-BF49-46CB321257F1}" type="pres">
      <dgm:prSet presAssocID="{A719F3A7-56CA-47CD-BC8F-E0BF96DF9765}" presName="Name35" presStyleLbl="parChTrans1D2" presStyleIdx="3" presStyleCnt="4"/>
      <dgm:spPr/>
    </dgm:pt>
    <dgm:pt modelId="{597829F2-0005-441A-805C-2CD6C7BE7F96}" type="pres">
      <dgm:prSet presAssocID="{245E7D77-A520-4AC7-A44E-7BBF35A4F4D0}" presName="hierRoot2" presStyleCnt="0">
        <dgm:presLayoutVars>
          <dgm:hierBranch/>
        </dgm:presLayoutVars>
      </dgm:prSet>
      <dgm:spPr/>
    </dgm:pt>
    <dgm:pt modelId="{78A93149-9779-4EAF-A144-7495BA3502FE}" type="pres">
      <dgm:prSet presAssocID="{245E7D77-A520-4AC7-A44E-7BBF35A4F4D0}" presName="rootComposite" presStyleCnt="0"/>
      <dgm:spPr/>
    </dgm:pt>
    <dgm:pt modelId="{AD26236E-0FDE-44E2-BECD-BC8BC20A30F5}" type="pres">
      <dgm:prSet presAssocID="{245E7D77-A520-4AC7-A44E-7BBF35A4F4D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29D7ADC-DB42-4027-A0CF-1D28941C7387}" type="pres">
      <dgm:prSet presAssocID="{245E7D77-A520-4AC7-A44E-7BBF35A4F4D0}" presName="rootConnector" presStyleLbl="node2" presStyleIdx="3" presStyleCnt="4"/>
      <dgm:spPr/>
      <dgm:t>
        <a:bodyPr/>
        <a:lstStyle/>
        <a:p>
          <a:endParaRPr lang="el-GR"/>
        </a:p>
      </dgm:t>
    </dgm:pt>
    <dgm:pt modelId="{26D168FB-13D2-448F-BCD7-A4762C80C91F}" type="pres">
      <dgm:prSet presAssocID="{245E7D77-A520-4AC7-A44E-7BBF35A4F4D0}" presName="hierChild4" presStyleCnt="0"/>
      <dgm:spPr/>
    </dgm:pt>
    <dgm:pt modelId="{230877E5-2DAB-48EE-9739-897ABEA7E242}" type="pres">
      <dgm:prSet presAssocID="{245E7D77-A520-4AC7-A44E-7BBF35A4F4D0}" presName="hierChild5" presStyleCnt="0"/>
      <dgm:spPr/>
    </dgm:pt>
    <dgm:pt modelId="{DB6A7140-524A-478F-9514-85E97F628F1A}" type="pres">
      <dgm:prSet presAssocID="{F2968FB3-39FF-4548-801A-D493C7CEBAD7}" presName="hierChild3" presStyleCnt="0"/>
      <dgm:spPr/>
    </dgm:pt>
  </dgm:ptLst>
  <dgm:cxnLst>
    <dgm:cxn modelId="{128EA0AE-3E79-41B3-A735-C93F05331BFD}" type="presOf" srcId="{245E7D77-A520-4AC7-A44E-7BBF35A4F4D0}" destId="{929D7ADC-DB42-4027-A0CF-1D28941C7387}" srcOrd="1" destOrd="0" presId="urn:microsoft.com/office/officeart/2005/8/layout/orgChart1"/>
    <dgm:cxn modelId="{43F02845-AAA5-48C5-B85C-6BEF4AC2C4AE}" srcId="{F2968FB3-39FF-4548-801A-D493C7CEBAD7}" destId="{245E7D77-A520-4AC7-A44E-7BBF35A4F4D0}" srcOrd="3" destOrd="0" parTransId="{A719F3A7-56CA-47CD-BC8F-E0BF96DF9765}" sibTransId="{8579D74A-4528-4833-AB57-E0585C0561F0}"/>
    <dgm:cxn modelId="{0415C7AA-E696-4089-9E42-B901FFF29F19}" type="presOf" srcId="{C3560196-0AFE-4EA5-8F45-DE4C12C51BDC}" destId="{4D79C255-DE8F-476A-A7D5-BADEDE2D16FA}" srcOrd="1" destOrd="0" presId="urn:microsoft.com/office/officeart/2005/8/layout/orgChart1"/>
    <dgm:cxn modelId="{8CDC5F42-4127-4580-BF4E-98C6DE1DD0A6}" type="presOf" srcId="{2F53C08E-484F-410A-98DA-EA53427652FC}" destId="{6167C41C-38BD-4E3D-9AA9-93A9BD6A3384}" srcOrd="1" destOrd="0" presId="urn:microsoft.com/office/officeart/2005/8/layout/orgChart1"/>
    <dgm:cxn modelId="{A0D95276-68A4-4B84-9B8A-428260D56593}" type="presOf" srcId="{A719F3A7-56CA-47CD-BC8F-E0BF96DF9765}" destId="{F7764112-25AD-4338-BF49-46CB321257F1}" srcOrd="0" destOrd="0" presId="urn:microsoft.com/office/officeart/2005/8/layout/orgChart1"/>
    <dgm:cxn modelId="{CB918A77-2F13-4CBA-8C9C-9BD07A09D5A6}" type="presOf" srcId="{F2968FB3-39FF-4548-801A-D493C7CEBAD7}" destId="{300E03E7-DCB0-4D4F-8D4F-981B90DF380F}" srcOrd="0" destOrd="0" presId="urn:microsoft.com/office/officeart/2005/8/layout/orgChart1"/>
    <dgm:cxn modelId="{80C9A8B3-9C9F-4F7D-817A-A40DC0D09382}" type="presOf" srcId="{C3560196-0AFE-4EA5-8F45-DE4C12C51BDC}" destId="{FC6ED39E-8302-429C-BACF-806EA750797C}" srcOrd="0" destOrd="0" presId="urn:microsoft.com/office/officeart/2005/8/layout/orgChart1"/>
    <dgm:cxn modelId="{9C9B5E68-0949-4C47-8D23-23AAAE91F70B}" type="presOf" srcId="{3208F873-FF7A-45FC-BEF1-70D57680661D}" destId="{6B703980-90BC-4477-AAD2-E01E5E566477}" srcOrd="0" destOrd="0" presId="urn:microsoft.com/office/officeart/2005/8/layout/orgChart1"/>
    <dgm:cxn modelId="{95144007-2C4A-46A4-A272-F505963D46A5}" type="presOf" srcId="{C987B2AA-E8E6-41FE-AE9F-44BF12DCB8A9}" destId="{9C3397C6-8D9D-4B21-B5FA-8FAC3E843112}" srcOrd="0" destOrd="0" presId="urn:microsoft.com/office/officeart/2005/8/layout/orgChart1"/>
    <dgm:cxn modelId="{ACE7C15B-27A8-484B-9E05-30DDEAE3AAC1}" type="presOf" srcId="{245E7D77-A520-4AC7-A44E-7BBF35A4F4D0}" destId="{AD26236E-0FDE-44E2-BECD-BC8BC20A30F5}" srcOrd="0" destOrd="0" presId="urn:microsoft.com/office/officeart/2005/8/layout/orgChart1"/>
    <dgm:cxn modelId="{DBD27D8D-CDE1-454D-BC46-97BE2EED8D9F}" srcId="{6BD48600-8A86-4278-8BBC-B5E9BA358B24}" destId="{F2968FB3-39FF-4548-801A-D493C7CEBAD7}" srcOrd="0" destOrd="0" parTransId="{197D9F50-87F8-4BA4-B339-8F08B57C1153}" sibTransId="{C5B68A41-C32E-4630-AA22-7C8A5BD23580}"/>
    <dgm:cxn modelId="{AA90C631-F8FB-442E-A0D1-1CD55591CC97}" type="presOf" srcId="{08ABA4B0-08FD-44DC-838E-E06AF53F6FE5}" destId="{4F777F08-7A22-4EA8-9C6B-6470FA7DE2BA}" srcOrd="0" destOrd="0" presId="urn:microsoft.com/office/officeart/2005/8/layout/orgChart1"/>
    <dgm:cxn modelId="{7987380A-1343-4469-B70A-D368B9382E1C}" srcId="{F2968FB3-39FF-4548-801A-D493C7CEBAD7}" destId="{C3560196-0AFE-4EA5-8F45-DE4C12C51BDC}" srcOrd="0" destOrd="0" parTransId="{4FBD185E-F73A-4EE0-9B3A-5ECEB425E702}" sibTransId="{E7A13AD7-3912-49D9-8DBF-4265ABA8E729}"/>
    <dgm:cxn modelId="{98E26D43-728F-4BE9-9966-9C7D016B5978}" type="presOf" srcId="{3208F873-FF7A-45FC-BEF1-70D57680661D}" destId="{951E98FF-C887-427F-BB08-22AE5E46ED32}" srcOrd="1" destOrd="0" presId="urn:microsoft.com/office/officeart/2005/8/layout/orgChart1"/>
    <dgm:cxn modelId="{A09ABD90-AA4E-43E5-AE35-FF2A9AFB11AB}" srcId="{F2968FB3-39FF-4548-801A-D493C7CEBAD7}" destId="{3208F873-FF7A-45FC-BEF1-70D57680661D}" srcOrd="2" destOrd="0" parTransId="{C987B2AA-E8E6-41FE-AE9F-44BF12DCB8A9}" sibTransId="{EDAA372F-1B47-491B-BF1D-4A50650DE8E8}"/>
    <dgm:cxn modelId="{10C999F9-C19A-44FD-A5ED-B816A33E4FAF}" srcId="{F2968FB3-39FF-4548-801A-D493C7CEBAD7}" destId="{2F53C08E-484F-410A-98DA-EA53427652FC}" srcOrd="1" destOrd="0" parTransId="{08ABA4B0-08FD-44DC-838E-E06AF53F6FE5}" sibTransId="{B6E649BB-65F9-4366-826C-E71B8FEDCC14}"/>
    <dgm:cxn modelId="{699B048F-B534-45DA-979B-0CB685D394A9}" type="presOf" srcId="{6BD48600-8A86-4278-8BBC-B5E9BA358B24}" destId="{FB8D12A6-1896-4740-811D-DBDCFC673F63}" srcOrd="0" destOrd="0" presId="urn:microsoft.com/office/officeart/2005/8/layout/orgChart1"/>
    <dgm:cxn modelId="{5996CFF4-5DF2-4FD2-9CE2-1E4063D52058}" type="presOf" srcId="{4FBD185E-F73A-4EE0-9B3A-5ECEB425E702}" destId="{BBBFEC70-2DAB-4455-AB4B-D3A2C8419B5D}" srcOrd="0" destOrd="0" presId="urn:microsoft.com/office/officeart/2005/8/layout/orgChart1"/>
    <dgm:cxn modelId="{20E93801-F1CC-4E6B-B180-13E28FDE4166}" type="presOf" srcId="{F2968FB3-39FF-4548-801A-D493C7CEBAD7}" destId="{853C13AA-682A-4997-B5DC-70A0808045FA}" srcOrd="1" destOrd="0" presId="urn:microsoft.com/office/officeart/2005/8/layout/orgChart1"/>
    <dgm:cxn modelId="{8FA9FA6F-5C11-4CF3-9574-A492CB6137F5}" type="presOf" srcId="{2F53C08E-484F-410A-98DA-EA53427652FC}" destId="{F3B79AE0-8730-4864-88E5-EC546960C66F}" srcOrd="0" destOrd="0" presId="urn:microsoft.com/office/officeart/2005/8/layout/orgChart1"/>
    <dgm:cxn modelId="{226A8A7F-91FC-40CC-BD82-B79E191278B6}" type="presParOf" srcId="{FB8D12A6-1896-4740-811D-DBDCFC673F63}" destId="{CB7FE285-301A-47CB-BB9E-BE76475E7125}" srcOrd="0" destOrd="0" presId="urn:microsoft.com/office/officeart/2005/8/layout/orgChart1"/>
    <dgm:cxn modelId="{8411A8D6-F472-4501-8030-02B8C188C3C6}" type="presParOf" srcId="{CB7FE285-301A-47CB-BB9E-BE76475E7125}" destId="{5C5CCE66-9FF9-4670-9980-8551FC8FA71C}" srcOrd="0" destOrd="0" presId="urn:microsoft.com/office/officeart/2005/8/layout/orgChart1"/>
    <dgm:cxn modelId="{7B5DC2E0-F78D-4932-98D8-B4AF558BAD71}" type="presParOf" srcId="{5C5CCE66-9FF9-4670-9980-8551FC8FA71C}" destId="{300E03E7-DCB0-4D4F-8D4F-981B90DF380F}" srcOrd="0" destOrd="0" presId="urn:microsoft.com/office/officeart/2005/8/layout/orgChart1"/>
    <dgm:cxn modelId="{8AA39DCB-2524-4164-A986-7B83268C0A4F}" type="presParOf" srcId="{5C5CCE66-9FF9-4670-9980-8551FC8FA71C}" destId="{853C13AA-682A-4997-B5DC-70A0808045FA}" srcOrd="1" destOrd="0" presId="urn:microsoft.com/office/officeart/2005/8/layout/orgChart1"/>
    <dgm:cxn modelId="{EA7860C9-7B9F-4228-A8FE-9D77FE1F24F6}" type="presParOf" srcId="{CB7FE285-301A-47CB-BB9E-BE76475E7125}" destId="{FB83B1C0-C862-4279-8A22-55D55104732F}" srcOrd="1" destOrd="0" presId="urn:microsoft.com/office/officeart/2005/8/layout/orgChart1"/>
    <dgm:cxn modelId="{DEB3BDC8-CE66-4B68-84BF-21622BD766CA}" type="presParOf" srcId="{FB83B1C0-C862-4279-8A22-55D55104732F}" destId="{BBBFEC70-2DAB-4455-AB4B-D3A2C8419B5D}" srcOrd="0" destOrd="0" presId="urn:microsoft.com/office/officeart/2005/8/layout/orgChart1"/>
    <dgm:cxn modelId="{6C78B770-D7B1-4171-846F-7FEA51062B9A}" type="presParOf" srcId="{FB83B1C0-C862-4279-8A22-55D55104732F}" destId="{224C13C1-375A-4AD3-BB9C-F83550F765CC}" srcOrd="1" destOrd="0" presId="urn:microsoft.com/office/officeart/2005/8/layout/orgChart1"/>
    <dgm:cxn modelId="{A2F4EEE1-18D7-402F-B443-327D478DE891}" type="presParOf" srcId="{224C13C1-375A-4AD3-BB9C-F83550F765CC}" destId="{CB59AD7B-98FF-4B23-9D03-EBD2860B7FFB}" srcOrd="0" destOrd="0" presId="urn:microsoft.com/office/officeart/2005/8/layout/orgChart1"/>
    <dgm:cxn modelId="{3DBF204F-0C74-4C5B-A908-6B18090A35B6}" type="presParOf" srcId="{CB59AD7B-98FF-4B23-9D03-EBD2860B7FFB}" destId="{FC6ED39E-8302-429C-BACF-806EA750797C}" srcOrd="0" destOrd="0" presId="urn:microsoft.com/office/officeart/2005/8/layout/orgChart1"/>
    <dgm:cxn modelId="{70291A80-5FBC-411B-B06B-4CB208CDF1A3}" type="presParOf" srcId="{CB59AD7B-98FF-4B23-9D03-EBD2860B7FFB}" destId="{4D79C255-DE8F-476A-A7D5-BADEDE2D16FA}" srcOrd="1" destOrd="0" presId="urn:microsoft.com/office/officeart/2005/8/layout/orgChart1"/>
    <dgm:cxn modelId="{224183D8-1D39-4201-B6C4-FF574158A1D3}" type="presParOf" srcId="{224C13C1-375A-4AD3-BB9C-F83550F765CC}" destId="{DA01A74D-718C-4498-9F90-7880D07C21F6}" srcOrd="1" destOrd="0" presId="urn:microsoft.com/office/officeart/2005/8/layout/orgChart1"/>
    <dgm:cxn modelId="{70316063-22B5-46F5-821A-B2A182663EE0}" type="presParOf" srcId="{224C13C1-375A-4AD3-BB9C-F83550F765CC}" destId="{198DBAB0-D7CD-447D-A6FB-354C48EB4459}" srcOrd="2" destOrd="0" presId="urn:microsoft.com/office/officeart/2005/8/layout/orgChart1"/>
    <dgm:cxn modelId="{55EF116E-07BF-4B42-AA29-803EB07FE5F2}" type="presParOf" srcId="{FB83B1C0-C862-4279-8A22-55D55104732F}" destId="{4F777F08-7A22-4EA8-9C6B-6470FA7DE2BA}" srcOrd="2" destOrd="0" presId="urn:microsoft.com/office/officeart/2005/8/layout/orgChart1"/>
    <dgm:cxn modelId="{EC0D9BF4-92F1-4CA6-B85F-E03402883B03}" type="presParOf" srcId="{FB83B1C0-C862-4279-8A22-55D55104732F}" destId="{20AA1F2D-A9B3-400A-97B7-932DDD3EDDE9}" srcOrd="3" destOrd="0" presId="urn:microsoft.com/office/officeart/2005/8/layout/orgChart1"/>
    <dgm:cxn modelId="{43C4FFD0-65B9-4C81-9029-8B3D938B389C}" type="presParOf" srcId="{20AA1F2D-A9B3-400A-97B7-932DDD3EDDE9}" destId="{996BE5F7-709B-4145-9C01-F61D136BFE1D}" srcOrd="0" destOrd="0" presId="urn:microsoft.com/office/officeart/2005/8/layout/orgChart1"/>
    <dgm:cxn modelId="{895C3CC0-1B43-459B-B6D7-4F9D66EB07D1}" type="presParOf" srcId="{996BE5F7-709B-4145-9C01-F61D136BFE1D}" destId="{F3B79AE0-8730-4864-88E5-EC546960C66F}" srcOrd="0" destOrd="0" presId="urn:microsoft.com/office/officeart/2005/8/layout/orgChart1"/>
    <dgm:cxn modelId="{A39E9412-75D1-4614-A811-55E2CB40BAF5}" type="presParOf" srcId="{996BE5F7-709B-4145-9C01-F61D136BFE1D}" destId="{6167C41C-38BD-4E3D-9AA9-93A9BD6A3384}" srcOrd="1" destOrd="0" presId="urn:microsoft.com/office/officeart/2005/8/layout/orgChart1"/>
    <dgm:cxn modelId="{9D0F1FE2-1FA4-4CF4-AAFF-70738B68A9E3}" type="presParOf" srcId="{20AA1F2D-A9B3-400A-97B7-932DDD3EDDE9}" destId="{9C83B2D8-A976-4C3F-8289-235715C9FBD3}" srcOrd="1" destOrd="0" presId="urn:microsoft.com/office/officeart/2005/8/layout/orgChart1"/>
    <dgm:cxn modelId="{EADBEA0F-8116-4165-AD8F-CF0609EF5E01}" type="presParOf" srcId="{20AA1F2D-A9B3-400A-97B7-932DDD3EDDE9}" destId="{CA69035B-BF75-4DB8-8756-4527E7F07C09}" srcOrd="2" destOrd="0" presId="urn:microsoft.com/office/officeart/2005/8/layout/orgChart1"/>
    <dgm:cxn modelId="{62E153A0-55DB-4418-A6A3-18C2B247FC7F}" type="presParOf" srcId="{FB83B1C0-C862-4279-8A22-55D55104732F}" destId="{9C3397C6-8D9D-4B21-B5FA-8FAC3E843112}" srcOrd="4" destOrd="0" presId="urn:microsoft.com/office/officeart/2005/8/layout/orgChart1"/>
    <dgm:cxn modelId="{D69F8DD0-8853-4201-B6B7-EE6B4E5C6BAD}" type="presParOf" srcId="{FB83B1C0-C862-4279-8A22-55D55104732F}" destId="{AA43469B-6BB7-49F0-A5BE-2FFFBDD97500}" srcOrd="5" destOrd="0" presId="urn:microsoft.com/office/officeart/2005/8/layout/orgChart1"/>
    <dgm:cxn modelId="{F2160693-ED11-490F-85E5-8B8219FE5283}" type="presParOf" srcId="{AA43469B-6BB7-49F0-A5BE-2FFFBDD97500}" destId="{AFAB5E60-839B-4371-BE90-F120DC4242A6}" srcOrd="0" destOrd="0" presId="urn:microsoft.com/office/officeart/2005/8/layout/orgChart1"/>
    <dgm:cxn modelId="{FFBEE0E4-8E2F-4029-953C-941BE9B5A302}" type="presParOf" srcId="{AFAB5E60-839B-4371-BE90-F120DC4242A6}" destId="{6B703980-90BC-4477-AAD2-E01E5E566477}" srcOrd="0" destOrd="0" presId="urn:microsoft.com/office/officeart/2005/8/layout/orgChart1"/>
    <dgm:cxn modelId="{324EFE71-D27F-4DF4-823E-EEA9AC60CABB}" type="presParOf" srcId="{AFAB5E60-839B-4371-BE90-F120DC4242A6}" destId="{951E98FF-C887-427F-BB08-22AE5E46ED32}" srcOrd="1" destOrd="0" presId="urn:microsoft.com/office/officeart/2005/8/layout/orgChart1"/>
    <dgm:cxn modelId="{180DA9BD-9B65-4318-82F6-2FA97EF79081}" type="presParOf" srcId="{AA43469B-6BB7-49F0-A5BE-2FFFBDD97500}" destId="{09124291-DA09-4E15-AB81-8624B64F9B7A}" srcOrd="1" destOrd="0" presId="urn:microsoft.com/office/officeart/2005/8/layout/orgChart1"/>
    <dgm:cxn modelId="{B44F4A83-78E7-4079-8462-2B1537CEEE30}" type="presParOf" srcId="{AA43469B-6BB7-49F0-A5BE-2FFFBDD97500}" destId="{686E65AE-870B-45D3-8787-B15AF5B1BD5D}" srcOrd="2" destOrd="0" presId="urn:microsoft.com/office/officeart/2005/8/layout/orgChart1"/>
    <dgm:cxn modelId="{D8797853-1731-4BB8-8FDE-9214F407B9F5}" type="presParOf" srcId="{FB83B1C0-C862-4279-8A22-55D55104732F}" destId="{F7764112-25AD-4338-BF49-46CB321257F1}" srcOrd="6" destOrd="0" presId="urn:microsoft.com/office/officeart/2005/8/layout/orgChart1"/>
    <dgm:cxn modelId="{EDC9A664-45E2-49FA-B5A5-7C9F4E425059}" type="presParOf" srcId="{FB83B1C0-C862-4279-8A22-55D55104732F}" destId="{597829F2-0005-441A-805C-2CD6C7BE7F96}" srcOrd="7" destOrd="0" presId="urn:microsoft.com/office/officeart/2005/8/layout/orgChart1"/>
    <dgm:cxn modelId="{6BA3C6B5-08C9-4044-8059-3982F9FA95ED}" type="presParOf" srcId="{597829F2-0005-441A-805C-2CD6C7BE7F96}" destId="{78A93149-9779-4EAF-A144-7495BA3502FE}" srcOrd="0" destOrd="0" presId="urn:microsoft.com/office/officeart/2005/8/layout/orgChart1"/>
    <dgm:cxn modelId="{7093AAF9-175D-4EA0-BFD7-B98A1BAEE289}" type="presParOf" srcId="{78A93149-9779-4EAF-A144-7495BA3502FE}" destId="{AD26236E-0FDE-44E2-BECD-BC8BC20A30F5}" srcOrd="0" destOrd="0" presId="urn:microsoft.com/office/officeart/2005/8/layout/orgChart1"/>
    <dgm:cxn modelId="{52B6E7BB-D2FE-48BE-BBAB-F5BA8571ED41}" type="presParOf" srcId="{78A93149-9779-4EAF-A144-7495BA3502FE}" destId="{929D7ADC-DB42-4027-A0CF-1D28941C7387}" srcOrd="1" destOrd="0" presId="urn:microsoft.com/office/officeart/2005/8/layout/orgChart1"/>
    <dgm:cxn modelId="{BE090FDF-02D1-4C1F-BC8C-B90FD720E668}" type="presParOf" srcId="{597829F2-0005-441A-805C-2CD6C7BE7F96}" destId="{26D168FB-13D2-448F-BCD7-A4762C80C91F}" srcOrd="1" destOrd="0" presId="urn:microsoft.com/office/officeart/2005/8/layout/orgChart1"/>
    <dgm:cxn modelId="{C7ADD0FE-5F4C-4E0E-A1FF-88557BA175C6}" type="presParOf" srcId="{597829F2-0005-441A-805C-2CD6C7BE7F96}" destId="{230877E5-2DAB-48EE-9739-897ABEA7E242}" srcOrd="2" destOrd="0" presId="urn:microsoft.com/office/officeart/2005/8/layout/orgChart1"/>
    <dgm:cxn modelId="{B8CB6C77-9F93-4DCF-BDF8-275A9F7EDD86}" type="presParOf" srcId="{CB7FE285-301A-47CB-BB9E-BE76475E7125}" destId="{DB6A7140-524A-478F-9514-85E97F628F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64112-25AD-4338-BF49-46CB321257F1}">
      <dsp:nvSpPr>
        <dsp:cNvPr id="0" name=""/>
        <dsp:cNvSpPr/>
      </dsp:nvSpPr>
      <dsp:spPr>
        <a:xfrm>
          <a:off x="4114800" y="1352642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3222736" y="186439"/>
              </a:lnTo>
              <a:lnTo>
                <a:pt x="3222736" y="3728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397C6-8D9D-4B21-B5FA-8FAC3E843112}">
      <dsp:nvSpPr>
        <dsp:cNvPr id="0" name=""/>
        <dsp:cNvSpPr/>
      </dsp:nvSpPr>
      <dsp:spPr>
        <a:xfrm>
          <a:off x="4114800" y="1352642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1074245" y="186439"/>
              </a:lnTo>
              <a:lnTo>
                <a:pt x="1074245" y="3728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77F08-7A22-4EA8-9C6B-6470FA7DE2BA}">
      <dsp:nvSpPr>
        <dsp:cNvPr id="0" name=""/>
        <dsp:cNvSpPr/>
      </dsp:nvSpPr>
      <dsp:spPr>
        <a:xfrm>
          <a:off x="3040554" y="1352642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1074245" y="0"/>
              </a:moveTo>
              <a:lnTo>
                <a:pt x="1074245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BFEC70-2DAB-4455-AB4B-D3A2C8419B5D}">
      <dsp:nvSpPr>
        <dsp:cNvPr id="0" name=""/>
        <dsp:cNvSpPr/>
      </dsp:nvSpPr>
      <dsp:spPr>
        <a:xfrm>
          <a:off x="892063" y="1352642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E03E7-DCB0-4D4F-8D4F-981B90DF380F}">
      <dsp:nvSpPr>
        <dsp:cNvPr id="0" name=""/>
        <dsp:cNvSpPr/>
      </dsp:nvSpPr>
      <dsp:spPr>
        <a:xfrm>
          <a:off x="3226993" y="464835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n-US" sz="28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θεωρητικοί</a:t>
          </a:r>
          <a:endParaRPr kumimoji="0" lang="en-US" altLang="en-US" sz="2800" b="0" i="0" u="none" strike="noStrike" kern="1200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6993" y="464835"/>
        <a:ext cx="1775612" cy="887806"/>
      </dsp:txXfrm>
    </dsp:sp>
    <dsp:sp modelId="{FC6ED39E-8302-429C-BACF-806EA750797C}">
      <dsp:nvSpPr>
        <dsp:cNvPr id="0" name=""/>
        <dsp:cNvSpPr/>
      </dsp:nvSpPr>
      <dsp:spPr>
        <a:xfrm>
          <a:off x="4256" y="17255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800" b="0" i="0" u="none" strike="noStrike" kern="1200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Bowles &amp; Gintis</a:t>
          </a:r>
        </a:p>
      </dsp:txBody>
      <dsp:txXfrm>
        <a:off x="4256" y="1725520"/>
        <a:ext cx="1775612" cy="887806"/>
      </dsp:txXfrm>
    </dsp:sp>
    <dsp:sp modelId="{F3B79AE0-8730-4864-88E5-EC546960C66F}">
      <dsp:nvSpPr>
        <dsp:cNvPr id="0" name=""/>
        <dsp:cNvSpPr/>
      </dsp:nvSpPr>
      <dsp:spPr>
        <a:xfrm>
          <a:off x="2152748" y="17255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800" b="0" i="0" u="none" strike="noStrike" kern="1200" cap="none" normalizeH="0" baseline="0" smtClean="0">
              <a:ln>
                <a:noFill/>
              </a:ln>
              <a:solidFill>
                <a:srgbClr val="FF9933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Bourdieu</a:t>
          </a:r>
        </a:p>
      </dsp:txBody>
      <dsp:txXfrm>
        <a:off x="2152748" y="1725520"/>
        <a:ext cx="1775612" cy="887806"/>
      </dsp:txXfrm>
    </dsp:sp>
    <dsp:sp modelId="{6B703980-90BC-4477-AAD2-E01E5E566477}">
      <dsp:nvSpPr>
        <dsp:cNvPr id="0" name=""/>
        <dsp:cNvSpPr/>
      </dsp:nvSpPr>
      <dsp:spPr>
        <a:xfrm>
          <a:off x="4301239" y="17255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800" b="0" i="0" u="none" strike="noStrike" kern="1200" cap="none" normalizeH="0" baseline="0" smtClean="0">
              <a:ln>
                <a:noFill/>
              </a:ln>
              <a:solidFill>
                <a:srgbClr val="99CC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Bernstein</a:t>
          </a:r>
        </a:p>
      </dsp:txBody>
      <dsp:txXfrm>
        <a:off x="4301239" y="1725520"/>
        <a:ext cx="1775612" cy="887806"/>
      </dsp:txXfrm>
    </dsp:sp>
    <dsp:sp modelId="{AD26236E-0FDE-44E2-BECD-BC8BC20A30F5}">
      <dsp:nvSpPr>
        <dsp:cNvPr id="0" name=""/>
        <dsp:cNvSpPr/>
      </dsp:nvSpPr>
      <dsp:spPr>
        <a:xfrm>
          <a:off x="6449730" y="1725520"/>
          <a:ext cx="1775612" cy="887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800" b="0" i="0" u="none" strike="noStrike" kern="1200" cap="none" normalizeH="0" baseline="0" smtClean="0">
              <a:ln>
                <a:noFill/>
              </a:ln>
              <a:solidFill>
                <a:srgbClr val="0099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Willis</a:t>
          </a:r>
        </a:p>
      </dsp:txBody>
      <dsp:txXfrm>
        <a:off x="6449730" y="1725520"/>
        <a:ext cx="1775612" cy="887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3711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3583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839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1439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571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5101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0425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9439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9197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</a:t>
            </a: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ισαγωγή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ENL131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5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exandria-publ.gr/book.php?id=147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oliteianet.gr/" TargetMode="External"/><Relationship Id="rId5" Type="http://schemas.openxmlformats.org/officeDocument/2006/relationships/hyperlink" Target="http://www.politeianet.gr/books/9789606647390-whitty-geoff-epikentro-koinoniologia-kai-scholiki-gnosi-151501" TargetMode="External"/><Relationship Id="rId4" Type="http://schemas.openxmlformats.org/officeDocument/2006/relationships/hyperlink" Target="http://www.alexandria-publ.g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vasil@ecd.uoa.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n-US" dirty="0" smtClean="0">
                <a:solidFill>
                  <a:srgbClr val="5075BC"/>
                </a:solidFill>
              </a:rPr>
              <a:t>Οι </a:t>
            </a:r>
            <a:r>
              <a:rPr lang="el-GR" altLang="en-US" dirty="0">
                <a:solidFill>
                  <a:srgbClr val="5075BC"/>
                </a:solidFill>
              </a:rPr>
              <a:t>κοινωνικές παράμετροι </a:t>
            </a:r>
            <a:r>
              <a:rPr lang="en-US" altLang="en-US" dirty="0">
                <a:solidFill>
                  <a:srgbClr val="5075BC"/>
                </a:solidFill>
              </a:rPr>
              <a:t/>
            </a:r>
            <a:br>
              <a:rPr lang="en-US" altLang="en-US" dirty="0">
                <a:solidFill>
                  <a:srgbClr val="5075BC"/>
                </a:solidFill>
              </a:rPr>
            </a:br>
            <a:r>
              <a:rPr lang="el-GR" altLang="en-US" dirty="0">
                <a:solidFill>
                  <a:srgbClr val="5075BC"/>
                </a:solidFill>
              </a:rPr>
              <a:t>της εκπαιδευτικής διαδικασίας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Ε</a:t>
            </a:r>
            <a:r>
              <a:rPr lang="el-GR" altLang="en-US" sz="2800" dirty="0" smtClean="0"/>
              <a:t>ισαγωγή</a:t>
            </a:r>
            <a:endParaRPr lang="en-US" sz="2800" dirty="0" smtClean="0"/>
          </a:p>
          <a:p>
            <a:pPr>
              <a:lnSpc>
                <a:spcPct val="80000"/>
              </a:lnSpc>
            </a:pPr>
            <a:endParaRPr lang="el-GR" altLang="en-US" sz="2800" dirty="0" smtClean="0"/>
          </a:p>
          <a:p>
            <a:pPr>
              <a:lnSpc>
                <a:spcPct val="80000"/>
              </a:lnSpc>
            </a:pPr>
            <a:r>
              <a:rPr lang="el-GR" altLang="en-US" sz="2800" dirty="0" smtClean="0"/>
              <a:t>Αλεξάνδρα </a:t>
            </a:r>
            <a:r>
              <a:rPr lang="el-GR" altLang="en-US" sz="2800" dirty="0"/>
              <a:t>Βασιλοπούλου</a:t>
            </a:r>
          </a:p>
          <a:p>
            <a:r>
              <a:rPr lang="el-GR" sz="2800" dirty="0" smtClean="0"/>
              <a:t>Σχολή</a:t>
            </a:r>
            <a:r>
              <a:rPr lang="en-US" sz="2800" dirty="0" smtClean="0"/>
              <a:t> </a:t>
            </a:r>
            <a:r>
              <a:rPr lang="el-GR" sz="2800" dirty="0" smtClean="0"/>
              <a:t>Επιστημών της Αγωγής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l-GR" altLang="en-US" dirty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052736"/>
            <a:ext cx="8229600" cy="5400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Atkinson, P. (1985) </a:t>
            </a:r>
            <a:r>
              <a:rPr lang="en-US" altLang="en-US" sz="1600" i="1" dirty="0"/>
              <a:t>Language, Structure and Reproduction: An introduction to the sociology of Basil Bernstein</a:t>
            </a:r>
            <a:r>
              <a:rPr lang="en-US" altLang="en-US" sz="1600" dirty="0"/>
              <a:t>, London: Methuen.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Bernstein</a:t>
            </a:r>
            <a:r>
              <a:rPr lang="en-GB" altLang="en-US" sz="1600" dirty="0"/>
              <a:t>, </a:t>
            </a:r>
            <a:r>
              <a:rPr lang="el-GR" altLang="en-US" sz="1600" dirty="0"/>
              <a:t>Β</a:t>
            </a:r>
            <a:r>
              <a:rPr lang="en-GB" altLang="en-US" sz="1600" dirty="0"/>
              <a:t>. (1971) </a:t>
            </a:r>
            <a:r>
              <a:rPr lang="en-US" altLang="en-US" sz="1600" i="1" dirty="0"/>
              <a:t>Class</a:t>
            </a:r>
            <a:r>
              <a:rPr lang="en-GB" altLang="en-US" sz="1600" i="1" dirty="0"/>
              <a:t>, </a:t>
            </a:r>
            <a:r>
              <a:rPr lang="en-US" altLang="en-US" sz="1600" i="1" dirty="0"/>
              <a:t>codes and control</a:t>
            </a:r>
            <a:r>
              <a:rPr lang="en-GB" altLang="en-US" sz="1600" dirty="0"/>
              <a:t>, </a:t>
            </a:r>
            <a:r>
              <a:rPr lang="en-US" altLang="en-US" sz="1600" dirty="0" err="1"/>
              <a:t>Vol</a:t>
            </a:r>
            <a:r>
              <a:rPr lang="en-GB" altLang="en-US" sz="1600" dirty="0"/>
              <a:t>. 1, </a:t>
            </a:r>
            <a:r>
              <a:rPr lang="en-US" altLang="en-US" sz="1600" dirty="0"/>
              <a:t>London</a:t>
            </a:r>
            <a:r>
              <a:rPr lang="en-GB" altLang="en-US" sz="1600" dirty="0"/>
              <a:t>: </a:t>
            </a:r>
            <a:r>
              <a:rPr lang="en-US" altLang="en-US" sz="1600" dirty="0"/>
              <a:t>Routledge</a:t>
            </a:r>
            <a:r>
              <a:rPr lang="en-GB" altLang="en-US" sz="1600" dirty="0"/>
              <a:t> &amp; </a:t>
            </a:r>
            <a:r>
              <a:rPr lang="en-US" altLang="en-US" sz="1600" dirty="0"/>
              <a:t>Kegan Paul</a:t>
            </a:r>
            <a:r>
              <a:rPr lang="en-GB" altLang="en-US" sz="1600" dirty="0"/>
              <a:t>.</a:t>
            </a:r>
            <a:endParaRPr lang="el-GR" altLang="en-US" sz="1600" dirty="0"/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Bernstein, Β. (1975) </a:t>
            </a:r>
            <a:r>
              <a:rPr lang="en-US" altLang="en-US" sz="1600" i="1" dirty="0"/>
              <a:t>Class</a:t>
            </a:r>
            <a:r>
              <a:rPr lang="en-GB" altLang="en-US" sz="1600" i="1" dirty="0"/>
              <a:t>, </a:t>
            </a:r>
            <a:r>
              <a:rPr lang="en-US" altLang="en-US" sz="1600" i="1" dirty="0"/>
              <a:t>codes and control</a:t>
            </a:r>
            <a:r>
              <a:rPr lang="en-US" altLang="en-US" sz="1600" dirty="0"/>
              <a:t>, Vol. </a:t>
            </a:r>
            <a:r>
              <a:rPr lang="en-GB" altLang="en-US" sz="1600" dirty="0"/>
              <a:t>3</a:t>
            </a:r>
            <a:r>
              <a:rPr lang="en-US" altLang="en-US" sz="1600" dirty="0"/>
              <a:t>, London: Routledge &amp; Kegan Paul.              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Bernstein, Β. (19</a:t>
            </a:r>
            <a:r>
              <a:rPr lang="en-GB" altLang="en-US" sz="1600" dirty="0"/>
              <a:t>90</a:t>
            </a:r>
            <a:r>
              <a:rPr lang="en-US" altLang="en-US" sz="1600" dirty="0"/>
              <a:t>) </a:t>
            </a:r>
            <a:r>
              <a:rPr lang="en-US" altLang="en-US" sz="1600" i="1" dirty="0"/>
              <a:t>The Structuring of Pedagogic Discourse</a:t>
            </a:r>
            <a:r>
              <a:rPr lang="en-GB" altLang="en-US" sz="1600" dirty="0"/>
              <a:t>,</a:t>
            </a:r>
            <a:r>
              <a:rPr lang="en-US" altLang="en-US" sz="1600" i="1" dirty="0"/>
              <a:t> Class</a:t>
            </a:r>
            <a:r>
              <a:rPr lang="en-GB" altLang="en-US" sz="1600" i="1" dirty="0"/>
              <a:t>, </a:t>
            </a:r>
            <a:r>
              <a:rPr lang="en-US" altLang="en-US" sz="1600" i="1" dirty="0"/>
              <a:t>codes and control</a:t>
            </a:r>
            <a:r>
              <a:rPr lang="en-US" altLang="en-US" sz="1600" dirty="0"/>
              <a:t>, Vol. </a:t>
            </a:r>
            <a:r>
              <a:rPr lang="el-GR" altLang="en-US" sz="1600" dirty="0"/>
              <a:t>4</a:t>
            </a:r>
            <a:r>
              <a:rPr lang="en-US" altLang="en-US" sz="1600" dirty="0"/>
              <a:t>,  London: Routledge.</a:t>
            </a:r>
            <a:endParaRPr lang="el-GR" altLang="en-US" sz="1600" dirty="0"/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l-GR" altLang="en-US" sz="1600" dirty="0"/>
              <a:t>Bernstein, B. (1998) Συνέντευξη με τον Ι.Σολομών, Παιδαγωγική, ταυτότητες, σύνορα. Μιλώντας για μια θεωρία συμβολικού ελέγχου,  </a:t>
            </a:r>
            <a:r>
              <a:rPr lang="el-GR" altLang="en-US" sz="1600" i="1" dirty="0"/>
              <a:t>Σύγχρονα Θέματα</a:t>
            </a:r>
            <a:r>
              <a:rPr lang="el-GR" altLang="en-US" sz="1600" dirty="0"/>
              <a:t>, 66: 125-134.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Bernstein, Β. [</a:t>
            </a:r>
            <a:r>
              <a:rPr lang="en-GB" altLang="en-US" sz="1600" dirty="0"/>
              <a:t>1996](</a:t>
            </a:r>
            <a:r>
              <a:rPr lang="en-US" altLang="en-US" sz="1600" dirty="0"/>
              <a:t>2000 </a:t>
            </a:r>
            <a:r>
              <a:rPr lang="el-GR" altLang="en-US" sz="1600" dirty="0"/>
              <a:t>αναθεωρημένη</a:t>
            </a:r>
            <a:r>
              <a:rPr lang="en-GB" altLang="en-US" sz="1600" dirty="0"/>
              <a:t> </a:t>
            </a:r>
            <a:r>
              <a:rPr lang="el-GR" altLang="en-US" sz="1600" dirty="0"/>
              <a:t>έκδοση</a:t>
            </a:r>
            <a:r>
              <a:rPr lang="en-GB" altLang="en-US" sz="1600" dirty="0"/>
              <a:t>) </a:t>
            </a:r>
            <a:r>
              <a:rPr lang="en-US" altLang="en-US" sz="1600" i="1" dirty="0"/>
              <a:t>Pedagogy, Symbolic Control and Identity: Theory, Research, Critique</a:t>
            </a:r>
            <a:r>
              <a:rPr lang="en-US" altLang="en-US" sz="1600" dirty="0"/>
              <a:t>, Oxford: </a:t>
            </a:r>
            <a:r>
              <a:rPr lang="en-US" altLang="en-US" sz="1600" dirty="0" err="1"/>
              <a:t>Rowman</a:t>
            </a:r>
            <a:r>
              <a:rPr lang="en-US" altLang="en-US" sz="1600" dirty="0"/>
              <a:t> &amp; Littlefield.      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1600" dirty="0"/>
              <a:t>MacLeod</a:t>
            </a:r>
            <a:r>
              <a:rPr lang="en-GB" altLang="en-US" sz="1600" dirty="0"/>
              <a:t>, </a:t>
            </a:r>
            <a:r>
              <a:rPr lang="en-US" altLang="en-US" sz="1600" dirty="0"/>
              <a:t>J</a:t>
            </a:r>
            <a:r>
              <a:rPr lang="en-GB" altLang="en-US" sz="1600" dirty="0"/>
              <a:t>. </a:t>
            </a:r>
            <a:r>
              <a:rPr lang="el-GR" altLang="en-US" sz="1600" dirty="0"/>
              <a:t>(200</a:t>
            </a:r>
            <a:r>
              <a:rPr lang="en-US" altLang="en-US" sz="1600" dirty="0"/>
              <a:t>9</a:t>
            </a:r>
            <a:r>
              <a:rPr lang="en-GB" altLang="en-US" sz="1600" dirty="0"/>
              <a:t>)</a:t>
            </a:r>
            <a:r>
              <a:rPr lang="el-GR" altLang="en-US" sz="1600" dirty="0"/>
              <a:t> </a:t>
            </a:r>
            <a:r>
              <a:rPr lang="en-US" altLang="en-US" sz="1600" dirty="0"/>
              <a:t>(</a:t>
            </a:r>
            <a:r>
              <a:rPr lang="el-GR" altLang="en-US" sz="1600" dirty="0"/>
              <a:t>3</a:t>
            </a:r>
            <a:r>
              <a:rPr lang="el-GR" altLang="en-US" sz="1600" baseline="30000" dirty="0"/>
              <a:t>η</a:t>
            </a:r>
            <a:r>
              <a:rPr lang="el-GR" altLang="en-US" sz="1600" dirty="0"/>
              <a:t> έκδοση</a:t>
            </a:r>
            <a:r>
              <a:rPr lang="en-US" altLang="en-US" sz="1600" dirty="0"/>
              <a:t>)</a:t>
            </a:r>
            <a:r>
              <a:rPr lang="en-GB" altLang="en-US" sz="1600" dirty="0"/>
              <a:t> </a:t>
            </a:r>
            <a:r>
              <a:rPr lang="en-US" altLang="en-US" sz="1600" i="1" dirty="0" err="1"/>
              <a:t>Ain’t</a:t>
            </a:r>
            <a:r>
              <a:rPr lang="en-US" altLang="en-US" sz="1600" dirty="0"/>
              <a:t> </a:t>
            </a:r>
            <a:r>
              <a:rPr lang="en-US" altLang="en-US" sz="1600" i="1" dirty="0"/>
              <a:t>No Makin’ it: Aspirations &amp; Attainment in a Low-Income Neighborhood</a:t>
            </a:r>
            <a:r>
              <a:rPr lang="en-US" altLang="en-US" sz="1600" dirty="0"/>
              <a:t>, Colorado: Westview Press.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GB" altLang="en-US" sz="1600" dirty="0"/>
              <a:t>Moore, R. (2013) </a:t>
            </a:r>
            <a:r>
              <a:rPr lang="en-GB" altLang="en-US" sz="1600" i="1" dirty="0"/>
              <a:t>Basil Bernstein: The thinker and the field</a:t>
            </a:r>
            <a:r>
              <a:rPr lang="en-GB" altLang="en-US" sz="1600" dirty="0"/>
              <a:t>, London: Routledge.</a:t>
            </a:r>
            <a:endParaRPr lang="en-US" altLang="en-US" sz="1600" dirty="0"/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GB" altLang="en-US" sz="1600" dirty="0" err="1"/>
              <a:t>Sadovnik</a:t>
            </a:r>
            <a:r>
              <a:rPr lang="en-GB" altLang="en-US" sz="1600" dirty="0"/>
              <a:t>, A.R. (1995) Basil Bernstein’s theory of pedagogic practice: a </a:t>
            </a:r>
            <a:r>
              <a:rPr lang="en-GB" altLang="en-US" sz="1600" dirty="0" err="1"/>
              <a:t>structuralist</a:t>
            </a:r>
            <a:r>
              <a:rPr lang="en-GB" altLang="en-US" sz="1600" dirty="0"/>
              <a:t> approach, </a:t>
            </a:r>
            <a:r>
              <a:rPr lang="el-GR" altLang="en-US" sz="1600" dirty="0"/>
              <a:t>στο</a:t>
            </a:r>
            <a:r>
              <a:rPr lang="en-GB" altLang="en-US" sz="1600" dirty="0"/>
              <a:t> </a:t>
            </a:r>
            <a:r>
              <a:rPr lang="en-US" altLang="en-US" sz="1600" dirty="0"/>
              <a:t>A. R. </a:t>
            </a:r>
            <a:r>
              <a:rPr lang="en-US" altLang="en-US" sz="1600" dirty="0" err="1"/>
              <a:t>Sadovnik</a:t>
            </a:r>
            <a:r>
              <a:rPr lang="en-US" altLang="en-US" sz="1600" dirty="0"/>
              <a:t> (</a:t>
            </a:r>
            <a:r>
              <a:rPr lang="el-GR" altLang="en-US" sz="1600" dirty="0"/>
              <a:t>επιμ</a:t>
            </a:r>
            <a:r>
              <a:rPr lang="en-GB" altLang="en-US" sz="1600" dirty="0"/>
              <a:t>.</a:t>
            </a:r>
            <a:r>
              <a:rPr lang="en-US" altLang="en-US" sz="1600" dirty="0"/>
              <a:t>) </a:t>
            </a:r>
            <a:r>
              <a:rPr lang="en-GB" altLang="en-US" sz="1600" i="1" dirty="0"/>
              <a:t>Knowledge and Pedagogy: The sociology of Basil Bernstein</a:t>
            </a:r>
            <a:r>
              <a:rPr lang="en-GB" altLang="en-US" sz="1600" dirty="0"/>
              <a:t>, Westport: </a:t>
            </a:r>
            <a:r>
              <a:rPr lang="en-GB" altLang="en-US" sz="1600" dirty="0" err="1"/>
              <a:t>Ablex</a:t>
            </a:r>
            <a:r>
              <a:rPr lang="en-GB" altLang="en-US" sz="1600" dirty="0"/>
              <a:t>, 3-35. </a:t>
            </a:r>
            <a:endParaRPr lang="el-GR" altLang="en-US" sz="1600" dirty="0"/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l-GR" altLang="en-US" sz="1600" dirty="0"/>
              <a:t>Σολομών, Ι. (1997) «Η ανάλυση των εκπαιδευτικών πρακτικών ως κοινωνιολογικό αντικείμενο: θεωρητικές αρχές και προϋποθέσεις» στο Θ. Μυλωνάς (επιμ.) </a:t>
            </a:r>
            <a:r>
              <a:rPr lang="el-GR" altLang="en-US" sz="1600" i="1" dirty="0"/>
              <a:t>Κοινωνιολογία της Ελληνικής Εκπαίδευσης: Απολογισμός, νέες έρευνες, προοπτικές</a:t>
            </a:r>
            <a:r>
              <a:rPr lang="el-GR" altLang="en-US" sz="1600" dirty="0"/>
              <a:t>, Πάτρα: Αχαϊκές Εκδόσεις.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l-GR" altLang="en-US" sz="1600" dirty="0"/>
              <a:t>Σολομών, </a:t>
            </a:r>
            <a:r>
              <a:rPr lang="en-US" altLang="en-US" sz="1600" dirty="0"/>
              <a:t>I</a:t>
            </a:r>
            <a:r>
              <a:rPr lang="el-GR" altLang="en-US" sz="1600" dirty="0"/>
              <a:t>. (2000)(γ’ έκδοση) «Εισαγωγή στην προβληματική της πολιτισμικής αναπαραγωγής του </a:t>
            </a:r>
            <a:r>
              <a:rPr lang="en-US" altLang="en-US" sz="1600" dirty="0"/>
              <a:t>Basil Bernstein</a:t>
            </a:r>
            <a:r>
              <a:rPr lang="el-GR" altLang="en-US" sz="1600" dirty="0"/>
              <a:t>» </a:t>
            </a:r>
            <a:r>
              <a:rPr lang="el-GR" altLang="en-US" sz="1600" i="1" dirty="0"/>
              <a:t>Παιδαγωγικοί Κώδικες και Κοινωνικός Έλεγχος</a:t>
            </a:r>
            <a:r>
              <a:rPr lang="el-GR" altLang="en-US" sz="1600" dirty="0"/>
              <a:t>, (εισαγωγή-μετάφραση Ι. Σολομών), Αθήνα: Αλεξάνδρεια. 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5732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</a:t>
            </a:r>
            <a:r>
              <a:rPr lang="el-GR" sz="2000" dirty="0" smtClean="0"/>
              <a:t>.  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Έχουν προηγηθεί οι κάτωθι εκδόσεις:</a:t>
            </a:r>
          </a:p>
          <a:p>
            <a:r>
              <a:rPr lang="el-GR" sz="2000" dirty="0" smtClean="0"/>
              <a:t>Έκδοση διαθέσιμη </a:t>
            </a:r>
            <a:r>
              <a:rPr lang="el-GR" sz="2000" dirty="0">
                <a:hlinkClick r:id="rId3"/>
              </a:rPr>
              <a:t>εδώ</a:t>
            </a:r>
            <a:r>
              <a:rPr lang="el-G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Αλεξάνδρα Βασιλοπούλου </a:t>
            </a:r>
            <a:r>
              <a:rPr lang="en-US" sz="2000" dirty="0" smtClean="0"/>
              <a:t>2015</a:t>
            </a:r>
            <a:r>
              <a:rPr lang="el-GR" sz="2000" dirty="0" smtClean="0"/>
              <a:t>. Αλεξάνδρα Βασιλοπούλου. «</a:t>
            </a:r>
            <a:r>
              <a:rPr lang="el-GR" sz="2000" dirty="0"/>
              <a:t>Οι κοινωνικές παράμετροι </a:t>
            </a:r>
            <a:br>
              <a:rPr lang="el-GR" sz="2000" dirty="0"/>
            </a:br>
            <a:r>
              <a:rPr lang="el-GR" sz="2000" dirty="0"/>
              <a:t>της εκπαιδευτικής διαδικασίας. Εισαγωγή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GB" sz="2000" dirty="0" smtClean="0">
                <a:hlinkClick r:id="rId3"/>
              </a:rPr>
              <a:t>opencourses.uoa.gr/courses/ECD105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/>
              <a:t>Εικόνα 1</a:t>
            </a:r>
            <a:r>
              <a:rPr lang="el-GR" sz="2000" dirty="0" smtClean="0"/>
              <a:t>: ΜΠΑΖΙΛ </a:t>
            </a:r>
            <a:r>
              <a:rPr lang="el-GR" sz="2000" dirty="0"/>
              <a:t>ΜΠΕΡΝΣΤΑΪΝ, Παιδαγωγικοί κώδικες και κοινωνικός έλεγχος</a:t>
            </a:r>
            <a:r>
              <a:rPr lang="en-US" sz="2000" dirty="0"/>
              <a:t>.</a:t>
            </a:r>
            <a:r>
              <a:rPr lang="el-GR" sz="2000" dirty="0"/>
              <a:t> </a:t>
            </a:r>
            <a:r>
              <a:rPr lang="en-US" sz="2000" dirty="0"/>
              <a:t>Copyright 2015 Alexandria Publications</a:t>
            </a:r>
            <a:r>
              <a:rPr lang="el-GR" sz="2000" dirty="0"/>
              <a:t>. Σύνδεσμος</a:t>
            </a:r>
            <a:r>
              <a:rPr lang="en-US" sz="2000" dirty="0"/>
              <a:t>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www.alexandria-publ.gr/book.php?id=147</a:t>
            </a:r>
            <a:r>
              <a:rPr lang="el-GR" sz="2000" dirty="0" smtClean="0"/>
              <a:t>. </a:t>
            </a:r>
            <a:r>
              <a:rPr lang="el-GR" sz="2000" dirty="0"/>
              <a:t>Πηγή</a:t>
            </a:r>
            <a:r>
              <a:rPr lang="en-US" sz="2000" dirty="0"/>
              <a:t>: </a:t>
            </a:r>
            <a:r>
              <a:rPr lang="en-US" sz="2000" dirty="0" smtClean="0">
                <a:hlinkClick r:id="rId4"/>
              </a:rPr>
              <a:t>www.alexandria-publ.gr</a:t>
            </a:r>
            <a:r>
              <a:rPr lang="el-GR" sz="2000" dirty="0" smtClean="0"/>
              <a:t>.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l-GR" sz="2000" dirty="0" smtClean="0"/>
              <a:t>2: ΜΠΑΖΙΛ </a:t>
            </a:r>
            <a:r>
              <a:rPr lang="el-GR" sz="2000" dirty="0"/>
              <a:t>ΜΠΕΡΝΣΤΑΪΝ, Παιδαγωγικοί κώδικες και κοινωνικός </a:t>
            </a:r>
            <a:r>
              <a:rPr lang="el-GR" sz="2000" dirty="0" smtClean="0"/>
              <a:t>έλεγχος, Δεύτερη έκδοση</a:t>
            </a:r>
            <a:r>
              <a:rPr lang="en-US" sz="2000" dirty="0" smtClean="0"/>
              <a:t>, </a:t>
            </a:r>
            <a:r>
              <a:rPr lang="el-GR" sz="2000" dirty="0" smtClean="0"/>
              <a:t>εκδόσεις Αλεξάνδρεια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r>
              <a:rPr lang="en-US" sz="2000" dirty="0" smtClean="0"/>
              <a:t>Copyrighted.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l-GR" sz="2000" dirty="0"/>
              <a:t>3</a:t>
            </a:r>
            <a:r>
              <a:rPr lang="el-GR" sz="2000" dirty="0" smtClean="0"/>
              <a:t>: ΚΟΙΝΩΝΙΟΛΟΓΙΑ ΚΑΙ ΣΧΟΛΙΚΗ ΓΝΩΣΗ</a:t>
            </a:r>
            <a:r>
              <a:rPr lang="en-US" sz="2000" dirty="0" smtClean="0"/>
              <a:t>, Geoff </a:t>
            </a:r>
            <a:r>
              <a:rPr lang="en-US" sz="2000" dirty="0" err="1" smtClean="0"/>
              <a:t>Whitty</a:t>
            </a:r>
            <a:r>
              <a:rPr lang="el-GR" sz="2000" dirty="0" smtClean="0"/>
              <a:t>, εκδόσεις Επίκεντρο. </a:t>
            </a:r>
            <a:r>
              <a:rPr lang="en-US" sz="2000" dirty="0" smtClean="0"/>
              <a:t>Copyrighted. </a:t>
            </a:r>
            <a:r>
              <a:rPr lang="el-GR" sz="2000" dirty="0" smtClean="0"/>
              <a:t>Σύνδεσμος: </a:t>
            </a:r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www.politeianet.gr/books/9789606647390-whitty-geoff-epikentro-koinoniologia-kai-scholiki-gnosi-151501</a:t>
            </a:r>
            <a:r>
              <a:rPr lang="el-GR" sz="2000" dirty="0" smtClean="0"/>
              <a:t>. Πηγή: </a:t>
            </a:r>
            <a:r>
              <a:rPr lang="en-US" sz="2000" dirty="0" smtClean="0">
                <a:hlinkClick r:id="rId6"/>
              </a:rPr>
              <a:t>www.politeianet.gr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Οι κοινωνικές παράμετροι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l-GR" altLang="en-US" dirty="0"/>
              <a:t>της εκπαιδευτικής διαδικασίας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l-GR" altLang="en-US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Χειμερινό εξάμηνο 201</a:t>
            </a:r>
            <a:r>
              <a:rPr lang="en-US" altLang="en-US" sz="2800" dirty="0"/>
              <a:t>5</a:t>
            </a: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Διδάσκουσα: Αλεξάνδρα Βασιλοπούλου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>
                <a:hlinkClick r:id="rId3"/>
              </a:rPr>
              <a:t>avasil@ecd.uoa.gr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 smtClean="0"/>
              <a:t>Μάθημα </a:t>
            </a:r>
            <a:r>
              <a:rPr lang="el-GR" altLang="en-US" sz="2800" dirty="0"/>
              <a:t>1</a:t>
            </a:r>
            <a:r>
              <a:rPr lang="el-GR" altLang="en-US" sz="2800" baseline="30000" dirty="0"/>
              <a:t>ο</a:t>
            </a:r>
            <a:r>
              <a:rPr lang="el-GR" altLang="en-US" sz="2800" dirty="0"/>
              <a:t>: Πρακτική και θεωρητική εισαγωγή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739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Ημερολόγιο μαθημάτων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484784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1        </a:t>
            </a:r>
            <a:r>
              <a:rPr lang="el-GR" altLang="en-US" sz="2000" dirty="0" smtClean="0"/>
              <a:t>  Εισαγωγή </a:t>
            </a:r>
            <a:endParaRPr lang="el-GR" altLang="en-US" sz="2000" dirty="0"/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2        </a:t>
            </a:r>
            <a:r>
              <a:rPr lang="el-GR" altLang="en-US" sz="2000" dirty="0" smtClean="0"/>
              <a:t>  Η </a:t>
            </a:r>
            <a:r>
              <a:rPr lang="el-GR" altLang="en-US" sz="2000" dirty="0"/>
              <a:t>θεωρία των γλωσσικών κωδίκων του </a:t>
            </a:r>
            <a:r>
              <a:rPr lang="en-US" altLang="en-US" sz="2000" dirty="0"/>
              <a:t>B</a:t>
            </a:r>
            <a:r>
              <a:rPr lang="el-GR" altLang="en-US" sz="2000" dirty="0"/>
              <a:t>. </a:t>
            </a:r>
            <a:r>
              <a:rPr lang="en-US" altLang="en-US" sz="2000" dirty="0"/>
              <a:t>Bernstein</a:t>
            </a:r>
            <a:r>
              <a:rPr lang="el-GR" altLang="en-US" sz="2000" dirty="0"/>
              <a:t>: </a:t>
            </a:r>
            <a:r>
              <a:rPr lang="el-GR" altLang="en-US" sz="2000" dirty="0" smtClean="0"/>
              <a:t>		             προεκτάσεις</a:t>
            </a:r>
            <a:endParaRPr lang="el-GR" altLang="en-US" sz="2000" dirty="0"/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3-4    </a:t>
            </a:r>
            <a:r>
              <a:rPr lang="el-GR" altLang="en-US" sz="2000" dirty="0" smtClean="0"/>
              <a:t>  Εισαγωγή </a:t>
            </a:r>
            <a:r>
              <a:rPr lang="el-GR" altLang="en-US" sz="2000" dirty="0"/>
              <a:t>στη θεωρία των παιδαγωγικών πρακτικών του </a:t>
            </a:r>
            <a:r>
              <a:rPr lang="en-US" altLang="en-US" sz="2000" dirty="0"/>
              <a:t>B</a:t>
            </a:r>
            <a:r>
              <a:rPr lang="el-GR" altLang="en-US" sz="2000" dirty="0"/>
              <a:t>. </a:t>
            </a:r>
            <a:r>
              <a:rPr lang="el-GR" altLang="en-US" sz="2000" dirty="0" smtClean="0"/>
              <a:t>	             </a:t>
            </a:r>
            <a:r>
              <a:rPr lang="en-US" altLang="en-US" sz="2000" dirty="0" smtClean="0"/>
              <a:t>Bernstein</a:t>
            </a:r>
            <a:endParaRPr lang="el-GR" altLang="en-US" sz="2000" dirty="0"/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5        </a:t>
            </a:r>
            <a:r>
              <a:rPr lang="el-GR" altLang="en-US" sz="2000" dirty="0" smtClean="0"/>
              <a:t>  Παιδαγωγικός </a:t>
            </a:r>
            <a:r>
              <a:rPr lang="el-GR" altLang="en-US" sz="2000" dirty="0"/>
              <a:t>μηχανισμός και παιδαγωγικός λόγος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6        </a:t>
            </a:r>
            <a:r>
              <a:rPr lang="el-GR" altLang="en-US" sz="2000" dirty="0" smtClean="0"/>
              <a:t>  Το </a:t>
            </a:r>
            <a:r>
              <a:rPr lang="el-GR" altLang="en-US" sz="2000" dirty="0"/>
              <a:t>πεδίο της επικοινωνίας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7        </a:t>
            </a:r>
            <a:r>
              <a:rPr lang="el-GR" altLang="en-US" sz="2000" dirty="0" smtClean="0"/>
              <a:t>  Η </a:t>
            </a:r>
            <a:r>
              <a:rPr lang="el-GR" altLang="en-US" sz="2000" dirty="0"/>
              <a:t>μελέτη των ορατών παιδαγωγικών πρακτικών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8        </a:t>
            </a:r>
            <a:r>
              <a:rPr lang="el-GR" altLang="en-US" sz="2000" dirty="0" smtClean="0"/>
              <a:t>  Η </a:t>
            </a:r>
            <a:r>
              <a:rPr lang="el-GR" altLang="en-US" sz="2000" dirty="0"/>
              <a:t>μελέτη των αόρατων παιδαγωγικών πρακτικών        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9-10  </a:t>
            </a:r>
            <a:r>
              <a:rPr lang="el-GR" altLang="en-US" sz="2000" dirty="0" smtClean="0"/>
              <a:t>  Η </a:t>
            </a:r>
            <a:r>
              <a:rPr lang="el-GR" altLang="en-US" sz="2000" dirty="0"/>
              <a:t>μελέτη των πρακτικών γραμματισμού στην προσχολική </a:t>
            </a:r>
            <a:r>
              <a:rPr lang="el-GR" altLang="en-US" sz="2000" dirty="0" smtClean="0"/>
              <a:t>	             εκπαίδευση </a:t>
            </a:r>
            <a:r>
              <a:rPr lang="el-GR" altLang="en-US" sz="2000" dirty="0"/>
              <a:t>και στην οικογενειακή αγωγή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11-12 </a:t>
            </a:r>
            <a:r>
              <a:rPr lang="el-GR" altLang="en-US" sz="2000" dirty="0" smtClean="0"/>
              <a:t> Η </a:t>
            </a:r>
            <a:r>
              <a:rPr lang="el-GR" altLang="en-US" sz="2000" dirty="0"/>
              <a:t>μελέτη των πρακτικών γραμματισμού σε μη προνομιούχα, </a:t>
            </a:r>
            <a:r>
              <a:rPr lang="el-GR" altLang="en-US" sz="2000" dirty="0" smtClean="0"/>
              <a:t>	             πολιτισμικά </a:t>
            </a:r>
            <a:r>
              <a:rPr lang="el-GR" altLang="en-US" sz="2000" dirty="0"/>
              <a:t>ανομοιογενή σχολεία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l-GR" altLang="en-US" sz="2000" dirty="0"/>
              <a:t>Μάθημα 13      </a:t>
            </a:r>
            <a:r>
              <a:rPr lang="el-GR" altLang="en-US" sz="2000" dirty="0" smtClean="0"/>
              <a:t> Ανακεφαλαίωση</a:t>
            </a:r>
            <a:endParaRPr lang="el-G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60089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>
                <a:solidFill>
                  <a:srgbClr val="5075BC"/>
                </a:solidFill>
              </a:rPr>
              <a:t>Συγγράμματα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060848"/>
            <a:ext cx="57961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Bernstein</a:t>
            </a:r>
            <a:r>
              <a:rPr lang="el-GR" altLang="en-US" sz="2400" dirty="0"/>
              <a:t>, </a:t>
            </a:r>
            <a:r>
              <a:rPr lang="en-US" altLang="en-US" sz="2400" dirty="0"/>
              <a:t>B</a:t>
            </a:r>
            <a:r>
              <a:rPr lang="el-GR" altLang="en-US" sz="2400" dirty="0"/>
              <a:t>. (2000)(</a:t>
            </a:r>
            <a:r>
              <a:rPr lang="el-GR" altLang="en-US" sz="2400" dirty="0" smtClean="0"/>
              <a:t>γ’έκδοση) Παιδαγωγικοί </a:t>
            </a:r>
            <a:r>
              <a:rPr lang="el-GR" altLang="en-US" sz="2400" dirty="0"/>
              <a:t>κώδικες και </a:t>
            </a:r>
            <a:r>
              <a:rPr lang="el-GR" altLang="en-US" sz="2400" dirty="0" smtClean="0"/>
              <a:t>κοινωνικός έλεγχος</a:t>
            </a:r>
            <a:r>
              <a:rPr lang="el-GR" altLang="en-US" sz="2400" dirty="0"/>
              <a:t>, Αθήνα: Αλεξάνδρεια.</a:t>
            </a:r>
          </a:p>
          <a:p>
            <a:pPr>
              <a:buFontTx/>
              <a:buNone/>
            </a:pPr>
            <a:r>
              <a:rPr lang="el-GR" altLang="en-US" sz="2400" dirty="0"/>
              <a:t>ή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n-US" sz="2400" dirty="0"/>
              <a:t>Whitty, G. (2007) Κοινωνιολογία </a:t>
            </a:r>
            <a:r>
              <a:rPr lang="el-GR" altLang="en-US" sz="2400" dirty="0" smtClean="0"/>
              <a:t>και σχολική </a:t>
            </a:r>
            <a:r>
              <a:rPr lang="el-GR" altLang="en-US" sz="2400" dirty="0"/>
              <a:t>γνώση, Θεσσαλονίκη: Επίκεντρο.</a:t>
            </a:r>
          </a:p>
        </p:txBody>
      </p:sp>
      <p:pic>
        <p:nvPicPr>
          <p:cNvPr id="7" name="Picture 4" descr="14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815" y="29743"/>
            <a:ext cx="1592169" cy="2127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140549-b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167399"/>
            <a:ext cx="1691680" cy="225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978960221008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937" y="2215939"/>
            <a:ext cx="1617047" cy="205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23312" y="1916832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48464" y="4047389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45083" y="6171051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>
                <a:solidFill>
                  <a:schemeClr val="bg1"/>
                </a:solidFill>
              </a:rPr>
              <a:t>3</a:t>
            </a:r>
            <a:endParaRPr lang="el-G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200" dirty="0">
                <a:solidFill>
                  <a:srgbClr val="5075BC"/>
                </a:solidFill>
              </a:rPr>
              <a:t>Σχέση εκπαίδευσης-κοινωνικών δομών στην κοινωνιολογία της εκπαίδευσης </a:t>
            </a:r>
            <a:r>
              <a:rPr lang="el-GR" altLang="en-US" sz="2000" dirty="0">
                <a:solidFill>
                  <a:srgbClr val="5075BC"/>
                </a:solidFill>
              </a:rPr>
              <a:t>(</a:t>
            </a:r>
            <a:r>
              <a:rPr lang="en-US" altLang="en-US" sz="2000" dirty="0">
                <a:solidFill>
                  <a:srgbClr val="5075BC"/>
                </a:solidFill>
              </a:rPr>
              <a:t>MacLeod 2009</a:t>
            </a:r>
            <a:r>
              <a:rPr lang="el-GR" altLang="en-US" sz="2000" dirty="0">
                <a:solidFill>
                  <a:srgbClr val="5075BC"/>
                </a:solidFill>
              </a:rPr>
              <a:t>)</a:t>
            </a:r>
            <a:endParaRPr lang="el-GR" sz="2000" dirty="0">
              <a:solidFill>
                <a:srgbClr val="5075BC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8229600" cy="16002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ea typeface="+mn-ea"/>
                <a:cs typeface="Arial"/>
              </a:rPr>
              <a:t> Ντετερμινιστικό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					                               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ea typeface="+mn-ea"/>
                <a:cs typeface="Arial"/>
              </a:rPr>
              <a:t>Σχετική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ea typeface="+mn-ea"/>
                <a:cs typeface="Arial"/>
              </a:rPr>
              <a:t> μοντέλο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 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ea typeface="+mn-ea"/>
                <a:cs typeface="Arial"/>
              </a:rPr>
              <a:t>	(οικονομία)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 		                                       </a:t>
            </a:r>
            <a:r>
              <a:rPr kumimoji="0" lang="el-GR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ea typeface="+mn-ea"/>
                <a:cs typeface="Arial"/>
              </a:rPr>
              <a:t>αυτονομία εκπαίδευσης</a:t>
            </a:r>
            <a:endParaRPr kumimoji="0" lang="en-US" alt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ea typeface="+mn-ea"/>
              <a:cs typeface="Arial"/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3108813"/>
          <a:ext cx="8229600" cy="3078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533400" y="1524000"/>
            <a:ext cx="0" cy="609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>
            <a:off x="8610600" y="1524000"/>
            <a:ext cx="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>
            <a:off x="533400" y="1828800"/>
            <a:ext cx="80772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609600" y="2133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9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n-US" dirty="0" smtClean="0"/>
              <a:t>Επιστημονικό </a:t>
            </a:r>
            <a:r>
              <a:rPr lang="el-GR" altLang="en-US" dirty="0"/>
              <a:t>παράδειγμα αναπαραγωγής: «σχέσεις με»</a:t>
            </a:r>
          </a:p>
          <a:p>
            <a:r>
              <a:rPr lang="el-GR" altLang="en-US" dirty="0"/>
              <a:t>Έργο </a:t>
            </a:r>
            <a:r>
              <a:rPr lang="en-US" altLang="en-US" dirty="0"/>
              <a:t>Bernstein: </a:t>
            </a:r>
            <a:r>
              <a:rPr lang="el-GR" altLang="en-US" dirty="0"/>
              <a:t>«σχέσεις με»</a:t>
            </a:r>
            <a:r>
              <a:rPr lang="en-US" altLang="en-US" dirty="0"/>
              <a:t> </a:t>
            </a:r>
            <a:r>
              <a:rPr lang="el-GR" altLang="en-US" dirty="0"/>
              <a:t>αλλά και έμφαση στις «σχέσεις εντός»</a:t>
            </a:r>
            <a:r>
              <a:rPr lang="en-US" altLang="en-US" dirty="0"/>
              <a:t> </a:t>
            </a:r>
          </a:p>
          <a:p>
            <a:pPr>
              <a:buFontTx/>
              <a:buNone/>
            </a:pPr>
            <a:endParaRPr lang="en-GB" altLang="en-US" dirty="0"/>
          </a:p>
          <a:p>
            <a:pPr>
              <a:buFontTx/>
              <a:buNone/>
            </a:pPr>
            <a:r>
              <a:rPr lang="en-GB" altLang="en-US" dirty="0"/>
              <a:t>(</a:t>
            </a:r>
            <a:r>
              <a:rPr lang="en-US" altLang="en-US" dirty="0"/>
              <a:t>Bernstein</a:t>
            </a:r>
            <a:r>
              <a:rPr lang="en-GB" altLang="en-US" dirty="0"/>
              <a:t> 1990). 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187182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 </a:t>
            </a:r>
            <a:r>
              <a:rPr lang="el-GR" altLang="en-US" dirty="0"/>
              <a:t>«Σε αντίθεση με την ομοιόσταση του (επιστημονικού) παραδείγματος της αναπαραγωγής, η προβληματική του </a:t>
            </a:r>
            <a:r>
              <a:rPr lang="en-US" altLang="en-US" dirty="0"/>
              <a:t>Bernstein </a:t>
            </a:r>
            <a:r>
              <a:rPr lang="el-GR" altLang="en-US" dirty="0"/>
              <a:t>αφορά τους μετασχηματισμούς γιατί μελετά τις </a:t>
            </a:r>
            <a:r>
              <a:rPr lang="el-GR" altLang="en-US" i="1" dirty="0"/>
              <a:t>σχέσεις με</a:t>
            </a:r>
            <a:r>
              <a:rPr lang="el-GR" altLang="en-US" dirty="0"/>
              <a:t> και τις </a:t>
            </a:r>
            <a:r>
              <a:rPr lang="el-GR" altLang="en-US" i="1" dirty="0"/>
              <a:t>σχέσεις εντός</a:t>
            </a:r>
            <a:r>
              <a:rPr lang="el-GR" altLang="en-US" dirty="0"/>
              <a:t>» (</a:t>
            </a:r>
            <a:r>
              <a:rPr lang="en-US" altLang="en-US" dirty="0"/>
              <a:t>Moore 2013: 114</a:t>
            </a:r>
            <a:r>
              <a:rPr lang="el-GR" altLang="en-US" dirty="0"/>
              <a:t>)</a:t>
            </a:r>
            <a:r>
              <a:rPr lang="en-US" alt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950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Εφαρμογές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2000" dirty="0"/>
              <a:t>Σολομών (1998, 1999), Μπαγάκης (2006) (αξιολόγηση/αυτοαξιολόγηση σχολικής μονάδας)</a:t>
            </a:r>
          </a:p>
          <a:p>
            <a:pPr>
              <a:lnSpc>
                <a:spcPct val="80000"/>
              </a:lnSpc>
            </a:pPr>
            <a:r>
              <a:rPr lang="el-GR" altLang="en-US" sz="2000" dirty="0"/>
              <a:t>Κουλαϊδής και Τσατσαρώνη (2010), Λάμνιας και Τσατσαρώνη (1998, 1999) (αναπλαισίωση, μελέτη εκπαιδευτικής πολιτικής)</a:t>
            </a:r>
          </a:p>
          <a:p>
            <a:pPr>
              <a:lnSpc>
                <a:spcPct val="80000"/>
              </a:lnSpc>
            </a:pPr>
            <a:r>
              <a:rPr lang="en-US" altLang="en-US" sz="2000" dirty="0" err="1"/>
              <a:t>Whitty</a:t>
            </a:r>
            <a:r>
              <a:rPr lang="el-GR" altLang="en-US" sz="2000" dirty="0"/>
              <a:t> (2002, 2007, 2010)</a:t>
            </a:r>
            <a:r>
              <a:rPr lang="en-US" altLang="en-US" sz="2000" dirty="0"/>
              <a:t> (</a:t>
            </a:r>
            <a:r>
              <a:rPr lang="el-GR" altLang="en-US" sz="2000" dirty="0"/>
              <a:t>σχολική γνώση, μελέτη εκπαιδευτικής πολιτικής</a:t>
            </a:r>
            <a:r>
              <a:rPr lang="en-US" altLang="en-US" sz="2000" dirty="0"/>
              <a:t>)</a:t>
            </a:r>
            <a:endParaRPr lang="el-GR" altLang="en-US" sz="2000" dirty="0"/>
          </a:p>
          <a:p>
            <a:pPr>
              <a:lnSpc>
                <a:spcPct val="80000"/>
              </a:lnSpc>
            </a:pPr>
            <a:r>
              <a:rPr lang="fr-FR" altLang="en-US" sz="2000" dirty="0"/>
              <a:t>Morais &amp; </a:t>
            </a:r>
            <a:r>
              <a:rPr lang="fr-FR" altLang="en-US" sz="2000" dirty="0" err="1"/>
              <a:t>Neves</a:t>
            </a:r>
            <a:r>
              <a:rPr lang="fr-FR" altLang="en-US" sz="2000" dirty="0"/>
              <a:t> </a:t>
            </a:r>
            <a:r>
              <a:rPr lang="el-GR" altLang="en-US" sz="2000" dirty="0"/>
              <a:t>(</a:t>
            </a:r>
            <a:r>
              <a:rPr lang="fr-FR" altLang="en-US" sz="2000" dirty="0"/>
              <a:t>2001</a:t>
            </a:r>
            <a:r>
              <a:rPr lang="el-GR" altLang="en-US" sz="2000" dirty="0"/>
              <a:t>)</a:t>
            </a:r>
            <a:r>
              <a:rPr lang="fr-FR" altLang="en-US" sz="2000" dirty="0"/>
              <a:t>, Morais </a:t>
            </a:r>
            <a:r>
              <a:rPr lang="el-GR" altLang="en-US" sz="2000" dirty="0"/>
              <a:t>(</a:t>
            </a:r>
            <a:r>
              <a:rPr lang="fr-FR" altLang="en-US" sz="2000" dirty="0"/>
              <a:t>2002</a:t>
            </a:r>
            <a:r>
              <a:rPr lang="el-GR" altLang="en-US" sz="2000" dirty="0"/>
              <a:t>)</a:t>
            </a:r>
            <a:r>
              <a:rPr lang="fr-FR" altLang="en-US" sz="2000" dirty="0"/>
              <a:t>, Morais, </a:t>
            </a:r>
            <a:r>
              <a:rPr lang="fr-FR" altLang="en-US" sz="2000" dirty="0" err="1"/>
              <a:t>Neves&amp;Pires</a:t>
            </a:r>
            <a:r>
              <a:rPr lang="fr-FR" altLang="en-US" sz="2000" dirty="0"/>
              <a:t> </a:t>
            </a:r>
            <a:r>
              <a:rPr lang="el-GR" altLang="en-US" sz="2000" dirty="0"/>
              <a:t>(</a:t>
            </a:r>
            <a:r>
              <a:rPr lang="fr-FR" altLang="en-US" sz="2000" dirty="0"/>
              <a:t>2004</a:t>
            </a:r>
            <a:r>
              <a:rPr lang="el-GR" altLang="en-US" sz="2000" dirty="0"/>
              <a:t>) (σχολική τάξη, μικτή παιδαγωγική)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Moss </a:t>
            </a:r>
            <a:r>
              <a:rPr lang="el-GR" altLang="en-US" sz="2000" dirty="0"/>
              <a:t>(</a:t>
            </a:r>
            <a:r>
              <a:rPr lang="en-US" altLang="en-US" sz="2000" dirty="0"/>
              <a:t>2001, 2002</a:t>
            </a:r>
            <a:r>
              <a:rPr lang="el-GR" altLang="en-US" sz="2000" dirty="0"/>
              <a:t>)</a:t>
            </a:r>
            <a:r>
              <a:rPr lang="en-US" altLang="en-US" sz="2000" dirty="0"/>
              <a:t>, Williams </a:t>
            </a:r>
            <a:r>
              <a:rPr lang="el-GR" altLang="en-US" sz="2000" dirty="0"/>
              <a:t>(</a:t>
            </a:r>
            <a:r>
              <a:rPr lang="en-US" altLang="en-US" sz="2000" dirty="0"/>
              <a:t>1995, 2001</a:t>
            </a:r>
            <a:r>
              <a:rPr lang="el-GR" altLang="en-US" sz="2000" dirty="0"/>
              <a:t>)</a:t>
            </a:r>
            <a:r>
              <a:rPr lang="en-US" altLang="en-US" sz="2000" dirty="0"/>
              <a:t> </a:t>
            </a:r>
            <a:r>
              <a:rPr lang="el-GR" altLang="en-US" sz="2000" dirty="0"/>
              <a:t>(μελέτες γραμματισμού)</a:t>
            </a:r>
          </a:p>
          <a:p>
            <a:pPr>
              <a:lnSpc>
                <a:spcPct val="80000"/>
              </a:lnSpc>
            </a:pPr>
            <a:r>
              <a:rPr lang="en-US" altLang="en-US" sz="2000" dirty="0" err="1"/>
              <a:t>Freebody</a:t>
            </a:r>
            <a:r>
              <a:rPr lang="el-GR" altLang="en-US" sz="2000" dirty="0"/>
              <a:t>, </a:t>
            </a:r>
            <a:r>
              <a:rPr lang="en-US" altLang="en-US" sz="2000" dirty="0"/>
              <a:t>Ludwig</a:t>
            </a:r>
            <a:r>
              <a:rPr lang="el-GR" altLang="en-US" sz="2000" dirty="0"/>
              <a:t> &amp; </a:t>
            </a:r>
            <a:r>
              <a:rPr lang="en-US" altLang="en-US" sz="2000" dirty="0"/>
              <a:t>Gunn</a:t>
            </a:r>
            <a:r>
              <a:rPr lang="el-GR" altLang="en-US" sz="2000" dirty="0"/>
              <a:t> </a:t>
            </a:r>
            <a:r>
              <a:rPr lang="en-US" altLang="en-US" sz="2000" dirty="0"/>
              <a:t>(1995)</a:t>
            </a:r>
            <a:r>
              <a:rPr lang="el-GR" altLang="en-US" sz="2000" dirty="0"/>
              <a:t>, </a:t>
            </a:r>
            <a:r>
              <a:rPr lang="en-US" altLang="en-US" sz="2000" dirty="0"/>
              <a:t>Freiberg &amp; </a:t>
            </a:r>
            <a:r>
              <a:rPr lang="en-US" altLang="en-US" sz="2000" dirty="0" err="1"/>
              <a:t>Freebody</a:t>
            </a:r>
            <a:r>
              <a:rPr lang="en-US" altLang="en-US" sz="2000" dirty="0"/>
              <a:t> (1995)</a:t>
            </a:r>
            <a:r>
              <a:rPr lang="el-GR" altLang="en-US" sz="2000" dirty="0"/>
              <a:t>, </a:t>
            </a:r>
            <a:r>
              <a:rPr lang="en-US" altLang="en-US" sz="2000" dirty="0"/>
              <a:t>Singh, Dooley &amp; </a:t>
            </a:r>
            <a:r>
              <a:rPr lang="en-US" altLang="en-US" sz="2000" dirty="0" err="1"/>
              <a:t>Freebody</a:t>
            </a:r>
            <a:r>
              <a:rPr lang="en-US" altLang="en-US" sz="2000" dirty="0"/>
              <a:t> (2001)</a:t>
            </a:r>
            <a:r>
              <a:rPr lang="el-GR" altLang="en-US" sz="2000" dirty="0"/>
              <a:t>, </a:t>
            </a:r>
            <a:r>
              <a:rPr lang="en-US" altLang="en-US" sz="2000" dirty="0"/>
              <a:t>Singh, Nicolson &amp; </a:t>
            </a:r>
            <a:r>
              <a:rPr lang="en-US" altLang="en-US" sz="2000" dirty="0" err="1"/>
              <a:t>Exley</a:t>
            </a:r>
            <a:r>
              <a:rPr lang="en-US" altLang="en-US" sz="2000" dirty="0"/>
              <a:t> (2001)</a:t>
            </a:r>
            <a:r>
              <a:rPr lang="el-GR" altLang="en-US" sz="2000" dirty="0"/>
              <a:t>, </a:t>
            </a:r>
            <a:r>
              <a:rPr lang="en-US" altLang="en-US" sz="2000" dirty="0"/>
              <a:t>Singh (2001a, 2001b)</a:t>
            </a:r>
            <a:r>
              <a:rPr lang="el-GR" altLang="en-US" sz="2000" dirty="0"/>
              <a:t> (Μελέτες γραμματισμού σε μη προνομιούχα, πολιτισμικά ανομοι</a:t>
            </a:r>
            <a:r>
              <a:rPr lang="en-US" altLang="en-US" sz="2000" dirty="0"/>
              <a:t>o</a:t>
            </a:r>
            <a:r>
              <a:rPr lang="el-GR" altLang="en-US" sz="2000" dirty="0"/>
              <a:t>γενή σχολεία στην Αυστραλία)</a:t>
            </a:r>
            <a:endParaRPr lang="en-US" altLang="en-US" sz="2000" dirty="0"/>
          </a:p>
          <a:p>
            <a:pPr>
              <a:lnSpc>
                <a:spcPct val="80000"/>
              </a:lnSpc>
            </a:pPr>
            <a:r>
              <a:rPr lang="en-US" altLang="en-US" sz="2000" dirty="0" err="1"/>
              <a:t>Maton</a:t>
            </a:r>
            <a:r>
              <a:rPr lang="el-GR" altLang="en-US" sz="2000" dirty="0"/>
              <a:t> </a:t>
            </a:r>
            <a:r>
              <a:rPr lang="en-US" altLang="en-US" sz="2000" dirty="0"/>
              <a:t>(</a:t>
            </a:r>
            <a:r>
              <a:rPr lang="el-GR" altLang="en-US" sz="2000" dirty="0"/>
              <a:t>2014</a:t>
            </a:r>
            <a:r>
              <a:rPr lang="en-US" altLang="en-US" sz="2000" dirty="0"/>
              <a:t>a, </a:t>
            </a:r>
            <a:r>
              <a:rPr lang="el-GR" altLang="en-US" sz="2000" dirty="0"/>
              <a:t>2014</a:t>
            </a:r>
            <a:r>
              <a:rPr lang="en-US" altLang="en-US" sz="2000" dirty="0"/>
              <a:t>b) </a:t>
            </a:r>
            <a:r>
              <a:rPr lang="el-GR" altLang="en-US" sz="2000" dirty="0"/>
              <a:t>(</a:t>
            </a:r>
            <a:r>
              <a:rPr lang="en-US" altLang="en-US" sz="2000" dirty="0"/>
              <a:t>Legitimate Code Theory,</a:t>
            </a:r>
            <a:r>
              <a:rPr lang="el-GR" altLang="en-US" sz="2000" dirty="0"/>
              <a:t> κριτικός ρεαλισμός)</a:t>
            </a:r>
            <a:r>
              <a:rPr lang="en-US" altLang="en-US" sz="2000" dirty="0"/>
              <a:t> </a:t>
            </a:r>
            <a:endParaRPr lang="el-G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266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 smtClean="0"/>
              <a:t>Ερωτήματα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l-GR" altLang="en-US" dirty="0"/>
              <a:t>1) Πώς μπορούμε να αναλύσουμε διαφορετικές παιδαγωγικές πρακτικές;</a:t>
            </a:r>
          </a:p>
          <a:p>
            <a:pPr>
              <a:buFontTx/>
              <a:buNone/>
            </a:pPr>
            <a:r>
              <a:rPr lang="el-GR" altLang="en-US" dirty="0"/>
              <a:t>2) Ποιες ταξικές παραδοχές (</a:t>
            </a:r>
            <a:r>
              <a:rPr lang="en-US" altLang="en-US" dirty="0"/>
              <a:t>assumptions</a:t>
            </a:r>
            <a:r>
              <a:rPr lang="el-GR" altLang="en-US" dirty="0"/>
              <a:t>) εμπεριέχονται στις διαφορετικές παιδαγωγικές πρακτικές;</a:t>
            </a:r>
          </a:p>
          <a:p>
            <a:pPr>
              <a:buFontTx/>
              <a:buNone/>
            </a:pPr>
            <a:r>
              <a:rPr lang="el-GR" altLang="en-US" dirty="0"/>
              <a:t>3) Ποιες οι εσωτερικές διαφοροποιήσεις διαφορετικών παιδαγωγικών;  </a:t>
            </a:r>
          </a:p>
        </p:txBody>
      </p:sp>
    </p:spTree>
    <p:extLst>
      <p:ext uri="{BB962C8B-B14F-4D97-AF65-F5344CB8AC3E}">
        <p14:creationId xmlns:p14="http://schemas.microsoft.com/office/powerpoint/2010/main" val="80398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</TotalTime>
  <Words>881</Words>
  <Application>Microsoft Office PowerPoint</Application>
  <PresentationFormat>On-screen Show (4:3)</PresentationFormat>
  <Paragraphs>131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Θέμα του Office</vt:lpstr>
      <vt:lpstr>Οι κοινωνικές παράμετροι  της εκπαιδευτικής διαδικασίας </vt:lpstr>
      <vt:lpstr>Οι κοινωνικές παράμετροι  της εκπαιδευτικής διαδικασίας</vt:lpstr>
      <vt:lpstr>Ημερολόγιο μαθημάτων</vt:lpstr>
      <vt:lpstr>Συγγράμματα</vt:lpstr>
      <vt:lpstr>Σχέση εκπαίδευσης-κοινωνικών δομών στην κοινωνιολογία της εκπαίδευσης (MacLeod 2009)</vt:lpstr>
      <vt:lpstr>PowerPoint Presentation</vt:lpstr>
      <vt:lpstr>PowerPoint Presentation</vt:lpstr>
      <vt:lpstr>Εφαρμογές</vt:lpstr>
      <vt:lpstr>Ερωτήματα</vt:lpstr>
      <vt:lpstr>Βιβλιογραφία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giannis</cp:lastModifiedBy>
  <cp:revision>194</cp:revision>
  <dcterms:created xsi:type="dcterms:W3CDTF">2012-09-06T09:03:05Z</dcterms:created>
  <dcterms:modified xsi:type="dcterms:W3CDTF">2015-11-02T16:09:30Z</dcterms:modified>
</cp:coreProperties>
</file>