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256" r:id="rId2"/>
    <p:sldId id="266" r:id="rId3"/>
    <p:sldId id="265" r:id="rId4"/>
    <p:sldId id="274" r:id="rId5"/>
    <p:sldId id="296" r:id="rId6"/>
    <p:sldId id="297" r:id="rId7"/>
    <p:sldId id="298" r:id="rId8"/>
    <p:sldId id="299" r:id="rId9"/>
    <p:sldId id="300" r:id="rId10"/>
    <p:sldId id="301" r:id="rId11"/>
    <p:sldId id="302" r:id="rId12"/>
    <p:sldId id="303" r:id="rId13"/>
    <p:sldId id="304" r:id="rId14"/>
    <p:sldId id="305" r:id="rId15"/>
    <p:sldId id="306" r:id="rId16"/>
    <p:sldId id="307" r:id="rId17"/>
    <p:sldId id="308" r:id="rId18"/>
    <p:sldId id="309" r:id="rId19"/>
    <p:sldId id="310" r:id="rId20"/>
    <p:sldId id="311" r:id="rId21"/>
    <p:sldId id="312" r:id="rId22"/>
    <p:sldId id="313" r:id="rId23"/>
    <p:sldId id="314" r:id="rId24"/>
    <p:sldId id="315" r:id="rId25"/>
    <p:sldId id="316" r:id="rId26"/>
    <p:sldId id="317" r:id="rId27"/>
    <p:sldId id="318" r:id="rId28"/>
    <p:sldId id="319" r:id="rId29"/>
    <p:sldId id="320" r:id="rId30"/>
    <p:sldId id="321" r:id="rId31"/>
    <p:sldId id="322" r:id="rId32"/>
    <p:sldId id="323" r:id="rId33"/>
    <p:sldId id="324" r:id="rId34"/>
    <p:sldId id="325" r:id="rId35"/>
    <p:sldId id="326" r:id="rId36"/>
    <p:sldId id="327" r:id="rId37"/>
    <p:sldId id="328" r:id="rId38"/>
    <p:sldId id="329" r:id="rId39"/>
    <p:sldId id="330" r:id="rId40"/>
    <p:sldId id="331" r:id="rId41"/>
    <p:sldId id="332" r:id="rId42"/>
    <p:sldId id="333" r:id="rId43"/>
    <p:sldId id="334" r:id="rId44"/>
    <p:sldId id="335" r:id="rId45"/>
    <p:sldId id="336" r:id="rId46"/>
    <p:sldId id="337" r:id="rId47"/>
    <p:sldId id="280" r:id="rId48"/>
    <p:sldId id="290" r:id="rId49"/>
    <p:sldId id="295" r:id="rId50"/>
    <p:sldId id="292" r:id="rId51"/>
    <p:sldId id="291" r:id="rId52"/>
    <p:sldId id="294" r:id="rId5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265"/>
            <p14:sldId id="274"/>
            <p14:sldId id="296"/>
            <p14:sldId id="297"/>
            <p14:sldId id="298"/>
            <p14:sldId id="299"/>
            <p14:sldId id="300"/>
            <p14:sldId id="301"/>
            <p14:sldId id="302"/>
            <p14:sldId id="303"/>
            <p14:sldId id="304"/>
            <p14:sldId id="305"/>
            <p14:sldId id="306"/>
            <p14:sldId id="307"/>
            <p14:sldId id="308"/>
            <p14:sldId id="309"/>
            <p14:sldId id="310"/>
            <p14:sldId id="311"/>
            <p14:sldId id="312"/>
            <p14:sldId id="313"/>
            <p14:sldId id="314"/>
            <p14:sldId id="315"/>
            <p14:sldId id="316"/>
            <p14:sldId id="317"/>
            <p14:sldId id="318"/>
            <p14:sldId id="319"/>
            <p14:sldId id="320"/>
            <p14:sldId id="321"/>
            <p14:sldId id="322"/>
            <p14:sldId id="323"/>
            <p14:sldId id="324"/>
            <p14:sldId id="325"/>
            <p14:sldId id="326"/>
            <p14:sldId id="327"/>
            <p14:sldId id="328"/>
            <p14:sldId id="329"/>
            <p14:sldId id="330"/>
            <p14:sldId id="331"/>
            <p14:sldId id="332"/>
            <p14:sldId id="333"/>
            <p14:sldId id="334"/>
            <p14:sldId id="335"/>
            <p14:sldId id="336"/>
            <p14:sldId id="337"/>
            <p14:sldId id="280"/>
            <p14:sldId id="290"/>
            <p14:sldId id="295"/>
            <p14:sldId id="292"/>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54"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7/10/2015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38829961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31481602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42140788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38985203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34040401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8859659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30196943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21911413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38973464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617933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34847538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42311324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9229759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12702000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19388418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26164572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42061155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31165294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247547877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19341001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367156920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357926005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32</a:t>
            </a:fld>
            <a:endParaRPr lang="el-GR"/>
          </a:p>
        </p:txBody>
      </p:sp>
    </p:spTree>
    <p:extLst>
      <p:ext uri="{BB962C8B-B14F-4D97-AF65-F5344CB8AC3E}">
        <p14:creationId xmlns:p14="http://schemas.microsoft.com/office/powerpoint/2010/main" val="273655238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33</a:t>
            </a:fld>
            <a:endParaRPr lang="el-GR"/>
          </a:p>
        </p:txBody>
      </p:sp>
    </p:spTree>
    <p:extLst>
      <p:ext uri="{BB962C8B-B14F-4D97-AF65-F5344CB8AC3E}">
        <p14:creationId xmlns:p14="http://schemas.microsoft.com/office/powerpoint/2010/main" val="87316942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34</a:t>
            </a:fld>
            <a:endParaRPr lang="el-GR"/>
          </a:p>
        </p:txBody>
      </p:sp>
    </p:spTree>
    <p:extLst>
      <p:ext uri="{BB962C8B-B14F-4D97-AF65-F5344CB8AC3E}">
        <p14:creationId xmlns:p14="http://schemas.microsoft.com/office/powerpoint/2010/main" val="205688452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35</a:t>
            </a:fld>
            <a:endParaRPr lang="el-GR"/>
          </a:p>
        </p:txBody>
      </p:sp>
    </p:spTree>
    <p:extLst>
      <p:ext uri="{BB962C8B-B14F-4D97-AF65-F5344CB8AC3E}">
        <p14:creationId xmlns:p14="http://schemas.microsoft.com/office/powerpoint/2010/main" val="51427927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36</a:t>
            </a:fld>
            <a:endParaRPr lang="el-GR"/>
          </a:p>
        </p:txBody>
      </p:sp>
    </p:spTree>
    <p:extLst>
      <p:ext uri="{BB962C8B-B14F-4D97-AF65-F5344CB8AC3E}">
        <p14:creationId xmlns:p14="http://schemas.microsoft.com/office/powerpoint/2010/main" val="4109865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37</a:t>
            </a:fld>
            <a:endParaRPr lang="el-GR"/>
          </a:p>
        </p:txBody>
      </p:sp>
    </p:spTree>
    <p:extLst>
      <p:ext uri="{BB962C8B-B14F-4D97-AF65-F5344CB8AC3E}">
        <p14:creationId xmlns:p14="http://schemas.microsoft.com/office/powerpoint/2010/main" val="356623089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38</a:t>
            </a:fld>
            <a:endParaRPr lang="el-GR"/>
          </a:p>
        </p:txBody>
      </p:sp>
    </p:spTree>
    <p:extLst>
      <p:ext uri="{BB962C8B-B14F-4D97-AF65-F5344CB8AC3E}">
        <p14:creationId xmlns:p14="http://schemas.microsoft.com/office/powerpoint/2010/main" val="341638901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39</a:t>
            </a:fld>
            <a:endParaRPr lang="el-GR"/>
          </a:p>
        </p:txBody>
      </p:sp>
    </p:spTree>
    <p:extLst>
      <p:ext uri="{BB962C8B-B14F-4D97-AF65-F5344CB8AC3E}">
        <p14:creationId xmlns:p14="http://schemas.microsoft.com/office/powerpoint/2010/main" val="11975260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40</a:t>
            </a:fld>
            <a:endParaRPr lang="el-GR"/>
          </a:p>
        </p:txBody>
      </p:sp>
    </p:spTree>
    <p:extLst>
      <p:ext uri="{BB962C8B-B14F-4D97-AF65-F5344CB8AC3E}">
        <p14:creationId xmlns:p14="http://schemas.microsoft.com/office/powerpoint/2010/main" val="36309351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41</a:t>
            </a:fld>
            <a:endParaRPr lang="el-GR"/>
          </a:p>
        </p:txBody>
      </p:sp>
    </p:spTree>
    <p:extLst>
      <p:ext uri="{BB962C8B-B14F-4D97-AF65-F5344CB8AC3E}">
        <p14:creationId xmlns:p14="http://schemas.microsoft.com/office/powerpoint/2010/main" val="315923046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42</a:t>
            </a:fld>
            <a:endParaRPr lang="el-GR"/>
          </a:p>
        </p:txBody>
      </p:sp>
    </p:spTree>
    <p:extLst>
      <p:ext uri="{BB962C8B-B14F-4D97-AF65-F5344CB8AC3E}">
        <p14:creationId xmlns:p14="http://schemas.microsoft.com/office/powerpoint/2010/main" val="262138651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43</a:t>
            </a:fld>
            <a:endParaRPr lang="el-GR"/>
          </a:p>
        </p:txBody>
      </p:sp>
    </p:spTree>
    <p:extLst>
      <p:ext uri="{BB962C8B-B14F-4D97-AF65-F5344CB8AC3E}">
        <p14:creationId xmlns:p14="http://schemas.microsoft.com/office/powerpoint/2010/main" val="283008464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44</a:t>
            </a:fld>
            <a:endParaRPr lang="el-GR"/>
          </a:p>
        </p:txBody>
      </p:sp>
    </p:spTree>
    <p:extLst>
      <p:ext uri="{BB962C8B-B14F-4D97-AF65-F5344CB8AC3E}">
        <p14:creationId xmlns:p14="http://schemas.microsoft.com/office/powerpoint/2010/main" val="191048674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45</a:t>
            </a:fld>
            <a:endParaRPr lang="el-GR"/>
          </a:p>
        </p:txBody>
      </p:sp>
    </p:spTree>
    <p:extLst>
      <p:ext uri="{BB962C8B-B14F-4D97-AF65-F5344CB8AC3E}">
        <p14:creationId xmlns:p14="http://schemas.microsoft.com/office/powerpoint/2010/main" val="326950243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46</a:t>
            </a:fld>
            <a:endParaRPr lang="el-GR"/>
          </a:p>
        </p:txBody>
      </p:sp>
    </p:spTree>
    <p:extLst>
      <p:ext uri="{BB962C8B-B14F-4D97-AF65-F5344CB8AC3E}">
        <p14:creationId xmlns:p14="http://schemas.microsoft.com/office/powerpoint/2010/main" val="80237597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47</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48</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49</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230919677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50</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51</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52</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3528086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19332358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6923452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41134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Επιστημολογίες για τη Διδακτική των Μαθηματικών </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5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dirty="0"/>
              <a:t>ΕΠΙΣΤΗΜΟΛΟΓΙΑ ΚΑΙ ΔΙΔΑΚΤΙΚΗ ΤΩΝ ΜΑΘΗΜΑΤΙΚΩΝ</a:t>
            </a:r>
            <a:endParaRPr lang="el-GR"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a:t>
            </a:r>
            <a:r>
              <a:rPr lang="en-US" sz="2800" dirty="0">
                <a:solidFill>
                  <a:srgbClr val="5075BC"/>
                </a:solidFill>
                <a:latin typeface="+mj-lt"/>
                <a:ea typeface="+mj-ea"/>
                <a:cs typeface="+mj-cs"/>
              </a:rPr>
              <a:t>2</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a:t>Η Θεωρία Γνώσης στους αρχαίους και οι αντιλήψεις για την νοητική </a:t>
            </a:r>
            <a:r>
              <a:rPr lang="el-GR" sz="2800" dirty="0" smtClean="0"/>
              <a:t>αφαίρεση</a:t>
            </a:r>
            <a:endParaRPr lang="en-US" sz="2800" dirty="0" smtClean="0"/>
          </a:p>
          <a:p>
            <a:endParaRPr lang="en-US" sz="2800" dirty="0" smtClean="0"/>
          </a:p>
          <a:p>
            <a:r>
              <a:rPr lang="el-GR" sz="2800" dirty="0" smtClean="0"/>
              <a:t>ΣΠΥΡΟΥ </a:t>
            </a:r>
            <a:r>
              <a:rPr lang="el-GR" sz="2800" dirty="0"/>
              <a:t>ΠΑΝΑΓΙΩΤΗΣ</a:t>
            </a:r>
          </a:p>
          <a:p>
            <a:r>
              <a:rPr lang="el-GR" sz="2800" dirty="0"/>
              <a:t>Σχολή Θετικών επιστημών</a:t>
            </a:r>
          </a:p>
          <a:p>
            <a:r>
              <a:rPr lang="el-GR" sz="2800" dirty="0"/>
              <a:t>Τμήμα Μαθηματικό</a:t>
            </a:r>
            <a:endParaRPr lang="en-US" sz="2800" dirty="0"/>
          </a:p>
          <a:p>
            <a:endParaRPr lang="el-GR" sz="2800" dirty="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(8/35</a:t>
            </a:r>
            <a:r>
              <a:rPr lang="en-US" sz="2900" dirty="0"/>
              <a:t>)</a:t>
            </a:r>
            <a:endParaRPr lang="el-GR" dirty="0"/>
          </a:p>
        </p:txBody>
      </p:sp>
      <p:sp>
        <p:nvSpPr>
          <p:cNvPr id="3" name="Θέση περιεχομένου 2"/>
          <p:cNvSpPr>
            <a:spLocks noGrp="1"/>
          </p:cNvSpPr>
          <p:nvPr>
            <p:ph idx="1"/>
          </p:nvPr>
        </p:nvSpPr>
        <p:spPr/>
        <p:txBody>
          <a:bodyPr>
            <a:normAutofit/>
          </a:bodyPr>
          <a:lstStyle/>
          <a:p>
            <a:pPr>
              <a:defRPr/>
            </a:pPr>
            <a:r>
              <a:rPr lang="el-GR" altLang="el-GR" sz="2800" dirty="0"/>
              <a:t>Οι παραπάνω προϋποθέσεις πυροδοτούν μια διαφορετική κοινωνική ψυχολογία με τελείως διαφορετικές λειτουργίες, διαδικασίες που θα δρομολογήσουν την συγκρότηση του ανθρώπου που σκέφτεται μονωμένα και ανεξάρτητα και συνδέεται με την πόλη μέσω του </a:t>
            </a:r>
            <a:r>
              <a:rPr lang="el-GR" altLang="el-GR" sz="2800" i="1" dirty="0"/>
              <a:t>λόγου</a:t>
            </a:r>
            <a:r>
              <a:rPr lang="el-GR" altLang="el-GR" sz="2800" dirty="0"/>
              <a:t> που </a:t>
            </a:r>
            <a:r>
              <a:rPr lang="el-GR" altLang="el-GR" sz="2800" i="1" dirty="0"/>
              <a:t>συνέχει</a:t>
            </a:r>
            <a:r>
              <a:rPr lang="el-GR" altLang="el-GR" sz="2800" dirty="0"/>
              <a:t> τα άτομα.</a:t>
            </a:r>
            <a:endParaRPr lang="el-GR" altLang="el-GR" sz="2800" dirty="0"/>
          </a:p>
        </p:txBody>
      </p:sp>
    </p:spTree>
    <p:extLst>
      <p:ext uri="{BB962C8B-B14F-4D97-AF65-F5344CB8AC3E}">
        <p14:creationId xmlns:p14="http://schemas.microsoft.com/office/powerpoint/2010/main" val="13320908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(9/35</a:t>
            </a:r>
            <a:r>
              <a:rPr lang="en-US" sz="2900" dirty="0"/>
              <a:t>)</a:t>
            </a:r>
            <a:endParaRPr lang="el-GR" dirty="0"/>
          </a:p>
        </p:txBody>
      </p:sp>
      <p:sp>
        <p:nvSpPr>
          <p:cNvPr id="5" name="Θέση περιεχομένου 4"/>
          <p:cNvSpPr>
            <a:spLocks noGrp="1"/>
          </p:cNvSpPr>
          <p:nvPr>
            <p:ph idx="1"/>
          </p:nvPr>
        </p:nvSpPr>
        <p:spPr/>
        <p:txBody>
          <a:bodyPr>
            <a:noAutofit/>
          </a:bodyPr>
          <a:lstStyle/>
          <a:p>
            <a:r>
              <a:rPr lang="el-GR" altLang="el-GR" sz="2400" dirty="0"/>
              <a:t>Έχουμε, δηλαδή, την πρώτη ανάδειξη του </a:t>
            </a:r>
            <a:r>
              <a:rPr lang="el-GR" altLang="el-GR" sz="2400" b="1" dirty="0"/>
              <a:t>Εγώ</a:t>
            </a:r>
            <a:r>
              <a:rPr lang="el-GR" altLang="el-GR" sz="2400" dirty="0"/>
              <a:t> ως </a:t>
            </a:r>
            <a:r>
              <a:rPr lang="el-GR" altLang="el-GR" sz="2400" dirty="0" err="1"/>
              <a:t>κοινωνικο</a:t>
            </a:r>
            <a:r>
              <a:rPr lang="el-GR" altLang="el-GR" sz="2400" dirty="0"/>
              <a:t>- ψυχολογικής  κατηγορίας.     </a:t>
            </a:r>
          </a:p>
          <a:p>
            <a:r>
              <a:rPr lang="el-GR" altLang="el-GR" sz="2400" dirty="0"/>
              <a:t>Στην αρχαία φιλοσοφία δεν βρίσκουμε ολοκληρωμένη Θεωρία Γνώσης.  Ωστόσο, επιμέρους </a:t>
            </a:r>
            <a:r>
              <a:rPr lang="el-GR" altLang="el-GR" sz="2400" dirty="0" err="1"/>
              <a:t>γνωσιοθεωρητικές</a:t>
            </a:r>
            <a:r>
              <a:rPr lang="el-GR" altLang="el-GR" sz="2400" dirty="0"/>
              <a:t> ιδέες εμφανίζονται  στην προσωκρατική φιλοσοφία. </a:t>
            </a:r>
          </a:p>
        </p:txBody>
      </p:sp>
    </p:spTree>
    <p:extLst>
      <p:ext uri="{BB962C8B-B14F-4D97-AF65-F5344CB8AC3E}">
        <p14:creationId xmlns:p14="http://schemas.microsoft.com/office/powerpoint/2010/main" val="40721525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10/35</a:t>
            </a:r>
            <a:r>
              <a:rPr lang="en-US" sz="2900" dirty="0"/>
              <a:t>)</a:t>
            </a:r>
            <a:endParaRPr lang="el-GR" dirty="0"/>
          </a:p>
        </p:txBody>
      </p:sp>
      <p:sp>
        <p:nvSpPr>
          <p:cNvPr id="3" name="Θέση περιεχομένου 2"/>
          <p:cNvSpPr>
            <a:spLocks noGrp="1"/>
          </p:cNvSpPr>
          <p:nvPr>
            <p:ph idx="1"/>
          </p:nvPr>
        </p:nvSpPr>
        <p:spPr/>
        <p:txBody>
          <a:bodyPr>
            <a:normAutofit/>
          </a:bodyPr>
          <a:lstStyle/>
          <a:p>
            <a:r>
              <a:rPr lang="el-GR" altLang="el-GR" sz="2800" i="1" dirty="0"/>
              <a:t>Οι Προσωκρατικοί, δεν έδωσαν θεμελιώδη προσοχή στον κλάδο αυτό, γιατί πρωταρχικά ήταν απασχολημένοι με τη φύση και τη δυνατότητα της μεταβολής. Πήραν σαν δεδομένο ότι η γνώση της φύσης ήταν δυνατή, αν και μερικοί </a:t>
            </a:r>
            <a:r>
              <a:rPr lang="el-GR" altLang="el-GR" sz="2800" i="1" dirty="0" err="1"/>
              <a:t>απ'αυτούς</a:t>
            </a:r>
            <a:r>
              <a:rPr lang="el-GR" altLang="el-GR" sz="2800" i="1" dirty="0"/>
              <a:t> σκέφθηκαν ότι η γνώση της δομής της πραγματικότητας μπορούσε καλύτερα να επιτευχθεί από ορισμένες άλλες πηγές παρά από άλλες... Αμφιβολίες άρχισαν να παρουσιάζονται μόλις τον 5ο αι. και υπεύθυνοι </a:t>
            </a:r>
            <a:r>
              <a:rPr lang="el-GR" altLang="el-GR" sz="2800" i="1" dirty="0" err="1"/>
              <a:t>γι'αυτές</a:t>
            </a:r>
            <a:r>
              <a:rPr lang="el-GR" altLang="el-GR" sz="2800" i="1" dirty="0"/>
              <a:t> ήταν κυρίως οι σοφιστές.</a:t>
            </a:r>
            <a:endParaRPr lang="el-GR" altLang="el-GR" sz="2800" dirty="0"/>
          </a:p>
        </p:txBody>
      </p:sp>
    </p:spTree>
    <p:extLst>
      <p:ext uri="{BB962C8B-B14F-4D97-AF65-F5344CB8AC3E}">
        <p14:creationId xmlns:p14="http://schemas.microsoft.com/office/powerpoint/2010/main" val="5588337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11/35</a:t>
            </a:r>
            <a:r>
              <a:rPr lang="en-US" sz="2900" dirty="0"/>
              <a:t>)</a:t>
            </a:r>
            <a:endParaRPr lang="el-GR" dirty="0"/>
          </a:p>
        </p:txBody>
      </p:sp>
      <p:sp>
        <p:nvSpPr>
          <p:cNvPr id="5" name="Θέση περιεχομένου 4"/>
          <p:cNvSpPr>
            <a:spLocks noGrp="1"/>
          </p:cNvSpPr>
          <p:nvPr>
            <p:ph idx="1"/>
          </p:nvPr>
        </p:nvSpPr>
        <p:spPr/>
        <p:txBody>
          <a:bodyPr>
            <a:noAutofit/>
          </a:bodyPr>
          <a:lstStyle/>
          <a:p>
            <a:pPr>
              <a:defRPr/>
            </a:pPr>
            <a:r>
              <a:rPr lang="el-GR" sz="2400" dirty="0"/>
              <a:t>H σκέψη των πρώτων φιλοσόφων </a:t>
            </a:r>
            <a:r>
              <a:rPr lang="el-GR" sz="2400" i="1" dirty="0"/>
              <a:t>στρέφεται προς το αντικείμενο, </a:t>
            </a:r>
            <a:r>
              <a:rPr lang="el-GR" sz="2400" i="1" dirty="0" err="1"/>
              <a:t>απορροφάται</a:t>
            </a:r>
            <a:r>
              <a:rPr lang="el-GR" sz="2400" i="1" dirty="0"/>
              <a:t> από το αντικείμενο και το θεωρεί αναλλοίωτο από την ενέργειά της. </a:t>
            </a:r>
          </a:p>
          <a:p>
            <a:pPr>
              <a:defRPr/>
            </a:pPr>
            <a:r>
              <a:rPr lang="el-GR" sz="2400" dirty="0"/>
              <a:t>Οι φιλόσοφοι αυτοί προχώρησαν σε διακρίσεις μιλώντας για βαθμούς αλήθειας </a:t>
            </a:r>
            <a:r>
              <a:rPr lang="el-GR" sz="2400" i="1" dirty="0"/>
              <a:t>δόξα, πίστη, αλήθεια</a:t>
            </a:r>
            <a:r>
              <a:rPr lang="el-GR" sz="2400" dirty="0"/>
              <a:t>, ακόμα και </a:t>
            </a:r>
            <a:r>
              <a:rPr lang="el-GR" sz="2400" i="1" dirty="0"/>
              <a:t>πιθανότητα</a:t>
            </a:r>
            <a:r>
              <a:rPr lang="el-GR" sz="2400" dirty="0"/>
              <a:t>, τα είδη γνώσης </a:t>
            </a:r>
            <a:r>
              <a:rPr lang="el-GR" sz="2400" i="1" dirty="0"/>
              <a:t> εμπειρική, λογική</a:t>
            </a:r>
            <a:r>
              <a:rPr lang="el-GR" sz="2400" dirty="0"/>
              <a:t> και </a:t>
            </a:r>
            <a:r>
              <a:rPr lang="el-GR" sz="2400" i="1" dirty="0"/>
              <a:t>μαθηματική</a:t>
            </a:r>
            <a:r>
              <a:rPr lang="el-GR" sz="2400" dirty="0"/>
              <a:t>, και τις πηγές της  </a:t>
            </a:r>
            <a:r>
              <a:rPr lang="el-GR" sz="2400" i="1" dirty="0"/>
              <a:t>νόηση, αίσθηση</a:t>
            </a:r>
            <a:r>
              <a:rPr lang="el-GR" sz="2400" dirty="0"/>
              <a:t>. Έθεσαν τις πρώτες γνωσιολογικές αρχές</a:t>
            </a:r>
          </a:p>
          <a:p>
            <a:pPr>
              <a:defRPr/>
            </a:pPr>
            <a:r>
              <a:rPr lang="el-GR" sz="2400" dirty="0"/>
              <a:t> γνώση δια των </a:t>
            </a:r>
            <a:r>
              <a:rPr lang="el-GR" sz="2400" dirty="0" err="1"/>
              <a:t>ομοίων</a:t>
            </a:r>
            <a:r>
              <a:rPr lang="el-GR" sz="2400" dirty="0"/>
              <a:t> -  γνώση δια των εναντίων</a:t>
            </a:r>
          </a:p>
          <a:p>
            <a:pPr>
              <a:defRPr/>
            </a:pPr>
            <a:r>
              <a:rPr lang="el-GR" sz="2400" dirty="0"/>
              <a:t>τις πρώτες λογικές αρχές - </a:t>
            </a:r>
            <a:r>
              <a:rPr lang="el-GR" sz="2400" i="1" dirty="0"/>
              <a:t>νόμοι ταυτότητας</a:t>
            </a:r>
            <a:r>
              <a:rPr lang="el-GR" sz="2400" dirty="0"/>
              <a:t> και  </a:t>
            </a:r>
            <a:r>
              <a:rPr lang="el-GR" sz="2400" i="1" dirty="0"/>
              <a:t>αντίφασης </a:t>
            </a:r>
            <a:r>
              <a:rPr lang="el-GR" sz="2400" dirty="0" smtClean="0"/>
              <a:t>.</a:t>
            </a:r>
            <a:endParaRPr lang="el-GR" sz="2400" dirty="0"/>
          </a:p>
        </p:txBody>
      </p:sp>
    </p:spTree>
    <p:extLst>
      <p:ext uri="{BB962C8B-B14F-4D97-AF65-F5344CB8AC3E}">
        <p14:creationId xmlns:p14="http://schemas.microsoft.com/office/powerpoint/2010/main" val="22852146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12/35</a:t>
            </a:r>
            <a:r>
              <a:rPr lang="en-US" sz="2900" dirty="0"/>
              <a:t>)</a:t>
            </a:r>
            <a:endParaRPr lang="el-GR" dirty="0"/>
          </a:p>
        </p:txBody>
      </p:sp>
      <p:sp>
        <p:nvSpPr>
          <p:cNvPr id="3" name="Θέση περιεχομένου 2"/>
          <p:cNvSpPr>
            <a:spLocks noGrp="1"/>
          </p:cNvSpPr>
          <p:nvPr>
            <p:ph idx="1"/>
          </p:nvPr>
        </p:nvSpPr>
        <p:spPr/>
        <p:txBody>
          <a:bodyPr>
            <a:normAutofit fontScale="77500" lnSpcReduction="20000"/>
          </a:bodyPr>
          <a:lstStyle/>
          <a:p>
            <a:pPr>
              <a:defRPr/>
            </a:pPr>
            <a:r>
              <a:rPr lang="el-GR" sz="2800" dirty="0"/>
              <a:t>Αν και θεωρήθηκαν </a:t>
            </a:r>
            <a:r>
              <a:rPr lang="el-GR" sz="2800" dirty="0" err="1"/>
              <a:t>αισθησιοκράτες</a:t>
            </a:r>
            <a:r>
              <a:rPr lang="el-GR" sz="2800" dirty="0"/>
              <a:t> είναι χαρακτηριστικό κοινό γνώρισμα τους η δυσπιστία τους στην μαρτυρία των αισθήσεων</a:t>
            </a:r>
            <a:r>
              <a:rPr lang="el-GR" sz="2800" dirty="0" smtClean="0"/>
              <a:t>.</a:t>
            </a:r>
            <a:endParaRPr lang="en-US" sz="2800" dirty="0" smtClean="0"/>
          </a:p>
          <a:p>
            <a:r>
              <a:rPr lang="el-GR" altLang="el-GR" sz="2800" dirty="0"/>
              <a:t>Κριτήριο της αλήθειας θεωρούν τον </a:t>
            </a:r>
            <a:r>
              <a:rPr lang="el-GR" altLang="el-GR" sz="2800" i="1" dirty="0" err="1"/>
              <a:t>λόγον</a:t>
            </a:r>
            <a:r>
              <a:rPr lang="el-GR" altLang="el-GR" sz="2800" dirty="0"/>
              <a:t> είτε τον </a:t>
            </a:r>
            <a:r>
              <a:rPr lang="el-GR" altLang="el-GR" sz="2800" i="1" dirty="0"/>
              <a:t>κοινόν</a:t>
            </a:r>
            <a:r>
              <a:rPr lang="el-GR" altLang="el-GR" sz="2800" dirty="0"/>
              <a:t> είτε τον </a:t>
            </a:r>
            <a:r>
              <a:rPr lang="el-GR" altLang="el-GR" sz="2800" i="1" dirty="0" err="1"/>
              <a:t>επιστημονικόν</a:t>
            </a:r>
            <a:r>
              <a:rPr lang="el-GR" altLang="el-GR" sz="2800" dirty="0"/>
              <a:t> ή τον </a:t>
            </a:r>
            <a:r>
              <a:rPr lang="el-GR" altLang="el-GR" sz="2800" i="1" dirty="0" err="1"/>
              <a:t>ορθόν</a:t>
            </a:r>
            <a:r>
              <a:rPr lang="el-GR" altLang="el-GR" sz="2800" dirty="0"/>
              <a:t>. </a:t>
            </a:r>
          </a:p>
          <a:p>
            <a:r>
              <a:rPr lang="el-GR" altLang="el-GR" sz="2800" dirty="0"/>
              <a:t>Ο Αριστοτέλης λέει ότι ταύτιζαν το </a:t>
            </a:r>
            <a:r>
              <a:rPr lang="el-GR" altLang="el-GR" sz="2800" i="1" dirty="0"/>
              <a:t> </a:t>
            </a:r>
            <a:r>
              <a:rPr lang="el-GR" altLang="el-GR" sz="2800" i="1" dirty="0" err="1"/>
              <a:t>φρονείν</a:t>
            </a:r>
            <a:r>
              <a:rPr lang="el-GR" altLang="el-GR" sz="2800" dirty="0"/>
              <a:t> με το </a:t>
            </a:r>
            <a:r>
              <a:rPr lang="el-GR" altLang="el-GR" sz="2800" i="1" dirty="0" err="1"/>
              <a:t>αισθάνεσθαι</a:t>
            </a:r>
            <a:r>
              <a:rPr lang="el-GR" altLang="el-GR" sz="2800" dirty="0"/>
              <a:t> και ότι έδιναν στο </a:t>
            </a:r>
            <a:r>
              <a:rPr lang="el-GR" altLang="el-GR" sz="2800" i="1" dirty="0" err="1"/>
              <a:t>νοείν</a:t>
            </a:r>
            <a:r>
              <a:rPr lang="el-GR" altLang="el-GR" sz="2800" dirty="0"/>
              <a:t> εμπειρική αφετηρία και σωματική υπόσταση. </a:t>
            </a:r>
          </a:p>
          <a:p>
            <a:r>
              <a:rPr lang="el-GR" altLang="el-GR" sz="2800" dirty="0"/>
              <a:t>Στον Ξενοφάνη βρίσκουμε την άποψη ότι οι ιδέες πρέπει να υποβάλλονται στο </a:t>
            </a:r>
            <a:r>
              <a:rPr lang="el-GR" altLang="el-GR" sz="2800" i="1" dirty="0"/>
              <a:t>κριτήριο της αλήθειας</a:t>
            </a:r>
            <a:r>
              <a:rPr lang="el-GR" altLang="el-GR" sz="2800" dirty="0"/>
              <a:t> και τον </a:t>
            </a:r>
            <a:r>
              <a:rPr lang="el-GR" altLang="el-GR" sz="2800" i="1" dirty="0"/>
              <a:t>λόγο</a:t>
            </a:r>
            <a:r>
              <a:rPr lang="el-GR" altLang="el-GR" sz="2800" dirty="0"/>
              <a:t> τον </a:t>
            </a:r>
            <a:r>
              <a:rPr lang="el-GR" altLang="el-GR" sz="2800" i="1" dirty="0"/>
              <a:t>κοινόν</a:t>
            </a:r>
            <a:r>
              <a:rPr lang="el-GR" altLang="el-GR" sz="2800" dirty="0"/>
              <a:t>, τον </a:t>
            </a:r>
            <a:r>
              <a:rPr lang="en-US" altLang="el-GR" sz="2800" i="1" dirty="0"/>
              <a:t>o</a:t>
            </a:r>
            <a:r>
              <a:rPr lang="el-GR" altLang="el-GR" sz="2800" i="1" dirty="0" err="1"/>
              <a:t>ρθόν</a:t>
            </a:r>
            <a:r>
              <a:rPr lang="el-GR" altLang="el-GR" sz="2800" dirty="0"/>
              <a:t> και τον </a:t>
            </a:r>
            <a:r>
              <a:rPr lang="el-GR" altLang="el-GR" sz="2800" dirty="0" err="1"/>
              <a:t>επιστημονικόν</a:t>
            </a:r>
            <a:r>
              <a:rPr lang="el-GR" altLang="el-GR" sz="2800" dirty="0"/>
              <a:t>. </a:t>
            </a:r>
          </a:p>
          <a:p>
            <a:r>
              <a:rPr lang="el-GR" altLang="el-GR" sz="2800" dirty="0"/>
              <a:t>Η λέξη </a:t>
            </a:r>
            <a:r>
              <a:rPr lang="el-GR" altLang="el-GR" sz="2800" i="1" dirty="0"/>
              <a:t>επιστήμη</a:t>
            </a:r>
            <a:r>
              <a:rPr lang="el-GR" altLang="el-GR" sz="2800" dirty="0"/>
              <a:t> απαντά στον Δημόκριτο, ο  </a:t>
            </a:r>
            <a:r>
              <a:rPr lang="el-GR" altLang="el-GR" sz="2800" i="1" dirty="0"/>
              <a:t>επιστήμων, </a:t>
            </a:r>
            <a:r>
              <a:rPr lang="el-GR" altLang="el-GR" sz="2800" i="1" dirty="0" err="1"/>
              <a:t>αντεπιστήμων</a:t>
            </a:r>
            <a:r>
              <a:rPr lang="el-GR" altLang="el-GR" sz="2800" dirty="0"/>
              <a:t> στους </a:t>
            </a:r>
            <a:r>
              <a:rPr lang="el-GR" altLang="el-GR" sz="2800" dirty="0" err="1"/>
              <a:t>Πυθαγορίους</a:t>
            </a:r>
            <a:r>
              <a:rPr lang="el-GR" altLang="el-GR" sz="2800" dirty="0"/>
              <a:t> ενώ το </a:t>
            </a:r>
            <a:r>
              <a:rPr lang="el-GR" altLang="el-GR" sz="2800" i="1" dirty="0"/>
              <a:t>επίσταμαι</a:t>
            </a:r>
            <a:r>
              <a:rPr lang="el-GR" altLang="el-GR" sz="2800" dirty="0"/>
              <a:t> και στον Ηράκλειτο. </a:t>
            </a:r>
          </a:p>
          <a:p>
            <a:r>
              <a:rPr lang="el-GR" altLang="el-GR" sz="2800" dirty="0"/>
              <a:t>Επίσης, αναφέρουμε τα ρήματα </a:t>
            </a:r>
            <a:r>
              <a:rPr lang="el-GR" altLang="el-GR" sz="2800" i="1" dirty="0" err="1"/>
              <a:t>γιγνώσκειν</a:t>
            </a:r>
            <a:r>
              <a:rPr lang="el-GR" altLang="el-GR" sz="2800" i="1" dirty="0"/>
              <a:t>, </a:t>
            </a:r>
            <a:r>
              <a:rPr lang="el-GR" altLang="el-GR" sz="2800" i="1" dirty="0" err="1"/>
              <a:t>ειδέναι</a:t>
            </a:r>
            <a:r>
              <a:rPr lang="el-GR" altLang="el-GR" sz="2800" i="1" dirty="0"/>
              <a:t>, </a:t>
            </a:r>
            <a:r>
              <a:rPr lang="el-GR" altLang="el-GR" sz="2800" i="1" dirty="0" err="1"/>
              <a:t>μανθάνειν</a:t>
            </a:r>
            <a:r>
              <a:rPr lang="el-GR" altLang="el-GR" sz="2800" dirty="0"/>
              <a:t>.</a:t>
            </a:r>
          </a:p>
          <a:p>
            <a:pPr>
              <a:defRPr/>
            </a:pPr>
            <a:endParaRPr lang="el-GR" sz="2800" dirty="0"/>
          </a:p>
        </p:txBody>
      </p:sp>
    </p:spTree>
    <p:extLst>
      <p:ext uri="{BB962C8B-B14F-4D97-AF65-F5344CB8AC3E}">
        <p14:creationId xmlns:p14="http://schemas.microsoft.com/office/powerpoint/2010/main" val="2679443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13/35</a:t>
            </a:r>
            <a:r>
              <a:rPr lang="en-US" sz="2900" dirty="0"/>
              <a:t>)</a:t>
            </a:r>
            <a:endParaRPr lang="el-GR" dirty="0"/>
          </a:p>
        </p:txBody>
      </p:sp>
      <p:sp>
        <p:nvSpPr>
          <p:cNvPr id="5" name="Θέση περιεχομένου 4"/>
          <p:cNvSpPr>
            <a:spLocks noGrp="1"/>
          </p:cNvSpPr>
          <p:nvPr>
            <p:ph idx="1"/>
          </p:nvPr>
        </p:nvSpPr>
        <p:spPr/>
        <p:txBody>
          <a:bodyPr>
            <a:noAutofit/>
          </a:bodyPr>
          <a:lstStyle/>
          <a:p>
            <a:r>
              <a:rPr lang="el-GR" altLang="el-GR" sz="2400" dirty="0"/>
              <a:t>Στον Παρμενίδη το επίθετο </a:t>
            </a:r>
            <a:r>
              <a:rPr lang="el-GR" altLang="el-GR" sz="2400" i="1" dirty="0"/>
              <a:t> νοητόν</a:t>
            </a:r>
            <a:r>
              <a:rPr lang="el-GR" altLang="el-GR" sz="2400" dirty="0"/>
              <a:t> αν και όχι σε αντιδιαστολή </a:t>
            </a:r>
            <a:r>
              <a:rPr lang="el-GR" altLang="el-GR" sz="2400" dirty="0" err="1"/>
              <a:t>πρ</a:t>
            </a:r>
            <a:r>
              <a:rPr lang="en-US" altLang="el-GR" sz="2400" dirty="0"/>
              <a:t>o</a:t>
            </a:r>
            <a:r>
              <a:rPr lang="el-GR" altLang="el-GR" sz="2400" dirty="0"/>
              <a:t>ς το </a:t>
            </a:r>
            <a:r>
              <a:rPr lang="el-GR" altLang="el-GR" sz="2400" i="1" dirty="0"/>
              <a:t>αισθητόν</a:t>
            </a:r>
            <a:r>
              <a:rPr lang="el-GR" altLang="el-GR" sz="2400" dirty="0"/>
              <a:t>. </a:t>
            </a:r>
          </a:p>
          <a:p>
            <a:r>
              <a:rPr lang="el-GR" altLang="el-GR" sz="2400" dirty="0"/>
              <a:t>Στον Παρμενίδη ο θεωρητικός κόσμος της Πραγματικότητας βρίσκεται πίσω από το φαινομενικό των Εμφανίσεων και η  πραγματικότητα δημιουργείται από επιχειρήματα  εντελώς διαφορετικά από τον φαινομενικό κόσμο. </a:t>
            </a:r>
          </a:p>
          <a:p>
            <a:r>
              <a:rPr lang="el-GR" altLang="el-GR" sz="2400" dirty="0"/>
              <a:t>Το εμπειρικό δόγμα των </a:t>
            </a:r>
            <a:r>
              <a:rPr lang="el-GR" altLang="el-GR" sz="2400" dirty="0" err="1"/>
              <a:t>Ιώνων</a:t>
            </a:r>
            <a:r>
              <a:rPr lang="el-GR" altLang="el-GR" sz="2400" dirty="0"/>
              <a:t> φιλοσόφων κήρυσσε ότι </a:t>
            </a:r>
            <a:r>
              <a:rPr lang="el-GR" altLang="el-GR" sz="2400" i="1" dirty="0"/>
              <a:t>τα</a:t>
            </a:r>
          </a:p>
          <a:p>
            <a:pPr algn="ctr"/>
            <a:r>
              <a:rPr lang="el-GR" altLang="el-GR" sz="2400" i="1" dirty="0"/>
              <a:t> πάντα </a:t>
            </a:r>
            <a:r>
              <a:rPr lang="el-GR" altLang="el-GR" sz="2400" i="1" dirty="0" err="1"/>
              <a:t>ρεί</a:t>
            </a:r>
            <a:endParaRPr lang="el-GR" altLang="el-GR" sz="2400" i="1" dirty="0"/>
          </a:p>
          <a:p>
            <a:r>
              <a:rPr lang="el-GR" altLang="el-GR" sz="2400" dirty="0" smtClean="0"/>
              <a:t>και </a:t>
            </a:r>
            <a:r>
              <a:rPr lang="el-GR" altLang="el-GR" sz="2400" dirty="0"/>
              <a:t>δεν υπάρχει τίποτα στο νου αν δεν περάσει από τις αισθήσεις</a:t>
            </a:r>
            <a:r>
              <a:rPr lang="el-GR" altLang="el-GR" sz="2400" dirty="0" smtClean="0"/>
              <a:t>.</a:t>
            </a:r>
            <a:endParaRPr lang="el-GR" altLang="el-GR" sz="2400" dirty="0"/>
          </a:p>
        </p:txBody>
      </p:sp>
    </p:spTree>
    <p:extLst>
      <p:ext uri="{BB962C8B-B14F-4D97-AF65-F5344CB8AC3E}">
        <p14:creationId xmlns:p14="http://schemas.microsoft.com/office/powerpoint/2010/main" val="28681942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14/35</a:t>
            </a:r>
            <a:r>
              <a:rPr lang="en-US" sz="2900"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Ο Παρμενίδης υποστηρίζει </a:t>
            </a:r>
            <a:endParaRPr lang="el-GR" altLang="el-GR" sz="2800" i="1" dirty="0"/>
          </a:p>
          <a:p>
            <a:pPr algn="ctr"/>
            <a:r>
              <a:rPr lang="el-GR" altLang="el-GR" sz="2800" i="1" dirty="0"/>
              <a:t>Το γαρ αυτό </a:t>
            </a:r>
            <a:r>
              <a:rPr lang="el-GR" altLang="el-GR" sz="2800" i="1" dirty="0" err="1"/>
              <a:t>νοείν</a:t>
            </a:r>
            <a:r>
              <a:rPr lang="el-GR" altLang="el-GR" sz="2800" i="1" dirty="0"/>
              <a:t> </a:t>
            </a:r>
            <a:r>
              <a:rPr lang="el-GR" altLang="el-GR" sz="2800" i="1" dirty="0" err="1"/>
              <a:t>εστίν</a:t>
            </a:r>
            <a:r>
              <a:rPr lang="el-GR" altLang="el-GR" sz="2800" i="1" dirty="0"/>
              <a:t> τε και είναι.</a:t>
            </a:r>
            <a:r>
              <a:rPr lang="el-GR" altLang="el-GR" sz="2800" dirty="0"/>
              <a:t> </a:t>
            </a:r>
            <a:endParaRPr lang="en-US" altLang="el-GR" sz="2800" i="1" dirty="0"/>
          </a:p>
          <a:p>
            <a:r>
              <a:rPr lang="el-GR" altLang="el-GR" sz="2800" dirty="0"/>
              <a:t>Το δόγμα του Παρμενίδη οδηγεί σε ένα νοητικό κόσμο αόρατο και </a:t>
            </a:r>
            <a:r>
              <a:rPr lang="el-GR" altLang="el-GR" sz="2800" dirty="0" err="1"/>
              <a:t>αντιεμπειρικό</a:t>
            </a:r>
            <a:r>
              <a:rPr lang="el-GR" altLang="el-GR" sz="2800" dirty="0"/>
              <a:t>. </a:t>
            </a:r>
          </a:p>
          <a:p>
            <a:r>
              <a:rPr lang="el-GR" altLang="el-GR" sz="2800" dirty="0"/>
              <a:t>Κληρονόμος των Πυθαγορείων και του Ηράκλειτου καταλήγει στον Ον ως σύλληψη  </a:t>
            </a:r>
            <a:r>
              <a:rPr lang="el-GR" altLang="el-GR" sz="2800" dirty="0" err="1"/>
              <a:t>υπεμπειρικής</a:t>
            </a:r>
            <a:r>
              <a:rPr lang="el-GR" altLang="el-GR" sz="2800" dirty="0"/>
              <a:t> υπερβατική αρχής.  </a:t>
            </a:r>
          </a:p>
          <a:p>
            <a:r>
              <a:rPr lang="el-GR" altLang="el-GR" sz="2800" dirty="0"/>
              <a:t>Ο μαθητής του ο Ζήνωνας θα προχωρήσει παραπέρα με τα παράδοξα και εισάγοντας για πρώτη φορά την εις </a:t>
            </a:r>
            <a:r>
              <a:rPr lang="el-GR" altLang="el-GR" sz="2800" dirty="0" err="1"/>
              <a:t>άτοπον</a:t>
            </a:r>
            <a:r>
              <a:rPr lang="el-GR" altLang="el-GR" sz="2800" dirty="0"/>
              <a:t> απαγωγή θα προσπαθήσει να δείξει ότι η φαινομενικότητα δεν υπάρχει και κατά συνέπεια η κίνηση.</a:t>
            </a:r>
            <a:r>
              <a:rPr lang="el-GR" altLang="el-GR" sz="2800" dirty="0">
                <a:solidFill>
                  <a:srgbClr val="C00000"/>
                </a:solidFill>
              </a:rPr>
              <a:t> </a:t>
            </a:r>
            <a:endParaRPr lang="en-US" altLang="el-GR" sz="2800" dirty="0">
              <a:solidFill>
                <a:srgbClr val="C00000"/>
              </a:solidFill>
            </a:endParaRPr>
          </a:p>
          <a:p>
            <a:r>
              <a:rPr lang="el-GR" altLang="el-GR" sz="2800" dirty="0"/>
              <a:t>Από το ποίημα του Παρμενίδη η πρώτη διατύπωση της αρχής της μη αντίφασης</a:t>
            </a:r>
          </a:p>
        </p:txBody>
      </p:sp>
    </p:spTree>
    <p:extLst>
      <p:ext uri="{BB962C8B-B14F-4D97-AF65-F5344CB8AC3E}">
        <p14:creationId xmlns:p14="http://schemas.microsoft.com/office/powerpoint/2010/main" val="29417160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15/35</a:t>
            </a:r>
            <a:r>
              <a:rPr lang="en-US" sz="2900" dirty="0"/>
              <a:t>)</a:t>
            </a:r>
            <a:endParaRPr lang="el-GR" dirty="0"/>
          </a:p>
        </p:txBody>
      </p:sp>
      <p:sp>
        <p:nvSpPr>
          <p:cNvPr id="5" name="Θέση περιεχομένου 4"/>
          <p:cNvSpPr>
            <a:spLocks noGrp="1"/>
          </p:cNvSpPr>
          <p:nvPr>
            <p:ph idx="1"/>
          </p:nvPr>
        </p:nvSpPr>
        <p:spPr/>
        <p:txBody>
          <a:bodyPr>
            <a:noAutofit/>
          </a:bodyPr>
          <a:lstStyle/>
          <a:p>
            <a:r>
              <a:rPr lang="el-GR" altLang="el-GR" sz="2400" dirty="0"/>
              <a:t>Μόνος λόγος πια για οδό απομένει πώς υπάρχει (το όν)... το άπλαστο κι </a:t>
            </a:r>
            <a:r>
              <a:rPr lang="el-GR" altLang="el-GR" sz="2400" dirty="0" err="1"/>
              <a:t>ανώλεθρο</a:t>
            </a:r>
            <a:r>
              <a:rPr lang="el-GR" altLang="el-GR" sz="2400" dirty="0"/>
              <a:t>... τέλειο κι ατράνταχτο. Ούτε ήταν ούτε </a:t>
            </a:r>
            <a:r>
              <a:rPr lang="el-GR" altLang="el-GR" sz="2400" dirty="0" err="1"/>
              <a:t>θά'ναι</a:t>
            </a:r>
            <a:r>
              <a:rPr lang="el-GR" altLang="el-GR" sz="2400" dirty="0"/>
              <a:t>, τώρα είναι όλο μαζί, ένα συνεχές... Δε </a:t>
            </a:r>
            <a:r>
              <a:rPr lang="el-GR" altLang="el-GR" sz="2400" dirty="0" err="1"/>
              <a:t>θ'αφήσω</a:t>
            </a:r>
            <a:r>
              <a:rPr lang="el-GR" altLang="el-GR" sz="2400" dirty="0"/>
              <a:t> </a:t>
            </a:r>
            <a:r>
              <a:rPr lang="el-GR" altLang="el-GR" sz="2400" dirty="0" err="1"/>
              <a:t>απ'το</a:t>
            </a:r>
            <a:r>
              <a:rPr lang="el-GR" altLang="el-GR" sz="2400" dirty="0"/>
              <a:t> </a:t>
            </a:r>
            <a:r>
              <a:rPr lang="el-GR" altLang="el-GR" sz="2400" dirty="0" err="1"/>
              <a:t>μή</a:t>
            </a:r>
            <a:r>
              <a:rPr lang="el-GR" altLang="el-GR" sz="2400" dirty="0"/>
              <a:t> όν να μου πεις ή να εννοήσεις, κι άρρητο και </a:t>
            </a:r>
            <a:r>
              <a:rPr lang="el-GR" altLang="el-GR" sz="2400" dirty="0" err="1"/>
              <a:t>μή</a:t>
            </a:r>
            <a:r>
              <a:rPr lang="el-GR" altLang="el-GR" sz="2400" dirty="0"/>
              <a:t> νοητό είναι το πως δεν υπάρχει... ούτε από το </a:t>
            </a:r>
            <a:r>
              <a:rPr lang="el-GR" altLang="el-GR" sz="2400" dirty="0" err="1"/>
              <a:t>μή</a:t>
            </a:r>
            <a:r>
              <a:rPr lang="el-GR" altLang="el-GR" sz="2400" dirty="0"/>
              <a:t> όν </a:t>
            </a:r>
            <a:r>
              <a:rPr lang="el-GR" altLang="el-GR" sz="2400" dirty="0" err="1"/>
              <a:t>θ'αφήσει</a:t>
            </a:r>
            <a:r>
              <a:rPr lang="el-GR" altLang="el-GR" sz="2400" dirty="0"/>
              <a:t> της πειθώς η δύναμη </a:t>
            </a:r>
            <a:r>
              <a:rPr lang="el-GR" altLang="el-GR" sz="2400" dirty="0" err="1"/>
              <a:t>πλάϊ</a:t>
            </a:r>
            <a:r>
              <a:rPr lang="el-GR" altLang="el-GR" sz="2400" dirty="0"/>
              <a:t> </a:t>
            </a:r>
            <a:r>
              <a:rPr lang="el-GR" altLang="el-GR" sz="2400" dirty="0" err="1"/>
              <a:t>σ'αυτό</a:t>
            </a:r>
            <a:r>
              <a:rPr lang="el-GR" altLang="el-GR" sz="2400" dirty="0"/>
              <a:t> να γίνει κάτι...,</a:t>
            </a:r>
            <a:endParaRPr lang="en-US" altLang="el-GR" sz="2400" dirty="0"/>
          </a:p>
          <a:p>
            <a:endParaRPr lang="en-US" altLang="el-GR" sz="2400" dirty="0"/>
          </a:p>
          <a:p>
            <a:pPr algn="ctr"/>
            <a:r>
              <a:rPr lang="el-GR" altLang="el-GR" sz="2400" b="1" dirty="0"/>
              <a:t>Πλάτων</a:t>
            </a:r>
            <a:endParaRPr lang="en-US" altLang="el-GR" sz="2400" b="1" dirty="0"/>
          </a:p>
          <a:p>
            <a:pPr algn="ctr"/>
            <a:r>
              <a:rPr lang="el-GR" altLang="el-GR" sz="2400" dirty="0"/>
              <a:t>Οι βασικές επιρροές στον Πλάτωνα είναι από τον δάσκαλό του Σωκράτη, τους Πυθαγόρειους, τον Παρμενίδη. </a:t>
            </a:r>
          </a:p>
        </p:txBody>
      </p:sp>
    </p:spTree>
    <p:extLst>
      <p:ext uri="{BB962C8B-B14F-4D97-AF65-F5344CB8AC3E}">
        <p14:creationId xmlns:p14="http://schemas.microsoft.com/office/powerpoint/2010/main" val="14966155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16/35</a:t>
            </a:r>
            <a:r>
              <a:rPr lang="en-US" sz="2900"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n-US" altLang="el-GR" sz="2800" dirty="0"/>
              <a:t>T</a:t>
            </a:r>
            <a:r>
              <a:rPr lang="el-GR" altLang="el-GR" sz="2800" dirty="0"/>
              <a:t>ο βασικό πρόβλημα της </a:t>
            </a:r>
            <a:r>
              <a:rPr lang="el-GR" altLang="el-GR" sz="2800" dirty="0" err="1"/>
              <a:t>γνωσιοθεωρίας</a:t>
            </a:r>
            <a:r>
              <a:rPr lang="el-GR" altLang="el-GR" sz="2800" dirty="0"/>
              <a:t> του συνίσταται στην διάκριση δυο κόσμων, του </a:t>
            </a:r>
            <a:r>
              <a:rPr lang="el-GR" altLang="el-GR" sz="2800" i="1" dirty="0"/>
              <a:t>νοητού</a:t>
            </a:r>
            <a:r>
              <a:rPr lang="el-GR" altLang="el-GR" sz="2800" dirty="0"/>
              <a:t> και του </a:t>
            </a:r>
            <a:r>
              <a:rPr lang="el-GR" altLang="el-GR" sz="2800" i="1" dirty="0"/>
              <a:t>αισθητού</a:t>
            </a:r>
            <a:r>
              <a:rPr lang="el-GR" altLang="el-GR" sz="2800" dirty="0"/>
              <a:t>.</a:t>
            </a:r>
          </a:p>
          <a:p>
            <a:r>
              <a:rPr lang="el-GR" altLang="el-GR" sz="2800" dirty="0"/>
              <a:t> Ο δυϊσμός αυτός είναι πυθαγόρειας προέλευσης και προσδιορίζει την κλίμακα της αφαίρεσης που επιτελεί ο νους μεταξύ αισθητών και νοητών. </a:t>
            </a:r>
          </a:p>
          <a:p>
            <a:r>
              <a:rPr lang="el-GR" altLang="el-GR" sz="2800" dirty="0"/>
              <a:t>Ο πρώτος κόσμος των </a:t>
            </a:r>
            <a:r>
              <a:rPr lang="el-GR" altLang="el-GR" sz="2800" i="1" dirty="0"/>
              <a:t>Ιδεών</a:t>
            </a:r>
            <a:r>
              <a:rPr lang="el-GR" altLang="el-GR" sz="2800" dirty="0"/>
              <a:t>, βρίσκεται υπεράνω του κόσμου των φυσικών αντικειμένων και ικανοποιεί το αίτημα του Παρμενίδη για ταυτότητα, αποτελεί το σταθερό και αμετάκλητο πρότυπο όλων των </a:t>
            </a:r>
            <a:r>
              <a:rPr lang="el-GR" altLang="el-GR" sz="2800" dirty="0" err="1"/>
              <a:t>υποδεεστέρων</a:t>
            </a:r>
            <a:r>
              <a:rPr lang="el-GR" altLang="el-GR" sz="2800" dirty="0"/>
              <a:t> διαβαθμίσεων της πραγματικότητας, τον στόχο κάθε πραγματικής επιστήμης για την επίτευξη της απόλυτης γνώσης.</a:t>
            </a:r>
          </a:p>
          <a:p>
            <a:r>
              <a:rPr lang="el-GR" altLang="el-GR" sz="2800" dirty="0"/>
              <a:t>Στον κόσμο αυτό, ο Πλάτων τοποθετεί και τα Μαθηματικά αντικείμενα.</a:t>
            </a:r>
          </a:p>
        </p:txBody>
      </p:sp>
    </p:spTree>
    <p:extLst>
      <p:ext uri="{BB962C8B-B14F-4D97-AF65-F5344CB8AC3E}">
        <p14:creationId xmlns:p14="http://schemas.microsoft.com/office/powerpoint/2010/main" val="36540295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17/35</a:t>
            </a:r>
            <a:r>
              <a:rPr lang="en-US" sz="2900" dirty="0"/>
              <a:t>)</a:t>
            </a:r>
            <a:endParaRPr lang="el-GR" dirty="0"/>
          </a:p>
        </p:txBody>
      </p:sp>
      <p:sp>
        <p:nvSpPr>
          <p:cNvPr id="5" name="Θέση περιεχομένου 4"/>
          <p:cNvSpPr>
            <a:spLocks noGrp="1"/>
          </p:cNvSpPr>
          <p:nvPr>
            <p:ph idx="1"/>
          </p:nvPr>
        </p:nvSpPr>
        <p:spPr/>
        <p:txBody>
          <a:bodyPr>
            <a:noAutofit/>
          </a:bodyPr>
          <a:lstStyle/>
          <a:p>
            <a:r>
              <a:rPr lang="el-GR" altLang="el-GR" sz="2400" dirty="0"/>
              <a:t>Ο δεύτερος κόσμος, ο κόσμος της αίσθησης και της ροής, της μεταβολής και του γίγνεσθαι, έχει ηρακλείτεια προέλευση, αποτελεί αφετηρία των αισθητηριακών δεδομένων που βρίσκονται σε διαρκή μεταβολή. </a:t>
            </a:r>
          </a:p>
          <a:p>
            <a:r>
              <a:rPr lang="el-GR" altLang="el-GR" sz="2400" dirty="0"/>
              <a:t>Η συνεχής μεταβολή των αισθητηριακών δεδομένων, οδήγησε την σκέψη του Πλάτωνα στην αναζήτηση της ενότητας αυτών κάτω από μια καθολική έννοια, την Ιδέα, ώστε να περιλάβει </a:t>
            </a:r>
            <a:r>
              <a:rPr lang="el-GR" altLang="el-GR" sz="2400" i="1" dirty="0" err="1"/>
              <a:t>ενί</a:t>
            </a:r>
            <a:r>
              <a:rPr lang="el-GR" altLang="el-GR" sz="2400" i="1" dirty="0"/>
              <a:t> </a:t>
            </a:r>
            <a:r>
              <a:rPr lang="el-GR" altLang="el-GR" sz="2400" i="1" dirty="0" err="1"/>
              <a:t>είδει</a:t>
            </a:r>
            <a:r>
              <a:rPr lang="el-GR" altLang="el-GR" sz="2400" dirty="0"/>
              <a:t> τις διαφοροποιήσεις των </a:t>
            </a:r>
            <a:r>
              <a:rPr lang="el-GR" altLang="el-GR" sz="2400" i="1" dirty="0" err="1"/>
              <a:t>καθ'έκαστα</a:t>
            </a:r>
            <a:r>
              <a:rPr lang="el-GR" altLang="el-GR" sz="2400" dirty="0"/>
              <a:t>, και να δώσει, κατά συνέπεια, λόγο ως προς το τι πράγματι είναι επιστήμη. «</a:t>
            </a:r>
            <a:r>
              <a:rPr lang="el-GR" altLang="el-GR" sz="2400" i="1" dirty="0"/>
              <a:t>επιστήμης λαβείν </a:t>
            </a:r>
            <a:r>
              <a:rPr lang="el-GR" altLang="el-GR" sz="2400" i="1" dirty="0" err="1"/>
              <a:t>λόγον</a:t>
            </a:r>
            <a:r>
              <a:rPr lang="el-GR" altLang="el-GR" sz="2400" i="1" dirty="0"/>
              <a:t> τι πότε τυγχάνει όν</a:t>
            </a:r>
            <a:r>
              <a:rPr lang="el-GR" altLang="el-GR" sz="2400" dirty="0"/>
              <a:t>» </a:t>
            </a:r>
          </a:p>
        </p:txBody>
      </p:sp>
    </p:spTree>
    <p:extLst>
      <p:ext uri="{BB962C8B-B14F-4D97-AF65-F5344CB8AC3E}">
        <p14:creationId xmlns:p14="http://schemas.microsoft.com/office/powerpoint/2010/main" val="4649124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a:xfrm>
            <a:off x="688032" y="836712"/>
            <a:ext cx="7772400" cy="1470025"/>
          </a:xfrm>
        </p:spPr>
        <p:txBody>
          <a:bodyPr>
            <a:normAutofit fontScale="90000"/>
          </a:bodyPr>
          <a:lstStyle/>
          <a:p>
            <a:r>
              <a:rPr lang="el-GR" dirty="0"/>
              <a:t>Η Θεωρία Γνώσης στους αρχαίους και οι αντιλήψεις για την νοητική αφαίρεση</a:t>
            </a:r>
            <a:endParaRPr lang="el-GR" dirty="0"/>
          </a:p>
        </p:txBody>
      </p:sp>
      <p:pic>
        <p:nvPicPr>
          <p:cNvPr id="3" name="Εικόνα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30116" y="2924944"/>
            <a:ext cx="2088232" cy="3151627"/>
          </a:xfrm>
          <a:prstGeom prst="rect">
            <a:avLst/>
          </a:prstGeom>
        </p:spPr>
      </p:pic>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18/35</a:t>
            </a:r>
            <a:r>
              <a:rPr lang="en-US" sz="2900" dirty="0"/>
              <a:t>)</a:t>
            </a:r>
            <a:endParaRPr lang="el-GR" dirty="0"/>
          </a:p>
        </p:txBody>
      </p:sp>
      <p:sp>
        <p:nvSpPr>
          <p:cNvPr id="3" name="Θέση περιεχομένου 2"/>
          <p:cNvSpPr>
            <a:spLocks noGrp="1"/>
          </p:cNvSpPr>
          <p:nvPr>
            <p:ph idx="1"/>
          </p:nvPr>
        </p:nvSpPr>
        <p:spPr/>
        <p:txBody>
          <a:bodyPr>
            <a:normAutofit lnSpcReduction="10000"/>
          </a:bodyPr>
          <a:lstStyle/>
          <a:p>
            <a:r>
              <a:rPr lang="el-GR" altLang="el-GR" sz="2800" dirty="0"/>
              <a:t>H αίσθηση παρεμποδίζει την ανάπτυξη της επιστήμης όταν αυτή ορίζεται ως </a:t>
            </a:r>
            <a:r>
              <a:rPr lang="el-GR" altLang="el-GR" sz="2800" i="1" dirty="0" err="1"/>
              <a:t>σωματικόν</a:t>
            </a:r>
            <a:r>
              <a:rPr lang="el-GR" altLang="el-GR" sz="2800" i="1" dirty="0"/>
              <a:t> πάθος</a:t>
            </a:r>
            <a:r>
              <a:rPr lang="el-GR" altLang="el-GR" sz="2800" dirty="0"/>
              <a:t>, ως </a:t>
            </a:r>
            <a:r>
              <a:rPr lang="el-GR" altLang="el-GR" sz="2800" i="1" dirty="0"/>
              <a:t>ατομική</a:t>
            </a:r>
            <a:r>
              <a:rPr lang="el-GR" altLang="el-GR" sz="2800" dirty="0"/>
              <a:t>, </a:t>
            </a:r>
          </a:p>
          <a:p>
            <a:r>
              <a:rPr lang="el-GR" altLang="el-GR" sz="2800" dirty="0"/>
              <a:t>ως φορέας των </a:t>
            </a:r>
            <a:r>
              <a:rPr lang="el-GR" altLang="el-GR" sz="2800" i="1" dirty="0"/>
              <a:t>πολλών χωρίς το </a:t>
            </a:r>
            <a:r>
              <a:rPr lang="el-GR" altLang="el-GR" sz="2800" i="1" dirty="0" err="1"/>
              <a:t>έν</a:t>
            </a:r>
            <a:r>
              <a:rPr lang="el-GR" altLang="el-GR" sz="2800" dirty="0"/>
              <a:t>, ως </a:t>
            </a:r>
            <a:r>
              <a:rPr lang="el-GR" altLang="el-GR" sz="2800" i="1" dirty="0"/>
              <a:t>ασταθής και μεταβαλλόμενη</a:t>
            </a:r>
            <a:r>
              <a:rPr lang="el-GR" altLang="el-GR" sz="2800" dirty="0"/>
              <a:t>, </a:t>
            </a:r>
          </a:p>
          <a:p>
            <a:r>
              <a:rPr lang="el-GR" altLang="el-GR" sz="2800" dirty="0"/>
              <a:t>ως </a:t>
            </a:r>
            <a:r>
              <a:rPr lang="el-GR" altLang="el-GR" sz="2800" i="1" dirty="0"/>
              <a:t>ασαφής φύσις</a:t>
            </a:r>
            <a:r>
              <a:rPr lang="el-GR" altLang="el-GR" sz="2800" dirty="0"/>
              <a:t>, ως </a:t>
            </a:r>
            <a:r>
              <a:rPr lang="el-GR" altLang="el-GR" sz="2800" i="1" dirty="0"/>
              <a:t>είναι πώς</a:t>
            </a:r>
            <a:r>
              <a:rPr lang="el-GR" altLang="el-GR" sz="2800" dirty="0"/>
              <a:t>, ως </a:t>
            </a:r>
            <a:r>
              <a:rPr lang="el-GR" altLang="el-GR" sz="2800" i="1" dirty="0" err="1"/>
              <a:t>φαίνεσθαι</a:t>
            </a:r>
            <a:r>
              <a:rPr lang="el-GR" altLang="el-GR" sz="2800" dirty="0"/>
              <a:t> ή ως </a:t>
            </a:r>
            <a:r>
              <a:rPr lang="el-GR" altLang="el-GR" sz="2800" i="1" dirty="0"/>
              <a:t>επιστήμη</a:t>
            </a:r>
            <a:r>
              <a:rPr lang="el-GR" altLang="el-GR" sz="2800" dirty="0"/>
              <a:t> με το νόημα που έδινε στην λέξη ο Πρωταγόρας ως απλή αίσθηση </a:t>
            </a:r>
          </a:p>
          <a:p>
            <a:r>
              <a:rPr lang="el-GR" altLang="el-GR" sz="2800" i="1" dirty="0"/>
              <a:t>ουκ άλλο τι έστιν επιστήμη ή </a:t>
            </a:r>
            <a:r>
              <a:rPr lang="el-GR" altLang="el-GR" sz="2800" i="1" dirty="0" err="1"/>
              <a:t>αίσθησις</a:t>
            </a:r>
            <a:r>
              <a:rPr lang="el-GR" altLang="el-GR" sz="2800" dirty="0"/>
              <a:t> ( η επιστήμη δεν είναι τίποτε άλλο από </a:t>
            </a:r>
            <a:r>
              <a:rPr lang="el-GR" altLang="el-GR" sz="2800" dirty="0" err="1"/>
              <a:t>αίσθησις</a:t>
            </a:r>
            <a:r>
              <a:rPr lang="el-GR" altLang="el-GR" sz="2800" dirty="0"/>
              <a:t>).</a:t>
            </a:r>
          </a:p>
        </p:txBody>
      </p:sp>
    </p:spTree>
    <p:extLst>
      <p:ext uri="{BB962C8B-B14F-4D97-AF65-F5344CB8AC3E}">
        <p14:creationId xmlns:p14="http://schemas.microsoft.com/office/powerpoint/2010/main" val="23022843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19/35</a:t>
            </a:r>
            <a:r>
              <a:rPr lang="en-US" sz="2900" dirty="0"/>
              <a:t>)</a:t>
            </a:r>
            <a:endParaRPr lang="el-GR" dirty="0"/>
          </a:p>
        </p:txBody>
      </p:sp>
      <p:sp>
        <p:nvSpPr>
          <p:cNvPr id="5" name="Θέση περιεχομένου 4"/>
          <p:cNvSpPr>
            <a:spLocks noGrp="1"/>
          </p:cNvSpPr>
          <p:nvPr>
            <p:ph idx="1"/>
          </p:nvPr>
        </p:nvSpPr>
        <p:spPr/>
        <p:txBody>
          <a:bodyPr>
            <a:noAutofit/>
          </a:bodyPr>
          <a:lstStyle/>
          <a:p>
            <a:pPr>
              <a:defRPr/>
            </a:pPr>
            <a:r>
              <a:rPr lang="el-GR" altLang="el-GR" sz="2400" dirty="0"/>
              <a:t>Τότε δεν υπάρχει διαφορά μεταξύ επιστήμης και </a:t>
            </a:r>
            <a:r>
              <a:rPr lang="el-GR" altLang="el-GR" sz="2400" dirty="0" err="1"/>
              <a:t>μή</a:t>
            </a:r>
            <a:r>
              <a:rPr lang="el-GR" altLang="el-GR" sz="2400" dirty="0"/>
              <a:t> επιστήμης </a:t>
            </a:r>
            <a:r>
              <a:rPr lang="el-GR" altLang="el-GR" sz="2400" i="1" dirty="0"/>
              <a:t>ουκ </a:t>
            </a:r>
            <a:r>
              <a:rPr lang="el-GR" altLang="el-GR" sz="2400" i="1" dirty="0" err="1"/>
              <a:t>άρ'άν</a:t>
            </a:r>
            <a:r>
              <a:rPr lang="el-GR" altLang="el-GR" sz="2400" i="1" dirty="0"/>
              <a:t> </a:t>
            </a:r>
            <a:r>
              <a:rPr lang="el-GR" altLang="el-GR" sz="2400" i="1" dirty="0" err="1"/>
              <a:t>είη</a:t>
            </a:r>
            <a:r>
              <a:rPr lang="el-GR" altLang="el-GR" sz="2400" i="1" dirty="0"/>
              <a:t> ποτέ... </a:t>
            </a:r>
            <a:r>
              <a:rPr lang="el-GR" altLang="el-GR" sz="2400" i="1" dirty="0" err="1"/>
              <a:t>αίσθησις</a:t>
            </a:r>
            <a:r>
              <a:rPr lang="el-GR" altLang="el-GR" sz="2400" i="1" dirty="0"/>
              <a:t> τε και επιστήμη </a:t>
            </a:r>
            <a:r>
              <a:rPr lang="el-GR" altLang="el-GR" sz="2400" i="1" dirty="0" err="1"/>
              <a:t>ταυτόν</a:t>
            </a:r>
            <a:r>
              <a:rPr lang="el-GR" altLang="el-GR" sz="2400" i="1" dirty="0"/>
              <a:t> </a:t>
            </a:r>
            <a:r>
              <a:rPr lang="el-GR" altLang="el-GR" sz="2400" dirty="0"/>
              <a:t>(δεν είναι επιστήμη και αίσθηση το ίδιο). </a:t>
            </a:r>
          </a:p>
          <a:p>
            <a:pPr>
              <a:defRPr/>
            </a:pPr>
            <a:r>
              <a:rPr lang="el-GR" altLang="el-GR" sz="2400" dirty="0"/>
              <a:t>Οι αισθήσεις για τον Πλάτωνα επηρεάζουν την γνωστική διαδικασία ως αφορμές γνώσεων, όταν  αφυπνίζουν την μνήμη και προκαλούν ανάμνηση. </a:t>
            </a:r>
          </a:p>
          <a:p>
            <a:pPr>
              <a:defRPr/>
            </a:pPr>
            <a:r>
              <a:rPr lang="el-GR" altLang="el-GR" sz="2400" dirty="0"/>
              <a:t>Παρεξηγήσεις του Πλατωνισμού εμφανίζουν ότι δεν υπάρχει σχέση της πραγματικότητας με το νοητό κόσμο των ιδεών.  </a:t>
            </a:r>
          </a:p>
        </p:txBody>
      </p:sp>
    </p:spTree>
    <p:extLst>
      <p:ext uri="{BB962C8B-B14F-4D97-AF65-F5344CB8AC3E}">
        <p14:creationId xmlns:p14="http://schemas.microsoft.com/office/powerpoint/2010/main" val="15402537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(20/35</a:t>
            </a:r>
            <a:r>
              <a:rPr lang="en-US" sz="2900" dirty="0"/>
              <a:t>)</a:t>
            </a:r>
            <a:endParaRPr lang="el-GR" dirty="0"/>
          </a:p>
        </p:txBody>
      </p:sp>
      <p:sp>
        <p:nvSpPr>
          <p:cNvPr id="3" name="Θέση περιεχομένου 2"/>
          <p:cNvSpPr>
            <a:spLocks noGrp="1"/>
          </p:cNvSpPr>
          <p:nvPr>
            <p:ph idx="1"/>
          </p:nvPr>
        </p:nvSpPr>
        <p:spPr/>
        <p:txBody>
          <a:bodyPr>
            <a:normAutofit/>
          </a:bodyPr>
          <a:lstStyle/>
          <a:p>
            <a:pPr>
              <a:defRPr/>
            </a:pPr>
            <a:r>
              <a:rPr lang="el-GR" altLang="el-GR" sz="2800" dirty="0"/>
              <a:t>Η μνήμη, ως γνωσιολογική δραστηριότητα, είναι εξ ολοκλήρου προσανατολισμένη προς την γνώση των ιδεών </a:t>
            </a:r>
            <a:r>
              <a:rPr lang="el-GR" sz="2800" dirty="0"/>
              <a:t>γνώση που κατά βάθος είναι αναγνώριση που προϋποθέτει ανάμνηση. </a:t>
            </a:r>
          </a:p>
          <a:p>
            <a:pPr>
              <a:defRPr/>
            </a:pPr>
            <a:r>
              <a:rPr lang="el-GR" sz="2800" dirty="0"/>
              <a:t>Την μνήμη ονομάζει </a:t>
            </a:r>
            <a:r>
              <a:rPr lang="el-GR" sz="2800" i="1" dirty="0" err="1"/>
              <a:t>σωτηρίαν</a:t>
            </a:r>
            <a:r>
              <a:rPr lang="el-GR" sz="2800" i="1" dirty="0"/>
              <a:t> της αισθήσεως </a:t>
            </a:r>
            <a:r>
              <a:rPr lang="el-GR" sz="2800" dirty="0"/>
              <a:t>.</a:t>
            </a:r>
            <a:endParaRPr lang="el-GR" sz="2800" dirty="0"/>
          </a:p>
        </p:txBody>
      </p:sp>
    </p:spTree>
    <p:extLst>
      <p:ext uri="{BB962C8B-B14F-4D97-AF65-F5344CB8AC3E}">
        <p14:creationId xmlns:p14="http://schemas.microsoft.com/office/powerpoint/2010/main" val="14550047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(21/35</a:t>
            </a:r>
            <a:r>
              <a:rPr lang="en-US" sz="2900" dirty="0"/>
              <a:t>)</a:t>
            </a:r>
            <a:endParaRPr lang="el-GR" dirty="0"/>
          </a:p>
        </p:txBody>
      </p:sp>
      <p:sp>
        <p:nvSpPr>
          <p:cNvPr id="5" name="Θέση περιεχομένου 4"/>
          <p:cNvSpPr>
            <a:spLocks noGrp="1"/>
          </p:cNvSpPr>
          <p:nvPr>
            <p:ph idx="1"/>
          </p:nvPr>
        </p:nvSpPr>
        <p:spPr/>
        <p:txBody>
          <a:bodyPr>
            <a:noAutofit/>
          </a:bodyPr>
          <a:lstStyle/>
          <a:p>
            <a:r>
              <a:rPr lang="el-GR" altLang="el-GR" sz="2300" dirty="0"/>
              <a:t>Στον Πλάτωνα, η μνήμη είναι προγενέστερη του σώματος και δύναται, ως εκ τούτου, να διατηρεί την αίσθηση του παρελθόντος, του παρόντος και του μέλλοντος και έτσι συνδέει την </a:t>
            </a:r>
            <a:r>
              <a:rPr lang="el-GR" altLang="el-GR" sz="2300" i="1" dirty="0"/>
              <a:t>ανάμνηση</a:t>
            </a:r>
            <a:r>
              <a:rPr lang="el-GR" altLang="el-GR" sz="2300" dirty="0"/>
              <a:t> με την διαδικασία της μάθησης.</a:t>
            </a:r>
          </a:p>
          <a:p>
            <a:r>
              <a:rPr lang="el-GR" altLang="el-GR" sz="2300" dirty="0"/>
              <a:t> Οι αισθήσεις πάλι προϋποτίθενται στην διαδικασία της ανάκλησης της απολεσθείσης γνώσεως και συνιστούν την αναγκαία προϋπόθεση για την εμπειρική γνώση και την επιστήμη. </a:t>
            </a:r>
          </a:p>
          <a:p>
            <a:r>
              <a:rPr lang="el-GR" altLang="el-GR" sz="2300" dirty="0"/>
              <a:t>Μέσω ομοιοτήτων και ταυτίσεων εξασφαλίζεται ο μηχανισμός αναγνώρισης και ταυτότητας του όντος, και συνεπώς του είδους, η διαίρεση και ειδοποιός διαφορά. </a:t>
            </a:r>
          </a:p>
          <a:p>
            <a:r>
              <a:rPr lang="el-GR" altLang="el-GR" sz="2300" dirty="0"/>
              <a:t>Δηλαδή την έννοια της ταυτότητας και της διαφοράς.</a:t>
            </a:r>
          </a:p>
        </p:txBody>
      </p:sp>
    </p:spTree>
    <p:extLst>
      <p:ext uri="{BB962C8B-B14F-4D97-AF65-F5344CB8AC3E}">
        <p14:creationId xmlns:p14="http://schemas.microsoft.com/office/powerpoint/2010/main" val="2524025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(22/35</a:t>
            </a:r>
            <a:r>
              <a:rPr lang="en-US" sz="2900" dirty="0"/>
              <a:t>)</a:t>
            </a:r>
            <a:endParaRPr lang="el-GR" dirty="0"/>
          </a:p>
        </p:txBody>
      </p:sp>
      <p:sp>
        <p:nvSpPr>
          <p:cNvPr id="3" name="Θέση περιεχομένου 2"/>
          <p:cNvSpPr>
            <a:spLocks noGrp="1"/>
          </p:cNvSpPr>
          <p:nvPr>
            <p:ph idx="1"/>
          </p:nvPr>
        </p:nvSpPr>
        <p:spPr/>
        <p:txBody>
          <a:bodyPr>
            <a:normAutofit fontScale="92500" lnSpcReduction="20000"/>
          </a:bodyPr>
          <a:lstStyle/>
          <a:p>
            <a:pPr>
              <a:defRPr/>
            </a:pPr>
            <a:r>
              <a:rPr lang="el-GR" sz="2800" dirty="0"/>
              <a:t>Στην κατανόηση αυτών των σχέσεων βοηθάει το σχήμα με το οποίο ο Πλάτων δίνει την πορεία της γνώσης από τα </a:t>
            </a:r>
            <a:endParaRPr lang="en-US" sz="2800" dirty="0"/>
          </a:p>
          <a:p>
            <a:pPr>
              <a:defRPr/>
            </a:pPr>
            <a:r>
              <a:rPr lang="el-GR" sz="2800" i="1" dirty="0" err="1"/>
              <a:t>ορώμενα</a:t>
            </a:r>
            <a:r>
              <a:rPr lang="el-GR" sz="2800" dirty="0"/>
              <a:t> στα </a:t>
            </a:r>
            <a:r>
              <a:rPr lang="el-GR" sz="2800" i="1" dirty="0"/>
              <a:t>νοούμενα</a:t>
            </a:r>
            <a:endParaRPr lang="en-US" sz="2800" i="1" dirty="0"/>
          </a:p>
          <a:p>
            <a:pPr>
              <a:defRPr/>
            </a:pPr>
            <a:r>
              <a:rPr lang="el-GR" sz="2800" dirty="0"/>
              <a:t> και αποτελεί την πρώτη περιγραφή της διαδικασίας της αφαίρεσης που στοχεύει να συγκροτήσει μια επιστημολογία. </a:t>
            </a:r>
          </a:p>
          <a:p>
            <a:pPr>
              <a:defRPr/>
            </a:pPr>
            <a:r>
              <a:rPr lang="el-GR" sz="2800" dirty="0"/>
              <a:t>Συγκεκριμένα καταγράφει την κλίμακα:  </a:t>
            </a:r>
          </a:p>
          <a:p>
            <a:pPr marL="0" indent="0">
              <a:buFontTx/>
              <a:buNone/>
              <a:defRPr/>
            </a:pPr>
            <a:r>
              <a:rPr lang="el-GR" sz="2800" dirty="0"/>
              <a:t> </a:t>
            </a:r>
            <a:r>
              <a:rPr lang="el-GR" sz="2800" i="1" dirty="0"/>
              <a:t>Νοούμενα -  </a:t>
            </a:r>
            <a:r>
              <a:rPr lang="el-GR" sz="2800" i="1" dirty="0" err="1"/>
              <a:t>Νόησις</a:t>
            </a:r>
            <a:r>
              <a:rPr lang="el-GR" sz="2800" dirty="0"/>
              <a:t>: δ) Ιδέα του αγαθού, δ) </a:t>
            </a:r>
            <a:r>
              <a:rPr lang="el-GR" sz="2800" dirty="0" err="1"/>
              <a:t>Νόησις</a:t>
            </a:r>
            <a:r>
              <a:rPr lang="el-GR" sz="2800" dirty="0"/>
              <a:t> ως επιστήμη, γ) Γενικές έννοιες, που δεν έχουν απαλλαγεί από τα ορατά, γ) Διάνοια. </a:t>
            </a:r>
          </a:p>
        </p:txBody>
      </p:sp>
    </p:spTree>
    <p:extLst>
      <p:ext uri="{BB962C8B-B14F-4D97-AF65-F5344CB8AC3E}">
        <p14:creationId xmlns:p14="http://schemas.microsoft.com/office/powerpoint/2010/main" val="31641145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(23/35</a:t>
            </a:r>
            <a:r>
              <a:rPr lang="en-US" sz="2900" dirty="0"/>
              <a:t>)</a:t>
            </a:r>
            <a:endParaRPr lang="el-GR" dirty="0"/>
          </a:p>
        </p:txBody>
      </p:sp>
      <p:sp>
        <p:nvSpPr>
          <p:cNvPr id="5" name="Θέση περιεχομένου 4"/>
          <p:cNvSpPr>
            <a:spLocks noGrp="1"/>
          </p:cNvSpPr>
          <p:nvPr>
            <p:ph idx="1"/>
          </p:nvPr>
        </p:nvSpPr>
        <p:spPr/>
        <p:txBody>
          <a:bodyPr>
            <a:noAutofit/>
          </a:bodyPr>
          <a:lstStyle/>
          <a:p>
            <a:r>
              <a:rPr lang="el-GR" altLang="el-GR" sz="2400" i="1" dirty="0" err="1"/>
              <a:t>Ορώμενα</a:t>
            </a:r>
            <a:r>
              <a:rPr lang="el-GR" altLang="el-GR" sz="2400" dirty="0"/>
              <a:t> - </a:t>
            </a:r>
            <a:r>
              <a:rPr lang="el-GR" altLang="el-GR" sz="2400" i="1" dirty="0"/>
              <a:t>Δόξα</a:t>
            </a:r>
            <a:r>
              <a:rPr lang="el-GR" altLang="el-GR" sz="2400" dirty="0"/>
              <a:t>: β) Ορατά, β) Πίστις, α) Εικόνες, α) Εικασία. </a:t>
            </a:r>
          </a:p>
          <a:p>
            <a:r>
              <a:rPr lang="el-GR" altLang="el-GR" sz="2400" u="sng" dirty="0"/>
              <a:t>Στην πρώτη βαθμίδα</a:t>
            </a:r>
            <a:r>
              <a:rPr lang="el-GR" altLang="el-GR" sz="2400" dirty="0"/>
              <a:t> της γνώσης είναι η </a:t>
            </a:r>
            <a:r>
              <a:rPr lang="el-GR" altLang="el-GR" sz="2400" i="1" dirty="0"/>
              <a:t>εικασία</a:t>
            </a:r>
            <a:r>
              <a:rPr lang="el-GR" altLang="el-GR" sz="2400" dirty="0"/>
              <a:t> που αντιστοιχεί στις </a:t>
            </a:r>
            <a:r>
              <a:rPr lang="el-GR" altLang="el-GR" sz="2400" i="1" dirty="0"/>
              <a:t>εικόνες</a:t>
            </a:r>
            <a:r>
              <a:rPr lang="el-GR" altLang="el-GR" sz="2400" dirty="0"/>
              <a:t>, δηλαδή στα απλά δεδομένα των αισθήσεων, η γνώση των οποίων είναι στο στάδιο της δόξας, ανάμεσα στην άγνοια -</a:t>
            </a:r>
            <a:r>
              <a:rPr lang="el-GR" altLang="el-GR" sz="2400" b="1" dirty="0"/>
              <a:t>μη όν</a:t>
            </a:r>
            <a:r>
              <a:rPr lang="el-GR" altLang="el-GR" sz="2400" dirty="0"/>
              <a:t> και στην νόηση - </a:t>
            </a:r>
            <a:r>
              <a:rPr lang="el-GR" altLang="el-GR" sz="2400" b="1" dirty="0"/>
              <a:t>όν</a:t>
            </a:r>
            <a:r>
              <a:rPr lang="el-GR" altLang="el-GR" sz="2400" dirty="0"/>
              <a:t>. </a:t>
            </a:r>
          </a:p>
          <a:p>
            <a:r>
              <a:rPr lang="el-GR" altLang="el-GR" sz="2400" u="sng" dirty="0"/>
              <a:t>Στην δεύτερη βαθμίδα</a:t>
            </a:r>
            <a:r>
              <a:rPr lang="el-GR" altLang="el-GR" sz="2400" dirty="0"/>
              <a:t> της </a:t>
            </a:r>
            <a:r>
              <a:rPr lang="el-GR" altLang="el-GR" sz="2400" i="1" dirty="0"/>
              <a:t>πίστης</a:t>
            </a:r>
            <a:r>
              <a:rPr lang="el-GR" altLang="el-GR" sz="2400" dirty="0"/>
              <a:t> και αντιστοιχεί στην γνώση των ίδιων των αισθητών και όχι των </a:t>
            </a:r>
            <a:r>
              <a:rPr lang="el-GR" altLang="el-GR" sz="2400" i="1" dirty="0"/>
              <a:t>εικόνων</a:t>
            </a:r>
            <a:r>
              <a:rPr lang="el-GR" altLang="el-GR" sz="2400" dirty="0"/>
              <a:t> τους, στη γνώση των γύρω μας ζώων και όσων παράγει η φύση και κατασκευάζει ο άνθρωπος.</a:t>
            </a:r>
          </a:p>
        </p:txBody>
      </p:sp>
    </p:spTree>
    <p:extLst>
      <p:ext uri="{BB962C8B-B14F-4D97-AF65-F5344CB8AC3E}">
        <p14:creationId xmlns:p14="http://schemas.microsoft.com/office/powerpoint/2010/main" val="19991029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(24/35</a:t>
            </a:r>
            <a:r>
              <a:rPr lang="en-US" sz="2900" dirty="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u="sng" dirty="0"/>
              <a:t>Στην τρίτη βαθμίδα</a:t>
            </a:r>
            <a:r>
              <a:rPr lang="el-GR" altLang="el-GR" sz="2800" dirty="0"/>
              <a:t>, </a:t>
            </a:r>
            <a:endParaRPr lang="en-US" altLang="el-GR" sz="2800" dirty="0"/>
          </a:p>
          <a:p>
            <a:r>
              <a:rPr lang="el-GR" altLang="el-GR" sz="2800" dirty="0"/>
              <a:t>της </a:t>
            </a:r>
            <a:r>
              <a:rPr lang="el-GR" altLang="el-GR" sz="2800" i="1" dirty="0"/>
              <a:t>διάνοιας</a:t>
            </a:r>
            <a:endParaRPr lang="en-US" altLang="el-GR" sz="2800" i="1" dirty="0"/>
          </a:p>
          <a:p>
            <a:r>
              <a:rPr lang="el-GR" altLang="el-GR" sz="2800" dirty="0"/>
              <a:t>η γνώση περνάει στο νοητό κόσμο, αλλά δεν έχει απαλλαγεί ακόμη από τον ορατό. </a:t>
            </a:r>
            <a:endParaRPr lang="en-US" altLang="el-GR" sz="2800" dirty="0"/>
          </a:p>
          <a:p>
            <a:r>
              <a:rPr lang="el-GR" altLang="el-GR" sz="2800" dirty="0"/>
              <a:t>Η σχέση της με την τέταρτη βαθμίδα, που είναι η </a:t>
            </a:r>
            <a:endParaRPr lang="en-US" altLang="el-GR" sz="2800" dirty="0"/>
          </a:p>
          <a:p>
            <a:r>
              <a:rPr lang="el-GR" altLang="el-GR" sz="2800" i="1" dirty="0" err="1"/>
              <a:t>Νόησις</a:t>
            </a:r>
            <a:endParaRPr lang="en-US" altLang="el-GR" sz="2800" i="1" dirty="0"/>
          </a:p>
          <a:p>
            <a:r>
              <a:rPr lang="el-GR" altLang="el-GR" sz="2800" dirty="0"/>
              <a:t>είναι όμοια με εκείνη της εικασίας σε σχέση με την πίστη.</a:t>
            </a:r>
          </a:p>
          <a:p>
            <a:r>
              <a:rPr lang="el-GR" altLang="el-GR" sz="2800" dirty="0"/>
              <a:t>Τα Μαθηματικά ανήκουν στην τρίτη βαθμίδα και τοποθετούνται από τον Πλάτωνα στη θέση του μέσου ανάμεσα στη δόξα και στη νόηση - για δυο λόγους:</a:t>
            </a:r>
          </a:p>
        </p:txBody>
      </p:sp>
    </p:spTree>
    <p:extLst>
      <p:ext uri="{BB962C8B-B14F-4D97-AF65-F5344CB8AC3E}">
        <p14:creationId xmlns:p14="http://schemas.microsoft.com/office/powerpoint/2010/main" val="253990747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(25/35</a:t>
            </a:r>
            <a:r>
              <a:rPr lang="en-US" sz="2900" dirty="0"/>
              <a:t>)</a:t>
            </a:r>
            <a:endParaRPr lang="el-GR" dirty="0"/>
          </a:p>
        </p:txBody>
      </p:sp>
      <p:sp>
        <p:nvSpPr>
          <p:cNvPr id="5" name="Θέση περιεχομένου 4"/>
          <p:cNvSpPr>
            <a:spLocks noGrp="1"/>
          </p:cNvSpPr>
          <p:nvPr>
            <p:ph idx="1"/>
          </p:nvPr>
        </p:nvSpPr>
        <p:spPr/>
        <p:txBody>
          <a:bodyPr>
            <a:noAutofit/>
          </a:bodyPr>
          <a:lstStyle/>
          <a:p>
            <a:r>
              <a:rPr lang="el-GR" altLang="el-GR" sz="2400" dirty="0"/>
              <a:t>Τα Μαθηματικά θεωρούνται διφυή, από τη μια μεριά </a:t>
            </a:r>
            <a:r>
              <a:rPr lang="el-GR" altLang="el-GR" sz="2400" dirty="0" err="1"/>
              <a:t>βοηθούνται</a:t>
            </a:r>
            <a:r>
              <a:rPr lang="el-GR" altLang="el-GR" sz="2400" dirty="0"/>
              <a:t> από τη χρησιμοποίηση των </a:t>
            </a:r>
            <a:r>
              <a:rPr lang="el-GR" altLang="el-GR" sz="2400" dirty="0" err="1"/>
              <a:t>ορωμένων</a:t>
            </a:r>
            <a:r>
              <a:rPr lang="el-GR" altLang="el-GR" sz="2400" dirty="0"/>
              <a:t> ειδών και κάνουν τους συλλογισμούς τους επάνω σε αυτά και από την άλλη, </a:t>
            </a:r>
          </a:p>
          <a:p>
            <a:r>
              <a:rPr lang="el-GR" altLang="el-GR" sz="2400" dirty="0"/>
              <a:t>η διάνοια που δεν αναφέρεται στα </a:t>
            </a:r>
            <a:r>
              <a:rPr lang="el-GR" altLang="el-GR" sz="2400" dirty="0" err="1"/>
              <a:t>ορώμενα</a:t>
            </a:r>
            <a:r>
              <a:rPr lang="el-GR" altLang="el-GR" sz="2400" dirty="0"/>
              <a:t> </a:t>
            </a:r>
            <a:endParaRPr lang="en-US" altLang="el-GR" sz="2400" dirty="0"/>
          </a:p>
          <a:p>
            <a:r>
              <a:rPr lang="el-GR" altLang="el-GR" sz="2400" i="1" dirty="0"/>
              <a:t>αλλά σε εκείνο των οποίων αυτά είναι εικόνες, γιατί η αποδεικτική τους διαδικασία έχει να κάνει με το καθαυτό τετράγωνο και την καθαυτή διάμετρο και όχι αυτήν που σχεδιάζουν.</a:t>
            </a:r>
          </a:p>
          <a:p>
            <a:r>
              <a:rPr lang="el-GR" altLang="el-GR" sz="2400" dirty="0"/>
              <a:t> Εδώ θα ήταν σκόπιμο να δούμε την πορεία προς την αφαίρεση όπως αυτή περιγράφεται από τον πυθαγόρειο Αρχύτα ο οποίος λέει: </a:t>
            </a:r>
          </a:p>
        </p:txBody>
      </p:sp>
    </p:spTree>
    <p:extLst>
      <p:ext uri="{BB962C8B-B14F-4D97-AF65-F5344CB8AC3E}">
        <p14:creationId xmlns:p14="http://schemas.microsoft.com/office/powerpoint/2010/main" val="391969921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(26/35</a:t>
            </a:r>
            <a:r>
              <a:rPr lang="en-US" sz="2900"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i="1" dirty="0"/>
              <a:t>Η λειτουργία της σοφίας έγκειται εις το να θεωρεί όλα τα όντα εν </a:t>
            </a:r>
            <a:r>
              <a:rPr lang="el-GR" altLang="el-GR" sz="2800" i="1" dirty="0" err="1"/>
              <a:t>τή</a:t>
            </a:r>
            <a:r>
              <a:rPr lang="el-GR" altLang="el-GR" sz="2800" i="1" dirty="0"/>
              <a:t> </a:t>
            </a:r>
            <a:r>
              <a:rPr lang="el-GR" altLang="el-GR" sz="2800" i="1" dirty="0" err="1"/>
              <a:t>ολότητι</a:t>
            </a:r>
            <a:r>
              <a:rPr lang="el-GR" altLang="el-GR" sz="2800" i="1" dirty="0"/>
              <a:t> αυτών και να γνωρίζει την </a:t>
            </a:r>
            <a:r>
              <a:rPr lang="el-GR" altLang="el-GR" sz="2800" i="1" dirty="0" err="1"/>
              <a:t>γενικωτάττην</a:t>
            </a:r>
            <a:r>
              <a:rPr lang="el-GR" altLang="el-GR" sz="2800" i="1" dirty="0"/>
              <a:t> αυτών </a:t>
            </a:r>
            <a:r>
              <a:rPr lang="el-GR" altLang="el-GR" sz="2800" i="1" dirty="0" err="1"/>
              <a:t>απόδοσιν</a:t>
            </a:r>
            <a:r>
              <a:rPr lang="el-GR" altLang="el-GR" sz="2800" i="1" dirty="0"/>
              <a:t>. </a:t>
            </a:r>
          </a:p>
          <a:p>
            <a:r>
              <a:rPr lang="el-GR" altLang="el-GR" sz="2800" i="1" dirty="0"/>
              <a:t>Εκείνος </a:t>
            </a:r>
            <a:r>
              <a:rPr lang="el-GR" altLang="el-GR" sz="2800" i="1" dirty="0" err="1"/>
              <a:t>δ'όστις</a:t>
            </a:r>
            <a:r>
              <a:rPr lang="el-GR" altLang="el-GR" sz="2800" i="1" dirty="0"/>
              <a:t> είναι ικανός να αναλύει όλα τα είδη και να ανιχνεύει και να συνάπτει αυτά εις ομάδας και δι' αντιστρόφου λειτουργίας να </a:t>
            </a:r>
            <a:r>
              <a:rPr lang="el-GR" altLang="el-GR" sz="2800" i="1" dirty="0" err="1"/>
              <a:t>ανάγη</a:t>
            </a:r>
            <a:r>
              <a:rPr lang="el-GR" altLang="el-GR" sz="2800" i="1" dirty="0"/>
              <a:t> εις μίαν μόνον αρχήν, ούτος είναι ο </a:t>
            </a:r>
            <a:r>
              <a:rPr lang="el-GR" altLang="el-GR" sz="2800" i="1" dirty="0" err="1"/>
              <a:t>σοφώτατος</a:t>
            </a:r>
            <a:r>
              <a:rPr lang="el-GR" altLang="el-GR" sz="2800" i="1" dirty="0"/>
              <a:t> και </a:t>
            </a:r>
            <a:r>
              <a:rPr lang="el-GR" altLang="el-GR" sz="2800" i="1" dirty="0" err="1"/>
              <a:t>πλησιέστατος</a:t>
            </a:r>
            <a:r>
              <a:rPr lang="el-GR" altLang="el-GR" sz="2800" i="1" dirty="0"/>
              <a:t> προς την </a:t>
            </a:r>
            <a:r>
              <a:rPr lang="el-GR" altLang="el-GR" sz="2800" i="1" dirty="0" err="1"/>
              <a:t>αλήθειαν</a:t>
            </a:r>
            <a:r>
              <a:rPr lang="el-GR" altLang="el-GR" sz="2800" i="1" dirty="0"/>
              <a:t>. </a:t>
            </a:r>
          </a:p>
          <a:p>
            <a:r>
              <a:rPr lang="el-GR" altLang="el-GR" sz="2800" i="1" dirty="0"/>
              <a:t>Ούτος φαίνεται ότι </a:t>
            </a:r>
            <a:r>
              <a:rPr lang="el-GR" altLang="el-GR" sz="2800" i="1" dirty="0" err="1"/>
              <a:t>εύρε</a:t>
            </a:r>
            <a:r>
              <a:rPr lang="el-GR" altLang="el-GR" sz="2800" i="1" dirty="0"/>
              <a:t> το </a:t>
            </a:r>
            <a:r>
              <a:rPr lang="el-GR" altLang="el-GR" sz="2800" i="1" dirty="0" err="1"/>
              <a:t>υπέρτατον</a:t>
            </a:r>
            <a:r>
              <a:rPr lang="el-GR" altLang="el-GR" sz="2800" i="1" dirty="0"/>
              <a:t> </a:t>
            </a:r>
            <a:r>
              <a:rPr lang="el-GR" altLang="el-GR" sz="2800" i="1" dirty="0" err="1"/>
              <a:t>παρατηρητήριον</a:t>
            </a:r>
            <a:r>
              <a:rPr lang="el-GR" altLang="el-GR" sz="2800" i="1" dirty="0"/>
              <a:t>, από της κορυφής του οποίου δύναται να παρατηρεί τον Θεόν και όλα τα πράγματα τα ανήκοντα εις την Θεότητα.</a:t>
            </a:r>
            <a:r>
              <a:rPr lang="el-GR" altLang="el-GR" sz="2800" dirty="0"/>
              <a:t> </a:t>
            </a:r>
          </a:p>
          <a:p>
            <a:r>
              <a:rPr lang="el-GR" altLang="el-GR" sz="2800" dirty="0"/>
              <a:t>Η γνώση είναι κατορθωτή μόνον δια του Νου, (</a:t>
            </a:r>
            <a:r>
              <a:rPr lang="el-GR" altLang="el-GR" sz="2800" i="1" dirty="0"/>
              <a:t>όμμα της ψυχής</a:t>
            </a:r>
            <a:r>
              <a:rPr lang="el-GR" altLang="el-GR" sz="2800" dirty="0"/>
              <a:t>), κατόπιν ασκήσεων και σαφούς θεωρήσεως</a:t>
            </a:r>
            <a:r>
              <a:rPr lang="el-GR" altLang="el-GR" sz="2800" i="1" dirty="0"/>
              <a:t> </a:t>
            </a:r>
            <a:endParaRPr lang="el-GR" altLang="el-GR" sz="2800" dirty="0"/>
          </a:p>
        </p:txBody>
      </p:sp>
    </p:spTree>
    <p:extLst>
      <p:ext uri="{BB962C8B-B14F-4D97-AF65-F5344CB8AC3E}">
        <p14:creationId xmlns:p14="http://schemas.microsoft.com/office/powerpoint/2010/main" val="16585049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(27/35</a:t>
            </a:r>
            <a:r>
              <a:rPr lang="en-US" sz="2900" dirty="0"/>
              <a:t>)</a:t>
            </a:r>
            <a:endParaRPr lang="el-GR" dirty="0"/>
          </a:p>
        </p:txBody>
      </p:sp>
      <p:sp>
        <p:nvSpPr>
          <p:cNvPr id="5" name="Θέση περιεχομένου 4"/>
          <p:cNvSpPr>
            <a:spLocks noGrp="1"/>
          </p:cNvSpPr>
          <p:nvPr>
            <p:ph idx="1"/>
          </p:nvPr>
        </p:nvSpPr>
        <p:spPr/>
        <p:txBody>
          <a:bodyPr>
            <a:noAutofit/>
          </a:bodyPr>
          <a:lstStyle/>
          <a:p>
            <a:r>
              <a:rPr lang="el-GR" altLang="el-GR" sz="2200" dirty="0"/>
              <a:t>Ο Πλάτων χρησιμοποιεί τις λέξεις "αριθμητική" και "λογιστική" που σημαίνει υπολογισμός. </a:t>
            </a:r>
            <a:endParaRPr lang="en-US" altLang="el-GR" sz="2200" dirty="0"/>
          </a:p>
          <a:p>
            <a:r>
              <a:rPr lang="el-GR" altLang="el-GR" sz="2200" dirty="0"/>
              <a:t>Ωστόσο, ως αριθμητική δεν θεωρεί την άσκηση στο μέτρημα, αλλά  την μελέτη της μονάδας. </a:t>
            </a:r>
            <a:endParaRPr lang="en-US" altLang="el-GR" sz="2200" dirty="0"/>
          </a:p>
          <a:p>
            <a:r>
              <a:rPr lang="el-GR" altLang="el-GR" sz="2200" dirty="0"/>
              <a:t>"η περί το </a:t>
            </a:r>
            <a:r>
              <a:rPr lang="el-GR" altLang="el-GR" sz="2200" dirty="0" err="1"/>
              <a:t>έν</a:t>
            </a:r>
            <a:r>
              <a:rPr lang="el-GR" altLang="el-GR" sz="2200" dirty="0"/>
              <a:t> </a:t>
            </a:r>
            <a:r>
              <a:rPr lang="el-GR" altLang="el-GR" sz="2200" dirty="0" err="1"/>
              <a:t>μάθησις</a:t>
            </a:r>
            <a:r>
              <a:rPr lang="el-GR" altLang="el-GR" sz="2200" dirty="0"/>
              <a:t>" </a:t>
            </a:r>
            <a:endParaRPr lang="en-US" altLang="el-GR" sz="2200" dirty="0"/>
          </a:p>
          <a:p>
            <a:r>
              <a:rPr lang="el-GR" altLang="el-GR" sz="2200" dirty="0"/>
              <a:t>και της φύσεως των αριθμών.</a:t>
            </a:r>
            <a:endParaRPr lang="en-US" altLang="el-GR" sz="2200" dirty="0"/>
          </a:p>
          <a:p>
            <a:r>
              <a:rPr lang="el-GR" altLang="el-GR" sz="2200" dirty="0"/>
              <a:t> Με άλλα λόγια, είναι η μελέτη των ίδιων των αριθμών η οποία έχει την δύναμη να οδηγήσει την ψυχή στην θεωρία της πραγματικότητας, επειδή την εξαναγκάζουν να χρησιμοποιήσει την νόηση ή την λογική αποκλείοντας τις αισθήσεις.</a:t>
            </a:r>
            <a:endParaRPr lang="en-US" altLang="el-GR" sz="2200" dirty="0"/>
          </a:p>
          <a:p>
            <a:r>
              <a:rPr lang="el-GR" altLang="el-GR" sz="2200" dirty="0"/>
              <a:t>Δεν μπορεί κανείς να μελετήσει τους </a:t>
            </a:r>
            <a:r>
              <a:rPr lang="el-GR" altLang="el-GR" sz="2200" i="1" dirty="0"/>
              <a:t>ίδιους τους αριθμούς παρουσιάζοντάς τους με ορατά και απτά αντικείμενα</a:t>
            </a:r>
            <a:r>
              <a:rPr lang="en-US" altLang="el-GR" sz="2200" i="1" dirty="0"/>
              <a:t>.</a:t>
            </a:r>
            <a:r>
              <a:rPr lang="el-GR" altLang="el-GR" sz="2200" dirty="0"/>
              <a:t> </a:t>
            </a:r>
          </a:p>
        </p:txBody>
      </p:sp>
    </p:spTree>
    <p:extLst>
      <p:ext uri="{BB962C8B-B14F-4D97-AF65-F5344CB8AC3E}">
        <p14:creationId xmlns:p14="http://schemas.microsoft.com/office/powerpoint/2010/main" val="34224849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sz="3200" dirty="0"/>
              <a:t>διά γάρ </a:t>
            </a:r>
            <a:r>
              <a:rPr lang="el-GR" sz="3200" dirty="0" err="1"/>
              <a:t>τό</a:t>
            </a:r>
            <a:r>
              <a:rPr lang="el-GR" sz="3200" dirty="0"/>
              <a:t> θαυμάζειν οι άνθρωποι και </a:t>
            </a:r>
            <a:r>
              <a:rPr lang="el-GR" sz="3200" dirty="0" err="1"/>
              <a:t>νύν</a:t>
            </a:r>
            <a:r>
              <a:rPr lang="el-GR" sz="3200" dirty="0"/>
              <a:t> </a:t>
            </a:r>
            <a:r>
              <a:rPr lang="el-GR" sz="3200" dirty="0" err="1"/>
              <a:t>καί</a:t>
            </a:r>
            <a:r>
              <a:rPr lang="el-GR" sz="3200" dirty="0"/>
              <a:t> </a:t>
            </a:r>
            <a:r>
              <a:rPr lang="el-GR" sz="3200" dirty="0" err="1"/>
              <a:t>τό</a:t>
            </a:r>
            <a:r>
              <a:rPr lang="el-GR" sz="3200" dirty="0"/>
              <a:t> πρώτον </a:t>
            </a:r>
            <a:r>
              <a:rPr lang="el-GR" sz="3200" dirty="0" err="1"/>
              <a:t>ήρξαντο</a:t>
            </a:r>
            <a:r>
              <a:rPr lang="el-GR" sz="3200" dirty="0"/>
              <a:t> φιλοσοφείν. (Αριστοτέλης</a:t>
            </a:r>
            <a:r>
              <a:rPr lang="el-GR" sz="3200" dirty="0" smtClean="0"/>
              <a:t>)</a:t>
            </a:r>
            <a:r>
              <a:rPr lang="en-US" sz="3200" dirty="0" smtClean="0"/>
              <a:t> (1/35)</a:t>
            </a:r>
            <a:endParaRPr lang="el-GR" sz="3200" dirty="0"/>
          </a:p>
        </p:txBody>
      </p:sp>
      <p:sp>
        <p:nvSpPr>
          <p:cNvPr id="5" name="Θέση περιεχομένου 4"/>
          <p:cNvSpPr>
            <a:spLocks noGrp="1"/>
          </p:cNvSpPr>
          <p:nvPr>
            <p:ph idx="1"/>
          </p:nvPr>
        </p:nvSpPr>
        <p:spPr/>
        <p:txBody>
          <a:bodyPr>
            <a:noAutofit/>
          </a:bodyPr>
          <a:lstStyle/>
          <a:p>
            <a:r>
              <a:rPr lang="el-GR" altLang="el-GR" sz="2400" dirty="0"/>
              <a:t> Οι πολιτισμοί  Αίγυπτου και Βαβυλώνας έκαναν μαθηματικά αλλά πουθενά δεν φαίνεται να έφτασαν σε μια ιδέα </a:t>
            </a:r>
            <a:r>
              <a:rPr lang="el-GR" altLang="el-GR" sz="2400" b="1" dirty="0"/>
              <a:t>Απόδειξης</a:t>
            </a:r>
            <a:r>
              <a:rPr lang="el-GR" altLang="el-GR" sz="2400" dirty="0"/>
              <a:t> και μπαίνει το ερώτημα γιατί.</a:t>
            </a:r>
          </a:p>
          <a:p>
            <a:r>
              <a:rPr lang="el-GR" altLang="el-GR" sz="2400" dirty="0"/>
              <a:t> Η απάντηση πρέπει να αναζητηθεί στην δομή και τις οικονομίες των κοινωνιών εκείνων. </a:t>
            </a:r>
          </a:p>
          <a:p>
            <a:r>
              <a:rPr lang="el-GR" altLang="el-GR" sz="2400" dirty="0"/>
              <a:t>Μελέτες που έκαναν την δεκαετία του 60-70 πάνω στον </a:t>
            </a:r>
            <a:r>
              <a:rPr lang="el-GR" altLang="el-GR" sz="2400" i="1" dirty="0"/>
              <a:t>ασιατικό τρόπο παραγωγής </a:t>
            </a:r>
            <a:r>
              <a:rPr lang="el-GR" altLang="el-GR" sz="2400" dirty="0"/>
              <a:t>διαφωτίζουν σε μεγάλο βαθμό την κατάσταση.</a:t>
            </a:r>
          </a:p>
          <a:p>
            <a:r>
              <a:rPr lang="el-GR" altLang="el-GR" sz="2400" dirty="0"/>
              <a:t>Ως ασιατικό τρόπο παραγωγής εμφανίζουν μια συγκέντρωση ομογενών κοινοτήτων μιας ομογενούς παραγωγής.</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(28/35</a:t>
            </a:r>
            <a:r>
              <a:rPr lang="en-US" sz="2900" dirty="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n-US" altLang="el-GR" sz="2800" dirty="0"/>
              <a:t>H</a:t>
            </a:r>
            <a:r>
              <a:rPr lang="el-GR" altLang="el-GR" sz="2800" dirty="0"/>
              <a:t> Αριθμητική ως </a:t>
            </a:r>
            <a:r>
              <a:rPr lang="el-GR" altLang="el-GR" sz="2800" i="1" dirty="0" err="1"/>
              <a:t>ελκτικόν</a:t>
            </a:r>
            <a:r>
              <a:rPr lang="el-GR" altLang="el-GR" sz="2800" i="1" dirty="0"/>
              <a:t> </a:t>
            </a:r>
            <a:r>
              <a:rPr lang="el-GR" altLang="el-GR" sz="2800" i="1" dirty="0" err="1"/>
              <a:t>παντάπασι</a:t>
            </a:r>
            <a:r>
              <a:rPr lang="el-GR" altLang="el-GR" sz="2800" i="1" dirty="0"/>
              <a:t> προς </a:t>
            </a:r>
            <a:r>
              <a:rPr lang="el-GR" altLang="el-GR" sz="2800" i="1" dirty="0" err="1"/>
              <a:t>ουσίαν</a:t>
            </a:r>
            <a:r>
              <a:rPr lang="el-GR" altLang="el-GR" sz="2800" dirty="0"/>
              <a:t> έχει την δύναμη να οδηγεί από το αισθητό και συγκεκριμένο στη νόηση, στη γενικότερη σύλληψη, στη γνώση του "τί εστί" στην "του όντος θέαν". </a:t>
            </a:r>
            <a:endParaRPr lang="en-US" altLang="el-GR" sz="2800" dirty="0"/>
          </a:p>
          <a:p>
            <a:r>
              <a:rPr lang="en-US" altLang="el-GR" sz="2800" dirty="0"/>
              <a:t>H</a:t>
            </a:r>
            <a:r>
              <a:rPr lang="el-GR" altLang="el-GR" sz="2800" dirty="0"/>
              <a:t> σημασία της Γεωμετρίας έγκειται, όχι στον πρακτικό της ρόλο, αλλά στο γεγονός ότι είναι ένας τρόπος να μελετήσουμε τα αιώνια και αμετάβλητα όντα και βοηθά στην ανύψωση της ψυχής προς την αλήθεια, δηλαδή προχωρεί από την πρακτική γνώση στον κόσμο της αφαίρεσης και της γενίκευσης, της "ουσίας". </a:t>
            </a:r>
            <a:endParaRPr lang="en-US" altLang="el-GR" sz="2800" dirty="0"/>
          </a:p>
          <a:p>
            <a:r>
              <a:rPr lang="el-GR" altLang="el-GR" sz="2800" dirty="0"/>
              <a:t>Η λέξη θεώρημα ενδέχεται να είναι σύνθεση των λέξεων Θεός και ορώ, σχόλιο του Αρχύτα</a:t>
            </a:r>
            <a:r>
              <a:rPr lang="el-GR" altLang="el-GR" sz="2800" dirty="0" smtClean="0"/>
              <a:t>.</a:t>
            </a:r>
            <a:endParaRPr lang="en-US" altLang="el-GR" sz="2800" dirty="0"/>
          </a:p>
        </p:txBody>
      </p:sp>
    </p:spTree>
    <p:extLst>
      <p:ext uri="{BB962C8B-B14F-4D97-AF65-F5344CB8AC3E}">
        <p14:creationId xmlns:p14="http://schemas.microsoft.com/office/powerpoint/2010/main" val="88011683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(29/35</a:t>
            </a:r>
            <a:r>
              <a:rPr lang="en-US" sz="2900" dirty="0"/>
              <a:t>)</a:t>
            </a:r>
            <a:endParaRPr lang="el-GR" dirty="0"/>
          </a:p>
        </p:txBody>
      </p:sp>
      <p:sp>
        <p:nvSpPr>
          <p:cNvPr id="5" name="Θέση περιεχομένου 4"/>
          <p:cNvSpPr>
            <a:spLocks noGrp="1"/>
          </p:cNvSpPr>
          <p:nvPr>
            <p:ph idx="1"/>
          </p:nvPr>
        </p:nvSpPr>
        <p:spPr/>
        <p:txBody>
          <a:bodyPr>
            <a:noAutofit/>
          </a:bodyPr>
          <a:lstStyle/>
          <a:p>
            <a:r>
              <a:rPr lang="el-GR" altLang="el-GR" sz="2400" dirty="0"/>
              <a:t>Σκοπός της γεωμετρίας είναι γνώση, όχι αυτών που γεννιούνται και καταστρέφονται, αλλά των αιωνίων όντων και θα πρέπει να τη μελετά κανείς για να ανακαλύψει την εσώτερη αρχή του κόσμου, η οποία διέπει και συνέχει τα πάντα. </a:t>
            </a:r>
            <a:endParaRPr lang="en-US" altLang="el-GR" sz="2400" dirty="0"/>
          </a:p>
          <a:p>
            <a:r>
              <a:rPr lang="el-GR" altLang="el-GR" sz="2400" dirty="0"/>
              <a:t>Οι ιδέες και τα γεωμετρικά σχήματα έχουν ένα κοινό χαρακτηριστικό, είναι αμετάβλητα και ανεξάρτητα των αισθητών αντικειμένων. </a:t>
            </a:r>
            <a:endParaRPr lang="en-US" altLang="el-GR" sz="2400" dirty="0"/>
          </a:p>
          <a:p>
            <a:r>
              <a:rPr lang="el-GR" altLang="el-GR" sz="2400" dirty="0"/>
              <a:t>Η Γεωμετρία ασχολείται, όχι με μετρήσεις και κατασκευές συγκεκριμένων γεωμετρικών σχημάτων, αλλά με τα </a:t>
            </a:r>
            <a:r>
              <a:rPr lang="el-GR" altLang="el-GR" sz="2400" i="1" dirty="0"/>
              <a:t>ίδια</a:t>
            </a:r>
            <a:r>
              <a:rPr lang="el-GR" altLang="el-GR" sz="2400" dirty="0"/>
              <a:t> τα γεωμετρικά σχήματα,  με σημεία, γραμμές, τρίγωνα, τετράγωνα </a:t>
            </a:r>
            <a:r>
              <a:rPr lang="el-GR" altLang="el-GR" sz="2400" dirty="0" err="1"/>
              <a:t>κ.λ.π</a:t>
            </a:r>
            <a:r>
              <a:rPr lang="el-GR" altLang="el-GR" sz="2400" dirty="0"/>
              <a:t>, ως αντικείμενα </a:t>
            </a:r>
            <a:r>
              <a:rPr lang="el-GR" altLang="el-GR" sz="2400" i="1" dirty="0"/>
              <a:t> καθαρής σκέψης</a:t>
            </a:r>
            <a:r>
              <a:rPr lang="el-GR" altLang="el-GR" sz="2400" dirty="0"/>
              <a:t>. </a:t>
            </a:r>
            <a:endParaRPr lang="en-US" altLang="el-GR" sz="2400" dirty="0"/>
          </a:p>
        </p:txBody>
      </p:sp>
    </p:spTree>
    <p:extLst>
      <p:ext uri="{BB962C8B-B14F-4D97-AF65-F5344CB8AC3E}">
        <p14:creationId xmlns:p14="http://schemas.microsoft.com/office/powerpoint/2010/main" val="365773979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(30/35</a:t>
            </a:r>
            <a:r>
              <a:rPr lang="en-US" sz="2900"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Όταν χρησιμοποιούμε ένα σχήμα στην Γεωμετρία, δεν είναι παρά μια </a:t>
            </a:r>
            <a:r>
              <a:rPr lang="el-GR" altLang="el-GR" sz="2800" i="1" dirty="0"/>
              <a:t>εικόνα</a:t>
            </a:r>
            <a:r>
              <a:rPr lang="el-GR" altLang="el-GR" sz="2800" dirty="0"/>
              <a:t>, το τρίγωνο που σχεδιάζουμε είναι μια ατελής αναπαράσταση του τριγώνου που σκεφτόμαστε. </a:t>
            </a:r>
          </a:p>
          <a:p>
            <a:r>
              <a:rPr lang="el-GR" altLang="el-GR" sz="2800" dirty="0"/>
              <a:t>Ο Πλατωνισμός, προφανώς, προσφέρει μια λύση στο πρόβλημα της αντικειμενικότητας των μαθηματικών αντικειμένων και συνυπολογίζει από κοινού την αλήθεια και την ύπαρξη των αντικειμένων, όπως και την προφανή αυτονομία των μαθηματικών, που </a:t>
            </a:r>
            <a:r>
              <a:rPr lang="el-GR" altLang="el-GR" sz="2800" dirty="0" err="1"/>
              <a:t>υπακούουν</a:t>
            </a:r>
            <a:r>
              <a:rPr lang="el-GR" altLang="el-GR" sz="2800" dirty="0"/>
              <a:t> σε εσωτερικούς νόμους και στη λογική. </a:t>
            </a:r>
          </a:p>
          <a:p>
            <a:r>
              <a:rPr lang="el-GR" altLang="el-GR" sz="2800" dirty="0"/>
              <a:t>Μειονέκτημα του Πλατωνισμού είναι ότι δεν μας εξηγεί πώς ο άνθρωπος έρχεται σε επαφή με αυτό τον κόσμο των Ιδεών, ποιος είναι ο τρόπος που </a:t>
            </a:r>
            <a:r>
              <a:rPr lang="el-GR" altLang="el-GR" sz="2800" dirty="0" err="1"/>
              <a:t>κοινωνούνται</a:t>
            </a:r>
            <a:r>
              <a:rPr lang="el-GR" altLang="el-GR" sz="2800" dirty="0"/>
              <a:t> αυτές στον ανθρώπινο νου.</a:t>
            </a:r>
          </a:p>
        </p:txBody>
      </p:sp>
    </p:spTree>
    <p:extLst>
      <p:ext uri="{BB962C8B-B14F-4D97-AF65-F5344CB8AC3E}">
        <p14:creationId xmlns:p14="http://schemas.microsoft.com/office/powerpoint/2010/main" val="164227585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(31/35</a:t>
            </a:r>
            <a:r>
              <a:rPr lang="en-US" sz="2900" dirty="0"/>
              <a:t>)</a:t>
            </a:r>
            <a:endParaRPr lang="el-GR" dirty="0"/>
          </a:p>
        </p:txBody>
      </p:sp>
      <p:sp>
        <p:nvSpPr>
          <p:cNvPr id="5" name="Θέση περιεχομένου 4"/>
          <p:cNvSpPr>
            <a:spLocks noGrp="1"/>
          </p:cNvSpPr>
          <p:nvPr>
            <p:ph idx="1"/>
          </p:nvPr>
        </p:nvSpPr>
        <p:spPr/>
        <p:txBody>
          <a:bodyPr>
            <a:noAutofit/>
          </a:bodyPr>
          <a:lstStyle/>
          <a:p>
            <a:pPr>
              <a:defRPr/>
            </a:pPr>
            <a:r>
              <a:rPr lang="el-GR" sz="2400" dirty="0"/>
              <a:t>Ο Πλάτων επικαλέστηκε όπως είδαμε την </a:t>
            </a:r>
            <a:r>
              <a:rPr lang="el-GR" sz="2400" i="1" dirty="0"/>
              <a:t>ανάμνηση</a:t>
            </a:r>
            <a:r>
              <a:rPr lang="el-GR" sz="2400" dirty="0"/>
              <a:t>. </a:t>
            </a:r>
          </a:p>
          <a:p>
            <a:pPr>
              <a:defRPr/>
            </a:pPr>
            <a:r>
              <a:rPr lang="el-GR" sz="2400" dirty="0"/>
              <a:t>Στο διάλογο "</a:t>
            </a:r>
            <a:r>
              <a:rPr lang="el-GR" sz="2400" dirty="0" err="1"/>
              <a:t>Μένων</a:t>
            </a:r>
            <a:r>
              <a:rPr lang="el-GR" sz="2400" dirty="0"/>
              <a:t>" εμφανίζει τον Σωκράτη να βοηθά με επιδεξιότητα ένα ακαλλιέργητο νεαρό δούλο και να τον οδηγεί στη σωστή χρήση των αρχών της λογικής και των Μαθηματικών και δείχνει πώς η κατοχή των αρχών αυτών προκύπτει ως ανάμνηση και όχι ως απόκτηση. </a:t>
            </a:r>
          </a:p>
          <a:p>
            <a:pPr>
              <a:defRPr/>
            </a:pPr>
            <a:r>
              <a:rPr lang="el-GR" sz="2400" dirty="0"/>
              <a:t>Η αντίληψη έχει την ανάγκη μιας υπερφυσικής θεωρίας περί ψυχής κι ίσως και μετεμψύχωσης, κάτι που ανάγεται σε παλαιότερες Πυθαγόρειες δοξασίες και οπωσδήποτε δεν είναι εύκολο στην απολυτότητά της να εξηγήσει τις πολύπλοκες κατασκευές των σύγχρονων Μαθηματικών. </a:t>
            </a:r>
          </a:p>
        </p:txBody>
      </p:sp>
    </p:spTree>
    <p:extLst>
      <p:ext uri="{BB962C8B-B14F-4D97-AF65-F5344CB8AC3E}">
        <p14:creationId xmlns:p14="http://schemas.microsoft.com/office/powerpoint/2010/main" val="130267249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(32/35</a:t>
            </a:r>
            <a:r>
              <a:rPr lang="en-US" sz="2900" dirty="0"/>
              <a:t>)</a:t>
            </a:r>
            <a:endParaRPr lang="el-GR" dirty="0"/>
          </a:p>
        </p:txBody>
      </p:sp>
      <p:sp>
        <p:nvSpPr>
          <p:cNvPr id="3" name="Θέση περιεχομένου 2"/>
          <p:cNvSpPr>
            <a:spLocks noGrp="1"/>
          </p:cNvSpPr>
          <p:nvPr>
            <p:ph idx="1"/>
          </p:nvPr>
        </p:nvSpPr>
        <p:spPr/>
        <p:txBody>
          <a:bodyPr>
            <a:normAutofit fontScale="85000" lnSpcReduction="20000"/>
          </a:bodyPr>
          <a:lstStyle/>
          <a:p>
            <a:pPr marL="0" indent="0">
              <a:buFontTx/>
              <a:buNone/>
            </a:pPr>
            <a:r>
              <a:rPr lang="el-GR" altLang="el-GR" sz="2800" dirty="0"/>
              <a:t>Θεωρείται ότι οι αρχαίοι Έλληνες ανέπτυξαν την επιστήμη της αισθητικής ως μέθοδο ανάλυσης της ομορφιάς, πιστεύοντας ότι η αρμονία και η συμμετρία αποτελούσε τη βάση της. </a:t>
            </a:r>
          </a:p>
          <a:p>
            <a:pPr marL="0" indent="0">
              <a:buFontTx/>
              <a:buNone/>
            </a:pPr>
            <a:r>
              <a:rPr lang="el-GR" altLang="el-GR" sz="2800" dirty="0"/>
              <a:t>Η Ομορφιά και η Αλήθεια συσχετίζονται:</a:t>
            </a:r>
          </a:p>
          <a:p>
            <a:pPr marL="0" indent="0">
              <a:buFontTx/>
              <a:buNone/>
            </a:pPr>
            <a:r>
              <a:rPr lang="el-GR" altLang="el-GR" sz="2800" dirty="0"/>
              <a:t>ο καλλιτέχνης αναζητά την Αλήθεια στην Ομορφιά, κι ο επιστήμονας την Ομορφιά στην Αλήθεια.</a:t>
            </a:r>
          </a:p>
          <a:p>
            <a:pPr marL="0" indent="0">
              <a:buFontTx/>
              <a:buNone/>
            </a:pPr>
            <a:r>
              <a:rPr lang="el-GR" altLang="el-GR" sz="2800" dirty="0"/>
              <a:t>Ο κόσμος για αυτούς ήταν ένα κόσμημα που το θαύμαζαν.</a:t>
            </a:r>
          </a:p>
          <a:p>
            <a:pPr marL="0" indent="0">
              <a:buFontTx/>
              <a:buNone/>
            </a:pPr>
            <a:r>
              <a:rPr lang="el-GR" altLang="el-GR" sz="2800" dirty="0"/>
              <a:t> Οι εξηγήσεις τους ανταποκρίνονταν σε ένα αισθητικό αίτημα το </a:t>
            </a:r>
          </a:p>
          <a:p>
            <a:pPr marL="0" indent="0" algn="ctr">
              <a:buFontTx/>
              <a:buNone/>
            </a:pPr>
            <a:r>
              <a:rPr lang="el-GR" altLang="el-GR" sz="2800" i="1" dirty="0" err="1"/>
              <a:t>φιλοκαλούμεν</a:t>
            </a:r>
            <a:r>
              <a:rPr lang="el-GR" altLang="el-GR" sz="2800" i="1" dirty="0"/>
              <a:t> μετ’ ευτελείας</a:t>
            </a:r>
          </a:p>
          <a:p>
            <a:pPr marL="0" indent="0">
              <a:buFontTx/>
              <a:buNone/>
            </a:pPr>
            <a:r>
              <a:rPr lang="el-GR" altLang="el-GR" sz="2800" i="1" dirty="0"/>
              <a:t> </a:t>
            </a:r>
            <a:r>
              <a:rPr lang="el-GR" altLang="el-GR" sz="2800" dirty="0"/>
              <a:t>του Περικλή που ίσως χαρακτηρίζει την ουσία του αρχαίου ελληνικού πολιτισμού.</a:t>
            </a:r>
          </a:p>
        </p:txBody>
      </p:sp>
    </p:spTree>
    <p:extLst>
      <p:ext uri="{BB962C8B-B14F-4D97-AF65-F5344CB8AC3E}">
        <p14:creationId xmlns:p14="http://schemas.microsoft.com/office/powerpoint/2010/main" val="111031785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(33/35</a:t>
            </a:r>
            <a:r>
              <a:rPr lang="en-US" sz="2900" dirty="0"/>
              <a:t>)</a:t>
            </a:r>
            <a:endParaRPr lang="el-GR" dirty="0"/>
          </a:p>
        </p:txBody>
      </p:sp>
      <p:sp>
        <p:nvSpPr>
          <p:cNvPr id="5" name="Θέση περιεχομένου 4"/>
          <p:cNvSpPr>
            <a:spLocks noGrp="1"/>
          </p:cNvSpPr>
          <p:nvPr>
            <p:ph idx="1"/>
          </p:nvPr>
        </p:nvSpPr>
        <p:spPr/>
        <p:txBody>
          <a:bodyPr>
            <a:noAutofit/>
          </a:bodyPr>
          <a:lstStyle/>
          <a:p>
            <a:pPr>
              <a:defRPr/>
            </a:pPr>
            <a:r>
              <a:rPr lang="el-GR" sz="2400" dirty="0"/>
              <a:t>Την μεγάλη προσφορά του Πλάτωνα στην ιστορία της φιλοσοφίας υπογραμμίζει ο φιλόσοφος του 20ου αιώνα </a:t>
            </a:r>
            <a:r>
              <a:rPr lang="en-US" sz="2400" dirty="0"/>
              <a:t>A</a:t>
            </a:r>
            <a:r>
              <a:rPr lang="el-GR" sz="2400" dirty="0"/>
              <a:t>. </a:t>
            </a:r>
            <a:r>
              <a:rPr lang="en-US" sz="2400" dirty="0"/>
              <a:t>Whitehead</a:t>
            </a:r>
            <a:r>
              <a:rPr lang="el-GR" sz="2400" dirty="0"/>
              <a:t>, θεωρώντας ότι όλη η ευρωπαϊκή φιλοσοφία αποτελείται από μια σειρά σημειώσεων στον Πλάτωνα. </a:t>
            </a:r>
          </a:p>
          <a:p>
            <a:pPr>
              <a:defRPr/>
            </a:pPr>
            <a:r>
              <a:rPr lang="el-GR" sz="2400" dirty="0"/>
              <a:t>Η σύγχρονη φιλοσοφική θέση με την φιλοσοφία των Μαθηματικών έχει να κάνει με την ιδέα του ήπιου πλατωνισμού ότι τα Μαθηματικά αποτελούν αλήθειες ανεξάρτητες από τον άνθρωπο και ανακαλύπτονται. </a:t>
            </a:r>
          </a:p>
          <a:p>
            <a:pPr>
              <a:defRPr/>
            </a:pPr>
            <a:r>
              <a:rPr lang="el-GR" sz="2400" dirty="0"/>
              <a:t>Το ζήτημα της </a:t>
            </a:r>
            <a:r>
              <a:rPr lang="el-GR" sz="2400" dirty="0" err="1"/>
              <a:t>ρεαλιστικότητας</a:t>
            </a:r>
            <a:r>
              <a:rPr lang="el-GR" sz="2400" dirty="0"/>
              <a:t>.</a:t>
            </a:r>
          </a:p>
          <a:p>
            <a:pPr>
              <a:defRPr/>
            </a:pPr>
            <a:r>
              <a:rPr lang="el-GR" sz="2400" dirty="0"/>
              <a:t> </a:t>
            </a:r>
            <a:r>
              <a:rPr lang="en-US" sz="2400" dirty="0" err="1"/>
              <a:t>Frege</a:t>
            </a:r>
            <a:r>
              <a:rPr lang="en-US" sz="2400" dirty="0"/>
              <a:t>, Cantor, Russell, Hilbert, </a:t>
            </a:r>
            <a:r>
              <a:rPr lang="el-GR" sz="2400" dirty="0" err="1"/>
              <a:t>Αναπολιτάνος</a:t>
            </a:r>
            <a:r>
              <a:rPr lang="el-GR" sz="2400" dirty="0"/>
              <a:t> </a:t>
            </a:r>
            <a:r>
              <a:rPr lang="el-GR" sz="2400" dirty="0" err="1"/>
              <a:t>Bernayς</a:t>
            </a:r>
            <a:r>
              <a:rPr lang="el-GR" sz="2400" dirty="0"/>
              <a:t>, </a:t>
            </a:r>
            <a:r>
              <a:rPr lang="el-GR" sz="2400" dirty="0" err="1"/>
              <a:t>Hardy</a:t>
            </a:r>
            <a:r>
              <a:rPr lang="el-GR" sz="2400" dirty="0"/>
              <a:t>, </a:t>
            </a:r>
            <a:r>
              <a:rPr lang="el-GR" sz="2400" dirty="0" err="1"/>
              <a:t>Gödel</a:t>
            </a:r>
            <a:r>
              <a:rPr lang="el-GR" sz="2400" dirty="0"/>
              <a:t>,  </a:t>
            </a:r>
            <a:r>
              <a:rPr lang="en-US" sz="2400" dirty="0" err="1"/>
              <a:t>Tutte</a:t>
            </a:r>
            <a:r>
              <a:rPr lang="en-US" sz="2400" dirty="0"/>
              <a:t> </a:t>
            </a:r>
            <a:r>
              <a:rPr lang="el-GR" sz="2400" dirty="0"/>
              <a:t>κα,</a:t>
            </a:r>
            <a:endParaRPr lang="el-GR" sz="2400" dirty="0"/>
          </a:p>
        </p:txBody>
      </p:sp>
    </p:spTree>
    <p:extLst>
      <p:ext uri="{BB962C8B-B14F-4D97-AF65-F5344CB8AC3E}">
        <p14:creationId xmlns:p14="http://schemas.microsoft.com/office/powerpoint/2010/main" val="140798323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(34/35</a:t>
            </a:r>
            <a:r>
              <a:rPr lang="en-US" sz="2900" dirty="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Ένα ζήτημα, που χαρακτηρίζει την κλασσική γεωμετρία είναι ότι οι επιτρεπόμενες κατασκευές ήταν εκείνες που γινόταν με κανόνα και διαβήτη.</a:t>
            </a:r>
          </a:p>
          <a:p>
            <a:r>
              <a:rPr lang="el-GR" altLang="el-GR" sz="2800" dirty="0"/>
              <a:t> Η απαίτηση αυτή ήταν παλαιότερη του Πλάτωνα αλλά μετά από αυτόν ενισχύθηκε σε βαθμό που να αποτελεί το θεμελιώδες νομιμοποιητικό κριτήριο της μαθηματικής οντολογίας.</a:t>
            </a:r>
          </a:p>
          <a:p>
            <a:r>
              <a:rPr lang="el-GR" altLang="el-GR" sz="2800" dirty="0"/>
              <a:t> Για τα άλυτα προβλήματα είχαν δοθεί προσεγγιστικές λύσεις από την αρχαιότητα αλλά η προσέγγιση δεν ήταν θεωρητικά κατοχυρωμένη στις απαιτήσεις της εποχής.</a:t>
            </a:r>
          </a:p>
          <a:p>
            <a:r>
              <a:rPr lang="el-GR" altLang="el-GR" sz="2800" dirty="0"/>
              <a:t> Αυτό δείχνει ότι δεν ήταν η πρακτική που καθόριζε την πνευματική παραγωγή αλλά αισθητικά κυρίως αιτήματα. </a:t>
            </a:r>
          </a:p>
        </p:txBody>
      </p:sp>
    </p:spTree>
    <p:extLst>
      <p:ext uri="{BB962C8B-B14F-4D97-AF65-F5344CB8AC3E}">
        <p14:creationId xmlns:p14="http://schemas.microsoft.com/office/powerpoint/2010/main" val="83793300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(35/35</a:t>
            </a:r>
            <a:r>
              <a:rPr lang="en-US" sz="2900" dirty="0"/>
              <a:t>)</a:t>
            </a:r>
            <a:endParaRPr lang="el-GR" dirty="0"/>
          </a:p>
        </p:txBody>
      </p:sp>
      <p:sp>
        <p:nvSpPr>
          <p:cNvPr id="5" name="Θέση περιεχομένου 4"/>
          <p:cNvSpPr>
            <a:spLocks noGrp="1"/>
          </p:cNvSpPr>
          <p:nvPr>
            <p:ph idx="1"/>
          </p:nvPr>
        </p:nvSpPr>
        <p:spPr/>
        <p:txBody>
          <a:bodyPr>
            <a:noAutofit/>
          </a:bodyPr>
          <a:lstStyle/>
          <a:p>
            <a:r>
              <a:rPr lang="el-GR" altLang="el-GR" sz="2300" dirty="0"/>
              <a:t>Το </a:t>
            </a:r>
            <a:r>
              <a:rPr lang="el-GR" altLang="el-GR" sz="2300" i="1" dirty="0"/>
              <a:t>όντως όν</a:t>
            </a:r>
            <a:r>
              <a:rPr lang="el-GR" altLang="el-GR" sz="2300" dirty="0"/>
              <a:t> του Πλάτωνα (ονομάζεται </a:t>
            </a:r>
            <a:r>
              <a:rPr lang="el-GR" altLang="el-GR" sz="2300" i="1" dirty="0"/>
              <a:t>Είδος</a:t>
            </a:r>
            <a:r>
              <a:rPr lang="el-GR" altLang="el-GR" sz="2300" dirty="0"/>
              <a:t> και </a:t>
            </a:r>
            <a:r>
              <a:rPr lang="el-GR" altLang="el-GR" sz="2300" i="1" dirty="0"/>
              <a:t>Ιδέα</a:t>
            </a:r>
            <a:r>
              <a:rPr lang="el-GR" altLang="el-GR" sz="2300" dirty="0"/>
              <a:t>) βρίσκεται πέρα από τα όρια του συνειδησιακού κόσμου και, για να το πλησιάσει η ψυχή πρέπει να υπερβεί όχι μόνο την αίσθηση αλλά και την νόηση και να δοθεί στη μυστική θέα. </a:t>
            </a:r>
          </a:p>
          <a:p>
            <a:r>
              <a:rPr lang="el-GR" altLang="el-GR" sz="2300" dirty="0"/>
              <a:t>Στην προσπάθεια εξέλιξης της, η πλατωνική σκέψη προσπαθεί να φέρει σε συνάφεια αυτές τις υπερκόσμιες </a:t>
            </a:r>
            <a:r>
              <a:rPr lang="el-GR" altLang="el-GR" sz="2300" i="1" dirty="0"/>
              <a:t>σταθερές μορφές</a:t>
            </a:r>
            <a:r>
              <a:rPr lang="el-GR" altLang="el-GR" sz="2300" dirty="0"/>
              <a:t> και να τις ενυφάνει μέσα στην πραγματικότητα του φυσικού και του λογικού σύμπαντος.</a:t>
            </a:r>
          </a:p>
          <a:p>
            <a:r>
              <a:rPr lang="el-GR" altLang="el-GR" sz="2300" dirty="0"/>
              <a:t>Αυτή τη σκέψη θα τη συνεχίσει και θα την ολοκληρώσει αργότερα ο Αριστοτέλης: Τα </a:t>
            </a:r>
            <a:r>
              <a:rPr lang="el-GR" altLang="el-GR" sz="2300" i="1" dirty="0"/>
              <a:t>είδη</a:t>
            </a:r>
            <a:r>
              <a:rPr lang="el-GR" altLang="el-GR" sz="2300" dirty="0"/>
              <a:t>, στη Μεταφυσική του, συμφιλιώνονται πάλι με την αισθητή πραγματικότητα, γίνονται </a:t>
            </a:r>
            <a:r>
              <a:rPr lang="el-GR" altLang="el-GR" sz="2300" i="1" dirty="0"/>
              <a:t>μορφές</a:t>
            </a:r>
            <a:r>
              <a:rPr lang="el-GR" altLang="el-GR" sz="2300" dirty="0"/>
              <a:t>, οι </a:t>
            </a:r>
            <a:r>
              <a:rPr lang="el-GR" altLang="el-GR" sz="2300" i="1" dirty="0"/>
              <a:t>ειδολογικοί νόμοι </a:t>
            </a:r>
            <a:r>
              <a:rPr lang="el-GR" altLang="el-GR" sz="2300" dirty="0"/>
              <a:t>της, οι τελικοί σκοποί της </a:t>
            </a:r>
          </a:p>
        </p:txBody>
      </p:sp>
    </p:spTree>
    <p:extLst>
      <p:ext uri="{BB962C8B-B14F-4D97-AF65-F5344CB8AC3E}">
        <p14:creationId xmlns:p14="http://schemas.microsoft.com/office/powerpoint/2010/main" val="234042847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 </a:t>
            </a:r>
            <a:r>
              <a:rPr lang="el-GR" dirty="0" smtClean="0"/>
              <a:t>Αριστοτέλης</a:t>
            </a:r>
            <a:r>
              <a:rPr lang="en-US" dirty="0" smtClean="0"/>
              <a:t> (1/8)</a:t>
            </a:r>
            <a:endParaRPr lang="el-GR" dirty="0"/>
          </a:p>
        </p:txBody>
      </p:sp>
      <p:sp>
        <p:nvSpPr>
          <p:cNvPr id="3" name="Θέση περιεχομένου 2"/>
          <p:cNvSpPr>
            <a:spLocks noGrp="1"/>
          </p:cNvSpPr>
          <p:nvPr>
            <p:ph idx="1"/>
          </p:nvPr>
        </p:nvSpPr>
        <p:spPr/>
        <p:txBody>
          <a:bodyPr>
            <a:normAutofit fontScale="85000" lnSpcReduction="10000"/>
          </a:bodyPr>
          <a:lstStyle/>
          <a:p>
            <a:pPr>
              <a:defRPr/>
            </a:pPr>
            <a:r>
              <a:rPr lang="el-GR" sz="2800" dirty="0"/>
              <a:t>Ωστόσο,  η </a:t>
            </a:r>
            <a:r>
              <a:rPr lang="el-GR" sz="2800" i="1" dirty="0"/>
              <a:t>Ιδέα</a:t>
            </a:r>
            <a:r>
              <a:rPr lang="el-GR" sz="2800" dirty="0"/>
              <a:t> στον Πλάτωνα δεν είναι συνειδησιακό προϊόν, αλλά αυθύπαρκτη πραγματικότητα, το μόνο καθαυτό όν. </a:t>
            </a:r>
          </a:p>
          <a:p>
            <a:pPr>
              <a:defRPr/>
            </a:pPr>
            <a:r>
              <a:rPr lang="el-GR" sz="2800" dirty="0"/>
              <a:t>Έτσι και με τον εγκλεισμό των </a:t>
            </a:r>
            <a:r>
              <a:rPr lang="el-GR" sz="2800" i="1" dirty="0"/>
              <a:t>ειδών</a:t>
            </a:r>
            <a:r>
              <a:rPr lang="el-GR" sz="2800" dirty="0"/>
              <a:t> μέσα στο είναι των πραγμάτων, που πρεσβεύει η αριστοτελική οντολογία δεν συνθηκολογεί με τον αντικειμενικό ιδεαλισμό του Πλάτωνα. </a:t>
            </a:r>
          </a:p>
          <a:p>
            <a:pPr>
              <a:defRPr/>
            </a:pPr>
            <a:r>
              <a:rPr lang="el-GR" sz="2800" dirty="0"/>
              <a:t>Το κοινό βέβαια που πρέπει να παρατηρήσουμε και για τις δυο θεωρίες είναι ότι κατά βάθος είναι ρεαλιστικές.</a:t>
            </a:r>
          </a:p>
          <a:p>
            <a:pPr>
              <a:defRPr/>
            </a:pPr>
            <a:r>
              <a:rPr lang="el-GR" sz="2800" dirty="0"/>
              <a:t>H αριστοτελική επιστημολογία θεμελιώνεται στις ανώτατες και αποδεικτικές πρώτες αρχές που παρέχει ο </a:t>
            </a:r>
            <a:r>
              <a:rPr lang="el-GR" sz="2800" dirty="0" err="1"/>
              <a:t>νούς</a:t>
            </a:r>
            <a:r>
              <a:rPr lang="el-GR" sz="2800" dirty="0"/>
              <a:t>, καθώς επίσης στην συνεργασία του νου με τις αισθήσεις.</a:t>
            </a:r>
            <a:endParaRPr lang="el-GR" sz="2800" dirty="0"/>
          </a:p>
        </p:txBody>
      </p:sp>
    </p:spTree>
    <p:extLst>
      <p:ext uri="{BB962C8B-B14F-4D97-AF65-F5344CB8AC3E}">
        <p14:creationId xmlns:p14="http://schemas.microsoft.com/office/powerpoint/2010/main" val="390203396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Ο Αριστοτέλης</a:t>
            </a:r>
            <a:r>
              <a:rPr lang="en-US" dirty="0"/>
              <a:t> </a:t>
            </a:r>
            <a:r>
              <a:rPr lang="en-US" dirty="0" smtClean="0"/>
              <a:t>(2/8</a:t>
            </a:r>
            <a:r>
              <a:rPr lang="en-US" dirty="0"/>
              <a:t>)</a:t>
            </a:r>
            <a:endParaRPr lang="el-GR" dirty="0"/>
          </a:p>
        </p:txBody>
      </p:sp>
      <p:sp>
        <p:nvSpPr>
          <p:cNvPr id="5" name="Θέση περιεχομένου 4"/>
          <p:cNvSpPr>
            <a:spLocks noGrp="1"/>
          </p:cNvSpPr>
          <p:nvPr>
            <p:ph idx="1"/>
          </p:nvPr>
        </p:nvSpPr>
        <p:spPr/>
        <p:txBody>
          <a:bodyPr>
            <a:noAutofit/>
          </a:bodyPr>
          <a:lstStyle/>
          <a:p>
            <a:r>
              <a:rPr lang="el-GR" altLang="el-GR" sz="2400" dirty="0"/>
              <a:t>Η αίσθηση προσφέρει την αληθινή και ουσιαστική μορφή των πραγμάτων.</a:t>
            </a:r>
          </a:p>
          <a:p>
            <a:r>
              <a:rPr lang="el-GR" altLang="el-GR" sz="2400" dirty="0"/>
              <a:t> Εκτός από την αίσθηση ο Αριστοτέλης διακρίνει και την κοινή, κατά </a:t>
            </a:r>
            <a:r>
              <a:rPr lang="el-GR" altLang="el-GR" sz="2400" dirty="0" err="1"/>
              <a:t>συμβεβηκός</a:t>
            </a:r>
            <a:r>
              <a:rPr lang="el-GR" altLang="el-GR" sz="2400" dirty="0"/>
              <a:t> αίσθηση. </a:t>
            </a:r>
          </a:p>
          <a:p>
            <a:r>
              <a:rPr lang="el-GR" altLang="el-GR" sz="2400" dirty="0"/>
              <a:t>Στην κοινή αίσθηση είναι δυνατό να εμφιλοχωρήσει πλάνη. </a:t>
            </a:r>
          </a:p>
          <a:p>
            <a:r>
              <a:rPr lang="el-GR" altLang="el-GR" sz="2400" dirty="0"/>
              <a:t>Η αίσθηση αυτή δυνατό να διατηρεί την δραστηριότητά της κατά τον ύπνο.</a:t>
            </a:r>
          </a:p>
          <a:p>
            <a:r>
              <a:rPr lang="el-GR" altLang="el-GR" sz="2400" dirty="0"/>
              <a:t> Κατά τον Πλάτωνα, η μνήμη ανήκει στην ψυχή ανεξάρτητα από το σώμα, είναι προγενέστερη των χρονικών διακρίσεων, και σχετίζεται βασικά με την νόηση, (ενώ η αίσθηση αποτελεί απλή μεσολαβητική λειτουργία).</a:t>
            </a:r>
          </a:p>
        </p:txBody>
      </p:sp>
    </p:spTree>
    <p:extLst>
      <p:ext uri="{BB962C8B-B14F-4D97-AF65-F5344CB8AC3E}">
        <p14:creationId xmlns:p14="http://schemas.microsoft.com/office/powerpoint/2010/main" val="6515612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(2/35</a:t>
            </a:r>
            <a:r>
              <a:rPr lang="en-US" sz="2900" dirty="0"/>
              <a:t>)</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Στην απέραντη παραγωγική δομή του σιτοβολώνα του Νείλου. </a:t>
            </a:r>
          </a:p>
          <a:p>
            <a:r>
              <a:rPr lang="el-GR" altLang="el-GR" sz="2800" dirty="0"/>
              <a:t>Ελεύθεροι αγρότες προσφέρουν μέρος της σοδιάς σε μια κεντρική συντονιστική των δραστηριοτήτων εξουσία. </a:t>
            </a:r>
          </a:p>
          <a:p>
            <a:r>
              <a:rPr lang="el-GR" altLang="el-GR" sz="2800" dirty="0"/>
              <a:t>Η εξουσία αυτή, που ενδεχομένως προέκυψε από τον συντονισμό ενός αντιπλημμυρικού προγράμματος τιθάσευσης του ποταμού διαμορφώνεται ως αυτόνομη τάξη. </a:t>
            </a:r>
          </a:p>
          <a:p>
            <a:r>
              <a:rPr lang="el-GR" altLang="el-GR" sz="2800" dirty="0"/>
              <a:t>Η τάξη αυτή οργανώνει ένα πολιτισμό </a:t>
            </a:r>
            <a:r>
              <a:rPr lang="el-GR" altLang="el-GR" sz="2800" dirty="0" err="1"/>
              <a:t>συναθροιστικό</a:t>
            </a:r>
            <a:r>
              <a:rPr lang="el-GR" altLang="el-GR" sz="2800" dirty="0"/>
              <a:t> με στόχο επίλυσης συγκεκριμένων προβλημάτων, αντιπλημμυρικού έργου, κατασκευής πυραμίδων και ναών όπως επίσης διαφύλαξη και διανομή ενός τεράστιου πλούτου. </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 Αριστοτέλης</a:t>
            </a:r>
            <a:r>
              <a:rPr lang="en-US" dirty="0"/>
              <a:t> </a:t>
            </a:r>
            <a:r>
              <a:rPr lang="en-US" dirty="0" smtClean="0"/>
              <a:t>(3/8</a:t>
            </a:r>
            <a:r>
              <a:rPr lang="en-US"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Σε αντίθεση, ο Αριστοτέλης σχετίζει την μνήμη άμεσα προς την νόηση και περιορίζει την μνήμη στα αντικείμενα της αισθήσεως  </a:t>
            </a:r>
            <a:r>
              <a:rPr lang="el-GR" altLang="el-GR" sz="2800" i="1" dirty="0"/>
              <a:t>μνήμη του γενομένου</a:t>
            </a:r>
            <a:r>
              <a:rPr lang="el-GR" altLang="el-GR" sz="2800" dirty="0"/>
              <a:t> και προϋποθέτει την παρέλευση ενός χρονικού διαστήματος από την αρχική εμπειρία </a:t>
            </a:r>
            <a:endParaRPr lang="en-US" altLang="el-GR" sz="2800" dirty="0"/>
          </a:p>
          <a:p>
            <a:r>
              <a:rPr lang="el-GR" altLang="el-GR" sz="2800" i="1" dirty="0" err="1"/>
              <a:t>διο</a:t>
            </a:r>
            <a:r>
              <a:rPr lang="el-GR" altLang="el-GR" sz="2800" i="1" dirty="0"/>
              <a:t> μετά χρόνου πάσα μνήμη</a:t>
            </a:r>
            <a:r>
              <a:rPr lang="el-GR" altLang="el-GR" sz="2800" dirty="0"/>
              <a:t>. Χωρίς χρόνο δηλαδή δεν υπάρχει μνήμη</a:t>
            </a:r>
            <a:endParaRPr lang="en-US" altLang="el-GR" sz="2800" dirty="0"/>
          </a:p>
          <a:p>
            <a:r>
              <a:rPr lang="el-GR" altLang="el-GR" sz="2800" dirty="0"/>
              <a:t>Η νόηση στον Αριστοτέλη δεν είναι δυνατόν να λειτουργεί ανεξάρτητα από το σώμα.</a:t>
            </a:r>
            <a:endParaRPr lang="en-US" altLang="el-GR" sz="2800" dirty="0"/>
          </a:p>
          <a:p>
            <a:r>
              <a:rPr lang="el-GR" altLang="el-GR" sz="2800" dirty="0"/>
              <a:t> Η λειτουργία της είναι δυνατή επειδή διαθέτει εικόνες εν αφαιρέσει που οφείλουν την αρχική τους προέλευση στην αισθητηριακή δραστηριότητα, δηλαδή στην ενέργεια των αισθήσεων και των αισθητών αντικειμένων.</a:t>
            </a:r>
          </a:p>
        </p:txBody>
      </p:sp>
    </p:spTree>
    <p:extLst>
      <p:ext uri="{BB962C8B-B14F-4D97-AF65-F5344CB8AC3E}">
        <p14:creationId xmlns:p14="http://schemas.microsoft.com/office/powerpoint/2010/main" val="183156598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Ο Αριστοτέλης</a:t>
            </a:r>
            <a:r>
              <a:rPr lang="en-US" dirty="0"/>
              <a:t> </a:t>
            </a:r>
            <a:r>
              <a:rPr lang="en-US" dirty="0" smtClean="0"/>
              <a:t>(4/8</a:t>
            </a:r>
            <a:r>
              <a:rPr lang="en-US" dirty="0"/>
              <a:t>)</a:t>
            </a:r>
            <a:endParaRPr lang="el-GR" dirty="0"/>
          </a:p>
        </p:txBody>
      </p:sp>
      <p:sp>
        <p:nvSpPr>
          <p:cNvPr id="5" name="Θέση περιεχομένου 4"/>
          <p:cNvSpPr>
            <a:spLocks noGrp="1"/>
          </p:cNvSpPr>
          <p:nvPr>
            <p:ph idx="1"/>
          </p:nvPr>
        </p:nvSpPr>
        <p:spPr/>
        <p:txBody>
          <a:bodyPr>
            <a:noAutofit/>
          </a:bodyPr>
          <a:lstStyle/>
          <a:p>
            <a:r>
              <a:rPr lang="el-GR" altLang="el-GR" sz="2400" dirty="0"/>
              <a:t>Επίσης, η ενεργητικότητα της ψυχής είναι απαραίτητη και σε αυτό παίζει μεγάλο ρόλο η φαντασία. </a:t>
            </a:r>
            <a:endParaRPr lang="en-US" altLang="el-GR" sz="2400" dirty="0"/>
          </a:p>
          <a:p>
            <a:r>
              <a:rPr lang="en-US" altLang="el-GR" sz="2400" i="1" dirty="0"/>
              <a:t>N</a:t>
            </a:r>
            <a:r>
              <a:rPr lang="el-GR" altLang="el-GR" sz="2400" i="1" dirty="0" err="1"/>
              <a:t>οείν</a:t>
            </a:r>
            <a:r>
              <a:rPr lang="el-GR" altLang="el-GR" sz="2400" i="1" dirty="0"/>
              <a:t> ουκ έστιν άνευ φαντασίας</a:t>
            </a:r>
            <a:r>
              <a:rPr lang="el-GR" altLang="el-GR" sz="2400" dirty="0"/>
              <a:t> </a:t>
            </a:r>
            <a:endParaRPr lang="en-US" altLang="el-GR" sz="2400" dirty="0"/>
          </a:p>
          <a:p>
            <a:r>
              <a:rPr lang="el-GR" altLang="el-GR" sz="2400" dirty="0"/>
              <a:t>και σε σχέση με την αίσθηση </a:t>
            </a:r>
            <a:endParaRPr lang="en-US" altLang="el-GR" sz="2400" dirty="0"/>
          </a:p>
          <a:p>
            <a:r>
              <a:rPr lang="el-GR" altLang="el-GR" sz="2400" i="1" dirty="0"/>
              <a:t>άνευ αισθήσεως και άνευ φαντασίας ουκ έστιν </a:t>
            </a:r>
            <a:r>
              <a:rPr lang="el-GR" altLang="el-GR" sz="2400" i="1" dirty="0" err="1"/>
              <a:t>υπόληψις</a:t>
            </a:r>
            <a:r>
              <a:rPr lang="el-GR" altLang="el-GR" sz="2400" dirty="0"/>
              <a:t>. </a:t>
            </a:r>
            <a:endParaRPr lang="en-US" altLang="el-GR" sz="2400" dirty="0"/>
          </a:p>
          <a:p>
            <a:r>
              <a:rPr lang="el-GR" altLang="el-GR" sz="2400" dirty="0"/>
              <a:t>Συνεπώς, νόηση και αίσθηση συνεργάζονται χάρις στη φαντασία, η οποία συνδέεται στενά με κάθε μια από αυτές.</a:t>
            </a:r>
            <a:endParaRPr lang="en-US" altLang="el-GR" sz="2400" dirty="0"/>
          </a:p>
          <a:p>
            <a:r>
              <a:rPr lang="el-GR" altLang="el-GR" sz="2400" dirty="0"/>
              <a:t>τα Μαθηματικά, </a:t>
            </a:r>
            <a:r>
              <a:rPr lang="el-GR" altLang="el-GR" sz="2400" i="1" dirty="0"/>
              <a:t>είναι η επιστήμη της </a:t>
            </a:r>
            <a:r>
              <a:rPr lang="el-GR" altLang="el-GR" sz="2400" i="1" dirty="0" err="1"/>
              <a:t>Ποσότητος</a:t>
            </a:r>
            <a:r>
              <a:rPr lang="el-GR" altLang="el-GR" sz="2400" dirty="0"/>
              <a:t>, ασχολούνται με ιδιότητες και σχέσεις εκείνων των </a:t>
            </a:r>
            <a:r>
              <a:rPr lang="el-GR" altLang="el-GR" sz="2400" i="1" dirty="0"/>
              <a:t>μορφών</a:t>
            </a:r>
            <a:r>
              <a:rPr lang="el-GR" altLang="el-GR" sz="2400" dirty="0"/>
              <a:t>, τις οποίες μπορεί κανείς να τις διακρίνει εννοιολογικά από την αντίστοιχη ύλη</a:t>
            </a:r>
          </a:p>
        </p:txBody>
      </p:sp>
    </p:spTree>
    <p:extLst>
      <p:ext uri="{BB962C8B-B14F-4D97-AF65-F5344CB8AC3E}">
        <p14:creationId xmlns:p14="http://schemas.microsoft.com/office/powerpoint/2010/main" val="125912043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 Αριστοτέλης</a:t>
            </a:r>
            <a:r>
              <a:rPr lang="en-US" dirty="0"/>
              <a:t> </a:t>
            </a:r>
            <a:r>
              <a:rPr lang="en-US" dirty="0" smtClean="0"/>
              <a:t>(5/8</a:t>
            </a:r>
            <a:r>
              <a:rPr lang="en-US" dirty="0"/>
              <a:t>)</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sz="2800" dirty="0"/>
              <a:t>Οι μορφές ενυπάρχουν στην ύλη και είναι αδιαχώριστες από αυτήν, και μόνο η διάνοια μπορεί να τις διακρίνει. </a:t>
            </a:r>
            <a:endParaRPr lang="en-US" altLang="el-GR" sz="2800" dirty="0"/>
          </a:p>
          <a:p>
            <a:r>
              <a:rPr lang="el-GR" altLang="el-GR" sz="2800" dirty="0"/>
              <a:t>Ο μαθηματικός παραβλέπει στα γεωμετρικά σχήματα την φυσική τους υπόσταση. </a:t>
            </a:r>
            <a:endParaRPr lang="en-US" altLang="el-GR" sz="2800" dirty="0"/>
          </a:p>
          <a:p>
            <a:r>
              <a:rPr lang="el-GR" altLang="el-GR" sz="2800" dirty="0" err="1"/>
              <a:t>Tα</a:t>
            </a:r>
            <a:r>
              <a:rPr lang="el-GR" altLang="el-GR" sz="2800" dirty="0"/>
              <a:t> θεωρεί όμως πραγματικές οντότητες, μια και ως μορφές περιέχονται σε πραγματικά αντικείμενα. </a:t>
            </a:r>
            <a:endParaRPr lang="en-US" altLang="el-GR" sz="2800" dirty="0"/>
          </a:p>
          <a:p>
            <a:r>
              <a:rPr lang="el-GR" altLang="el-GR" sz="2800" dirty="0"/>
              <a:t>Έργο του μαθηματικού δεν είναι οι οντότητες </a:t>
            </a:r>
            <a:r>
              <a:rPr lang="el-GR" altLang="el-GR" sz="2800" dirty="0" err="1"/>
              <a:t>καθ'αυτές</a:t>
            </a:r>
            <a:r>
              <a:rPr lang="el-GR" altLang="el-GR" sz="2800" dirty="0"/>
              <a:t> αλλά οι ιδιότητες και οι σχέσεις τους.</a:t>
            </a:r>
          </a:p>
          <a:p>
            <a:r>
              <a:rPr lang="el-GR" altLang="el-GR" sz="2800" dirty="0"/>
              <a:t>Τα κύρια επιτεύγματα του Αριστοτέλη στην Φιλοσοφία των Μαθηματικών συνοψίζονται στα εξής:</a:t>
            </a:r>
          </a:p>
        </p:txBody>
      </p:sp>
    </p:spTree>
    <p:extLst>
      <p:ext uri="{BB962C8B-B14F-4D97-AF65-F5344CB8AC3E}">
        <p14:creationId xmlns:p14="http://schemas.microsoft.com/office/powerpoint/2010/main" val="14314456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 Αριστοτέλης</a:t>
            </a:r>
            <a:r>
              <a:rPr lang="en-US" dirty="0"/>
              <a:t> </a:t>
            </a:r>
            <a:r>
              <a:rPr lang="en-US" dirty="0" smtClean="0"/>
              <a:t>(6/8</a:t>
            </a:r>
            <a:r>
              <a:rPr lang="en-US" dirty="0"/>
              <a:t>)</a:t>
            </a:r>
            <a:endParaRPr lang="el-GR" dirty="0"/>
          </a:p>
        </p:txBody>
      </p:sp>
      <p:sp>
        <p:nvSpPr>
          <p:cNvPr id="3" name="Θέση περιεχομένου 2"/>
          <p:cNvSpPr>
            <a:spLocks noGrp="1"/>
          </p:cNvSpPr>
          <p:nvPr>
            <p:ph idx="1"/>
          </p:nvPr>
        </p:nvSpPr>
        <p:spPr/>
        <p:txBody>
          <a:bodyPr>
            <a:normAutofit fontScale="70000" lnSpcReduction="20000"/>
          </a:bodyPr>
          <a:lstStyle/>
          <a:p>
            <a:pPr>
              <a:defRPr/>
            </a:pPr>
            <a:r>
              <a:rPr lang="el-GR" sz="2800" dirty="0"/>
              <a:t>Στην αρχή είναι η ανάλυση της δομής μιας επιστήμης για την οποία ως πρότυπο είχε τα Μαθηματικά.</a:t>
            </a:r>
            <a:endParaRPr lang="en-US" sz="2800" dirty="0"/>
          </a:p>
          <a:p>
            <a:pPr>
              <a:defRPr/>
            </a:pPr>
            <a:r>
              <a:rPr lang="el-GR" sz="2800" dirty="0"/>
              <a:t> Έπειτα είναι η απόρριψη του εν </a:t>
            </a:r>
            <a:r>
              <a:rPr lang="el-GR" sz="2800" i="1" dirty="0"/>
              <a:t>ενεργεία απείρου</a:t>
            </a:r>
            <a:r>
              <a:rPr lang="el-GR" sz="2800" dirty="0"/>
              <a:t>, (γιατί η έννοια οδηγεί σε αντινομίες όπως του Ζήνωνα). </a:t>
            </a:r>
            <a:endParaRPr lang="en-US" sz="2800" dirty="0"/>
          </a:p>
          <a:p>
            <a:pPr>
              <a:defRPr/>
            </a:pPr>
            <a:r>
              <a:rPr lang="el-GR" sz="2800" dirty="0"/>
              <a:t>Επίσης, είναι αδύνατη, κατά τον Αριστοτέλη, η θεώρηση αντικειμένων απείρων διαστάσεων. και έχει νόημα μόνο η </a:t>
            </a:r>
            <a:r>
              <a:rPr lang="el-GR" sz="2800" i="1" dirty="0"/>
              <a:t>δυνητική</a:t>
            </a:r>
            <a:r>
              <a:rPr lang="el-GR" sz="2800" dirty="0"/>
              <a:t> σπουδή του απείρου.</a:t>
            </a:r>
            <a:endParaRPr lang="en-US" sz="2800" dirty="0"/>
          </a:p>
          <a:p>
            <a:pPr>
              <a:defRPr/>
            </a:pPr>
            <a:r>
              <a:rPr lang="el-GR" sz="2800" dirty="0"/>
              <a:t> </a:t>
            </a:r>
            <a:r>
              <a:rPr lang="en-US" sz="2800" dirty="0"/>
              <a:t>H</a:t>
            </a:r>
            <a:r>
              <a:rPr lang="el-GR" sz="2800" dirty="0"/>
              <a:t> διάκρισή των οντοτήτων σε κλάσεις και τύπους, δηλ. η ιδέα ότι έχει νόημα να ομιλούμε για ορισμένες ιδιότητες που αποτελούν τα </a:t>
            </a:r>
            <a:r>
              <a:rPr lang="el-GR" sz="2800" i="1" dirty="0"/>
              <a:t>κατηγορήματα</a:t>
            </a:r>
            <a:r>
              <a:rPr lang="el-GR" sz="2800" dirty="0"/>
              <a:t> είναι ιδέα που ξαναβρίσκουμε στην νεότερη Λογιστική Σχολή. </a:t>
            </a:r>
            <a:endParaRPr lang="en-US" sz="2800" dirty="0"/>
          </a:p>
          <a:p>
            <a:pPr>
              <a:defRPr/>
            </a:pPr>
            <a:r>
              <a:rPr lang="el-GR" sz="2800" dirty="0"/>
              <a:t>Κατά τον Αριστοτέλη το αληθές ή το ψεύδος δεν είναι τίποτε άλλο παρά μια κατάσταση ή απόφανση. </a:t>
            </a:r>
            <a:endParaRPr lang="en-US" sz="2800" dirty="0"/>
          </a:p>
          <a:p>
            <a:pPr algn="ctr">
              <a:defRPr/>
            </a:pPr>
            <a:r>
              <a:rPr lang="el-GR" sz="2800" i="1" dirty="0"/>
              <a:t>Συμπλοκή νοημάτων εστί το αληθές</a:t>
            </a:r>
            <a:endParaRPr lang="el-GR" sz="2800" dirty="0"/>
          </a:p>
        </p:txBody>
      </p:sp>
    </p:spTree>
    <p:extLst>
      <p:ext uri="{BB962C8B-B14F-4D97-AF65-F5344CB8AC3E}">
        <p14:creationId xmlns:p14="http://schemas.microsoft.com/office/powerpoint/2010/main" val="402847468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Ο Αριστοτέλης</a:t>
            </a:r>
            <a:r>
              <a:rPr lang="en-US" dirty="0"/>
              <a:t> </a:t>
            </a:r>
            <a:r>
              <a:rPr lang="en-US" dirty="0" smtClean="0"/>
              <a:t>(7/8</a:t>
            </a:r>
            <a:r>
              <a:rPr lang="en-US" dirty="0"/>
              <a:t>)</a:t>
            </a:r>
            <a:endParaRPr lang="el-GR" dirty="0"/>
          </a:p>
        </p:txBody>
      </p:sp>
      <p:sp>
        <p:nvSpPr>
          <p:cNvPr id="5" name="Θέση περιεχομένου 4"/>
          <p:cNvSpPr>
            <a:spLocks noGrp="1"/>
          </p:cNvSpPr>
          <p:nvPr>
            <p:ph idx="1"/>
          </p:nvPr>
        </p:nvSpPr>
        <p:spPr/>
        <p:txBody>
          <a:bodyPr>
            <a:noAutofit/>
          </a:bodyPr>
          <a:lstStyle/>
          <a:p>
            <a:r>
              <a:rPr lang="el-GR" altLang="el-GR" sz="2400" dirty="0"/>
              <a:t>Τούτο όμως σημαίνει ότι το οντολογικό πρόβλημα της αλήθειας δεν υπάρχει, είναι άνευ αντικειμένου. </a:t>
            </a:r>
            <a:endParaRPr lang="en-US" altLang="el-GR" sz="2400" dirty="0"/>
          </a:p>
          <a:p>
            <a:r>
              <a:rPr lang="el-GR" altLang="el-GR" sz="2400" dirty="0"/>
              <a:t>Η άποψη, ομοιάζει με εκείνη που συναντούμε στον </a:t>
            </a:r>
            <a:r>
              <a:rPr lang="el-GR" altLang="el-GR" sz="2400" dirty="0" err="1"/>
              <a:t>Tarski</a:t>
            </a:r>
            <a:r>
              <a:rPr lang="el-GR" altLang="el-GR" sz="2400" dirty="0"/>
              <a:t> (η λεγόμενη </a:t>
            </a:r>
            <a:r>
              <a:rPr lang="el-GR" altLang="el-GR" sz="2400" dirty="0" err="1"/>
              <a:t>αντιστοιχιστική</a:t>
            </a:r>
            <a:r>
              <a:rPr lang="el-GR" altLang="el-GR" sz="2400" dirty="0"/>
              <a:t> άποψη για την αλήθεια)  και θα δούμε αργότερα.</a:t>
            </a:r>
          </a:p>
          <a:p>
            <a:r>
              <a:rPr lang="el-GR" altLang="el-GR" sz="2400" dirty="0"/>
              <a:t>Στον Αριστοτέλη επίσης ανάγονται και οι ιδέες που απασχολούν την σύγχρονη θεμελίωση των Μαθηματικών</a:t>
            </a:r>
            <a:r>
              <a:rPr lang="en-US" altLang="el-GR" sz="2400" dirty="0"/>
              <a:t>,</a:t>
            </a:r>
            <a:r>
              <a:rPr lang="el-GR" altLang="el-GR" sz="2400" dirty="0"/>
              <a:t> που οπωσδήποτε προϋπάρχουν του Ευκλείδη και της ιδέας της </a:t>
            </a:r>
            <a:r>
              <a:rPr lang="el-GR" altLang="el-GR" sz="2400" dirty="0" err="1"/>
              <a:t>αξιωματικοποίησης</a:t>
            </a:r>
            <a:r>
              <a:rPr lang="el-GR" altLang="el-GR" sz="2400" dirty="0"/>
              <a:t> της Γεωμετρίας.</a:t>
            </a:r>
          </a:p>
        </p:txBody>
      </p:sp>
    </p:spTree>
    <p:extLst>
      <p:ext uri="{BB962C8B-B14F-4D97-AF65-F5344CB8AC3E}">
        <p14:creationId xmlns:p14="http://schemas.microsoft.com/office/powerpoint/2010/main" val="43548908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 Αριστοτέλης</a:t>
            </a:r>
            <a:r>
              <a:rPr lang="en-US" dirty="0"/>
              <a:t> </a:t>
            </a:r>
            <a:r>
              <a:rPr lang="en-US" dirty="0" smtClean="0"/>
              <a:t>(8/8</a:t>
            </a:r>
            <a:r>
              <a:rPr lang="en-US"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Έτσι η ιδέα του παραγωγικού τρόπου σκέψης στα Μαθηματικά αλλά και η ιδέα της επαγωγικής σκέψης για τη Φυσική ανάγονται στον Αριστοτέλη.</a:t>
            </a:r>
          </a:p>
          <a:p>
            <a:r>
              <a:rPr lang="el-GR" altLang="el-GR" sz="2800" dirty="0"/>
              <a:t> Συνοψίζοντας για τους αρχαίους φιλόσοφους θα μπορούσαμε να ονομάσουμε την φιλοσοφία τους για τα Μαθηματικά </a:t>
            </a:r>
            <a:r>
              <a:rPr lang="el-GR" altLang="el-GR" sz="2800" i="1" dirty="0"/>
              <a:t>εποπτικό ρεαλισμό</a:t>
            </a:r>
            <a:r>
              <a:rPr lang="el-GR" altLang="el-GR" sz="2800" dirty="0"/>
              <a:t>. </a:t>
            </a:r>
          </a:p>
          <a:p>
            <a:r>
              <a:rPr lang="el-GR" altLang="el-GR" sz="2800" dirty="0"/>
              <a:t>αριθμός και σχήμα αποτελούν αυθύπαρκτες πραγματικότητες (που το πνεύμα </a:t>
            </a:r>
            <a:r>
              <a:rPr lang="el-GR" altLang="el-GR" sz="2800" i="1" dirty="0"/>
              <a:t>θεάται</a:t>
            </a:r>
            <a:r>
              <a:rPr lang="el-GR" altLang="el-GR" sz="2800" dirty="0"/>
              <a:t>). </a:t>
            </a:r>
          </a:p>
          <a:p>
            <a:r>
              <a:rPr lang="el-GR" altLang="el-GR" sz="2800" dirty="0"/>
              <a:t>Οι πράξεις εκφράζουν σχέσεις μεταξύ αριθμών, και αποτελούν σταθερά ανεξάρτητα δεδομένα. </a:t>
            </a:r>
          </a:p>
          <a:p>
            <a:r>
              <a:rPr lang="el-GR" altLang="el-GR" sz="2800" dirty="0"/>
              <a:t>Η σκέψη συναντά αυτά τα όντα έξω και τα παριστάνει (όπως στην περίπτωση των σχημάτων αποτυπώνει μια </a:t>
            </a:r>
            <a:r>
              <a:rPr lang="el-GR" altLang="el-GR" sz="2800" i="1" dirty="0"/>
              <a:t>δεδομένη</a:t>
            </a:r>
            <a:r>
              <a:rPr lang="el-GR" altLang="el-GR" sz="2800" dirty="0"/>
              <a:t> μορφή χώρου) - δεν τα </a:t>
            </a:r>
            <a:r>
              <a:rPr lang="el-GR" altLang="el-GR" sz="2800" i="1" dirty="0"/>
              <a:t>κατασκευάζει</a:t>
            </a:r>
            <a:r>
              <a:rPr lang="el-GR" altLang="el-GR" sz="2800" dirty="0"/>
              <a:t> </a:t>
            </a:r>
          </a:p>
        </p:txBody>
      </p:sp>
    </p:spTree>
    <p:extLst>
      <p:ext uri="{BB962C8B-B14F-4D97-AF65-F5344CB8AC3E}">
        <p14:creationId xmlns:p14="http://schemas.microsoft.com/office/powerpoint/2010/main" val="247962224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Μηχανισμός Αντικυθήρων</a:t>
            </a:r>
            <a:endParaRPr lang="el-GR" dirty="0"/>
          </a:p>
        </p:txBody>
      </p:sp>
      <p:pic>
        <p:nvPicPr>
          <p:cNvPr id="5" name="Εικόνα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34097" y="1417638"/>
            <a:ext cx="3075806" cy="4101075"/>
          </a:xfrm>
          <a:prstGeom prst="rect">
            <a:avLst/>
          </a:prstGeom>
        </p:spPr>
      </p:pic>
    </p:spTree>
    <p:extLst>
      <p:ext uri="{BB962C8B-B14F-4D97-AF65-F5344CB8AC3E}">
        <p14:creationId xmlns:p14="http://schemas.microsoft.com/office/powerpoint/2010/main" val="204233336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(3/35</a:t>
            </a:r>
            <a:r>
              <a:rPr lang="en-US" sz="2900" dirty="0"/>
              <a:t>)</a:t>
            </a:r>
            <a:endParaRPr lang="el-GR" dirty="0"/>
          </a:p>
        </p:txBody>
      </p:sp>
      <p:sp>
        <p:nvSpPr>
          <p:cNvPr id="5" name="Θέση περιεχομένου 4"/>
          <p:cNvSpPr>
            <a:spLocks noGrp="1"/>
          </p:cNvSpPr>
          <p:nvPr>
            <p:ph idx="1"/>
          </p:nvPr>
        </p:nvSpPr>
        <p:spPr/>
        <p:txBody>
          <a:bodyPr>
            <a:noAutofit/>
          </a:bodyPr>
          <a:lstStyle/>
          <a:p>
            <a:r>
              <a:rPr lang="el-GR" altLang="el-GR" sz="2300" dirty="0"/>
              <a:t>Οι συνθήκες ανάλογες και στην Βαβυλώνα με αποτέλεσμα να μην έχει προκύψει ακόμη η αυθύπαρκτη προσωπικότητα  το Εγώ, καθόσον οι άνθρωποι των κοινωνιών αυτών νιώθουν υπάρχουν και εκφράζουν τις τάξεις, κάστες στις οποίες ανήκουν. </a:t>
            </a:r>
          </a:p>
          <a:p>
            <a:r>
              <a:rPr lang="el-GR" altLang="el-GR" sz="2300" dirty="0"/>
              <a:t>Αντίθετα στο γεωγραφικό χώρο του Αιγαίου από τις αρχές της 2</a:t>
            </a:r>
            <a:r>
              <a:rPr lang="el-GR" altLang="el-GR" sz="2300" baseline="30000" dirty="0"/>
              <a:t>ης</a:t>
            </a:r>
            <a:r>
              <a:rPr lang="el-GR" altLang="el-GR" sz="2300" dirty="0"/>
              <a:t> χιλιετηρίδας πχ.  αναδύεται μια άλλη κοινωνία με τα εξής χαρακτηριστικά:</a:t>
            </a:r>
          </a:p>
          <a:p>
            <a:r>
              <a:rPr lang="el-GR" altLang="el-GR" sz="2300" dirty="0"/>
              <a:t>την συνύπαρξη πολλών μικρών διαφορετικών οικονομιών, του βουνού, της πεδιάδας, της θάλασσας. </a:t>
            </a:r>
          </a:p>
          <a:p>
            <a:r>
              <a:rPr lang="el-GR" altLang="el-GR" sz="2300" dirty="0"/>
              <a:t>Οι οικονομίες αυτές δύσκολα συγκροτούνται στην επιρροή μιας και μοναδικής  εξουσίας.</a:t>
            </a:r>
          </a:p>
          <a:p>
            <a:endParaRPr lang="el-GR" altLang="el-GR" sz="2400" dirty="0"/>
          </a:p>
        </p:txBody>
      </p:sp>
    </p:spTree>
    <p:extLst>
      <p:ext uri="{BB962C8B-B14F-4D97-AF65-F5344CB8AC3E}">
        <p14:creationId xmlns:p14="http://schemas.microsoft.com/office/powerpoint/2010/main" val="102569645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r>
              <a:rPr lang="el-GR" sz="2000" dirty="0" err="1"/>
              <a:t>Copyright</a:t>
            </a:r>
            <a:r>
              <a:rPr lang="el-GR" sz="2000" dirty="0"/>
              <a:t> </a:t>
            </a:r>
            <a:r>
              <a:rPr lang="el-GR" sz="2000" dirty="0" err="1"/>
              <a:t>Εθνικόν</a:t>
            </a:r>
            <a:r>
              <a:rPr lang="el-GR" sz="2000" dirty="0"/>
              <a:t> και </a:t>
            </a:r>
            <a:r>
              <a:rPr lang="el-GR" sz="2000" dirty="0" err="1"/>
              <a:t>Καποδιστριακόν</a:t>
            </a:r>
            <a:r>
              <a:rPr lang="el-GR" sz="2000" dirty="0"/>
              <a:t> </a:t>
            </a:r>
            <a:r>
              <a:rPr lang="el-GR" sz="2000" dirty="0" err="1"/>
              <a:t>Πανεπιστήμιον</a:t>
            </a:r>
            <a:r>
              <a:rPr lang="el-GR" sz="2000" dirty="0"/>
              <a:t> Αθηνών</a:t>
            </a:r>
            <a:r>
              <a:rPr lang="en-US" sz="2000" dirty="0"/>
              <a:t>, </a:t>
            </a:r>
            <a:r>
              <a:rPr lang="el-GR" sz="2000" dirty="0"/>
              <a:t>Σπύρου Παναγιώτης 2014. Σπύρου Παναγιώτης. «Επιστημολογία και διδακτική των μαθηματικών. </a:t>
            </a:r>
            <a:r>
              <a:rPr lang="el-GR" sz="2000" dirty="0"/>
              <a:t>Η Θεωρία Γνώσης στους αρχαίους και οι αντιλήψεις για την νοητική </a:t>
            </a:r>
            <a:r>
              <a:rPr lang="el-GR" sz="2000" dirty="0" smtClean="0"/>
              <a:t>αφαίρεση</a:t>
            </a:r>
            <a:r>
              <a:rPr lang="el-GR" sz="2000" dirty="0" smtClean="0"/>
              <a:t>». </a:t>
            </a:r>
            <a:r>
              <a:rPr lang="el-GR" sz="2000" dirty="0"/>
              <a:t>Έκδοση: 1.0. Αθήνα 2014. Διαθέσιμο από τη δικτυακή διεύθυνση: </a:t>
            </a:r>
            <a:r>
              <a:rPr lang="en-US" sz="2000" dirty="0"/>
              <a:t>http://opencourses.uoa.gr/courses/ MATH129</a:t>
            </a:r>
            <a:r>
              <a:rPr lang="el-GR" sz="2000" dirty="0"/>
              <a:t>.</a:t>
            </a:r>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(4/35</a:t>
            </a:r>
            <a:r>
              <a:rPr lang="en-US" sz="2900" dirty="0"/>
              <a:t>)</a:t>
            </a:r>
            <a:endParaRPr lang="el-GR" dirty="0"/>
          </a:p>
        </p:txBody>
      </p:sp>
      <p:sp>
        <p:nvSpPr>
          <p:cNvPr id="3" name="Θέση περιεχομένου 2"/>
          <p:cNvSpPr>
            <a:spLocks noGrp="1"/>
          </p:cNvSpPr>
          <p:nvPr>
            <p:ph idx="1"/>
          </p:nvPr>
        </p:nvSpPr>
        <p:spPr/>
        <p:txBody>
          <a:bodyPr>
            <a:normAutofit fontScale="92500" lnSpcReduction="20000"/>
          </a:bodyPr>
          <a:lstStyle/>
          <a:p>
            <a:pPr>
              <a:defRPr/>
            </a:pPr>
            <a:r>
              <a:rPr lang="el-GR" sz="2800" dirty="0"/>
              <a:t>Στα παράλια προσέρχονται κυνηγημένοι από τις εξουσίες της ανατολής τεχνίτες των μετάλλων, της κεραμικής οι οποίοι δρουν πλέον ελεύθεροι.</a:t>
            </a:r>
          </a:p>
          <a:p>
            <a:pPr>
              <a:defRPr/>
            </a:pPr>
            <a:r>
              <a:rPr lang="el-GR" sz="2800" dirty="0"/>
              <a:t>Οι αλυσίδα των νησιών του Αιγαίου διευκολύνει την επικοινωνία και τα θαλάσσια ταξίδια που ενθαρρύνουν το εμπόριο και τις ανταλλαγές αλλά και τον πόρο αναζήτησης νέων πληροφοριών. </a:t>
            </a:r>
          </a:p>
          <a:p>
            <a:pPr>
              <a:defRPr/>
            </a:pPr>
            <a:r>
              <a:rPr lang="el-GR" sz="2800" dirty="0"/>
              <a:t>Οι παραπάνω συνθήκες πυροδοτούν την ανάπτυξη μιας πλούσιας σε αφαιρέσεις γλώσσα.</a:t>
            </a:r>
            <a:r>
              <a:rPr lang="el-GR" altLang="el-GR" sz="2800" dirty="0"/>
              <a:t> </a:t>
            </a:r>
          </a:p>
          <a:p>
            <a:pPr>
              <a:defRPr/>
            </a:pPr>
            <a:r>
              <a:rPr lang="el-GR" altLang="el-GR" sz="2800" dirty="0"/>
              <a:t>Ανάπτυξη μεγάλης βιοτεχνικής παραγωγής. </a:t>
            </a:r>
          </a:p>
          <a:p>
            <a:pPr>
              <a:defRPr/>
            </a:pPr>
            <a:r>
              <a:rPr lang="el-GR" altLang="el-GR" sz="2800" dirty="0"/>
              <a:t>Ατομική ιδιοκτησία ως αποτέλεσμα της κινητικότητας και της διάρρηξης των ομαδικών σχέσεων.</a:t>
            </a:r>
          </a:p>
        </p:txBody>
      </p:sp>
    </p:spTree>
    <p:extLst>
      <p:ext uri="{BB962C8B-B14F-4D97-AF65-F5344CB8AC3E}">
        <p14:creationId xmlns:p14="http://schemas.microsoft.com/office/powerpoint/2010/main" val="24973616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(5/35</a:t>
            </a:r>
            <a:r>
              <a:rPr lang="en-US" sz="2900" dirty="0"/>
              <a:t>)</a:t>
            </a:r>
            <a:endParaRPr lang="el-GR" dirty="0"/>
          </a:p>
        </p:txBody>
      </p:sp>
      <p:sp>
        <p:nvSpPr>
          <p:cNvPr id="5" name="Θέση περιεχομένου 4"/>
          <p:cNvSpPr>
            <a:spLocks noGrp="1"/>
          </p:cNvSpPr>
          <p:nvPr>
            <p:ph idx="1"/>
          </p:nvPr>
        </p:nvSpPr>
        <p:spPr/>
        <p:txBody>
          <a:bodyPr>
            <a:noAutofit/>
          </a:bodyPr>
          <a:lstStyle/>
          <a:p>
            <a:r>
              <a:rPr lang="el-GR" altLang="el-GR" sz="2400" dirty="0"/>
              <a:t>Συγκρότηση ενός αστικού πλέγματος ελευθέρων πολιτών για τους προκύπτει η ανάγκη ενός θεσμού διακανονισμού διαφορών, δηλαδή του δικαστηρίου.</a:t>
            </a:r>
          </a:p>
          <a:p>
            <a:r>
              <a:rPr lang="el-GR" altLang="el-GR" sz="2400" dirty="0"/>
              <a:t>Ανάπτυξη της επιχειρηματολογίας των σοφιστών. Τι λέμε, πώς εννοούμε. Οι συζητήσεις αυτές ήταν αναπτυγμένες μέσα στο προσωκρατικό περιβάλλον αλλά οργανώνονται με τον Σωκράτη και τον Πλάτωνα.    </a:t>
            </a:r>
          </a:p>
        </p:txBody>
      </p:sp>
    </p:spTree>
    <p:extLst>
      <p:ext uri="{BB962C8B-B14F-4D97-AF65-F5344CB8AC3E}">
        <p14:creationId xmlns:p14="http://schemas.microsoft.com/office/powerpoint/2010/main" val="28977721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(6/35</a:t>
            </a:r>
            <a:r>
              <a:rPr lang="en-US" sz="2900" dirty="0"/>
              <a:t>)</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sz="2800" dirty="0"/>
              <a:t>Η σχέση του υποκειμένου στις κοινές αποφάσεις καθορίζεται αντικειμενικά μέσω του ψήφου 1/1. Ανεξάρτητα φυλής, περιουσίας, συμβολής στην πόλη.  </a:t>
            </a:r>
          </a:p>
          <a:p>
            <a:r>
              <a:rPr lang="el-GR" altLang="el-GR" sz="2800" dirty="0"/>
              <a:t>Ο ελεύθερος άνθρωπος έχει ιδιοκτησία η οποία μπορεί να αμφισβητηθεί (Χαρακτηριστικό είναι το παράδειγμα των </a:t>
            </a:r>
            <a:r>
              <a:rPr lang="el-GR" altLang="el-GR" sz="2800" i="1" dirty="0"/>
              <a:t>όρων </a:t>
            </a:r>
            <a:r>
              <a:rPr lang="el-GR" altLang="el-GR" sz="2800" dirty="0"/>
              <a:t>των κτημάτων). </a:t>
            </a:r>
          </a:p>
          <a:p>
            <a:r>
              <a:rPr lang="el-GR" altLang="el-GR" sz="2800" dirty="0"/>
              <a:t>Οι γείτονες ενδεχομένως τα μετακινούσαν και ο δικαστής ζητούσε τον </a:t>
            </a:r>
            <a:r>
              <a:rPr lang="el-GR" altLang="el-GR" sz="2800" i="1" dirty="0"/>
              <a:t>ορισμό</a:t>
            </a:r>
            <a:r>
              <a:rPr lang="el-GR" altLang="el-GR" sz="2800" dirty="0"/>
              <a:t> του κτήματος δηλαδή να τοποθετηθούν πάλι τα παλούκια που ονομαζόταν όροι. Η μεταφορά έφτασε μέχρι τα μαθηματικά.) </a:t>
            </a:r>
          </a:p>
          <a:p>
            <a:r>
              <a:rPr lang="el-GR" altLang="el-GR" sz="2800" dirty="0"/>
              <a:t>Ο Φόνος γίνεται δημόσιο γεγονός. </a:t>
            </a:r>
          </a:p>
          <a:p>
            <a:r>
              <a:rPr lang="el-GR" altLang="el-GR" sz="2800" dirty="0"/>
              <a:t>Ο πολίτης είναι υπόλογος στην πόλη. Όλα η πνευματική ζωή είναι δημόσια ο ιδιωτεύων είναι </a:t>
            </a:r>
            <a:r>
              <a:rPr lang="el-GR" altLang="el-GR" sz="2800" b="1" dirty="0"/>
              <a:t>ιδιώτης</a:t>
            </a:r>
            <a:r>
              <a:rPr lang="el-GR" altLang="el-GR" sz="2800" dirty="0"/>
              <a:t> εξ’ </a:t>
            </a:r>
            <a:r>
              <a:rPr lang="el-GR" altLang="el-GR" sz="2800" dirty="0" err="1"/>
              <a:t>ού</a:t>
            </a:r>
            <a:r>
              <a:rPr lang="el-GR" altLang="el-GR" sz="2800" dirty="0"/>
              <a:t> και το νόημά της στις άλλες γλώσσες. </a:t>
            </a:r>
          </a:p>
        </p:txBody>
      </p:sp>
    </p:spTree>
    <p:extLst>
      <p:ext uri="{BB962C8B-B14F-4D97-AF65-F5344CB8AC3E}">
        <p14:creationId xmlns:p14="http://schemas.microsoft.com/office/powerpoint/2010/main" val="15724124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2900" dirty="0"/>
              <a:t>διά γάρ </a:t>
            </a:r>
            <a:r>
              <a:rPr lang="el-GR" sz="2900" dirty="0" err="1"/>
              <a:t>τό</a:t>
            </a:r>
            <a:r>
              <a:rPr lang="el-GR" sz="2900" dirty="0"/>
              <a:t> θαυμάζειν οι άνθρωποι και </a:t>
            </a:r>
            <a:r>
              <a:rPr lang="el-GR" sz="2900" dirty="0" err="1"/>
              <a:t>νύν</a:t>
            </a:r>
            <a:r>
              <a:rPr lang="el-GR" sz="2900" dirty="0"/>
              <a:t> </a:t>
            </a:r>
            <a:r>
              <a:rPr lang="el-GR" sz="2900" dirty="0" err="1"/>
              <a:t>καί</a:t>
            </a:r>
            <a:r>
              <a:rPr lang="el-GR" sz="2900" dirty="0"/>
              <a:t> </a:t>
            </a:r>
            <a:r>
              <a:rPr lang="el-GR" sz="2900" dirty="0" err="1"/>
              <a:t>τό</a:t>
            </a:r>
            <a:r>
              <a:rPr lang="el-GR" sz="2900" dirty="0"/>
              <a:t> πρώτον </a:t>
            </a:r>
            <a:r>
              <a:rPr lang="el-GR" sz="2900" dirty="0" err="1"/>
              <a:t>ήρξαντο</a:t>
            </a:r>
            <a:r>
              <a:rPr lang="el-GR" sz="2900" dirty="0"/>
              <a:t> φιλοσοφείν. (Αριστοτέλης)</a:t>
            </a:r>
            <a:r>
              <a:rPr lang="en-US" sz="2900" dirty="0"/>
              <a:t> </a:t>
            </a:r>
            <a:r>
              <a:rPr lang="en-US" sz="2900" dirty="0" smtClean="0"/>
              <a:t>(7/35</a:t>
            </a:r>
            <a:r>
              <a:rPr lang="en-US" sz="2900" dirty="0"/>
              <a:t>)</a:t>
            </a:r>
            <a:endParaRPr lang="el-GR" dirty="0"/>
          </a:p>
        </p:txBody>
      </p:sp>
      <p:sp>
        <p:nvSpPr>
          <p:cNvPr id="5" name="Θέση περιεχομένου 4"/>
          <p:cNvSpPr>
            <a:spLocks noGrp="1"/>
          </p:cNvSpPr>
          <p:nvPr>
            <p:ph idx="1"/>
          </p:nvPr>
        </p:nvSpPr>
        <p:spPr/>
        <p:txBody>
          <a:bodyPr>
            <a:noAutofit/>
          </a:bodyPr>
          <a:lstStyle/>
          <a:p>
            <a:pPr>
              <a:defRPr/>
            </a:pPr>
            <a:r>
              <a:rPr lang="el-GR" altLang="el-GR" sz="2400" dirty="0"/>
              <a:t>Αμφισβήτηση μπορεί να υπάρξει ηθική, πολιτική, στρατιωτική, οικονομική. </a:t>
            </a:r>
          </a:p>
          <a:p>
            <a:pPr>
              <a:defRPr/>
            </a:pPr>
            <a:r>
              <a:rPr lang="el-GR" altLang="el-GR" sz="2400" dirty="0"/>
              <a:t>Τι είναι έγκλημα, πώς τεκμηριώνεται η ενοχή είναι βασικό στοιχείο συγκρότησης της κοινωνίας. </a:t>
            </a:r>
          </a:p>
          <a:p>
            <a:pPr>
              <a:defRPr/>
            </a:pPr>
            <a:r>
              <a:rPr lang="el-GR" altLang="el-GR" sz="2400" dirty="0"/>
              <a:t>Η υποκίνηση ελεύθερων πολιτών σε μάχη απαιτεί την ανάπτυξη επιχειρημάτων που να παραπέμπουν σε αρχές της Πόλης τις οποίες σέβονται όλοι.</a:t>
            </a:r>
          </a:p>
          <a:p>
            <a:pPr>
              <a:defRPr/>
            </a:pPr>
            <a:r>
              <a:rPr lang="el-GR" altLang="el-GR" sz="2400" dirty="0"/>
              <a:t>Το επιχείρημα γίνεται βασικό εργαλείο της κοινωνικής ζωής και η Πειθώ είναι θεά</a:t>
            </a:r>
            <a:r>
              <a:rPr lang="el-GR" altLang="el-GR" sz="2400" dirty="0" smtClean="0"/>
              <a:t>.</a:t>
            </a:r>
            <a:endParaRPr lang="el-GR" altLang="el-GR" sz="2400" dirty="0"/>
          </a:p>
        </p:txBody>
      </p:sp>
    </p:spTree>
    <p:extLst>
      <p:ext uri="{BB962C8B-B14F-4D97-AF65-F5344CB8AC3E}">
        <p14:creationId xmlns:p14="http://schemas.microsoft.com/office/powerpoint/2010/main" val="4028942328"/>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1602</TotalTime>
  <Words>4747</Words>
  <Application>Microsoft Office PowerPoint</Application>
  <PresentationFormat>Προβολή στην οθόνη (4:3)</PresentationFormat>
  <Paragraphs>346</Paragraphs>
  <Slides>52</Slides>
  <Notes>52</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52</vt:i4>
      </vt:variant>
    </vt:vector>
  </HeadingPairs>
  <TitlesOfParts>
    <vt:vector size="57" baseType="lpstr">
      <vt:lpstr>ＭＳ Ｐゴシック</vt:lpstr>
      <vt:lpstr>Arial</vt:lpstr>
      <vt:lpstr>Calibri</vt:lpstr>
      <vt:lpstr>Wingdings</vt:lpstr>
      <vt:lpstr>Θέμα του Office</vt:lpstr>
      <vt:lpstr>ΕΠΙΣΤΗΜΟΛΟΓΙΑ ΚΑΙ ΔΙΔΑΚΤΙΚΗ ΤΩΝ ΜΑΘΗΜΑΤΙΚΩΝ</vt:lpstr>
      <vt:lpstr>Η Θεωρία Γνώσης στους αρχαίους και οι αντιλήψεις για την νοητική αφαίρεση</vt:lpstr>
      <vt:lpstr>διά γάρ τό θαυμάζειν οι άνθρωποι και νύν καί τό πρώτον ήρξαντο φιλοσοφείν. (Αριστοτέλης) (1/35)</vt:lpstr>
      <vt:lpstr>διά γάρ τό θαυμάζειν οι άνθρωποι και νύν καί τό πρώτον ήρξαντο φιλοσοφείν. (Αριστοτέλης) (2/35)</vt:lpstr>
      <vt:lpstr>διά γάρ τό θαυμάζειν οι άνθρωποι και νύν καί τό πρώτον ήρξαντο φιλοσοφείν. (Αριστοτέλης) (3/35)</vt:lpstr>
      <vt:lpstr>διά γάρ τό θαυμάζειν οι άνθρωποι και νύν καί τό πρώτον ήρξαντο φιλοσοφείν. (Αριστοτέλης) (4/35)</vt:lpstr>
      <vt:lpstr>διά γάρ τό θαυμάζειν οι άνθρωποι και νύν καί τό πρώτον ήρξαντο φιλοσοφείν. (Αριστοτέλης) (5/35)</vt:lpstr>
      <vt:lpstr>διά γάρ τό θαυμάζειν οι άνθρωποι και νύν καί τό πρώτον ήρξαντο φιλοσοφείν. (Αριστοτέλης) (6/35)</vt:lpstr>
      <vt:lpstr>διά γάρ τό θαυμάζειν οι άνθρωποι και νύν καί τό πρώτον ήρξαντο φιλοσοφείν. (Αριστοτέλης) (7/35)</vt:lpstr>
      <vt:lpstr>διά γάρ τό θαυμάζειν οι άνθρωποι και νύν καί τό πρώτον ήρξαντο φιλοσοφείν. (Αριστοτέλης) (8/35)</vt:lpstr>
      <vt:lpstr>διά γάρ τό θαυμάζειν οι άνθρωποι και νύν καί τό πρώτον ήρξαντο φιλοσοφείν. (Αριστοτέλης) (9/35)</vt:lpstr>
      <vt:lpstr>διά γάρ τό θαυμάζειν οι άνθρωποι και νύν καί τό πρώτον ήρξαντο φιλοσοφείν. (Αριστοτέλης) (10/35)</vt:lpstr>
      <vt:lpstr>διά γάρ τό θαυμάζειν οι άνθρωποι και νύν καί τό πρώτον ήρξαντο φιλοσοφείν. (Αριστοτέλης) (11/35)</vt:lpstr>
      <vt:lpstr>διά γάρ τό θαυμάζειν οι άνθρωποι και νύν καί τό πρώτον ήρξαντο φιλοσοφείν. (Αριστοτέλης) (12/35)</vt:lpstr>
      <vt:lpstr>διά γάρ τό θαυμάζειν οι άνθρωποι και νύν καί τό πρώτον ήρξαντο φιλοσοφείν. (Αριστοτέλης) (13/35)</vt:lpstr>
      <vt:lpstr>διά γάρ τό θαυμάζειν οι άνθρωποι και νύν καί τό πρώτον ήρξαντο φιλοσοφείν. (Αριστοτέλης) (14/35)</vt:lpstr>
      <vt:lpstr>διά γάρ τό θαυμάζειν οι άνθρωποι και νύν καί τό πρώτον ήρξαντο φιλοσοφείν. (Αριστοτέλης) (15/35)</vt:lpstr>
      <vt:lpstr>διά γάρ τό θαυμάζειν οι άνθρωποι και νύν καί τό πρώτον ήρξαντο φιλοσοφείν. (Αριστοτέλης) (16/35)</vt:lpstr>
      <vt:lpstr>διά γάρ τό θαυμάζειν οι άνθρωποι και νύν καί τό πρώτον ήρξαντο φιλοσοφείν. (Αριστοτέλης) (17/35)</vt:lpstr>
      <vt:lpstr>διά γάρ τό θαυμάζειν οι άνθρωποι και νύν καί τό πρώτον ήρξαντο φιλοσοφείν. (Αριστοτέλης) (18/35)</vt:lpstr>
      <vt:lpstr>διά γάρ τό θαυμάζειν οι άνθρωποι και νύν καί τό πρώτον ήρξαντο φιλοσοφείν. (Αριστοτέλης) (19/35)</vt:lpstr>
      <vt:lpstr>διά γάρ τό θαυμάζειν οι άνθρωποι και νύν καί τό πρώτον ήρξαντο φιλοσοφείν. (Αριστοτέλης) (20/35)</vt:lpstr>
      <vt:lpstr>διά γάρ τό θαυμάζειν οι άνθρωποι και νύν καί τό πρώτον ήρξαντο φιλοσοφείν. (Αριστοτέλης) (21/35)</vt:lpstr>
      <vt:lpstr>διά γάρ τό θαυμάζειν οι άνθρωποι και νύν καί τό πρώτον ήρξαντο φιλοσοφείν. (Αριστοτέλης) (22/35)</vt:lpstr>
      <vt:lpstr>διά γάρ τό θαυμάζειν οι άνθρωποι και νύν καί τό πρώτον ήρξαντο φιλοσοφείν. (Αριστοτέλης) (23/35)</vt:lpstr>
      <vt:lpstr>διά γάρ τό θαυμάζειν οι άνθρωποι και νύν καί τό πρώτον ήρξαντο φιλοσοφείν. (Αριστοτέλης) (24/35)</vt:lpstr>
      <vt:lpstr>διά γάρ τό θαυμάζειν οι άνθρωποι και νύν καί τό πρώτον ήρξαντο φιλοσοφείν. (Αριστοτέλης) (25/35)</vt:lpstr>
      <vt:lpstr>διά γάρ τό θαυμάζειν οι άνθρωποι και νύν καί τό πρώτον ήρξαντο φιλοσοφείν. (Αριστοτέλης) (26/35)</vt:lpstr>
      <vt:lpstr>διά γάρ τό θαυμάζειν οι άνθρωποι και νύν καί τό πρώτον ήρξαντο φιλοσοφείν. (Αριστοτέλης) (27/35)</vt:lpstr>
      <vt:lpstr>διά γάρ τό θαυμάζειν οι άνθρωποι και νύν καί τό πρώτον ήρξαντο φιλοσοφείν. (Αριστοτέλης) (28/35)</vt:lpstr>
      <vt:lpstr>διά γάρ τό θαυμάζειν οι άνθρωποι και νύν καί τό πρώτον ήρξαντο φιλοσοφείν. (Αριστοτέλης) (29/35)</vt:lpstr>
      <vt:lpstr>διά γάρ τό θαυμάζειν οι άνθρωποι και νύν καί τό πρώτον ήρξαντο φιλοσοφείν. (Αριστοτέλης) (30/35)</vt:lpstr>
      <vt:lpstr>διά γάρ τό θαυμάζειν οι άνθρωποι και νύν καί τό πρώτον ήρξαντο φιλοσοφείν. (Αριστοτέλης) (31/35)</vt:lpstr>
      <vt:lpstr>διά γάρ τό θαυμάζειν οι άνθρωποι και νύν καί τό πρώτον ήρξαντο φιλοσοφείν. (Αριστοτέλης) (32/35)</vt:lpstr>
      <vt:lpstr>διά γάρ τό θαυμάζειν οι άνθρωποι και νύν καί τό πρώτον ήρξαντο φιλοσοφείν. (Αριστοτέλης) (33/35)</vt:lpstr>
      <vt:lpstr>διά γάρ τό θαυμάζειν οι άνθρωποι και νύν καί τό πρώτον ήρξαντο φιλοσοφείν. (Αριστοτέλης) (34/35)</vt:lpstr>
      <vt:lpstr>διά γάρ τό θαυμάζειν οι άνθρωποι και νύν καί τό πρώτον ήρξαντο φιλοσοφείν. (Αριστοτέλης) (35/35)</vt:lpstr>
      <vt:lpstr>Ο Αριστοτέλης (1/8)</vt:lpstr>
      <vt:lpstr>Ο Αριστοτέλης (2/8)</vt:lpstr>
      <vt:lpstr>Ο Αριστοτέλης (3/8)</vt:lpstr>
      <vt:lpstr>Ο Αριστοτέλης (4/8)</vt:lpstr>
      <vt:lpstr>Ο Αριστοτέλης (5/8)</vt:lpstr>
      <vt:lpstr>Ο Αριστοτέλης (6/8)</vt:lpstr>
      <vt:lpstr>Ο Αριστοτέλης (7/8)</vt:lpstr>
      <vt:lpstr>Ο Αριστοτέλης (8/8)</vt:lpstr>
      <vt:lpstr>Μηχανισμός Αντικυθήρων</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184</cp:revision>
  <dcterms:created xsi:type="dcterms:W3CDTF">2012-09-06T09:03:05Z</dcterms:created>
  <dcterms:modified xsi:type="dcterms:W3CDTF">2015-10-07T13:23:52Z</dcterms:modified>
</cp:coreProperties>
</file>