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5"/>
  </p:notesMasterIdLst>
  <p:sldIdLst>
    <p:sldId id="311" r:id="rId3"/>
    <p:sldId id="312" r:id="rId4"/>
    <p:sldId id="453" r:id="rId5"/>
    <p:sldId id="488" r:id="rId6"/>
    <p:sldId id="485" r:id="rId7"/>
    <p:sldId id="486" r:id="rId8"/>
    <p:sldId id="487" r:id="rId9"/>
    <p:sldId id="470" r:id="rId10"/>
    <p:sldId id="471" r:id="rId11"/>
    <p:sldId id="474" r:id="rId12"/>
    <p:sldId id="475" r:id="rId13"/>
    <p:sldId id="476" r:id="rId14"/>
    <p:sldId id="477" r:id="rId15"/>
    <p:sldId id="478" r:id="rId16"/>
    <p:sldId id="479" r:id="rId17"/>
    <p:sldId id="480" r:id="rId18"/>
    <p:sldId id="472" r:id="rId19"/>
    <p:sldId id="493" r:id="rId20"/>
    <p:sldId id="494" r:id="rId21"/>
    <p:sldId id="532" r:id="rId22"/>
    <p:sldId id="497" r:id="rId23"/>
    <p:sldId id="499" r:id="rId24"/>
    <p:sldId id="501" r:id="rId25"/>
    <p:sldId id="502" r:id="rId26"/>
    <p:sldId id="503" r:id="rId27"/>
    <p:sldId id="529" r:id="rId28"/>
    <p:sldId id="530" r:id="rId29"/>
    <p:sldId id="531" r:id="rId30"/>
    <p:sldId id="507" r:id="rId31"/>
    <p:sldId id="508" r:id="rId32"/>
    <p:sldId id="509" r:id="rId33"/>
    <p:sldId id="518" r:id="rId34"/>
    <p:sldId id="521" r:id="rId35"/>
    <p:sldId id="522" r:id="rId36"/>
    <p:sldId id="405" r:id="rId37"/>
    <p:sldId id="406" r:id="rId38"/>
    <p:sldId id="407" r:id="rId39"/>
    <p:sldId id="408" r:id="rId40"/>
    <p:sldId id="409" r:id="rId41"/>
    <p:sldId id="410" r:id="rId42"/>
    <p:sldId id="411" r:id="rId43"/>
    <p:sldId id="446" r:id="rId44"/>
    <p:sldId id="545" r:id="rId45"/>
    <p:sldId id="546" r:id="rId46"/>
    <p:sldId id="449" r:id="rId47"/>
    <p:sldId id="450" r:id="rId48"/>
    <p:sldId id="451" r:id="rId49"/>
    <p:sldId id="452" r:id="rId50"/>
    <p:sldId id="533" r:id="rId51"/>
    <p:sldId id="534" r:id="rId52"/>
    <p:sldId id="535" r:id="rId53"/>
    <p:sldId id="540" r:id="rId54"/>
    <p:sldId id="541" r:id="rId55"/>
    <p:sldId id="542" r:id="rId56"/>
    <p:sldId id="543" r:id="rId57"/>
    <p:sldId id="544" r:id="rId58"/>
    <p:sldId id="525" r:id="rId59"/>
    <p:sldId id="526" r:id="rId60"/>
    <p:sldId id="527" r:id="rId61"/>
    <p:sldId id="528" r:id="rId62"/>
    <p:sldId id="412" r:id="rId63"/>
    <p:sldId id="316" r:id="rId6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7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86410" autoAdjust="0"/>
  </p:normalViewPr>
  <p:slideViewPr>
    <p:cSldViewPr>
      <p:cViewPr varScale="1">
        <p:scale>
          <a:sx n="64" d="100"/>
          <a:sy n="64" d="100"/>
        </p:scale>
        <p:origin x="15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87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B1FFA-38BF-41AE-A409-852262A75F3A}" type="datetimeFigureOut">
              <a:rPr lang="el-GR" smtClean="0"/>
              <a:t>15/5/2014</a:t>
            </a:fld>
            <a:endParaRPr lang="el-G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EB154-CB44-453B-B406-51B5837894C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549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6914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B154-CB44-453B-B406-51B5837894CC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3448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B154-CB44-453B-B406-51B5837894CC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9636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B154-CB44-453B-B406-51B5837894CC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1338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B154-CB44-453B-B406-51B5837894CC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9107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B154-CB44-453B-B406-51B5837894CC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5096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B154-CB44-453B-B406-51B5837894CC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6740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B154-CB44-453B-B406-51B5837894CC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2676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0B6FA-ACAF-4752-814D-2F4F974914B8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257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0B6FA-ACAF-4752-814D-2F4F974914B8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0128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0B6FA-ACAF-4752-814D-2F4F974914B8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562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5977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0B6FA-ACAF-4752-814D-2F4F974914B8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3902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B154-CB44-453B-B406-51B5837894CC}" type="slidenum">
              <a:rPr lang="el-GR" smtClean="0"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2970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B154-CB44-453B-B406-51B5837894CC}" type="slidenum">
              <a:rPr lang="el-GR" smtClean="0"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13642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B154-CB44-453B-B406-51B5837894CC}" type="slidenum">
              <a:rPr lang="el-GR" smtClean="0"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2805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0B6FA-ACAF-4752-814D-2F4F974914B8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9450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0B6FA-ACAF-4752-814D-2F4F974914B8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9030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0B6FA-ACAF-4752-814D-2F4F974914B8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949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0B6FA-ACAF-4752-814D-2F4F974914B8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0469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0B6FA-ACAF-4752-814D-2F4F974914B8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377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0B6FA-ACAF-4752-814D-2F4F974914B8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3299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0B6FA-ACAF-4752-814D-2F4F974914B8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2086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5FDD-85A2-4CAE-B8CE-29820D9589F2}" type="datetimeFigureOut">
              <a:rPr lang="el-GR" smtClean="0"/>
              <a:t>15/5/2014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6030-A3C9-426D-B586-694F92ADA600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0730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5FDD-85A2-4CAE-B8CE-29820D9589F2}" type="datetimeFigureOut">
              <a:rPr lang="el-GR" smtClean="0"/>
              <a:t>15/5/2014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6030-A3C9-426D-B586-694F92ADA600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152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5FDD-85A2-4CAE-B8CE-29820D9589F2}" type="datetimeFigureOut">
              <a:rPr lang="el-GR" smtClean="0"/>
              <a:t>15/5/2014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6030-A3C9-426D-B586-694F92ADA600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032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5FDD-85A2-4CAE-B8CE-29820D9589F2}" type="datetimeFigureOut">
              <a:rPr lang="el-GR" smtClean="0"/>
              <a:t>15/5/2014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6030-A3C9-426D-B586-694F92ADA600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166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5FDD-85A2-4CAE-B8CE-29820D9589F2}" type="datetimeFigureOut">
              <a:rPr lang="el-GR" smtClean="0"/>
              <a:t>15/5/2014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6030-A3C9-426D-B586-694F92ADA600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65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5FDD-85A2-4CAE-B8CE-29820D9589F2}" type="datetimeFigureOut">
              <a:rPr lang="el-GR" smtClean="0"/>
              <a:t>15/5/2014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6030-A3C9-426D-B586-694F92ADA600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075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5FDD-85A2-4CAE-B8CE-29820D9589F2}" type="datetimeFigureOut">
              <a:rPr lang="el-GR" smtClean="0"/>
              <a:t>15/5/2014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6030-A3C9-426D-B586-694F92ADA600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668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5FDD-85A2-4CAE-B8CE-29820D9589F2}" type="datetimeFigureOut">
              <a:rPr lang="el-GR" smtClean="0"/>
              <a:t>15/5/2014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6030-A3C9-426D-B586-694F92ADA600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870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5FDD-85A2-4CAE-B8CE-29820D9589F2}" type="datetimeFigureOut">
              <a:rPr lang="el-GR" smtClean="0"/>
              <a:t>15/5/2014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6030-A3C9-426D-B586-694F92ADA600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439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5FDD-85A2-4CAE-B8CE-29820D9589F2}" type="datetimeFigureOut">
              <a:rPr lang="el-GR" smtClean="0"/>
              <a:t>15/5/2014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6030-A3C9-426D-B586-694F92ADA600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313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5FDD-85A2-4CAE-B8CE-29820D9589F2}" type="datetimeFigureOut">
              <a:rPr lang="el-GR" smtClean="0"/>
              <a:t>15/5/2014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6030-A3C9-426D-B586-694F92ADA600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068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75FDD-85A2-4CAE-B8CE-29820D9589F2}" type="datetimeFigureOut">
              <a:rPr lang="el-GR" smtClean="0"/>
              <a:t>15/5/2014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96030-A3C9-426D-B586-694F92ADA600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3403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spanidou@di.uoa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ppt_1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wmf"/><Relationship Id="rId18" Type="http://schemas.openxmlformats.org/officeDocument/2006/relationships/image" Target="../media/image26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wmf"/><Relationship Id="rId17" Type="http://schemas.openxmlformats.org/officeDocument/2006/relationships/image" Target="../media/image25.jpeg"/><Relationship Id="rId2" Type="http://schemas.openxmlformats.org/officeDocument/2006/relationships/image" Target="../media/image12.jpeg"/><Relationship Id="rId16" Type="http://schemas.openxmlformats.org/officeDocument/2006/relationships/hyperlink" Target="http://www.tecsol.com.au/images/switchPod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wmf"/><Relationship Id="rId5" Type="http://schemas.openxmlformats.org/officeDocument/2006/relationships/image" Target="../media/image15.jpeg"/><Relationship Id="rId15" Type="http://schemas.openxmlformats.org/officeDocument/2006/relationships/image" Target="../media/image24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gif"/><Relationship Id="rId14" Type="http://schemas.openxmlformats.org/officeDocument/2006/relationships/hyperlink" Target="http://tagrp.com/merchant/merchant.mv?Screen=PROD&amp;Store_Code=tag&amp;Product_Code=HMSSBOI&amp;Category_Code=AD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tagrp.com/merchant/merchant.mv?Screen=PROD&amp;Store_Code=tag&amp;Product_Code=HMSSBOI&amp;Category_Code=AD" TargetMode="Externa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www.tecsol.com.au/images/switchPod2.jpg" TargetMode="External"/><Relationship Id="rId4" Type="http://schemas.openxmlformats.org/officeDocument/2006/relationships/image" Target="../media/image2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6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58614"/>
            <a:ext cx="8229600" cy="346050"/>
          </a:xfrm>
        </p:spPr>
        <p:txBody>
          <a:bodyPr>
            <a:noAutofit/>
          </a:bodyPr>
          <a:lstStyle/>
          <a:p>
            <a:pPr algn="l"/>
            <a:r>
              <a:rPr lang="el-GR" sz="2000" dirty="0" smtClean="0">
                <a:solidFill>
                  <a:schemeClr val="tx1"/>
                </a:solidFill>
              </a:rPr>
              <a:t>Κεντρικό Μητρώο Ελληνικών Ανοικτών Μαθημάτων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8" name="Τίτλος 1"/>
          <p:cNvSpPr txBox="1">
            <a:spLocks/>
          </p:cNvSpPr>
          <p:nvPr/>
        </p:nvSpPr>
        <p:spPr>
          <a:xfrm>
            <a:off x="467544" y="3645024"/>
            <a:ext cx="8085584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l-GR" sz="3600" b="1" spc="200" dirty="0" smtClean="0">
                <a:solidFill>
                  <a:srgbClr val="5075BC"/>
                </a:solidFill>
              </a:rPr>
              <a:t>Οδηγίες για τη δημιουργία προσβάσιμων παρουσιάσεων με χρήση </a:t>
            </a:r>
            <a:r>
              <a:rPr lang="en-US" sz="3600" b="1" spc="200" dirty="0" smtClean="0">
                <a:solidFill>
                  <a:srgbClr val="5075BC"/>
                </a:solidFill>
              </a:rPr>
              <a:t>MS</a:t>
            </a:r>
            <a:r>
              <a:rPr lang="el-GR" sz="3600" b="1" spc="200" dirty="0" smtClean="0">
                <a:solidFill>
                  <a:srgbClr val="5075BC"/>
                </a:solidFill>
              </a:rPr>
              <a:t>-</a:t>
            </a:r>
            <a:r>
              <a:rPr lang="en-US" sz="3600" b="1" spc="200" dirty="0" smtClean="0">
                <a:solidFill>
                  <a:srgbClr val="5075BC"/>
                </a:solidFill>
              </a:rPr>
              <a:t>PowerPoint</a:t>
            </a:r>
            <a:r>
              <a:rPr lang="el-GR" sz="3600" b="1" spc="200" dirty="0" smtClean="0">
                <a:solidFill>
                  <a:srgbClr val="5075BC"/>
                </a:solidFill>
              </a:rPr>
              <a:t>20</a:t>
            </a:r>
            <a:r>
              <a:rPr lang="en-US" sz="3600" b="1" spc="200" dirty="0" smtClean="0">
                <a:solidFill>
                  <a:srgbClr val="5075BC"/>
                </a:solidFill>
              </a:rPr>
              <a:t>13</a:t>
            </a:r>
          </a:p>
        </p:txBody>
      </p:sp>
      <p:sp>
        <p:nvSpPr>
          <p:cNvPr id="9" name="Τίτλος 1"/>
          <p:cNvSpPr txBox="1">
            <a:spLocks/>
          </p:cNvSpPr>
          <p:nvPr/>
        </p:nvSpPr>
        <p:spPr>
          <a:xfrm>
            <a:off x="395536" y="523424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500"/>
              </a:spcBef>
            </a:pPr>
            <a:r>
              <a:rPr lang="el-GR" sz="2800" b="1" dirty="0" smtClean="0">
                <a:solidFill>
                  <a:schemeClr val="bg1"/>
                </a:solidFill>
              </a:rPr>
              <a:t>Ασημίνα </a:t>
            </a:r>
            <a:r>
              <a:rPr lang="el-GR" sz="2800" b="1" dirty="0" err="1" smtClean="0">
                <a:solidFill>
                  <a:schemeClr val="bg1"/>
                </a:solidFill>
              </a:rPr>
              <a:t>Σπανίδου</a:t>
            </a:r>
            <a:endParaRPr lang="el-GR" sz="2800" b="1" dirty="0" smtClean="0">
              <a:solidFill>
                <a:schemeClr val="bg1"/>
              </a:solidFill>
            </a:endParaRPr>
          </a:p>
          <a:p>
            <a:pPr algn="ctr">
              <a:spcBef>
                <a:spcPts val="500"/>
              </a:spcBef>
            </a:pPr>
            <a:r>
              <a:rPr lang="en-US" dirty="0" smtClean="0">
                <a:solidFill>
                  <a:srgbClr val="0070C0"/>
                </a:solidFill>
                <a:hlinkClick r:id="rId3" tooltip="Ασημίνα Σπανίδου"/>
              </a:rPr>
              <a:t>aspanidou@di.uoa.gr</a:t>
            </a:r>
            <a:endParaRPr lang="en-US" dirty="0" smtClean="0"/>
          </a:p>
        </p:txBody>
      </p:sp>
      <p:pic>
        <p:nvPicPr>
          <p:cNvPr id="10" name="Εικόνα 5" descr="Λογότυπο-Κεντρικό Μητρώο Ελληνικών Ανοικτών Μαθημάτων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0355" y="833335"/>
            <a:ext cx="2419121" cy="2399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88640"/>
            <a:ext cx="2627784" cy="64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8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rgbClr val="5075BC"/>
                </a:solidFill>
              </a:rPr>
              <a:t>Οικονομική πλευρά</a:t>
            </a:r>
          </a:p>
        </p:txBody>
      </p:sp>
      <p:sp>
        <p:nvSpPr>
          <p:cNvPr id="33794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87413"/>
            <a:ext cx="8229600" cy="4525963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bg1"/>
                </a:solidFill>
              </a:rPr>
              <a:t>Κόστος ανάπτυξης.</a:t>
            </a:r>
          </a:p>
          <a:p>
            <a:pPr eaLnBrk="1" hangingPunct="1"/>
            <a:endParaRPr lang="el-GR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l-GR" dirty="0" smtClean="0">
                <a:solidFill>
                  <a:schemeClr val="bg1"/>
                </a:solidFill>
              </a:rPr>
              <a:t>Κέρδη από τη λειτουργία.</a:t>
            </a:r>
          </a:p>
        </p:txBody>
      </p:sp>
    </p:spTree>
    <p:extLst>
      <p:ext uri="{BB962C8B-B14F-4D97-AF65-F5344CB8AC3E}">
        <p14:creationId xmlns:p14="http://schemas.microsoft.com/office/powerpoint/2010/main" val="323154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- Τίτλος"/>
          <p:cNvSpPr>
            <a:spLocks noGrp="1"/>
          </p:cNvSpPr>
          <p:nvPr>
            <p:ph type="title"/>
          </p:nvPr>
        </p:nvSpPr>
        <p:spPr>
          <a:xfrm>
            <a:off x="214313" y="274638"/>
            <a:ext cx="8643937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 smtClean="0">
                <a:solidFill>
                  <a:srgbClr val="5075BC"/>
                </a:solidFill>
              </a:rPr>
              <a:t>Κόστος ανάπτυξης </a:t>
            </a:r>
            <a:r>
              <a:rPr lang="el-GR" dirty="0" err="1" smtClean="0">
                <a:solidFill>
                  <a:srgbClr val="5075BC"/>
                </a:solidFill>
              </a:rPr>
              <a:t>προσβάσιμου</a:t>
            </a:r>
            <a:r>
              <a:rPr lang="el-GR" dirty="0" smtClean="0">
                <a:solidFill>
                  <a:srgbClr val="5075BC"/>
                </a:solidFill>
              </a:rPr>
              <a:t> περιεχομένου</a:t>
            </a:r>
          </a:p>
        </p:txBody>
      </p:sp>
      <p:sp>
        <p:nvSpPr>
          <p:cNvPr id="34818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 eaLnBrk="1" hangingPunct="1"/>
            <a:r>
              <a:rPr lang="el-GR" b="1" dirty="0" smtClean="0">
                <a:solidFill>
                  <a:schemeClr val="bg1"/>
                </a:solidFill>
              </a:rPr>
              <a:t>Από τον αρχικό σχεδιασμό.</a:t>
            </a:r>
          </a:p>
          <a:p>
            <a:pPr lvl="1" eaLnBrk="1" hangingPunct="1"/>
            <a:r>
              <a:rPr lang="el-GR" dirty="0" smtClean="0">
                <a:solidFill>
                  <a:schemeClr val="bg1"/>
                </a:solidFill>
              </a:rPr>
              <a:t>Εφαρμογή της αρχής «Σχεδίαση για όλους».</a:t>
            </a:r>
          </a:p>
          <a:p>
            <a:pPr lvl="1" eaLnBrk="1" hangingPunct="1"/>
            <a:r>
              <a:rPr lang="el-GR" dirty="0" smtClean="0">
                <a:solidFill>
                  <a:schemeClr val="bg1"/>
                </a:solidFill>
              </a:rPr>
              <a:t>Μικρότερο από +2% του συνολικού κόστους.</a:t>
            </a:r>
          </a:p>
          <a:p>
            <a:pPr eaLnBrk="1" hangingPunct="1"/>
            <a:endParaRPr lang="el-GR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l-GR" b="1" dirty="0" smtClean="0">
                <a:solidFill>
                  <a:schemeClr val="bg1"/>
                </a:solidFill>
              </a:rPr>
              <a:t>Εκ των υστέρων τροποποιήσεις.</a:t>
            </a:r>
          </a:p>
          <a:p>
            <a:pPr lvl="1" eaLnBrk="1" hangingPunct="1"/>
            <a:r>
              <a:rPr lang="el-GR" dirty="0" smtClean="0">
                <a:solidFill>
                  <a:schemeClr val="bg1"/>
                </a:solidFill>
              </a:rPr>
              <a:t>Μπορεί να φτάσει και το 30% του κόστους που δαπανήθηκε.</a:t>
            </a:r>
          </a:p>
          <a:p>
            <a:pPr lvl="1" eaLnBrk="1" hangingPunct="1">
              <a:buNone/>
            </a:pPr>
            <a:endParaRPr lang="el-GR" sz="1800" b="1" dirty="0" smtClean="0">
              <a:solidFill>
                <a:schemeClr val="bg1"/>
              </a:solidFill>
            </a:endParaRPr>
          </a:p>
          <a:p>
            <a:pPr lvl="1" eaLnBrk="1" hangingPunct="1"/>
            <a:endParaRPr lang="el-G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>
                <a:solidFill>
                  <a:srgbClr val="5075BC"/>
                </a:solidFill>
              </a:rPr>
              <a:t>Σχεδίαση για Όλους </a:t>
            </a:r>
            <a:r>
              <a:rPr lang="en-US" dirty="0">
                <a:solidFill>
                  <a:srgbClr val="5075BC"/>
                </a:solidFill>
              </a:rPr>
              <a:t/>
            </a:r>
            <a:br>
              <a:rPr lang="en-US" dirty="0">
                <a:solidFill>
                  <a:srgbClr val="5075BC"/>
                </a:solidFill>
              </a:rPr>
            </a:br>
            <a:r>
              <a:rPr lang="en-US" dirty="0">
                <a:solidFill>
                  <a:srgbClr val="5075BC"/>
                </a:solidFill>
              </a:rPr>
              <a:t>(Design for All – D4All)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57313"/>
            <a:ext cx="8102600" cy="5095875"/>
          </a:xfrm>
        </p:spPr>
        <p:txBody>
          <a:bodyPr>
            <a:normAutofit lnSpcReduction="10000"/>
          </a:bodyPr>
          <a:lstStyle/>
          <a:p>
            <a:pPr marL="838200" lvl="1" indent="-381000" eaLnBrk="1" hangingPunct="1">
              <a:lnSpc>
                <a:spcPct val="80000"/>
              </a:lnSpc>
              <a:buFont typeface="Arial" charset="0"/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Ισοδύναμοι όροι: </a:t>
            </a:r>
          </a:p>
          <a:p>
            <a:pPr marL="1257300" lvl="2" indent="-342900" eaLnBrk="1" hangingPunct="1">
              <a:lnSpc>
                <a:spcPct val="80000"/>
              </a:lnSpc>
            </a:pPr>
            <a:r>
              <a:rPr lang="el-GR" dirty="0" smtClean="0">
                <a:solidFill>
                  <a:schemeClr val="bg1"/>
                </a:solidFill>
              </a:rPr>
              <a:t>Καθολική Σχεδίαση  </a:t>
            </a:r>
          </a:p>
          <a:p>
            <a:pPr marL="1257300" lvl="2" indent="-342900" eaLnBrk="1" hangingPunct="1">
              <a:lnSpc>
                <a:spcPct val="80000"/>
              </a:lnSpc>
            </a:pPr>
            <a:r>
              <a:rPr lang="el-GR" dirty="0" smtClean="0">
                <a:solidFill>
                  <a:schemeClr val="bg1"/>
                </a:solidFill>
              </a:rPr>
              <a:t>Σχεδίαση Ενσωμάτωσης (</a:t>
            </a:r>
            <a:r>
              <a:rPr lang="en-US" dirty="0" smtClean="0">
                <a:solidFill>
                  <a:schemeClr val="bg1"/>
                </a:solidFill>
              </a:rPr>
              <a:t>inclusive design) </a:t>
            </a:r>
            <a:endParaRPr lang="el-GR" i="1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n-US" sz="800" b="1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70000"/>
              </a:spcBef>
            </a:pPr>
            <a:r>
              <a:rPr lang="el-GR" altLang="en-US" sz="2800" dirty="0" smtClean="0">
                <a:solidFill>
                  <a:schemeClr val="bg1"/>
                </a:solidFill>
              </a:rPr>
              <a:t>Η ενσυνείδητη  και συστηματική προσπάθεια της εκ των προτέρων εφαρμογής αρχών, μεθόδων και εργαλείων με σκοπό την ανάπτυξη προϊόντων και υπηρεσιών Πληροφορικής και Τηλεπικοινωνιών που είναι </a:t>
            </a:r>
            <a:r>
              <a:rPr lang="el-GR" altLang="en-US" sz="2800" dirty="0" err="1" smtClean="0">
                <a:solidFill>
                  <a:schemeClr val="bg1"/>
                </a:solidFill>
              </a:rPr>
              <a:t>προσβάσιμα</a:t>
            </a:r>
            <a:r>
              <a:rPr lang="el-GR" altLang="en-US" sz="2800" dirty="0" smtClean="0">
                <a:solidFill>
                  <a:schemeClr val="bg1"/>
                </a:solidFill>
              </a:rPr>
              <a:t> και χρηστικά από όλους τους πολίτες και επομένως η αποφυγή της ανάγκης εκ των υστέρων προσαρμογών ή εξειδικευμένης σχεδίασης.</a:t>
            </a:r>
            <a:endParaRPr lang="el-GR" sz="2400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70000"/>
              </a:spcBef>
            </a:pPr>
            <a:r>
              <a:rPr lang="el-GR" sz="2800" dirty="0" smtClean="0">
                <a:solidFill>
                  <a:schemeClr val="bg1"/>
                </a:solidFill>
              </a:rPr>
              <a:t>Η διαδικασία σχεδίασης που μεγιστοποιεί τη δυνατότητα αποδοχής.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70000"/>
              </a:spcBef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lnSpc>
                <a:spcPct val="80000"/>
              </a:lnSpc>
            </a:pPr>
            <a:endParaRPr lang="el-GR" sz="2400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lnSpc>
                <a:spcPct val="80000"/>
              </a:lnSpc>
            </a:pP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4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108520" y="188640"/>
            <a:ext cx="9396535" cy="11521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rgbClr val="5075BC"/>
                </a:solidFill>
              </a:rPr>
              <a:t>Κέρδη από τη δημιουργία </a:t>
            </a:r>
            <a:r>
              <a:rPr lang="el-GR" dirty="0" err="1" smtClean="0">
                <a:solidFill>
                  <a:srgbClr val="5075BC"/>
                </a:solidFill>
              </a:rPr>
              <a:t>προσβάσιμου</a:t>
            </a:r>
            <a:r>
              <a:rPr lang="el-GR" dirty="0" smtClean="0">
                <a:solidFill>
                  <a:srgbClr val="5075BC"/>
                </a:solidFill>
              </a:rPr>
              <a:t> περιεχομένου (1 από 3)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988840"/>
            <a:ext cx="8856984" cy="46974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schemeClr val="bg1"/>
                </a:solidFill>
              </a:rPr>
              <a:t>Η αύξηση της δυνατότητας χρήσης από περισσότερους ανθρώπους.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schemeClr val="bg1"/>
                </a:solidFill>
              </a:rPr>
              <a:t>Αύξηση της δυνατότητας εύρεσης του περιεχομένου μέσω μηχανισμών αναζήτησης. </a:t>
            </a: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schemeClr val="bg1"/>
                </a:solidFill>
              </a:rPr>
              <a:t>Αύξηση δυνατότητας χρήσης σε περισσότερες καταστάσεις.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>
                <a:solidFill>
                  <a:schemeClr val="bg1"/>
                </a:solidFill>
              </a:rPr>
              <a:t>Αύξηση </a:t>
            </a:r>
            <a:r>
              <a:rPr lang="el-GR" dirty="0" smtClean="0">
                <a:solidFill>
                  <a:schemeClr val="bg1"/>
                </a:solidFill>
              </a:rPr>
              <a:t>χρηστικότητας.</a:t>
            </a:r>
            <a:endParaRPr lang="en-US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>
                <a:solidFill>
                  <a:schemeClr val="bg1"/>
                </a:solidFill>
              </a:rPr>
              <a:t>Αύξηση της θετικής εικόνας του </a:t>
            </a:r>
            <a:r>
              <a:rPr lang="el-GR" dirty="0" smtClean="0">
                <a:solidFill>
                  <a:schemeClr val="bg1"/>
                </a:solidFill>
              </a:rPr>
              <a:t>Ιδρύματος.</a:t>
            </a:r>
            <a:endParaRPr lang="el-GR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- Τίτλος"/>
          <p:cNvSpPr>
            <a:spLocks noGrp="1"/>
          </p:cNvSpPr>
          <p:nvPr>
            <p:ph type="title"/>
          </p:nvPr>
        </p:nvSpPr>
        <p:spPr>
          <a:xfrm>
            <a:off x="-180528" y="197768"/>
            <a:ext cx="9433047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 smtClean="0">
                <a:solidFill>
                  <a:srgbClr val="5075BC"/>
                </a:solidFill>
              </a:rPr>
              <a:t>Κέρδη από τη δημιουργία </a:t>
            </a:r>
            <a:r>
              <a:rPr lang="el-GR" dirty="0" err="1" smtClean="0">
                <a:solidFill>
                  <a:srgbClr val="5075BC"/>
                </a:solidFill>
              </a:rPr>
              <a:t>προσβάσιμου</a:t>
            </a:r>
            <a:r>
              <a:rPr lang="el-GR" dirty="0" smtClean="0">
                <a:solidFill>
                  <a:srgbClr val="5075BC"/>
                </a:solidFill>
              </a:rPr>
              <a:t> περιεχομένου (2 από 3)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2060848"/>
            <a:ext cx="9036496" cy="5814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schemeClr val="bg1"/>
                </a:solidFill>
              </a:rPr>
              <a:t>Μείωση του κόστους συντήρησης του περιεχομένου.</a:t>
            </a: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schemeClr val="bg1"/>
                </a:solidFill>
              </a:rPr>
              <a:t>Μείωση του συνολικού όγκου αποθήκευσης του περιεχομένου στους εξυπηρετητές </a:t>
            </a:r>
            <a:r>
              <a:rPr lang="en-US" dirty="0" smtClean="0">
                <a:solidFill>
                  <a:schemeClr val="bg1"/>
                </a:solidFill>
              </a:rPr>
              <a:t>(servers) </a:t>
            </a:r>
            <a:r>
              <a:rPr lang="el-GR" dirty="0" smtClean="0">
                <a:solidFill>
                  <a:schemeClr val="bg1"/>
                </a:solidFill>
              </a:rPr>
              <a:t>των </a:t>
            </a:r>
            <a:r>
              <a:rPr lang="el-GR" dirty="0" err="1" smtClean="0">
                <a:solidFill>
                  <a:schemeClr val="bg1"/>
                </a:solidFill>
              </a:rPr>
              <a:t>ιστοθέσεων</a:t>
            </a:r>
            <a:r>
              <a:rPr lang="el-GR" dirty="0" smtClean="0">
                <a:solidFill>
                  <a:schemeClr val="bg1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>
                <a:solidFill>
                  <a:schemeClr val="bg1"/>
                </a:solidFill>
              </a:rPr>
              <a:t>Μείωση της ανάγκης δημιουργίας πολλαπλών εκδόσεων του περιεχομένου (π.χ. για φορητές συσκευές</a:t>
            </a:r>
            <a:r>
              <a:rPr lang="el-GR" dirty="0" smtClean="0">
                <a:solidFill>
                  <a:schemeClr val="bg1"/>
                </a:solidFill>
              </a:rPr>
              <a:t>).</a:t>
            </a:r>
            <a:endParaRPr lang="en-US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252536" y="116632"/>
            <a:ext cx="9649072" cy="114300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5075BC"/>
                </a:solidFill>
              </a:rPr>
              <a:t>Κέρδη από τη δημιουργία </a:t>
            </a:r>
            <a:r>
              <a:rPr lang="el-GR" dirty="0" err="1">
                <a:solidFill>
                  <a:srgbClr val="5075BC"/>
                </a:solidFill>
              </a:rPr>
              <a:t>προσβάσιμου</a:t>
            </a:r>
            <a:r>
              <a:rPr lang="el-GR" dirty="0">
                <a:solidFill>
                  <a:srgbClr val="5075BC"/>
                </a:solidFill>
              </a:rPr>
              <a:t> περιεχομένου </a:t>
            </a:r>
            <a:r>
              <a:rPr lang="el-GR" dirty="0" smtClean="0">
                <a:solidFill>
                  <a:srgbClr val="5075BC"/>
                </a:solidFill>
              </a:rPr>
              <a:t>(3 </a:t>
            </a:r>
            <a:r>
              <a:rPr lang="el-GR" dirty="0">
                <a:solidFill>
                  <a:srgbClr val="5075BC"/>
                </a:solidFill>
              </a:rPr>
              <a:t>από </a:t>
            </a:r>
            <a:r>
              <a:rPr lang="el-GR" dirty="0" smtClean="0">
                <a:solidFill>
                  <a:srgbClr val="5075BC"/>
                </a:solidFill>
              </a:rPr>
              <a:t>3)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999381"/>
            <a:ext cx="8229600" cy="4525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schemeClr val="bg1"/>
                </a:solidFill>
              </a:rPr>
              <a:t>Μείωση </a:t>
            </a:r>
            <a:r>
              <a:rPr lang="el-GR" dirty="0">
                <a:solidFill>
                  <a:schemeClr val="bg1"/>
                </a:solidFill>
              </a:rPr>
              <a:t>του κόστους των προστίμων και των δικαστικών εξόδων  λόγω της μη συμμόρφωσης, στις χώρες που υπάρχει σχετική </a:t>
            </a:r>
            <a:r>
              <a:rPr lang="el-GR" dirty="0" smtClean="0">
                <a:solidFill>
                  <a:schemeClr val="bg1"/>
                </a:solidFill>
              </a:rPr>
              <a:t>νομοθεσία.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l-GR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>
                <a:solidFill>
                  <a:schemeClr val="bg1"/>
                </a:solidFill>
              </a:rPr>
              <a:t>Μείωση του κόστους παραγωγής περιεχομένου σε  εναλλακτικές μορφές, </a:t>
            </a:r>
            <a:r>
              <a:rPr lang="el-GR" dirty="0">
                <a:solidFill>
                  <a:schemeClr val="bg1"/>
                </a:solidFill>
              </a:rPr>
              <a:t>π.χ. παραγωγή ακουστικών </a:t>
            </a:r>
            <a:r>
              <a:rPr lang="el-GR" dirty="0" smtClean="0">
                <a:solidFill>
                  <a:schemeClr val="bg1"/>
                </a:solidFill>
              </a:rPr>
              <a:t>βιβλίων.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l-GR" dirty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6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1 - Τίτλος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rgbClr val="5075BC"/>
                </a:solidFill>
              </a:rPr>
              <a:t>Κοινωνική Πλευρά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49514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b="1" dirty="0" smtClean="0">
                <a:solidFill>
                  <a:schemeClr val="bg1"/>
                </a:solidFill>
              </a:rPr>
              <a:t>Η προσβασιμότητα του περιεχομένου: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b="1" dirty="0" smtClean="0">
              <a:solidFill>
                <a:schemeClr val="bg1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schemeClr val="bg1"/>
                </a:solidFill>
              </a:rPr>
              <a:t>αποτελεί ουσιαστικό παράγοντα παροχής  ίσων ευκαιριών.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>
              <a:solidFill>
                <a:schemeClr val="bg1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schemeClr val="bg1"/>
                </a:solidFill>
              </a:rPr>
              <a:t>συμβάλει στη μείωση του ψηφιακού χάσματος.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schemeClr val="bg1"/>
                </a:solidFill>
              </a:rPr>
              <a:t>συμπεριλαμβάνεται στη Κοινωνική Ευθύνη του ιδρύματος.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Υλικό που έχει αναπτυχθεί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fontScale="92500" lnSpcReduction="20000"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Σύντομες οδηγίες δημιουργίας </a:t>
            </a:r>
            <a:r>
              <a:rPr lang="el-GR" sz="2800" dirty="0" err="1" smtClean="0">
                <a:solidFill>
                  <a:schemeClr val="bg1"/>
                </a:solidFill>
              </a:rPr>
              <a:t>προσβάσιμων</a:t>
            </a:r>
            <a:r>
              <a:rPr lang="el-GR" sz="2800" dirty="0" smtClean="0">
                <a:solidFill>
                  <a:schemeClr val="bg1"/>
                </a:solidFill>
              </a:rPr>
              <a:t> παρουσιάσεων.</a:t>
            </a:r>
          </a:p>
          <a:p>
            <a:endParaRPr lang="el-GR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Template </a:t>
            </a:r>
            <a:r>
              <a:rPr lang="en-US" sz="2800" dirty="0" smtClean="0">
                <a:solidFill>
                  <a:schemeClr val="bg1"/>
                </a:solidFill>
              </a:rPr>
              <a:t>MS-PowerPoint 2013</a:t>
            </a:r>
            <a:r>
              <a:rPr lang="el-GR" sz="2800" dirty="0" smtClean="0">
                <a:solidFill>
                  <a:schemeClr val="bg1"/>
                </a:solidFill>
              </a:rPr>
              <a:t>.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l-GR" sz="2800" dirty="0" smtClean="0">
              <a:solidFill>
                <a:schemeClr val="bg1"/>
              </a:solidFill>
            </a:endParaRPr>
          </a:p>
          <a:p>
            <a:endParaRPr lang="el-GR" sz="2800" dirty="0" smtClean="0">
              <a:solidFill>
                <a:schemeClr val="bg1"/>
              </a:solidFill>
            </a:endParaRPr>
          </a:p>
          <a:p>
            <a:r>
              <a:rPr lang="el-GR" sz="2800" dirty="0" smtClean="0">
                <a:solidFill>
                  <a:schemeClr val="bg1"/>
                </a:solidFill>
              </a:rPr>
              <a:t>Αναλυτικές οδηγίες δημιουργίας </a:t>
            </a:r>
            <a:r>
              <a:rPr lang="el-GR" sz="2800" dirty="0" err="1" smtClean="0">
                <a:solidFill>
                  <a:schemeClr val="bg1"/>
                </a:solidFill>
              </a:rPr>
              <a:t>προσβάσιμων</a:t>
            </a:r>
            <a:r>
              <a:rPr lang="el-GR" sz="2800" dirty="0" smtClean="0">
                <a:solidFill>
                  <a:schemeClr val="bg1"/>
                </a:solidFill>
              </a:rPr>
              <a:t> </a:t>
            </a:r>
            <a:r>
              <a:rPr lang="el-GR" sz="2800" dirty="0">
                <a:solidFill>
                  <a:schemeClr val="bg1"/>
                </a:solidFill>
              </a:rPr>
              <a:t>παρουσιάσεων.</a:t>
            </a:r>
            <a:endParaRPr lang="el-GR" sz="2800" dirty="0" smtClean="0">
              <a:solidFill>
                <a:schemeClr val="bg1"/>
              </a:solidFill>
            </a:endParaRPr>
          </a:p>
          <a:p>
            <a:endParaRPr lang="el-GR" sz="2800" dirty="0" smtClean="0">
              <a:solidFill>
                <a:schemeClr val="bg1"/>
              </a:solidFill>
            </a:endParaRPr>
          </a:p>
          <a:p>
            <a:r>
              <a:rPr lang="el-GR" sz="2800" dirty="0">
                <a:solidFill>
                  <a:schemeClr val="bg1"/>
                </a:solidFill>
              </a:rPr>
              <a:t>Ειδικές οδηγίες δημιουργίας </a:t>
            </a:r>
            <a:r>
              <a:rPr lang="el-GR" sz="2800" dirty="0" err="1">
                <a:solidFill>
                  <a:schemeClr val="bg1"/>
                </a:solidFill>
              </a:rPr>
              <a:t>προσβάσιμων</a:t>
            </a:r>
            <a:r>
              <a:rPr lang="el-GR" sz="2800" dirty="0">
                <a:solidFill>
                  <a:schemeClr val="bg1"/>
                </a:solidFill>
              </a:rPr>
              <a:t> εγγράφων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l-GR" sz="2800" dirty="0">
                <a:solidFill>
                  <a:schemeClr val="bg1"/>
                </a:solidFill>
              </a:rPr>
              <a:t>χρήση επιστημονικών συμβόλων, μαθηματικών τύπων, συμβόλων χημείας, συνδυασμό κειμένων σε πολλαπλές γλώσσες, αρχεία ήχου ή </a:t>
            </a:r>
            <a:r>
              <a:rPr lang="en-US" sz="2800" dirty="0">
                <a:solidFill>
                  <a:schemeClr val="bg1"/>
                </a:solidFill>
              </a:rPr>
              <a:t>video</a:t>
            </a:r>
            <a:r>
              <a:rPr lang="el-GR" sz="2800" dirty="0">
                <a:solidFill>
                  <a:schemeClr val="bg1"/>
                </a:solidFill>
              </a:rPr>
              <a:t> κ.α.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  <a:endParaRPr lang="el-GR" sz="2800" dirty="0">
              <a:solidFill>
                <a:schemeClr val="bg1"/>
              </a:solidFill>
            </a:endParaRPr>
          </a:p>
          <a:p>
            <a:endParaRPr lang="el-GR" sz="2800" dirty="0" smtClean="0">
              <a:solidFill>
                <a:schemeClr val="bg1"/>
              </a:solidFill>
            </a:endParaRPr>
          </a:p>
          <a:p>
            <a:endParaRPr lang="el-G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Δομή παρουσίασης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>
                <a:solidFill>
                  <a:schemeClr val="bg1"/>
                </a:solidFill>
              </a:rPr>
              <a:t>Η δομή </a:t>
            </a:r>
            <a:r>
              <a:rPr lang="el-GR" b="1" dirty="0" smtClean="0">
                <a:solidFill>
                  <a:schemeClr val="bg1"/>
                </a:solidFill>
              </a:rPr>
              <a:t>μιας παρουσίασης έχει </a:t>
            </a:r>
            <a:r>
              <a:rPr lang="el-GR" b="1" dirty="0">
                <a:solidFill>
                  <a:schemeClr val="bg1"/>
                </a:solidFill>
              </a:rPr>
              <a:t>εξαιρετικά μεγάλη σημασία για την προσβασιμότητά </a:t>
            </a:r>
            <a:r>
              <a:rPr lang="el-GR" b="1" dirty="0" smtClean="0">
                <a:solidFill>
                  <a:schemeClr val="bg1"/>
                </a:solidFill>
              </a:rPr>
              <a:t>της.</a:t>
            </a:r>
          </a:p>
          <a:p>
            <a:pPr marL="0" indent="0"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800" dirty="0" smtClean="0">
                <a:solidFill>
                  <a:schemeClr val="bg1"/>
                </a:solidFill>
              </a:rPr>
              <a:t>Το </a:t>
            </a:r>
            <a:r>
              <a:rPr lang="en-US" sz="2800" dirty="0" smtClean="0">
                <a:solidFill>
                  <a:schemeClr val="bg1"/>
                </a:solidFill>
              </a:rPr>
              <a:t>MS-PowerPoint</a:t>
            </a:r>
            <a:r>
              <a:rPr lang="el-GR" sz="2800" dirty="0" smtClean="0">
                <a:solidFill>
                  <a:schemeClr val="bg1"/>
                </a:solidFill>
              </a:rPr>
              <a:t>2013 δεν παρέχει στο χρήστη Επικεφαλίδες και Γρήγορα στυλ, όπως το </a:t>
            </a:r>
            <a:r>
              <a:rPr lang="en-US" sz="2800" dirty="0" smtClean="0">
                <a:solidFill>
                  <a:schemeClr val="bg1"/>
                </a:solidFill>
              </a:rPr>
              <a:t>MS-Word201</a:t>
            </a:r>
            <a:r>
              <a:rPr lang="el-GR" sz="2800" dirty="0" smtClean="0">
                <a:solidFill>
                  <a:schemeClr val="bg1"/>
                </a:solidFill>
              </a:rPr>
              <a:t>3, για να διευκολύνει τη δόμηση μιας παρουσίασης.</a:t>
            </a:r>
          </a:p>
        </p:txBody>
      </p:sp>
    </p:spTree>
    <p:extLst>
      <p:ext uri="{BB962C8B-B14F-4D97-AF65-F5344CB8AC3E}">
        <p14:creationId xmlns:p14="http://schemas.microsoft.com/office/powerpoint/2010/main" val="331450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Διατάξεις διαφάνειας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13184" y="1412776"/>
            <a:ext cx="865130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Σωστή </a:t>
            </a:r>
            <a:r>
              <a:rPr lang="el-GR" dirty="0">
                <a:solidFill>
                  <a:schemeClr val="bg1"/>
                </a:solidFill>
              </a:rPr>
              <a:t>χρήση των διατάξεων </a:t>
            </a:r>
            <a:r>
              <a:rPr lang="el-GR" dirty="0" smtClean="0">
                <a:solidFill>
                  <a:schemeClr val="bg1"/>
                </a:solidFill>
              </a:rPr>
              <a:t>διαφανειών: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το </a:t>
            </a:r>
            <a:r>
              <a:rPr lang="el-GR" dirty="0">
                <a:solidFill>
                  <a:schemeClr val="bg1"/>
                </a:solidFill>
              </a:rPr>
              <a:t>πιο σημαντικό στοιχείο που θα εξασφαλίσει την προσβασιμότητα στο περιεχόμενό τους</a:t>
            </a:r>
            <a:r>
              <a:rPr lang="el-GR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Ενσωματωμένες διατάξεις διαφάνειας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Vs</a:t>
            </a:r>
            <a:r>
              <a:rPr lang="el-GR" b="1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Κενές διαφάνειες.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Λογική σειρά ανάγνωσης.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l-GR" dirty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Εικόνα 3" descr="σύνδεση με video">
            <a:hlinkClick r:id="rId2" action="ppaction://hlinkfile" tooltip="ppt_1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894" y="5938739"/>
            <a:ext cx="1162212" cy="78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9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Άδειες </a:t>
            </a:r>
            <a:r>
              <a:rPr lang="el-GR" dirty="0">
                <a:solidFill>
                  <a:srgbClr val="5075BC"/>
                </a:solidFill>
              </a:rPr>
              <a:t>Χρήσης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Το παρόν εκπαιδευτικό υλικό υπόκειται σε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άδειες χρήσης </a:t>
            </a:r>
            <a:r>
              <a:rPr lang="en-US" dirty="0">
                <a:solidFill>
                  <a:schemeClr val="bg1"/>
                </a:solidFill>
              </a:rPr>
              <a:t>Creative Commons. </a:t>
            </a:r>
          </a:p>
          <a:p>
            <a:r>
              <a:rPr lang="el-GR" dirty="0">
                <a:solidFill>
                  <a:schemeClr val="bg1"/>
                </a:solidFill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pPr>
              <a:buNone/>
            </a:pP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5" name="7 - Εικόνα" descr="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5853" y="5157192"/>
            <a:ext cx="185229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1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5075BC"/>
                </a:solidFill>
              </a:rPr>
              <a:t>Μοναδικοί τίτλοι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052736"/>
            <a:ext cx="8229600" cy="1069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>
                <a:solidFill>
                  <a:schemeClr val="bg1"/>
                </a:solidFill>
              </a:rPr>
              <a:t>Οι τίτλοι χρησιμοποιούνται για περιήγηση και επιλογή από όσους δεν μπορούν να δουν τις διαφάνειες.</a:t>
            </a:r>
          </a:p>
          <a:p>
            <a:endParaRPr lang="el-GR" sz="2800" dirty="0">
              <a:solidFill>
                <a:schemeClr val="bg1"/>
              </a:solidFill>
            </a:endParaRPr>
          </a:p>
        </p:txBody>
      </p:sp>
      <p:pic>
        <p:nvPicPr>
          <p:cNvPr id="4" name="Εικόνα 3" descr="προβολή διάρθρωση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260" y="2209151"/>
            <a:ext cx="4153480" cy="46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Αντικείμενα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>
                <a:solidFill>
                  <a:schemeClr val="bg1"/>
                </a:solidFill>
              </a:rPr>
              <a:t>Αντικείμενα: </a:t>
            </a:r>
            <a:r>
              <a:rPr lang="el-GR" sz="2800" dirty="0">
                <a:solidFill>
                  <a:schemeClr val="bg1"/>
                </a:solidFill>
              </a:rPr>
              <a:t>εικόνες, </a:t>
            </a:r>
            <a:r>
              <a:rPr lang="el-GR" sz="2800" dirty="0" smtClean="0">
                <a:solidFill>
                  <a:schemeClr val="bg1"/>
                </a:solidFill>
              </a:rPr>
              <a:t>εικόνες </a:t>
            </a:r>
            <a:r>
              <a:rPr lang="en-US" sz="2800" dirty="0">
                <a:solidFill>
                  <a:schemeClr val="bg1"/>
                </a:solidFill>
              </a:rPr>
              <a:t>Clip Art</a:t>
            </a:r>
            <a:r>
              <a:rPr lang="el-GR" sz="2800" dirty="0">
                <a:solidFill>
                  <a:schemeClr val="bg1"/>
                </a:solidFill>
              </a:rPr>
              <a:t> και </a:t>
            </a:r>
            <a:r>
              <a:rPr lang="el-GR" sz="2800" dirty="0" smtClean="0">
                <a:solidFill>
                  <a:schemeClr val="bg1"/>
                </a:solidFill>
              </a:rPr>
              <a:t>φωτογραφίες.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Σημαντικός ρόλος: παρέχουν πληθώρα πληροφοριών.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Διακοσμητικός ρόλος: δεν παρέχουν πληροφορίες.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  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Οι πληροφορίες πρέπει να γίνονται </a:t>
            </a:r>
            <a:r>
              <a:rPr lang="el-GR" sz="2400" b="1" dirty="0" smtClean="0">
                <a:solidFill>
                  <a:schemeClr val="bg1"/>
                </a:solidFill>
              </a:rPr>
              <a:t>αντιληπτές</a:t>
            </a:r>
            <a:r>
              <a:rPr lang="el-GR" sz="2400" dirty="0" smtClean="0">
                <a:solidFill>
                  <a:schemeClr val="bg1"/>
                </a:solidFill>
              </a:rPr>
              <a:t> από όλους τους χρήστες.</a:t>
            </a:r>
          </a:p>
          <a:p>
            <a:pPr marL="0" indent="0">
              <a:buNone/>
            </a:pPr>
            <a:endParaRPr lang="el-GR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ΠΡΟΣΟΧΗ: Εναλλακτικό κείμενο σε όλα τα αντικείμενα!!!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l-G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1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64488" cy="114300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5075BC"/>
                </a:solidFill>
              </a:rPr>
              <a:t>Εναλλακτικό κείμενο σε αντικείμενο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6732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Βασικοί κανόνες:</a:t>
            </a:r>
          </a:p>
          <a:p>
            <a:pPr lvl="0"/>
            <a:r>
              <a:rPr lang="el-GR" sz="2400" dirty="0">
                <a:solidFill>
                  <a:schemeClr val="bg1"/>
                </a:solidFill>
              </a:rPr>
              <a:t>Προσπαθήστε να απαντήσετε στην ερώτηση: «</a:t>
            </a:r>
            <a:r>
              <a:rPr lang="el-GR" sz="2400" b="1" dirty="0">
                <a:solidFill>
                  <a:schemeClr val="bg1"/>
                </a:solidFill>
              </a:rPr>
              <a:t>Τι πληροφορίες μεταφέρει το αντικείμενο;</a:t>
            </a:r>
            <a:r>
              <a:rPr lang="el-GR" sz="2400" dirty="0">
                <a:solidFill>
                  <a:schemeClr val="bg1"/>
                </a:solidFill>
              </a:rPr>
              <a:t>»</a:t>
            </a:r>
          </a:p>
          <a:p>
            <a:pPr lvl="0"/>
            <a:r>
              <a:rPr lang="el-GR" sz="2400" dirty="0">
                <a:solidFill>
                  <a:schemeClr val="bg1"/>
                </a:solidFill>
              </a:rPr>
              <a:t>Το εναλλακτικό κείμενο θα πρέπει να είναι </a:t>
            </a:r>
            <a:r>
              <a:rPr lang="el-GR" sz="2400" b="1" dirty="0">
                <a:solidFill>
                  <a:schemeClr val="bg1"/>
                </a:solidFill>
              </a:rPr>
              <a:t>σύντομο</a:t>
            </a:r>
            <a:r>
              <a:rPr lang="el-GR" sz="2400" dirty="0">
                <a:solidFill>
                  <a:schemeClr val="bg1"/>
                </a:solidFill>
              </a:rPr>
              <a:t>, δηλαδή μερικές λέξεις ή μια φράση. Καλό είναι να μην ξεπερνάει τις δύο προτάσεις.</a:t>
            </a:r>
          </a:p>
          <a:p>
            <a:pPr lvl="0"/>
            <a:r>
              <a:rPr lang="el-GR" sz="2400" dirty="0">
                <a:solidFill>
                  <a:schemeClr val="bg1"/>
                </a:solidFill>
              </a:rPr>
              <a:t>Το εναλλακτικό κείμενο πρέπει να παρουσιάζει το περιεχόμενο και τη λειτουργία του αντικειμένου.</a:t>
            </a:r>
          </a:p>
          <a:p>
            <a:pPr lvl="0"/>
            <a:r>
              <a:rPr lang="el-GR" sz="2400" dirty="0">
                <a:solidFill>
                  <a:schemeClr val="bg1"/>
                </a:solidFill>
              </a:rPr>
              <a:t>Το εναλλακτικό κείμενο δεν πρέπει να είναι περιττό, δηλαδή να περιέχει πληροφορίες που υπάρχουν ήδη στο σώμα του κειμένου.</a:t>
            </a:r>
          </a:p>
          <a:p>
            <a:pPr lvl="0"/>
            <a:r>
              <a:rPr lang="el-GR" sz="2400" dirty="0">
                <a:solidFill>
                  <a:schemeClr val="bg1"/>
                </a:solidFill>
              </a:rPr>
              <a:t>Αν το αντικείμενο δε μεταφέρει χρήσιμες πληροφορίες, αφήστε κενό το πεδίο </a:t>
            </a:r>
            <a:r>
              <a:rPr lang="el-GR" sz="2400" b="1" dirty="0">
                <a:solidFill>
                  <a:schemeClr val="bg1"/>
                </a:solidFill>
              </a:rPr>
              <a:t>Περιγραφή</a:t>
            </a:r>
            <a:r>
              <a:rPr lang="el-GR" sz="24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510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Πίνακες δεδομένων 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2800" b="1" dirty="0" smtClean="0">
                <a:solidFill>
                  <a:schemeClr val="bg1"/>
                </a:solidFill>
              </a:rPr>
              <a:t>Πίνακας δεδομένων: </a:t>
            </a:r>
            <a:r>
              <a:rPr lang="el-GR" sz="2800" dirty="0" smtClean="0">
                <a:solidFill>
                  <a:schemeClr val="bg1"/>
                </a:solidFill>
              </a:rPr>
              <a:t>χρησιμοποιείται για εμφάνιση δεδομένων σε συνοπτική μορφή.</a:t>
            </a:r>
          </a:p>
          <a:p>
            <a:pPr marL="0" indent="0">
              <a:buNone/>
            </a:pPr>
            <a:endParaRPr lang="el-GR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800" dirty="0" smtClean="0">
                <a:solidFill>
                  <a:schemeClr val="bg1"/>
                </a:solidFill>
              </a:rPr>
              <a:t>Οι απλοί και σωστά δομημένοι πίνακες βοηθούν όλους τους χρήστες να αντιληφθούν καλύτερα τις πληροφορίες.</a:t>
            </a:r>
          </a:p>
          <a:p>
            <a:pPr marL="0" indent="0">
              <a:buNone/>
            </a:pPr>
            <a:endParaRPr lang="el-GR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800" dirty="0" smtClean="0">
                <a:solidFill>
                  <a:schemeClr val="bg1"/>
                </a:solidFill>
              </a:rPr>
              <a:t>Τα άτομα με αναπηρία που χρησιμοποιούν προγράμματα αναγνώστη οθόνης μπορούν να περιηγηθούν και να αντιληφθούν το περιεχόμενο του πίνακα.</a:t>
            </a:r>
            <a:endParaRPr lang="el-G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0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800"/>
            <a:ext cx="8686800" cy="114300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5075BC"/>
                </a:solidFill>
              </a:rPr>
              <a:t>Δημιουργία και χρήση πινάκων δεδομένων (1/2)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6264"/>
            <a:ext cx="8229600" cy="4349080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Πίνακες με απλή</a:t>
            </a:r>
            <a:r>
              <a:rPr lang="el-GR" sz="2800" dirty="0">
                <a:solidFill>
                  <a:schemeClr val="bg1"/>
                </a:solidFill>
              </a:rPr>
              <a:t>, δισδιάστατη </a:t>
            </a:r>
            <a:r>
              <a:rPr lang="el-GR" sz="2800" dirty="0" smtClean="0">
                <a:solidFill>
                  <a:schemeClr val="bg1"/>
                </a:solidFill>
              </a:rPr>
              <a:t>δομή, χωρίς </a:t>
            </a:r>
            <a:r>
              <a:rPr lang="el-GR" sz="2800" dirty="0">
                <a:solidFill>
                  <a:schemeClr val="bg1"/>
                </a:solidFill>
              </a:rPr>
              <a:t>διαιρεμένα ή/και συγχωνευμένα κελιά. </a:t>
            </a:r>
            <a:endParaRPr lang="el-GR" sz="2800" dirty="0" smtClean="0">
              <a:solidFill>
                <a:schemeClr val="bg1"/>
              </a:solidFill>
            </a:endParaRPr>
          </a:p>
          <a:p>
            <a:pPr lvl="0"/>
            <a:r>
              <a:rPr lang="el-GR" sz="2800" dirty="0">
                <a:solidFill>
                  <a:schemeClr val="bg1"/>
                </a:solidFill>
              </a:rPr>
              <a:t>Μη χρησιμοποιείτε το πλήκτρο </a:t>
            </a:r>
            <a:r>
              <a:rPr lang="en-US" sz="2800" dirty="0">
                <a:solidFill>
                  <a:schemeClr val="bg1"/>
                </a:solidFill>
              </a:rPr>
              <a:t>TAB</a:t>
            </a:r>
            <a:r>
              <a:rPr lang="el-GR" sz="2800" dirty="0">
                <a:solidFill>
                  <a:schemeClr val="bg1"/>
                </a:solidFill>
              </a:rPr>
              <a:t> ή το κενό διάστημα για να δημιουργήσετε δομές που να μοιάζουν με πίνακες. </a:t>
            </a:r>
            <a:r>
              <a:rPr lang="el-GR" sz="2800" b="1" dirty="0">
                <a:solidFill>
                  <a:schemeClr val="bg1"/>
                </a:solidFill>
              </a:rPr>
              <a:t>Δεν αναγνωρίζονται σωστά από τα προγράμματα αναγνώστη οθόνης.</a:t>
            </a:r>
          </a:p>
          <a:p>
            <a:pPr lvl="0"/>
            <a:r>
              <a:rPr lang="el-GR" sz="2800" dirty="0">
                <a:solidFill>
                  <a:schemeClr val="bg1"/>
                </a:solidFill>
              </a:rPr>
              <a:t>Μη χρησιμοποιείτε κενά κελιά για να μορφοποιήσετε τους πίνακές σας</a:t>
            </a:r>
            <a:r>
              <a:rPr lang="el-GR" sz="2800" dirty="0" smtClean="0">
                <a:solidFill>
                  <a:schemeClr val="bg1"/>
                </a:solidFill>
              </a:rPr>
              <a:t>.</a:t>
            </a:r>
            <a:endParaRPr lang="el-GR" sz="2400" dirty="0">
              <a:solidFill>
                <a:schemeClr val="bg1"/>
              </a:solidFill>
            </a:endParaRPr>
          </a:p>
          <a:p>
            <a:endParaRPr lang="el-G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4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5075BC"/>
                </a:solidFill>
              </a:rPr>
              <a:t>Δημιουργία και χρήση πινάκων δεδομένων </a:t>
            </a:r>
            <a:r>
              <a:rPr lang="el-GR" dirty="0" smtClean="0">
                <a:solidFill>
                  <a:srgbClr val="5075BC"/>
                </a:solidFill>
              </a:rPr>
              <a:t>(2/2</a:t>
            </a:r>
            <a:r>
              <a:rPr lang="el-GR" dirty="0">
                <a:solidFill>
                  <a:srgbClr val="5075BC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3445843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Μη χρησιμοποιείτε πίνακες για να διατάξετε κείμενο ή άλλα </a:t>
            </a:r>
            <a:r>
              <a:rPr lang="el-GR" sz="2800" dirty="0" smtClean="0">
                <a:solidFill>
                  <a:schemeClr val="bg1"/>
                </a:solidFill>
              </a:rPr>
              <a:t>αντικείμενα (π.χ. εικόνες).</a:t>
            </a:r>
            <a:endParaRPr lang="el-GR" sz="2800" dirty="0">
              <a:solidFill>
                <a:schemeClr val="bg1"/>
              </a:solidFill>
            </a:endParaRPr>
          </a:p>
          <a:p>
            <a:pPr lvl="0"/>
            <a:r>
              <a:rPr lang="el-GR" sz="2800" dirty="0">
                <a:solidFill>
                  <a:schemeClr val="bg1"/>
                </a:solidFill>
              </a:rPr>
              <a:t>Οι πίνακες να διαβάζονται λογικά.</a:t>
            </a:r>
          </a:p>
          <a:p>
            <a:pPr lvl="0"/>
            <a:r>
              <a:rPr lang="el-GR" sz="2800" dirty="0" smtClean="0">
                <a:solidFill>
                  <a:schemeClr val="bg1"/>
                </a:solidFill>
              </a:rPr>
              <a:t>Εισάγετε γραμμή </a:t>
            </a:r>
            <a:r>
              <a:rPr lang="el-GR" sz="2800" dirty="0">
                <a:solidFill>
                  <a:schemeClr val="bg1"/>
                </a:solidFill>
              </a:rPr>
              <a:t>(ή στήλη) κεφαλίδας.</a:t>
            </a:r>
          </a:p>
          <a:p>
            <a:pPr lvl="0"/>
            <a:r>
              <a:rPr lang="el-GR" sz="2800" dirty="0">
                <a:solidFill>
                  <a:schemeClr val="bg1"/>
                </a:solidFill>
              </a:rPr>
              <a:t>Εισάγετε περιγραφή ή επεξήγηση, υπό μορφή εναλλακτικού κειμένου, για διευκόλυνση των χρηστών υποστηρικτικών τεχνολογιών</a:t>
            </a:r>
            <a:r>
              <a:rPr lang="el-GR" sz="2800" dirty="0" smtClean="0">
                <a:solidFill>
                  <a:schemeClr val="bg1"/>
                </a:solidFill>
              </a:rPr>
              <a:t>.</a:t>
            </a:r>
            <a:endParaRPr lang="el-G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2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Εισαγωγή μαθηματικών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Εισαγωγή ε</a:t>
            </a:r>
            <a:r>
              <a:rPr lang="el-GR" dirty="0">
                <a:solidFill>
                  <a:schemeClr val="bg1"/>
                </a:solidFill>
              </a:rPr>
              <a:t>ξ</a:t>
            </a:r>
            <a:r>
              <a:rPr lang="el-GR" dirty="0" smtClean="0">
                <a:solidFill>
                  <a:schemeClr val="bg1"/>
                </a:solidFill>
              </a:rPr>
              <a:t>ίσωσης μέσω του </a:t>
            </a:r>
            <a:r>
              <a:rPr lang="en-US" dirty="0" smtClean="0">
                <a:solidFill>
                  <a:schemeClr val="bg1"/>
                </a:solidFill>
              </a:rPr>
              <a:t>Equation Editor.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Εισαγωγή </a:t>
            </a:r>
            <a:r>
              <a:rPr lang="el-GR" dirty="0" smtClean="0">
                <a:solidFill>
                  <a:schemeClr val="bg1"/>
                </a:solidFill>
              </a:rPr>
              <a:t>συμβόλων μέσω </a:t>
            </a:r>
            <a:r>
              <a:rPr lang="el-GR" dirty="0">
                <a:solidFill>
                  <a:schemeClr val="bg1"/>
                </a:solidFill>
              </a:rPr>
              <a:t>του </a:t>
            </a:r>
            <a:r>
              <a:rPr lang="en-US" dirty="0">
                <a:solidFill>
                  <a:schemeClr val="bg1"/>
                </a:solidFill>
              </a:rPr>
              <a:t>Equation Editor.</a:t>
            </a:r>
            <a:endParaRPr lang="el-GR" dirty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3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Λίστες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07901"/>
            <a:ext cx="8686800" cy="4785395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Οι λίστες είναι </a:t>
            </a:r>
            <a:r>
              <a:rPr lang="el-GR" sz="2800" dirty="0" smtClean="0">
                <a:solidFill>
                  <a:schemeClr val="bg1"/>
                </a:solidFill>
              </a:rPr>
              <a:t>σημαντικό </a:t>
            </a:r>
            <a:r>
              <a:rPr lang="el-GR" sz="2800" dirty="0">
                <a:solidFill>
                  <a:schemeClr val="bg1"/>
                </a:solidFill>
              </a:rPr>
              <a:t>εργαλείο </a:t>
            </a:r>
            <a:r>
              <a:rPr lang="el-GR" sz="2800" dirty="0" smtClean="0">
                <a:solidFill>
                  <a:schemeClr val="bg1"/>
                </a:solidFill>
              </a:rPr>
              <a:t>οργάνωσης της παρουσίασης.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Διαμόρφωση λίστας </a:t>
            </a:r>
            <a:r>
              <a:rPr lang="el-GR" sz="2800" dirty="0">
                <a:solidFill>
                  <a:schemeClr val="bg1"/>
                </a:solidFill>
              </a:rPr>
              <a:t>χρησιμοποιώντας την αυτόματη εισαγωγή κουκκίδων και στυλ αρίθμησης του </a:t>
            </a:r>
            <a:r>
              <a:rPr lang="en-US" sz="2800" dirty="0">
                <a:solidFill>
                  <a:schemeClr val="bg1"/>
                </a:solidFill>
              </a:rPr>
              <a:t>MS</a:t>
            </a:r>
            <a:r>
              <a:rPr lang="el-GR" sz="2800" dirty="0" smtClean="0">
                <a:solidFill>
                  <a:schemeClr val="bg1"/>
                </a:solidFill>
              </a:rPr>
              <a:t>-</a:t>
            </a:r>
            <a:r>
              <a:rPr lang="en-US" sz="2800" dirty="0" smtClean="0">
                <a:solidFill>
                  <a:schemeClr val="bg1"/>
                </a:solidFill>
              </a:rPr>
              <a:t>PowerPoint</a:t>
            </a:r>
            <a:r>
              <a:rPr lang="el-GR" sz="2800" dirty="0" smtClean="0">
                <a:solidFill>
                  <a:schemeClr val="bg1"/>
                </a:solidFill>
              </a:rPr>
              <a:t>. (Αλλιώς, οι Υ.Τ. δεν θα αναγνωρίσουν τη συνεκτικότητα των στοιχείων.)</a:t>
            </a:r>
          </a:p>
          <a:p>
            <a:pPr marL="0" indent="0">
              <a:buNone/>
            </a:pPr>
            <a:endParaRPr lang="el-GR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800" b="1" dirty="0" smtClean="0">
                <a:solidFill>
                  <a:schemeClr val="bg1"/>
                </a:solidFill>
              </a:rPr>
              <a:t>Σημείωση</a:t>
            </a:r>
            <a:r>
              <a:rPr lang="el-GR" sz="2800" dirty="0">
                <a:solidFill>
                  <a:schemeClr val="bg1"/>
                </a:solidFill>
              </a:rPr>
              <a:t>: όταν χρησιμοποιείτε κουκκίδες ή/και αρίθμηση καλό είναι η κάθε πρόταση να τελειώνει με τελεία, για να διαβάζεται σωστά από τα προγράμματα αναγνώστη οθόνης.</a:t>
            </a:r>
          </a:p>
          <a:p>
            <a:endParaRPr lang="el-G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7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Στήλες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0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>
                <a:solidFill>
                  <a:schemeClr val="bg1"/>
                </a:solidFill>
              </a:rPr>
              <a:t>Εάν θέλετε να δομήσετε </a:t>
            </a:r>
            <a:r>
              <a:rPr lang="el-GR" sz="2400" dirty="0" smtClean="0">
                <a:solidFill>
                  <a:schemeClr val="bg1"/>
                </a:solidFill>
              </a:rPr>
              <a:t>ένα μέρος της παρουσίασης σας σε στήλες πρέπει να χρησιμοποιήσετε τις στήλες του </a:t>
            </a:r>
            <a:r>
              <a:rPr lang="en-US" sz="2400" dirty="0" smtClean="0">
                <a:solidFill>
                  <a:schemeClr val="bg1"/>
                </a:solidFill>
              </a:rPr>
              <a:t>MS-PowerPoint.</a:t>
            </a:r>
            <a:r>
              <a:rPr lang="el-GR" sz="24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Μη χρησιμοποιείτε </a:t>
            </a:r>
            <a:r>
              <a:rPr lang="el-GR" sz="2400" dirty="0">
                <a:solidFill>
                  <a:schemeClr val="bg1"/>
                </a:solidFill>
              </a:rPr>
              <a:t>το πλήκτρο </a:t>
            </a:r>
            <a:r>
              <a:rPr lang="en-US" sz="2400" dirty="0">
                <a:solidFill>
                  <a:schemeClr val="bg1"/>
                </a:solidFill>
              </a:rPr>
              <a:t>Tab</a:t>
            </a:r>
            <a:r>
              <a:rPr lang="el-GR" sz="2400" dirty="0">
                <a:solidFill>
                  <a:schemeClr val="bg1"/>
                </a:solidFill>
              </a:rPr>
              <a:t> για να δημιουργήσετε στήλες, γιατί τα προγράμματα αναγνώστη οθόνης δε διαβάζουν σωστά τέτοιου είδους στήλες.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Διαχωρίζετε τις στήλες με </a:t>
            </a:r>
            <a:r>
              <a:rPr lang="el-GR" sz="2400" dirty="0">
                <a:solidFill>
                  <a:schemeClr val="bg1"/>
                </a:solidFill>
              </a:rPr>
              <a:t>αρκετό περιθώριο, </a:t>
            </a:r>
            <a:r>
              <a:rPr lang="el-GR" sz="2400" dirty="0" smtClean="0">
                <a:solidFill>
                  <a:schemeClr val="bg1"/>
                </a:solidFill>
              </a:rPr>
              <a:t>για να </a:t>
            </a:r>
            <a:r>
              <a:rPr lang="el-GR" sz="2400" dirty="0">
                <a:solidFill>
                  <a:schemeClr val="bg1"/>
                </a:solidFill>
              </a:rPr>
              <a:t>γίνονται αντιληπτές από χρήστες με μειωμένη όραση. </a:t>
            </a:r>
          </a:p>
          <a:p>
            <a:pPr marL="0" indent="0">
              <a:buNone/>
            </a:pPr>
            <a:r>
              <a:rPr lang="el-GR" sz="2400" b="1" dirty="0">
                <a:solidFill>
                  <a:schemeClr val="bg1"/>
                </a:solidFill>
              </a:rPr>
              <a:t>Σημείωση</a:t>
            </a:r>
            <a:r>
              <a:rPr lang="el-GR" sz="2400" dirty="0">
                <a:solidFill>
                  <a:schemeClr val="bg1"/>
                </a:solidFill>
              </a:rPr>
              <a:t>: Επειδή οι στήλες μπορεί να είναι </a:t>
            </a:r>
            <a:r>
              <a:rPr lang="el-GR" sz="2400" dirty="0" smtClean="0">
                <a:solidFill>
                  <a:schemeClr val="bg1"/>
                </a:solidFill>
              </a:rPr>
              <a:t>πρόκληση </a:t>
            </a:r>
            <a:r>
              <a:rPr lang="el-GR" sz="2400" dirty="0">
                <a:solidFill>
                  <a:schemeClr val="bg1"/>
                </a:solidFill>
              </a:rPr>
              <a:t>για τους χρήστες ορισμένων βοηθητικών τεχνολογιών, </a:t>
            </a:r>
            <a:r>
              <a:rPr lang="el-GR" sz="2400" dirty="0" smtClean="0">
                <a:solidFill>
                  <a:schemeClr val="bg1"/>
                </a:solidFill>
              </a:rPr>
              <a:t>εξετάστε </a:t>
            </a:r>
            <a:r>
              <a:rPr lang="el-GR" sz="2400" dirty="0">
                <a:solidFill>
                  <a:schemeClr val="bg1"/>
                </a:solidFill>
              </a:rPr>
              <a:t>αν η χρήση τους στο έγγραφό σας είναι πραγματικά απαραίτητη.</a:t>
            </a:r>
          </a:p>
          <a:p>
            <a:endParaRPr lang="el-G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8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Υπερ-συνδέσεις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>
                <a:solidFill>
                  <a:schemeClr val="bg1"/>
                </a:solidFill>
              </a:rPr>
              <a:t>Η υπερ-σύνδεση βοηθάει στην εύκολη και γρήγορη πλοήγηση μέσα σε μια παρουσίαση, επιτρέποντας πρόσβαση στο περιεχόμενο που σας ενδιαφέρει χωρίς να χρειάζεται να διαβάσετε ολόκληρη την παρουσίαση. </a:t>
            </a:r>
            <a:endParaRPr lang="el-GR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l-G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Οι </a:t>
            </a:r>
            <a:r>
              <a:rPr lang="el-GR" sz="2400" dirty="0">
                <a:solidFill>
                  <a:schemeClr val="bg1"/>
                </a:solidFill>
              </a:rPr>
              <a:t>υπερ-συνδέσεις παρέχουν μεγάλη βοήθεια στην προσβασιμότητα και στην πλοήγηση. </a:t>
            </a:r>
          </a:p>
          <a:p>
            <a:pPr marL="0" indent="0">
              <a:buNone/>
            </a:pPr>
            <a:endParaRPr lang="el-G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400" dirty="0">
                <a:solidFill>
                  <a:schemeClr val="bg1"/>
                </a:solidFill>
              </a:rPr>
              <a:t>Στο </a:t>
            </a:r>
            <a:r>
              <a:rPr lang="en-US" sz="2400" dirty="0">
                <a:solidFill>
                  <a:schemeClr val="bg1"/>
                </a:solidFill>
              </a:rPr>
              <a:t>MS</a:t>
            </a:r>
            <a:r>
              <a:rPr lang="el-GR" sz="2400" dirty="0">
                <a:solidFill>
                  <a:schemeClr val="bg1"/>
                </a:solidFill>
              </a:rPr>
              <a:t>-</a:t>
            </a:r>
            <a:r>
              <a:rPr lang="en-US" sz="2400" dirty="0">
                <a:solidFill>
                  <a:schemeClr val="bg1"/>
                </a:solidFill>
              </a:rPr>
              <a:t>PowerPoint </a:t>
            </a:r>
            <a:r>
              <a:rPr lang="el-GR" sz="2400" dirty="0" smtClean="0">
                <a:solidFill>
                  <a:schemeClr val="bg1"/>
                </a:solidFill>
              </a:rPr>
              <a:t>μια </a:t>
            </a:r>
            <a:r>
              <a:rPr lang="el-GR" sz="2400" dirty="0">
                <a:solidFill>
                  <a:schemeClr val="bg1"/>
                </a:solidFill>
              </a:rPr>
              <a:t>υπερ-σύνδεση μπορεί να είναι:</a:t>
            </a:r>
          </a:p>
          <a:p>
            <a:r>
              <a:rPr lang="el-GR" sz="2400" dirty="0">
                <a:solidFill>
                  <a:schemeClr val="bg1"/>
                </a:solidFill>
              </a:rPr>
              <a:t>Εσωτερική: δηλαδή να συνδέει </a:t>
            </a:r>
            <a:r>
              <a:rPr lang="el-GR" sz="2400" dirty="0" smtClean="0">
                <a:solidFill>
                  <a:schemeClr val="bg1"/>
                </a:solidFill>
              </a:rPr>
              <a:t>μεταξύ τους διαφάνειες.</a:t>
            </a:r>
            <a:endParaRPr lang="el-GR" sz="2400" dirty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Εξωτερική: δηλαδή να συνδέει </a:t>
            </a:r>
            <a:r>
              <a:rPr lang="el-GR" sz="2400" dirty="0" smtClean="0">
                <a:solidFill>
                  <a:schemeClr val="bg1"/>
                </a:solidFill>
              </a:rPr>
              <a:t>μια διαφάνεια με ένα αρχείο, μια ιστοσελίδα κ.α.</a:t>
            </a:r>
            <a:endParaRPr lang="el-GR" sz="2400" dirty="0">
              <a:solidFill>
                <a:schemeClr val="bg1"/>
              </a:solidFill>
            </a:endParaRPr>
          </a:p>
          <a:p>
            <a:endParaRPr lang="el-G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Χρηματοδότηση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chemeClr val="bg1"/>
                </a:solidFill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Το έργο «</a:t>
            </a:r>
            <a:r>
              <a:rPr lang="el-GR" sz="2400" b="1" dirty="0">
                <a:solidFill>
                  <a:schemeClr val="bg1"/>
                </a:solidFill>
              </a:rPr>
              <a:t>Ανοικτά Ακαδημαϊκά Μαθήματα στο Πανεπιστήμιο Αθηνών</a:t>
            </a:r>
            <a:r>
              <a:rPr lang="el-GR" sz="2400" dirty="0">
                <a:solidFill>
                  <a:schemeClr val="bg1"/>
                </a:solidFill>
              </a:rPr>
              <a:t>» έχει χρηματοδοτήσει μόνο την αναδιαμόρφωση του εκπαιδευτικού υλικού.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80" y="5157192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Εισαγωγή υπερ-σύνδεσης (1/2)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>
                <a:solidFill>
                  <a:schemeClr val="bg1"/>
                </a:solidFill>
              </a:rPr>
              <a:t>Για </a:t>
            </a:r>
            <a:r>
              <a:rPr lang="el-GR" sz="2800" dirty="0" err="1" smtClean="0">
                <a:solidFill>
                  <a:schemeClr val="bg1"/>
                </a:solidFill>
              </a:rPr>
              <a:t>προσβάσιμες</a:t>
            </a:r>
            <a:r>
              <a:rPr lang="el-GR" sz="2800" dirty="0" smtClean="0">
                <a:solidFill>
                  <a:schemeClr val="bg1"/>
                </a:solidFill>
              </a:rPr>
              <a:t> </a:t>
            </a:r>
            <a:r>
              <a:rPr lang="el-GR" sz="2800" dirty="0">
                <a:solidFill>
                  <a:schemeClr val="bg1"/>
                </a:solidFill>
              </a:rPr>
              <a:t>υπερ-συνδέσεις </a:t>
            </a:r>
            <a:r>
              <a:rPr lang="el-GR" sz="2800" dirty="0" smtClean="0">
                <a:solidFill>
                  <a:schemeClr val="bg1"/>
                </a:solidFill>
              </a:rPr>
              <a:t>πρέπει να </a:t>
            </a:r>
            <a:r>
              <a:rPr lang="el-GR" sz="2800" dirty="0">
                <a:solidFill>
                  <a:schemeClr val="bg1"/>
                </a:solidFill>
              </a:rPr>
              <a:t>χρησιμοποιείτε περιγραφικό κείμενο μαζί με την πλήρη ηλεκτρονική διεύθυνση. </a:t>
            </a:r>
            <a:r>
              <a:rPr lang="el-GR" sz="2800" dirty="0" smtClean="0">
                <a:solidFill>
                  <a:schemeClr val="bg1"/>
                </a:solidFill>
              </a:rPr>
              <a:t>Έτσι, οι </a:t>
            </a:r>
            <a:r>
              <a:rPr lang="el-GR" sz="2800" dirty="0">
                <a:solidFill>
                  <a:schemeClr val="bg1"/>
                </a:solidFill>
              </a:rPr>
              <a:t>σύνδεσμοι  θα διαβάζονται σωστά με βάση το περιεχόμενο του κειμένου</a:t>
            </a:r>
            <a:r>
              <a:rPr lang="el-GR" sz="28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l-GR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800" dirty="0" smtClean="0">
                <a:solidFill>
                  <a:schemeClr val="bg1"/>
                </a:solidFill>
              </a:rPr>
              <a:t>Όταν </a:t>
            </a:r>
            <a:r>
              <a:rPr lang="el-GR" sz="2800" dirty="0">
                <a:solidFill>
                  <a:schemeClr val="bg1"/>
                </a:solidFill>
              </a:rPr>
              <a:t>χρησιμοποιείτε εικόνες για υπερ-συνδέσεις βεβαιωθείτε ότι το εναλλακτικό τους κείμενο είναι κατάλληλο, δηλαδή αφορά τις ίδιες τις </a:t>
            </a:r>
            <a:r>
              <a:rPr lang="el-GR" sz="2800" dirty="0" smtClean="0">
                <a:solidFill>
                  <a:schemeClr val="bg1"/>
                </a:solidFill>
              </a:rPr>
              <a:t>συνδέσεις, </a:t>
            </a:r>
            <a:r>
              <a:rPr lang="el-GR" sz="2800" dirty="0">
                <a:solidFill>
                  <a:schemeClr val="bg1"/>
                </a:solidFill>
              </a:rPr>
              <a:t>για να μπορεί το πρόγραμμα αναγνώστη οθόνης να τις εντοπίσει. </a:t>
            </a:r>
            <a:endParaRPr lang="el-GR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l-GR" sz="4600" dirty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2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Εισαγωγή </a:t>
            </a:r>
            <a:r>
              <a:rPr lang="el-GR" dirty="0" smtClean="0">
                <a:solidFill>
                  <a:srgbClr val="5075BC"/>
                </a:solidFill>
              </a:rPr>
              <a:t>υπερ-σύνδεσης (2/2)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Βασικές </a:t>
            </a:r>
            <a:r>
              <a:rPr lang="el-GR" dirty="0">
                <a:solidFill>
                  <a:schemeClr val="bg1"/>
                </a:solidFill>
              </a:rPr>
              <a:t>οδηγίες για </a:t>
            </a:r>
            <a:r>
              <a:rPr lang="el-GR" dirty="0" smtClean="0">
                <a:solidFill>
                  <a:schemeClr val="bg1"/>
                </a:solidFill>
              </a:rPr>
              <a:t>υπερ-συνδέσεις</a:t>
            </a:r>
            <a:r>
              <a:rPr lang="el-GR" dirty="0">
                <a:solidFill>
                  <a:schemeClr val="bg1"/>
                </a:solidFill>
              </a:rPr>
              <a:t>:</a:t>
            </a:r>
          </a:p>
          <a:p>
            <a:pPr lvl="0"/>
            <a:r>
              <a:rPr lang="el-GR" sz="2400" dirty="0">
                <a:solidFill>
                  <a:schemeClr val="bg1"/>
                </a:solidFill>
              </a:rPr>
              <a:t>Όλες οι υπερ-συνδέσεις πρέπει να ελέγχονται, για να βεβαιωθεί ο ακριβής προορισμός του συνδέσμου.</a:t>
            </a:r>
          </a:p>
          <a:p>
            <a:pPr lvl="0"/>
            <a:r>
              <a:rPr lang="el-GR" sz="2400" dirty="0">
                <a:solidFill>
                  <a:schemeClr val="bg1"/>
                </a:solidFill>
              </a:rPr>
              <a:t>Μην εισάγετε κενά στο τέλος μιας σύνδεσης, γιατί δε θα φορτώνεται η ιστοσελίδα.</a:t>
            </a:r>
          </a:p>
          <a:p>
            <a:pPr lvl="0"/>
            <a:r>
              <a:rPr lang="el-GR" sz="2400" dirty="0">
                <a:solidFill>
                  <a:schemeClr val="bg1"/>
                </a:solidFill>
              </a:rPr>
              <a:t>Να χρησιμοποιείτε ορθό κείμενο σύνδεσης, δηλαδή να είναι περιγραφικό σε σχέση με το περιεχόμενο της υπερ-σύνδεσης. </a:t>
            </a:r>
          </a:p>
          <a:p>
            <a:pPr lvl="0"/>
            <a:r>
              <a:rPr lang="el-GR" sz="2400" dirty="0">
                <a:solidFill>
                  <a:schemeClr val="bg1"/>
                </a:solidFill>
              </a:rPr>
              <a:t>Μη χρησιμοποιείτε ως κείμενο υπερ-σύνδεσης το «κάντε κλικ εδώ», γιατί προκαλεί σύγχυση στα άτομα που χρησιμοποιούν πρόγραμμα αναγνώστη οθόνης</a:t>
            </a:r>
            <a:r>
              <a:rPr lang="el-GR" sz="2400" dirty="0" smtClean="0">
                <a:solidFill>
                  <a:schemeClr val="bg1"/>
                </a:solidFill>
              </a:rPr>
              <a:t>.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Εάν χρησιμοποιείτε αντικείμενο ως υπερ-σύνδεση να εισάγετε πάντα το κατάλληλο εναλλακτικό κείμενο</a:t>
            </a:r>
            <a:r>
              <a:rPr lang="el-GR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l-GR" sz="2400" dirty="0" smtClean="0">
                <a:solidFill>
                  <a:schemeClr val="bg1"/>
                </a:solidFill>
              </a:rPr>
              <a:t>Χρήση συμβουλής οθόνης.</a:t>
            </a:r>
            <a:endParaRPr lang="el-G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solidFill>
                  <a:srgbClr val="5075BC"/>
                </a:solidFill>
              </a:rPr>
              <a:t>Ενσωμάτωση μεταδεδομένων σε παρουσίαση (1/2)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>
                <a:solidFill>
                  <a:schemeClr val="bg1"/>
                </a:solidFill>
              </a:rPr>
              <a:t>Μεταδεδομένα</a:t>
            </a:r>
            <a:r>
              <a:rPr lang="el-GR" dirty="0" smtClean="0">
                <a:solidFill>
                  <a:schemeClr val="bg1"/>
                </a:solidFill>
              </a:rPr>
              <a:t>: </a:t>
            </a:r>
          </a:p>
          <a:p>
            <a:pPr marL="0" indent="0">
              <a:buNone/>
            </a:pPr>
            <a:r>
              <a:rPr lang="el-GR" sz="2800" dirty="0" smtClean="0">
                <a:solidFill>
                  <a:schemeClr val="bg1"/>
                </a:solidFill>
              </a:rPr>
              <a:t>είναι οι </a:t>
            </a:r>
            <a:r>
              <a:rPr lang="el-GR" sz="2800" dirty="0">
                <a:solidFill>
                  <a:schemeClr val="bg1"/>
                </a:solidFill>
              </a:rPr>
              <a:t>πληροφορίες που παρέχονται σε </a:t>
            </a:r>
            <a:r>
              <a:rPr lang="el-GR" sz="2800" dirty="0" smtClean="0">
                <a:solidFill>
                  <a:schemeClr val="bg1"/>
                </a:solidFill>
              </a:rPr>
              <a:t>μια παρουσίαση, πέρα </a:t>
            </a:r>
            <a:r>
              <a:rPr lang="el-GR" sz="2800" dirty="0">
                <a:solidFill>
                  <a:schemeClr val="bg1"/>
                </a:solidFill>
              </a:rPr>
              <a:t>από το περιεχόμενό </a:t>
            </a:r>
            <a:r>
              <a:rPr lang="el-GR" sz="2800" dirty="0" smtClean="0">
                <a:solidFill>
                  <a:schemeClr val="bg1"/>
                </a:solidFill>
              </a:rPr>
              <a:t>της. Θα </a:t>
            </a:r>
            <a:r>
              <a:rPr lang="el-GR" sz="2800" dirty="0">
                <a:solidFill>
                  <a:schemeClr val="bg1"/>
                </a:solidFill>
              </a:rPr>
              <a:t>χρησιμοποιηθούν για τον προσδιορισμό </a:t>
            </a:r>
            <a:r>
              <a:rPr lang="el-GR" sz="2800" dirty="0" smtClean="0">
                <a:solidFill>
                  <a:schemeClr val="bg1"/>
                </a:solidFill>
              </a:rPr>
              <a:t>της παρουσίασης, διευκολύνοντας την </a:t>
            </a:r>
            <a:r>
              <a:rPr lang="el-GR" sz="2800" dirty="0">
                <a:solidFill>
                  <a:schemeClr val="bg1"/>
                </a:solidFill>
              </a:rPr>
              <a:t>ανάκτησή </a:t>
            </a:r>
            <a:r>
              <a:rPr lang="el-GR" sz="2800" dirty="0" smtClean="0">
                <a:solidFill>
                  <a:schemeClr val="bg1"/>
                </a:solidFill>
              </a:rPr>
              <a:t>της σε </a:t>
            </a:r>
            <a:r>
              <a:rPr lang="el-GR" sz="2800" dirty="0">
                <a:solidFill>
                  <a:schemeClr val="bg1"/>
                </a:solidFill>
              </a:rPr>
              <a:t>αυτοματοποιημένα περιβάλλοντα, όπως οι μηχανές αναζήτησης και τα προγράμματα αναγνώστη οθόνης για άτομα με τύφλωση.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5075BC"/>
                </a:solidFill>
              </a:rPr>
              <a:t>Ενσωμάτωση μεταδεδομένων σε </a:t>
            </a:r>
            <a:r>
              <a:rPr lang="el-GR" dirty="0" smtClean="0">
                <a:solidFill>
                  <a:srgbClr val="5075BC"/>
                </a:solidFill>
              </a:rPr>
              <a:t>παρουσίαση (2/2)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99381"/>
            <a:ext cx="850728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800" dirty="0">
                <a:solidFill>
                  <a:schemeClr val="bg1"/>
                </a:solidFill>
              </a:rPr>
              <a:t>Σημείωση: Οι λέξεις-κλειδιά έχουν σχέση με το περιεχόμενο </a:t>
            </a:r>
            <a:r>
              <a:rPr lang="el-GR" sz="2800" dirty="0" smtClean="0">
                <a:solidFill>
                  <a:schemeClr val="bg1"/>
                </a:solidFill>
              </a:rPr>
              <a:t>της παρουσίασης.</a:t>
            </a:r>
          </a:p>
          <a:p>
            <a:pPr marL="0" indent="0">
              <a:buNone/>
            </a:pPr>
            <a:endParaRPr lang="el-GR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800" dirty="0" smtClean="0">
                <a:solidFill>
                  <a:schemeClr val="bg1"/>
                </a:solidFill>
              </a:rPr>
              <a:t>Στην αναζήτηση </a:t>
            </a:r>
            <a:r>
              <a:rPr lang="el-GR" sz="2800" dirty="0">
                <a:solidFill>
                  <a:schemeClr val="bg1"/>
                </a:solidFill>
              </a:rPr>
              <a:t>θα βοηθήσουν στην αποτελεσματική </a:t>
            </a:r>
            <a:r>
              <a:rPr lang="el-GR" sz="2800" dirty="0" smtClean="0">
                <a:solidFill>
                  <a:schemeClr val="bg1"/>
                </a:solidFill>
              </a:rPr>
              <a:t>ταξινόμησή της, ως </a:t>
            </a:r>
            <a:r>
              <a:rPr lang="el-GR" sz="2800" dirty="0">
                <a:solidFill>
                  <a:schemeClr val="bg1"/>
                </a:solidFill>
              </a:rPr>
              <a:t>προς τη συνάφεια και στην ανάκτησή </a:t>
            </a:r>
            <a:r>
              <a:rPr lang="el-GR" sz="2800" dirty="0" smtClean="0">
                <a:solidFill>
                  <a:schemeClr val="bg1"/>
                </a:solidFill>
              </a:rPr>
              <a:t>της. </a:t>
            </a:r>
          </a:p>
          <a:p>
            <a:pPr marL="0" indent="0">
              <a:buNone/>
            </a:pPr>
            <a:endParaRPr lang="el-GR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800" dirty="0">
                <a:solidFill>
                  <a:schemeClr val="bg1"/>
                </a:solidFill>
              </a:rPr>
              <a:t>Υψηλή βαθμολόγηση </a:t>
            </a:r>
            <a:r>
              <a:rPr lang="el-GR" sz="2800" dirty="0" smtClean="0">
                <a:solidFill>
                  <a:schemeClr val="bg1"/>
                </a:solidFill>
              </a:rPr>
              <a:t>της παρουσίασης στην </a:t>
            </a:r>
            <a:r>
              <a:rPr lang="el-GR" sz="2800" dirty="0">
                <a:solidFill>
                  <a:schemeClr val="bg1"/>
                </a:solidFill>
              </a:rPr>
              <a:t>αναζήτηση για λέξεις-κλειδιά σχετικές με λέξεις αναζήτησης του χρήστη. </a:t>
            </a:r>
          </a:p>
          <a:p>
            <a:endParaRPr lang="el-G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507288" cy="114300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5075BC"/>
                </a:solidFill>
              </a:rPr>
              <a:t>Καθορισμός γλώσσας παρουσίασης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0219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2800" dirty="0">
                <a:solidFill>
                  <a:schemeClr val="bg1"/>
                </a:solidFill>
              </a:rPr>
              <a:t>Προκειμένου οι </a:t>
            </a:r>
            <a:r>
              <a:rPr lang="el-GR" sz="2800" b="1" dirty="0" smtClean="0">
                <a:solidFill>
                  <a:schemeClr val="bg1"/>
                </a:solidFill>
              </a:rPr>
              <a:t>υποστηρικτικές τεχνολογίες </a:t>
            </a:r>
            <a:r>
              <a:rPr lang="el-GR" sz="2800" dirty="0">
                <a:solidFill>
                  <a:schemeClr val="bg1"/>
                </a:solidFill>
              </a:rPr>
              <a:t>(π.χ. τα προγράμματα αναγνώστη οθόνης) να </a:t>
            </a:r>
            <a:r>
              <a:rPr lang="el-GR" sz="2800" dirty="0" smtClean="0">
                <a:solidFill>
                  <a:schemeClr val="bg1"/>
                </a:solidFill>
              </a:rPr>
              <a:t>παρουσιάσουν την παρουσίασή σας με </a:t>
            </a:r>
            <a:r>
              <a:rPr lang="el-GR" sz="2800" dirty="0">
                <a:solidFill>
                  <a:schemeClr val="bg1"/>
                </a:solidFill>
              </a:rPr>
              <a:t>ακρίβεια, είναι σημαντικό να έχετε ορίσει ποια είναι η φυσική γλώσσα </a:t>
            </a:r>
            <a:r>
              <a:rPr lang="el-GR" sz="2800" dirty="0" smtClean="0">
                <a:solidFill>
                  <a:schemeClr val="bg1"/>
                </a:solidFill>
              </a:rPr>
              <a:t>της παρουσίασης.</a:t>
            </a:r>
          </a:p>
          <a:p>
            <a:pPr marL="0" indent="0">
              <a:buNone/>
            </a:pPr>
            <a:endParaRPr lang="el-GR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800" dirty="0" smtClean="0">
                <a:solidFill>
                  <a:schemeClr val="bg1"/>
                </a:solidFill>
              </a:rPr>
              <a:t>Αν </a:t>
            </a:r>
            <a:r>
              <a:rPr lang="el-GR" sz="2800" dirty="0">
                <a:solidFill>
                  <a:schemeClr val="bg1"/>
                </a:solidFill>
              </a:rPr>
              <a:t>σε μια </a:t>
            </a:r>
            <a:r>
              <a:rPr lang="el-GR" sz="2800" dirty="0" smtClean="0">
                <a:solidFill>
                  <a:schemeClr val="bg1"/>
                </a:solidFill>
              </a:rPr>
              <a:t>διαφάνεια ή </a:t>
            </a:r>
            <a:r>
              <a:rPr lang="el-GR" sz="2800" dirty="0">
                <a:solidFill>
                  <a:schemeClr val="bg1"/>
                </a:solidFill>
              </a:rPr>
              <a:t>σε ένα επιλεγμένο </a:t>
            </a:r>
            <a:r>
              <a:rPr lang="el-GR" sz="2800" dirty="0" smtClean="0">
                <a:solidFill>
                  <a:schemeClr val="bg1"/>
                </a:solidFill>
              </a:rPr>
              <a:t>μέρος της παρουσίασης έχετε </a:t>
            </a:r>
            <a:r>
              <a:rPr lang="el-GR" sz="2800" dirty="0">
                <a:solidFill>
                  <a:schemeClr val="bg1"/>
                </a:solidFill>
              </a:rPr>
              <a:t>χρησιμοποιήσει διαφορετική φυσική γλώσσα, αυτό θα πρέπει να αναφέρεται </a:t>
            </a:r>
            <a:r>
              <a:rPr lang="el-GR" sz="2800" dirty="0" smtClean="0">
                <a:solidFill>
                  <a:schemeClr val="bg1"/>
                </a:solidFill>
              </a:rPr>
              <a:t>με σαφήνεια.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Κίνηση – Μεταβάσεις (1/2)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993307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Κινούμενες </a:t>
            </a:r>
            <a:r>
              <a:rPr lang="el-GR" sz="2800" dirty="0">
                <a:solidFill>
                  <a:schemeClr val="bg1"/>
                </a:solidFill>
              </a:rPr>
              <a:t>εικόνες και </a:t>
            </a:r>
            <a:r>
              <a:rPr lang="el-GR" sz="2800" dirty="0" smtClean="0">
                <a:solidFill>
                  <a:schemeClr val="bg1"/>
                </a:solidFill>
              </a:rPr>
              <a:t>μεταβάσεις: διασπούν </a:t>
            </a:r>
            <a:r>
              <a:rPr lang="el-GR" sz="2800" dirty="0">
                <a:solidFill>
                  <a:schemeClr val="bg1"/>
                </a:solidFill>
              </a:rPr>
              <a:t>την προσοχή των χρηστών</a:t>
            </a:r>
            <a:r>
              <a:rPr lang="el-GR" sz="2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Δε γίνονται </a:t>
            </a:r>
            <a:r>
              <a:rPr lang="el-GR" sz="2800" dirty="0">
                <a:solidFill>
                  <a:schemeClr val="bg1"/>
                </a:solidFill>
              </a:rPr>
              <a:t>αντιληπτές από τις </a:t>
            </a:r>
            <a:r>
              <a:rPr lang="el-GR" sz="2800" dirty="0" smtClean="0">
                <a:solidFill>
                  <a:schemeClr val="bg1"/>
                </a:solidFill>
              </a:rPr>
              <a:t>υποστηρικτικές τεχνολογίες και μπορεί η </a:t>
            </a:r>
            <a:r>
              <a:rPr lang="el-GR" sz="2800" dirty="0">
                <a:solidFill>
                  <a:schemeClr val="bg1"/>
                </a:solidFill>
              </a:rPr>
              <a:t>διαφάνεια να διαβαστεί λανθασμένα ή να διαβάζεται επαναλαμβανόμενα</a:t>
            </a:r>
            <a:r>
              <a:rPr lang="el-GR" sz="2800" dirty="0" smtClean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el-GR" sz="2800" dirty="0" smtClean="0">
                <a:solidFill>
                  <a:schemeClr val="bg1"/>
                </a:solidFill>
              </a:rPr>
              <a:t>Περιορίσετε </a:t>
            </a:r>
            <a:r>
              <a:rPr lang="el-GR" sz="2800" dirty="0">
                <a:solidFill>
                  <a:schemeClr val="bg1"/>
                </a:solidFill>
              </a:rPr>
              <a:t>τη χρήση κινούμενων εικόνων.</a:t>
            </a:r>
          </a:p>
          <a:p>
            <a:endParaRPr lang="el-GR" sz="2800" dirty="0" smtClean="0">
              <a:solidFill>
                <a:schemeClr val="bg1"/>
              </a:solidFill>
            </a:endParaRPr>
          </a:p>
          <a:p>
            <a:endParaRPr lang="el-GR" sz="2800" dirty="0">
              <a:solidFill>
                <a:schemeClr val="bg1"/>
              </a:solidFill>
            </a:endParaRPr>
          </a:p>
          <a:p>
            <a:endParaRPr lang="el-G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8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Κίνηση </a:t>
            </a:r>
            <a:r>
              <a:rPr lang="el-GR" dirty="0" smtClean="0">
                <a:solidFill>
                  <a:srgbClr val="5075BC"/>
                </a:solidFill>
              </a:rPr>
              <a:t>– Μεταβάσεις (2/2)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sz="2800" dirty="0" smtClean="0">
                <a:solidFill>
                  <a:schemeClr val="bg1"/>
                </a:solidFill>
              </a:rPr>
              <a:t>Αποφεύγετε </a:t>
            </a:r>
            <a:r>
              <a:rPr lang="el-GR" sz="2800" dirty="0">
                <a:solidFill>
                  <a:schemeClr val="bg1"/>
                </a:solidFill>
              </a:rPr>
              <a:t>την αυτόματη εναλλαγή διαφανειών.</a:t>
            </a:r>
          </a:p>
          <a:p>
            <a:pPr lvl="0"/>
            <a:r>
              <a:rPr lang="el-GR" sz="2800" dirty="0">
                <a:solidFill>
                  <a:schemeClr val="bg1"/>
                </a:solidFill>
              </a:rPr>
              <a:t>Χρησιμοποιείτε απλές εναλλαγές μεταξύ διαφανειών, π.χ. όπως το σβήσιμο.</a:t>
            </a:r>
          </a:p>
          <a:p>
            <a:pPr lvl="0"/>
            <a:r>
              <a:rPr lang="el-GR" sz="2800" dirty="0" smtClean="0">
                <a:solidFill>
                  <a:schemeClr val="bg1"/>
                </a:solidFill>
              </a:rPr>
              <a:t>Όχι χρονικοί περιορισμοί </a:t>
            </a:r>
            <a:r>
              <a:rPr lang="el-GR" sz="2800" dirty="0">
                <a:solidFill>
                  <a:schemeClr val="bg1"/>
                </a:solidFill>
              </a:rPr>
              <a:t>στη μετάβαση μεταξύ </a:t>
            </a:r>
            <a:r>
              <a:rPr lang="el-GR" sz="2800" dirty="0" smtClean="0">
                <a:solidFill>
                  <a:schemeClr val="bg1"/>
                </a:solidFill>
              </a:rPr>
              <a:t>διαφανειών.</a:t>
            </a:r>
            <a:endParaRPr lang="el-GR" sz="2800" dirty="0">
              <a:solidFill>
                <a:schemeClr val="bg1"/>
              </a:solidFill>
            </a:endParaRPr>
          </a:p>
          <a:p>
            <a:pPr lvl="0"/>
            <a:r>
              <a:rPr lang="el-GR" sz="2800" dirty="0" smtClean="0">
                <a:solidFill>
                  <a:schemeClr val="bg1"/>
                </a:solidFill>
              </a:rPr>
              <a:t>Προτεινόμενοι </a:t>
            </a:r>
            <a:r>
              <a:rPr lang="el-GR" sz="2800" dirty="0">
                <a:solidFill>
                  <a:schemeClr val="bg1"/>
                </a:solidFill>
              </a:rPr>
              <a:t>τρόποι μετάβασης μεταξύ </a:t>
            </a:r>
            <a:r>
              <a:rPr lang="el-GR" sz="2800" dirty="0" smtClean="0">
                <a:solidFill>
                  <a:schemeClr val="bg1"/>
                </a:solidFill>
              </a:rPr>
              <a:t>διαφανειών: </a:t>
            </a:r>
            <a:r>
              <a:rPr lang="el-GR" sz="2800" dirty="0">
                <a:solidFill>
                  <a:schemeClr val="bg1"/>
                </a:solidFill>
              </a:rPr>
              <a:t>με κλικ του ποντικιού, με το πλήκτρο </a:t>
            </a:r>
            <a:r>
              <a:rPr lang="en-US" sz="2800" dirty="0">
                <a:solidFill>
                  <a:schemeClr val="bg1"/>
                </a:solidFill>
              </a:rPr>
              <a:t>Enter</a:t>
            </a:r>
            <a:r>
              <a:rPr lang="el-GR" sz="2800" dirty="0">
                <a:solidFill>
                  <a:schemeClr val="bg1"/>
                </a:solidFill>
              </a:rPr>
              <a:t> ή με τα βελάκια.  </a:t>
            </a:r>
          </a:p>
          <a:p>
            <a:endParaRPr lang="el-G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5075BC"/>
                </a:solidFill>
              </a:rPr>
              <a:t>Συστάσεις για τη γραμματοσειρά</a:t>
            </a:r>
            <a:r>
              <a:rPr lang="en-US" dirty="0" smtClean="0">
                <a:solidFill>
                  <a:srgbClr val="5075BC"/>
                </a:solidFill>
              </a:rPr>
              <a:t> (1/</a:t>
            </a:r>
            <a:r>
              <a:rPr lang="el-GR" dirty="0" smtClean="0">
                <a:solidFill>
                  <a:srgbClr val="5075BC"/>
                </a:solidFill>
              </a:rPr>
              <a:t>3</a:t>
            </a:r>
            <a:r>
              <a:rPr lang="en-US" dirty="0" smtClean="0">
                <a:solidFill>
                  <a:srgbClr val="5075BC"/>
                </a:solidFill>
              </a:rPr>
              <a:t>)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>
            <a:normAutofit/>
          </a:bodyPr>
          <a:lstStyle/>
          <a:p>
            <a:pPr lvl="0"/>
            <a:r>
              <a:rPr lang="el-GR" sz="2800" dirty="0">
                <a:solidFill>
                  <a:schemeClr val="bg1"/>
                </a:solidFill>
              </a:rPr>
              <a:t>Επιλέξτε γραμματοσειρές </a:t>
            </a:r>
            <a:r>
              <a:rPr lang="el-GR" sz="2800" dirty="0" smtClean="0">
                <a:solidFill>
                  <a:schemeClr val="bg1"/>
                </a:solidFill>
              </a:rPr>
              <a:t>τύπου </a:t>
            </a:r>
            <a:r>
              <a:rPr lang="en-US" sz="2800" dirty="0">
                <a:solidFill>
                  <a:schemeClr val="bg1"/>
                </a:solidFill>
              </a:rPr>
              <a:t>Sans </a:t>
            </a:r>
            <a:r>
              <a:rPr lang="en-US" sz="2800" dirty="0" smtClean="0">
                <a:solidFill>
                  <a:schemeClr val="bg1"/>
                </a:solidFill>
              </a:rPr>
              <a:t>Serif</a:t>
            </a:r>
            <a:r>
              <a:rPr lang="el-GR" sz="2800" dirty="0">
                <a:solidFill>
                  <a:schemeClr val="bg1"/>
                </a:solidFill>
              </a:rPr>
              <a:t> </a:t>
            </a:r>
            <a:r>
              <a:rPr lang="el-GR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smtClean="0">
                <a:solidFill>
                  <a:schemeClr val="bg1"/>
                </a:solidFill>
              </a:rPr>
              <a:t>Arial</a:t>
            </a:r>
            <a:r>
              <a:rPr lang="el-GR" sz="2800" dirty="0">
                <a:solidFill>
                  <a:schemeClr val="bg1"/>
                </a:solidFill>
              </a:rPr>
              <a:t>, </a:t>
            </a:r>
            <a:r>
              <a:rPr lang="en-US" sz="2800" dirty="0">
                <a:solidFill>
                  <a:schemeClr val="bg1"/>
                </a:solidFill>
              </a:rPr>
              <a:t>Verdana</a:t>
            </a:r>
            <a:r>
              <a:rPr lang="el-GR" sz="2800" dirty="0">
                <a:solidFill>
                  <a:schemeClr val="bg1"/>
                </a:solidFill>
              </a:rPr>
              <a:t>, </a:t>
            </a:r>
            <a:r>
              <a:rPr lang="en-US" sz="2800" dirty="0">
                <a:solidFill>
                  <a:schemeClr val="bg1"/>
                </a:solidFill>
              </a:rPr>
              <a:t>Tahoma</a:t>
            </a:r>
            <a:r>
              <a:rPr lang="el-GR" sz="2800" dirty="0">
                <a:solidFill>
                  <a:schemeClr val="bg1"/>
                </a:solidFill>
              </a:rPr>
              <a:t>, </a:t>
            </a:r>
            <a:r>
              <a:rPr lang="en-US" sz="2800" dirty="0" smtClean="0">
                <a:solidFill>
                  <a:schemeClr val="bg1"/>
                </a:solidFill>
              </a:rPr>
              <a:t>Calibri</a:t>
            </a:r>
            <a:r>
              <a:rPr lang="el-GR" sz="2800" dirty="0" smtClean="0">
                <a:solidFill>
                  <a:schemeClr val="bg1"/>
                </a:solidFill>
              </a:rPr>
              <a:t>)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l-GR" sz="2800" dirty="0" smtClean="0">
                <a:solidFill>
                  <a:schemeClr val="bg1"/>
                </a:solidFill>
              </a:rPr>
              <a:t>έναντι γραμματοσειρών τύπου </a:t>
            </a:r>
            <a:r>
              <a:rPr lang="en-US" sz="2800" dirty="0" smtClean="0">
                <a:solidFill>
                  <a:schemeClr val="bg1"/>
                </a:solidFill>
              </a:rPr>
              <a:t>Serif</a:t>
            </a:r>
            <a:r>
              <a:rPr lang="el-GR" sz="2800" dirty="0" smtClean="0">
                <a:solidFill>
                  <a:schemeClr val="bg1"/>
                </a:solidFill>
              </a:rPr>
              <a:t> (</a:t>
            </a:r>
            <a:r>
              <a:rPr lang="en-US" sz="2800" dirty="0" smtClean="0">
                <a:solidFill>
                  <a:schemeClr val="bg1"/>
                </a:solidFill>
              </a:rPr>
              <a:t>Times New Roman</a:t>
            </a:r>
            <a:r>
              <a:rPr lang="el-GR" sz="2800" dirty="0" smtClean="0">
                <a:solidFill>
                  <a:schemeClr val="bg1"/>
                </a:solidFill>
              </a:rPr>
              <a:t>)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l-GR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l-GR" sz="2800" dirty="0">
              <a:solidFill>
                <a:schemeClr val="bg1"/>
              </a:solidFill>
            </a:endParaRPr>
          </a:p>
        </p:txBody>
      </p:sp>
      <p:pic>
        <p:nvPicPr>
          <p:cNvPr id="4" name="Picture 2" descr="Arial Vs Times New Roma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96022"/>
            <a:ext cx="44577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47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Συστάσεις για τη γραμματοσειρά</a:t>
            </a:r>
            <a:r>
              <a:rPr lang="en-US" dirty="0">
                <a:solidFill>
                  <a:srgbClr val="5075BC"/>
                </a:solidFill>
              </a:rPr>
              <a:t> </a:t>
            </a:r>
            <a:r>
              <a:rPr lang="en-US" dirty="0" smtClean="0">
                <a:solidFill>
                  <a:srgbClr val="5075BC"/>
                </a:solidFill>
              </a:rPr>
              <a:t>(</a:t>
            </a:r>
            <a:r>
              <a:rPr lang="el-GR" dirty="0" smtClean="0">
                <a:solidFill>
                  <a:srgbClr val="5075BC"/>
                </a:solidFill>
              </a:rPr>
              <a:t>2</a:t>
            </a:r>
            <a:r>
              <a:rPr lang="en-US" dirty="0" smtClean="0">
                <a:solidFill>
                  <a:srgbClr val="5075BC"/>
                </a:solidFill>
              </a:rPr>
              <a:t>/</a:t>
            </a:r>
            <a:r>
              <a:rPr lang="el-GR" dirty="0" smtClean="0">
                <a:solidFill>
                  <a:srgbClr val="5075BC"/>
                </a:solidFill>
              </a:rPr>
              <a:t>3</a:t>
            </a:r>
            <a:r>
              <a:rPr lang="en-US" dirty="0" smtClean="0">
                <a:solidFill>
                  <a:srgbClr val="5075BC"/>
                </a:solidFill>
              </a:rPr>
              <a:t>)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solidFill>
                  <a:schemeClr val="bg1"/>
                </a:solidFill>
              </a:rPr>
              <a:t>Αποφύγετε να χρησιμοποιείτε υπογράμμιση σε λέξεις, τίτλους, επικεφαλίδες ή κείμενο. </a:t>
            </a:r>
            <a:endParaRPr lang="el-GR" dirty="0" smtClean="0">
              <a:solidFill>
                <a:schemeClr val="bg1"/>
              </a:solidFill>
            </a:endParaRPr>
          </a:p>
          <a:p>
            <a:pPr lvl="0"/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Μη </a:t>
            </a:r>
            <a:r>
              <a:rPr lang="el-GR" dirty="0">
                <a:solidFill>
                  <a:schemeClr val="bg1"/>
                </a:solidFill>
              </a:rPr>
              <a:t>χρησιμοποιείται αλλαγή χρώματος για επισήμανση λέξεων. Για επισήμανση συνίσταται η χρήση έντονης γραφής</a:t>
            </a:r>
            <a:r>
              <a:rPr lang="el-GR" dirty="0" smtClean="0">
                <a:solidFill>
                  <a:schemeClr val="bg1"/>
                </a:solidFill>
              </a:rPr>
              <a:t>.</a:t>
            </a:r>
          </a:p>
          <a:p>
            <a:endParaRPr lang="el-GR" dirty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Μην </a:t>
            </a:r>
            <a:r>
              <a:rPr lang="el-GR" dirty="0">
                <a:solidFill>
                  <a:schemeClr val="bg1"/>
                </a:solidFill>
              </a:rPr>
              <a:t>χρησιμοποιείτε σκιά στα γράμματα. 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67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5075BC"/>
                </a:solidFill>
              </a:rPr>
              <a:t>Συστάσεις για τη </a:t>
            </a:r>
            <a:r>
              <a:rPr lang="el-GR" dirty="0" smtClean="0">
                <a:solidFill>
                  <a:srgbClr val="5075BC"/>
                </a:solidFill>
              </a:rPr>
              <a:t>γραμματοσειρά</a:t>
            </a:r>
            <a:r>
              <a:rPr lang="en-US" dirty="0" smtClean="0">
                <a:solidFill>
                  <a:srgbClr val="5075BC"/>
                </a:solidFill>
              </a:rPr>
              <a:t> (</a:t>
            </a:r>
            <a:r>
              <a:rPr lang="el-GR" dirty="0" smtClean="0">
                <a:solidFill>
                  <a:srgbClr val="5075BC"/>
                </a:solidFill>
              </a:rPr>
              <a:t>3</a:t>
            </a:r>
            <a:r>
              <a:rPr lang="en-US" dirty="0" smtClean="0">
                <a:solidFill>
                  <a:srgbClr val="5075BC"/>
                </a:solidFill>
              </a:rPr>
              <a:t>/</a:t>
            </a:r>
            <a:r>
              <a:rPr lang="el-GR" dirty="0" smtClean="0">
                <a:solidFill>
                  <a:srgbClr val="5075BC"/>
                </a:solidFill>
              </a:rPr>
              <a:t>3</a:t>
            </a:r>
            <a:r>
              <a:rPr lang="en-US" dirty="0" smtClean="0">
                <a:solidFill>
                  <a:srgbClr val="5075BC"/>
                </a:solidFill>
              </a:rPr>
              <a:t>)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639341"/>
            <a:ext cx="9144000" cy="4525963"/>
          </a:xfrm>
        </p:spPr>
        <p:txBody>
          <a:bodyPr>
            <a:normAutofit/>
          </a:bodyPr>
          <a:lstStyle/>
          <a:p>
            <a:pPr lvl="0"/>
            <a:r>
              <a:rPr lang="el-GR" sz="2400" dirty="0" smtClean="0">
                <a:solidFill>
                  <a:schemeClr val="bg1"/>
                </a:solidFill>
              </a:rPr>
              <a:t>Τίτλος σε </a:t>
            </a:r>
            <a:r>
              <a:rPr lang="el-GR" sz="2400" dirty="0">
                <a:solidFill>
                  <a:schemeClr val="bg1"/>
                </a:solidFill>
              </a:rPr>
              <a:t>έντονη γραφή, </a:t>
            </a:r>
            <a:r>
              <a:rPr lang="el-GR" sz="2400" dirty="0" smtClean="0">
                <a:solidFill>
                  <a:schemeClr val="bg1"/>
                </a:solidFill>
              </a:rPr>
              <a:t>44</a:t>
            </a:r>
            <a:r>
              <a:rPr lang="en-US" sz="2400" dirty="0" err="1" smtClean="0">
                <a:solidFill>
                  <a:schemeClr val="bg1"/>
                </a:solidFill>
              </a:rPr>
              <a:t>pt</a:t>
            </a:r>
            <a:r>
              <a:rPr lang="el-GR" sz="2400" dirty="0" smtClean="0">
                <a:solidFill>
                  <a:schemeClr val="bg1"/>
                </a:solidFill>
              </a:rPr>
              <a:t>, όχι περισσότερες από </a:t>
            </a:r>
            <a:r>
              <a:rPr lang="el-GR" sz="2400" dirty="0">
                <a:solidFill>
                  <a:schemeClr val="bg1"/>
                </a:solidFill>
              </a:rPr>
              <a:t>2 </a:t>
            </a:r>
            <a:r>
              <a:rPr lang="el-GR" sz="2400" dirty="0" smtClean="0">
                <a:solidFill>
                  <a:schemeClr val="bg1"/>
                </a:solidFill>
              </a:rPr>
              <a:t>γραμμές.</a:t>
            </a:r>
          </a:p>
          <a:p>
            <a:pPr lvl="0"/>
            <a:endParaRPr lang="el-GR" sz="2400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1</a:t>
            </a:r>
            <a:r>
              <a:rPr lang="el-GR" baseline="30000" dirty="0" smtClean="0">
                <a:solidFill>
                  <a:schemeClr val="bg1"/>
                </a:solidFill>
              </a:rPr>
              <a:t>ο</a:t>
            </a:r>
            <a:r>
              <a:rPr lang="el-GR" dirty="0" smtClean="0">
                <a:solidFill>
                  <a:schemeClr val="bg1"/>
                </a:solidFill>
              </a:rPr>
              <a:t> επίπεδο ενότητας: </a:t>
            </a:r>
            <a:r>
              <a:rPr lang="el-GR" dirty="0">
                <a:solidFill>
                  <a:schemeClr val="bg1"/>
                </a:solidFill>
              </a:rPr>
              <a:t>γραμματοσειρά </a:t>
            </a:r>
            <a:r>
              <a:rPr lang="el-GR" dirty="0" smtClean="0">
                <a:solidFill>
                  <a:schemeClr val="bg1"/>
                </a:solidFill>
              </a:rPr>
              <a:t>32</a:t>
            </a:r>
            <a:r>
              <a:rPr lang="en-US" dirty="0" err="1" smtClean="0">
                <a:solidFill>
                  <a:schemeClr val="bg1"/>
                </a:solidFill>
              </a:rPr>
              <a:t>pt</a:t>
            </a:r>
            <a:r>
              <a:rPr lang="el-GR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l-GR" sz="2800" dirty="0" smtClean="0">
                <a:solidFill>
                  <a:schemeClr val="bg1"/>
                </a:solidFill>
              </a:rPr>
              <a:t>	2</a:t>
            </a:r>
            <a:r>
              <a:rPr lang="el-GR" sz="2800" baseline="30000" dirty="0" smtClean="0">
                <a:solidFill>
                  <a:schemeClr val="bg1"/>
                </a:solidFill>
              </a:rPr>
              <a:t>ο</a:t>
            </a:r>
            <a:r>
              <a:rPr lang="el-GR" sz="2800" dirty="0" smtClean="0">
                <a:solidFill>
                  <a:schemeClr val="bg1"/>
                </a:solidFill>
              </a:rPr>
              <a:t> επίπεδο </a:t>
            </a:r>
            <a:r>
              <a:rPr lang="el-GR" sz="2800" dirty="0">
                <a:solidFill>
                  <a:schemeClr val="bg1"/>
                </a:solidFill>
              </a:rPr>
              <a:t>ενότητας γραμματοσειρά </a:t>
            </a:r>
            <a:r>
              <a:rPr lang="el-GR" sz="2800" dirty="0" smtClean="0">
                <a:solidFill>
                  <a:schemeClr val="bg1"/>
                </a:solidFill>
              </a:rPr>
              <a:t>28</a:t>
            </a:r>
            <a:r>
              <a:rPr lang="en-US" sz="2800" dirty="0" err="1" smtClean="0">
                <a:solidFill>
                  <a:schemeClr val="bg1"/>
                </a:solidFill>
              </a:rPr>
              <a:t>pt</a:t>
            </a:r>
            <a:r>
              <a:rPr lang="el-GR" sz="28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		3</a:t>
            </a:r>
            <a:r>
              <a:rPr lang="el-GR" sz="2400" baseline="30000" dirty="0" smtClean="0">
                <a:solidFill>
                  <a:schemeClr val="bg1"/>
                </a:solidFill>
              </a:rPr>
              <a:t>ο</a:t>
            </a:r>
            <a:r>
              <a:rPr lang="el-GR" sz="2400" dirty="0" smtClean="0">
                <a:solidFill>
                  <a:schemeClr val="bg1"/>
                </a:solidFill>
              </a:rPr>
              <a:t> επίπεδο </a:t>
            </a:r>
            <a:r>
              <a:rPr lang="el-GR" sz="2400" dirty="0">
                <a:solidFill>
                  <a:schemeClr val="bg1"/>
                </a:solidFill>
              </a:rPr>
              <a:t>ενότητας γραμματοσειρά </a:t>
            </a:r>
            <a:r>
              <a:rPr lang="el-GR" sz="2400" dirty="0" smtClean="0">
                <a:solidFill>
                  <a:schemeClr val="bg1"/>
                </a:solidFill>
              </a:rPr>
              <a:t>24</a:t>
            </a:r>
            <a:r>
              <a:rPr lang="en-US" sz="2400" dirty="0" err="1" smtClean="0">
                <a:solidFill>
                  <a:schemeClr val="bg1"/>
                </a:solidFill>
              </a:rPr>
              <a:t>pt</a:t>
            </a:r>
            <a:r>
              <a:rPr lang="el-GR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l-GR" sz="2200" dirty="0" smtClean="0">
                <a:solidFill>
                  <a:schemeClr val="bg1"/>
                </a:solidFill>
              </a:rPr>
              <a:t>			4</a:t>
            </a:r>
            <a:r>
              <a:rPr lang="el-GR" sz="2200" baseline="30000" dirty="0" smtClean="0">
                <a:solidFill>
                  <a:schemeClr val="bg1"/>
                </a:solidFill>
              </a:rPr>
              <a:t>ο</a:t>
            </a:r>
            <a:r>
              <a:rPr lang="el-GR" sz="2200" dirty="0" smtClean="0">
                <a:solidFill>
                  <a:schemeClr val="bg1"/>
                </a:solidFill>
              </a:rPr>
              <a:t> επίπεδο </a:t>
            </a:r>
            <a:r>
              <a:rPr lang="el-GR" sz="2200" dirty="0">
                <a:solidFill>
                  <a:schemeClr val="bg1"/>
                </a:solidFill>
              </a:rPr>
              <a:t>ενότητας γραμματοσειρά </a:t>
            </a:r>
            <a:r>
              <a:rPr lang="el-GR" sz="2200" dirty="0" smtClean="0">
                <a:solidFill>
                  <a:schemeClr val="bg1"/>
                </a:solidFill>
              </a:rPr>
              <a:t>22</a:t>
            </a:r>
            <a:r>
              <a:rPr lang="en-US" sz="2200" dirty="0" err="1" smtClean="0">
                <a:solidFill>
                  <a:schemeClr val="bg1"/>
                </a:solidFill>
              </a:rPr>
              <a:t>pt</a:t>
            </a:r>
            <a:r>
              <a:rPr lang="el-GR" sz="22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				5</a:t>
            </a:r>
            <a:r>
              <a:rPr lang="el-GR" sz="2000" baseline="30000" dirty="0" smtClean="0">
                <a:solidFill>
                  <a:schemeClr val="bg1"/>
                </a:solidFill>
              </a:rPr>
              <a:t>ο</a:t>
            </a:r>
            <a:r>
              <a:rPr lang="el-GR" sz="2000" dirty="0" smtClean="0">
                <a:solidFill>
                  <a:schemeClr val="bg1"/>
                </a:solidFill>
              </a:rPr>
              <a:t> επίπεδο </a:t>
            </a:r>
            <a:r>
              <a:rPr lang="el-GR" sz="2000" dirty="0">
                <a:solidFill>
                  <a:schemeClr val="bg1"/>
                </a:solidFill>
              </a:rPr>
              <a:t>ενότητας γραμματοσειρά </a:t>
            </a:r>
            <a:r>
              <a:rPr lang="el-GR" sz="2000" dirty="0" smtClean="0">
                <a:solidFill>
                  <a:schemeClr val="bg1"/>
                </a:solidFill>
              </a:rPr>
              <a:t>20</a:t>
            </a:r>
            <a:r>
              <a:rPr lang="en-US" sz="2000" dirty="0" err="1">
                <a:solidFill>
                  <a:schemeClr val="bg1"/>
                </a:solidFill>
              </a:rPr>
              <a:t>pt</a:t>
            </a:r>
            <a:r>
              <a:rPr lang="el-GR" sz="2000" dirty="0" smtClean="0">
                <a:solidFill>
                  <a:schemeClr val="bg1"/>
                </a:solidFill>
              </a:rPr>
              <a:t>.</a:t>
            </a:r>
          </a:p>
          <a:p>
            <a:endParaRPr lang="el-GR" sz="2400" dirty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Μη χρησιμοποιείτε μέγεθος γραμματοσειράς μικρότερο του μεγέθους 20</a:t>
            </a:r>
            <a:r>
              <a:rPr lang="en-US" sz="2400" dirty="0" err="1">
                <a:solidFill>
                  <a:schemeClr val="bg1"/>
                </a:solidFill>
              </a:rPr>
              <a:t>pt</a:t>
            </a:r>
            <a:r>
              <a:rPr lang="el-GR" sz="2400" dirty="0">
                <a:solidFill>
                  <a:schemeClr val="bg1"/>
                </a:solidFill>
              </a:rPr>
              <a:t>.</a:t>
            </a:r>
          </a:p>
          <a:p>
            <a:pPr lvl="0"/>
            <a:endParaRPr lang="el-GR" sz="2400" dirty="0">
              <a:solidFill>
                <a:schemeClr val="bg1"/>
              </a:solidFill>
            </a:endParaRPr>
          </a:p>
          <a:p>
            <a:endParaRPr lang="el-G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3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- Τίτλος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78098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rgbClr val="5075BC"/>
                </a:solidFill>
                <a:hlinkClick r:id="rId3" action="ppaction://hlinksldjump"/>
              </a:rPr>
              <a:t>Προσβασιμότητα</a:t>
            </a:r>
            <a:endParaRPr lang="el-GR" dirty="0" smtClean="0">
              <a:solidFill>
                <a:srgbClr val="5075BC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 bwMode="gray">
          <a:xfrm>
            <a:off x="251520" y="1600200"/>
            <a:ext cx="8678168" cy="45259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4000" b="1" dirty="0" smtClean="0">
                <a:solidFill>
                  <a:schemeClr val="bg1"/>
                </a:solidFill>
              </a:rPr>
              <a:t>Σχεδίαση και Ανάπτυξη Περιεχομένου  Μαθημάτων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      </a:t>
            </a:r>
            <a:r>
              <a:rPr lang="el-GR" sz="3400" dirty="0" smtClean="0">
                <a:solidFill>
                  <a:schemeClr val="bg1"/>
                </a:solidFill>
              </a:rPr>
              <a:t>έτσι ώστε να μπορούν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sz="3400" b="1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3400" b="1" dirty="0" smtClean="0">
                <a:solidFill>
                  <a:schemeClr val="bg1"/>
                </a:solidFill>
              </a:rPr>
              <a:t>            </a:t>
            </a:r>
            <a:r>
              <a:rPr lang="el-GR" sz="3400" dirty="0" smtClean="0">
                <a:solidFill>
                  <a:schemeClr val="bg1"/>
                </a:solidFill>
              </a:rPr>
              <a:t>να το χρησιμοποιούν </a:t>
            </a:r>
            <a:r>
              <a:rPr lang="el-GR" sz="3400" b="1" dirty="0" smtClean="0">
                <a:solidFill>
                  <a:schemeClr val="bg1"/>
                </a:solidFill>
              </a:rPr>
              <a:t>αποτελεσματικά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sz="3400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3400" b="1" dirty="0" smtClean="0">
                <a:solidFill>
                  <a:schemeClr val="bg1"/>
                </a:solidFill>
              </a:rPr>
              <a:t>                       </a:t>
            </a:r>
            <a:r>
              <a:rPr lang="el-GR" sz="3400" dirty="0" smtClean="0">
                <a:solidFill>
                  <a:schemeClr val="bg1"/>
                </a:solidFill>
              </a:rPr>
              <a:t>περισσότεροι</a:t>
            </a:r>
            <a:r>
              <a:rPr lang="el-GR" sz="3400" b="1" dirty="0" smtClean="0">
                <a:solidFill>
                  <a:schemeClr val="bg1"/>
                </a:solidFill>
              </a:rPr>
              <a:t> άνθρωποι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sz="3400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3400" b="1" dirty="0" smtClean="0">
                <a:solidFill>
                  <a:schemeClr val="bg1"/>
                </a:solidFill>
              </a:rPr>
              <a:t>                              </a:t>
            </a:r>
            <a:r>
              <a:rPr lang="el-GR" sz="3400" dirty="0" smtClean="0">
                <a:solidFill>
                  <a:schemeClr val="bg1"/>
                </a:solidFill>
              </a:rPr>
              <a:t>σε περισσότερες </a:t>
            </a:r>
            <a:r>
              <a:rPr lang="el-GR" sz="3400" b="1" dirty="0" smtClean="0">
                <a:solidFill>
                  <a:schemeClr val="bg1"/>
                </a:solidFill>
              </a:rPr>
              <a:t>περιστάσεις  ή πλαίσια χρήσης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6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Συστάσεις για τα χρώματα (1/2)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l-GR" sz="2800" dirty="0">
                <a:solidFill>
                  <a:schemeClr val="bg1"/>
                </a:solidFill>
              </a:rPr>
              <a:t>Αποφύγετε να </a:t>
            </a:r>
            <a:r>
              <a:rPr lang="el-GR" sz="2800" dirty="0" smtClean="0">
                <a:solidFill>
                  <a:schemeClr val="bg1"/>
                </a:solidFill>
              </a:rPr>
              <a:t>χρησιμοποιείται </a:t>
            </a:r>
            <a:r>
              <a:rPr lang="el-GR" sz="2800" dirty="0">
                <a:solidFill>
                  <a:schemeClr val="bg1"/>
                </a:solidFill>
              </a:rPr>
              <a:t>το χρώμα ως τη μόνη μέθοδο μετάδοσης </a:t>
            </a:r>
            <a:r>
              <a:rPr lang="el-GR" sz="2800" dirty="0" smtClean="0">
                <a:solidFill>
                  <a:schemeClr val="bg1"/>
                </a:solidFill>
              </a:rPr>
              <a:t>πληροφοριών. Οι </a:t>
            </a:r>
            <a:r>
              <a:rPr lang="el-GR" sz="2800" dirty="0">
                <a:solidFill>
                  <a:schemeClr val="bg1"/>
                </a:solidFill>
              </a:rPr>
              <a:t>χρήστες με χαμηλή όραση ή </a:t>
            </a:r>
            <a:r>
              <a:rPr lang="el-GR" sz="2800" dirty="0" smtClean="0">
                <a:solidFill>
                  <a:schemeClr val="bg1"/>
                </a:solidFill>
              </a:rPr>
              <a:t>αχρωματοψία </a:t>
            </a:r>
            <a:r>
              <a:rPr lang="el-GR" sz="2800" dirty="0">
                <a:solidFill>
                  <a:schemeClr val="bg1"/>
                </a:solidFill>
              </a:rPr>
              <a:t>δε θα μπορούν να τις αντιληφθούν</a:t>
            </a:r>
            <a:r>
              <a:rPr lang="el-GR" sz="2800" dirty="0" smtClean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el-GR" sz="2800" dirty="0" smtClean="0">
                <a:solidFill>
                  <a:schemeClr val="bg1"/>
                </a:solidFill>
              </a:rPr>
              <a:t>Καλό </a:t>
            </a:r>
            <a:r>
              <a:rPr lang="el-GR" sz="2800" dirty="0">
                <a:solidFill>
                  <a:schemeClr val="bg1"/>
                </a:solidFill>
              </a:rPr>
              <a:t>είναι να </a:t>
            </a:r>
            <a:r>
              <a:rPr lang="el-GR" sz="2800" dirty="0" smtClean="0">
                <a:solidFill>
                  <a:schemeClr val="bg1"/>
                </a:solidFill>
              </a:rPr>
              <a:t>χρησιμοποιείται </a:t>
            </a:r>
            <a:r>
              <a:rPr lang="el-GR" sz="2800" dirty="0">
                <a:solidFill>
                  <a:schemeClr val="bg1"/>
                </a:solidFill>
              </a:rPr>
              <a:t>στο υπόβαθρο μόνο ένα χρώμα, αντί για κάποιο σχέδιο</a:t>
            </a:r>
            <a:r>
              <a:rPr lang="el-GR" sz="2800" dirty="0" smtClean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el-GR" sz="2800" dirty="0" smtClean="0">
                <a:solidFill>
                  <a:schemeClr val="bg1"/>
                </a:solidFill>
              </a:rPr>
              <a:t>Πρέπει </a:t>
            </a:r>
            <a:r>
              <a:rPr lang="el-GR" sz="2800" dirty="0">
                <a:solidFill>
                  <a:schemeClr val="bg1"/>
                </a:solidFill>
              </a:rPr>
              <a:t>να υπάρχει επαρκής χρωματική αντίθεση στα γραφήματα και στις εικόνες, για να διευκολύνεται η αντίληψη από χρήστες χαμηλής όρασης και χρήστες με αχρωματοψία.</a:t>
            </a:r>
          </a:p>
          <a:p>
            <a:endParaRPr lang="el-G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9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Συστάσεις για τα </a:t>
            </a:r>
            <a:r>
              <a:rPr lang="el-GR" dirty="0" smtClean="0">
                <a:solidFill>
                  <a:srgbClr val="5075BC"/>
                </a:solidFill>
              </a:rPr>
              <a:t>χρώματα (2/2)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12776"/>
            <a:ext cx="9021688" cy="1197434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l-GR" sz="2800" dirty="0">
                <a:solidFill>
                  <a:schemeClr val="bg1"/>
                </a:solidFill>
              </a:rPr>
              <a:t>Ο χρωματικός συνδυασμός γραμματοσειράς και υποβάθρου πρέπει </a:t>
            </a:r>
            <a:r>
              <a:rPr lang="el-GR" sz="2800" dirty="0" smtClean="0">
                <a:solidFill>
                  <a:schemeClr val="bg1"/>
                </a:solidFill>
              </a:rPr>
              <a:t>να διατηρεί υψηλή </a:t>
            </a:r>
            <a:r>
              <a:rPr lang="el-GR" sz="2800" dirty="0">
                <a:solidFill>
                  <a:schemeClr val="bg1"/>
                </a:solidFill>
              </a:rPr>
              <a:t>χρωματική αντίθεση στο έγγραφο. </a:t>
            </a:r>
            <a:endParaRPr lang="el-GR" sz="3600" dirty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19672" y="2797635"/>
            <a:ext cx="547260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Κείμενο Χαμηλής Χρωματικής Αντίθεσης</a:t>
            </a:r>
            <a:endParaRPr lang="el-GR" sz="24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1619672" y="3687415"/>
            <a:ext cx="541839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>
                <a:solidFill>
                  <a:schemeClr val="bg1"/>
                </a:solidFill>
                <a:cs typeface="Times New Roman" pitchFamily="18" charset="0"/>
              </a:rPr>
              <a:t>Κείμενο Υψηλής Χρωματικής Αντίθεσης</a:t>
            </a:r>
            <a:endParaRPr lang="el-GR" sz="2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1619672" y="4669842"/>
            <a:ext cx="5472608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>
                <a:solidFill>
                  <a:srgbClr val="7030A0"/>
                </a:solidFill>
                <a:cs typeface="Times New Roman" pitchFamily="18" charset="0"/>
              </a:rPr>
              <a:t>Κείμενο Χαμηλής Χρωματικής Αντίθεσης</a:t>
            </a:r>
            <a:endParaRPr lang="el-GR" sz="2400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1619672" y="5408263"/>
            <a:ext cx="547260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Κείμενο Υψηλής Χρωματικής Αντίθεσης</a:t>
            </a:r>
            <a:endParaRPr lang="el-GR" sz="24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1680" y="6093296"/>
            <a:ext cx="534638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Κείμενο Υψηλής  Χρωματικής Αντίθεσης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3501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301006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5075BC"/>
                </a:solidFill>
              </a:rPr>
              <a:t>Αύξηση/Βελτίωση ορατότητας για χρήστες με </a:t>
            </a:r>
            <a:r>
              <a:rPr lang="el-GR" dirty="0" smtClean="0">
                <a:solidFill>
                  <a:srgbClr val="5075BC"/>
                </a:solidFill>
              </a:rPr>
              <a:t>αχρωματοψία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3000" dirty="0">
                <a:solidFill>
                  <a:schemeClr val="bg1"/>
                </a:solidFill>
              </a:rPr>
              <a:t>Οι χρήστες με αχρωματοψία, </a:t>
            </a:r>
            <a:r>
              <a:rPr lang="el-GR" sz="3000" dirty="0" smtClean="0">
                <a:solidFill>
                  <a:schemeClr val="bg1"/>
                </a:solidFill>
              </a:rPr>
              <a:t>δε διακρίνουν </a:t>
            </a:r>
            <a:r>
              <a:rPr lang="el-GR" sz="3000" dirty="0">
                <a:solidFill>
                  <a:schemeClr val="bg1"/>
                </a:solidFill>
              </a:rPr>
              <a:t>τη διαφορά </a:t>
            </a:r>
            <a:r>
              <a:rPr lang="el-GR" sz="3000" dirty="0" smtClean="0">
                <a:solidFill>
                  <a:schemeClr val="bg1"/>
                </a:solidFill>
              </a:rPr>
              <a:t>μεταξύ </a:t>
            </a:r>
            <a:r>
              <a:rPr lang="el-GR" sz="3000" dirty="0">
                <a:solidFill>
                  <a:schemeClr val="bg1"/>
                </a:solidFill>
              </a:rPr>
              <a:t>κόκκινου και </a:t>
            </a:r>
            <a:r>
              <a:rPr lang="el-GR" sz="3000" dirty="0" smtClean="0">
                <a:solidFill>
                  <a:schemeClr val="bg1"/>
                </a:solidFill>
              </a:rPr>
              <a:t>πράσινου. </a:t>
            </a:r>
          </a:p>
          <a:p>
            <a:pPr marL="0" indent="0">
              <a:buNone/>
            </a:pPr>
            <a:endParaRPr lang="el-GR" sz="2400" dirty="0" smtClean="0">
              <a:solidFill>
                <a:schemeClr val="bg1"/>
              </a:solidFill>
            </a:endParaRPr>
          </a:p>
          <a:p>
            <a:pPr lvl="0"/>
            <a:r>
              <a:rPr lang="el-GR" sz="2600" dirty="0" smtClean="0">
                <a:solidFill>
                  <a:schemeClr val="bg1"/>
                </a:solidFill>
              </a:rPr>
              <a:t>Αποφύγετε </a:t>
            </a:r>
            <a:r>
              <a:rPr lang="el-GR" sz="2600" dirty="0">
                <a:solidFill>
                  <a:schemeClr val="bg1"/>
                </a:solidFill>
              </a:rPr>
              <a:t>να χρησιμοποιείτε τα χρώματα κόκκινο, πράσινο και πορτοκαλί στις διαφάνειες και στο κείμενο.</a:t>
            </a:r>
          </a:p>
          <a:p>
            <a:pPr lvl="0"/>
            <a:r>
              <a:rPr lang="el-GR" sz="2600" dirty="0">
                <a:solidFill>
                  <a:schemeClr val="bg1"/>
                </a:solidFill>
              </a:rPr>
              <a:t>Χρησιμοποιείτε διαφορετικές υφές (</a:t>
            </a:r>
            <a:r>
              <a:rPr lang="en-US" sz="2600" dirty="0">
                <a:solidFill>
                  <a:schemeClr val="bg1"/>
                </a:solidFill>
              </a:rPr>
              <a:t>textures</a:t>
            </a:r>
            <a:r>
              <a:rPr lang="el-GR" sz="2600" dirty="0">
                <a:solidFill>
                  <a:schemeClr val="bg1"/>
                </a:solidFill>
              </a:rPr>
              <a:t>) στα γραφικά, αντί για διαφορετικά χρώματα, στα σημεία που θέλετε να τονίσετε.</a:t>
            </a:r>
          </a:p>
          <a:p>
            <a:pPr lvl="0"/>
            <a:r>
              <a:rPr lang="el-GR" sz="2600" dirty="0">
                <a:solidFill>
                  <a:schemeClr val="bg1"/>
                </a:solidFill>
              </a:rPr>
              <a:t>Κυκλώστε την πληροφορία που θέλετε να τονίσετε, αντί να χρησιμοποιήσετε χρώμα ή δείκτη </a:t>
            </a:r>
            <a:r>
              <a:rPr lang="en-US" sz="2600" dirty="0">
                <a:solidFill>
                  <a:schemeClr val="bg1"/>
                </a:solidFill>
              </a:rPr>
              <a:t>laser</a:t>
            </a:r>
            <a:r>
              <a:rPr lang="el-GR" sz="2600" dirty="0">
                <a:solidFill>
                  <a:schemeClr val="bg1"/>
                </a:solidFill>
              </a:rPr>
              <a:t> κατά την παρουσίαση.</a:t>
            </a:r>
          </a:p>
          <a:p>
            <a:pPr lvl="0"/>
            <a:r>
              <a:rPr lang="el-GR" sz="2600" dirty="0">
                <a:solidFill>
                  <a:schemeClr val="bg1"/>
                </a:solidFill>
              </a:rPr>
              <a:t>Διατηρείστε υψηλή χρωματική αντίθεση σε όλη την παρουσίαση.</a:t>
            </a:r>
          </a:p>
          <a:p>
            <a:pPr marL="0" indent="0">
              <a:buNone/>
            </a:pP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9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5075BC"/>
                </a:solidFill>
              </a:rPr>
              <a:t>Παράδειγμα γραφικών μόνο με χρώμα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1" name="Θέση κειμένου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Έγχρωμη Προβολή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7" name="Θέση περιεχομένου 6" descr="παράδειγμα έγχρωμης πίτας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60" y="2859701"/>
            <a:ext cx="2629267" cy="2581635"/>
          </a:xfrm>
        </p:spPr>
      </p:pic>
      <p:sp>
        <p:nvSpPr>
          <p:cNvPr id="12" name="Θέση κειμένου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Ασπρόμαυρη προβολή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8" name="Θέση περιεχομένου 7" descr="παράδειγμα ασπρόμαυρης πίτας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52" y="2831122"/>
            <a:ext cx="2648320" cy="2638793"/>
          </a:xfrm>
        </p:spPr>
      </p:pic>
    </p:spTree>
    <p:extLst>
      <p:ext uri="{BB962C8B-B14F-4D97-AF65-F5344CB8AC3E}">
        <p14:creationId xmlns:p14="http://schemas.microsoft.com/office/powerpoint/2010/main" val="182171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9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5075BC"/>
                </a:solidFill>
              </a:rPr>
              <a:t>Παράδειγμα γραφικών με διαφορετικές υφές 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1" name="Θέση κειμένου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Έγχρωμη προβολή 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7" name="Θέση περιεχομένου 6" descr="παράδειγμα πίτας με υφές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81" y="2869227"/>
            <a:ext cx="2686425" cy="2562583"/>
          </a:xfrm>
        </p:spPr>
      </p:pic>
      <p:sp>
        <p:nvSpPr>
          <p:cNvPr id="12" name="Θέση κειμένου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Ασπρόμαυρη προβολή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8" name="Θέση περιεχομένου 7" descr="παράδειγμα ασπρόμαυρης πίτας με υφές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42" y="2854938"/>
            <a:ext cx="2619741" cy="2591162"/>
          </a:xfrm>
        </p:spPr>
      </p:pic>
    </p:spTree>
    <p:extLst>
      <p:ext uri="{BB962C8B-B14F-4D97-AF65-F5344CB8AC3E}">
        <p14:creationId xmlns:p14="http://schemas.microsoft.com/office/powerpoint/2010/main" val="291454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Γενικές Συστάσεις (1/4)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5328592"/>
          </a:xfrm>
        </p:spPr>
        <p:txBody>
          <a:bodyPr>
            <a:noAutofit/>
          </a:bodyPr>
          <a:lstStyle/>
          <a:p>
            <a:pPr lvl="0"/>
            <a:r>
              <a:rPr lang="el-GR" sz="2800" dirty="0">
                <a:solidFill>
                  <a:schemeClr val="bg1"/>
                </a:solidFill>
              </a:rPr>
              <a:t>Την πρώτη φορά που χρησιμοποιείτε συντομογραφίες θα πρέπει να τις αναγράφετε στην πλήρη τους μορφή</a:t>
            </a:r>
            <a:r>
              <a:rPr lang="el-GR" sz="2800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el-GR" sz="2800" dirty="0">
              <a:solidFill>
                <a:schemeClr val="bg1"/>
              </a:solidFill>
            </a:endParaRPr>
          </a:p>
          <a:p>
            <a:pPr lvl="0"/>
            <a:r>
              <a:rPr lang="el-GR" sz="2800" dirty="0" smtClean="0">
                <a:solidFill>
                  <a:schemeClr val="bg1"/>
                </a:solidFill>
              </a:rPr>
              <a:t>Χρησιμοποιείτε </a:t>
            </a:r>
            <a:r>
              <a:rPr lang="el-GR" sz="2800" dirty="0">
                <a:solidFill>
                  <a:schemeClr val="bg1"/>
                </a:solidFill>
              </a:rPr>
              <a:t>απλή γλώσσα και μικρές προτάσεις, όποτε αυτό είναι εφικτό</a:t>
            </a:r>
            <a:r>
              <a:rPr lang="el-GR" sz="2800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el-GR" sz="2800" dirty="0">
              <a:solidFill>
                <a:schemeClr val="bg1"/>
              </a:solidFill>
            </a:endParaRPr>
          </a:p>
          <a:p>
            <a:r>
              <a:rPr lang="el-GR" sz="2800" dirty="0">
                <a:solidFill>
                  <a:schemeClr val="bg1"/>
                </a:solidFill>
              </a:rPr>
              <a:t>Αποφύγετε να διακρίνετε μεταξύ τους τις εικόνες με βάση αισθητηριακά χαρακτηριστικά, όπως είναι το σχήμα, το μέγεθος και το χρώμα. </a:t>
            </a:r>
            <a:endParaRPr lang="el-GR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Γενικές Συστάσεις </a:t>
            </a:r>
            <a:r>
              <a:rPr lang="el-GR" dirty="0" smtClean="0">
                <a:solidFill>
                  <a:srgbClr val="5075BC"/>
                </a:solidFill>
              </a:rPr>
              <a:t>(2/4)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Αποφύγετε να χρησιμοποιείτε εικόνες κειμένου, για παράδειγμα τη φωτογραφία ενός ποιήματος. </a:t>
            </a:r>
            <a:endParaRPr lang="el-GR" sz="2800" dirty="0" smtClean="0">
              <a:solidFill>
                <a:schemeClr val="bg1"/>
              </a:solidFill>
            </a:endParaRPr>
          </a:p>
          <a:p>
            <a:endParaRPr lang="el-GR" sz="2800" dirty="0">
              <a:solidFill>
                <a:schemeClr val="bg1"/>
              </a:solidFill>
            </a:endParaRPr>
          </a:p>
          <a:p>
            <a:r>
              <a:rPr lang="el-GR" sz="2800" dirty="0">
                <a:solidFill>
                  <a:schemeClr val="bg1"/>
                </a:solidFill>
              </a:rPr>
              <a:t>Μη χρησιμοποιείτε επαναλαμβανόμενους κενούς χαρακτήρες. </a:t>
            </a:r>
            <a:endParaRPr lang="el-GR" sz="2800" dirty="0" smtClean="0">
              <a:solidFill>
                <a:schemeClr val="bg1"/>
              </a:solidFill>
            </a:endParaRPr>
          </a:p>
          <a:p>
            <a:endParaRPr lang="el-GR" sz="2800" dirty="0">
              <a:solidFill>
                <a:schemeClr val="bg1"/>
              </a:solidFill>
            </a:endParaRPr>
          </a:p>
          <a:p>
            <a:r>
              <a:rPr lang="el-GR" sz="2800" dirty="0" smtClean="0">
                <a:solidFill>
                  <a:schemeClr val="bg1"/>
                </a:solidFill>
              </a:rPr>
              <a:t>Μέχρι 6 </a:t>
            </a:r>
            <a:r>
              <a:rPr lang="en-US" sz="2800" dirty="0" smtClean="0">
                <a:solidFill>
                  <a:schemeClr val="bg1"/>
                </a:solidFill>
              </a:rPr>
              <a:t>bullets</a:t>
            </a:r>
            <a:r>
              <a:rPr lang="el-GR" sz="2800" dirty="0" smtClean="0">
                <a:solidFill>
                  <a:schemeClr val="bg1"/>
                </a:solidFill>
              </a:rPr>
              <a:t> ανά διαφάνεια.</a:t>
            </a:r>
          </a:p>
          <a:p>
            <a:endParaRPr lang="el-G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2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Γενικές Συστάσεις </a:t>
            </a:r>
            <a:r>
              <a:rPr lang="el-GR" dirty="0" smtClean="0">
                <a:solidFill>
                  <a:srgbClr val="5075BC"/>
                </a:solidFill>
              </a:rPr>
              <a:t>(3/4)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l-GR" sz="2800" dirty="0" smtClean="0">
                <a:solidFill>
                  <a:schemeClr val="bg1"/>
                </a:solidFill>
              </a:rPr>
              <a:t>Στοίχιση </a:t>
            </a:r>
            <a:r>
              <a:rPr lang="el-GR" sz="2800" dirty="0">
                <a:solidFill>
                  <a:schemeClr val="bg1"/>
                </a:solidFill>
              </a:rPr>
              <a:t>κειμένου αριστερά για το </a:t>
            </a:r>
            <a:r>
              <a:rPr lang="el-GR" sz="2800" dirty="0" smtClean="0">
                <a:solidFill>
                  <a:schemeClr val="bg1"/>
                </a:solidFill>
              </a:rPr>
              <a:t>κείμενό, </a:t>
            </a:r>
            <a:r>
              <a:rPr lang="el-GR" sz="2800" dirty="0">
                <a:solidFill>
                  <a:schemeClr val="bg1"/>
                </a:solidFill>
              </a:rPr>
              <a:t>εκτός από τον </a:t>
            </a:r>
            <a:r>
              <a:rPr lang="el-GR" sz="2800" dirty="0" smtClean="0">
                <a:solidFill>
                  <a:schemeClr val="bg1"/>
                </a:solidFill>
              </a:rPr>
              <a:t>Τίτλο (είναι </a:t>
            </a:r>
            <a:r>
              <a:rPr lang="el-GR" sz="2800" dirty="0">
                <a:solidFill>
                  <a:schemeClr val="bg1"/>
                </a:solidFill>
              </a:rPr>
              <a:t>πιο εύκολο να </a:t>
            </a:r>
            <a:r>
              <a:rPr lang="el-GR" sz="2800" dirty="0" smtClean="0">
                <a:solidFill>
                  <a:schemeClr val="bg1"/>
                </a:solidFill>
              </a:rPr>
              <a:t>διαβαστεί). </a:t>
            </a:r>
          </a:p>
          <a:p>
            <a:pPr marL="0" lvl="0" indent="0">
              <a:buNone/>
            </a:pPr>
            <a:endParaRPr lang="el-GR" sz="2800" dirty="0" smtClean="0">
              <a:solidFill>
                <a:schemeClr val="bg1"/>
              </a:solidFill>
            </a:endParaRPr>
          </a:p>
          <a:p>
            <a:pPr lvl="0"/>
            <a:r>
              <a:rPr lang="el-GR" sz="2800" dirty="0" smtClean="0">
                <a:solidFill>
                  <a:schemeClr val="bg1"/>
                </a:solidFill>
              </a:rPr>
              <a:t>Όταν </a:t>
            </a:r>
            <a:r>
              <a:rPr lang="el-GR" sz="2800" dirty="0">
                <a:solidFill>
                  <a:schemeClr val="bg1"/>
                </a:solidFill>
              </a:rPr>
              <a:t>το κείμενο είναι στοιχισμένο στο κέντρο, υπάρχουν κενά μεταξύ των λέξεων, γεγονός που καθιστά δύσκολη την ανάγνωση</a:t>
            </a:r>
            <a:r>
              <a:rPr lang="el-GR" sz="2800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el-GR" sz="2800" dirty="0">
              <a:solidFill>
                <a:schemeClr val="bg1"/>
              </a:solidFill>
            </a:endParaRPr>
          </a:p>
          <a:p>
            <a:pPr lvl="0"/>
            <a:r>
              <a:rPr lang="el-GR" sz="2800" dirty="0">
                <a:solidFill>
                  <a:schemeClr val="bg1"/>
                </a:solidFill>
              </a:rPr>
              <a:t>Μορφοποιείστε το έγγραφό σας, ώστε να μην υπάρχουν εσοχές εκτός από εκείνες που δημιουργούν οι κουκκίδες και η αρίθμηση. </a:t>
            </a:r>
          </a:p>
          <a:p>
            <a:endParaRPr lang="el-G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Γενικές Συστάσεις </a:t>
            </a:r>
            <a:r>
              <a:rPr lang="el-GR" dirty="0" smtClean="0">
                <a:solidFill>
                  <a:srgbClr val="5075BC"/>
                </a:solidFill>
              </a:rPr>
              <a:t>(4/4)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Ένα σχήμα, γράφημα, εικόνα ανά διαφάνεια.</a:t>
            </a:r>
          </a:p>
          <a:p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Σχήματα για απόδοση πληροφορίας και όχι για διακόσμηση.</a:t>
            </a:r>
          </a:p>
          <a:p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Όχι εικόνες πίσω από γράμματα ως φόντο.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2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- Τίτλος"/>
          <p:cNvSpPr>
            <a:spLocks noGrp="1"/>
          </p:cNvSpPr>
          <p:nvPr>
            <p:ph type="title"/>
          </p:nvPr>
        </p:nvSpPr>
        <p:spPr>
          <a:xfrm>
            <a:off x="285750" y="0"/>
            <a:ext cx="8858250" cy="550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3200" dirty="0" smtClean="0">
                <a:solidFill>
                  <a:srgbClr val="5075BC"/>
                </a:solidFill>
              </a:rPr>
              <a:t>Ποικιλία πλαισίων χρήσης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50" y="764704"/>
            <a:ext cx="8715375" cy="6093296"/>
          </a:xfrm>
        </p:spPr>
        <p:txBody>
          <a:bodyPr rtlCol="0">
            <a:normAutofit fontScale="400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4200" dirty="0" smtClean="0">
                <a:solidFill>
                  <a:schemeClr val="bg1"/>
                </a:solidFill>
              </a:rPr>
              <a:t>περιπτώσεις όπου οι χρήστες: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l-GR" sz="42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4200" dirty="0" smtClean="0">
                <a:solidFill>
                  <a:schemeClr val="bg1"/>
                </a:solidFill>
              </a:rPr>
              <a:t>Ίσως δεν μπορούν εύκολα ή και καθόλου να δουν, να ακούσουν, να χειριστούν ή να επεξεργαστούν κάποιες μορφές πληροφορίας,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42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4200" dirty="0" smtClean="0">
                <a:solidFill>
                  <a:schemeClr val="bg1"/>
                </a:solidFill>
              </a:rPr>
              <a:t>Ίσως έχουν δυσκολία να διαβάσουν ή να κατανοήσουν κείμενα,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42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4200" dirty="0" smtClean="0">
                <a:solidFill>
                  <a:schemeClr val="bg1"/>
                </a:solidFill>
              </a:rPr>
              <a:t>Ίσως δεν μπορούν να χειριστούν το πληκτρολόγιο ή το ποντίκι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42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4200" dirty="0" smtClean="0">
                <a:solidFill>
                  <a:schemeClr val="bg1"/>
                </a:solidFill>
              </a:rPr>
              <a:t>Ίσως διαθέτουν μικρή οθόνη, ή οθόνη χωρίς γραφικά ή χαμηλής ταχύτητας σύνδεση στο διαδίκτυο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42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4200" dirty="0" smtClean="0">
                <a:solidFill>
                  <a:schemeClr val="bg1"/>
                </a:solidFill>
              </a:rPr>
              <a:t>Ίσως δεν μιλούν ή δεν καταλαβαίνουν με ευχέρεια τη γλώσσα στην οποία είναι γραμμένη μια πληροφορία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42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4200" dirty="0" smtClean="0">
                <a:solidFill>
                  <a:schemeClr val="bg1"/>
                </a:solidFill>
              </a:rPr>
              <a:t>Ίσως βρίσκονται σε μια κατάσταση όπου τα μάτια τους ή και τα χέρια τους ή και τα αυτιά τους είναι απασχολημένα σε άλλες κύριες δραστηριότητες (π.χ. ενώ οδηγούν, όταν εργάζονται σε ένα θορυβώδες περιβάλλον)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42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4200" dirty="0" smtClean="0">
                <a:solidFill>
                  <a:schemeClr val="bg1"/>
                </a:solidFill>
              </a:rPr>
              <a:t>Ίσως διαθέτουν μια παλαιότερη έκδοση ενός </a:t>
            </a:r>
            <a:r>
              <a:rPr lang="el-GR" sz="4200" dirty="0" err="1" smtClean="0">
                <a:solidFill>
                  <a:schemeClr val="bg1"/>
                </a:solidFill>
              </a:rPr>
              <a:t>φυλλομετρητή</a:t>
            </a:r>
            <a:r>
              <a:rPr lang="el-GR" sz="4200" dirty="0" smtClean="0">
                <a:solidFill>
                  <a:schemeClr val="bg1"/>
                </a:solidFill>
              </a:rPr>
              <a:t>, ή έναν εντελώς διαφορετικό </a:t>
            </a:r>
            <a:r>
              <a:rPr lang="el-GR" sz="4200" dirty="0" err="1" smtClean="0">
                <a:solidFill>
                  <a:schemeClr val="bg1"/>
                </a:solidFill>
              </a:rPr>
              <a:t>φυλλομετρητή</a:t>
            </a:r>
            <a:r>
              <a:rPr lang="el-GR" sz="4200" dirty="0" smtClean="0">
                <a:solidFill>
                  <a:schemeClr val="bg1"/>
                </a:solidFill>
              </a:rPr>
              <a:t>, ή έναν φωνητικό </a:t>
            </a:r>
            <a:r>
              <a:rPr lang="el-GR" sz="4200" dirty="0" err="1" smtClean="0">
                <a:solidFill>
                  <a:schemeClr val="bg1"/>
                </a:solidFill>
              </a:rPr>
              <a:t>φυλλομετρητή</a:t>
            </a:r>
            <a:r>
              <a:rPr lang="el-GR" sz="4200" dirty="0" smtClean="0">
                <a:solidFill>
                  <a:schemeClr val="bg1"/>
                </a:solidFill>
              </a:rPr>
              <a:t> ή ένα διαφορετικό λειτουργικό σύστημα.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dirty="0" smtClean="0">
                <a:solidFill>
                  <a:schemeClr val="bg1"/>
                </a:solidFill>
              </a:rPr>
              <a:t>  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  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2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Περισσότεροι άνθρωποι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sz="2400" dirty="0" smtClean="0">
                <a:solidFill>
                  <a:schemeClr val="bg1"/>
                </a:solidFill>
              </a:rPr>
              <a:t>Άτομα </a:t>
            </a:r>
            <a:r>
              <a:rPr lang="el-GR" sz="2400" dirty="0">
                <a:solidFill>
                  <a:schemeClr val="bg1"/>
                </a:solidFill>
              </a:rPr>
              <a:t>με αισθητηριακή ή κινητική ή </a:t>
            </a:r>
            <a:r>
              <a:rPr lang="el-GR" sz="2400" dirty="0" err="1">
                <a:solidFill>
                  <a:schemeClr val="bg1"/>
                </a:solidFill>
              </a:rPr>
              <a:t>γνωσιακή</a:t>
            </a:r>
            <a:r>
              <a:rPr lang="el-GR" sz="2400" dirty="0">
                <a:solidFill>
                  <a:schemeClr val="bg1"/>
                </a:solidFill>
              </a:rPr>
              <a:t>/νευρολογική αναπηρία ή </a:t>
            </a:r>
            <a:r>
              <a:rPr lang="el-GR" sz="2400" dirty="0" err="1">
                <a:solidFill>
                  <a:schemeClr val="bg1"/>
                </a:solidFill>
              </a:rPr>
              <a:t>πολυαναπηρίες</a:t>
            </a:r>
            <a:r>
              <a:rPr lang="el-GR" sz="2400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el-GR" sz="2400" dirty="0">
                <a:solidFill>
                  <a:schemeClr val="bg1"/>
                </a:solidFill>
              </a:rPr>
              <a:t>Άτομα χωρίς γλωσσική </a:t>
            </a:r>
            <a:r>
              <a:rPr lang="el-GR" sz="2400" dirty="0" smtClean="0">
                <a:solidFill>
                  <a:schemeClr val="bg1"/>
                </a:solidFill>
              </a:rPr>
              <a:t>ευχέρεια, με </a:t>
            </a:r>
            <a:r>
              <a:rPr lang="el-GR" sz="2400" dirty="0">
                <a:solidFill>
                  <a:schemeClr val="bg1"/>
                </a:solidFill>
              </a:rPr>
              <a:t>περιπτωσιακή ή περιστασιακή ανικανότητα</a:t>
            </a:r>
            <a:r>
              <a:rPr lang="el-GR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l-GR" sz="2400" dirty="0" smtClean="0">
                <a:solidFill>
                  <a:schemeClr val="bg1"/>
                </a:solidFill>
              </a:rPr>
              <a:t>Χρήστες </a:t>
            </a:r>
            <a:r>
              <a:rPr lang="el-GR" sz="2400" dirty="0">
                <a:solidFill>
                  <a:schemeClr val="bg1"/>
                </a:solidFill>
              </a:rPr>
              <a:t>παλαιότερης τεχνολογίας.</a:t>
            </a:r>
          </a:p>
          <a:p>
            <a:r>
              <a:rPr lang="el-GR" sz="2400" dirty="0" smtClean="0">
                <a:solidFill>
                  <a:schemeClr val="bg1"/>
                </a:solidFill>
              </a:rPr>
              <a:t>Χρήστες </a:t>
            </a:r>
            <a:r>
              <a:rPr lang="el-GR" sz="2400" dirty="0">
                <a:solidFill>
                  <a:schemeClr val="bg1"/>
                </a:solidFill>
              </a:rPr>
              <a:t>νέων συσκευών πληροφορικής</a:t>
            </a:r>
            <a:r>
              <a:rPr lang="el-GR" sz="2400" dirty="0" smtClean="0">
                <a:solidFill>
                  <a:schemeClr val="bg1"/>
                </a:solidFill>
              </a:rPr>
              <a:t>, </a:t>
            </a:r>
            <a:r>
              <a:rPr lang="el-GR" sz="2400" dirty="0">
                <a:solidFill>
                  <a:schemeClr val="bg1"/>
                </a:solidFill>
              </a:rPr>
              <a:t>κινητών τηλεφώνων ή </a:t>
            </a:r>
            <a:r>
              <a:rPr lang="en-US" sz="2400" dirty="0">
                <a:solidFill>
                  <a:schemeClr val="bg1"/>
                </a:solidFill>
              </a:rPr>
              <a:t>tablets</a:t>
            </a:r>
            <a:r>
              <a:rPr lang="el-GR" sz="2400" dirty="0" smtClean="0">
                <a:solidFill>
                  <a:schemeClr val="bg1"/>
                </a:solidFill>
              </a:rPr>
              <a:t>.</a:t>
            </a:r>
            <a:endParaRPr lang="el-GR" sz="2400" dirty="0">
              <a:solidFill>
                <a:schemeClr val="bg1"/>
              </a:solidFill>
            </a:endParaRPr>
          </a:p>
          <a:p>
            <a:pPr lvl="0"/>
            <a:r>
              <a:rPr lang="el-GR" sz="2400" dirty="0">
                <a:solidFill>
                  <a:schemeClr val="bg1"/>
                </a:solidFill>
              </a:rPr>
              <a:t>Νέους ή μη συχνούς χρήστες </a:t>
            </a:r>
            <a:r>
              <a:rPr lang="el-GR" sz="2400" dirty="0" smtClean="0">
                <a:solidFill>
                  <a:schemeClr val="bg1"/>
                </a:solidFill>
              </a:rPr>
              <a:t>πληροφορικής.</a:t>
            </a:r>
          </a:p>
          <a:p>
            <a:pPr lvl="0"/>
            <a:r>
              <a:rPr lang="el-GR" sz="2400" dirty="0" smtClean="0">
                <a:solidFill>
                  <a:schemeClr val="bg1"/>
                </a:solidFill>
              </a:rPr>
              <a:t>Ηλικιωμένους</a:t>
            </a:r>
            <a:r>
              <a:rPr lang="el-GR" sz="2400" dirty="0">
                <a:solidFill>
                  <a:schemeClr val="bg1"/>
                </a:solidFill>
              </a:rPr>
              <a:t>.</a:t>
            </a:r>
          </a:p>
          <a:p>
            <a:endParaRPr lang="el-G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68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- Τίτλος"/>
          <p:cNvSpPr>
            <a:spLocks noGrp="1"/>
          </p:cNvSpPr>
          <p:nvPr>
            <p:ph type="title"/>
          </p:nvPr>
        </p:nvSpPr>
        <p:spPr>
          <a:xfrm>
            <a:off x="107504" y="213742"/>
            <a:ext cx="9036496" cy="550962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 smtClean="0">
                <a:solidFill>
                  <a:srgbClr val="5075BC"/>
                </a:solidFill>
              </a:rPr>
              <a:t>Ποικιλία πλαισίων χρήσης (1 από 2)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50" y="908720"/>
            <a:ext cx="8715375" cy="6093296"/>
          </a:xfrm>
        </p:spPr>
        <p:txBody>
          <a:bodyPr rtlCol="0">
            <a:normAutofit fontScale="250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2800" dirty="0" smtClean="0">
              <a:solidFill>
                <a:schemeClr val="bg1"/>
              </a:solidFill>
            </a:endParaRP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12800" dirty="0" smtClean="0">
                <a:solidFill>
                  <a:schemeClr val="bg1"/>
                </a:solidFill>
              </a:rPr>
              <a:t>περιπτώσεις όπου οι χρήστες: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1200" dirty="0" smtClean="0">
                <a:solidFill>
                  <a:schemeClr val="bg1"/>
                </a:solidFill>
              </a:rPr>
              <a:t>Ίσως δεν μπορούν εύκολα ή και καθόλου να δουν, να ακούσουν, να χειριστούν ή να επεξεργαστούν κάποιες μορφές πληροφορίας</a:t>
            </a:r>
            <a:r>
              <a:rPr lang="en-US" sz="11200" dirty="0" smtClean="0">
                <a:solidFill>
                  <a:schemeClr val="bg1"/>
                </a:solidFill>
              </a:rPr>
              <a:t>.</a:t>
            </a:r>
            <a:endParaRPr lang="el-GR" sz="11200" dirty="0" smtClean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1200" dirty="0">
                <a:solidFill>
                  <a:schemeClr val="bg1"/>
                </a:solidFill>
              </a:rPr>
              <a:t>Ίσως βρίσκονται σε μια κατάσταση όπου τα μάτια τους ή και τα χέρια τους ή και τα αυτιά τους είναι απασχολημένα σε άλλες κύριες δραστηριότητες (π.χ. ενώ οδηγούν, όταν εργάζονται σε ένα θορυβώδες περιβάλλον</a:t>
            </a:r>
            <a:r>
              <a:rPr lang="el-GR" sz="11200" dirty="0" smtClean="0">
                <a:solidFill>
                  <a:schemeClr val="bg1"/>
                </a:solidFill>
              </a:rPr>
              <a:t>)</a:t>
            </a:r>
            <a:r>
              <a:rPr lang="en-US" sz="11200" dirty="0" smtClean="0">
                <a:solidFill>
                  <a:schemeClr val="bg1"/>
                </a:solidFill>
              </a:rPr>
              <a:t>.</a:t>
            </a:r>
            <a:endParaRPr lang="el-GR" sz="11200" dirty="0" smtClean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1200" dirty="0" smtClean="0">
                <a:solidFill>
                  <a:schemeClr val="bg1"/>
                </a:solidFill>
              </a:rPr>
              <a:t>Ίσως διαθέτουν μικρή οθόνη, ή οθόνη χωρίς γραφικά ή χαμηλής ταχύτητας σύνδεση στο διαδίκτυο</a:t>
            </a:r>
            <a:r>
              <a:rPr lang="en-US" sz="11200" dirty="0" smtClean="0">
                <a:solidFill>
                  <a:schemeClr val="bg1"/>
                </a:solidFill>
              </a:rPr>
              <a:t>.</a:t>
            </a:r>
            <a:endParaRPr lang="el-GR" sz="1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-162272"/>
            <a:ext cx="8964488" cy="1143000"/>
          </a:xfrm>
        </p:spPr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Ποικιλία πλαισίων χρήσης </a:t>
            </a:r>
            <a:r>
              <a:rPr lang="el-GR" dirty="0" smtClean="0">
                <a:solidFill>
                  <a:srgbClr val="5075BC"/>
                </a:solidFill>
              </a:rPr>
              <a:t>(2 από 2)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472608"/>
          </a:xfrm>
        </p:spPr>
        <p:txBody>
          <a:bodyPr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3500" dirty="0" smtClean="0">
                <a:solidFill>
                  <a:schemeClr val="bg1"/>
                </a:solidFill>
              </a:rPr>
              <a:t>περιπτώσεις </a:t>
            </a:r>
            <a:r>
              <a:rPr lang="el-GR" sz="3500" dirty="0">
                <a:solidFill>
                  <a:schemeClr val="bg1"/>
                </a:solidFill>
              </a:rPr>
              <a:t>όπου οι </a:t>
            </a:r>
            <a:r>
              <a:rPr lang="el-GR" sz="3500" dirty="0" smtClean="0">
                <a:solidFill>
                  <a:schemeClr val="bg1"/>
                </a:solidFill>
              </a:rPr>
              <a:t>χρήστες:</a:t>
            </a:r>
            <a:endParaRPr lang="el-GR" sz="3500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000" dirty="0" smtClean="0">
                <a:solidFill>
                  <a:schemeClr val="bg1"/>
                </a:solidFill>
              </a:rPr>
              <a:t>Ίσως </a:t>
            </a:r>
            <a:r>
              <a:rPr lang="el-GR" sz="3000" dirty="0">
                <a:solidFill>
                  <a:schemeClr val="bg1"/>
                </a:solidFill>
              </a:rPr>
              <a:t>δεν μιλούν ή δεν καταλαβαίνουν με ευχέρεια τη γλώσσα στην οποία είναι γραμμένη μια </a:t>
            </a:r>
            <a:r>
              <a:rPr lang="el-GR" sz="3000" dirty="0" smtClean="0">
                <a:solidFill>
                  <a:schemeClr val="bg1"/>
                </a:solidFill>
              </a:rPr>
              <a:t>πληροφορία</a:t>
            </a:r>
            <a:r>
              <a:rPr lang="en-US" sz="3000" dirty="0" smtClean="0">
                <a:solidFill>
                  <a:schemeClr val="bg1"/>
                </a:solidFill>
              </a:rPr>
              <a:t>.</a:t>
            </a:r>
            <a:endParaRPr lang="el-GR" sz="3000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000" dirty="0" smtClean="0">
                <a:solidFill>
                  <a:schemeClr val="bg1"/>
                </a:solidFill>
              </a:rPr>
              <a:t>Ίσως </a:t>
            </a:r>
            <a:r>
              <a:rPr lang="el-GR" sz="3000" dirty="0">
                <a:solidFill>
                  <a:schemeClr val="bg1"/>
                </a:solidFill>
              </a:rPr>
              <a:t>έχουν δυσκολία να διαβάσουν ή να κατανοήσουν </a:t>
            </a:r>
            <a:r>
              <a:rPr lang="el-GR" sz="3000" dirty="0" smtClean="0">
                <a:solidFill>
                  <a:schemeClr val="bg1"/>
                </a:solidFill>
              </a:rPr>
              <a:t>κείμενα</a:t>
            </a:r>
            <a:r>
              <a:rPr lang="en-US" sz="3000" dirty="0" smtClean="0">
                <a:solidFill>
                  <a:schemeClr val="bg1"/>
                </a:solidFill>
              </a:rPr>
              <a:t>.</a:t>
            </a:r>
            <a:endParaRPr lang="el-GR" sz="3000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000" dirty="0">
                <a:solidFill>
                  <a:schemeClr val="bg1"/>
                </a:solidFill>
              </a:rPr>
              <a:t>Ίσως δεν μπορούν να χειριστούν το πληκτρολόγιο ή το </a:t>
            </a:r>
            <a:r>
              <a:rPr lang="el-GR" sz="3000" dirty="0" smtClean="0">
                <a:solidFill>
                  <a:schemeClr val="bg1"/>
                </a:solidFill>
              </a:rPr>
              <a:t>ποντίκι</a:t>
            </a:r>
            <a:r>
              <a:rPr lang="en-US" sz="3000" dirty="0" smtClean="0">
                <a:solidFill>
                  <a:schemeClr val="bg1"/>
                </a:solidFill>
              </a:rPr>
              <a:t>.</a:t>
            </a:r>
            <a:endParaRPr lang="el-GR" sz="3000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000" dirty="0">
                <a:solidFill>
                  <a:schemeClr val="bg1"/>
                </a:solidFill>
              </a:rPr>
              <a:t>Ίσως διαθέτουν μια παλαιότερη έκδοση ενός </a:t>
            </a:r>
            <a:r>
              <a:rPr lang="el-GR" sz="3000" dirty="0" err="1">
                <a:solidFill>
                  <a:schemeClr val="bg1"/>
                </a:solidFill>
              </a:rPr>
              <a:t>φυλλομετρητή</a:t>
            </a:r>
            <a:r>
              <a:rPr lang="el-GR" sz="3000" dirty="0">
                <a:solidFill>
                  <a:schemeClr val="bg1"/>
                </a:solidFill>
              </a:rPr>
              <a:t>, ή έναν εντελώς διαφορετικό </a:t>
            </a:r>
            <a:r>
              <a:rPr lang="el-GR" sz="3000" dirty="0" err="1">
                <a:solidFill>
                  <a:schemeClr val="bg1"/>
                </a:solidFill>
              </a:rPr>
              <a:t>φυλλομετρητή</a:t>
            </a:r>
            <a:r>
              <a:rPr lang="el-GR" sz="3000" dirty="0">
                <a:solidFill>
                  <a:schemeClr val="bg1"/>
                </a:solidFill>
              </a:rPr>
              <a:t>, ή έναν φωνητικό </a:t>
            </a:r>
            <a:r>
              <a:rPr lang="el-GR" sz="3000" dirty="0" err="1">
                <a:solidFill>
                  <a:schemeClr val="bg1"/>
                </a:solidFill>
              </a:rPr>
              <a:t>φυλλομετρητή</a:t>
            </a:r>
            <a:r>
              <a:rPr lang="el-GR" sz="3000" dirty="0">
                <a:solidFill>
                  <a:schemeClr val="bg1"/>
                </a:solidFill>
              </a:rPr>
              <a:t> ή ένα διαφορετικό λειτουργικό </a:t>
            </a:r>
            <a:r>
              <a:rPr lang="el-GR" sz="3000" dirty="0" smtClean="0">
                <a:solidFill>
                  <a:schemeClr val="bg1"/>
                </a:solidFill>
              </a:rPr>
              <a:t>σύστημα</a:t>
            </a:r>
            <a:r>
              <a:rPr lang="en-US" sz="3000" dirty="0" smtClean="0">
                <a:solidFill>
                  <a:schemeClr val="bg1"/>
                </a:solidFill>
              </a:rPr>
              <a:t>.</a:t>
            </a:r>
            <a:endParaRPr lang="el-GR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6" descr="PHANTOM%20Omni%20Imag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29313" y="5426075"/>
            <a:ext cx="1944687" cy="1431925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511175"/>
          </a:xfrm>
        </p:spPr>
        <p:txBody>
          <a:bodyPr rtlCol="0">
            <a:no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el-GR" sz="1800" b="1" dirty="0">
                <a:solidFill>
                  <a:srgbClr val="5075BC"/>
                </a:solidFill>
              </a:rPr>
              <a:t>Υποστηρικτικές Τεχνολογίες Πληροφορικής για Πρόσβαση </a:t>
            </a:r>
            <a:r>
              <a:rPr lang="el-GR" sz="1800" b="1" dirty="0" smtClean="0">
                <a:solidFill>
                  <a:srgbClr val="5075BC"/>
                </a:solidFill>
              </a:rPr>
              <a:t>σε στο Περιεχόμενο Μαθημάτων </a:t>
            </a:r>
            <a:r>
              <a:rPr lang="el-GR" sz="1600" b="1" dirty="0">
                <a:solidFill>
                  <a:srgbClr val="5075BC"/>
                </a:solidFill>
              </a:rPr>
              <a:t/>
            </a:r>
            <a:br>
              <a:rPr lang="el-GR" sz="1600" b="1" dirty="0">
                <a:solidFill>
                  <a:srgbClr val="5075BC"/>
                </a:solidFill>
              </a:rPr>
            </a:br>
            <a:endParaRPr lang="el-GR" sz="2000" b="1" dirty="0">
              <a:solidFill>
                <a:srgbClr val="5075BC"/>
              </a:solidFill>
            </a:endParaRPr>
          </a:p>
        </p:txBody>
      </p:sp>
      <p:pic>
        <p:nvPicPr>
          <p:cNvPr id="50179" name="Picture 4" descr="Fast and responsive Braille output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65673">
            <a:off x="6655594" y="3774281"/>
            <a:ext cx="2243138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6" descr="brailledisplay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13" y="2643188"/>
            <a:ext cx="17557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8" descr="images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143000"/>
            <a:ext cx="12239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 descr="braille p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211763"/>
            <a:ext cx="1570038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4" descr="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2928938"/>
            <a:ext cx="191611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 descr="Success_Teres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" y="2214563"/>
            <a:ext cx="183991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9" descr="cyberl5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3352" y="1557812"/>
            <a:ext cx="17145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7" descr="08A009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6188" y="6011863"/>
            <a:ext cx="17145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187" name="12 - Ομάδα" descr="ομάδα"/>
          <p:cNvGrpSpPr>
            <a:grpSpLocks/>
          </p:cNvGrpSpPr>
          <p:nvPr/>
        </p:nvGrpSpPr>
        <p:grpSpPr bwMode="auto">
          <a:xfrm>
            <a:off x="2714625" y="1500188"/>
            <a:ext cx="3357563" cy="1460500"/>
            <a:chOff x="2987675" y="620713"/>
            <a:chExt cx="5632450" cy="2482850"/>
          </a:xfrm>
        </p:grpSpPr>
        <p:pic>
          <p:nvPicPr>
            <p:cNvPr id="50191" name="Picture 2" descr="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724525" y="620713"/>
              <a:ext cx="2520950" cy="134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92" name="Picture 3" descr="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588125" y="1916113"/>
              <a:ext cx="2032000" cy="75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93" name="Picture 4" descr="γκρουπ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987675" y="2349500"/>
              <a:ext cx="2579688" cy="75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4" name="Line 5"/>
            <p:cNvSpPr>
              <a:spLocks noChangeShapeType="1"/>
            </p:cNvSpPr>
            <p:nvPr/>
          </p:nvSpPr>
          <p:spPr bwMode="auto">
            <a:xfrm flipV="1">
              <a:off x="3635375" y="765175"/>
              <a:ext cx="3168650" cy="1871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0195" name="Line 6"/>
            <p:cNvSpPr>
              <a:spLocks noChangeShapeType="1"/>
            </p:cNvSpPr>
            <p:nvPr/>
          </p:nvSpPr>
          <p:spPr bwMode="auto">
            <a:xfrm flipV="1">
              <a:off x="4787900" y="765175"/>
              <a:ext cx="2016125" cy="1871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50188" name="Picture 8" descr="HeadMaster Plus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4375" y="3857625"/>
            <a:ext cx="1214438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9" name="Picture 13" descr="switchPod2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335213" y="4857750"/>
            <a:ext cx="12366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0" name="Picture 4" descr="kittykeyboard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311400" y="714375"/>
            <a:ext cx="974725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379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180528" y="685577"/>
            <a:ext cx="9540552" cy="511175"/>
          </a:xfrm>
        </p:spPr>
        <p:txBody>
          <a:bodyPr rtlCol="0">
            <a:noAutofit/>
          </a:bodyPr>
          <a:lstStyle/>
          <a:p>
            <a:pPr lvl="1" algn="ctr" eaLnBrk="1" fontAlgn="auto" hangingPunct="1">
              <a:spcAft>
                <a:spcPts val="0"/>
              </a:spcAft>
              <a:defRPr/>
            </a:pPr>
            <a:r>
              <a:rPr lang="el-GR" sz="4400" dirty="0">
                <a:solidFill>
                  <a:srgbClr val="5075BC"/>
                </a:solidFill>
                <a:latin typeface="+mj-lt"/>
              </a:rPr>
              <a:t>Συσκευές Υποστηρικτικών Τεχνολογιών Πληροφορικής για Πρόσβαση στο Περιεχόμενο Μαθημάτων </a:t>
            </a:r>
            <a:r>
              <a:rPr lang="el-GR" sz="4400" dirty="0" smtClean="0">
                <a:solidFill>
                  <a:srgbClr val="5075BC"/>
                </a:solidFill>
                <a:latin typeface="+mj-lt"/>
              </a:rPr>
              <a:t>(1 </a:t>
            </a:r>
            <a:r>
              <a:rPr lang="el-GR" sz="4400" dirty="0">
                <a:solidFill>
                  <a:srgbClr val="5075BC"/>
                </a:solidFill>
                <a:latin typeface="+mj-lt"/>
              </a:rPr>
              <a:t>από 4</a:t>
            </a:r>
            <a:r>
              <a:rPr lang="el-GR" sz="4400" dirty="0" smtClean="0">
                <a:solidFill>
                  <a:srgbClr val="5075BC"/>
                </a:solidFill>
                <a:latin typeface="+mj-lt"/>
              </a:rPr>
              <a:t>)</a:t>
            </a:r>
            <a:endParaRPr lang="el-GR" sz="4400" b="1" dirty="0">
              <a:solidFill>
                <a:srgbClr val="5075BC"/>
              </a:solidFill>
              <a:latin typeface="+mj-lt"/>
            </a:endParaRPr>
          </a:p>
        </p:txBody>
      </p:sp>
      <p:pic>
        <p:nvPicPr>
          <p:cNvPr id="50180" name="Picture 6" descr="εικόνα οθόνης braille σε φορητό υπολογιστ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0036" y="2173833"/>
            <a:ext cx="17557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 descr="εικόνα χρήστη συστήματος ελέγχου υπολογιστή με τη σκέψ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98" y="4290309"/>
            <a:ext cx="1696246" cy="127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8" descr="εικόνα φορητής συσκευής μεγέθυνσης οθόνη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9473" y="5747469"/>
            <a:ext cx="12239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εικόνα cyberl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097427"/>
            <a:ext cx="17145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78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252536" y="72008"/>
            <a:ext cx="9612560" cy="1700808"/>
          </a:xfrm>
        </p:spPr>
        <p:txBody>
          <a:bodyPr>
            <a:noAutofit/>
          </a:bodyPr>
          <a:lstStyle/>
          <a:p>
            <a:r>
              <a:rPr lang="el-GR" b="0" dirty="0">
                <a:solidFill>
                  <a:srgbClr val="5075BC"/>
                </a:solidFill>
                <a:latin typeface="+mj-lt"/>
              </a:rPr>
              <a:t>Συσκευές Υποστηρικτικών Τεχνολογιών Πληροφορικής για Πρόσβαση στο Περιεχόμενο Μαθημάτων </a:t>
            </a:r>
            <a:r>
              <a:rPr lang="el-GR" b="0" dirty="0" smtClean="0">
                <a:solidFill>
                  <a:srgbClr val="5075BC"/>
                </a:solidFill>
                <a:latin typeface="+mj-lt"/>
              </a:rPr>
              <a:t>(2 </a:t>
            </a:r>
            <a:r>
              <a:rPr lang="el-GR" b="0" dirty="0">
                <a:solidFill>
                  <a:srgbClr val="5075BC"/>
                </a:solidFill>
                <a:latin typeface="+mj-lt"/>
              </a:rPr>
              <a:t>από 4</a:t>
            </a:r>
            <a:r>
              <a:rPr lang="el-GR" b="0" dirty="0" smtClean="0">
                <a:solidFill>
                  <a:srgbClr val="5075BC"/>
                </a:solidFill>
                <a:latin typeface="+mj-lt"/>
              </a:rPr>
              <a:t>)</a:t>
            </a:r>
            <a:endParaRPr lang="el-GR" b="0" dirty="0">
              <a:solidFill>
                <a:srgbClr val="5075BC"/>
              </a:solidFill>
              <a:latin typeface="+mj-lt"/>
            </a:endParaRPr>
          </a:p>
        </p:txBody>
      </p:sp>
      <p:pic>
        <p:nvPicPr>
          <p:cNvPr id="5" name="Picture 8" descr="εικόνα συστήματος πρόσβασης σε υπολογιστή με την κίνηση του κεφαλιού και με διακόπτη φυσήματος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599" y="2348880"/>
            <a:ext cx="1214438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εικόνα διακόπτη επιλογής με φούσκωμα στο μάγουλο για έλεγχο φορητού έξυπνου τηλεφώνου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599" y="3861048"/>
            <a:ext cx="12366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εικόνα εναλλακτικού πληκτρολογίου με έγχρωμα πλήκτρα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7680" y="5584826"/>
            <a:ext cx="17145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900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180528" y="341784"/>
            <a:ext cx="9540552" cy="1143000"/>
          </a:xfrm>
        </p:spPr>
        <p:txBody>
          <a:bodyPr>
            <a:noAutofit/>
          </a:bodyPr>
          <a:lstStyle/>
          <a:p>
            <a:r>
              <a:rPr lang="el-GR" b="0" dirty="0">
                <a:solidFill>
                  <a:srgbClr val="5075BC"/>
                </a:solidFill>
                <a:latin typeface="+mj-lt"/>
              </a:rPr>
              <a:t>Συσκευές Υποστηρικτικών Τεχνολογιών Πληροφορικής για Πρόσβαση στο Περιεχόμενο Μαθημάτων </a:t>
            </a:r>
            <a:r>
              <a:rPr lang="el-GR" b="0" dirty="0" smtClean="0">
                <a:solidFill>
                  <a:srgbClr val="5075BC"/>
                </a:solidFill>
                <a:latin typeface="+mj-lt"/>
              </a:rPr>
              <a:t>(3 </a:t>
            </a:r>
            <a:r>
              <a:rPr lang="el-GR" b="0" dirty="0">
                <a:solidFill>
                  <a:srgbClr val="5075BC"/>
                </a:solidFill>
                <a:latin typeface="+mj-lt"/>
              </a:rPr>
              <a:t>από 4</a:t>
            </a:r>
            <a:r>
              <a:rPr lang="el-GR" b="0" dirty="0" smtClean="0">
                <a:solidFill>
                  <a:srgbClr val="5075BC"/>
                </a:solidFill>
                <a:latin typeface="+mj-lt"/>
              </a:rPr>
              <a:t>)</a:t>
            </a:r>
            <a:endParaRPr lang="el-GR" b="0" dirty="0">
              <a:solidFill>
                <a:srgbClr val="5075BC"/>
              </a:solidFill>
              <a:latin typeface="+mj-lt"/>
            </a:endParaRPr>
          </a:p>
        </p:txBody>
      </p:sp>
      <p:pic>
        <p:nvPicPr>
          <p:cNvPr id="6" name="Picture 4" descr="εικόνα χρήστη συστήματος που ελέγχει φορητό υπολογιστή με κινήσεις του κεφαλιού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777" y="2250522"/>
            <a:ext cx="191611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εικόνα φορητού πληκτρολογίου braille για φορητές συσκευέ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815" y="4159027"/>
            <a:ext cx="1570038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εικόνα οθόνης Brail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865673">
            <a:off x="3301664" y="4543994"/>
            <a:ext cx="2243138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04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413792"/>
            <a:ext cx="9252520" cy="1143000"/>
          </a:xfrm>
        </p:spPr>
        <p:txBody>
          <a:bodyPr>
            <a:noAutofit/>
          </a:bodyPr>
          <a:lstStyle/>
          <a:p>
            <a:r>
              <a:rPr lang="el-GR" b="0" dirty="0" smtClean="0">
                <a:solidFill>
                  <a:srgbClr val="5075BC"/>
                </a:solidFill>
                <a:latin typeface="+mj-lt"/>
              </a:rPr>
              <a:t>Συσκευές Υποστηρικτικών Τεχνολογιών </a:t>
            </a:r>
            <a:r>
              <a:rPr lang="el-GR" b="0" dirty="0">
                <a:solidFill>
                  <a:srgbClr val="5075BC"/>
                </a:solidFill>
                <a:latin typeface="+mj-lt"/>
              </a:rPr>
              <a:t>Πληροφορικής για Πρόσβαση </a:t>
            </a:r>
            <a:r>
              <a:rPr lang="el-GR" b="0" dirty="0" smtClean="0">
                <a:solidFill>
                  <a:srgbClr val="5075BC"/>
                </a:solidFill>
                <a:latin typeface="+mj-lt"/>
              </a:rPr>
              <a:t>στο </a:t>
            </a:r>
            <a:r>
              <a:rPr lang="el-GR" b="0" dirty="0">
                <a:solidFill>
                  <a:srgbClr val="5075BC"/>
                </a:solidFill>
                <a:latin typeface="+mj-lt"/>
              </a:rPr>
              <a:t>Περιεχόμενο Μαθημάτων </a:t>
            </a:r>
            <a:r>
              <a:rPr lang="el-GR" b="0" dirty="0" smtClean="0">
                <a:solidFill>
                  <a:srgbClr val="5075BC"/>
                </a:solidFill>
                <a:latin typeface="+mj-lt"/>
              </a:rPr>
              <a:t>(4 από 4)</a:t>
            </a:r>
            <a:endParaRPr lang="el-GR" b="0" dirty="0">
              <a:solidFill>
                <a:srgbClr val="5075BC"/>
              </a:solidFill>
              <a:latin typeface="+mj-lt"/>
            </a:endParaRPr>
          </a:p>
        </p:txBody>
      </p:sp>
      <p:pic>
        <p:nvPicPr>
          <p:cNvPr id="4" name="Picture 6" descr="εικόνα ποντικού τριών διαστάσεων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41848" y="2295311"/>
            <a:ext cx="2338940" cy="1565737"/>
          </a:xfrm>
        </p:spPr>
      </p:pic>
      <p:pic>
        <p:nvPicPr>
          <p:cNvPr id="12" name="Picture 4" descr="εικόνα αισθητήρων ελέγχου κινήσεων δακτύλων για αυτόματη αναγνώριση νοηματικής γλώσσα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4775" y="4071466"/>
            <a:ext cx="974725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12 - Ομάδα" descr="εικόνα συστήματος πρόσβασης σε υπολογιστή με κινήσεις κεφαλής σε συνδυασμό με διακόπτη επιλογής"/>
          <p:cNvGrpSpPr>
            <a:grpSpLocks/>
          </p:cNvGrpSpPr>
          <p:nvPr/>
        </p:nvGrpSpPr>
        <p:grpSpPr bwMode="auto">
          <a:xfrm>
            <a:off x="1043608" y="5155566"/>
            <a:ext cx="3357563" cy="1460500"/>
            <a:chOff x="2987675" y="620713"/>
            <a:chExt cx="5632450" cy="2482850"/>
          </a:xfrm>
        </p:grpSpPr>
        <p:pic>
          <p:nvPicPr>
            <p:cNvPr id="7" name="Picture 2" descr="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24525" y="620713"/>
              <a:ext cx="2520950" cy="134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 descr="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88125" y="1916113"/>
              <a:ext cx="2032000" cy="75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 descr="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87675" y="2349500"/>
              <a:ext cx="2579688" cy="75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Line 5"/>
            <p:cNvSpPr>
              <a:spLocks noChangeShapeType="1"/>
            </p:cNvSpPr>
            <p:nvPr/>
          </p:nvSpPr>
          <p:spPr bwMode="auto">
            <a:xfrm flipV="1">
              <a:off x="3635375" y="765175"/>
              <a:ext cx="3168650" cy="1871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V="1">
              <a:off x="4787900" y="765175"/>
              <a:ext cx="2016125" cy="1871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0839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Έλεγχος προσβασιμότητας 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</a:rPr>
              <a:t>Η έκδοση </a:t>
            </a:r>
            <a:r>
              <a:rPr lang="el-GR" dirty="0" smtClean="0">
                <a:solidFill>
                  <a:schemeClr val="bg1"/>
                </a:solidFill>
              </a:rPr>
              <a:t>201</a:t>
            </a:r>
            <a:r>
              <a:rPr lang="en-US" dirty="0" smtClean="0">
                <a:solidFill>
                  <a:schemeClr val="bg1"/>
                </a:solidFill>
              </a:rPr>
              <a:t>3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του </a:t>
            </a:r>
            <a:r>
              <a:rPr lang="en-US" dirty="0">
                <a:solidFill>
                  <a:schemeClr val="bg1"/>
                </a:solidFill>
              </a:rPr>
              <a:t>MS</a:t>
            </a:r>
            <a:r>
              <a:rPr lang="el-GR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PowerPoint </a:t>
            </a:r>
            <a:r>
              <a:rPr lang="el-GR" dirty="0" smtClean="0">
                <a:solidFill>
                  <a:schemeClr val="bg1"/>
                </a:solidFill>
              </a:rPr>
              <a:t>περιλαμβάνει </a:t>
            </a:r>
            <a:r>
              <a:rPr lang="el-GR" dirty="0">
                <a:solidFill>
                  <a:schemeClr val="bg1"/>
                </a:solidFill>
              </a:rPr>
              <a:t>ένα εργαλείο </a:t>
            </a:r>
            <a:r>
              <a:rPr lang="el-GR" dirty="0" smtClean="0">
                <a:solidFill>
                  <a:schemeClr val="bg1"/>
                </a:solidFill>
              </a:rPr>
              <a:t>Ελέγχου Προσβασιμότητας </a:t>
            </a:r>
            <a:r>
              <a:rPr lang="el-GR" dirty="0">
                <a:solidFill>
                  <a:schemeClr val="bg1"/>
                </a:solidFill>
              </a:rPr>
              <a:t>που εξετάζει </a:t>
            </a:r>
            <a:r>
              <a:rPr lang="el-GR" dirty="0" smtClean="0">
                <a:solidFill>
                  <a:schemeClr val="bg1"/>
                </a:solidFill>
              </a:rPr>
              <a:t>την παρουσίασή σας </a:t>
            </a:r>
            <a:r>
              <a:rPr lang="el-GR" dirty="0">
                <a:solidFill>
                  <a:schemeClr val="bg1"/>
                </a:solidFill>
              </a:rPr>
              <a:t>για ένα σύνολο πιθανών προβλημάτων, που ενδέχεται να αντιμετωπίσουν τα άτομα με αναπηρία. </a:t>
            </a:r>
            <a:endParaRPr lang="el-G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Κάθε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π</a:t>
            </a:r>
            <a:r>
              <a:rPr lang="en-US" dirty="0" err="1">
                <a:solidFill>
                  <a:schemeClr val="bg1"/>
                </a:solidFill>
              </a:rPr>
              <a:t>ρό</a:t>
            </a:r>
            <a:r>
              <a:rPr lang="en-US" dirty="0">
                <a:solidFill>
                  <a:schemeClr val="bg1"/>
                </a:solidFill>
              </a:rPr>
              <a:t>βλημα ταξινομείται σε μία από τις εξής κατηγορίες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Σφάλμα.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Προειδοποίηση.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Συμβουλή.</a:t>
            </a:r>
            <a:endParaRPr lang="el-G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Όταν εντοπιστεί </a:t>
            </a:r>
            <a:r>
              <a:rPr lang="el-GR" dirty="0">
                <a:solidFill>
                  <a:schemeClr val="bg1"/>
                </a:solidFill>
              </a:rPr>
              <a:t>ένα πρόβλημα, το παράθυρο εργασιών εμφανίζει </a:t>
            </a:r>
            <a:r>
              <a:rPr lang="el-GR" dirty="0" smtClean="0">
                <a:solidFill>
                  <a:schemeClr val="bg1"/>
                </a:solidFill>
              </a:rPr>
              <a:t>το </a:t>
            </a:r>
            <a:r>
              <a:rPr lang="el-GR" dirty="0">
                <a:solidFill>
                  <a:schemeClr val="bg1"/>
                </a:solidFill>
              </a:rPr>
              <a:t>λόγο για τον οποίο το περιεχόμενο </a:t>
            </a:r>
            <a:r>
              <a:rPr lang="el-GR" dirty="0" smtClean="0">
                <a:solidFill>
                  <a:schemeClr val="bg1"/>
                </a:solidFill>
              </a:rPr>
              <a:t>μπορεί να </a:t>
            </a:r>
            <a:r>
              <a:rPr lang="el-GR" dirty="0">
                <a:solidFill>
                  <a:schemeClr val="bg1"/>
                </a:solidFill>
              </a:rPr>
              <a:t>μην είναι </a:t>
            </a:r>
            <a:r>
              <a:rPr lang="el-GR" dirty="0" err="1">
                <a:solidFill>
                  <a:schemeClr val="bg1"/>
                </a:solidFill>
              </a:rPr>
              <a:t>προσβάσιμο</a:t>
            </a:r>
            <a:r>
              <a:rPr lang="el-GR" dirty="0">
                <a:solidFill>
                  <a:schemeClr val="bg1"/>
                </a:solidFill>
              </a:rPr>
              <a:t>. Επιλέγοντας το συγκεκριμένο πρόβλημα, εμφανίζονται οδηγίες σχετικά με τον τρόπο επιδιόρθωσης ή αναθεώρησής του.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Σφάλμα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>
                <a:solidFill>
                  <a:schemeClr val="bg1"/>
                </a:solidFill>
              </a:rPr>
              <a:t>Ένα </a:t>
            </a:r>
            <a:r>
              <a:rPr lang="el-GR" sz="2800" dirty="0">
                <a:solidFill>
                  <a:schemeClr val="bg1"/>
                </a:solidFill>
              </a:rPr>
              <a:t>σφάλμα προσβασιμότητας δίνεται σε περιεχόμενο, το οποίο είναι πολύ δύσκολο ή αδύνατο να γίνει αντιληπτό από άτομα με αναπηρία</a:t>
            </a:r>
            <a:r>
              <a:rPr lang="el-GR" sz="28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l-GR" sz="2800" dirty="0" smtClean="0">
              <a:solidFill>
                <a:schemeClr val="bg1"/>
              </a:solidFill>
            </a:endParaRPr>
          </a:p>
          <a:p>
            <a:r>
              <a:rPr lang="el-GR" sz="2800" dirty="0" smtClean="0">
                <a:solidFill>
                  <a:schemeClr val="bg1"/>
                </a:solidFill>
              </a:rPr>
              <a:t>Εναλλακτικό κείμενο σε όλα τα αντικείμενα.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Γραμμή κεφαλίδας σε όλους τους πίνακες.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Τίτλος σε κάθε διαφάνεια.</a:t>
            </a:r>
          </a:p>
          <a:p>
            <a:pPr marL="0" indent="0">
              <a:buNone/>
            </a:pPr>
            <a:endParaRPr lang="el-G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1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Προειδοποίηση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2800" dirty="0">
                <a:solidFill>
                  <a:schemeClr val="bg1"/>
                </a:solidFill>
              </a:rPr>
              <a:t>Μια προειδοποίηση προσβασιμότητας δίνεται σε περιεχόμενο, το οποίο είναι πολύ δύσκολο να γίνει αντιληπτό από άτομα με αναπηρία στις περισσότερες, αλλά όχι σε όλες τις περιπτώσεις</a:t>
            </a:r>
            <a:r>
              <a:rPr lang="el-GR" sz="2800" dirty="0" smtClean="0">
                <a:solidFill>
                  <a:schemeClr val="bg1"/>
                </a:solidFill>
              </a:rPr>
              <a:t>.</a:t>
            </a:r>
          </a:p>
          <a:p>
            <a:pPr marL="0" lvl="0" indent="0">
              <a:buNone/>
            </a:pPr>
            <a:endParaRPr lang="el-GR" sz="2800" dirty="0" smtClean="0">
              <a:solidFill>
                <a:schemeClr val="bg1"/>
              </a:solidFill>
            </a:endParaRPr>
          </a:p>
          <a:p>
            <a:r>
              <a:rPr lang="el-GR" sz="2800" dirty="0" smtClean="0">
                <a:solidFill>
                  <a:schemeClr val="bg1"/>
                </a:solidFill>
              </a:rPr>
              <a:t>Λογικό κείμενο στις υπερ-συνδέσεις.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Πίνακες με απλή δομή.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Πίνακες χωρίς κενά κελιά για μορφοποίηση. </a:t>
            </a:r>
          </a:p>
          <a:p>
            <a:pPr marL="0" indent="0">
              <a:buNone/>
            </a:pPr>
            <a:endParaRPr lang="el-GR" sz="2000" dirty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0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Περισσότερα πλαίσια χρήσης (1/2)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2400" b="1" dirty="0">
              <a:solidFill>
                <a:schemeClr val="bg1"/>
              </a:solidFill>
            </a:endParaRPr>
          </a:p>
          <a:p>
            <a:pPr lvl="0"/>
            <a:r>
              <a:rPr lang="el-GR" sz="2400" dirty="0">
                <a:solidFill>
                  <a:schemeClr val="bg1"/>
                </a:solidFill>
              </a:rPr>
              <a:t>Ίσως δεν μπορούν εύκολα ή και καθόλου να δουν, να ακούσουν, να χειριστούν ή να επεξεργαστούν κάποιες μορφές πληροφορίας.</a:t>
            </a:r>
          </a:p>
          <a:p>
            <a:pPr lvl="0"/>
            <a:r>
              <a:rPr lang="el-GR" sz="2400" dirty="0">
                <a:solidFill>
                  <a:schemeClr val="bg1"/>
                </a:solidFill>
              </a:rPr>
              <a:t>Ίσως βρίσκονται σε μια κατάσταση όπου τα μάτια τους ή και τα χέρια τους ή και τα αυτιά τους είναι απασχολημένα σε άλλες κύριες δραστηριότητες (π.χ. ενώ οδηγούν, όταν εργάζονται σε ένα θορυβώδες περιβάλλον</a:t>
            </a:r>
            <a:r>
              <a:rPr lang="el-GR" sz="2400" dirty="0" smtClean="0">
                <a:solidFill>
                  <a:schemeClr val="bg1"/>
                </a:solidFill>
              </a:rPr>
              <a:t>).</a:t>
            </a:r>
          </a:p>
          <a:p>
            <a:r>
              <a:rPr lang="el-GR" sz="2400" dirty="0">
                <a:solidFill>
                  <a:schemeClr val="bg1"/>
                </a:solidFill>
              </a:rPr>
              <a:t>Ίσως διαθέτουν μικρή οθόνη ή οθόνη χωρίς γραφικά ή χαμηλής ταχύτητας σύνδεση στο διαδίκτυο.</a:t>
            </a:r>
          </a:p>
          <a:p>
            <a:pPr lvl="0"/>
            <a:endParaRPr lang="el-GR" sz="2400" dirty="0">
              <a:solidFill>
                <a:schemeClr val="bg1"/>
              </a:solidFill>
            </a:endParaRPr>
          </a:p>
          <a:p>
            <a:endParaRPr lang="el-G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1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Συμβουλή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600200"/>
            <a:ext cx="8507288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2800" dirty="0">
                <a:solidFill>
                  <a:schemeClr val="bg1"/>
                </a:solidFill>
              </a:rPr>
              <a:t>Μια συμβουλή προσβασιμότητας δίνεται σε περιεχόμενο, το οποίο μπορεί να γίνει αντιληπτό από άτομα με αναπηρία, αλλά θα έπρεπε να οργανωθεί ή να παρουσιαστεί καλύτερα, έτσι ώστε να μεγιστοποιηθούν οι πληροφορίες που προσλαμβάνονται</a:t>
            </a:r>
            <a:r>
              <a:rPr lang="el-GR" sz="2800" dirty="0" smtClean="0">
                <a:solidFill>
                  <a:schemeClr val="bg1"/>
                </a:solidFill>
              </a:rPr>
              <a:t>.</a:t>
            </a:r>
          </a:p>
          <a:p>
            <a:pPr marL="0" lvl="0" indent="0">
              <a:buNone/>
            </a:pPr>
            <a:endParaRPr lang="el-GR" sz="2800" dirty="0" smtClean="0">
              <a:solidFill>
                <a:schemeClr val="bg1"/>
              </a:solidFill>
            </a:endParaRPr>
          </a:p>
          <a:p>
            <a:r>
              <a:rPr lang="el-GR" sz="2800" dirty="0" smtClean="0">
                <a:solidFill>
                  <a:schemeClr val="bg1"/>
                </a:solidFill>
              </a:rPr>
              <a:t>Λογική σειρά ανάγνωσης στις διαφάνειες.</a:t>
            </a:r>
          </a:p>
          <a:p>
            <a:r>
              <a:rPr lang="el-GR" sz="2800" dirty="0" smtClean="0">
                <a:solidFill>
                  <a:schemeClr val="bg1"/>
                </a:solidFill>
              </a:rPr>
              <a:t>Μοναδικός τίτλος σε κάθε διαφάνεια.</a:t>
            </a:r>
          </a:p>
          <a:p>
            <a:pPr marL="0" indent="0">
              <a:buNone/>
            </a:pPr>
            <a:endParaRPr lang="el-GR" sz="2400" dirty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1800200"/>
          </a:xfrm>
        </p:spPr>
        <p:txBody>
          <a:bodyPr>
            <a:normAutofit/>
          </a:bodyPr>
          <a:lstStyle/>
          <a:p>
            <a:r>
              <a:rPr lang="el-GR" sz="5400" dirty="0" smtClean="0">
                <a:solidFill>
                  <a:srgbClr val="5075BC"/>
                </a:solidFill>
              </a:rPr>
              <a:t>Ερωτήσεις</a:t>
            </a:r>
            <a:r>
              <a:rPr lang="en-US" sz="5400" dirty="0" smtClean="0">
                <a:solidFill>
                  <a:srgbClr val="5075BC"/>
                </a:solidFill>
              </a:rPr>
              <a:t>…</a:t>
            </a:r>
            <a:endParaRPr lang="el-GR" sz="5400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Κεντρικό Μητρώο Ελληνικών Ανοικτών Μαθημάτων 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solidFill>
                  <a:schemeClr val="bg1"/>
                </a:solidFill>
              </a:rPr>
              <a:t>Το έργο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l-GR" sz="2000" b="1" dirty="0">
                <a:solidFill>
                  <a:schemeClr val="bg1"/>
                </a:solidFill>
              </a:rPr>
              <a:t>Κεντρικό Μητρώο Ελληνικών Ανοικτών Μαθημάτων</a:t>
            </a:r>
            <a:r>
              <a:rPr lang="en-US" sz="2000" dirty="0">
                <a:solidFill>
                  <a:schemeClr val="bg1"/>
                </a:solidFill>
              </a:rPr>
              <a:t>” </a:t>
            </a:r>
            <a:r>
              <a:rPr lang="el-GR" sz="2000" dirty="0">
                <a:solidFill>
                  <a:schemeClr val="bg1"/>
                </a:solidFill>
              </a:rPr>
              <a:t>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sz="2000" dirty="0">
              <a:solidFill>
                <a:schemeClr val="bg1"/>
              </a:solidFill>
            </a:endParaRPr>
          </a:p>
        </p:txBody>
      </p:sp>
      <p:pic>
        <p:nvPicPr>
          <p:cNvPr id="5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501008"/>
            <a:ext cx="5269858" cy="1254256"/>
          </a:xfrm>
          <a:prstGeom prst="rect">
            <a:avLst/>
          </a:prstGeom>
          <a:noFill/>
        </p:spPr>
      </p:pic>
      <p:pic>
        <p:nvPicPr>
          <p:cNvPr id="6" name="7 - Εικόνα" descr="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5661248"/>
            <a:ext cx="1581685" cy="55339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277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5075BC"/>
                </a:solidFill>
              </a:rPr>
              <a:t>Περισσότερα πλαίσια χρήσης </a:t>
            </a:r>
            <a:r>
              <a:rPr lang="el-GR" dirty="0" smtClean="0">
                <a:solidFill>
                  <a:srgbClr val="5075BC"/>
                </a:solidFill>
              </a:rPr>
              <a:t>(2/2</a:t>
            </a:r>
            <a:r>
              <a:rPr lang="el-GR" dirty="0">
                <a:solidFill>
                  <a:srgbClr val="5075BC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sz="2400" dirty="0" smtClean="0">
                <a:solidFill>
                  <a:schemeClr val="bg1"/>
                </a:solidFill>
              </a:rPr>
              <a:t>Ίσως </a:t>
            </a:r>
            <a:r>
              <a:rPr lang="el-GR" sz="2400" dirty="0">
                <a:solidFill>
                  <a:schemeClr val="bg1"/>
                </a:solidFill>
              </a:rPr>
              <a:t>δεν μιλούν ή δεν καταλαβαίνουν με ευχέρεια τη γλώσσα στην οποία είναι γραμμένη μια πληροφορία.</a:t>
            </a:r>
          </a:p>
          <a:p>
            <a:pPr lvl="0"/>
            <a:r>
              <a:rPr lang="el-GR" sz="2400" dirty="0">
                <a:solidFill>
                  <a:schemeClr val="bg1"/>
                </a:solidFill>
              </a:rPr>
              <a:t>Ίσως έχουν δυσκολία να διαβάσουν ή να κατανοήσουν κείμενα.</a:t>
            </a:r>
          </a:p>
          <a:p>
            <a:pPr lvl="0"/>
            <a:r>
              <a:rPr lang="el-GR" sz="2400" dirty="0">
                <a:solidFill>
                  <a:schemeClr val="bg1"/>
                </a:solidFill>
              </a:rPr>
              <a:t>Ίσως δεν μπορούν να χειριστούν το πληκτρολόγιο ή το ποντίκι.</a:t>
            </a:r>
          </a:p>
          <a:p>
            <a:pPr lvl="0"/>
            <a:r>
              <a:rPr lang="el-GR" sz="2400" dirty="0">
                <a:solidFill>
                  <a:schemeClr val="bg1"/>
                </a:solidFill>
              </a:rPr>
              <a:t>Ίσως διαθέτουν μια παλαιότερη έκδοση ενός </a:t>
            </a:r>
            <a:r>
              <a:rPr lang="el-GR" sz="2400" dirty="0" err="1">
                <a:solidFill>
                  <a:schemeClr val="bg1"/>
                </a:solidFill>
              </a:rPr>
              <a:t>φυλλομετρητή</a:t>
            </a:r>
            <a:r>
              <a:rPr lang="el-GR" sz="2400" dirty="0">
                <a:solidFill>
                  <a:schemeClr val="bg1"/>
                </a:solidFill>
              </a:rPr>
              <a:t>, ή έναν εντελώς διαφορετικό </a:t>
            </a:r>
            <a:r>
              <a:rPr lang="el-GR" sz="2400" dirty="0" err="1">
                <a:solidFill>
                  <a:schemeClr val="bg1"/>
                </a:solidFill>
              </a:rPr>
              <a:t>φυλλομετρητή</a:t>
            </a:r>
            <a:r>
              <a:rPr lang="el-GR" sz="2400" dirty="0">
                <a:solidFill>
                  <a:schemeClr val="bg1"/>
                </a:solidFill>
              </a:rPr>
              <a:t>, ή έναν φωνητικό </a:t>
            </a:r>
            <a:r>
              <a:rPr lang="el-GR" sz="2400" dirty="0" err="1">
                <a:solidFill>
                  <a:schemeClr val="bg1"/>
                </a:solidFill>
              </a:rPr>
              <a:t>φυλλομετρητή</a:t>
            </a:r>
            <a:r>
              <a:rPr lang="el-GR" sz="2400" dirty="0">
                <a:solidFill>
                  <a:schemeClr val="bg1"/>
                </a:solidFill>
              </a:rPr>
              <a:t> ή ένα διαφορετικό λειτουργικό σύστημα.</a:t>
            </a:r>
          </a:p>
          <a:p>
            <a:endParaRPr lang="el-G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25252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 smtClean="0">
                <a:solidFill>
                  <a:srgbClr val="5075BC"/>
                </a:solidFill>
              </a:rPr>
              <a:t>Προσβασιμότητα Περιεχομένου </a:t>
            </a:r>
            <a:br>
              <a:rPr lang="el-GR" dirty="0" smtClean="0">
                <a:solidFill>
                  <a:srgbClr val="5075BC"/>
                </a:solidFill>
              </a:rPr>
            </a:br>
            <a:r>
              <a:rPr lang="el-GR" dirty="0" smtClean="0">
                <a:solidFill>
                  <a:srgbClr val="5075BC"/>
                </a:solidFill>
              </a:rPr>
              <a:t>Μαθημάτων (1 από 2)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18864" y="2913807"/>
            <a:ext cx="8229600" cy="18113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pc="300" dirty="0" smtClean="0">
                <a:solidFill>
                  <a:schemeClr val="bg1"/>
                </a:solidFill>
              </a:rPr>
              <a:t>H </a:t>
            </a:r>
            <a:r>
              <a:rPr lang="el-GR" spc="300" dirty="0" smtClean="0">
                <a:solidFill>
                  <a:schemeClr val="bg1"/>
                </a:solidFill>
              </a:rPr>
              <a:t>προσβασιμότητα επηρεάζει τους συνήθεις ανθρώπους σε ασυνήθιστες καταστάσεις</a:t>
            </a:r>
            <a:r>
              <a:rPr lang="en-US" i="1" spc="300" dirty="0" smtClean="0">
                <a:solidFill>
                  <a:schemeClr val="bg1"/>
                </a:solidFill>
              </a:rPr>
              <a:t>.</a:t>
            </a:r>
            <a:endParaRPr lang="el-GR" spc="3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 smtClean="0">
                <a:solidFill>
                  <a:srgbClr val="5075BC"/>
                </a:solidFill>
              </a:rPr>
              <a:t>Προσβασιμότητα Περιεχομένου Μαθημάτων (2 από 2)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3500" b="1" dirty="0" smtClean="0">
                <a:solidFill>
                  <a:schemeClr val="bg1"/>
                </a:solidFill>
              </a:rPr>
              <a:t>Πολλές όψεις: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>
              <a:solidFill>
                <a:schemeClr val="bg1"/>
              </a:solidFill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000" dirty="0" smtClean="0">
                <a:solidFill>
                  <a:schemeClr val="bg1"/>
                </a:solidFill>
              </a:rPr>
              <a:t>Νομική.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3000" dirty="0" smtClean="0">
              <a:solidFill>
                <a:schemeClr val="bg1"/>
              </a:solidFill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000" dirty="0" smtClean="0">
                <a:solidFill>
                  <a:schemeClr val="bg1"/>
                </a:solidFill>
              </a:rPr>
              <a:t>Οικονομική.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3000" dirty="0" smtClean="0">
              <a:solidFill>
                <a:schemeClr val="bg1"/>
              </a:solidFill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000" dirty="0" smtClean="0">
                <a:solidFill>
                  <a:schemeClr val="bg1"/>
                </a:solidFill>
              </a:rPr>
              <a:t>Κοινωνική/Ηθική.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3000" dirty="0" smtClean="0">
              <a:solidFill>
                <a:schemeClr val="bg1"/>
              </a:solidFill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000" dirty="0" smtClean="0">
                <a:solidFill>
                  <a:schemeClr val="bg1"/>
                </a:solidFill>
              </a:rPr>
              <a:t>Τεχνολογική.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402FC5AA-C5AB-47B1-AE4A-F0C58C8F124D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2665</TotalTime>
  <Words>2959</Words>
  <Application>Microsoft Office PowerPoint</Application>
  <PresentationFormat>Προβολή στην οθόνη (4:3)</PresentationFormat>
  <Paragraphs>354</Paragraphs>
  <Slides>62</Slides>
  <Notes>23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62</vt:i4>
      </vt:variant>
    </vt:vector>
  </HeadingPairs>
  <TitlesOfParts>
    <vt:vector size="67" baseType="lpstr">
      <vt:lpstr>Arial</vt:lpstr>
      <vt:lpstr>Calibri</vt:lpstr>
      <vt:lpstr>Times New Roman</vt:lpstr>
      <vt:lpstr>Wingdings</vt:lpstr>
      <vt:lpstr>Office Theme</vt:lpstr>
      <vt:lpstr>Κεντρικό Μητρώο Ελληνικών Ανοικτών Μαθημάτων</vt:lpstr>
      <vt:lpstr>Άδειες Χρήσης</vt:lpstr>
      <vt:lpstr>Χρηματοδότηση</vt:lpstr>
      <vt:lpstr>Προσβασιμότητα</vt:lpstr>
      <vt:lpstr>Περισσότεροι άνθρωποι</vt:lpstr>
      <vt:lpstr>Περισσότερα πλαίσια χρήσης (1/2)</vt:lpstr>
      <vt:lpstr>Περισσότερα πλαίσια χρήσης (2/2)</vt:lpstr>
      <vt:lpstr>Προσβασιμότητα Περιεχομένου  Μαθημάτων (1 από 2) </vt:lpstr>
      <vt:lpstr>Προσβασιμότητα Περιεχομένου Μαθημάτων (2 από 2)</vt:lpstr>
      <vt:lpstr>Οικονομική πλευρά</vt:lpstr>
      <vt:lpstr>Κόστος ανάπτυξης προσβάσιμου περιεχομένου</vt:lpstr>
      <vt:lpstr>Σχεδίαση για Όλους  (Design for All – D4All)</vt:lpstr>
      <vt:lpstr>Κέρδη από τη δημιουργία προσβάσιμου περιεχομένου (1 από 3)</vt:lpstr>
      <vt:lpstr>Κέρδη από τη δημιουργία προσβάσιμου περιεχομένου (2 από 3)</vt:lpstr>
      <vt:lpstr>Κέρδη από τη δημιουργία προσβάσιμου περιεχομένου (3 από 3)</vt:lpstr>
      <vt:lpstr>Κοινωνική Πλευρά</vt:lpstr>
      <vt:lpstr>Υλικό που έχει αναπτυχθεί</vt:lpstr>
      <vt:lpstr>Δομή παρουσίασης</vt:lpstr>
      <vt:lpstr>Διατάξεις διαφάνειας</vt:lpstr>
      <vt:lpstr>Μοναδικοί τίτλοι</vt:lpstr>
      <vt:lpstr>Αντικείμενα</vt:lpstr>
      <vt:lpstr>Εναλλακτικό κείμενο σε αντικείμενο</vt:lpstr>
      <vt:lpstr>Πίνακες δεδομένων </vt:lpstr>
      <vt:lpstr>Δημιουργία και χρήση πινάκων δεδομένων (1/2)</vt:lpstr>
      <vt:lpstr>Δημιουργία και χρήση πινάκων δεδομένων (2/2)</vt:lpstr>
      <vt:lpstr>Εισαγωγή μαθηματικών</vt:lpstr>
      <vt:lpstr>Λίστες</vt:lpstr>
      <vt:lpstr>Στήλες</vt:lpstr>
      <vt:lpstr>Υπερ-συνδέσεις</vt:lpstr>
      <vt:lpstr>Εισαγωγή υπερ-σύνδεσης (1/2)</vt:lpstr>
      <vt:lpstr>Εισαγωγή υπερ-σύνδεσης (2/2)</vt:lpstr>
      <vt:lpstr>Ενσωμάτωση μεταδεδομένων σε παρουσίαση (1/2)</vt:lpstr>
      <vt:lpstr>Ενσωμάτωση μεταδεδομένων σε παρουσίαση (2/2)</vt:lpstr>
      <vt:lpstr>Καθορισμός γλώσσας παρουσίασης</vt:lpstr>
      <vt:lpstr>Κίνηση – Μεταβάσεις (1/2)</vt:lpstr>
      <vt:lpstr>Κίνηση – Μεταβάσεις (2/2)</vt:lpstr>
      <vt:lpstr>Συστάσεις για τη γραμματοσειρά (1/3)</vt:lpstr>
      <vt:lpstr>Συστάσεις για τη γραμματοσειρά (2/3)</vt:lpstr>
      <vt:lpstr>Συστάσεις για τη γραμματοσειρά (3/3)</vt:lpstr>
      <vt:lpstr>Συστάσεις για τα χρώματα (1/2)</vt:lpstr>
      <vt:lpstr>Συστάσεις για τα χρώματα (2/2)</vt:lpstr>
      <vt:lpstr>Αύξηση/Βελτίωση ορατότητας για χρήστες με αχρωματοψία</vt:lpstr>
      <vt:lpstr>Παράδειγμα γραφικών μόνο με χρώμα</vt:lpstr>
      <vt:lpstr>Παράδειγμα γραφικών με διαφορετικές υφές </vt:lpstr>
      <vt:lpstr>Γενικές Συστάσεις (1/4)</vt:lpstr>
      <vt:lpstr>Γενικές Συστάσεις (2/4)</vt:lpstr>
      <vt:lpstr>Γενικές Συστάσεις (3/4)</vt:lpstr>
      <vt:lpstr>Γενικές Συστάσεις (4/4)</vt:lpstr>
      <vt:lpstr>Ποικιλία πλαισίων χρήσης </vt:lpstr>
      <vt:lpstr>Ποικιλία πλαισίων χρήσης (1 από 2) </vt:lpstr>
      <vt:lpstr>Ποικιλία πλαισίων χρήσης (2 από 2)</vt:lpstr>
      <vt:lpstr>Υποστηρικτικές Τεχνολογίες Πληροφορικής για Πρόσβαση σε στο Περιεχόμενο Μαθημάτων  </vt:lpstr>
      <vt:lpstr>Συσκευές Υποστηρικτικών Τεχνολογιών Πληροφορικής για Πρόσβαση στο Περιεχόμενο Μαθημάτων (1 από 4)</vt:lpstr>
      <vt:lpstr>Συσκευές Υποστηρικτικών Τεχνολογιών Πληροφορικής για Πρόσβαση στο Περιεχόμενο Μαθημάτων (2 από 4)</vt:lpstr>
      <vt:lpstr>Συσκευές Υποστηρικτικών Τεχνολογιών Πληροφορικής για Πρόσβαση στο Περιεχόμενο Μαθημάτων (3 από 4)</vt:lpstr>
      <vt:lpstr>Συσκευές Υποστηρικτικών Τεχνολογιών Πληροφορικής για Πρόσβαση στο Περιεχόμενο Μαθημάτων (4 από 4)</vt:lpstr>
      <vt:lpstr>Έλεγχος προσβασιμότητας </vt:lpstr>
      <vt:lpstr>Σφάλμα</vt:lpstr>
      <vt:lpstr>Προειδοποίηση</vt:lpstr>
      <vt:lpstr>Συμβουλή</vt:lpstr>
      <vt:lpstr>Ερωτήσεις…</vt:lpstr>
      <vt:lpstr>Κεντρικό Μητρώο Ελληνικών Ανοικτών Μαθημάτων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Αναλυτικές Οδηγίες Δημιουργίας Προσβάσιμων</dc:title>
  <dc:creator>Sima</dc:creator>
  <cp:lastModifiedBy>Sima</cp:lastModifiedBy>
  <cp:revision>265</cp:revision>
  <dcterms:created xsi:type="dcterms:W3CDTF">2013-04-08T07:53:42Z</dcterms:created>
  <dcterms:modified xsi:type="dcterms:W3CDTF">2014-05-15T09:45:40Z</dcterms:modified>
</cp:coreProperties>
</file>