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301" r:id="rId3"/>
    <p:sldId id="302" r:id="rId4"/>
    <p:sldId id="303" r:id="rId5"/>
    <p:sldId id="304" r:id="rId6"/>
    <p:sldId id="305" r:id="rId7"/>
    <p:sldId id="306" r:id="rId8"/>
    <p:sldId id="307" r:id="rId9"/>
    <p:sldId id="308" r:id="rId10"/>
    <p:sldId id="309" r:id="rId11"/>
    <p:sldId id="310" r:id="rId12"/>
    <p:sldId id="311" r:id="rId13"/>
    <p:sldId id="312" r:id="rId14"/>
    <p:sldId id="313" r:id="rId15"/>
    <p:sldId id="314" r:id="rId16"/>
    <p:sldId id="315" r:id="rId17"/>
    <p:sldId id="316" r:id="rId18"/>
    <p:sldId id="317" r:id="rId19"/>
    <p:sldId id="318" r:id="rId20"/>
    <p:sldId id="319" r:id="rId21"/>
    <p:sldId id="320" r:id="rId22"/>
    <p:sldId id="280" r:id="rId23"/>
    <p:sldId id="290" r:id="rId24"/>
    <p:sldId id="295" r:id="rId25"/>
    <p:sldId id="299" r:id="rId26"/>
    <p:sldId id="292" r:id="rId27"/>
    <p:sldId id="291" r:id="rId28"/>
    <p:sldId id="294" r:id="rId2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301"/>
            <p14:sldId id="302"/>
            <p14:sldId id="303"/>
            <p14:sldId id="304"/>
            <p14:sldId id="305"/>
            <p14:sldId id="306"/>
            <p14:sldId id="307"/>
            <p14:sldId id="308"/>
            <p14:sldId id="309"/>
            <p14:sldId id="310"/>
            <p14:sldId id="311"/>
            <p14:sldId id="312"/>
            <p14:sldId id="313"/>
            <p14:sldId id="314"/>
            <p14:sldId id="315"/>
            <p14:sldId id="316"/>
            <p14:sldId id="317"/>
            <p14:sldId id="318"/>
            <p14:sldId id="319"/>
            <p14:sldId id="320"/>
            <p14:sldId id="280"/>
            <p14:sldId id="290"/>
            <p14:sldId id="295"/>
            <p14:sldId id="299"/>
            <p14:sldId id="292"/>
            <p14:sldId id="291"/>
            <p14:sldId id="29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81" d="100"/>
          <a:sy n="81" d="100"/>
        </p:scale>
        <p:origin x="102" y="81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5/1/2016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3675478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3880061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690616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3386383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31368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3273786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8214910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42570090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107327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760351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7972247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1841675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5522621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3853790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1865769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4122506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3045853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352677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3267516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69120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Εισαγωγή</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Εισαγωγή</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Εισαγωγή</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Εισαγωγή</a:t>
            </a:r>
            <a:endParaRPr lang="en-US" sz="1000" dirty="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Εισαγωγή</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Εισαγωγή</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Εισαγωγή</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p:txBody>
          <a:bodyPr>
            <a:noAutofit/>
          </a:bodyPr>
          <a:lstStyle/>
          <a:p>
            <a:r>
              <a:rPr lang="el-GR" sz="3600" dirty="0" smtClean="0"/>
              <a:t>Σύγχρονες </a:t>
            </a:r>
            <a:r>
              <a:rPr lang="el-GR" sz="3600" dirty="0"/>
              <a:t>Διδακτικές Προσεγγίσεις Ι: Αξιοποίηση βασικών θεωρητικών εννοιών στην εκπαιδευτική </a:t>
            </a:r>
            <a:r>
              <a:rPr lang="el-GR" sz="3600" dirty="0" smtClean="0"/>
              <a:t>πράξη</a:t>
            </a:r>
            <a:endParaRPr lang="el-GR" sz="3600" dirty="0">
              <a:solidFill>
                <a:srgbClr val="5075BC"/>
              </a:solidFill>
            </a:endParaRPr>
          </a:p>
        </p:txBody>
      </p:sp>
      <p:sp>
        <p:nvSpPr>
          <p:cNvPr id="3" name="Υπότιτλος 2"/>
          <p:cNvSpPr>
            <a:spLocks noGrp="1"/>
          </p:cNvSpPr>
          <p:nvPr>
            <p:ph type="subTitle" idx="1"/>
          </p:nvPr>
        </p:nvSpPr>
        <p:spPr/>
        <p:txBody>
          <a:bodyPr>
            <a:noAutofit/>
          </a:bodyPr>
          <a:lstStyle/>
          <a:p>
            <a:r>
              <a:rPr lang="el-GR" sz="2600" dirty="0" smtClean="0">
                <a:solidFill>
                  <a:srgbClr val="5075BC"/>
                </a:solidFill>
                <a:latin typeface="+mj-lt"/>
                <a:ea typeface="+mj-ea"/>
                <a:cs typeface="+mj-cs"/>
              </a:rPr>
              <a:t>Ενότητα </a:t>
            </a:r>
            <a:r>
              <a:rPr lang="en-US" sz="2600" dirty="0">
                <a:solidFill>
                  <a:srgbClr val="5075BC"/>
                </a:solidFill>
                <a:latin typeface="+mj-lt"/>
                <a:ea typeface="+mj-ea"/>
                <a:cs typeface="+mj-cs"/>
              </a:rPr>
              <a:t>1</a:t>
            </a:r>
            <a:r>
              <a:rPr lang="el-GR" sz="2600" dirty="0" smtClean="0">
                <a:solidFill>
                  <a:srgbClr val="5075BC"/>
                </a:solidFill>
                <a:latin typeface="+mj-lt"/>
                <a:ea typeface="+mj-ea"/>
                <a:cs typeface="+mj-cs"/>
              </a:rPr>
              <a:t>:</a:t>
            </a:r>
            <a:r>
              <a:rPr lang="en-US" sz="2600" dirty="0" smtClean="0">
                <a:solidFill>
                  <a:srgbClr val="5075BC"/>
                </a:solidFill>
                <a:latin typeface="+mj-lt"/>
                <a:ea typeface="+mj-ea"/>
                <a:cs typeface="+mj-cs"/>
              </a:rPr>
              <a:t> </a:t>
            </a:r>
            <a:r>
              <a:rPr lang="el-GR" sz="2600" dirty="0" smtClean="0"/>
              <a:t>Εισαγωγή</a:t>
            </a:r>
            <a:endParaRPr lang="en-US" sz="2600" dirty="0" smtClean="0"/>
          </a:p>
          <a:p>
            <a:endParaRPr lang="en-US" sz="2600" dirty="0" smtClean="0"/>
          </a:p>
          <a:p>
            <a:r>
              <a:rPr lang="el-GR" sz="2600" dirty="0" smtClean="0"/>
              <a:t>Μαρία </a:t>
            </a:r>
            <a:r>
              <a:rPr lang="el-GR" sz="2600" dirty="0"/>
              <a:t>Σφυρόερα</a:t>
            </a:r>
          </a:p>
          <a:p>
            <a:r>
              <a:rPr lang="el-GR" sz="2600" dirty="0"/>
              <a:t>Σχολή</a:t>
            </a:r>
            <a:r>
              <a:rPr lang="en-US" sz="2600" dirty="0"/>
              <a:t> </a:t>
            </a:r>
            <a:r>
              <a:rPr lang="el-GR" sz="2600" dirty="0"/>
              <a:t>Επιστημών της Αγωγής</a:t>
            </a:r>
          </a:p>
          <a:p>
            <a:r>
              <a:rPr lang="el-GR" sz="2600" dirty="0"/>
              <a:t>Τμήμα Εκπαίδευσης και Αγωγής </a:t>
            </a:r>
            <a:endParaRPr lang="en-US" sz="2600" dirty="0" smtClean="0"/>
          </a:p>
          <a:p>
            <a:r>
              <a:rPr lang="el-GR" sz="2600" dirty="0" smtClean="0"/>
              <a:t>στην </a:t>
            </a:r>
            <a:r>
              <a:rPr lang="el-GR" sz="2600" dirty="0"/>
              <a:t>Προσχολική </a:t>
            </a:r>
            <a:r>
              <a:rPr lang="el-GR" sz="2600" dirty="0" smtClean="0"/>
              <a:t>Ηλικία</a:t>
            </a:r>
            <a:endParaRPr lang="en-US" sz="2600" dirty="0"/>
          </a:p>
        </p:txBody>
      </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p>
            <a:pPr marL="0" indent="0">
              <a:buNone/>
            </a:pPr>
            <a:r>
              <a:rPr lang="el-GR" altLang="en-US" sz="2800" dirty="0"/>
              <a:t>ΠΟΙΑ ΘΕΜΑΤΑ ΓΙΑ ΣΥΖΗΤΗΣΗ ΑΝΑΔΥΟΝΤΑΙ ΜΕΣΑ ΑΠΟ ΤΑ ΕΠΟΜΕΝΑ ΠΑΡΑΔΕΙΓΜΑΤΑ;</a:t>
            </a:r>
          </a:p>
        </p:txBody>
      </p:sp>
    </p:spTree>
    <p:extLst>
      <p:ext uri="{BB962C8B-B14F-4D97-AF65-F5344CB8AC3E}">
        <p14:creationId xmlns:p14="http://schemas.microsoft.com/office/powerpoint/2010/main" val="27901949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n-US" sz="2800" dirty="0"/>
              <a:t>	Παράδειγμα 1 για σχολιασμό. </a:t>
            </a:r>
            <a:r>
              <a:rPr lang="el-GR" altLang="en-US" sz="2800" dirty="0"/>
              <a:t>Με βάση γνώσεις που ήδη έχετε ποια σχόλια μπορείτε να κάνετε σχετικά με την επόμενη διδακτική παρέμβαση</a:t>
            </a:r>
            <a:r>
              <a:rPr lang="el-GR" altLang="en-US" sz="2800" dirty="0" smtClean="0"/>
              <a:t>;</a:t>
            </a:r>
            <a:endParaRPr lang="el-GR" sz="2800" dirty="0"/>
          </a:p>
        </p:txBody>
      </p:sp>
      <p:sp>
        <p:nvSpPr>
          <p:cNvPr id="3" name="Θέση περιεχομένου 2"/>
          <p:cNvSpPr>
            <a:spLocks noGrp="1"/>
          </p:cNvSpPr>
          <p:nvPr>
            <p:ph idx="1"/>
          </p:nvPr>
        </p:nvSpPr>
        <p:spPr/>
        <p:txBody>
          <a:bodyPr>
            <a:normAutofit/>
          </a:bodyPr>
          <a:lstStyle/>
          <a:p>
            <a:r>
              <a:rPr lang="el-GR" sz="2600" dirty="0"/>
              <a:t>Ένας εκπαιδευτικός παιδιών προσχολικής ηλικίας θέλει να μάθει στα παιδιά της τάξης του την εναλλαγή μέρας και νύχτας αν και θεωρεί ότι είναι ένα θέμα δύσκολο για παιδιά αυτής της ηλικίας. Για να το κάνει αυτό τους εξηγεί ότι η γη γυρίζει γύρω από τον εαυτό της και τους μιλά για τη σχέση ανάμεσα στην κίνηση της γης και στον ήλιο. Στη συνέχεια τους διαβάζει ένα παραμύθι για τον ήλιο και το φεγγάρι που χαιρετιούνται ανεβοκατεβαίνοντας από τον ουρανό. Έπειτα τους ζητά να ζωγραφίσουν κάτι σχετικό με τα όσα συζήτησαν για να δει αν έχουν μάθει τα όσα τους δίδαξε. </a:t>
            </a:r>
          </a:p>
        </p:txBody>
      </p:sp>
    </p:spTree>
    <p:extLst>
      <p:ext uri="{BB962C8B-B14F-4D97-AF65-F5344CB8AC3E}">
        <p14:creationId xmlns:p14="http://schemas.microsoft.com/office/powerpoint/2010/main" val="25898259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n-US" dirty="0"/>
              <a:t>Παράδειγμα 2 για σχολιασμό </a:t>
            </a:r>
            <a:endParaRPr lang="el-GR" dirty="0"/>
          </a:p>
        </p:txBody>
      </p:sp>
      <p:sp>
        <p:nvSpPr>
          <p:cNvPr id="3" name="Θέση περιεχομένου 2"/>
          <p:cNvSpPr>
            <a:spLocks noGrp="1"/>
          </p:cNvSpPr>
          <p:nvPr>
            <p:ph idx="1"/>
          </p:nvPr>
        </p:nvSpPr>
        <p:spPr/>
        <p:txBody>
          <a:bodyPr>
            <a:normAutofit fontScale="92500" lnSpcReduction="20000"/>
          </a:bodyPr>
          <a:lstStyle/>
          <a:p>
            <a:r>
              <a:rPr lang="el-GR" sz="2800" dirty="0"/>
              <a:t>Θέλοντας να προσεγγίσει με τα παιδιά του νηπιαγωγείου τον μαγνητισμό, μια νηπιαγωγός αφηγείται αρχικά την ιστορία του Μαγνητούλη που είναι καταδικασμένος να κουβαλά μαζί του, ακόμη και χωρίς να το θέλει, μεταλλικά αντικείμενα που συναντά στον δρόμο του. Αφού επεξεργαστεί την ιστορία με τα παιδιά και τους κάνει ερωτήσεις για να καταλάβει αν συγκράτησαν τα κοινά στοιχεία των αντικειμένων που έλκονται, τα βάζει σε δυάδες ανομοιογενείς να συμπληρώσουν ένα φύλλο εργασίας στο οποίο καλούνται να κυκλώσουν τα αντικείμενα που έλκονται από τους μαγνήτες και τους ζητά να της τα πάνε για να τα ελέγξει. </a:t>
            </a:r>
          </a:p>
        </p:txBody>
      </p:sp>
    </p:spTree>
    <p:extLst>
      <p:ext uri="{BB962C8B-B14F-4D97-AF65-F5344CB8AC3E}">
        <p14:creationId xmlns:p14="http://schemas.microsoft.com/office/powerpoint/2010/main" val="30228505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p>
            <a:r>
              <a:rPr lang="el-GR" altLang="en-US" sz="2800" dirty="0"/>
              <a:t>Κατά τη διάρκεια της συμπλήρωσης του φύλλου εργασίας επιτρέπει τις συζητήσεις ανάμεσα στα παιδιά χωρίς να παρεμβαίνει η ίδια. Στη συνέχεια, για να εμπεδώσουν τη γνώση που θέλει να τους μεταφέρει, τους παρουσιάζει πειράματα τα οποία παρακολουθούν και τα οποία σχετίζονται με τον μαγνητισμό.  Τέλος, ζητά από τα παιδιά να ζωγραφίσουν αυτά που κατάλαβαν και να εξηγήσουν στους άλλους τη ζωγραφιά τους.</a:t>
            </a:r>
          </a:p>
          <a:p>
            <a:endParaRPr lang="el-GR" sz="2800" dirty="0"/>
          </a:p>
        </p:txBody>
      </p:sp>
    </p:spTree>
    <p:extLst>
      <p:ext uri="{BB962C8B-B14F-4D97-AF65-F5344CB8AC3E}">
        <p14:creationId xmlns:p14="http://schemas.microsoft.com/office/powerpoint/2010/main" val="18609701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altLang="en-US" dirty="0"/>
              <a:t>Τρόπος αξιολόγησης του </a:t>
            </a:r>
            <a:r>
              <a:rPr lang="el-GR" altLang="en-US" dirty="0" smtClean="0"/>
              <a:t>μαθήματος</a:t>
            </a:r>
            <a:endParaRPr lang="el-GR" dirty="0"/>
          </a:p>
        </p:txBody>
      </p:sp>
      <p:sp>
        <p:nvSpPr>
          <p:cNvPr id="5" name="Θέση περιεχομένου 4"/>
          <p:cNvSpPr>
            <a:spLocks noGrp="1"/>
          </p:cNvSpPr>
          <p:nvPr>
            <p:ph idx="1"/>
          </p:nvPr>
        </p:nvSpPr>
        <p:spPr/>
        <p:txBody>
          <a:bodyPr>
            <a:noAutofit/>
          </a:bodyPr>
          <a:lstStyle/>
          <a:p>
            <a:pPr marL="514350" indent="-514350">
              <a:buFont typeface="+mj-lt"/>
              <a:buAutoNum type="arabicPeriod"/>
              <a:defRPr/>
            </a:pPr>
            <a:r>
              <a:rPr lang="el-GR" sz="2800" dirty="0">
                <a:cs typeface="Arial" charset="0"/>
              </a:rPr>
              <a:t>Υποχρεωτική ενδιάμεση εργασία: Κριτική ανάγνωση </a:t>
            </a:r>
            <a:r>
              <a:rPr lang="el-GR" sz="2800" dirty="0" smtClean="0">
                <a:cs typeface="Arial" charset="0"/>
              </a:rPr>
              <a:t>άρθρου</a:t>
            </a:r>
            <a:endParaRPr lang="el-GR" sz="2800" dirty="0">
              <a:cs typeface="Arial" charset="0"/>
            </a:endParaRPr>
          </a:p>
          <a:p>
            <a:pPr marL="514350" indent="-514350">
              <a:buFont typeface="+mj-lt"/>
              <a:buAutoNum type="arabicPeriod"/>
              <a:defRPr/>
            </a:pPr>
            <a:r>
              <a:rPr lang="el-GR" sz="2800" dirty="0" smtClean="0">
                <a:cs typeface="Arial" charset="0"/>
              </a:rPr>
              <a:t>Απαλλακτική </a:t>
            </a:r>
            <a:r>
              <a:rPr lang="el-GR" sz="2800" dirty="0">
                <a:cs typeface="Arial" charset="0"/>
              </a:rPr>
              <a:t>εργασία (μικρή έρευνα πεδίου) ή γραπτές τελικές εξετάσεις</a:t>
            </a:r>
            <a:br>
              <a:rPr lang="el-GR" sz="2800" dirty="0">
                <a:cs typeface="Arial" charset="0"/>
              </a:rPr>
            </a:br>
            <a:endParaRPr lang="el-GR" sz="2800" dirty="0">
              <a:cs typeface="Arial" charset="0"/>
            </a:endParaRPr>
          </a:p>
        </p:txBody>
      </p:sp>
    </p:spTree>
    <p:extLst>
      <p:ext uri="{BB962C8B-B14F-4D97-AF65-F5344CB8AC3E}">
        <p14:creationId xmlns:p14="http://schemas.microsoft.com/office/powerpoint/2010/main" val="17133974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marL="548640" indent="-411480">
              <a:buClr>
                <a:schemeClr val="tx1">
                  <a:shade val="95000"/>
                </a:schemeClr>
              </a:buClr>
              <a:defRPr/>
            </a:pPr>
            <a:r>
              <a:rPr lang="el-GR" dirty="0"/>
              <a:t>Ορισμός Διδακτικής:</a:t>
            </a:r>
          </a:p>
        </p:txBody>
      </p:sp>
      <p:sp>
        <p:nvSpPr>
          <p:cNvPr id="3" name="Θέση περιεχομένου 2"/>
          <p:cNvSpPr>
            <a:spLocks noGrp="1"/>
          </p:cNvSpPr>
          <p:nvPr>
            <p:ph idx="1"/>
          </p:nvPr>
        </p:nvSpPr>
        <p:spPr/>
        <p:txBody>
          <a:bodyPr>
            <a:normAutofit fontScale="85000" lnSpcReduction="20000"/>
          </a:bodyPr>
          <a:lstStyle/>
          <a:p>
            <a:pPr marL="548640" indent="-411480" fontAlgn="auto">
              <a:spcAft>
                <a:spcPts val="0"/>
              </a:spcAft>
              <a:buClr>
                <a:schemeClr val="tx1">
                  <a:shade val="95000"/>
                </a:schemeClr>
              </a:buClr>
              <a:buFont typeface="Wingdings 2"/>
              <a:buNone/>
              <a:defRPr/>
            </a:pPr>
            <a:r>
              <a:rPr lang="el-GR" sz="2800" b="1" dirty="0" smtClean="0">
                <a:solidFill>
                  <a:srgbClr val="C00000"/>
                </a:solidFill>
              </a:rPr>
              <a:t>Μια </a:t>
            </a:r>
            <a:r>
              <a:rPr lang="el-GR" sz="2800" b="1" dirty="0">
                <a:solidFill>
                  <a:srgbClr val="C00000"/>
                </a:solidFill>
              </a:rPr>
              <a:t>πρώτη προσέγγιση…</a:t>
            </a:r>
            <a:r>
              <a:rPr lang="el-GR" sz="2800" b="1" dirty="0"/>
              <a:t>..</a:t>
            </a:r>
            <a:endParaRPr lang="el-GR" sz="2800" dirty="0"/>
          </a:p>
          <a:p>
            <a:pPr marL="548640" indent="-411480" fontAlgn="auto">
              <a:spcAft>
                <a:spcPts val="0"/>
              </a:spcAft>
              <a:buClr>
                <a:schemeClr val="tx1">
                  <a:shade val="95000"/>
                </a:schemeClr>
              </a:buClr>
              <a:buFont typeface="Wingdings 2"/>
              <a:buNone/>
              <a:defRPr/>
            </a:pPr>
            <a:r>
              <a:rPr lang="el-GR" sz="2800" dirty="0"/>
              <a:t>Σύμφωνα με τη </a:t>
            </a:r>
            <a:r>
              <a:rPr lang="el-GR" sz="2800" b="1" dirty="0"/>
              <a:t>σύγχρονη αντίληψη</a:t>
            </a:r>
            <a:r>
              <a:rPr lang="el-GR" sz="2800" dirty="0"/>
              <a:t> η οποία άρχισε </a:t>
            </a:r>
            <a:r>
              <a:rPr lang="el-GR" sz="2800" dirty="0" smtClean="0"/>
              <a:t>να αναπτύσσεται </a:t>
            </a:r>
            <a:r>
              <a:rPr lang="el-GR" sz="2800" dirty="0"/>
              <a:t>γύρω στη δεκαετία του 1980:</a:t>
            </a:r>
          </a:p>
          <a:p>
            <a:pPr marL="548640" indent="-411480" fontAlgn="auto">
              <a:spcAft>
                <a:spcPts val="0"/>
              </a:spcAft>
              <a:buClr>
                <a:schemeClr val="tx1">
                  <a:shade val="95000"/>
                </a:schemeClr>
              </a:buClr>
              <a:buFont typeface="Wingdings 2"/>
              <a:buNone/>
              <a:defRPr/>
            </a:pPr>
            <a:r>
              <a:rPr lang="el-GR" sz="2800" dirty="0"/>
              <a:t> </a:t>
            </a:r>
          </a:p>
          <a:p>
            <a:pPr marL="548640" indent="-411480" fontAlgn="auto">
              <a:spcAft>
                <a:spcPts val="0"/>
              </a:spcAft>
              <a:buClr>
                <a:schemeClr val="tx1">
                  <a:shade val="95000"/>
                </a:schemeClr>
              </a:buClr>
              <a:buFont typeface="Wingdings 2"/>
              <a:buNone/>
              <a:defRPr/>
            </a:pPr>
            <a:r>
              <a:rPr lang="el-GR" sz="2800" dirty="0"/>
              <a:t>	διδακτική είναι ο επιστημονικός κλάδος που μελετά τις </a:t>
            </a:r>
            <a:r>
              <a:rPr lang="el-GR" sz="2800" dirty="0">
                <a:solidFill>
                  <a:srgbClr val="C00000"/>
                </a:solidFill>
              </a:rPr>
              <a:t>αλληλεπιδράσεις</a:t>
            </a:r>
            <a:r>
              <a:rPr lang="el-GR" sz="2800" dirty="0"/>
              <a:t> που αναπτύσσονται σε μία εκπαιδευτική κατάσταση (μάθησης και διδασκαλίας) ανάμεσα σε:</a:t>
            </a:r>
          </a:p>
          <a:p>
            <a:pPr marL="594360" indent="-457200">
              <a:buClr>
                <a:schemeClr val="tx1">
                  <a:shade val="95000"/>
                </a:schemeClr>
              </a:buClr>
              <a:defRPr/>
            </a:pPr>
            <a:r>
              <a:rPr lang="el-GR" sz="2800" dirty="0"/>
              <a:t>μία συγκεκριμένη γνώση, </a:t>
            </a:r>
          </a:p>
          <a:p>
            <a:pPr marL="594360" indent="-457200">
              <a:buClr>
                <a:schemeClr val="tx1">
                  <a:shade val="95000"/>
                </a:schemeClr>
              </a:buClr>
              <a:defRPr/>
            </a:pPr>
            <a:r>
              <a:rPr lang="el-GR" sz="2800" dirty="0"/>
              <a:t>στον εκπαιδευτικό που κατέχει αυτή τη γνώση</a:t>
            </a:r>
          </a:p>
          <a:p>
            <a:pPr marL="594360" indent="-457200">
              <a:buClr>
                <a:schemeClr val="tx1">
                  <a:shade val="95000"/>
                </a:schemeClr>
              </a:buClr>
              <a:defRPr/>
            </a:pPr>
            <a:r>
              <a:rPr lang="el-GR" sz="2800" dirty="0"/>
              <a:t>στον μαθητή που πρόκειται να δεχθεί, να οικειοποιηθεί αυτή τη γνώση   και στις αλληλεπιδράσεις του με το </a:t>
            </a:r>
            <a:r>
              <a:rPr lang="el-GR" sz="2800" dirty="0" smtClean="0"/>
              <a:t>περιβάλλον</a:t>
            </a:r>
            <a:endParaRPr lang="el-GR" sz="2800" dirty="0"/>
          </a:p>
        </p:txBody>
      </p:sp>
    </p:spTree>
    <p:extLst>
      <p:ext uri="{BB962C8B-B14F-4D97-AF65-F5344CB8AC3E}">
        <p14:creationId xmlns:p14="http://schemas.microsoft.com/office/powerpoint/2010/main" val="31997965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fontScale="92500" lnSpcReduction="20000"/>
          </a:bodyPr>
          <a:lstStyle/>
          <a:p>
            <a:pPr lvl="0" eaLnBrk="0" fontAlgn="base" hangingPunct="0">
              <a:spcBef>
                <a:spcPct val="20000"/>
              </a:spcBef>
              <a:spcAft>
                <a:spcPct val="0"/>
              </a:spcAft>
            </a:pPr>
            <a:r>
              <a:rPr lang="el-GR" altLang="en-US" dirty="0">
                <a:solidFill>
                  <a:prstClr val="black"/>
                </a:solidFill>
              </a:rPr>
              <a:t>Δεν ασχολείται πλέον μόνο με το γνωστικό αντικείμενο (το περιεχόμενο της γνώσης) και με τις μεθόδους διδασκαλίας του, αλλά προϋποθέτει:</a:t>
            </a:r>
          </a:p>
          <a:p>
            <a:pPr lvl="0" eaLnBrk="0" fontAlgn="base" hangingPunct="0">
              <a:spcBef>
                <a:spcPct val="20000"/>
              </a:spcBef>
              <a:spcAft>
                <a:spcPct val="0"/>
              </a:spcAft>
              <a:buNone/>
            </a:pPr>
            <a:r>
              <a:rPr lang="el-GR" altLang="en-US" dirty="0">
                <a:solidFill>
                  <a:prstClr val="black"/>
                </a:solidFill>
              </a:rPr>
              <a:t>		</a:t>
            </a:r>
            <a:r>
              <a:rPr lang="el-GR" altLang="en-US" dirty="0">
                <a:solidFill>
                  <a:srgbClr val="C00000"/>
                </a:solidFill>
              </a:rPr>
              <a:t>την ανάλυση της σκέψης και της 	αναπαράστασης του ίδιου του 	εκπαιδευτικού 	για τη διδάξιμη γνώση</a:t>
            </a:r>
          </a:p>
          <a:p>
            <a:pPr lvl="0" eaLnBrk="0" fontAlgn="base" hangingPunct="0">
              <a:spcBef>
                <a:spcPct val="20000"/>
              </a:spcBef>
              <a:spcAft>
                <a:spcPct val="0"/>
              </a:spcAft>
              <a:buNone/>
            </a:pPr>
            <a:r>
              <a:rPr lang="el-GR" altLang="en-US" dirty="0">
                <a:solidFill>
                  <a:prstClr val="black"/>
                </a:solidFill>
              </a:rPr>
              <a:t>&amp;</a:t>
            </a:r>
          </a:p>
          <a:p>
            <a:pPr lvl="0" eaLnBrk="0" fontAlgn="base" hangingPunct="0">
              <a:spcBef>
                <a:spcPct val="20000"/>
              </a:spcBef>
              <a:spcAft>
                <a:spcPct val="0"/>
              </a:spcAft>
              <a:buNone/>
            </a:pPr>
            <a:r>
              <a:rPr lang="el-GR" altLang="en-US" dirty="0">
                <a:solidFill>
                  <a:prstClr val="black"/>
                </a:solidFill>
              </a:rPr>
              <a:t>		</a:t>
            </a:r>
            <a:r>
              <a:rPr lang="el-GR" altLang="en-US" dirty="0">
                <a:solidFill>
                  <a:srgbClr val="C00000"/>
                </a:solidFill>
              </a:rPr>
              <a:t>την ανάλυση των αναπαραστάσεων των 	ίδιων των παιδιών σε σχέση με αυτή τη 	γνώση</a:t>
            </a:r>
            <a:r>
              <a:rPr lang="el-GR" altLang="en-US" dirty="0" smtClean="0">
                <a:solidFill>
                  <a:srgbClr val="C00000"/>
                </a:solidFill>
              </a:rPr>
              <a:t>.</a:t>
            </a:r>
            <a:endParaRPr lang="el-GR" altLang="en-US" dirty="0">
              <a:solidFill>
                <a:srgbClr val="C00000"/>
              </a:solidFill>
            </a:endParaRPr>
          </a:p>
        </p:txBody>
      </p:sp>
    </p:spTree>
    <p:extLst>
      <p:ext uri="{BB962C8B-B14F-4D97-AF65-F5344CB8AC3E}">
        <p14:creationId xmlns:p14="http://schemas.microsoft.com/office/powerpoint/2010/main" val="28477093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2800" dirty="0"/>
              <a:t>	Η πορεία της διδακτικής….</a:t>
            </a:r>
            <a:br>
              <a:rPr lang="el-GR" sz="2800" dirty="0"/>
            </a:br>
            <a:r>
              <a:rPr lang="el-GR" sz="2800" dirty="0"/>
              <a:t>Από την Πρακτική στην επιστημονίζουσα και τέλος στην επιστημονική </a:t>
            </a:r>
            <a:r>
              <a:rPr lang="el-GR" sz="2800" dirty="0" smtClean="0"/>
              <a:t>διδακτική</a:t>
            </a:r>
            <a:endParaRPr lang="el-GR" sz="2800" dirty="0"/>
          </a:p>
        </p:txBody>
      </p:sp>
      <p:sp>
        <p:nvSpPr>
          <p:cNvPr id="3" name="Θέση περιεχομένου 2"/>
          <p:cNvSpPr>
            <a:spLocks noGrp="1"/>
          </p:cNvSpPr>
          <p:nvPr>
            <p:ph idx="1"/>
          </p:nvPr>
        </p:nvSpPr>
        <p:spPr/>
        <p:txBody>
          <a:bodyPr>
            <a:normAutofit fontScale="92500" lnSpcReduction="10000"/>
          </a:bodyPr>
          <a:lstStyle/>
          <a:p>
            <a:pPr marL="548640" indent="-411480" eaLnBrk="0" hangingPunct="0">
              <a:spcBef>
                <a:spcPct val="20000"/>
              </a:spcBef>
              <a:buClr>
                <a:prstClr val="black">
                  <a:shade val="95000"/>
                </a:prstClr>
              </a:buClr>
              <a:buNone/>
              <a:defRPr/>
            </a:pPr>
            <a:r>
              <a:rPr lang="el-GR" sz="2700" i="1" dirty="0">
                <a:solidFill>
                  <a:prstClr val="black"/>
                </a:solidFill>
              </a:rPr>
              <a:t>Πρακτική </a:t>
            </a:r>
            <a:r>
              <a:rPr lang="el-GR" sz="2700" i="1" dirty="0" smtClean="0">
                <a:solidFill>
                  <a:prstClr val="black"/>
                </a:solidFill>
              </a:rPr>
              <a:t>Διδακτική </a:t>
            </a:r>
            <a:r>
              <a:rPr lang="el-GR" sz="2700" dirty="0" smtClean="0">
                <a:solidFill>
                  <a:prstClr val="black"/>
                </a:solidFill>
              </a:rPr>
              <a:t>= </a:t>
            </a:r>
            <a:r>
              <a:rPr lang="el-GR" sz="2700" dirty="0">
                <a:solidFill>
                  <a:prstClr val="black"/>
                </a:solidFill>
              </a:rPr>
              <a:t>Περιορισμένο περιεχόμενο. </a:t>
            </a:r>
            <a:endParaRPr lang="el-GR" sz="2700" dirty="0" smtClean="0">
              <a:solidFill>
                <a:prstClr val="black"/>
              </a:solidFill>
            </a:endParaRPr>
          </a:p>
          <a:p>
            <a:pPr marL="548640" indent="-411480" eaLnBrk="0" hangingPunct="0">
              <a:spcBef>
                <a:spcPct val="20000"/>
              </a:spcBef>
              <a:buClr>
                <a:prstClr val="black">
                  <a:shade val="95000"/>
                </a:prstClr>
              </a:buClr>
              <a:buNone/>
              <a:defRPr/>
            </a:pPr>
            <a:r>
              <a:rPr lang="el-GR" sz="2700" dirty="0" smtClean="0">
                <a:solidFill>
                  <a:srgbClr val="C00000"/>
                </a:solidFill>
              </a:rPr>
              <a:t>Μεμονωμένες </a:t>
            </a:r>
            <a:r>
              <a:rPr lang="el-GR" sz="2700" dirty="0">
                <a:solidFill>
                  <a:srgbClr val="C00000"/>
                </a:solidFill>
              </a:rPr>
              <a:t>μεθοδολογικές προτάσεις- τεχνικές </a:t>
            </a:r>
            <a:r>
              <a:rPr lang="el-GR" sz="2700" dirty="0" smtClean="0">
                <a:solidFill>
                  <a:prstClr val="black"/>
                </a:solidFill>
              </a:rPr>
              <a:t>που </a:t>
            </a:r>
          </a:p>
          <a:p>
            <a:pPr marL="548640" indent="-411480" eaLnBrk="0" hangingPunct="0">
              <a:spcBef>
                <a:spcPct val="20000"/>
              </a:spcBef>
              <a:buClr>
                <a:prstClr val="black">
                  <a:shade val="95000"/>
                </a:prstClr>
              </a:buClr>
              <a:buNone/>
              <a:defRPr/>
            </a:pPr>
            <a:r>
              <a:rPr lang="el-GR" sz="2700" dirty="0" smtClean="0">
                <a:solidFill>
                  <a:prstClr val="black"/>
                </a:solidFill>
              </a:rPr>
              <a:t>βασίζονται </a:t>
            </a:r>
            <a:r>
              <a:rPr lang="el-GR" sz="2700" dirty="0">
                <a:solidFill>
                  <a:prstClr val="black"/>
                </a:solidFill>
              </a:rPr>
              <a:t>σε συλλήψεις και προτάσεις που έχουν </a:t>
            </a:r>
            <a:endParaRPr lang="el-GR" sz="2700" dirty="0" smtClean="0">
              <a:solidFill>
                <a:prstClr val="black"/>
              </a:solidFill>
            </a:endParaRPr>
          </a:p>
          <a:p>
            <a:pPr marL="548640" indent="-411480" eaLnBrk="0" hangingPunct="0">
              <a:spcBef>
                <a:spcPct val="20000"/>
              </a:spcBef>
              <a:buClr>
                <a:prstClr val="black">
                  <a:shade val="95000"/>
                </a:prstClr>
              </a:buClr>
              <a:buNone/>
              <a:defRPr/>
            </a:pPr>
            <a:r>
              <a:rPr lang="el-GR" sz="2700" dirty="0" smtClean="0">
                <a:solidFill>
                  <a:prstClr val="black"/>
                </a:solidFill>
              </a:rPr>
              <a:t>διατυπώσει </a:t>
            </a:r>
            <a:r>
              <a:rPr lang="el-GR" sz="2700" dirty="0">
                <a:solidFill>
                  <a:prstClr val="black"/>
                </a:solidFill>
              </a:rPr>
              <a:t>άτομα κύρους βασιζόμενα στη διαίσθησή </a:t>
            </a:r>
            <a:endParaRPr lang="el-GR" sz="2700" dirty="0" smtClean="0">
              <a:solidFill>
                <a:prstClr val="black"/>
              </a:solidFill>
            </a:endParaRPr>
          </a:p>
          <a:p>
            <a:pPr marL="548640" indent="-411480" eaLnBrk="0" hangingPunct="0">
              <a:spcBef>
                <a:spcPct val="20000"/>
              </a:spcBef>
              <a:buClr>
                <a:prstClr val="black">
                  <a:shade val="95000"/>
                </a:prstClr>
              </a:buClr>
              <a:buNone/>
              <a:defRPr/>
            </a:pPr>
            <a:r>
              <a:rPr lang="el-GR" sz="2700" dirty="0" smtClean="0">
                <a:solidFill>
                  <a:prstClr val="black"/>
                </a:solidFill>
              </a:rPr>
              <a:t>τους </a:t>
            </a:r>
            <a:r>
              <a:rPr lang="el-GR" sz="2700" dirty="0">
                <a:solidFill>
                  <a:prstClr val="black"/>
                </a:solidFill>
              </a:rPr>
              <a:t>σχετικά με την αποτελεσματικότητα κάποιων </a:t>
            </a:r>
            <a:endParaRPr lang="el-GR" sz="2700" dirty="0" smtClean="0">
              <a:solidFill>
                <a:prstClr val="black"/>
              </a:solidFill>
            </a:endParaRPr>
          </a:p>
          <a:p>
            <a:pPr marL="548640" indent="-411480" eaLnBrk="0" hangingPunct="0">
              <a:spcBef>
                <a:spcPct val="20000"/>
              </a:spcBef>
              <a:buClr>
                <a:prstClr val="black">
                  <a:shade val="95000"/>
                </a:prstClr>
              </a:buClr>
              <a:buNone/>
              <a:defRPr/>
            </a:pPr>
            <a:r>
              <a:rPr lang="el-GR" sz="2700" dirty="0" smtClean="0">
                <a:solidFill>
                  <a:prstClr val="black"/>
                </a:solidFill>
              </a:rPr>
              <a:t>πρακτικών </a:t>
            </a:r>
            <a:r>
              <a:rPr lang="el-GR" sz="2700" dirty="0">
                <a:solidFill>
                  <a:prstClr val="black"/>
                </a:solidFill>
              </a:rPr>
              <a:t>(κλασική περίοδος- αρχαιότητα). </a:t>
            </a:r>
            <a:endParaRPr lang="el-GR" sz="2700" dirty="0" smtClean="0">
              <a:solidFill>
                <a:prstClr val="black"/>
              </a:solidFill>
            </a:endParaRPr>
          </a:p>
          <a:p>
            <a:pPr marL="548640" indent="-411480" eaLnBrk="0" hangingPunct="0">
              <a:spcBef>
                <a:spcPct val="20000"/>
              </a:spcBef>
              <a:buClr>
                <a:prstClr val="black">
                  <a:shade val="95000"/>
                </a:prstClr>
              </a:buClr>
              <a:buNone/>
              <a:defRPr/>
            </a:pPr>
            <a:r>
              <a:rPr lang="el-GR" sz="2700" dirty="0" smtClean="0">
                <a:solidFill>
                  <a:prstClr val="black"/>
                </a:solidFill>
              </a:rPr>
              <a:t>Κυρίως</a:t>
            </a:r>
            <a:r>
              <a:rPr lang="el-GR" sz="2700" dirty="0">
                <a:solidFill>
                  <a:prstClr val="black"/>
                </a:solidFill>
              </a:rPr>
              <a:t>:</a:t>
            </a:r>
          </a:p>
          <a:p>
            <a:pPr marL="548640" lvl="0" indent="-411480" eaLnBrk="0" hangingPunct="0">
              <a:spcBef>
                <a:spcPct val="20000"/>
              </a:spcBef>
              <a:buClr>
                <a:prstClr val="black">
                  <a:shade val="95000"/>
                </a:prstClr>
              </a:buClr>
              <a:buNone/>
              <a:defRPr/>
            </a:pPr>
            <a:r>
              <a:rPr lang="el-GR" sz="2700" dirty="0">
                <a:solidFill>
                  <a:prstClr val="black"/>
                </a:solidFill>
              </a:rPr>
              <a:t>		πληροφοριακή προσέγγιση</a:t>
            </a:r>
          </a:p>
          <a:p>
            <a:pPr marL="548640" lvl="0" indent="-411480" eaLnBrk="0" hangingPunct="0">
              <a:spcBef>
                <a:spcPct val="20000"/>
              </a:spcBef>
              <a:buClr>
                <a:prstClr val="black">
                  <a:shade val="95000"/>
                </a:prstClr>
              </a:buClr>
              <a:buNone/>
              <a:defRPr/>
            </a:pPr>
            <a:r>
              <a:rPr lang="el-GR" sz="2700" dirty="0">
                <a:solidFill>
                  <a:prstClr val="black"/>
                </a:solidFill>
              </a:rPr>
              <a:t>				και</a:t>
            </a:r>
          </a:p>
          <a:p>
            <a:pPr marL="548640" lvl="0" indent="-411480" eaLnBrk="0" hangingPunct="0">
              <a:spcBef>
                <a:spcPct val="20000"/>
              </a:spcBef>
              <a:buClr>
                <a:prstClr val="black">
                  <a:shade val="95000"/>
                </a:prstClr>
              </a:buClr>
              <a:buNone/>
              <a:defRPr/>
            </a:pPr>
            <a:r>
              <a:rPr lang="el-GR" sz="2700" dirty="0">
                <a:solidFill>
                  <a:prstClr val="black"/>
                </a:solidFill>
              </a:rPr>
              <a:t>		μιμητική </a:t>
            </a:r>
            <a:r>
              <a:rPr lang="el-GR" sz="2700" dirty="0" smtClean="0">
                <a:solidFill>
                  <a:prstClr val="black"/>
                </a:solidFill>
              </a:rPr>
              <a:t>προσέγγιση</a:t>
            </a:r>
          </a:p>
        </p:txBody>
      </p:sp>
    </p:spTree>
    <p:extLst>
      <p:ext uri="{BB962C8B-B14F-4D97-AF65-F5344CB8AC3E}">
        <p14:creationId xmlns:p14="http://schemas.microsoft.com/office/powerpoint/2010/main" val="39228724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fontScale="92500" lnSpcReduction="10000"/>
          </a:bodyPr>
          <a:lstStyle/>
          <a:p>
            <a:pPr marL="594360" indent="-457200">
              <a:buClr>
                <a:schemeClr val="tx1">
                  <a:shade val="95000"/>
                </a:schemeClr>
              </a:buClr>
              <a:defRPr/>
            </a:pPr>
            <a:r>
              <a:rPr lang="el-GR" sz="2800" i="1" dirty="0"/>
              <a:t>Επιστημονίζουσα Διδακτική</a:t>
            </a:r>
            <a:r>
              <a:rPr lang="el-GR" sz="2800" dirty="0"/>
              <a:t> = 17</a:t>
            </a:r>
            <a:r>
              <a:rPr lang="el-GR" sz="2800" baseline="30000" dirty="0"/>
              <a:t>ος</a:t>
            </a:r>
            <a:r>
              <a:rPr lang="el-GR" sz="2800" dirty="0"/>
              <a:t> αιώνας- αιώνας της Μεθόδου. Προσπάθεια αιτιοκρατικής εξήγησης του κόσμου. Μέσα σε αυτό το πλαίσιο εμφανίζεται η Διδακτική ως «επιστημονικός» κλάδος. </a:t>
            </a:r>
            <a:r>
              <a:rPr lang="el-GR" sz="2800" dirty="0">
                <a:solidFill>
                  <a:srgbClr val="C00000"/>
                </a:solidFill>
              </a:rPr>
              <a:t>Στόχος του: να συστηματοποιήσει με ορθολογικό τρόπο τη διδακτική πραγματικότητα, προκειμένου να εξασφαλίσει την αποτελεσματικότητα στη διδακτική παρέμβαση</a:t>
            </a:r>
            <a:r>
              <a:rPr lang="el-GR" sz="2800" dirty="0"/>
              <a:t>. Όχι διδακτικό συνταγολόγιο αλλά διατύπωση συστήματος διδακτικών αρχών που βοηθούν να επιλυθεί κάθε διδακτικό πρόβλημα. (Επιστημονίζουσα γιατί λείπουν ερευνητικές διαδικασίες ελέγχου της εγκυρότητας της γνώσης)- </a:t>
            </a:r>
            <a:r>
              <a:rPr lang="en-US" sz="2800" dirty="0"/>
              <a:t>Comenius</a:t>
            </a:r>
            <a:r>
              <a:rPr lang="el-GR" sz="2800" dirty="0"/>
              <a:t>- </a:t>
            </a:r>
            <a:r>
              <a:rPr lang="en-US" sz="2800" dirty="0"/>
              <a:t>Rousseau</a:t>
            </a:r>
            <a:r>
              <a:rPr lang="el-GR" sz="2800" dirty="0"/>
              <a:t>- </a:t>
            </a:r>
            <a:r>
              <a:rPr lang="en-US" sz="2800" dirty="0"/>
              <a:t>Pestalozzi</a:t>
            </a:r>
            <a:r>
              <a:rPr lang="el-GR" sz="2800" dirty="0"/>
              <a:t>- </a:t>
            </a:r>
            <a:r>
              <a:rPr lang="en-US" sz="2800" dirty="0" smtClean="0"/>
              <a:t>Herbart</a:t>
            </a:r>
            <a:endParaRPr lang="el-GR" sz="2800" dirty="0"/>
          </a:p>
        </p:txBody>
      </p:sp>
    </p:spTree>
    <p:extLst>
      <p:ext uri="{BB962C8B-B14F-4D97-AF65-F5344CB8AC3E}">
        <p14:creationId xmlns:p14="http://schemas.microsoft.com/office/powerpoint/2010/main" val="33782183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fontScale="92500"/>
          </a:bodyPr>
          <a:lstStyle/>
          <a:p>
            <a:pPr marL="548640" indent="-411480" fontAlgn="auto">
              <a:spcAft>
                <a:spcPts val="0"/>
              </a:spcAft>
              <a:buClr>
                <a:schemeClr val="tx1">
                  <a:shade val="95000"/>
                </a:schemeClr>
              </a:buClr>
              <a:buFont typeface="Wingdings 2"/>
              <a:buNone/>
              <a:defRPr/>
            </a:pPr>
            <a:r>
              <a:rPr lang="el-GR" sz="2800" i="1" dirty="0"/>
              <a:t>	Επιστημονική διδακτική</a:t>
            </a:r>
            <a:r>
              <a:rPr lang="el-GR" sz="2800" dirty="0"/>
              <a:t>: Από τη δεκαετία του 1980 εμφανίζεται η επιστημονική διδακτική. Αποτελεί πια χώρο αυτόνομο, με θεωρητικό υπόβαθρο (αναπτύσσει θεωρητικές έννοιες και τις μελετά) και αποκτά ερευνητική υπόσταση. </a:t>
            </a:r>
            <a:r>
              <a:rPr lang="el-GR" sz="2800" dirty="0">
                <a:solidFill>
                  <a:srgbClr val="C00000"/>
                </a:solidFill>
              </a:rPr>
              <a:t>Μελετά τη γνώση </a:t>
            </a:r>
            <a:r>
              <a:rPr lang="el-GR" sz="2800" dirty="0"/>
              <a:t>(για το λόγο αυτό μιλάμε και για επιμέρους διδακτικές) αλλά ορίζει και γενικές έννοιες που διατρέχουν αυτές τις διδακτικές (σύγκρουση, εμπόδια, μετασχηματισμός κλπ) και που εξετάζουν τις διαδικασίες οικειοποίησης αυτής της γνώσης (και κατά συνέπεια και διαδικασίες ανάπτυξης δεξιοτήτων</a:t>
            </a:r>
            <a:r>
              <a:rPr lang="el-GR" sz="2800" dirty="0" smtClean="0"/>
              <a:t>).</a:t>
            </a:r>
            <a:endParaRPr lang="el-GR" sz="2800" dirty="0"/>
          </a:p>
        </p:txBody>
      </p:sp>
    </p:spTree>
    <p:extLst>
      <p:ext uri="{BB962C8B-B14F-4D97-AF65-F5344CB8AC3E}">
        <p14:creationId xmlns:p14="http://schemas.microsoft.com/office/powerpoint/2010/main" val="18081723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n-US" dirty="0"/>
              <a:t>	Προσδοκίες</a:t>
            </a:r>
            <a:r>
              <a:rPr lang="el-GR" altLang="en-US" dirty="0" smtClean="0"/>
              <a:t>…..</a:t>
            </a:r>
            <a:endParaRPr lang="el-GR" dirty="0"/>
          </a:p>
        </p:txBody>
      </p:sp>
      <p:sp>
        <p:nvSpPr>
          <p:cNvPr id="3" name="Θέση περιεχομένου 2"/>
          <p:cNvSpPr>
            <a:spLocks noGrp="1"/>
          </p:cNvSpPr>
          <p:nvPr>
            <p:ph idx="1"/>
          </p:nvPr>
        </p:nvSpPr>
        <p:spPr/>
        <p:txBody>
          <a:bodyPr>
            <a:normAutofit/>
          </a:bodyPr>
          <a:lstStyle/>
          <a:p>
            <a:r>
              <a:rPr lang="el-GR" altLang="en-US" sz="2800" dirty="0"/>
              <a:t>Γράψτε σε ένα χαρτί γενικά τις προσδοκίες σας για το μάθημα και λέξεις – κλειδιά που θεωρείτε ότι σχετίζονται με αυτό.</a:t>
            </a:r>
          </a:p>
          <a:p>
            <a:pPr marL="0" indent="0">
              <a:buNone/>
            </a:pPr>
            <a:endParaRPr lang="el-GR" sz="2800" dirty="0"/>
          </a:p>
        </p:txBody>
      </p:sp>
    </p:spTree>
    <p:extLst>
      <p:ext uri="{BB962C8B-B14F-4D97-AF65-F5344CB8AC3E}">
        <p14:creationId xmlns:p14="http://schemas.microsoft.com/office/powerpoint/2010/main" val="21920000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p>
            <a:pPr>
              <a:buFont typeface="Wingdings 2" panose="05020102010507070707" pitchFamily="18" charset="2"/>
              <a:buNone/>
            </a:pPr>
            <a:r>
              <a:rPr lang="el-GR" altLang="en-US" sz="2800" b="1" dirty="0"/>
              <a:t>	</a:t>
            </a:r>
            <a:r>
              <a:rPr lang="el-GR" altLang="en-US" sz="2800" b="1" dirty="0" smtClean="0"/>
              <a:t>ΕΤΣΙ</a:t>
            </a:r>
            <a:r>
              <a:rPr lang="el-GR" altLang="en-US" sz="2800" b="1" dirty="0"/>
              <a:t>: Η Σύγχρονη Διδακτική (≠ Γενική Διδακτική) μελετά τον τρόπο με τον οποίο οικοδομείται η γνώση (μέσα σε ένα πλέγμα αλληλεπιδράσεων</a:t>
            </a:r>
            <a:r>
              <a:rPr lang="el-GR" altLang="en-US" sz="2800" b="1" dirty="0" smtClean="0"/>
              <a:t>)</a:t>
            </a:r>
            <a:endParaRPr lang="el-GR" altLang="en-US" sz="2800" dirty="0"/>
          </a:p>
        </p:txBody>
      </p:sp>
    </p:spTree>
    <p:extLst>
      <p:ext uri="{BB962C8B-B14F-4D97-AF65-F5344CB8AC3E}">
        <p14:creationId xmlns:p14="http://schemas.microsoft.com/office/powerpoint/2010/main" val="19399432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4000" dirty="0" smtClean="0"/>
              <a:t>Βασικοί </a:t>
            </a:r>
            <a:r>
              <a:rPr lang="el-GR" sz="4000" dirty="0"/>
              <a:t>πόλοι μελέτης (</a:t>
            </a:r>
            <a:r>
              <a:rPr lang="en-US" sz="4000" dirty="0" err="1"/>
              <a:t>Cornu</a:t>
            </a:r>
            <a:r>
              <a:rPr lang="el-GR" sz="4000" dirty="0"/>
              <a:t> &amp; </a:t>
            </a:r>
            <a:r>
              <a:rPr lang="en-US" sz="4000" dirty="0" err="1"/>
              <a:t>Vergnioux</a:t>
            </a:r>
            <a:r>
              <a:rPr lang="el-GR" sz="4000" dirty="0"/>
              <a:t>, </a:t>
            </a:r>
            <a:r>
              <a:rPr lang="el-GR" sz="4000" dirty="0" smtClean="0"/>
              <a:t>1992)</a:t>
            </a:r>
            <a:endParaRPr lang="el-GR" sz="4000" dirty="0"/>
          </a:p>
        </p:txBody>
      </p:sp>
      <p:sp>
        <p:nvSpPr>
          <p:cNvPr id="3" name="Θέση περιεχομένου 2"/>
          <p:cNvSpPr>
            <a:spLocks noGrp="1"/>
          </p:cNvSpPr>
          <p:nvPr>
            <p:ph idx="1"/>
          </p:nvPr>
        </p:nvSpPr>
        <p:spPr/>
        <p:txBody>
          <a:bodyPr>
            <a:normAutofit fontScale="85000" lnSpcReduction="20000"/>
          </a:bodyPr>
          <a:lstStyle/>
          <a:p>
            <a:pPr marL="548640" lvl="0" indent="-411480" eaLnBrk="0" hangingPunct="0">
              <a:spcBef>
                <a:spcPct val="20000"/>
              </a:spcBef>
              <a:buClr>
                <a:prstClr val="black">
                  <a:shade val="95000"/>
                </a:prstClr>
              </a:buClr>
              <a:buNone/>
              <a:defRPr/>
            </a:pPr>
            <a:r>
              <a:rPr lang="el-GR" sz="2500" i="1" dirty="0" smtClean="0">
                <a:solidFill>
                  <a:srgbClr val="C00000"/>
                </a:solidFill>
              </a:rPr>
              <a:t>	Η </a:t>
            </a:r>
            <a:r>
              <a:rPr lang="el-GR" sz="2500" i="1" dirty="0">
                <a:solidFill>
                  <a:srgbClr val="C00000"/>
                </a:solidFill>
              </a:rPr>
              <a:t>σχέση ανάμεσα στο μαθητή και τη γνώση:</a:t>
            </a:r>
            <a:endParaRPr lang="el-GR" sz="2500" dirty="0">
              <a:solidFill>
                <a:srgbClr val="C00000"/>
              </a:solidFill>
            </a:endParaRPr>
          </a:p>
          <a:p>
            <a:pPr marL="548640" lvl="0" indent="-411480" eaLnBrk="0" hangingPunct="0">
              <a:spcBef>
                <a:spcPct val="20000"/>
              </a:spcBef>
              <a:buClr>
                <a:prstClr val="black">
                  <a:shade val="95000"/>
                </a:prstClr>
              </a:buClr>
              <a:buNone/>
              <a:defRPr/>
            </a:pPr>
            <a:r>
              <a:rPr lang="el-GR" sz="2500" dirty="0">
                <a:solidFill>
                  <a:prstClr val="black"/>
                </a:solidFill>
              </a:rPr>
              <a:t>	Η προβληματική για τη μελέτη αυτής της σχέσης ξεκίνησε από το γεγονός ότι οι μαθητές δεν είναι «άδεια κουτιά», αλλά συμμετέχουν στην οικοδόμηση της γνώσης και σε εξωσχολικό πλαίσιο.</a:t>
            </a:r>
          </a:p>
          <a:p>
            <a:pPr marL="548640" lvl="0" indent="-411480" eaLnBrk="0" hangingPunct="0">
              <a:spcBef>
                <a:spcPct val="20000"/>
              </a:spcBef>
              <a:buClr>
                <a:prstClr val="black">
                  <a:shade val="95000"/>
                </a:prstClr>
              </a:buClr>
              <a:buNone/>
              <a:defRPr/>
            </a:pPr>
            <a:r>
              <a:rPr lang="el-GR" sz="2500" dirty="0">
                <a:solidFill>
                  <a:prstClr val="black"/>
                </a:solidFill>
              </a:rPr>
              <a:t> </a:t>
            </a:r>
          </a:p>
          <a:p>
            <a:pPr marL="548640" lvl="0" indent="-411480" eaLnBrk="0" hangingPunct="0">
              <a:spcBef>
                <a:spcPct val="20000"/>
              </a:spcBef>
              <a:buClr>
                <a:prstClr val="black">
                  <a:shade val="95000"/>
                </a:prstClr>
              </a:buClr>
              <a:buNone/>
              <a:defRPr/>
            </a:pPr>
            <a:r>
              <a:rPr lang="el-GR" sz="2500" i="1" dirty="0">
                <a:solidFill>
                  <a:prstClr val="black"/>
                </a:solidFill>
              </a:rPr>
              <a:t>	</a:t>
            </a:r>
            <a:r>
              <a:rPr lang="el-GR" sz="2500" i="1" dirty="0">
                <a:solidFill>
                  <a:srgbClr val="C00000"/>
                </a:solidFill>
              </a:rPr>
              <a:t>Η σχέση ανάμεσα στον εκπαιδευτικό και τη γνώση</a:t>
            </a:r>
            <a:endParaRPr lang="el-GR" sz="2500" dirty="0">
              <a:solidFill>
                <a:srgbClr val="C00000"/>
              </a:solidFill>
            </a:endParaRPr>
          </a:p>
          <a:p>
            <a:pPr marL="548640" lvl="0" indent="-411480" eaLnBrk="0" hangingPunct="0">
              <a:spcBef>
                <a:spcPct val="20000"/>
              </a:spcBef>
              <a:buClr>
                <a:prstClr val="black">
                  <a:shade val="95000"/>
                </a:prstClr>
              </a:buClr>
              <a:buNone/>
              <a:defRPr/>
            </a:pPr>
            <a:r>
              <a:rPr lang="el-GR" sz="2500" dirty="0">
                <a:solidFill>
                  <a:prstClr val="black"/>
                </a:solidFill>
              </a:rPr>
              <a:t>	Η γνώση που πρέπει να διδαχθεί καθοριζεται από τα αναλυτικά προγράμματα και κατά συνέπεια και από τα εγχειρίδια. Ο εκπαιδευτικός βασίζεται σε αυτά αλλά τα αναπλαισιώνει με βάση το επίπεδο της τάξης του, τις μεθοδολογικές του επιλογές κλπ</a:t>
            </a:r>
          </a:p>
          <a:p>
            <a:pPr marL="548640" lvl="0" indent="-411480" eaLnBrk="0" hangingPunct="0">
              <a:spcBef>
                <a:spcPct val="20000"/>
              </a:spcBef>
              <a:buClr>
                <a:prstClr val="black">
                  <a:shade val="95000"/>
                </a:prstClr>
              </a:buClr>
              <a:buFont typeface="Wingdings 2"/>
              <a:buChar char=""/>
              <a:defRPr/>
            </a:pPr>
            <a:endParaRPr lang="el-GR" sz="2500" dirty="0">
              <a:solidFill>
                <a:prstClr val="black"/>
              </a:solidFill>
            </a:endParaRPr>
          </a:p>
          <a:p>
            <a:pPr marL="548640" lvl="0" indent="-411480" eaLnBrk="0" hangingPunct="0">
              <a:spcBef>
                <a:spcPct val="20000"/>
              </a:spcBef>
              <a:buClr>
                <a:prstClr val="black">
                  <a:shade val="95000"/>
                </a:prstClr>
              </a:buClr>
              <a:buNone/>
              <a:defRPr/>
            </a:pPr>
            <a:r>
              <a:rPr lang="el-GR" sz="2500" i="1" dirty="0">
                <a:solidFill>
                  <a:prstClr val="black"/>
                </a:solidFill>
              </a:rPr>
              <a:t>	</a:t>
            </a:r>
            <a:r>
              <a:rPr lang="el-GR" sz="2500" i="1" dirty="0">
                <a:solidFill>
                  <a:srgbClr val="C00000"/>
                </a:solidFill>
              </a:rPr>
              <a:t>Η σχέση ανάμεσα στον εκπαιδευτικό και το μαθητή</a:t>
            </a:r>
            <a:endParaRPr lang="el-GR" sz="2500" dirty="0">
              <a:solidFill>
                <a:srgbClr val="C00000"/>
              </a:solidFill>
            </a:endParaRPr>
          </a:p>
          <a:p>
            <a:pPr marL="868680" lvl="1" indent="-283464" eaLnBrk="0" hangingPunct="0">
              <a:spcBef>
                <a:spcPct val="20000"/>
              </a:spcBef>
              <a:buNone/>
              <a:defRPr/>
            </a:pPr>
            <a:r>
              <a:rPr lang="el-GR" sz="2200" dirty="0">
                <a:solidFill>
                  <a:prstClr val="black"/>
                </a:solidFill>
              </a:rPr>
              <a:t>Η σχέση αυτή βασίζεται σε πολλές άρρητες συμβάσεις («</a:t>
            </a:r>
            <a:r>
              <a:rPr lang="el-GR" sz="2200" dirty="0" smtClean="0">
                <a:solidFill>
                  <a:prstClr val="black"/>
                </a:solidFill>
              </a:rPr>
              <a:t>Διδακτικό </a:t>
            </a:r>
          </a:p>
          <a:p>
            <a:pPr marL="868680" lvl="1" indent="-283464" eaLnBrk="0" hangingPunct="0">
              <a:spcBef>
                <a:spcPct val="20000"/>
              </a:spcBef>
              <a:buNone/>
              <a:defRPr/>
            </a:pPr>
            <a:r>
              <a:rPr lang="el-GR" sz="2200" dirty="0" smtClean="0">
                <a:solidFill>
                  <a:prstClr val="black"/>
                </a:solidFill>
              </a:rPr>
              <a:t>συμβόλαιο»)</a:t>
            </a:r>
            <a:endParaRPr lang="el-GR" sz="2200" dirty="0">
              <a:solidFill>
                <a:prstClr val="black"/>
              </a:solidFill>
            </a:endParaRPr>
          </a:p>
        </p:txBody>
      </p:sp>
    </p:spTree>
    <p:extLst>
      <p:ext uri="{BB962C8B-B14F-4D97-AF65-F5344CB8AC3E}">
        <p14:creationId xmlns:p14="http://schemas.microsoft.com/office/powerpoint/2010/main" val="12947390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n-US" sz="2000" dirty="0" smtClean="0"/>
              <a:t>1.0.</a:t>
            </a:r>
            <a:endParaRPr lang="el-GR" sz="2000" dirty="0"/>
          </a:p>
        </p:txBody>
      </p:sp>
    </p:spTree>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 </a:t>
            </a:r>
            <a:r>
              <a:rPr lang="el-GR" sz="2000" dirty="0"/>
              <a:t>Μαρία </a:t>
            </a:r>
            <a:r>
              <a:rPr lang="el-GR" sz="2000" dirty="0" smtClean="0"/>
              <a:t>Σφυρόερα</a:t>
            </a:r>
            <a:r>
              <a:rPr lang="en-US" sz="2000" dirty="0" smtClean="0"/>
              <a:t> 2015</a:t>
            </a:r>
            <a:r>
              <a:rPr lang="el-GR" sz="2000" dirty="0" smtClean="0"/>
              <a:t>.</a:t>
            </a:r>
            <a:r>
              <a:rPr lang="el-GR" sz="2000" dirty="0"/>
              <a:t> Μαρία Σφυρόερα. «Σύγχρονες Διδακτικές Προσεγγίσεις Ι: Αξιοποίηση βασικών θεωρητικών εννοιών στην εκπαιδευτική πράξη». Έκδοση: 1.0. Αθήνα 201</a:t>
            </a:r>
            <a:r>
              <a:rPr lang="en-US" sz="2000" dirty="0"/>
              <a:t>5</a:t>
            </a:r>
            <a:r>
              <a:rPr lang="el-GR" sz="2000" dirty="0"/>
              <a:t>. Διαθέσιμο από τη δικτυακή διεύθυνση: </a:t>
            </a:r>
            <a:r>
              <a:rPr lang="en-US" sz="2000" dirty="0"/>
              <a:t>http://opencourses.uoa.gr/courses/ECD111/</a:t>
            </a:r>
            <a:r>
              <a:rPr lang="el-GR" sz="2000" dirty="0"/>
              <a:t>.</a:t>
            </a:r>
          </a:p>
          <a:p>
            <a:endParaRPr lang="el-GR" sz="2000" dirty="0"/>
          </a:p>
        </p:txBody>
      </p:sp>
    </p:spTree>
    <p:extLst>
      <p:ext uri="{BB962C8B-B14F-4D97-AF65-F5344CB8AC3E}">
        <p14:creationId xmlns:p14="http://schemas.microsoft.com/office/powerpoint/2010/main" val="12082530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p>
            <a:pPr>
              <a:defRPr/>
            </a:pPr>
            <a:r>
              <a:rPr lang="el-GR" sz="2800" dirty="0">
                <a:solidFill>
                  <a:srgbClr val="FF0000"/>
                </a:solidFill>
              </a:rPr>
              <a:t>Στόχος</a:t>
            </a:r>
            <a:r>
              <a:rPr lang="el-GR" sz="2800" dirty="0"/>
              <a:t> του μαθήματος είναι να οικειοποιηθείτε βασικές έννοιες των γνωστικών και κοινωνιογνωστικών θεωριών μάθησης (</a:t>
            </a:r>
            <a:r>
              <a:rPr lang="en-US" sz="2800" dirty="0"/>
              <a:t>Piaget</a:t>
            </a:r>
            <a:r>
              <a:rPr lang="el-GR" sz="2800" dirty="0"/>
              <a:t>, </a:t>
            </a:r>
            <a:r>
              <a:rPr lang="en-US" sz="2800" dirty="0"/>
              <a:t>Bruner</a:t>
            </a:r>
            <a:r>
              <a:rPr lang="el-GR" sz="2800" dirty="0"/>
              <a:t>, </a:t>
            </a:r>
            <a:r>
              <a:rPr lang="en-US" sz="2800" dirty="0"/>
              <a:t>Vygotsky</a:t>
            </a:r>
            <a:r>
              <a:rPr lang="el-GR" sz="2800" dirty="0"/>
              <a:t> κ. ά), τόσο για την </a:t>
            </a:r>
            <a:r>
              <a:rPr lang="el-GR" sz="2800" b="1" i="1" dirty="0">
                <a:solidFill>
                  <a:schemeClr val="accent2">
                    <a:lumMod val="50000"/>
                  </a:schemeClr>
                </a:solidFill>
              </a:rPr>
              <a:t>ανάγνωση/ερμηνεία</a:t>
            </a:r>
            <a:r>
              <a:rPr lang="el-GR" sz="2800" b="1" dirty="0">
                <a:solidFill>
                  <a:schemeClr val="accent2">
                    <a:lumMod val="50000"/>
                  </a:schemeClr>
                </a:solidFill>
              </a:rPr>
              <a:t> εκπαιδευτικών καταστάσεων </a:t>
            </a:r>
            <a:r>
              <a:rPr lang="el-GR" sz="2800" dirty="0"/>
              <a:t>όσο και για τη </a:t>
            </a:r>
            <a:r>
              <a:rPr lang="el-GR" sz="2800" b="1" i="1" dirty="0">
                <a:solidFill>
                  <a:schemeClr val="accent2">
                    <a:lumMod val="50000"/>
                  </a:schemeClr>
                </a:solidFill>
              </a:rPr>
              <a:t>διαμόρφωση κατάλληλων περιβαλλόντων μάθησης και την οργάνωση εκπαιδευτικών παρεμβάσεων</a:t>
            </a:r>
            <a:r>
              <a:rPr lang="el-GR" sz="2800" b="1" dirty="0">
                <a:solidFill>
                  <a:schemeClr val="accent2">
                    <a:lumMod val="50000"/>
                  </a:schemeClr>
                </a:solidFill>
              </a:rPr>
              <a:t> </a:t>
            </a:r>
            <a:r>
              <a:rPr lang="el-GR" sz="2800" dirty="0"/>
              <a:t>για παιδιά προσχολικής και πρώτης σχολικής ηλικίας. </a:t>
            </a:r>
            <a:endParaRPr lang="en-US" sz="2800" dirty="0"/>
          </a:p>
        </p:txBody>
      </p:sp>
    </p:spTree>
    <p:extLst>
      <p:ext uri="{BB962C8B-B14F-4D97-AF65-F5344CB8AC3E}">
        <p14:creationId xmlns:p14="http://schemas.microsoft.com/office/powerpoint/2010/main" val="4545669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p>
            <a:r>
              <a:rPr lang="el-GR" altLang="en-US" sz="2800" dirty="0"/>
              <a:t>Παράλληλα, το μάθημα</a:t>
            </a:r>
            <a:r>
              <a:rPr lang="en-US" altLang="en-US" sz="2800" dirty="0"/>
              <a:t>  </a:t>
            </a:r>
            <a:r>
              <a:rPr lang="el-GR" altLang="en-US" sz="2800" dirty="0"/>
              <a:t> είναι οργανωμένο έτσι ώστε να υπάρχει ιδιαίτερη εστίαση στη </a:t>
            </a:r>
            <a:r>
              <a:rPr lang="el-GR" altLang="en-US" sz="2800" b="1" dirty="0">
                <a:solidFill>
                  <a:srgbClr val="FF0000"/>
                </a:solidFill>
              </a:rPr>
              <a:t>μάθηση</a:t>
            </a:r>
            <a:r>
              <a:rPr lang="el-GR" altLang="en-US" sz="2800" b="1" dirty="0"/>
              <a:t> και στην </a:t>
            </a:r>
            <a:r>
              <a:rPr lang="el-GR" altLang="en-US" sz="2800" b="1" dirty="0">
                <a:solidFill>
                  <a:srgbClr val="FF0000"/>
                </a:solidFill>
              </a:rPr>
              <a:t>κατανόηση της σκέψης του παιδιού</a:t>
            </a:r>
            <a:r>
              <a:rPr lang="el-GR" altLang="en-US" sz="2800" b="1" dirty="0"/>
              <a:t> </a:t>
            </a:r>
            <a:r>
              <a:rPr lang="el-GR" altLang="en-US" sz="2800" dirty="0"/>
              <a:t>αλλά και στη διδακτική αξιοποίηση αυτής της κατανόησης.</a:t>
            </a:r>
          </a:p>
        </p:txBody>
      </p:sp>
    </p:spTree>
    <p:extLst>
      <p:ext uri="{BB962C8B-B14F-4D97-AF65-F5344CB8AC3E}">
        <p14:creationId xmlns:p14="http://schemas.microsoft.com/office/powerpoint/2010/main" val="26965089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n-US" dirty="0"/>
              <a:t>Σημειώνετε</a:t>
            </a:r>
            <a:r>
              <a:rPr lang="el-GR" altLang="en-US" dirty="0" smtClean="0"/>
              <a:t>…</a:t>
            </a:r>
            <a:endParaRPr lang="el-GR" dirty="0"/>
          </a:p>
        </p:txBody>
      </p:sp>
      <p:sp>
        <p:nvSpPr>
          <p:cNvPr id="3" name="Θέση περιεχομένου 2"/>
          <p:cNvSpPr>
            <a:spLocks noGrp="1"/>
          </p:cNvSpPr>
          <p:nvPr>
            <p:ph idx="1"/>
          </p:nvPr>
        </p:nvSpPr>
        <p:spPr/>
        <p:txBody>
          <a:bodyPr>
            <a:normAutofit/>
          </a:bodyPr>
          <a:lstStyle/>
          <a:p>
            <a:r>
              <a:rPr lang="el-GR" altLang="en-US" sz="2800" i="1" dirty="0"/>
              <a:t>Βασικά στοιχεία θεωρίας </a:t>
            </a:r>
            <a:r>
              <a:rPr lang="en-US" altLang="en-US" sz="2800" i="1" dirty="0"/>
              <a:t>Piaget </a:t>
            </a:r>
            <a:r>
              <a:rPr lang="el-GR" altLang="en-US" sz="2800" i="1" dirty="0"/>
              <a:t>που σας έρχονται στο μυαλό </a:t>
            </a:r>
            <a:endParaRPr lang="en-US" altLang="en-US" sz="2800" i="1" dirty="0"/>
          </a:p>
          <a:p>
            <a:r>
              <a:rPr lang="el-GR" altLang="en-US" sz="2800" i="1" dirty="0"/>
              <a:t>Βασικά στοιχεία θεωρίας </a:t>
            </a:r>
            <a:r>
              <a:rPr lang="en-US" altLang="en-US" sz="2800" i="1" dirty="0"/>
              <a:t>Vygotsky</a:t>
            </a:r>
            <a:r>
              <a:rPr lang="el-GR" altLang="en-US" sz="2800" i="1" dirty="0"/>
              <a:t> που σας έρχονται στο μυαλό</a:t>
            </a:r>
            <a:endParaRPr lang="en-US" altLang="en-US" sz="2800" i="1" dirty="0"/>
          </a:p>
          <a:p>
            <a:pPr>
              <a:buNone/>
            </a:pPr>
            <a:r>
              <a:rPr lang="el-GR" altLang="en-US" sz="2800" i="1" dirty="0"/>
              <a:t>	 Έχετε κρατήσει κάτι  από αυτά </a:t>
            </a:r>
            <a:r>
              <a:rPr lang="el-GR" altLang="en-US" sz="2800" i="1" u="sng" dirty="0"/>
              <a:t>και τι</a:t>
            </a:r>
            <a:r>
              <a:rPr lang="el-GR" altLang="en-US" sz="2800" dirty="0"/>
              <a:t> </a:t>
            </a:r>
            <a:r>
              <a:rPr lang="el-GR" altLang="en-US" sz="2800" dirty="0" smtClean="0"/>
              <a:t> </a:t>
            </a:r>
            <a:r>
              <a:rPr lang="el-GR" altLang="en-US" sz="2800" i="1" dirty="0" smtClean="0"/>
              <a:t>για </a:t>
            </a:r>
            <a:r>
              <a:rPr lang="el-GR" altLang="en-US" sz="2800" i="1" dirty="0"/>
              <a:t>την ερμηνεία μιας εκπαιδευτικής συνθήκης και την οργάνωση μιας διδακτικής παρέμβασης;</a:t>
            </a:r>
          </a:p>
          <a:p>
            <a:pPr>
              <a:buNone/>
            </a:pPr>
            <a:r>
              <a:rPr lang="el-GR" altLang="en-US" sz="2800" i="1" dirty="0">
                <a:solidFill>
                  <a:srgbClr val="FF0000"/>
                </a:solidFill>
              </a:rPr>
              <a:t>ΠΡΟΣΠΑΘΗΣΤΕ ΜΑ ΕΣΤΙΑΣΕΤΕ ΠΕΡΙΣΣΟΤΕΡΟ ΣΕ ΔΙΑΔΙΚΑΣΙΕΣ ΜΑΘΗΣΗΣ</a:t>
            </a:r>
          </a:p>
        </p:txBody>
      </p:sp>
    </p:spTree>
    <p:extLst>
      <p:ext uri="{BB962C8B-B14F-4D97-AF65-F5344CB8AC3E}">
        <p14:creationId xmlns:p14="http://schemas.microsoft.com/office/powerpoint/2010/main" val="17181362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altLang="en-US" dirty="0"/>
              <a:t>ΠΕΡΙΕΧΟΜΕΝΟ ΜΑΘΗΜΑΤΟΣ (1)</a:t>
            </a:r>
          </a:p>
        </p:txBody>
      </p:sp>
      <p:sp>
        <p:nvSpPr>
          <p:cNvPr id="5" name="Θέση περιεχομένου 4"/>
          <p:cNvSpPr>
            <a:spLocks noGrp="1"/>
          </p:cNvSpPr>
          <p:nvPr>
            <p:ph idx="1"/>
          </p:nvPr>
        </p:nvSpPr>
        <p:spPr/>
        <p:txBody>
          <a:bodyPr>
            <a:noAutofit/>
          </a:bodyPr>
          <a:lstStyle/>
          <a:p>
            <a:r>
              <a:rPr lang="el-GR" altLang="en-US" sz="2400" dirty="0" smtClean="0"/>
              <a:t>Βασικές </a:t>
            </a:r>
            <a:r>
              <a:rPr lang="el-GR" altLang="en-US" sz="2400" dirty="0"/>
              <a:t>έννοιες της θεωρίας του </a:t>
            </a:r>
            <a:r>
              <a:rPr lang="en-US" altLang="en-US" sz="2400" dirty="0"/>
              <a:t>Piaget </a:t>
            </a:r>
            <a:r>
              <a:rPr lang="el-GR" altLang="en-US" sz="2400" dirty="0"/>
              <a:t> και η σχέση τους με την εκπαιδευτική διαδικασία.</a:t>
            </a:r>
          </a:p>
          <a:p>
            <a:r>
              <a:rPr lang="el-GR" altLang="en-US" sz="2400" dirty="0"/>
              <a:t>Βασικές έννοιες της θεωρίας του </a:t>
            </a:r>
            <a:r>
              <a:rPr lang="en-US" altLang="en-US" sz="2400" dirty="0"/>
              <a:t>Vygotsky</a:t>
            </a:r>
            <a:r>
              <a:rPr lang="el-GR" altLang="en-US" sz="2400" dirty="0"/>
              <a:t> και η σχέση τους με την εκπαιδευτική διαδικασία.</a:t>
            </a:r>
          </a:p>
          <a:p>
            <a:r>
              <a:rPr lang="el-GR" altLang="en-US" sz="2400" dirty="0"/>
              <a:t>Βασικές έννοιες της θεωρίας του </a:t>
            </a:r>
            <a:r>
              <a:rPr lang="en-US" altLang="en-US" sz="2400" dirty="0"/>
              <a:t>Bruner</a:t>
            </a:r>
            <a:r>
              <a:rPr lang="el-GR" altLang="en-US" sz="2400" dirty="0"/>
              <a:t> και η σχέση τους με την εκπαιδευτική διαδικασία.</a:t>
            </a:r>
          </a:p>
        </p:txBody>
      </p:sp>
    </p:spTree>
    <p:extLst>
      <p:ext uri="{BB962C8B-B14F-4D97-AF65-F5344CB8AC3E}">
        <p14:creationId xmlns:p14="http://schemas.microsoft.com/office/powerpoint/2010/main" val="8328423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altLang="en-US" dirty="0"/>
              <a:t>ΠΕΡΙΕΧΟΜΕΝΟ ΜΑΘΗΜΑΤΟΣ </a:t>
            </a:r>
            <a:r>
              <a:rPr lang="el-GR" altLang="en-US" dirty="0" smtClean="0"/>
              <a:t>(2)</a:t>
            </a:r>
            <a:endParaRPr lang="el-GR" altLang="en-US" dirty="0"/>
          </a:p>
        </p:txBody>
      </p:sp>
      <p:sp>
        <p:nvSpPr>
          <p:cNvPr id="5" name="Θέση περιεχομένου 4"/>
          <p:cNvSpPr>
            <a:spLocks noGrp="1"/>
          </p:cNvSpPr>
          <p:nvPr>
            <p:ph idx="1"/>
          </p:nvPr>
        </p:nvSpPr>
        <p:spPr/>
        <p:txBody>
          <a:bodyPr>
            <a:noAutofit/>
          </a:bodyPr>
          <a:lstStyle/>
          <a:p>
            <a:r>
              <a:rPr lang="el-GR" altLang="en-US" sz="2400" dirty="0"/>
              <a:t>Η αξιοποίηση της προϋπάρχουσας γνώσης κατά την εκπαιδευτική διαδικασία (αρχικές ιδέες).</a:t>
            </a:r>
          </a:p>
          <a:p>
            <a:r>
              <a:rPr lang="el-GR" altLang="en-US" sz="2400" dirty="0"/>
              <a:t>Κοινωνιογνωστική σύγκρουση.</a:t>
            </a:r>
          </a:p>
          <a:p>
            <a:r>
              <a:rPr lang="el-GR" altLang="en-US" sz="2400" dirty="0"/>
              <a:t>Η έννοια της μεταβίβασης της μάθησης.</a:t>
            </a:r>
          </a:p>
          <a:p>
            <a:r>
              <a:rPr lang="el-GR" altLang="en-US" sz="2400" dirty="0"/>
              <a:t>Στρατηγικές μάθησης και διδασκαλίας</a:t>
            </a:r>
            <a:r>
              <a:rPr lang="el-GR" altLang="en-US" sz="2400" dirty="0" smtClean="0"/>
              <a:t>.</a:t>
            </a:r>
            <a:endParaRPr lang="el-GR" altLang="en-US" sz="2400" dirty="0"/>
          </a:p>
        </p:txBody>
      </p:sp>
    </p:spTree>
    <p:extLst>
      <p:ext uri="{BB962C8B-B14F-4D97-AF65-F5344CB8AC3E}">
        <p14:creationId xmlns:p14="http://schemas.microsoft.com/office/powerpoint/2010/main" val="35209448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altLang="en-US" dirty="0"/>
              <a:t>ΠΕΡΙΕΧΟΜΕΝΟ ΜΑΘΗΜΑΤΟΣ </a:t>
            </a:r>
            <a:r>
              <a:rPr lang="el-GR" altLang="en-US" dirty="0" smtClean="0"/>
              <a:t>(3)</a:t>
            </a:r>
            <a:endParaRPr lang="el-GR" altLang="en-US" dirty="0"/>
          </a:p>
        </p:txBody>
      </p:sp>
      <p:sp>
        <p:nvSpPr>
          <p:cNvPr id="5" name="Θέση περιεχομένου 4"/>
          <p:cNvSpPr>
            <a:spLocks noGrp="1"/>
          </p:cNvSpPr>
          <p:nvPr>
            <p:ph idx="1"/>
          </p:nvPr>
        </p:nvSpPr>
        <p:spPr/>
        <p:txBody>
          <a:bodyPr>
            <a:noAutofit/>
          </a:bodyPr>
          <a:lstStyle/>
          <a:p>
            <a:r>
              <a:rPr lang="el-GR" altLang="en-US" sz="2400" dirty="0" smtClean="0"/>
              <a:t>Μεταγνώση </a:t>
            </a:r>
            <a:r>
              <a:rPr lang="el-GR" altLang="en-US" sz="2400" dirty="0"/>
              <a:t>και μάθηση.</a:t>
            </a:r>
          </a:p>
          <a:p>
            <a:r>
              <a:rPr lang="el-GR" altLang="en-US" sz="2400" dirty="0"/>
              <a:t>Το λάθος και η αξιοποίησή του.</a:t>
            </a:r>
          </a:p>
          <a:p>
            <a:r>
              <a:rPr lang="el-GR" altLang="en-US" sz="2400" dirty="0"/>
              <a:t>Ο ρόλος της γλώσσας στις διαδικασίες μάθησης</a:t>
            </a:r>
          </a:p>
          <a:p>
            <a:r>
              <a:rPr lang="el-GR" altLang="en-US" sz="2400" dirty="0"/>
              <a:t>Αλληλεπίδραση,διαμεσολάβηση και μάθηση</a:t>
            </a:r>
          </a:p>
          <a:p>
            <a:r>
              <a:rPr lang="el-GR" altLang="en-US" sz="2400" dirty="0">
                <a:solidFill>
                  <a:srgbClr val="FF0000"/>
                </a:solidFill>
              </a:rPr>
              <a:t>Κλινική/κριτική συνέντευξη</a:t>
            </a:r>
            <a:r>
              <a:rPr lang="el-GR" altLang="en-US" sz="2400" dirty="0"/>
              <a:t>. </a:t>
            </a:r>
          </a:p>
          <a:p>
            <a:pPr>
              <a:buNone/>
            </a:pPr>
            <a:r>
              <a:rPr lang="el-GR" altLang="en-US" sz="2400" dirty="0"/>
              <a:t>	</a:t>
            </a:r>
            <a:r>
              <a:rPr lang="el-GR" altLang="en-US" sz="2400" i="1" dirty="0"/>
              <a:t>Για την επεξεργασία όλων των παραπάνω εννοιών παρουσιάζονται και σχολιάζονται παραδείγματα ου αφορούν παιδιά προσχολικής και πρώτης σχολικής ηλικίας</a:t>
            </a:r>
          </a:p>
        </p:txBody>
      </p:sp>
    </p:spTree>
    <p:extLst>
      <p:ext uri="{BB962C8B-B14F-4D97-AF65-F5344CB8AC3E}">
        <p14:creationId xmlns:p14="http://schemas.microsoft.com/office/powerpoint/2010/main" val="10275400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p>
            <a:pPr marL="0" indent="0">
              <a:buNone/>
              <a:defRPr/>
            </a:pPr>
            <a:r>
              <a:rPr lang="el-GR" sz="2800" dirty="0"/>
              <a:t>Συνολικά: θα μελετήσουμε τον τρόπο με τον οποίο προσεγγίζεται / οικοδομείται η γνώση (μέσα σε ένα πλέγμα αλληλεπιδράσεων) και θα αξιοποιήσουμε τη θεωρία για την κατανόηση της μαθησιακής διαδικασίας</a:t>
            </a:r>
          </a:p>
          <a:p>
            <a:pPr marL="0" indent="0">
              <a:buNone/>
              <a:defRPr/>
            </a:pPr>
            <a:endParaRPr lang="el-GR" sz="2800" dirty="0"/>
          </a:p>
        </p:txBody>
      </p:sp>
    </p:spTree>
    <p:extLst>
      <p:ext uri="{BB962C8B-B14F-4D97-AF65-F5344CB8AC3E}">
        <p14:creationId xmlns:p14="http://schemas.microsoft.com/office/powerpoint/2010/main" val="3412422914"/>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1584</TotalTime>
  <Words>1107</Words>
  <Application>Microsoft Office PowerPoint</Application>
  <PresentationFormat>On-screen Show (4:3)</PresentationFormat>
  <Paragraphs>153</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ＭＳ Ｐゴシック</vt:lpstr>
      <vt:lpstr>Arial</vt:lpstr>
      <vt:lpstr>Calibri</vt:lpstr>
      <vt:lpstr>Wingdings</vt:lpstr>
      <vt:lpstr>Wingdings 2</vt:lpstr>
      <vt:lpstr>Θέμα του Office</vt:lpstr>
      <vt:lpstr>Σύγχρονες Διδακτικές Προσεγγίσεις Ι: Αξιοποίηση βασικών θεωρητικών εννοιών στην εκπαιδευτική πράξη</vt:lpstr>
      <vt:lpstr> Προσδοκίες…..</vt:lpstr>
      <vt:lpstr>PowerPoint Presentation</vt:lpstr>
      <vt:lpstr>PowerPoint Presentation</vt:lpstr>
      <vt:lpstr>Σημειώνετε…</vt:lpstr>
      <vt:lpstr>ΠΕΡΙΕΧΟΜΕΝΟ ΜΑΘΗΜΑΤΟΣ (1)</vt:lpstr>
      <vt:lpstr>ΠΕΡΙΕΧΟΜΕΝΟ ΜΑΘΗΜΑΤΟΣ (2)</vt:lpstr>
      <vt:lpstr>ΠΕΡΙΕΧΟΜΕΝΟ ΜΑΘΗΜΑΤΟΣ (3)</vt:lpstr>
      <vt:lpstr>PowerPoint Presentation</vt:lpstr>
      <vt:lpstr>PowerPoint Presentation</vt:lpstr>
      <vt:lpstr> Παράδειγμα 1 για σχολιασμό. Με βάση γνώσεις που ήδη έχετε ποια σχόλια μπορείτε να κάνετε σχετικά με την επόμενη διδακτική παρέμβαση;</vt:lpstr>
      <vt:lpstr>Παράδειγμα 2 για σχολιασμό </vt:lpstr>
      <vt:lpstr>PowerPoint Presentation</vt:lpstr>
      <vt:lpstr>Τρόπος αξιολόγησης του μαθήματος</vt:lpstr>
      <vt:lpstr>Ορισμός Διδακτικής:</vt:lpstr>
      <vt:lpstr>PowerPoint Presentation</vt:lpstr>
      <vt:lpstr> Η πορεία της διδακτικής…. Από την Πρακτική στην επιστημονίζουσα και τέλος στην επιστημονική διδακτική</vt:lpstr>
      <vt:lpstr>PowerPoint Presentation</vt:lpstr>
      <vt:lpstr>PowerPoint Presentation</vt:lpstr>
      <vt:lpstr>PowerPoint Presentation</vt:lpstr>
      <vt:lpstr>Βασικοί πόλοι μελέτης (Cornu &amp; Vergnioux, 1992)</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giannis</cp:lastModifiedBy>
  <cp:revision>188</cp:revision>
  <dcterms:created xsi:type="dcterms:W3CDTF">2012-09-06T09:03:05Z</dcterms:created>
  <dcterms:modified xsi:type="dcterms:W3CDTF">2016-01-05T15:09:56Z</dcterms:modified>
</cp:coreProperties>
</file>