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280" r:id="rId35"/>
    <p:sldId id="290" r:id="rId36"/>
    <p:sldId id="295" r:id="rId37"/>
    <p:sldId id="335" r:id="rId38"/>
    <p:sldId id="336" r:id="rId39"/>
    <p:sldId id="337" r:id="rId40"/>
    <p:sldId id="338" r:id="rId41"/>
    <p:sldId id="339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280"/>
            <p14:sldId id="290"/>
            <p14:sldId id="295"/>
            <p14:sldId id="335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66" d="100"/>
          <a:sy n="66" d="100"/>
        </p:scale>
        <p:origin x="-11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22/2/2015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D33F5F0-ACA8-C64F-871B-9382002778E9}" type="slidenum">
              <a:rPr lang="el-GR"/>
              <a:pPr eaLnBrk="1" hangingPunct="1"/>
              <a:t>10</a:t>
            </a:fld>
            <a:endParaRPr lang="el-G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070BE2-27F8-224E-B651-0F2E3A39B5CE}" type="slidenum">
              <a:rPr lang="el-GR"/>
              <a:pPr eaLnBrk="1" hangingPunct="1"/>
              <a:t>11</a:t>
            </a:fld>
            <a:endParaRPr lang="el-G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2B7EF73-6FD0-5D40-A3B0-A9C9B76C9B0F}" type="slidenum">
              <a:rPr lang="el-GR"/>
              <a:pPr eaLnBrk="1" hangingPunct="1"/>
              <a:t>12</a:t>
            </a:fld>
            <a:endParaRPr lang="el-G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1AF210-EA69-7F4E-8B0C-FD1AD2FC1D43}" type="slidenum">
              <a:rPr lang="el-GR"/>
              <a:pPr eaLnBrk="1" hangingPunct="1"/>
              <a:t>13</a:t>
            </a:fld>
            <a:endParaRPr lang="el-G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49914E-18C9-8342-BB89-D23C5C3EC1AD}" type="slidenum">
              <a:rPr lang="el-GR"/>
              <a:pPr eaLnBrk="1" hangingPunct="1"/>
              <a:t>19</a:t>
            </a:fld>
            <a:endParaRPr lang="el-G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EB3711F-5013-C944-85CF-1355529ACD55}" type="slidenum">
              <a:rPr lang="el-GR"/>
              <a:pPr eaLnBrk="1" hangingPunct="1"/>
              <a:t>20</a:t>
            </a:fld>
            <a:endParaRPr lang="el-GR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3A0F076-A78C-0C4F-B097-702740AA727A}" type="slidenum">
              <a:rPr lang="el-GR"/>
              <a:pPr eaLnBrk="1" hangingPunct="1"/>
              <a:t>21</a:t>
            </a:fld>
            <a:endParaRPr lang="el-GR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827F0E-14BF-434F-B16D-F96216DD4173}" type="slidenum">
              <a:rPr lang="el-GR"/>
              <a:pPr eaLnBrk="1" hangingPunct="1"/>
              <a:t>22</a:t>
            </a:fld>
            <a:endParaRPr lang="el-GR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E848665-652A-5244-83AF-39E5B2D54550}" type="slidenum">
              <a:rPr lang="el-GR"/>
              <a:pPr eaLnBrk="1" hangingPunct="1"/>
              <a:t>23</a:t>
            </a:fld>
            <a:endParaRPr lang="el-G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C830205-67C1-9C40-AEE4-3D829C1645BE}" type="slidenum">
              <a:rPr lang="el-GR"/>
              <a:pPr eaLnBrk="1" hangingPunct="1"/>
              <a:t>24</a:t>
            </a:fld>
            <a:endParaRPr lang="el-G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409BA0-BDC8-194C-A679-21B089BD5450}" type="slidenum">
              <a:rPr lang="el-GR"/>
              <a:pPr eaLnBrk="1" hangingPunct="1"/>
              <a:t>2</a:t>
            </a:fld>
            <a:endParaRPr lang="el-G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F5BC19-0B8B-264B-8950-81727E126CE9}" type="slidenum">
              <a:rPr lang="el-GR"/>
              <a:pPr eaLnBrk="1" hangingPunct="1"/>
              <a:t>25</a:t>
            </a:fld>
            <a:endParaRPr lang="el-G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00CC5E-A5D7-354A-8E4F-FB37B25BD9A1}" type="slidenum">
              <a:rPr lang="el-GR"/>
              <a:pPr eaLnBrk="1" hangingPunct="1"/>
              <a:t>26</a:t>
            </a:fld>
            <a:endParaRPr lang="el-G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B76B0D-2319-D640-AFB7-6992949309B8}" type="slidenum">
              <a:rPr lang="el-GR"/>
              <a:pPr eaLnBrk="1" hangingPunct="1"/>
              <a:t>27</a:t>
            </a:fld>
            <a:endParaRPr lang="el-GR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D4D1432-9FED-0247-BEEF-F7D8698A8F24}" type="slidenum">
              <a:rPr lang="el-GR"/>
              <a:pPr eaLnBrk="1" hangingPunct="1"/>
              <a:t>28</a:t>
            </a:fld>
            <a:endParaRPr lang="el-G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AC47A33-8AC0-064F-8B4D-FBB8C50A636A}" type="slidenum">
              <a:rPr lang="el-GR"/>
              <a:pPr eaLnBrk="1" hangingPunct="1"/>
              <a:t>32</a:t>
            </a:fld>
            <a:endParaRPr lang="el-G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6AE650-2C34-614E-AC54-3E6CABD02219}" type="slidenum">
              <a:rPr lang="el-GR"/>
              <a:pPr eaLnBrk="1" hangingPunct="1"/>
              <a:t>33</a:t>
            </a:fld>
            <a:endParaRPr lang="el-G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563F51-3807-C043-B23D-88EF98976850}" type="slidenum">
              <a:rPr lang="el-GR"/>
              <a:pPr eaLnBrk="1" hangingPunct="1"/>
              <a:t>3</a:t>
            </a:fld>
            <a:endParaRPr lang="el-G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4343461-A823-1043-A3C6-91F0A5D3A59D}" type="slidenum">
              <a:rPr lang="el-GR"/>
              <a:pPr eaLnBrk="1" hangingPunct="1"/>
              <a:t>4</a:t>
            </a:fld>
            <a:endParaRPr lang="el-G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1C5BBA9-08E3-794B-968B-0EC2FCE7FA82}" type="slidenum">
              <a:rPr lang="el-GR"/>
              <a:pPr eaLnBrk="1" hangingPunct="1"/>
              <a:t>5</a:t>
            </a:fld>
            <a:endParaRPr lang="el-G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377A7A5-CDAC-E741-A3A1-5DC0B0E628FE}" type="slidenum">
              <a:rPr lang="el-GR"/>
              <a:pPr eaLnBrk="1" hangingPunct="1"/>
              <a:t>6</a:t>
            </a:fld>
            <a:endParaRPr lang="el-G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FD41FAE-5BDB-5F48-89DB-D48B716E6D02}" type="slidenum">
              <a:rPr lang="el-GR"/>
              <a:pPr eaLnBrk="1" hangingPunct="1"/>
              <a:t>7</a:t>
            </a:fld>
            <a:endParaRPr lang="el-G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9C3463B-B8FE-E84E-8161-5F5563E5F893}" type="slidenum">
              <a:rPr lang="el-GR"/>
              <a:pPr eaLnBrk="1" hangingPunct="1"/>
              <a:t>8</a:t>
            </a:fld>
            <a:endParaRPr lang="el-G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58E740-D872-3D44-A2FB-CF23CB848EC6}" type="slidenum">
              <a:rPr lang="el-GR"/>
              <a:pPr eaLnBrk="1" hangingPunct="1"/>
              <a:t>9</a:t>
            </a:fld>
            <a:endParaRPr lang="el-G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Οργάνωση και Σχεδίαση Μαθήματος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Διδακτική της Πληροφορικής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Οργάνωση και Σχεδίαση Μαθήματος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Μ. </a:t>
            </a:r>
            <a:r>
              <a:rPr lang="el-GR" sz="2800" dirty="0" err="1" smtClean="0"/>
              <a:t>Γρηγοριάδου</a:t>
            </a:r>
            <a:r>
              <a:rPr lang="el-GR" sz="2800" dirty="0" smtClean="0"/>
              <a:t>, Α. </a:t>
            </a:r>
            <a:r>
              <a:rPr lang="el-GR" sz="2800" dirty="0" err="1" smtClean="0"/>
              <a:t>Γόγουλου</a:t>
            </a:r>
            <a:r>
              <a:rPr lang="el-GR" sz="2800" dirty="0" smtClean="0"/>
              <a:t>, Ε. </a:t>
            </a:r>
            <a:r>
              <a:rPr lang="el-GR" sz="2800" dirty="0" err="1" smtClean="0"/>
              <a:t>Γουλή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135938" cy="811213"/>
          </a:xfrm>
        </p:spPr>
        <p:txBody>
          <a:bodyPr/>
          <a:lstStyle/>
          <a:p>
            <a:pPr eaLnBrk="1" hangingPunct="1"/>
            <a:r>
              <a:rPr lang="el-GR">
                <a:solidFill>
                  <a:srgbClr val="00005E"/>
                </a:solidFill>
                <a:latin typeface="Arial" charset="0"/>
              </a:rPr>
              <a:t>Παραδείγματα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497887" cy="5113338"/>
          </a:xfrm>
        </p:spPr>
        <p:txBody>
          <a:bodyPr>
            <a:normAutofit/>
          </a:bodyPr>
          <a:lstStyle/>
          <a:p>
            <a:pPr marL="265113" indent="-265113" eaLnBrk="1" hangingPunct="1">
              <a:buFont typeface="Wingdings" charset="0"/>
              <a:buNone/>
            </a:pPr>
            <a:r>
              <a:rPr lang="el-GR" sz="2400" b="1">
                <a:latin typeface="Arial" charset="0"/>
              </a:rPr>
              <a:t>Διδασκαλία της Δομής Επανάληψης στον Προγραμματισμό</a:t>
            </a:r>
          </a:p>
          <a:p>
            <a:pPr marL="265113" indent="-265113" eaLnBrk="1" hangingPunct="1">
              <a:buFont typeface="Wingdings 2" charset="0"/>
              <a:buNone/>
            </a:pPr>
            <a:endParaRPr lang="el-GR" sz="2400">
              <a:latin typeface="Arial" charset="0"/>
            </a:endParaRPr>
          </a:p>
          <a:p>
            <a:pPr marL="547688" lvl="1" indent="-200025" eaLnBrk="1" hangingPunct="1">
              <a:buFont typeface="Verdana" charset="0"/>
              <a:buChar char="◦"/>
            </a:pPr>
            <a:r>
              <a:rPr lang="el-GR" sz="2400" i="1">
                <a:latin typeface="Arial" charset="0"/>
              </a:rPr>
              <a:t>Μετά την ολοκλήρωση του μαθήματος οι μαθητές θα είναι σε θέση </a:t>
            </a:r>
            <a:r>
              <a:rPr lang="el-GR" sz="2400" i="1" u="sng">
                <a:latin typeface="Arial" charset="0"/>
              </a:rPr>
              <a:t>όταν</a:t>
            </a:r>
            <a:r>
              <a:rPr lang="el-GR" sz="2400" i="1">
                <a:latin typeface="Arial" charset="0"/>
              </a:rPr>
              <a:t> τους δίνεται η περιγραφή ενός προβλήματος (συνθήκη) να </a:t>
            </a:r>
            <a:r>
              <a:rPr lang="el-GR" sz="2400" i="1" u="sng">
                <a:latin typeface="Arial" charset="0"/>
              </a:rPr>
              <a:t>αναγνωρίζουν</a:t>
            </a:r>
            <a:r>
              <a:rPr lang="el-GR" sz="2400" i="1">
                <a:latin typeface="Arial" charset="0"/>
              </a:rPr>
              <a:t> αν για τη λύση του πρέπει να χρησιμοποιηθεί επαναληπτική εντολή (συμπεριφορά).</a:t>
            </a:r>
            <a:endParaRPr lang="el-GR" sz="2400">
              <a:latin typeface="Arial" charset="0"/>
            </a:endParaRPr>
          </a:p>
          <a:p>
            <a:pPr marL="547688" lvl="1" indent="-200025" eaLnBrk="1" hangingPunct="1">
              <a:buFont typeface="Verdana" charset="0"/>
              <a:buChar char="◦"/>
            </a:pPr>
            <a:endParaRPr lang="el-GR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135937" cy="811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</a:rPr>
              <a:t>Το μοντέλο των γενικευμένων στόχων</a:t>
            </a:r>
            <a:endParaRPr lang="el-GR">
              <a:solidFill>
                <a:srgbClr val="00005E"/>
              </a:solidFill>
              <a:latin typeface="Arial" charset="0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1341438"/>
            <a:ext cx="8893175" cy="5327650"/>
          </a:xfrm>
        </p:spPr>
        <p:txBody>
          <a:bodyPr>
            <a:normAutofit/>
          </a:bodyPr>
          <a:lstStyle/>
          <a:p>
            <a:pPr marL="676275" indent="-503238" eaLnBrk="1" hangingPunct="1">
              <a:buFont typeface="Wingdings" charset="0"/>
              <a:buNone/>
            </a:pPr>
            <a:endParaRPr lang="el-GR" sz="2400" b="1">
              <a:latin typeface="Arial" charset="0"/>
            </a:endParaRPr>
          </a:p>
          <a:p>
            <a:pPr marL="547688" lvl="1" indent="-200025" eaLnBrk="1" hangingPunct="1">
              <a:buFont typeface="Verdana" charset="0"/>
              <a:buNone/>
            </a:pPr>
            <a:endParaRPr lang="el-GR" sz="2400" b="1">
              <a:latin typeface="Arial" charset="0"/>
            </a:endParaRPr>
          </a:p>
          <a:p>
            <a:pPr marL="547688" lvl="1" indent="-200025" eaLnBrk="1" hangingPunct="1">
              <a:buFont typeface="Verdana" charset="0"/>
              <a:buNone/>
            </a:pPr>
            <a:r>
              <a:rPr lang="el-GR" sz="2400" b="1">
                <a:latin typeface="Arial" charset="0"/>
              </a:rPr>
              <a:t>Διδασκαλία της Δομής Επανάληψης στον Προγραμματισμό</a:t>
            </a:r>
          </a:p>
          <a:p>
            <a:pPr marL="676275" indent="-503238" eaLnBrk="1" hangingPunct="1">
              <a:buFont typeface="Wingdings 2" charset="0"/>
              <a:buChar char=""/>
            </a:pPr>
            <a:endParaRPr lang="el-GR" sz="2400" b="1">
              <a:latin typeface="Arial" charset="0"/>
            </a:endParaRPr>
          </a:p>
          <a:p>
            <a:pPr marL="547688" lvl="1" indent="-200025" eaLnBrk="1" hangingPunct="1">
              <a:buFont typeface="Verdana" charset="0"/>
              <a:buNone/>
            </a:pPr>
            <a:r>
              <a:rPr lang="el-GR" sz="2400" b="1">
                <a:latin typeface="Arial" charset="0"/>
              </a:rPr>
              <a:t>Γενικός σκοπός:</a:t>
            </a:r>
          </a:p>
          <a:p>
            <a:pPr marL="547688" lvl="1" indent="-200025" eaLnBrk="1" hangingPunct="1">
              <a:buFont typeface="Verdana" charset="0"/>
              <a:buChar char="◦"/>
            </a:pPr>
            <a:r>
              <a:rPr lang="el-GR" sz="2400" i="1">
                <a:latin typeface="Arial" charset="0"/>
              </a:rPr>
              <a:t>Να εξοικειωθούν οι μαθητές με τη δομή επανάληψης.</a:t>
            </a:r>
            <a:endParaRPr lang="el-GR" sz="2400">
              <a:latin typeface="Arial" charset="0"/>
            </a:endParaRPr>
          </a:p>
          <a:p>
            <a:pPr marL="547688" lvl="1" indent="-200025" eaLnBrk="1" hangingPunct="1">
              <a:buFont typeface="Verdana" charset="0"/>
              <a:buNone/>
            </a:pPr>
            <a:endParaRPr lang="el-GR" sz="2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135938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>
                <a:latin typeface="Arial" charset="0"/>
              </a:rPr>
              <a:t>Το συνδυαστικό μοντέλο</a:t>
            </a:r>
            <a:endParaRPr lang="el-GR" sz="3200">
              <a:solidFill>
                <a:srgbClr val="00005E"/>
              </a:solidFill>
              <a:latin typeface="Arial" charset="0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605838" cy="5327650"/>
          </a:xfrm>
        </p:spPr>
        <p:txBody>
          <a:bodyPr>
            <a:normAutofit/>
          </a:bodyPr>
          <a:lstStyle/>
          <a:p>
            <a:pPr marL="547688" lvl="1" indent="-452438" eaLnBrk="1" hangingPunct="1">
              <a:spcBef>
                <a:spcPct val="40000"/>
              </a:spcBef>
              <a:buFont typeface="Wingdings" charset="0"/>
              <a:buChar char="q"/>
            </a:pPr>
            <a:r>
              <a:rPr lang="el-GR" sz="2000" b="1" dirty="0">
                <a:latin typeface="Arial" charset="0"/>
              </a:rPr>
              <a:t>Διατύπωση γενικού σκοπού </a:t>
            </a:r>
            <a:r>
              <a:rPr lang="el-GR" sz="2000" dirty="0">
                <a:latin typeface="Arial" charset="0"/>
              </a:rPr>
              <a:t>με χρήση ρημάτων όπως κατανοήσουν, μάθουν, γνωρίζουν, κατακτήσουν, εκτιμήσουν - γενική αναφορά του τι πρόκειται να μάθει ο μαθητής </a:t>
            </a:r>
          </a:p>
          <a:p>
            <a:pPr marL="547688" lvl="1" indent="-452438" eaLnBrk="1" hangingPunct="1">
              <a:spcBef>
                <a:spcPct val="40000"/>
              </a:spcBef>
              <a:buFont typeface="Wingdings" charset="0"/>
              <a:buChar char="q"/>
            </a:pPr>
            <a:r>
              <a:rPr lang="el-GR" sz="2000" b="1" dirty="0">
                <a:latin typeface="Arial" charset="0"/>
              </a:rPr>
              <a:t>Ανάλυση του γενικού σκοπού σε αντικειμενικούς διδακτικούς στόχους</a:t>
            </a:r>
            <a:r>
              <a:rPr lang="el-GR" sz="2000" dirty="0">
                <a:latin typeface="Arial" charset="0"/>
              </a:rPr>
              <a:t> (προσδοκώμενα μαθησιακά αποτελέσματα) - </a:t>
            </a:r>
            <a:r>
              <a:rPr lang="el-GR" sz="2000" dirty="0" smtClean="0">
                <a:latin typeface="Arial" charset="0"/>
              </a:rPr>
              <a:t>σαφή</a:t>
            </a:r>
            <a:r>
              <a:rPr lang="el-GR" sz="2000" dirty="0" smtClean="0">
                <a:latin typeface="Arial" charset="0"/>
              </a:rPr>
              <a:t>ς</a:t>
            </a:r>
            <a:r>
              <a:rPr lang="el-GR" sz="2000" dirty="0" smtClean="0">
                <a:latin typeface="Arial" charset="0"/>
              </a:rPr>
              <a:t> </a:t>
            </a:r>
            <a:r>
              <a:rPr lang="el-GR" sz="2000" dirty="0">
                <a:latin typeface="Arial" charset="0"/>
              </a:rPr>
              <a:t>και συγκεκριμένη περιγραφή του τι θα είναι ικανός να κάνει ο μαθητής</a:t>
            </a:r>
          </a:p>
          <a:p>
            <a:pPr marL="785813" lvl="2" indent="-182563" eaLnBrk="1" hangingPunct="1">
              <a:spcBef>
                <a:spcPct val="40000"/>
              </a:spcBef>
              <a:buClr>
                <a:srgbClr val="8989F9"/>
              </a:buClr>
              <a:buFont typeface="Wingdings 2" charset="0"/>
              <a:buNone/>
            </a:pPr>
            <a:r>
              <a:rPr lang="el-GR" sz="1800" b="1" dirty="0">
                <a:latin typeface="Arial" charset="0"/>
              </a:rPr>
              <a:t>Τρεις κατηγορίες στόχων: </a:t>
            </a:r>
          </a:p>
          <a:p>
            <a:pPr marL="785813" lvl="2" indent="-182563" eaLnBrk="1" hangingPunct="1">
              <a:spcBef>
                <a:spcPct val="40000"/>
              </a:spcBef>
              <a:buClr>
                <a:srgbClr val="8989F9"/>
              </a:buClr>
              <a:buSzPct val="100000"/>
              <a:buFont typeface="Arial" charset="0"/>
              <a:buAutoNum type="arabicPeriod"/>
            </a:pPr>
            <a:r>
              <a:rPr lang="el-GR" sz="1800" b="1" dirty="0">
                <a:latin typeface="Arial" charset="0"/>
              </a:rPr>
              <a:t>στόχοι που αφορούν σε γνώσεις</a:t>
            </a:r>
            <a:r>
              <a:rPr lang="el-GR" sz="1800" dirty="0">
                <a:latin typeface="Arial" charset="0"/>
              </a:rPr>
              <a:t>: αναγνωρίζω, διακρίνω, ερμηνεύω, περιγράφω, ορίζω, απαριθμώ, επιλέγω, κατατάσσω, συγκρίνω, συσχετίζω, </a:t>
            </a:r>
          </a:p>
          <a:p>
            <a:pPr marL="785813" lvl="2" indent="-182563" eaLnBrk="1" hangingPunct="1">
              <a:spcBef>
                <a:spcPct val="40000"/>
              </a:spcBef>
              <a:buClr>
                <a:srgbClr val="8989F9"/>
              </a:buClr>
              <a:buSzPct val="100000"/>
              <a:buFont typeface="Arial" charset="0"/>
              <a:buAutoNum type="arabicPeriod"/>
            </a:pPr>
            <a:r>
              <a:rPr lang="el-GR" sz="1800" b="1" dirty="0">
                <a:latin typeface="Arial" charset="0"/>
              </a:rPr>
              <a:t>στόχοι που αφορούν σε ικανότητες</a:t>
            </a:r>
            <a:r>
              <a:rPr lang="el-GR" sz="1800" dirty="0">
                <a:latin typeface="Arial" charset="0"/>
              </a:rPr>
              <a:t>: επιδεικνύω, κατασκευάζω, μετατρέπω, μετρώ, συντάσσω, σχεδιάζω, υπολογίζω, διορθώνω, ελέγχω, επαληθεύω, επιλύω, εφαρμόζω, χρησιμοποιώ, και </a:t>
            </a:r>
          </a:p>
          <a:p>
            <a:pPr marL="785813" lvl="2" indent="-182563" eaLnBrk="1" hangingPunct="1">
              <a:spcBef>
                <a:spcPct val="40000"/>
              </a:spcBef>
              <a:buClr>
                <a:srgbClr val="8989F9"/>
              </a:buClr>
              <a:buSzPct val="100000"/>
              <a:buFont typeface="Arial" charset="0"/>
              <a:buAutoNum type="arabicPeriod"/>
            </a:pPr>
            <a:r>
              <a:rPr lang="el-GR" sz="1800" b="1" dirty="0">
                <a:latin typeface="Arial" charset="0"/>
              </a:rPr>
              <a:t>στόχοι που αφορούν σε στάσεις (αξίες): </a:t>
            </a:r>
            <a:r>
              <a:rPr lang="el-GR" sz="1800" dirty="0">
                <a:latin typeface="Arial" charset="0"/>
              </a:rPr>
              <a:t>αποδέχομαι, εκτιμώ, απορρίπτω, αμφισβητώ, διερωτώμαι, ενθαρρύνω, παροτρύνω, προτιμώ, υιοθετώ, υποκινώ, υποστηρίζω</a:t>
            </a:r>
          </a:p>
        </p:txBody>
      </p:sp>
    </p:spTree>
    <p:extLst>
      <p:ext uri="{BB962C8B-B14F-4D97-AF65-F5344CB8AC3E}">
        <p14:creationId xmlns:p14="http://schemas.microsoft.com/office/powerpoint/2010/main" xmlns="" val="24735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13593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>
                <a:solidFill>
                  <a:srgbClr val="00005E"/>
                </a:solidFill>
                <a:latin typeface="Arial" charset="0"/>
              </a:rPr>
              <a:t>Παραδείγματα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4967758"/>
          </a:xfrm>
        </p:spPr>
        <p:txBody>
          <a:bodyPr>
            <a:normAutofit fontScale="92500" lnSpcReduction="20000"/>
          </a:bodyPr>
          <a:lstStyle/>
          <a:p>
            <a:pPr marL="265113" indent="-265113" eaLnBrk="1" hangingPunct="1">
              <a:lnSpc>
                <a:spcPct val="80000"/>
              </a:lnSpc>
              <a:buFont typeface="Wingdings 2" charset="0"/>
              <a:buNone/>
            </a:pPr>
            <a:r>
              <a:rPr lang="el-GR" sz="2400" b="1" dirty="0">
                <a:latin typeface="Arial" charset="0"/>
              </a:rPr>
              <a:t>Διδασκαλία της Δομής Επανάληψης στον Προγραμματισμό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1800"/>
              </a:spcBef>
              <a:buFont typeface="Wingdings" charset="0"/>
              <a:buChar char="q"/>
            </a:pPr>
            <a:r>
              <a:rPr lang="el-GR" sz="2000" u="sng" dirty="0">
                <a:latin typeface="Arial" charset="0"/>
              </a:rPr>
              <a:t>Γενικός σκοπός</a:t>
            </a:r>
            <a:endParaRPr lang="el-GR" sz="2000" dirty="0">
              <a:latin typeface="Arial" charset="0"/>
            </a:endParaRPr>
          </a:p>
          <a:p>
            <a:pPr marL="547688" lvl="1" indent="-200025" eaLnBrk="1" hangingPunct="1">
              <a:lnSpc>
                <a:spcPct val="80000"/>
              </a:lnSpc>
              <a:buFont typeface="Wingdings" charset="0"/>
              <a:buNone/>
            </a:pPr>
            <a:r>
              <a:rPr lang="el-GR" sz="2000" dirty="0">
                <a:latin typeface="Arial" charset="0"/>
              </a:rPr>
              <a:t>Να εξοικειωθούν οι μαθητές με τη δομή επανάληψης.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2400"/>
              </a:spcBef>
              <a:buFont typeface="Wingdings" charset="0"/>
              <a:buChar char="q"/>
            </a:pPr>
            <a:r>
              <a:rPr lang="el-GR" sz="2000" u="sng" dirty="0">
                <a:latin typeface="Arial" charset="0"/>
              </a:rPr>
              <a:t>Ειδικοί διδακτικοί στόχοι-Προσδοκώμενα αποτελέσματα</a:t>
            </a:r>
            <a:endParaRPr lang="el-GR" sz="2000" dirty="0">
              <a:latin typeface="Arial" charset="0"/>
            </a:endParaRPr>
          </a:p>
          <a:p>
            <a:pPr marL="547688" lvl="1" indent="-200025" eaLnBrk="1" hangingPunct="1">
              <a:lnSpc>
                <a:spcPct val="80000"/>
              </a:lnSpc>
              <a:spcBef>
                <a:spcPts val="1200"/>
              </a:spcBef>
              <a:buFont typeface="Verdana" charset="0"/>
              <a:buNone/>
            </a:pPr>
            <a:r>
              <a:rPr lang="el-GR" sz="2000" dirty="0">
                <a:latin typeface="Arial" charset="0"/>
              </a:rPr>
              <a:t>Μετά την ολοκλήρωση του μαθήματος οι μαθητές θα είναι σε θέση:</a:t>
            </a:r>
          </a:p>
          <a:p>
            <a:pPr marL="547688" lvl="1" indent="-200025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charset="0"/>
              <a:buChar char="Ø"/>
            </a:pPr>
            <a:r>
              <a:rPr lang="el-GR" sz="2000" dirty="0">
                <a:latin typeface="Arial" charset="0"/>
              </a:rPr>
              <a:t>όταν τους δίνεται η περιγραφή ενός προβλήματος (συνθήκη) να αναγνωρίζουν αν για τη λύση του πρέπει να χρησιμοποιηθεί επαναληπτική εντολή (συμπεριφορά)</a:t>
            </a:r>
          </a:p>
          <a:p>
            <a:pPr marL="547688" lvl="1" indent="-200025" eaLnBrk="1" hangingPunct="1">
              <a:lnSpc>
                <a:spcPct val="11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el-GR" sz="2000" dirty="0">
                <a:latin typeface="Arial" charset="0"/>
              </a:rPr>
              <a:t>όταν τους δίνεται η περιγραφή ενός προβλήματος που απαιτεί τη χρήση επαναληπτικής δομής και τους ζητείται η ανάπτυξη προγράμματος για την επίλυσή του (συνθήκη) να χρησιμοποιούν (συμπεριφορά) ορθά (βαθμός επάρκειας) την επαναληπτική εντολή στο πρόγραμμα που θα δημιουργήσουν</a:t>
            </a:r>
          </a:p>
          <a:p>
            <a:pPr marL="547688" lvl="1" indent="-200025" eaLnBrk="1" hangingPunct="1">
              <a:lnSpc>
                <a:spcPct val="11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el-GR" sz="2000" dirty="0">
                <a:latin typeface="Arial" charset="0"/>
              </a:rPr>
              <a:t>όταν τους δίνεται η περιγραφή ενός προβλήματος που απαιτεί τη χρήση επαναληπτικής δομής (συνθήκη) να επιλέγουν (συμπεριφορά) την καταλληλότερη από τις τρεις επαναληπτικές εντολές (βαθμός επάρκειας)</a:t>
            </a:r>
          </a:p>
          <a:p>
            <a:pPr marL="547688" lvl="1" indent="-200025" eaLnBrk="1" hangingPunct="1">
              <a:lnSpc>
                <a:spcPct val="80000"/>
              </a:lnSpc>
              <a:buFont typeface="Verdana" charset="0"/>
              <a:buChar char="◦"/>
            </a:pPr>
            <a:endParaRPr lang="el-G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9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83562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solidFill>
                  <a:srgbClr val="00005E"/>
                </a:solidFill>
                <a:latin typeface="Arial" charset="0"/>
              </a:rPr>
              <a:t>Συνοψίζοντας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125538"/>
            <a:ext cx="8183562" cy="511175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charset="0"/>
              <a:buNone/>
            </a:pPr>
            <a:r>
              <a:rPr lang="el-GR" sz="2600" b="1">
                <a:solidFill>
                  <a:srgbClr val="00005E"/>
                </a:solidFill>
                <a:latin typeface="Arial" charset="0"/>
              </a:rPr>
              <a:t>1ο βήμα:</a:t>
            </a:r>
            <a:r>
              <a:rPr lang="el-GR" sz="2600">
                <a:solidFill>
                  <a:srgbClr val="00005E"/>
                </a:solidFill>
                <a:latin typeface="Arial" charset="0"/>
              </a:rPr>
              <a:t> </a:t>
            </a:r>
            <a:r>
              <a:rPr lang="el-GR" sz="2600">
                <a:latin typeface="Arial" charset="0"/>
              </a:rPr>
              <a:t>κάνουμε ξεκάθαρη την </a:t>
            </a:r>
            <a:r>
              <a:rPr lang="el-GR" sz="2600" b="1">
                <a:latin typeface="Arial" charset="0"/>
              </a:rPr>
              <a:t>τελική συμπεριφορά</a:t>
            </a:r>
            <a:r>
              <a:rPr lang="el-GR" sz="2600">
                <a:latin typeface="Arial" charset="0"/>
              </a:rPr>
              <a:t> που θέλουμε να έχουν οι μαθητές μας </a:t>
            </a:r>
          </a:p>
          <a:p>
            <a:pPr marL="0" indent="0" eaLnBrk="1" hangingPunct="1">
              <a:buFont typeface="Wingdings 2" charset="0"/>
              <a:buNone/>
            </a:pPr>
            <a:endParaRPr lang="el-GR" sz="2600" b="1">
              <a:solidFill>
                <a:srgbClr val="00005E"/>
              </a:solidFill>
              <a:latin typeface="Arial" charset="0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l-GR" sz="2600" b="1">
                <a:solidFill>
                  <a:srgbClr val="00005E"/>
                </a:solidFill>
                <a:latin typeface="Arial" charset="0"/>
              </a:rPr>
              <a:t>2ο βήμα:</a:t>
            </a:r>
            <a:r>
              <a:rPr lang="el-GR" sz="2600">
                <a:solidFill>
                  <a:srgbClr val="00005E"/>
                </a:solidFill>
                <a:latin typeface="Arial" charset="0"/>
              </a:rPr>
              <a:t> </a:t>
            </a:r>
            <a:r>
              <a:rPr lang="el-GR" sz="2600">
                <a:latin typeface="Arial" charset="0"/>
              </a:rPr>
              <a:t>κάνουμε ξεκάθαρες τις  </a:t>
            </a:r>
            <a:r>
              <a:rPr lang="el-GR" sz="2600" b="1">
                <a:latin typeface="Arial" charset="0"/>
              </a:rPr>
              <a:t>συνθήκες</a:t>
            </a:r>
            <a:r>
              <a:rPr lang="el-GR" sz="2600">
                <a:latin typeface="Arial" charset="0"/>
              </a:rPr>
              <a:t> κάτω από τις οποίες οι μαθητές θα επιδεικνύουν την επιθυμητή συμπεριφορά</a:t>
            </a:r>
          </a:p>
          <a:p>
            <a:pPr marL="0" indent="0" eaLnBrk="1" hangingPunct="1">
              <a:buFont typeface="Wingdings 2" charset="0"/>
              <a:buNone/>
            </a:pPr>
            <a:endParaRPr lang="el-GR" sz="2600">
              <a:latin typeface="Arial" charset="0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l-GR" sz="2600" b="1">
                <a:latin typeface="Arial" charset="0"/>
              </a:rPr>
              <a:t>3ο βήμα:</a:t>
            </a:r>
            <a:r>
              <a:rPr lang="el-GR" sz="2600">
                <a:latin typeface="Arial" charset="0"/>
              </a:rPr>
              <a:t> κάνουμε ξεκάθαρα τα </a:t>
            </a:r>
            <a:r>
              <a:rPr lang="el-GR" sz="2600" b="1">
                <a:latin typeface="Arial" charset="0"/>
              </a:rPr>
              <a:t>κριτήρια αξιολόγησης</a:t>
            </a:r>
            <a:r>
              <a:rPr lang="el-GR" sz="2600">
                <a:latin typeface="Arial" charset="0"/>
              </a:rPr>
              <a:t> (ποιοτικά ή ποσοτικά) της επιθυμητής συμπεριφοράς ή του αποτελέσματος/παραγόμενου αυτής</a:t>
            </a:r>
          </a:p>
          <a:p>
            <a:pPr marL="0" indent="0" eaLnBrk="1" hangingPunct="1">
              <a:buFont typeface="Wingdings 2" charset="0"/>
              <a:buChar char=""/>
            </a:pPr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1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850" y="404813"/>
            <a:ext cx="8183563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solidFill>
                  <a:srgbClr val="00005E"/>
                </a:solidFill>
                <a:latin typeface="Arial" charset="0"/>
              </a:rPr>
              <a:t>Συνοψίζοντας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1052513"/>
            <a:ext cx="8183563" cy="53990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ClrTx/>
              <a:buSzTx/>
              <a:buFont typeface="Wingdings 2" charset="0"/>
              <a:buNone/>
            </a:pPr>
            <a:r>
              <a:rPr lang="el-GR" sz="2600" dirty="0">
                <a:latin typeface="Arial" charset="0"/>
              </a:rPr>
              <a:t>Για τη διατύπωση των διδακτικών/μαθησιακών στόχων </a:t>
            </a:r>
          </a:p>
          <a:p>
            <a:pPr marL="0" indent="0" eaLnBrk="1" hangingPunct="1">
              <a:lnSpc>
                <a:spcPct val="110000"/>
              </a:lnSpc>
              <a:buClrTx/>
              <a:buSzTx/>
              <a:buFont typeface="Wingdings 2" charset="0"/>
              <a:buNone/>
            </a:pPr>
            <a:r>
              <a:rPr lang="el-GR" sz="2600" b="1" dirty="0">
                <a:latin typeface="Arial" charset="0"/>
              </a:rPr>
              <a:t>να αποφεύγονται τα ρήματα </a:t>
            </a:r>
            <a:r>
              <a:rPr lang="el-GR" sz="2600" dirty="0">
                <a:latin typeface="Arial" charset="0"/>
              </a:rPr>
              <a:t>όπως: </a:t>
            </a:r>
          </a:p>
          <a:p>
            <a:pPr marL="457200" lvl="1" indent="0" eaLnBrk="1" hangingPunct="1">
              <a:lnSpc>
                <a:spcPct val="110000"/>
              </a:lnSpc>
              <a:buClrTx/>
              <a:buSzTx/>
              <a:buFont typeface="Verdana" charset="0"/>
              <a:buNone/>
            </a:pPr>
            <a:r>
              <a:rPr lang="el-GR" sz="2600" dirty="0">
                <a:latin typeface="Arial" charset="0"/>
              </a:rPr>
              <a:t>καταλάβετε, γνωρίσετε, αφομοιώσετε, αντιληφθείτε, εκτιμήσετε, συνειδητοποιήσετε, έχετε μια σφαιρική εικόνα, πιστέψετε και </a:t>
            </a:r>
          </a:p>
          <a:p>
            <a:pPr marL="6350" lvl="1" indent="0" eaLnBrk="1" hangingPunct="1">
              <a:lnSpc>
                <a:spcPct val="110000"/>
              </a:lnSpc>
              <a:buClrTx/>
              <a:buSzTx/>
              <a:buFont typeface="Verdana" charset="0"/>
              <a:buNone/>
            </a:pPr>
            <a:r>
              <a:rPr lang="el-GR" sz="2600" b="1" dirty="0">
                <a:latin typeface="Arial" charset="0"/>
              </a:rPr>
              <a:t>να προτιμούνται τα ρήματα </a:t>
            </a:r>
            <a:r>
              <a:rPr lang="el-GR" sz="2600" dirty="0">
                <a:latin typeface="Arial" charset="0"/>
              </a:rPr>
              <a:t>όπως: </a:t>
            </a:r>
          </a:p>
          <a:p>
            <a:pPr marL="457200" lvl="1" indent="0" eaLnBrk="1" hangingPunct="1">
              <a:lnSpc>
                <a:spcPct val="110000"/>
              </a:lnSpc>
              <a:buClrTx/>
              <a:buSzTx/>
              <a:buFont typeface="Verdana" charset="0"/>
              <a:buNone/>
            </a:pPr>
            <a:r>
              <a:rPr lang="el-GR" sz="2600" dirty="0">
                <a:latin typeface="Arial" charset="0"/>
              </a:rPr>
              <a:t>αναφέρετε, περιγράψετε, δώστε παραδείγματα, προτείνετε εσείς, εξηγήσετε, επιλέξετε, διακρίνετε μεταξύ, συγκρίνετε, αποδείξετε, αναλύσετε, κατασκευάσετε, σχεδιάσετε, κάνετε, …</a:t>
            </a:r>
          </a:p>
        </p:txBody>
      </p:sp>
    </p:spTree>
    <p:extLst>
      <p:ext uri="{BB962C8B-B14F-4D97-AF65-F5344CB8AC3E}">
        <p14:creationId xmlns:p14="http://schemas.microsoft.com/office/powerpoint/2010/main" xmlns="" val="3589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850" y="404813"/>
            <a:ext cx="8183563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solidFill>
                  <a:srgbClr val="00005E"/>
                </a:solidFill>
                <a:latin typeface="Arial" charset="0"/>
              </a:rPr>
              <a:t>Συνοψίζοντας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399087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 2" charset="0"/>
              <a:buNone/>
            </a:pPr>
            <a:r>
              <a:rPr lang="el-GR" sz="2400" dirty="0">
                <a:latin typeface="Arial" charset="0"/>
              </a:rPr>
              <a:t>Οι διδακτικοί/μαθησιακοί στόχοι πρέπει να περιγράφουν με όσο το δυνατόν </a:t>
            </a:r>
            <a:r>
              <a:rPr lang="el-GR" sz="2400" dirty="0">
                <a:solidFill>
                  <a:srgbClr val="00005E"/>
                </a:solidFill>
                <a:latin typeface="Arial" charset="0"/>
              </a:rPr>
              <a:t>σαφέστερο και ακριβή τρόπο αυτό που θα μπορεί να κάνει ο μαθητής </a:t>
            </a:r>
            <a:r>
              <a:rPr lang="el-GR" sz="2400" dirty="0">
                <a:latin typeface="Arial" charset="0"/>
              </a:rPr>
              <a:t>έτσι ώστε αυτός να μπορεί να εκτιμήσει το επίπεδο των ικανοτήτων που αποκτά π.χ.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charset="0"/>
              <a:buNone/>
            </a:pPr>
            <a:r>
              <a:rPr lang="el-GR" sz="2400" dirty="0">
                <a:latin typeface="Arial" charset="0"/>
              </a:rPr>
              <a:t>   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charset="0"/>
              <a:buNone/>
            </a:pPr>
            <a:r>
              <a:rPr lang="el-GR" sz="2400" dirty="0">
                <a:solidFill>
                  <a:srgbClr val="FF0000"/>
                </a:solidFill>
                <a:latin typeface="Arial" charset="0"/>
              </a:rPr>
              <a:t>Αντί να </a:t>
            </a:r>
            <a:r>
              <a:rPr lang="el-GR" sz="2400" dirty="0" smtClean="0">
                <a:solidFill>
                  <a:srgbClr val="FF0000"/>
                </a:solidFill>
                <a:latin typeface="Arial" charset="0"/>
              </a:rPr>
              <a:t>γράψουμε: </a:t>
            </a:r>
            <a:r>
              <a:rPr lang="el-GR" sz="2400" dirty="0">
                <a:latin typeface="Arial" charset="0"/>
              </a:rPr>
              <a:t>«</a:t>
            </a:r>
            <a:r>
              <a:rPr lang="el-GR" sz="2400" dirty="0">
                <a:solidFill>
                  <a:srgbClr val="00005E"/>
                </a:solidFill>
                <a:latin typeface="Arial" charset="0"/>
              </a:rPr>
              <a:t>Οι μαθητές θα είναι σε θέση να αναφέρουν παραδείγματα…….., να κατασκευάζουν………, να προτείνουν λόγους για τους οποίους ……..</a:t>
            </a:r>
            <a:r>
              <a:rPr lang="el-GR" sz="2400" dirty="0">
                <a:latin typeface="Arial" charset="0"/>
              </a:rPr>
              <a:t>»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charset="0"/>
              <a:buNone/>
            </a:pPr>
            <a:endParaRPr lang="el-GR" sz="1400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charset="0"/>
              <a:buNone/>
            </a:pPr>
            <a:r>
              <a:rPr lang="el-GR" sz="2400" dirty="0">
                <a:solidFill>
                  <a:srgbClr val="00B050"/>
                </a:solidFill>
                <a:latin typeface="Arial" charset="0"/>
              </a:rPr>
              <a:t>θα ήταν καλύτερο να διατυπώσουμε τους στόχους ως εξής</a:t>
            </a:r>
            <a:r>
              <a:rPr lang="el-GR" sz="2400" dirty="0">
                <a:latin typeface="Arial" charset="0"/>
              </a:rPr>
              <a:t>: </a:t>
            </a:r>
          </a:p>
          <a:p>
            <a:pPr marL="0" indent="0" eaLnBrk="1" hangingPunct="1">
              <a:spcBef>
                <a:spcPts val="1200"/>
              </a:spcBef>
              <a:buClrTx/>
              <a:buSzTx/>
              <a:buFont typeface="Wingdings 2" charset="0"/>
              <a:buNone/>
            </a:pPr>
            <a:r>
              <a:rPr lang="el-GR" sz="2400" dirty="0">
                <a:latin typeface="Arial" charset="0"/>
              </a:rPr>
              <a:t>    «</a:t>
            </a:r>
            <a:r>
              <a:rPr lang="el-GR" sz="2400" dirty="0">
                <a:solidFill>
                  <a:srgbClr val="00005E"/>
                </a:solidFill>
                <a:latin typeface="Arial" charset="0"/>
              </a:rPr>
              <a:t>Μετά την ολοκλήρωση της διδασκαλίας θα μπορείτε να αναφέρετε πέντε παραδείγματα…….., να κατασκευάσετε μέσα σε 1 ώρα………, να προτείνετε τουλάχιστον 3 λόγους για τους οποίους ……..</a:t>
            </a:r>
            <a:r>
              <a:rPr lang="el-GR" sz="2400" dirty="0">
                <a:latin typeface="Arial" charset="0"/>
              </a:rPr>
              <a:t>». </a:t>
            </a:r>
          </a:p>
          <a:p>
            <a:pPr marL="0" indent="0" eaLnBrk="1" hangingPunct="1">
              <a:buFont typeface="Wingdings 2" charset="0"/>
              <a:buChar char=""/>
            </a:pPr>
            <a:endParaRPr lang="el-G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9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501650" y="1341438"/>
            <a:ext cx="85344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l-GR" sz="22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Ενδεικτικά ρήματα για τη διατύπωση Στόχων Διδασκαλίας</a:t>
            </a:r>
            <a:endParaRPr lang="en-US" sz="220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843824" name="Group 48"/>
          <p:cNvGraphicFramePr>
            <a:graphicFrameLocks noGrp="1"/>
          </p:cNvGraphicFramePr>
          <p:nvPr/>
        </p:nvGraphicFramePr>
        <p:xfrm>
          <a:off x="323850" y="1844675"/>
          <a:ext cx="8351838" cy="4421188"/>
        </p:xfrm>
        <a:graphic>
          <a:graphicData uri="http://schemas.openxmlformats.org/drawingml/2006/table">
            <a:tbl>
              <a:tblPr/>
              <a:tblGrid>
                <a:gridCol w="2760663"/>
                <a:gridCol w="2855912"/>
                <a:gridCol w="2735263"/>
              </a:tblGrid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Στόχοι που αφορούν </a:t>
                      </a: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γνώσεις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Στόχοι που αφορούν </a:t>
                      </a: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δεξιότητες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Στόχοι που αφορούν </a:t>
                      </a: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στάσεις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5E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Αναγνωρίζω, απαριθμώ, αντιπαραθέτω, διαχωρίζω, επιλέγω, εξηγώ, κατατάσσω, κατηγοριοποιώ, κατονομάζω, περιγράφω, προσδιορίζω, συγκρίνω, συσχετίζω, ταξινομώ, συντάσσω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5E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5E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Αποδεικνύω, επιλύω διορθώνω, εφαρμόζω, ελέγχω, θέτω, επαληθεύω, επεξηγώ, σχεδιάζω, συμπληρώνω, χρησιμοποιώ, επιλέγω, οργανώνω, επιδεικνύω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5E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5E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Αμφισβητώ, εφαρμόζω, αποδέχομαι, παροτρύνω, απορρίπτω, προτιμώ, υιοθετώ, υποκινώ, υποστηρίζω, ενθαρρύνω, εκτιμώ, διερωτώμαι, αρνούμαι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5E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1 - Τίτλος"/>
          <p:cNvSpPr txBox="1">
            <a:spLocks/>
          </p:cNvSpPr>
          <p:nvPr/>
        </p:nvSpPr>
        <p:spPr>
          <a:xfrm>
            <a:off x="323850" y="404813"/>
            <a:ext cx="8183563" cy="6477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Συνοψίζοντας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005E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9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83562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solidFill>
                  <a:srgbClr val="00005E"/>
                </a:solidFill>
                <a:latin typeface="Arial" charset="0"/>
              </a:rPr>
              <a:t>Δραστηριότητα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288" y="981075"/>
            <a:ext cx="8256587" cy="36004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charset="0"/>
              <a:buNone/>
            </a:pPr>
            <a:r>
              <a:rPr lang="el-GR" sz="1900" dirty="0">
                <a:latin typeface="Arial" charset="0"/>
              </a:rPr>
              <a:t>Στο  Πρόγραμμα Σπουδών για τις ΤΠΕ στη Δευτεροβάθμια Εκπαίδευση, στην ενότητα </a:t>
            </a:r>
            <a:r>
              <a:rPr lang="ja-JP" altLang="el-GR" sz="1900">
                <a:latin typeface="Arial" charset="0"/>
              </a:rPr>
              <a:t>‘</a:t>
            </a:r>
            <a:r>
              <a:rPr lang="el-GR" sz="1900" dirty="0">
                <a:latin typeface="Arial" charset="0"/>
              </a:rPr>
              <a:t>Βασικές έννοιες ΤΠΕ</a:t>
            </a:r>
            <a:r>
              <a:rPr lang="ja-JP" altLang="el-GR" sz="1900">
                <a:latin typeface="Arial" charset="0"/>
              </a:rPr>
              <a:t>’</a:t>
            </a:r>
            <a:r>
              <a:rPr lang="el-GR" sz="1900" dirty="0">
                <a:latin typeface="Arial" charset="0"/>
              </a:rPr>
              <a:t> για τη Β</a:t>
            </a:r>
            <a:r>
              <a:rPr lang="ja-JP" altLang="el-GR" sz="1900">
                <a:latin typeface="Arial" charset="0"/>
              </a:rPr>
              <a:t>’</a:t>
            </a:r>
            <a:r>
              <a:rPr lang="el-GR" sz="1900" dirty="0">
                <a:latin typeface="Arial" charset="0"/>
              </a:rPr>
              <a:t> τάξη Γυμνασίου, περιλαμβάνονται μεταξύ άλλων οι εξής έννοιες: </a:t>
            </a:r>
            <a:r>
              <a:rPr lang="el-GR" sz="1900" dirty="0">
                <a:solidFill>
                  <a:srgbClr val="0070C0"/>
                </a:solidFill>
                <a:latin typeface="Arial" charset="0"/>
              </a:rPr>
              <a:t>Το εσωτερικό του υπολογιστή, Επεξεργαστής, Κύρια μνήμη, Μητρική πλακέτα, Θύρες επέκτασης</a:t>
            </a:r>
            <a:r>
              <a:rPr lang="el-GR" sz="1900" dirty="0">
                <a:latin typeface="Arial" charset="0"/>
              </a:rPr>
              <a:t>.</a:t>
            </a:r>
          </a:p>
          <a:p>
            <a:pPr marL="0" indent="0" eaLnBrk="1" hangingPunct="1">
              <a:buFont typeface="Wingdings 2" charset="0"/>
              <a:buChar char=""/>
            </a:pPr>
            <a:endParaRPr lang="el-GR" sz="1900" dirty="0">
              <a:latin typeface="Arial" charset="0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l-GR" sz="1900" dirty="0">
                <a:latin typeface="Arial" charset="0"/>
              </a:rPr>
              <a:t>Ένας υποψήφιος εκπαιδευτικός καθόρισε τους εξής στόχους:</a:t>
            </a:r>
          </a:p>
          <a:p>
            <a:pPr marL="174625" indent="-174625" eaLnBrk="1" hangingPunct="1">
              <a:buFont typeface="Wingdings 2" charset="0"/>
              <a:buChar char=""/>
            </a:pPr>
            <a:r>
              <a:rPr lang="el-GR" sz="1900" dirty="0">
                <a:latin typeface="Arial" charset="0"/>
              </a:rPr>
              <a:t>Ο μαθητής να κατανοήσει τη λειτουργία της μνήμης στο υπολογιστικό σύστημα ως μέσο προσωρινής αποθήκευσης</a:t>
            </a:r>
          </a:p>
          <a:p>
            <a:pPr marL="174625" indent="-174625" eaLnBrk="1" hangingPunct="1">
              <a:buFont typeface="Wingdings 2" charset="0"/>
              <a:buChar char=""/>
            </a:pPr>
            <a:r>
              <a:rPr lang="el-GR" sz="1900" dirty="0">
                <a:latin typeface="Arial" charset="0"/>
              </a:rPr>
              <a:t>Ο μαθητής να αξιολογεί τα χαρακτηριστικά του επεξεργαστή και της κύριας μνήμης</a:t>
            </a:r>
          </a:p>
          <a:p>
            <a:pPr marL="0" indent="0" eaLnBrk="1" hangingPunct="1">
              <a:lnSpc>
                <a:spcPct val="80000"/>
              </a:lnSpc>
              <a:buFont typeface="Wingdings 2" charset="0"/>
              <a:buChar char=""/>
            </a:pPr>
            <a:endParaRPr lang="el-GR" sz="1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25" y="4652963"/>
            <a:ext cx="8569325" cy="1422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l-GR" dirty="0">
                <a:solidFill>
                  <a:srgbClr val="0070C0"/>
                </a:solidFill>
              </a:rPr>
              <a:t>Α) Να αξιολογήσετε ως προς την ορθότητα διατύπωσης, τους δύο παραπάνω στόχους και να </a:t>
            </a:r>
            <a:r>
              <a:rPr lang="el-GR" u="sng" dirty="0">
                <a:solidFill>
                  <a:srgbClr val="0070C0"/>
                </a:solidFill>
              </a:rPr>
              <a:t>αιτιολογήσετε την απάντησή σας</a:t>
            </a:r>
            <a:endParaRPr lang="el-GR" dirty="0">
              <a:solidFill>
                <a:srgbClr val="0070C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l-GR" dirty="0">
                <a:solidFill>
                  <a:srgbClr val="0070C0"/>
                </a:solidFill>
              </a:rPr>
              <a:t>Β) Να </a:t>
            </a:r>
            <a:r>
              <a:rPr lang="el-GR" u="sng" dirty="0">
                <a:solidFill>
                  <a:srgbClr val="0070C0"/>
                </a:solidFill>
              </a:rPr>
              <a:t>διατυπώσετε 2 νέους στόχους</a:t>
            </a:r>
            <a:r>
              <a:rPr lang="el-GR" dirty="0">
                <a:solidFill>
                  <a:srgbClr val="0070C0"/>
                </a:solidFill>
              </a:rPr>
              <a:t> λαμβάνοντας υπόψη τις έννοιες που θα διδαχθούν</a:t>
            </a:r>
          </a:p>
        </p:txBody>
      </p:sp>
      <p:pic>
        <p:nvPicPr>
          <p:cNvPr id="45063" name="Picture 6" descr="question-mark-puzzle-isto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1775" y="1412875"/>
            <a:ext cx="12922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04813"/>
            <a:ext cx="9864726" cy="811212"/>
          </a:xfrm>
        </p:spPr>
        <p:txBody>
          <a:bodyPr/>
          <a:lstStyle/>
          <a:p>
            <a:pPr algn="l" eaLnBrk="1" hangingPunct="1"/>
            <a:r>
              <a:rPr lang="el-GR" sz="3400" dirty="0">
                <a:latin typeface="Arial" charset="0"/>
              </a:rPr>
              <a:t>Σχεδιασμός Περιεχομένου &amp; Μεθοδολογίας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20938"/>
            <a:ext cx="8748712" cy="4103687"/>
          </a:xfrm>
          <a:noFill/>
        </p:spPr>
        <p:txBody>
          <a:bodyPr>
            <a:normAutofit lnSpcReduction="10000"/>
          </a:bodyPr>
          <a:lstStyle/>
          <a:p>
            <a:pPr marL="266700" indent="-2667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l-GR" sz="2400" dirty="0">
                <a:latin typeface="Arial" charset="0"/>
              </a:rPr>
              <a:t>επιλογή κατάλληλων στρατηγικών ή τεχνικών διδασκαλίας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l-GR" sz="2400" dirty="0">
                <a:latin typeface="Arial" charset="0"/>
              </a:rPr>
              <a:t>οργάνωση της τάξης ανάλογα με την στρατηγική ή τεχνική διδασκαλίας που έχει επιλεχθεί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l-GR" sz="2400" dirty="0">
                <a:latin typeface="Arial" charset="0"/>
              </a:rPr>
              <a:t>καθορισμός των </a:t>
            </a:r>
            <a:r>
              <a:rPr lang="el-GR" sz="2400" dirty="0" err="1">
                <a:latin typeface="Arial" charset="0"/>
              </a:rPr>
              <a:t>διδακτικο</a:t>
            </a:r>
            <a:r>
              <a:rPr lang="el-GR" sz="2400" dirty="0">
                <a:latin typeface="Arial" charset="0"/>
              </a:rPr>
              <a:t>-μαθησιακών δραστηριοτήτων, της αλληλουχίας τους και του χρονοπρογραμματισμού τους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l-GR" sz="2400" dirty="0">
                <a:latin typeface="Arial" charset="0"/>
              </a:rPr>
              <a:t>δημιουργία κατάλληλου εκπαιδευτικού υλικού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l-GR" sz="2400" dirty="0">
                <a:latin typeface="Arial" charset="0"/>
              </a:rPr>
              <a:t>επιλογή εποπτικών και διδακτικών μέσων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l-GR" sz="2400" dirty="0">
                <a:latin typeface="Arial" charset="0"/>
              </a:rPr>
              <a:t>αξιολόγηση της μάθησης που επιτεύχθηκε στο πλαίσιο της διδασκαλίας</a:t>
            </a:r>
          </a:p>
        </p:txBody>
      </p:sp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250825" y="1341438"/>
            <a:ext cx="8640763" cy="100806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l-GR" sz="2000" b="1" i="1" dirty="0">
                <a:solidFill>
                  <a:srgbClr val="0070C0"/>
                </a:solidFill>
              </a:rPr>
              <a:t>Σε ποιες ενέργειες πρέπει να προβεί ο εκπαιδευτικός ώστε να σχεδιάσει το περιεχόμενο και τη μεθοδολογία της διδασκαλίας του;</a:t>
            </a:r>
          </a:p>
        </p:txBody>
      </p:sp>
    </p:spTree>
    <p:extLst>
      <p:ext uri="{BB962C8B-B14F-4D97-AF65-F5344CB8AC3E}">
        <p14:creationId xmlns:p14="http://schemas.microsoft.com/office/powerpoint/2010/main" xmlns="" val="4717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5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869950"/>
          </a:xfrm>
        </p:spPr>
        <p:txBody>
          <a:bodyPr/>
          <a:lstStyle/>
          <a:p>
            <a:pPr eaLnBrk="1" hangingPunct="1"/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Διδασκαλία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251950" cy="511222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buFont typeface="Wingdings" charset="0"/>
              <a:buNone/>
            </a:pPr>
            <a:r>
              <a:rPr lang="el-GR" sz="2400" dirty="0">
                <a:latin typeface="Arial" charset="0"/>
              </a:rPr>
              <a:t>Διακρίνεται σε:</a:t>
            </a:r>
          </a:p>
          <a:p>
            <a:pPr eaLnBrk="1" hangingPunct="1">
              <a:lnSpc>
                <a:spcPct val="120000"/>
              </a:lnSpc>
            </a:pPr>
            <a:r>
              <a:rPr lang="el-GR" sz="2400" i="1" dirty="0">
                <a:latin typeface="Arial" charset="0"/>
              </a:rPr>
              <a:t>φυσική</a:t>
            </a:r>
            <a:r>
              <a:rPr lang="el-GR" sz="2400" dirty="0">
                <a:latin typeface="Arial" charset="0"/>
              </a:rPr>
              <a:t>: συντελείται ασυνείδητα, ευκαιριακά και οπουδήποτε εκτός σχολείου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i="1" dirty="0">
                <a:latin typeface="Arial" charset="0"/>
              </a:rPr>
              <a:t>συστηματική</a:t>
            </a:r>
            <a:r>
              <a:rPr lang="el-GR" sz="2400" dirty="0">
                <a:latin typeface="Arial" charset="0"/>
              </a:rPr>
              <a:t>: είναι ενσυνείδητη, μεθοδικά οργανωμένη και συντελείται στο σχολείο</a:t>
            </a:r>
            <a:r>
              <a:rPr lang="el-GR" sz="1800" dirty="0">
                <a:latin typeface="Arial" charset="0"/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θέτει στόχους σύμφωνα με τις ανάγκες του μαθητή και της κοινωνίας </a:t>
            </a:r>
          </a:p>
          <a:p>
            <a:pPr lvl="1" eaLnBrk="1" hangingPunct="1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χρησιμοποιεί μεθοδολογικά σχήματα και στρατηγικές, λαμβάνοντας υπόψη τους μαθητές, το γνωστικό αντικείμενο και το περιβάλλον της τάξης </a:t>
            </a:r>
          </a:p>
          <a:p>
            <a:pPr lvl="1" eaLnBrk="1" hangingPunct="1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αξιολογεί με έγκυρα και αντικειμενικά κριτήρια το βαθμό επίτευξης των στόχων</a:t>
            </a:r>
          </a:p>
          <a:p>
            <a:pPr lvl="1" eaLnBrk="1" hangingPunct="1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εμπεριέχει στοιχεία της δημιουργίας και της προσωπικής σύλληψης του εκπαιδευτικού 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1143" y="65798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592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13787" cy="518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charset="0"/>
              <a:buNone/>
            </a:pPr>
            <a:r>
              <a:rPr lang="el-GR" sz="1800" b="1" dirty="0">
                <a:latin typeface="Arial" charset="0"/>
              </a:rPr>
              <a:t>Ενδεικτικοί άξονες</a:t>
            </a:r>
            <a:r>
              <a:rPr lang="el-GR" sz="1800" dirty="0">
                <a:latin typeface="Arial" charset="0"/>
              </a:rPr>
              <a:t> για το σχεδιασμό ενός σεναρίου/σχεδίου μαθήματος:</a:t>
            </a:r>
            <a:endParaRPr lang="el-GR" sz="1800" u="sng" dirty="0">
              <a:latin typeface="Arial" charset="0"/>
            </a:endParaRPr>
          </a:p>
          <a:p>
            <a:pPr eaLnBrk="1" hangingPunct="1"/>
            <a:r>
              <a:rPr lang="el-GR" sz="1800" dirty="0">
                <a:latin typeface="Arial" charset="0"/>
              </a:rPr>
              <a:t>Αντικείμενο Διδασκαλίας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Βαθμίδα/Τάξη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Εκπαιδευτικές Ανάγκες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Γνωστικό Υπόβαθρο μαθητών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Γενικός Εκπαιδευτικός Σκοπός του μαθήματος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Αντικειμενικοί ή Ειδικοί στόχοι μαθήματος (προσδοκώμενα αποτελέσματα)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Διδακτικές Τεχνικές/Προσεγγίσεις</a:t>
            </a:r>
          </a:p>
          <a:p>
            <a:pPr eaLnBrk="1" hangingPunct="1"/>
            <a:r>
              <a:rPr lang="el-GR" sz="1800" dirty="0" err="1">
                <a:latin typeface="Arial" charset="0"/>
              </a:rPr>
              <a:t>Χρονοπρογραμματισμός</a:t>
            </a:r>
            <a:r>
              <a:rPr lang="el-GR" sz="1800" dirty="0">
                <a:latin typeface="Arial" charset="0"/>
              </a:rPr>
              <a:t> Διδασκαλίας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Εποπτικά και Διδακτικά μέσα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Διαδικασία &amp; Πλαίσιο Χρησιμοποίησης των Διδακτικών Τεχνικών/Προσεγγίσεων 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Εργασίες για το σπίτι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Πλαίσιο Αξιολόγησης των μαθητών</a:t>
            </a:r>
          </a:p>
          <a:p>
            <a:pPr eaLnBrk="1" hangingPunct="1"/>
            <a:r>
              <a:rPr lang="el-GR" sz="1800" dirty="0">
                <a:latin typeface="Arial" charset="0"/>
              </a:rPr>
              <a:t>Συνοπτικό Σχεδιάγραμμα Μαθήματος: Διάγραμμα που παρουσιάζονται οι φάσεις της διδασκαλίας και οι </a:t>
            </a:r>
            <a:r>
              <a:rPr lang="el-GR" sz="1800" dirty="0" err="1">
                <a:latin typeface="Arial" charset="0"/>
              </a:rPr>
              <a:t>διδακτικο</a:t>
            </a:r>
            <a:r>
              <a:rPr lang="el-GR" sz="1800" dirty="0">
                <a:latin typeface="Arial" charset="0"/>
              </a:rPr>
              <a:t>-μαθησιακές δραστηριότητες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l-GR" sz="3400" dirty="0">
                <a:solidFill>
                  <a:srgbClr val="5075BC"/>
                </a:solidFill>
                <a:latin typeface="Arial" charset="0"/>
                <a:ea typeface="+mj-ea"/>
                <a:cs typeface="+mj-cs"/>
              </a:rPr>
              <a:t>Σχεδιασμός Περιεχομένου &amp; Μεθοδολογίας:</a:t>
            </a:r>
            <a:br>
              <a:rPr lang="el-GR" sz="3400" dirty="0">
                <a:solidFill>
                  <a:srgbClr val="5075BC"/>
                </a:solidFill>
                <a:latin typeface="Arial" charset="0"/>
                <a:ea typeface="+mj-ea"/>
                <a:cs typeface="+mj-cs"/>
              </a:rPr>
            </a:br>
            <a:r>
              <a:rPr lang="el-GR" sz="2800" dirty="0">
                <a:solidFill>
                  <a:srgbClr val="5075BC"/>
                </a:solidFill>
                <a:latin typeface="Arial" charset="0"/>
                <a:ea typeface="+mj-ea"/>
                <a:cs typeface="+mj-cs"/>
              </a:rPr>
              <a:t>Σχέδιο ή Πλάνο ή Σενάριο Μαθήματος (ΙΙ)</a:t>
            </a:r>
          </a:p>
        </p:txBody>
      </p:sp>
    </p:spTree>
    <p:extLst>
      <p:ext uri="{BB962C8B-B14F-4D97-AF65-F5344CB8AC3E}">
        <p14:creationId xmlns:p14="http://schemas.microsoft.com/office/powerpoint/2010/main" xmlns="" val="37296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/>
          <a:lstStyle/>
          <a:p>
            <a:pPr eaLnBrk="1" hangingPunct="1"/>
            <a:r>
              <a:rPr lang="el-GR" sz="3400">
                <a:latin typeface="Arial" charset="0"/>
              </a:rPr>
              <a:t>Διδακτικές Τεχνικές (Τεχνικές Διδασκαλίας)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569325" cy="3960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l-GR" sz="2400">
                <a:latin typeface="Arial" charset="0"/>
              </a:rPr>
              <a:t>αφορά στο παιδαγωγικό «εργαλείο» που αξιοποιείται στο πλαίσιο των διδακτικο-μαθησιακών δραστηριοτήτων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l-GR" sz="2400">
                <a:latin typeface="Arial" charset="0"/>
              </a:rPr>
              <a:t>χαρακτηρίζουν τη διδακτική μορφή της διδασκαλίας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l-GR" sz="2400">
                <a:latin typeface="Arial" charset="0"/>
              </a:rPr>
              <a:t>πρέπει να χρησιμοποιούνται εναλλακτικά ανάλογα με τους διδακτικούς στόχους, τις συνθήκες, τις απαιτήσεις και τις ανάγκες των μαθητών</a:t>
            </a:r>
          </a:p>
        </p:txBody>
      </p:sp>
    </p:spTree>
    <p:extLst>
      <p:ext uri="{BB962C8B-B14F-4D97-AF65-F5344CB8AC3E}">
        <p14:creationId xmlns:p14="http://schemas.microsoft.com/office/powerpoint/2010/main" xmlns="" val="4764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62000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Τεχνικές Διδασκαλίας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424863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l-GR" sz="200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Εισήγηση ή Διάλεξη ή Μονολογική Παρουσίαση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Συζήτηση ή Διάλογος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Ερωταποκρίσεις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Χιονοστιβάδα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Καταιγισμός Ιδεών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Επίδειξη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Πρακτική άσκηση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Ομάδες Εργασίας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Παιχνίδι ρόλων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Μελέτη Περίπτωσης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1800">
                <a:latin typeface="Arial" charset="0"/>
              </a:rPr>
              <a:t>Εννοιολογική Χαρτογράφηση &amp; Εννοιολογικός Χάρτης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323850" y="5346700"/>
            <a:ext cx="7200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l-GR" sz="2800" b="1" i="1">
                <a:solidFill>
                  <a:srgbClr val="00005E"/>
                </a:solidFill>
              </a:rPr>
              <a:t>Ποιες από τις παραπάνω τεχνικές έχετε βιώσει;</a:t>
            </a:r>
          </a:p>
        </p:txBody>
      </p:sp>
      <p:pic>
        <p:nvPicPr>
          <p:cNvPr id="50183" name="Picture 7" descr="question-mark-puzzle-isto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1775" y="4652963"/>
            <a:ext cx="12922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89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62000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Παιχνίδι Ρόλων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80728"/>
            <a:ext cx="9036050" cy="5112791"/>
          </a:xfrm>
        </p:spPr>
        <p:txBody>
          <a:bodyPr>
            <a:noAutofit/>
          </a:bodyPr>
          <a:lstStyle/>
          <a:p>
            <a:pPr marL="174625" indent="-174625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ομάδα μαθητών αναλαμβάνει την αναπαράσταση μιας λειτουργίας ή ενός γεγονότος</a:t>
            </a:r>
          </a:p>
          <a:p>
            <a:pPr marL="174625" indent="-174625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συνδυάζει την ενεργητική συμμετοχή με τη συνεργατική και βιωματική μάθηση</a:t>
            </a:r>
          </a:p>
          <a:p>
            <a:pPr eaLnBrk="1" hangingPunct="1">
              <a:spcBef>
                <a:spcPts val="600"/>
              </a:spcBef>
              <a:buFont typeface="Wingdings" charset="0"/>
              <a:buNone/>
            </a:pPr>
            <a:r>
              <a:rPr lang="el-GR" sz="1600" dirty="0">
                <a:latin typeface="Arial" charset="0"/>
              </a:rPr>
              <a:t>Η εφαρμογή περιλαμβάνει </a:t>
            </a:r>
            <a:r>
              <a:rPr lang="el-GR" sz="1600" u="sng" dirty="0">
                <a:latin typeface="Arial" charset="0"/>
              </a:rPr>
              <a:t>τρία στάδια</a:t>
            </a:r>
            <a:r>
              <a:rPr lang="el-GR" sz="1600" dirty="0">
                <a:latin typeface="Arial" charset="0"/>
              </a:rPr>
              <a:t>:</a:t>
            </a:r>
          </a:p>
          <a:p>
            <a:pPr marL="174625" indent="-174625" eaLnBrk="1" hangingPunct="1">
              <a:spcBef>
                <a:spcPts val="600"/>
              </a:spcBef>
            </a:pPr>
            <a:r>
              <a:rPr lang="el-GR" sz="1600" i="1" dirty="0">
                <a:latin typeface="Arial" charset="0"/>
              </a:rPr>
              <a:t>Προετοιμασία της δραστηριότητας</a:t>
            </a:r>
            <a:r>
              <a:rPr lang="el-GR" sz="1600" dirty="0">
                <a:latin typeface="Arial" charset="0"/>
              </a:rPr>
              <a:t>: 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καθορισμός διδακτικών στόχων 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ποιος θα είναι ο ρόλος του εκπαιδευτικού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πόσος χρόνος θα διατεθεί για το παιχνίδι 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ποιος χώρος θα χρησιμοποιηθεί 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γενικό πλαίσιο της δραστηριότητας 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ειδικοί ρόλοι των μαθητών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αναλυτικές οδηγίες για κάθε ρόλο καθώς και για το πλαίσιο διεξαγωγής της δραστηριότητας</a:t>
            </a:r>
          </a:p>
          <a:p>
            <a:pPr marL="174625" indent="-174625" eaLnBrk="1" hangingPunct="1">
              <a:spcBef>
                <a:spcPts val="600"/>
              </a:spcBef>
            </a:pPr>
            <a:r>
              <a:rPr lang="el-GR" sz="1600" i="1" dirty="0">
                <a:latin typeface="Arial" charset="0"/>
              </a:rPr>
              <a:t>Εκτέλεση της δραστηριότητας</a:t>
            </a:r>
            <a:r>
              <a:rPr lang="el-GR" sz="1600" dirty="0">
                <a:latin typeface="Arial" charset="0"/>
              </a:rPr>
              <a:t>: 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παρουσίαση του πλαισίου μέσα στο οποίο θα διεξαχθεί η δραστηριότητα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ανάθεση ρόλων σε συγκεκριμένους μαθητές, εθελοντική συμμετοχή μαθητών </a:t>
            </a:r>
          </a:p>
          <a:p>
            <a:pPr marL="174625" indent="-174625" eaLnBrk="1" hangingPunct="1">
              <a:spcBef>
                <a:spcPts val="600"/>
              </a:spcBef>
            </a:pPr>
            <a:r>
              <a:rPr lang="el-GR" sz="1600" i="1" dirty="0">
                <a:latin typeface="Arial" charset="0"/>
              </a:rPr>
              <a:t>Συζήτηση και αξιολόγηση της δραστηριότητας</a:t>
            </a:r>
            <a:r>
              <a:rPr lang="el-GR" sz="1600" dirty="0">
                <a:latin typeface="Arial" charset="0"/>
              </a:rPr>
              <a:t>: 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600" dirty="0">
                <a:latin typeface="Arial" charset="0"/>
              </a:rPr>
              <a:t>μπορεί να πραγματοποιηθεί με </a:t>
            </a:r>
            <a:r>
              <a:rPr lang="el-GR" sz="1600" dirty="0" smtClean="0">
                <a:latin typeface="Arial" charset="0"/>
              </a:rPr>
              <a:t>ερωτήσεις </a:t>
            </a:r>
            <a:r>
              <a:rPr lang="el-GR" sz="1600" dirty="0">
                <a:latin typeface="Arial" charset="0"/>
              </a:rPr>
              <a:t>ή με ένα κατάλληλο φύλλο εργασίας</a:t>
            </a:r>
          </a:p>
        </p:txBody>
      </p:sp>
    </p:spTree>
    <p:extLst>
      <p:ext uri="{BB962C8B-B14F-4D97-AF65-F5344CB8AC3E}">
        <p14:creationId xmlns:p14="http://schemas.microsoft.com/office/powerpoint/2010/main" xmlns="" val="7131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62000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Μελέτη Περίπτωσης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dirty="0">
                <a:latin typeface="Arial" charset="0"/>
              </a:rPr>
              <a:t>Μια περίπτωση είναι ένα πραγματικό ή υποθετικό παράδειγμα που αντανακλά μια ευρύτερη κατάσταση</a:t>
            </a:r>
            <a:endParaRPr lang="el-GR" sz="2000" i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l-GR" sz="2000" b="1" i="1" dirty="0">
                <a:latin typeface="Arial" charset="0"/>
              </a:rPr>
              <a:t>Μελέτη Περίπτωσης ως πρόβλημα προς επίλυση</a:t>
            </a:r>
            <a:r>
              <a:rPr lang="el-GR" sz="2000" i="1" dirty="0">
                <a:latin typeface="Arial" charset="0"/>
              </a:rPr>
              <a:t>: 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sz="1800" dirty="0">
                <a:latin typeface="Arial" charset="0"/>
              </a:rPr>
              <a:t>σχεδιασμός κατάλληλων καθοδηγητικών ερωτημάτων για την ανάλυση και την επεξεργασία του προβλήματος που παρουσιάζει η περίπτωση 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sz="1800" dirty="0">
                <a:latin typeface="Arial" charset="0"/>
              </a:rPr>
              <a:t>συνήθως εκπονούνται στο πλαίσιο ομάδων εργασίας και στη συνέχεια πραγματοποιείται στην τάξη συζήτηση των απαντήσεων των ομάδων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2000" b="1" i="1" dirty="0">
                <a:latin typeface="Arial" charset="0"/>
              </a:rPr>
              <a:t>Περίπτωση ως παράδειγμα αναφοράς</a:t>
            </a:r>
            <a:r>
              <a:rPr lang="el-GR" sz="2000" i="1" dirty="0">
                <a:latin typeface="Arial" charset="0"/>
              </a:rPr>
              <a:t>: </a:t>
            </a:r>
            <a:r>
              <a:rPr lang="el-GR" sz="1800" dirty="0">
                <a:latin typeface="Arial" charset="0"/>
              </a:rPr>
              <a:t>περιλαμβάνει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800" dirty="0">
                <a:latin typeface="Arial" charset="0"/>
              </a:rPr>
              <a:t>την περιγραφή του προβλήματος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800" dirty="0">
                <a:latin typeface="Arial" charset="0"/>
              </a:rPr>
              <a:t>τη λύση κάποιου ειδικού 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800" dirty="0">
                <a:latin typeface="Arial" charset="0"/>
              </a:rPr>
              <a:t>τα βήματα που ακολούθησε ο ειδικός για να λύσει το πρόβλημα 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800" dirty="0">
                <a:latin typeface="Arial" charset="0"/>
              </a:rPr>
              <a:t>την εξήγηση των βημάτων αυτών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1800" dirty="0">
                <a:latin typeface="Arial" charset="0"/>
              </a:rPr>
              <a:t>το τελικό αποτέλεσμα</a:t>
            </a:r>
          </a:p>
        </p:txBody>
      </p:sp>
    </p:spTree>
    <p:extLst>
      <p:ext uri="{BB962C8B-B14F-4D97-AF65-F5344CB8AC3E}">
        <p14:creationId xmlns:p14="http://schemas.microsoft.com/office/powerpoint/2010/main" xmlns="" val="19298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</a:rPr>
              <a:t>Εννοιολογική Χαρτογράφηση &amp; Εννοιολογικός Χάρτης (ΕΧ)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893175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el-GR" sz="2000">
                <a:latin typeface="Arial" charset="0"/>
              </a:rPr>
              <a:t>Αναπτύχθηκε από τον J. Novak ο οποίος βασίστηκε στη θεωρία της μάθησης με νόημα </a:t>
            </a:r>
            <a:r>
              <a:rPr lang="en-US" sz="2000">
                <a:latin typeface="Arial" charset="0"/>
              </a:rPr>
              <a:t>(meaningful learning) </a:t>
            </a:r>
            <a:r>
              <a:rPr lang="el-GR" sz="2000">
                <a:latin typeface="Arial" charset="0"/>
              </a:rPr>
              <a:t>του Ausubel</a:t>
            </a:r>
          </a:p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el-GR" sz="2000">
                <a:latin typeface="Arial" charset="0"/>
              </a:rPr>
              <a:t>Βασικά συστατικά στοιχεία του ΕΧ:</a:t>
            </a:r>
            <a:endParaRPr lang="el-GR" sz="2000" b="1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sz="2000">
                <a:latin typeface="Arial" charset="0"/>
              </a:rPr>
              <a:t>Οι </a:t>
            </a:r>
            <a:r>
              <a:rPr lang="el-GR" sz="2000" b="1">
                <a:latin typeface="Arial" charset="0"/>
              </a:rPr>
              <a:t>κόμβοι</a:t>
            </a:r>
            <a:r>
              <a:rPr lang="el-GR" sz="2000">
                <a:latin typeface="Arial" charset="0"/>
              </a:rPr>
              <a:t> αναπαριστούν τις έννοιες (αντικείμενα ή γεγονότα) και κάθε κόμβος έχει μια ετικέτα 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</a:pPr>
            <a:r>
              <a:rPr lang="el-GR" sz="2000">
                <a:latin typeface="Arial" charset="0"/>
              </a:rPr>
              <a:t>Οι </a:t>
            </a:r>
            <a:r>
              <a:rPr lang="el-GR" sz="2000" b="1">
                <a:latin typeface="Arial" charset="0"/>
              </a:rPr>
              <a:t>σύνδεσμοι</a:t>
            </a:r>
            <a:r>
              <a:rPr lang="el-GR" sz="2000">
                <a:latin typeface="Arial" charset="0"/>
              </a:rPr>
              <a:t> προσδιορίζουν τις σχέσεις μεταξύ των εννοιών περιγράφοντας πώς μια έννοια συνδέεται με μια άλλη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</a:pPr>
            <a:r>
              <a:rPr lang="el-GR" sz="2000" b="1">
                <a:latin typeface="Arial" charset="0"/>
              </a:rPr>
              <a:t>Κεντρική έννοια</a:t>
            </a:r>
            <a:r>
              <a:rPr lang="el-GR" sz="2000">
                <a:latin typeface="Arial" charset="0"/>
              </a:rPr>
              <a:t>: η βασική έννοια που περιγράφεται από τις έννοιες στις οποίες αναλύεται (συνήθως απεικονίζεται στην κορυφή του χάρτη)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</a:pPr>
            <a:r>
              <a:rPr lang="el-GR" sz="2000">
                <a:latin typeface="Arial" charset="0"/>
              </a:rPr>
              <a:t>Η τριάδα </a:t>
            </a:r>
            <a:r>
              <a:rPr lang="el-GR" sz="2000" b="1">
                <a:latin typeface="Arial" charset="0"/>
              </a:rPr>
              <a:t>Έννοια</a:t>
            </a:r>
            <a:r>
              <a:rPr lang="el-GR" sz="2000">
                <a:latin typeface="Arial" charset="0"/>
              </a:rPr>
              <a:t>-</a:t>
            </a:r>
            <a:r>
              <a:rPr lang="el-GR" sz="2000" i="1">
                <a:latin typeface="Arial" charset="0"/>
              </a:rPr>
              <a:t>Σύνδεσμος</a:t>
            </a:r>
            <a:r>
              <a:rPr lang="el-GR" sz="2000">
                <a:latin typeface="Arial" charset="0"/>
              </a:rPr>
              <a:t>-</a:t>
            </a:r>
            <a:r>
              <a:rPr lang="el-GR" sz="2000" b="1">
                <a:latin typeface="Arial" charset="0"/>
              </a:rPr>
              <a:t>Έννοια</a:t>
            </a:r>
            <a:r>
              <a:rPr lang="el-GR" sz="2000">
                <a:latin typeface="Arial" charset="0"/>
              </a:rPr>
              <a:t> δημιουργεί μια </a:t>
            </a:r>
            <a:r>
              <a:rPr lang="el-GR" sz="2000" b="1">
                <a:latin typeface="Arial" charset="0"/>
              </a:rPr>
              <a:t>πρόταση</a:t>
            </a:r>
            <a:r>
              <a:rPr lang="el-GR" sz="2000">
                <a:latin typeface="Arial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spcBef>
                <a:spcPct val="45000"/>
              </a:spcBef>
              <a:buFont typeface="Wingdings" charset="0"/>
              <a:buNone/>
            </a:pPr>
            <a:r>
              <a:rPr lang="el-GR" sz="2000">
                <a:latin typeface="Arial" charset="0"/>
              </a:rPr>
              <a:t>π.χ. </a:t>
            </a:r>
            <a:r>
              <a:rPr lang="el-GR" sz="2000" b="1">
                <a:latin typeface="Arial" charset="0"/>
              </a:rPr>
              <a:t>Χωρητικότητα</a:t>
            </a:r>
            <a:r>
              <a:rPr lang="el-GR" sz="2000">
                <a:latin typeface="Arial" charset="0"/>
              </a:rPr>
              <a:t> - </a:t>
            </a:r>
            <a:r>
              <a:rPr lang="el-GR" sz="2000" i="1">
                <a:latin typeface="Arial" charset="0"/>
              </a:rPr>
              <a:t>έχει βασική μονάδα μέτρησης-</a:t>
            </a:r>
            <a:r>
              <a:rPr lang="el-GR" sz="2000">
                <a:latin typeface="Arial" charset="0"/>
              </a:rPr>
              <a:t> </a:t>
            </a:r>
            <a:r>
              <a:rPr lang="el-GR" sz="2000" b="1">
                <a:latin typeface="Arial" charset="0"/>
              </a:rPr>
              <a:t>Byte</a:t>
            </a:r>
            <a:r>
              <a:rPr lang="el-GR" sz="200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el-GR" sz="2000">
                <a:latin typeface="Arial" charset="0"/>
              </a:rPr>
              <a:t>Η διαδικασία κατασκευής ενός χάρτη καλείται </a:t>
            </a:r>
            <a:r>
              <a:rPr lang="el-GR" sz="2000" b="1">
                <a:latin typeface="Arial" charset="0"/>
              </a:rPr>
              <a:t>εννοιολογική χαρτογράφηση</a:t>
            </a:r>
          </a:p>
        </p:txBody>
      </p:sp>
    </p:spTree>
    <p:extLst>
      <p:ext uri="{BB962C8B-B14F-4D97-AF65-F5344CB8AC3E}">
        <p14:creationId xmlns:p14="http://schemas.microsoft.com/office/powerpoint/2010/main" xmlns="" val="20635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Arial" charset="0"/>
              </a:rPr>
              <a:t>Εννοιολογικός Χάρτης: Παράδειγμα</a:t>
            </a:r>
          </a:p>
        </p:txBody>
      </p:sp>
      <p:pic>
        <p:nvPicPr>
          <p:cNvPr id="54277" name="Picture 3" descr="ver1-υβριδικό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812087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57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2060575"/>
            <a:ext cx="6659562" cy="2089150"/>
          </a:xfrm>
        </p:spPr>
        <p:txBody>
          <a:bodyPr/>
          <a:lstStyle/>
          <a:p>
            <a:pPr eaLnBrk="1" hangingPunct="1"/>
            <a:r>
              <a:rPr lang="el-GR" sz="3800">
                <a:latin typeface="Arial Unicode MS" charset="0"/>
              </a:rPr>
              <a:t>Εκπαιδευτική Αξιολόγηση</a:t>
            </a:r>
          </a:p>
        </p:txBody>
      </p:sp>
    </p:spTree>
    <p:extLst>
      <p:ext uri="{BB962C8B-B14F-4D97-AF65-F5344CB8AC3E}">
        <p14:creationId xmlns:p14="http://schemas.microsoft.com/office/powerpoint/2010/main" xmlns="" val="164824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424863" cy="48958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l-GR" sz="2400">
                <a:latin typeface="Arial" charset="0"/>
              </a:rPr>
              <a:t>Η εκπαιδευτική αξιολόγηση (educational assessment) αποτελείται από ένα σύνολο επιμέρους </a:t>
            </a:r>
            <a:r>
              <a:rPr lang="el-GR" sz="2400" u="sng">
                <a:latin typeface="Arial" charset="0"/>
              </a:rPr>
              <a:t>συστηματικών και οργανωμένων διαδικασιών</a:t>
            </a:r>
            <a:r>
              <a:rPr lang="el-GR" sz="2400">
                <a:latin typeface="Arial" charset="0"/>
              </a:rPr>
              <a:t> που αποσκοπούν στον προσδιορισμό και στην αποτίμηση της αποτελεσματικότητας της </a:t>
            </a:r>
            <a:r>
              <a:rPr lang="el-GR" sz="2400" u="sng">
                <a:latin typeface="Arial" charset="0"/>
              </a:rPr>
              <a:t>διδασκαλίας</a:t>
            </a:r>
            <a:r>
              <a:rPr lang="el-GR" sz="2400">
                <a:latin typeface="Arial" charset="0"/>
              </a:rPr>
              <a:t>, του </a:t>
            </a:r>
            <a:r>
              <a:rPr lang="el-GR" sz="2400" u="sng">
                <a:latin typeface="Arial" charset="0"/>
              </a:rPr>
              <a:t>εκπαιδευτικού</a:t>
            </a:r>
            <a:r>
              <a:rPr lang="el-GR" sz="2400">
                <a:latin typeface="Arial" charset="0"/>
              </a:rPr>
              <a:t>, των </a:t>
            </a:r>
            <a:r>
              <a:rPr lang="el-GR" sz="2400" u="sng">
                <a:latin typeface="Arial" charset="0"/>
              </a:rPr>
              <a:t>μαθητών</a:t>
            </a:r>
            <a:r>
              <a:rPr lang="el-GR" sz="2400">
                <a:latin typeface="Arial" charset="0"/>
              </a:rPr>
              <a:t>, του </a:t>
            </a:r>
            <a:r>
              <a:rPr lang="el-GR" sz="2400" u="sng">
                <a:latin typeface="Arial" charset="0"/>
              </a:rPr>
              <a:t>αναλυτικού προγράμματος</a:t>
            </a:r>
            <a:r>
              <a:rPr lang="el-GR" sz="2400">
                <a:latin typeface="Arial" charset="0"/>
              </a:rPr>
              <a:t> και του </a:t>
            </a:r>
            <a:r>
              <a:rPr lang="el-GR" sz="2400" u="sng">
                <a:latin typeface="Arial" charset="0"/>
              </a:rPr>
              <a:t>σχολικού συστήματος</a:t>
            </a:r>
            <a:r>
              <a:rPr lang="el-GR" sz="2400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>
                <a:latin typeface="Arial" charset="0"/>
              </a:rPr>
              <a:t>Όσον αφορά τους μαθητές ... </a:t>
            </a:r>
          </a:p>
          <a:p>
            <a:pPr eaLnBrk="1" hangingPunct="1">
              <a:spcBef>
                <a:spcPts val="600"/>
              </a:spcBef>
              <a:buFont typeface="Wingdings" charset="0"/>
              <a:buNone/>
            </a:pPr>
            <a:r>
              <a:rPr lang="el-GR" sz="2400">
                <a:latin typeface="Arial" charset="0"/>
              </a:rPr>
              <a:t>    είναι η διαδικασία εξαγωγής συμπερασμάτων σχετικών με το «</a:t>
            </a:r>
            <a:r>
              <a:rPr lang="el-GR" sz="2400" b="1">
                <a:latin typeface="Arial" charset="0"/>
              </a:rPr>
              <a:t>τι γνωρίζουν οι μαθητές</a:t>
            </a:r>
            <a:r>
              <a:rPr lang="el-GR" sz="2400">
                <a:latin typeface="Arial" charset="0"/>
              </a:rPr>
              <a:t>» βάσει ενδείξεων που απορρέουν από την παρατήρηση αυτών που «</a:t>
            </a:r>
            <a:r>
              <a:rPr lang="el-GR" sz="2400" b="1">
                <a:latin typeface="Arial" charset="0"/>
              </a:rPr>
              <a:t>λένε</a:t>
            </a:r>
            <a:r>
              <a:rPr lang="el-GR" sz="2400">
                <a:latin typeface="Arial" charset="0"/>
              </a:rPr>
              <a:t>» και «</a:t>
            </a:r>
            <a:r>
              <a:rPr lang="el-GR" sz="2400" b="1">
                <a:latin typeface="Arial" charset="0"/>
              </a:rPr>
              <a:t>κάνουν</a:t>
            </a:r>
            <a:r>
              <a:rPr lang="el-GR" sz="2400">
                <a:latin typeface="Arial" charset="0"/>
              </a:rPr>
              <a:t>» σε επιλεγμένες καταστάσεις 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0" y="530225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l-GR" sz="3600" dirty="0">
                <a:solidFill>
                  <a:srgbClr val="5075BC"/>
                </a:solidFill>
                <a:latin typeface="Arial" charset="0"/>
                <a:ea typeface="+mj-ea"/>
                <a:cs typeface="+mj-cs"/>
              </a:rPr>
              <a:t>Εκπαιδευτική Αξιολόγηση: Πώς ορίζεται...</a:t>
            </a:r>
          </a:p>
        </p:txBody>
      </p:sp>
    </p:spTree>
    <p:extLst>
      <p:ext uri="{BB962C8B-B14F-4D97-AF65-F5344CB8AC3E}">
        <p14:creationId xmlns:p14="http://schemas.microsoft.com/office/powerpoint/2010/main" xmlns="" val="10019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015288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 dirty="0">
                <a:latin typeface="Arial" charset="0"/>
              </a:rPr>
              <a:t>Εκπαιδευτική </a:t>
            </a:r>
            <a:r>
              <a:rPr lang="el-GR" sz="3600" dirty="0">
                <a:latin typeface="Arial" charset="0"/>
              </a:rPr>
              <a:t>Αξιολόγηση</a:t>
            </a:r>
            <a:r>
              <a:rPr lang="el-GR" sz="3200" dirty="0">
                <a:latin typeface="Arial" charset="0"/>
              </a:rPr>
              <a:t>: Τάσεις ... (Ι)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545138"/>
          </a:xfrm>
        </p:spPr>
        <p:txBody>
          <a:bodyPr>
            <a:normAutofit fontScale="92500"/>
          </a:bodyPr>
          <a:lstStyle/>
          <a:p>
            <a:pPr marL="266700" indent="-266700" eaLnBrk="1" hangingPunct="1">
              <a:spcBef>
                <a:spcPct val="100000"/>
              </a:spcBef>
            </a:pPr>
            <a:r>
              <a:rPr lang="el-GR" sz="2000" b="1" dirty="0">
                <a:latin typeface="Arial" charset="0"/>
              </a:rPr>
              <a:t>Αξιολόγηση της μάθησης (</a:t>
            </a:r>
            <a:r>
              <a:rPr lang="en-US" sz="2000" b="1" dirty="0">
                <a:latin typeface="Arial" charset="0"/>
              </a:rPr>
              <a:t>assessment of learning</a:t>
            </a:r>
            <a:r>
              <a:rPr lang="el-GR" sz="2000" b="1" dirty="0">
                <a:latin typeface="Arial" charset="0"/>
              </a:rPr>
              <a:t>)</a:t>
            </a:r>
            <a:r>
              <a:rPr lang="el-GR" sz="2000" dirty="0">
                <a:latin typeface="Arial" charset="0"/>
              </a:rPr>
              <a:t> ή </a:t>
            </a:r>
            <a:endParaRPr lang="en-US" sz="2000" dirty="0">
              <a:latin typeface="Arial" charset="0"/>
            </a:endParaRPr>
          </a:p>
          <a:p>
            <a:pPr marL="266700" indent="-266700" eaLnBrk="1" hangingPunct="1">
              <a:buFont typeface="Wingdings" charset="0"/>
              <a:buNone/>
            </a:pPr>
            <a:r>
              <a:rPr lang="en-US" sz="2000" b="1" dirty="0">
                <a:latin typeface="Arial" charset="0"/>
              </a:rPr>
              <a:t>   </a:t>
            </a:r>
            <a:r>
              <a:rPr lang="el-GR" sz="2000" b="1" dirty="0">
                <a:latin typeface="Arial" charset="0"/>
              </a:rPr>
              <a:t>«Παιδεία των γραπτών εξετάσεων υπό τη μορφή τεστ» (</a:t>
            </a:r>
            <a:r>
              <a:rPr lang="en-US" sz="2000" b="1" dirty="0">
                <a:latin typeface="Arial" charset="0"/>
              </a:rPr>
              <a:t>testing culture</a:t>
            </a:r>
            <a:r>
              <a:rPr lang="el-GR" sz="2000" b="1" dirty="0">
                <a:latin typeface="Arial" charset="0"/>
              </a:rPr>
              <a:t>)</a:t>
            </a:r>
            <a:endParaRPr lang="el-GR" sz="2000" b="1" dirty="0">
              <a:latin typeface="Arial" charset="0"/>
              <a:sym typeface="Symbol" charset="0"/>
            </a:endParaRPr>
          </a:p>
          <a:p>
            <a:pPr marL="628650" lvl="1" indent="-366713" eaLnBrk="1" hangingPunct="1"/>
            <a:r>
              <a:rPr lang="el-GR" sz="2000" u="sng" dirty="0">
                <a:latin typeface="Arial" charset="0"/>
              </a:rPr>
              <a:t>Στόχος</a:t>
            </a:r>
            <a:r>
              <a:rPr lang="el-GR" sz="2000" dirty="0">
                <a:latin typeface="Arial" charset="0"/>
              </a:rPr>
              <a:t> </a:t>
            </a:r>
          </a:p>
          <a:p>
            <a:pPr marL="1076325" lvl="2" indent="-266700" eaLnBrk="1" hangingPunct="1"/>
            <a:r>
              <a:rPr lang="el-GR" sz="2000" dirty="0">
                <a:latin typeface="Arial" charset="0"/>
              </a:rPr>
              <a:t>ο έλεγχος των βασικών γνώσεων, η βαθμολογία και η ταξινόμηση</a:t>
            </a:r>
          </a:p>
          <a:p>
            <a:pPr marL="1076325" lvl="2" indent="-266700" eaLnBrk="1" hangingPunct="1"/>
            <a:r>
              <a:rPr lang="el-GR" sz="2000" dirty="0">
                <a:latin typeface="Arial" charset="0"/>
              </a:rPr>
              <a:t>αξιολόγηση του τελικού προϊόντος, χωρίς να δίνεται σημασία στη διαδικασία</a:t>
            </a:r>
          </a:p>
          <a:p>
            <a:pPr marL="628650" lvl="1" indent="-366713" eaLnBrk="1" hangingPunct="1">
              <a:spcBef>
                <a:spcPct val="50000"/>
              </a:spcBef>
            </a:pPr>
            <a:r>
              <a:rPr lang="el-GR" sz="2000" u="sng" dirty="0">
                <a:latin typeface="Arial" charset="0"/>
                <a:sym typeface="Symbol" charset="0"/>
              </a:rPr>
              <a:t>Χαρακτηριστικά</a:t>
            </a:r>
          </a:p>
          <a:p>
            <a:pPr marL="1076325" lvl="2" indent="-266700" eaLnBrk="1" hangingPunct="1"/>
            <a:r>
              <a:rPr lang="el-GR" sz="2000" dirty="0">
                <a:latin typeface="Arial" charset="0"/>
              </a:rPr>
              <a:t>η διδασκαλία και η αξιολόγηση αποτελούν ξεχωριστές δραστηριότητες</a:t>
            </a:r>
          </a:p>
          <a:p>
            <a:pPr marL="1076325" lvl="2" indent="-266700" eaLnBrk="1" hangingPunct="1"/>
            <a:r>
              <a:rPr lang="el-GR" sz="2000" dirty="0">
                <a:latin typeface="Arial" charset="0"/>
                <a:sym typeface="Symbol" charset="0"/>
              </a:rPr>
              <a:t>«αν» γνωρίζουν, καταλαβαίνουν, ή είναι ικανοί να κάνουν </a:t>
            </a:r>
          </a:p>
          <a:p>
            <a:pPr marL="1076325" lvl="2" indent="-266700" eaLnBrk="1" hangingPunct="1"/>
            <a:r>
              <a:rPr lang="el-GR" sz="2000" dirty="0">
                <a:latin typeface="Arial" charset="0"/>
                <a:sym typeface="Symbol" charset="0"/>
              </a:rPr>
              <a:t>τείνει να ενθαρρύνει την απομνημόνευση, τη μηχανική μάθηση και την καθοδηγούμενη από την αξιολόγηση διδασκαλία</a:t>
            </a:r>
            <a:endParaRPr lang="en-US" sz="2000" dirty="0">
              <a:latin typeface="Arial" charset="0"/>
              <a:sym typeface="Symbol" charset="0"/>
            </a:endParaRPr>
          </a:p>
          <a:p>
            <a:pPr marL="1076325" lvl="2" indent="-266700" eaLnBrk="1" hangingPunct="1"/>
            <a:r>
              <a:rPr lang="el-GR" sz="2000" dirty="0">
                <a:latin typeface="Arial" charset="0"/>
                <a:sym typeface="Symbol" charset="0"/>
              </a:rPr>
              <a:t>τα περισσότερα ερωτήματα αξιολόγησης έχουν τη μορφή επιλογής, εξετάζοντας αποσπασματικές έννοιες του γνωστικού αντικειμένου και αξιολογώντας χαμηλούς γνωστικούς στόχους (ανάκληση και κατανόηση)</a:t>
            </a:r>
            <a:r>
              <a:rPr lang="el-GR" sz="1800" dirty="0">
                <a:latin typeface="Arial" charset="0"/>
                <a:sym typeface="Symbo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7600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363"/>
            <a:ext cx="91440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Διδακτικός Σχεδιασμός ή Προγραμματισμός της Διδασκαλίας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7700"/>
            <a:ext cx="8351837" cy="4032250"/>
          </a:xfrm>
        </p:spPr>
        <p:txBody>
          <a:bodyPr/>
          <a:lstStyle/>
          <a:p>
            <a:pPr eaLnBrk="1" hangingPunct="1">
              <a:spcBef>
                <a:spcPct val="95000"/>
              </a:spcBef>
            </a:pPr>
            <a:r>
              <a:rPr lang="el-GR" sz="2400">
                <a:latin typeface="Arial" charset="0"/>
              </a:rPr>
              <a:t>αφορά στις </a:t>
            </a:r>
            <a:r>
              <a:rPr lang="el-GR" sz="2400" u="sng">
                <a:latin typeface="Arial" charset="0"/>
              </a:rPr>
              <a:t>προδιδακτικές δραστηριότητες </a:t>
            </a:r>
            <a:r>
              <a:rPr lang="el-GR" sz="2400">
                <a:latin typeface="Arial" charset="0"/>
              </a:rPr>
              <a:t>του εκπαιδευτικού </a:t>
            </a:r>
          </a:p>
          <a:p>
            <a:pPr eaLnBrk="1" hangingPunct="1">
              <a:spcBef>
                <a:spcPct val="95000"/>
              </a:spcBef>
            </a:pPr>
            <a:r>
              <a:rPr lang="el-GR" sz="2400">
                <a:latin typeface="Arial" charset="0"/>
              </a:rPr>
              <a:t>λαμβάνονται αποφάσεις σχετικά με τη </a:t>
            </a:r>
            <a:r>
              <a:rPr lang="el-GR" sz="2400" u="sng">
                <a:latin typeface="Arial" charset="0"/>
              </a:rPr>
              <a:t>μορφή</a:t>
            </a:r>
            <a:r>
              <a:rPr lang="el-GR" sz="2400">
                <a:latin typeface="Arial" charset="0"/>
              </a:rPr>
              <a:t> και το </a:t>
            </a:r>
            <a:r>
              <a:rPr lang="el-GR" sz="2400" u="sng">
                <a:latin typeface="Arial" charset="0"/>
              </a:rPr>
              <a:t>περιεχόμενο</a:t>
            </a:r>
            <a:r>
              <a:rPr lang="el-GR" sz="2400">
                <a:latin typeface="Arial" charset="0"/>
              </a:rPr>
              <a:t> της διδασκαλίας</a:t>
            </a:r>
          </a:p>
          <a:p>
            <a:pPr eaLnBrk="1" hangingPunct="1">
              <a:spcBef>
                <a:spcPct val="95000"/>
              </a:spcBef>
            </a:pPr>
            <a:r>
              <a:rPr lang="el-GR" sz="2400">
                <a:latin typeface="Arial" charset="0"/>
              </a:rPr>
              <a:t>καθορίζεται η ακολουθία των </a:t>
            </a:r>
            <a:r>
              <a:rPr lang="el-GR" sz="2400" u="sng">
                <a:latin typeface="Arial" charset="0"/>
              </a:rPr>
              <a:t>διδακτικών ενεργειών </a:t>
            </a:r>
            <a:r>
              <a:rPr lang="el-GR" sz="2400">
                <a:latin typeface="Arial" charset="0"/>
              </a:rPr>
              <a:t>που πρέπει να πραγματοποιηθούν σε ένα μάθημα</a:t>
            </a:r>
          </a:p>
          <a:p>
            <a:pPr lvl="1" eaLnBrk="1" hangingPunct="1"/>
            <a:endParaRPr lang="el-GR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3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015288" cy="593725"/>
          </a:xfrm>
        </p:spPr>
        <p:txBody>
          <a:bodyPr/>
          <a:lstStyle/>
          <a:p>
            <a:pPr eaLnBrk="1" hangingPunct="1"/>
            <a:r>
              <a:rPr lang="el-GR" sz="3200">
                <a:latin typeface="Arial" charset="0"/>
              </a:rPr>
              <a:t>Εκπαιδευτική Αξιολόγηση: Τάσεις ... (ΙΙ)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112221"/>
          </a:xfrm>
        </p:spPr>
        <p:txBody>
          <a:bodyPr>
            <a:normAutofit fontScale="85000" lnSpcReduction="20000"/>
          </a:bodyPr>
          <a:lstStyle/>
          <a:p>
            <a:pPr marL="266700" indent="-266700" eaLnBrk="1" hangingPunct="1">
              <a:lnSpc>
                <a:spcPct val="80000"/>
              </a:lnSpc>
            </a:pPr>
            <a:r>
              <a:rPr lang="el-GR" sz="2000" b="1" dirty="0">
                <a:latin typeface="Arial" charset="0"/>
                <a:sym typeface="Symbol" charset="0"/>
              </a:rPr>
              <a:t>Αξιολόγηση για τη μάθηση ή η αξιολόγηση ως εργαλείο </a:t>
            </a:r>
            <a:r>
              <a:rPr lang="el-GR" sz="2000" b="1" dirty="0" smtClean="0">
                <a:latin typeface="Arial" charset="0"/>
                <a:sym typeface="Symbol" charset="0"/>
              </a:rPr>
              <a:t>μάθησης</a:t>
            </a:r>
            <a:endParaRPr lang="en-US" sz="2000" b="1" dirty="0" smtClean="0">
              <a:latin typeface="Arial" charset="0"/>
              <a:sym typeface="Symbo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000" b="1" dirty="0" smtClean="0">
                <a:latin typeface="Arial" charset="0"/>
                <a:sym typeface="Symbol" charset="0"/>
              </a:rPr>
              <a:t>(</a:t>
            </a:r>
            <a:r>
              <a:rPr lang="en-US" sz="2000" b="1" dirty="0">
                <a:latin typeface="Arial" charset="0"/>
                <a:sym typeface="Symbol" charset="0"/>
              </a:rPr>
              <a:t>assessment for learning</a:t>
            </a:r>
            <a:r>
              <a:rPr lang="el-GR" sz="2000" b="1" dirty="0">
                <a:latin typeface="Arial" charset="0"/>
                <a:sym typeface="Symbol" charset="0"/>
              </a:rPr>
              <a:t>) ή </a:t>
            </a:r>
            <a:r>
              <a:rPr lang="el-GR" sz="2000" b="1" dirty="0">
                <a:latin typeface="Arial" charset="0"/>
              </a:rPr>
              <a:t>«Παιδεία της αξιολόγησης» (</a:t>
            </a:r>
            <a:r>
              <a:rPr lang="en-US" sz="2000" b="1" dirty="0">
                <a:latin typeface="Arial" charset="0"/>
              </a:rPr>
              <a:t>assessment culture</a:t>
            </a:r>
            <a:r>
              <a:rPr lang="el-GR" sz="2000" b="1" dirty="0">
                <a:latin typeface="Arial" charset="0"/>
              </a:rPr>
              <a:t>) </a:t>
            </a:r>
            <a:endParaRPr lang="el-GR" sz="2000" b="1" dirty="0">
              <a:latin typeface="Arial" charset="0"/>
              <a:sym typeface="Symbol" charset="0"/>
            </a:endParaRPr>
          </a:p>
          <a:p>
            <a:pPr marL="628650" lvl="1" indent="-1825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2000" u="sng" dirty="0">
                <a:latin typeface="Arial" charset="0"/>
              </a:rPr>
              <a:t>Στόχος</a:t>
            </a:r>
            <a:r>
              <a:rPr lang="el-GR" sz="2000" dirty="0">
                <a:latin typeface="Arial" charset="0"/>
              </a:rPr>
              <a:t> </a:t>
            </a:r>
          </a:p>
          <a:p>
            <a:pPr marL="1076325" lvl="2" indent="-266700" eaLnBrk="1" hangingPunct="1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η ενσωμάτωση της αξιολόγησης στην καθημερινή διδακτική του μαθήματος </a:t>
            </a:r>
          </a:p>
          <a:p>
            <a:pPr marL="1076325" lvl="2" indent="-266700" eaLnBrk="1" hangingPunct="1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η ενθάρρυνση και η υποκίνηση της μάθησης μέσω της αξιολόγησης</a:t>
            </a:r>
          </a:p>
          <a:p>
            <a:pPr marL="1076325" lvl="2" indent="-266700" eaLnBrk="1" hangingPunct="1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η εκπαίδευση των μαθητών και η βελτίωση της απόδοσης και του έργου τους</a:t>
            </a:r>
          </a:p>
          <a:p>
            <a:pPr marL="1076325" lvl="2" indent="-266700" eaLnBrk="1" hangingPunct="1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η ενεργή συμμετοχή των μαθητών σε αυτή τη διαδικασία</a:t>
            </a:r>
          </a:p>
          <a:p>
            <a:pPr marL="628650" lvl="1" indent="-1825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2000" u="sng" dirty="0">
                <a:latin typeface="Arial" charset="0"/>
              </a:rPr>
              <a:t>Χαρακτηριστικά</a:t>
            </a:r>
          </a:p>
          <a:p>
            <a:pPr marL="1076325" lvl="2" indent="-266700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δίνεται ιδιαίτερη έμφαση </a:t>
            </a:r>
            <a:r>
              <a:rPr lang="el-GR" sz="2000" dirty="0">
                <a:latin typeface="Arial" charset="0"/>
              </a:rPr>
              <a:t>στην ενοποίηση της διδασκαλίας και της αξιολόγησης </a:t>
            </a:r>
          </a:p>
          <a:p>
            <a:pPr marL="1076325" lvl="2" indent="-266700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η αξιολόγηση αποκτά ένα διδακτικό χαρακτήρα, συμβάλλοντας στην οργάνωση και ρύθμιση της διδακτικής πράξης</a:t>
            </a:r>
          </a:p>
          <a:p>
            <a:pPr marL="1076325" lvl="2" indent="-266700">
              <a:lnSpc>
                <a:spcPct val="120000"/>
              </a:lnSpc>
            </a:pPr>
            <a:r>
              <a:rPr lang="el-GR" sz="2000" dirty="0">
                <a:latin typeface="Arial" charset="0"/>
              </a:rPr>
              <a:t>αξιολογείται τόσο το τελικό προϊόν όσο και η διαδικασία της μάθησης</a:t>
            </a:r>
            <a:endParaRPr lang="el-GR" sz="2000" dirty="0">
              <a:latin typeface="Arial" charset="0"/>
              <a:sym typeface="Symbol" charset="0"/>
            </a:endParaRPr>
          </a:p>
          <a:p>
            <a:pPr marL="1076325" lvl="2" indent="-266700">
              <a:lnSpc>
                <a:spcPct val="120000"/>
              </a:lnSpc>
            </a:pPr>
            <a:r>
              <a:rPr lang="el-GR" sz="2000" dirty="0">
                <a:latin typeface="Arial" charset="0"/>
                <a:sym typeface="Symbol" charset="0"/>
              </a:rPr>
              <a:t>καθοδήγηση</a:t>
            </a:r>
          </a:p>
          <a:p>
            <a:pPr marL="1076325" lvl="2" indent="-266700">
              <a:lnSpc>
                <a:spcPct val="120000"/>
              </a:lnSpc>
            </a:pPr>
            <a:r>
              <a:rPr lang="el-GR" sz="2000" dirty="0">
                <a:latin typeface="Arial" charset="0"/>
                <a:sym typeface="Symbol" charset="0"/>
              </a:rPr>
              <a:t>«τι» γνωρίζουν, καταλαβαίνουν ή </a:t>
            </a:r>
            <a:r>
              <a:rPr lang="el-GR" sz="2000" dirty="0">
                <a:latin typeface="Arial" charset="0"/>
                <a:sym typeface="Symbol" charset="0"/>
              </a:rPr>
              <a:t>είναι ικανοί να κάνουν</a:t>
            </a:r>
            <a:r>
              <a:rPr lang="el-GR" sz="1600" dirty="0">
                <a:latin typeface="Arial" charset="0"/>
                <a:sym typeface="Symbo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15854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07412" cy="811213"/>
          </a:xfrm>
        </p:spPr>
        <p:txBody>
          <a:bodyPr/>
          <a:lstStyle/>
          <a:p>
            <a:pPr eaLnBrk="1" hangingPunct="1"/>
            <a:r>
              <a:rPr lang="el-GR" sz="3200">
                <a:latin typeface="Arial" charset="0"/>
              </a:rPr>
              <a:t>Η Αξιολόγηση ως Εργαλείο Μάθησης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712200" cy="5589587"/>
          </a:xfrm>
        </p:spPr>
        <p:txBody>
          <a:bodyPr/>
          <a:lstStyle/>
          <a:p>
            <a:pPr marL="542925" indent="-361950" eaLnBrk="1" hangingPunct="1">
              <a:lnSpc>
                <a:spcPct val="90000"/>
              </a:lnSpc>
              <a:buFont typeface="Wingdings" charset="0"/>
              <a:buNone/>
            </a:pPr>
            <a:r>
              <a:rPr lang="el-GR" sz="2400">
                <a:latin typeface="Arial" charset="0"/>
                <a:sym typeface="Symbol" charset="0"/>
              </a:rPr>
              <a:t>Η αξιοποίηση εναλλακτικών μεθόδων και εργαλείων αξιολόγησης μπορεί </a:t>
            </a:r>
          </a:p>
          <a:p>
            <a:pPr marL="542925" indent="-36195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l-GR" sz="2400">
                <a:latin typeface="Arial" charset="0"/>
                <a:sym typeface="Symbol" charset="0"/>
              </a:rPr>
              <a:t>να ενθαρρύνει την καθοδηγούμενη από τη διδασκαλία αξιολόγηση </a:t>
            </a:r>
          </a:p>
          <a:p>
            <a:pPr marL="542925" indent="-36195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l-GR" sz="2400">
                <a:latin typeface="Arial" charset="0"/>
                <a:sym typeface="Symbol" charset="0"/>
              </a:rPr>
              <a:t>να καταστήσει την αξιολόγηση μια πολύτιμη μαθησιακή εμπειρία σε συνδυασμό με την αποτίμηση της επίδοσης των μαθητών </a:t>
            </a:r>
          </a:p>
          <a:p>
            <a:pPr marL="542925" indent="-36195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l-GR" sz="2400">
                <a:latin typeface="Arial" charset="0"/>
                <a:sym typeface="Symbol" charset="0"/>
              </a:rPr>
              <a:t>να συνεισφέρει στη μετάβαση  από την αξιολόγηση της μάθησης στην αξιολόγηση για τη μάθηση </a:t>
            </a:r>
          </a:p>
          <a:p>
            <a:pPr marL="542925" indent="-361950" eaLnBrk="1" hangingPunct="1">
              <a:lnSpc>
                <a:spcPct val="70000"/>
              </a:lnSpc>
              <a:spcBef>
                <a:spcPct val="0"/>
              </a:spcBef>
              <a:buFont typeface="Wingdings" charset="0"/>
              <a:buNone/>
            </a:pPr>
            <a:r>
              <a:rPr lang="el-GR" sz="2400" i="1">
                <a:latin typeface="Arial" charset="0"/>
                <a:sym typeface="Symbol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6034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  <a:cs typeface="Arial" charset="0"/>
              </a:rPr>
              <a:t>Τρέχουσες Τάσεις στη Μάθηση (Ι) </a:t>
            </a:r>
            <a:br>
              <a:rPr lang="el-GR">
                <a:latin typeface="Arial" charset="0"/>
                <a:cs typeface="Arial" charset="0"/>
              </a:rPr>
            </a:br>
            <a:r>
              <a:rPr lang="el-GR" sz="2000" i="1">
                <a:latin typeface="Arial" charset="0"/>
                <a:cs typeface="Arial" charset="0"/>
              </a:rPr>
              <a:t>Στέλλα Βοσνιάδου:</a:t>
            </a:r>
            <a:r>
              <a:rPr lang="el-GR" sz="3200">
                <a:latin typeface="Arial" charset="0"/>
                <a:cs typeface="Arial" charset="0"/>
              </a:rPr>
              <a:t> </a:t>
            </a:r>
            <a:r>
              <a:rPr lang="el-GR" sz="2000">
                <a:latin typeface="Arial" charset="0"/>
                <a:cs typeface="Arial" charset="0"/>
              </a:rPr>
              <a:t>Πώς μαθαίνουν οι μαθητές </a:t>
            </a:r>
            <a:r>
              <a:rPr lang="el-GR" sz="1400" i="1">
                <a:latin typeface="Arial" charset="0"/>
                <a:cs typeface="Arial" charset="0"/>
              </a:rPr>
              <a:t>http://www.ibe.unesco.org/International/Publications/EducationalPractices/prachome.htm</a:t>
            </a:r>
            <a:r>
              <a:rPr lang="el-GR" sz="2000" i="1">
                <a:latin typeface="Arial" charset="0"/>
                <a:cs typeface="Arial" charset="0"/>
              </a:rPr>
              <a:t/>
            </a:r>
            <a:br>
              <a:rPr lang="el-GR" sz="2000" i="1">
                <a:latin typeface="Arial" charset="0"/>
                <a:cs typeface="Arial" charset="0"/>
              </a:rPr>
            </a:br>
            <a:endParaRPr lang="el-GR" sz="2000">
              <a:latin typeface="Arial" charset="0"/>
              <a:cs typeface="Arial" charset="0"/>
            </a:endParaRP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5256213"/>
          </a:xfrm>
        </p:spPr>
        <p:txBody>
          <a:bodyPr/>
          <a:lstStyle/>
          <a:p>
            <a:pPr marL="361950" indent="-361950" eaLnBrk="1" hangingPunct="1">
              <a:lnSpc>
                <a:spcPct val="80000"/>
              </a:lnSpc>
              <a:spcBef>
                <a:spcPts val="1200"/>
              </a:spcBef>
              <a:buSzTx/>
              <a:buFont typeface="Wingdings" charset="0"/>
              <a:buAutoNum type="arabicPeriod"/>
            </a:pPr>
            <a:r>
              <a:rPr lang="el-GR" sz="2100">
                <a:latin typeface="Arial" charset="0"/>
                <a:cs typeface="Arial" charset="0"/>
                <a:sym typeface="Wingdings" charset="0"/>
              </a:rPr>
              <a:t>Η μάθηση απαιτεί την </a:t>
            </a:r>
            <a:r>
              <a:rPr lang="el-GR" sz="2100" b="1">
                <a:latin typeface="Arial" charset="0"/>
                <a:cs typeface="Arial" charset="0"/>
                <a:sym typeface="Wingdings" charset="0"/>
              </a:rPr>
              <a:t>ενεργό</a:t>
            </a:r>
            <a:r>
              <a:rPr lang="el-GR" sz="2100">
                <a:latin typeface="Arial" charset="0"/>
                <a:cs typeface="Arial" charset="0"/>
                <a:sym typeface="Wingdings" charset="0"/>
              </a:rPr>
              <a:t> και εποικοδομητική συμμετοχή του μαθητή.</a:t>
            </a:r>
          </a:p>
          <a:p>
            <a:pPr marL="361950" indent="-361950" eaLnBrk="1" hangingPunct="1">
              <a:lnSpc>
                <a:spcPct val="80000"/>
              </a:lnSpc>
              <a:spcBef>
                <a:spcPts val="1200"/>
              </a:spcBef>
              <a:buSzTx/>
              <a:buFont typeface="Wingdings" charset="0"/>
              <a:buAutoNum type="arabicPeriod"/>
            </a:pPr>
            <a:r>
              <a:rPr lang="el-GR" sz="2100">
                <a:latin typeface="Arial" charset="0"/>
                <a:cs typeface="Arial" charset="0"/>
                <a:sym typeface="Wingdings" charset="0"/>
              </a:rPr>
              <a:t>Η μάθηση είναι πρωτίστως μια </a:t>
            </a:r>
            <a:r>
              <a:rPr lang="el-GR" sz="2100" b="1">
                <a:latin typeface="Arial" charset="0"/>
                <a:cs typeface="Arial" charset="0"/>
                <a:sym typeface="Wingdings" charset="0"/>
              </a:rPr>
              <a:t>κοινωνική δραστηριότητα</a:t>
            </a:r>
            <a:r>
              <a:rPr lang="el-GR" sz="2100">
                <a:latin typeface="Arial" charset="0"/>
                <a:cs typeface="Arial" charset="0"/>
                <a:sym typeface="Wingdings" charset="0"/>
              </a:rPr>
              <a:t> και η συμμετοχή στην κοινωνική ζωή του σχολείου είναι βασική για να υπάρξει μάθηση.</a:t>
            </a:r>
          </a:p>
          <a:p>
            <a:pPr marL="361950" indent="-361950" eaLnBrk="1" hangingPunct="1">
              <a:lnSpc>
                <a:spcPct val="80000"/>
              </a:lnSpc>
              <a:spcBef>
                <a:spcPts val="1200"/>
              </a:spcBef>
              <a:buSzTx/>
              <a:buFont typeface="Wingdings" charset="0"/>
              <a:buAutoNum type="arabicPeriod"/>
            </a:pPr>
            <a:r>
              <a:rPr lang="el-GR" sz="2100">
                <a:latin typeface="Arial" charset="0"/>
                <a:cs typeface="Arial" charset="0"/>
                <a:sym typeface="Wingdings" charset="0"/>
              </a:rPr>
              <a:t>Οι άνθρωποι μαθαίνουν καλύτερα όταν συμμετέχουν σε δραστηριότητες που θεωρούν </a:t>
            </a:r>
            <a:r>
              <a:rPr lang="el-GR" sz="2100" b="1">
                <a:latin typeface="Arial" charset="0"/>
                <a:cs typeface="Arial" charset="0"/>
                <a:sym typeface="Wingdings" charset="0"/>
              </a:rPr>
              <a:t>χρήσιμες</a:t>
            </a:r>
            <a:r>
              <a:rPr lang="el-GR" sz="2100">
                <a:latin typeface="Arial" charset="0"/>
                <a:cs typeface="Arial" charset="0"/>
                <a:sym typeface="Wingdings" charset="0"/>
              </a:rPr>
              <a:t> για την πραγματική ζωή και έχουν σχέση με την κουλτούρα τους.</a:t>
            </a:r>
          </a:p>
          <a:p>
            <a:pPr marL="361950" indent="-361950" eaLnBrk="1" hangingPunct="1">
              <a:lnSpc>
                <a:spcPct val="80000"/>
              </a:lnSpc>
              <a:spcBef>
                <a:spcPts val="1200"/>
              </a:spcBef>
              <a:buSzTx/>
              <a:buFont typeface="Wingdings" charset="0"/>
              <a:buAutoNum type="arabicPeriod"/>
            </a:pPr>
            <a:r>
              <a:rPr lang="el-GR" sz="2100">
                <a:latin typeface="Arial" charset="0"/>
                <a:cs typeface="Arial" charset="0"/>
                <a:sym typeface="Wingdings" charset="0"/>
              </a:rPr>
              <a:t>Οι νέες γνώσεις δομούνται πάνω στη βάση των όσων ήδη καταλαβαίνουμε και πιστεύουμε (</a:t>
            </a:r>
            <a:r>
              <a:rPr lang="el-GR" sz="2100" b="1">
                <a:latin typeface="Arial" charset="0"/>
                <a:cs typeface="Arial" charset="0"/>
                <a:sym typeface="Wingdings" charset="0"/>
              </a:rPr>
              <a:t>προϋπάρχουσες γνώσεις</a:t>
            </a:r>
            <a:r>
              <a:rPr lang="el-GR" sz="2100">
                <a:latin typeface="Arial" charset="0"/>
                <a:cs typeface="Arial" charset="0"/>
                <a:sym typeface="Wingdings" charset="0"/>
              </a:rPr>
              <a:t>).</a:t>
            </a:r>
          </a:p>
          <a:p>
            <a:pPr marL="361950" indent="-361950" eaLnBrk="1" hangingPunct="1">
              <a:lnSpc>
                <a:spcPct val="80000"/>
              </a:lnSpc>
              <a:spcBef>
                <a:spcPts val="1200"/>
              </a:spcBef>
              <a:buSzTx/>
              <a:buFont typeface="Wingdings" charset="0"/>
              <a:buAutoNum type="arabicPeriod"/>
            </a:pPr>
            <a:r>
              <a:rPr lang="el-GR" sz="2100">
                <a:latin typeface="Arial" charset="0"/>
                <a:cs typeface="Arial" charset="0"/>
                <a:sym typeface="Wingdings" charset="0"/>
              </a:rPr>
              <a:t>Οι αποτελεσματικές και ευέλικτες </a:t>
            </a:r>
            <a:r>
              <a:rPr lang="el-GR" sz="2100" b="1">
                <a:latin typeface="Arial" charset="0"/>
                <a:cs typeface="Arial" charset="0"/>
                <a:sym typeface="Wingdings" charset="0"/>
              </a:rPr>
              <a:t>στρατηγικές</a:t>
            </a:r>
            <a:r>
              <a:rPr lang="el-GR" sz="2100">
                <a:latin typeface="Arial" charset="0"/>
                <a:cs typeface="Arial" charset="0"/>
                <a:sym typeface="Wingdings" charset="0"/>
              </a:rPr>
              <a:t> βοηθούν τους ανθρώπους να καταλαβαίνουν, να σκέφτονται λογικά, να απομνημονεύουν και να λύνουν προβλήματα.</a:t>
            </a:r>
          </a:p>
        </p:txBody>
      </p:sp>
    </p:spTree>
    <p:extLst>
      <p:ext uri="{BB962C8B-B14F-4D97-AF65-F5344CB8AC3E}">
        <p14:creationId xmlns:p14="http://schemas.microsoft.com/office/powerpoint/2010/main" xmlns="" val="40551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1488"/>
            <a:ext cx="9396413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  <a:cs typeface="Arial" charset="0"/>
              </a:rPr>
              <a:t>Τρέχουσες Τάσεις στη Μάθηση (ΙΙ)</a:t>
            </a:r>
            <a:r>
              <a:rPr lang="el-GR" sz="3200">
                <a:latin typeface="Arial" charset="0"/>
                <a:cs typeface="Arial" charset="0"/>
              </a:rPr>
              <a:t>  </a:t>
            </a:r>
            <a:br>
              <a:rPr lang="el-GR" sz="3200">
                <a:latin typeface="Arial" charset="0"/>
                <a:cs typeface="Arial" charset="0"/>
              </a:rPr>
            </a:br>
            <a:endParaRPr lang="el-GR" sz="3200">
              <a:latin typeface="Arial" charset="0"/>
              <a:cs typeface="Arial" charset="0"/>
            </a:endParaRP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184799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SzTx/>
              <a:buFont typeface="Arial" charset="0"/>
              <a:buAutoNum type="arabicPeriod" startAt="6"/>
            </a:pP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Οι μαθητές πρέπει να ξέρουν πώς να σχεδιάζουν και να </a:t>
            </a:r>
            <a:r>
              <a:rPr lang="el-GR" sz="2100" b="1" dirty="0">
                <a:latin typeface="Arial" charset="0"/>
                <a:cs typeface="Arial" charset="0"/>
                <a:sym typeface="Wingdings" charset="0"/>
              </a:rPr>
              <a:t>παρακολουθούν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 τη μάθησή τους, πώς να </a:t>
            </a:r>
            <a:r>
              <a:rPr lang="el-GR" sz="2100" b="1" dirty="0">
                <a:latin typeface="Arial" charset="0"/>
                <a:cs typeface="Arial" charset="0"/>
                <a:sym typeface="Wingdings" charset="0"/>
              </a:rPr>
              <a:t>θέτουν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 τους δικούς τους μαθησιακούς στόχους και πώς να </a:t>
            </a:r>
            <a:r>
              <a:rPr lang="el-GR" sz="2100" b="1" dirty="0">
                <a:latin typeface="Arial" charset="0"/>
                <a:cs typeface="Arial" charset="0"/>
                <a:sym typeface="Wingdings" charset="0"/>
              </a:rPr>
              <a:t>διορθώνουν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 τα λάθη τους.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SzTx/>
              <a:buFont typeface="Wingdings" charset="0"/>
              <a:buAutoNum type="arabicPeriod" startAt="6"/>
            </a:pP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Μερικές φορές η προϋπάρχουσα γνώση αποτελεί εμπόδιο για τη μάθηση. Οι μαθητές πρέπει να επιλύουν τις εσωτερικές αντιφάσεις και να </a:t>
            </a:r>
            <a:r>
              <a:rPr lang="el-GR" sz="2100" b="1" dirty="0">
                <a:latin typeface="Arial" charset="0"/>
                <a:cs typeface="Arial" charset="0"/>
                <a:sym typeface="Wingdings" charset="0"/>
              </a:rPr>
              <a:t>αναδομούν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 τις υπάρχουσες γνώσεις όταν χρειάζεται.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SzTx/>
              <a:buFont typeface="Wingdings" charset="0"/>
              <a:buAutoNum type="arabicPeriod" startAt="6"/>
            </a:pP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Η μάθηση είναι καλύτερη όταν το υλικό οργανώνεται γύρω από </a:t>
            </a:r>
            <a:r>
              <a:rPr lang="el-GR" sz="2100" b="1" dirty="0">
                <a:latin typeface="Arial" charset="0"/>
                <a:cs typeface="Arial" charset="0"/>
                <a:sym typeface="Wingdings" charset="0"/>
              </a:rPr>
              <a:t>γενικές αρχές και εξηγήσεις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 αντί να βασίζεται στην απομνημόνευση απομονωμένων στοιχείων και διαδικασιών.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SzTx/>
              <a:buFont typeface="Wingdings" charset="0"/>
              <a:buAutoNum type="arabicPeriod" startAt="6"/>
            </a:pP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Η μάθηση αποκτά μεγαλύτερη σημασία όταν τα μαθήματα έχουν </a:t>
            </a:r>
            <a:r>
              <a:rPr lang="el-GR" sz="2100" b="1" dirty="0">
                <a:latin typeface="Arial" charset="0"/>
                <a:cs typeface="Arial" charset="0"/>
                <a:sym typeface="Wingdings" charset="0"/>
              </a:rPr>
              <a:t>εφαρμογή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 σε καταστάσεις της πραγματικής ζωής.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SzTx/>
              <a:buFont typeface="Wingdings" charset="0"/>
              <a:buAutoNum type="arabicPeriod" startAt="6"/>
            </a:pP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Η μάθηση είναι μια πολύπλοκη </a:t>
            </a:r>
            <a:r>
              <a:rPr lang="el-GR" sz="2100" dirty="0" err="1">
                <a:latin typeface="Arial" charset="0"/>
                <a:cs typeface="Arial" charset="0"/>
                <a:sym typeface="Wingdings" charset="0"/>
              </a:rPr>
              <a:t>γνωσιακή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 δραστηριότητα που δε χωράει βιασύνη. Απαιτείται σημαντικός </a:t>
            </a:r>
            <a:r>
              <a:rPr lang="el-GR" sz="2100" b="1" dirty="0">
                <a:latin typeface="Arial" charset="0"/>
                <a:cs typeface="Arial" charset="0"/>
                <a:sym typeface="Wingdings" charset="0"/>
              </a:rPr>
              <a:t>χρόνος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 και εξάσκηση για ν</a:t>
            </a:r>
            <a:r>
              <a:rPr lang="ja-JP" altLang="el-GR" sz="2100" dirty="0">
                <a:latin typeface="Arial" charset="0"/>
                <a:cs typeface="Arial" charset="0"/>
                <a:sym typeface="Wingdings" charset="0"/>
              </a:rPr>
              <a:t>’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 αρχίσει να συγκροτείται η εμπειρογνωμοσύνη σε έναν τομέα.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SzTx/>
              <a:buFont typeface="Wingdings" charset="0"/>
              <a:buAutoNum type="arabicPeriod" startAt="6"/>
            </a:pP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Τα παιδιά μαθαίνουν καλύτερα όταν λαμβάνονται υπόψη οι </a:t>
            </a:r>
            <a:r>
              <a:rPr lang="el-GR" sz="2100" b="1" dirty="0">
                <a:latin typeface="Arial" charset="0"/>
                <a:cs typeface="Arial" charset="0"/>
                <a:sym typeface="Wingdings" charset="0"/>
              </a:rPr>
              <a:t>ατομικές τους διαφορές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SzTx/>
              <a:buFont typeface="Wingdings" charset="0"/>
              <a:buAutoNum type="arabicPeriod" startAt="6"/>
            </a:pP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Η μάθηση επηρεάζεται καθοριστικά από την ύπαρξη </a:t>
            </a:r>
            <a:r>
              <a:rPr lang="el-GR" sz="2100" b="1" dirty="0">
                <a:latin typeface="Arial" charset="0"/>
                <a:cs typeface="Arial" charset="0"/>
                <a:sym typeface="Wingdings" charset="0"/>
              </a:rPr>
              <a:t>κινήτρων</a:t>
            </a:r>
            <a:r>
              <a:rPr lang="el-GR" sz="2100" dirty="0">
                <a:latin typeface="Arial" charset="0"/>
                <a:cs typeface="Arial" charset="0"/>
                <a:sym typeface="Wingdings" charset="0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SzTx/>
              <a:buFont typeface="Wingdings" charset="0"/>
              <a:buNone/>
            </a:pPr>
            <a:endParaRPr lang="el-GR" sz="2100" dirty="0">
              <a:latin typeface="Tahoma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348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8898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Μ. </a:t>
            </a:r>
            <a:r>
              <a:rPr lang="el-GR" sz="2000" dirty="0" err="1" smtClean="0">
                <a:solidFill>
                  <a:srgbClr val="FF0000"/>
                </a:solidFill>
              </a:rPr>
              <a:t>Γρηγοριάδου</a:t>
            </a:r>
            <a:r>
              <a:rPr lang="el-GR" sz="2000" dirty="0" smtClean="0">
                <a:solidFill>
                  <a:srgbClr val="FF0000"/>
                </a:solidFill>
              </a:rPr>
              <a:t>, Α. </a:t>
            </a:r>
            <a:r>
              <a:rPr lang="el-GR" sz="2000" dirty="0" err="1" smtClean="0">
                <a:solidFill>
                  <a:srgbClr val="FF0000"/>
                </a:solidFill>
              </a:rPr>
              <a:t>Γόγουλου</a:t>
            </a:r>
            <a:r>
              <a:rPr lang="el-GR" sz="2000" dirty="0" smtClean="0">
                <a:solidFill>
                  <a:srgbClr val="FF0000"/>
                </a:solidFill>
              </a:rPr>
              <a:t>, Ε. </a:t>
            </a:r>
            <a:r>
              <a:rPr lang="el-GR" sz="2000" dirty="0" err="1" smtClean="0">
                <a:solidFill>
                  <a:srgbClr val="FF0000"/>
                </a:solidFill>
              </a:rPr>
              <a:t>Γουλή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Διδακτική της Πληροφορικής. Θεματική Ενότητα 0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l-GR" sz="2000" dirty="0" smtClean="0">
                <a:solidFill>
                  <a:srgbClr val="FF0000"/>
                </a:solidFill>
              </a:rPr>
              <a:t>: Οργάνωση και Σχεδίαση Μαθήματος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</a:rPr>
              <a:t>http://</a:t>
            </a:r>
            <a:r>
              <a:rPr lang="en-US" sz="2000" dirty="0" err="1">
                <a:solidFill>
                  <a:srgbClr val="FF0000"/>
                </a:solidFill>
              </a:rPr>
              <a:t>opencourses.uoa.gr</a:t>
            </a:r>
            <a:r>
              <a:rPr lang="en-US" sz="2000" dirty="0">
                <a:solidFill>
                  <a:srgbClr val="FF0000"/>
                </a:solidFill>
              </a:rPr>
              <a:t>/courses/DI20/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8068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2925"/>
            <a:ext cx="82296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Γιατί είναι απαραίτητος ο προγραμματισμός της διδασκαλίας;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446452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l-GR" sz="2200" dirty="0">
                <a:latin typeface="Arial" charset="0"/>
              </a:rPr>
              <a:t>μπορεί να επιλύσει το πρόβλημα της διδασκαλίας ενός θέματος σε περιορισμένα χρονικά όρια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l-GR" sz="2200" dirty="0">
                <a:latin typeface="Arial" charset="0"/>
              </a:rPr>
              <a:t>βοηθά τον εκπαιδευτικό να φανταστεί εκ των προτέρων την εξελικτική διαδικασία της διδασκαλίας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l-GR" sz="2200" dirty="0">
                <a:latin typeface="Arial" charset="0"/>
              </a:rPr>
              <a:t>δίνει αίσθημα ασφάλειας και αυτοπεποίθησης στον εκπαιδευτικό και διευκολύνει τον </a:t>
            </a:r>
            <a:r>
              <a:rPr lang="el-GR" sz="2200" dirty="0" err="1" smtClean="0">
                <a:latin typeface="Arial" charset="0"/>
              </a:rPr>
              <a:t>αυτο</a:t>
            </a:r>
            <a:r>
              <a:rPr lang="en-US" sz="2200" dirty="0" smtClean="0">
                <a:latin typeface="Arial" charset="0"/>
              </a:rPr>
              <a:t>-</a:t>
            </a:r>
            <a:r>
              <a:rPr lang="el-GR" sz="2200" dirty="0" smtClean="0">
                <a:latin typeface="Arial" charset="0"/>
              </a:rPr>
              <a:t>έλεγχό </a:t>
            </a:r>
            <a:r>
              <a:rPr lang="el-GR" sz="2200" dirty="0">
                <a:latin typeface="Arial" charset="0"/>
              </a:rPr>
              <a:t>του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l-GR" sz="2200" dirty="0">
                <a:latin typeface="Arial" charset="0"/>
              </a:rPr>
              <a:t>βοηθά στην έγκαιρη πρόβλεψη των προβλημάτων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l-GR" sz="2200" dirty="0">
                <a:latin typeface="Arial" charset="0"/>
              </a:rPr>
              <a:t>συμβάλλει στην εξοικονόμηση χρόνου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l-GR" sz="2200" dirty="0">
                <a:latin typeface="Arial" charset="0"/>
              </a:rPr>
              <a:t>προσανατολίζει τον εκπαιδευτικό στο μαθησιακό έργο που πρέπει να επιτευχθεί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l-GR" sz="2200" dirty="0">
                <a:latin typeface="Arial" charset="0"/>
              </a:rPr>
              <a:t>αποκαλύπτει τις παιδευτικές δυνατότητες του περιεχομένου που πρόκειται να διδαχτεί </a:t>
            </a:r>
          </a:p>
          <a:p>
            <a:pPr algn="r" eaLnBrk="1" hangingPunct="1">
              <a:lnSpc>
                <a:spcPct val="80000"/>
              </a:lnSpc>
              <a:buFont typeface="Wingdings" charset="0"/>
              <a:buNone/>
            </a:pPr>
            <a:endParaRPr lang="el-GR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0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62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093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23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</a:rPr>
              <a:t>Προγραμματισμός Διδασκαλίας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8640763" cy="482374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el-GR" sz="2000" dirty="0">
                <a:latin typeface="Arial" charset="0"/>
              </a:rPr>
              <a:t>Μακροπρόθεσμος</a:t>
            </a:r>
          </a:p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el-GR" sz="2000" dirty="0">
                <a:latin typeface="Arial" charset="0"/>
              </a:rPr>
              <a:t>Μεσοπρόθεσμος</a:t>
            </a:r>
          </a:p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el-GR" sz="2000" dirty="0">
                <a:latin typeface="Arial" charset="0"/>
              </a:rPr>
              <a:t>Εβδομαδιαίος</a:t>
            </a:r>
          </a:p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el-GR" sz="2000" b="1" dirty="0">
                <a:solidFill>
                  <a:srgbClr val="00005E"/>
                </a:solidFill>
                <a:latin typeface="Arial" charset="0"/>
              </a:rPr>
              <a:t>Ωριαίος </a:t>
            </a:r>
            <a:r>
              <a:rPr lang="el-GR" sz="2000" b="1" dirty="0">
                <a:solidFill>
                  <a:srgbClr val="00005E"/>
                </a:solidFill>
                <a:latin typeface="Arial" charset="0"/>
                <a:sym typeface="Symbol" charset="0"/>
              </a:rPr>
              <a:t>  Αποκλειστικό έργο του εκπαιδευτικού</a:t>
            </a:r>
          </a:p>
          <a:p>
            <a:pPr lvl="1" eaLnBrk="1" hangingPunct="1">
              <a:lnSpc>
                <a:spcPct val="80000"/>
              </a:lnSpc>
              <a:spcBef>
                <a:spcPct val="60000"/>
              </a:spcBef>
            </a:pPr>
            <a:r>
              <a:rPr lang="el-GR" sz="2400" dirty="0">
                <a:latin typeface="Arial" charset="0"/>
              </a:rPr>
              <a:t>προσδιορισμός και η ανάλυση των εκπαιδευτικών αναγκών των μαθητών</a:t>
            </a:r>
          </a:p>
          <a:p>
            <a:pPr lvl="1" eaLnBrk="1" hangingPunct="1">
              <a:lnSpc>
                <a:spcPct val="80000"/>
              </a:lnSpc>
              <a:spcBef>
                <a:spcPct val="85000"/>
              </a:spcBef>
            </a:pPr>
            <a:r>
              <a:rPr lang="el-GR" sz="2400" dirty="0">
                <a:latin typeface="Arial" charset="0"/>
              </a:rPr>
              <a:t>διατύπωση των διδακτικών στόχων </a:t>
            </a:r>
          </a:p>
          <a:p>
            <a:pPr lvl="1" eaLnBrk="1" hangingPunct="1">
              <a:lnSpc>
                <a:spcPct val="80000"/>
              </a:lnSpc>
              <a:spcBef>
                <a:spcPct val="85000"/>
              </a:spcBef>
            </a:pPr>
            <a:r>
              <a:rPr lang="el-GR" sz="2400" dirty="0">
                <a:latin typeface="Arial" charset="0"/>
              </a:rPr>
              <a:t>επιλογή των στρατηγικών και των τεχνικών υλοποίησης της διδασκαλίας</a:t>
            </a:r>
          </a:p>
          <a:p>
            <a:pPr lvl="1" eaLnBrk="1" hangingPunct="1">
              <a:lnSpc>
                <a:spcPct val="80000"/>
              </a:lnSpc>
              <a:spcBef>
                <a:spcPct val="85000"/>
              </a:spcBef>
            </a:pPr>
            <a:r>
              <a:rPr lang="el-GR" sz="2400" dirty="0">
                <a:latin typeface="Arial" charset="0"/>
              </a:rPr>
              <a:t>διαδικασίες της αξιολόγησης</a:t>
            </a:r>
          </a:p>
          <a:p>
            <a:pPr lvl="1"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lvl="1" algn="r" eaLnBrk="1" hangingPunct="1">
              <a:lnSpc>
                <a:spcPct val="80000"/>
              </a:lnSpc>
              <a:buFont typeface="Wingdings" charset="0"/>
              <a:buNone/>
            </a:pPr>
            <a:r>
              <a:rPr lang="el-GR" sz="1600" dirty="0">
                <a:latin typeface="Arial" charset="0"/>
              </a:rPr>
              <a:t>(</a:t>
            </a:r>
            <a:r>
              <a:rPr lang="el-GR" sz="1600" dirty="0" err="1">
                <a:latin typeface="Arial" charset="0"/>
              </a:rPr>
              <a:t>Ματσαγγούρας</a:t>
            </a:r>
            <a:r>
              <a:rPr lang="el-GR" sz="1600" dirty="0">
                <a:latin typeface="Arial" charset="0"/>
              </a:rPr>
              <a:t> 2001; </a:t>
            </a:r>
            <a:r>
              <a:rPr lang="el-GR" sz="1600" dirty="0" err="1">
                <a:latin typeface="Arial" charset="0"/>
              </a:rPr>
              <a:t>Τριλιανός</a:t>
            </a:r>
            <a:r>
              <a:rPr lang="el-GR" sz="1600" dirty="0">
                <a:latin typeface="Arial" charset="0"/>
              </a:rPr>
              <a:t> 2004)</a:t>
            </a:r>
            <a:r>
              <a:rPr lang="el-GR" sz="12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197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9155113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</a:rPr>
              <a:t>Προσδιορισμός &amp; Ανάλυση Εκπαιδευτικών Αναγκών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5750"/>
            <a:ext cx="8893175" cy="46815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l-GR" sz="2400" dirty="0">
                <a:latin typeface="Arial" charset="0"/>
              </a:rPr>
              <a:t>Ο εκπαιδευτικός θα πρέπει να συνυπολογίσει: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30000"/>
              </a:spcAft>
            </a:pPr>
            <a:r>
              <a:rPr lang="el-GR" sz="2400" dirty="0">
                <a:latin typeface="Arial" charset="0"/>
              </a:rPr>
              <a:t>τα ιδιαίτερα χαρακτηριστικά των μαθητών, όπως 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dirty="0">
                <a:latin typeface="Arial" charset="0"/>
              </a:rPr>
              <a:t>μαθησιακά ενδιαφέροντα 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dirty="0">
                <a:latin typeface="Arial" charset="0"/>
              </a:rPr>
              <a:t>στυλ μάθησης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dirty="0">
                <a:solidFill>
                  <a:srgbClr val="FF0000"/>
                </a:solidFill>
                <a:latin typeface="Arial" charset="0"/>
              </a:rPr>
              <a:t>πρότερη γνώση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dirty="0">
                <a:solidFill>
                  <a:srgbClr val="FF0000"/>
                </a:solidFill>
                <a:latin typeface="Arial" charset="0"/>
              </a:rPr>
              <a:t>τυχόν εσφαλμένες αντιλήψεις ή ελλιπείς γνώσεις 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dirty="0">
                <a:latin typeface="Arial" charset="0"/>
              </a:rPr>
              <a:t>εσωτερική παρώθηση (κίνητρα) 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dirty="0">
                <a:latin typeface="Arial" charset="0"/>
              </a:rPr>
              <a:t>ηλικία 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dirty="0">
                <a:latin typeface="Arial" charset="0"/>
              </a:rPr>
              <a:t>φύλο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dirty="0">
                <a:latin typeface="Arial" charset="0"/>
              </a:rPr>
              <a:t>πολιτιστικό και γλωσσικό υπόβαθρο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l-GR" sz="2400" dirty="0">
                <a:latin typeface="Arial" charset="0"/>
              </a:rPr>
              <a:t>τις διαφορετικές ικανότητες και προσδοκίες κάθε μαθητή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5000"/>
              </a:spcAft>
            </a:pPr>
            <a:r>
              <a:rPr lang="el-GR" sz="2400" dirty="0">
                <a:latin typeface="Arial" charset="0"/>
              </a:rPr>
              <a:t>τις δυνατότητες και το ρυθμό μάθησης των μαθητών ως ομάδα</a:t>
            </a:r>
          </a:p>
        </p:txBody>
      </p:sp>
      <p:sp>
        <p:nvSpPr>
          <p:cNvPr id="32774" name="AutoShape 4"/>
          <p:cNvSpPr>
            <a:spLocks/>
          </p:cNvSpPr>
          <p:nvPr/>
        </p:nvSpPr>
        <p:spPr bwMode="auto">
          <a:xfrm>
            <a:off x="6804025" y="3284538"/>
            <a:ext cx="288925" cy="360362"/>
          </a:xfrm>
          <a:prstGeom prst="rightBrace">
            <a:avLst>
              <a:gd name="adj1" fmla="val 10394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7092950" y="2852738"/>
            <a:ext cx="2016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l-GR" sz="1400">
                <a:solidFill>
                  <a:schemeClr val="hlink"/>
                </a:solidFill>
              </a:rPr>
              <a:t>Προκαταρκτική Αξιολόγηση υπό τη μορφή γραπτής δοκιμασίας ή προφορικών ερωτήσεων</a:t>
            </a:r>
          </a:p>
        </p:txBody>
      </p:sp>
    </p:spTree>
    <p:extLst>
      <p:ext uri="{BB962C8B-B14F-4D97-AF65-F5344CB8AC3E}">
        <p14:creationId xmlns:p14="http://schemas.microsoft.com/office/powerpoint/2010/main" xmlns="" val="40936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</a:rPr>
              <a:t>Διδακτική Στοχοθεσία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93175" cy="496832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l-GR" sz="2200" dirty="0">
                <a:latin typeface="Arial" charset="0"/>
              </a:rPr>
              <a:t>Οι διδακτικοί στόχοι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l-GR" sz="2200" dirty="0">
                <a:latin typeface="Arial" charset="0"/>
              </a:rPr>
              <a:t>αφορούν στα </a:t>
            </a:r>
            <a:r>
              <a:rPr lang="el-GR" sz="2200" u="sng" dirty="0">
                <a:latin typeface="Arial" charset="0"/>
              </a:rPr>
              <a:t>προσδοκώμενα μαθησιακά αποτελέσματα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l-GR" sz="2200" dirty="0">
                <a:latin typeface="Arial" charset="0"/>
              </a:rPr>
              <a:t>πρέπει να προσδιορίζουν: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200" dirty="0">
                <a:latin typeface="Arial" charset="0"/>
              </a:rPr>
              <a:t>τι επιδιώκεται να πετύχουν οι μαθητές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200" dirty="0">
                <a:latin typeface="Arial" charset="0"/>
              </a:rPr>
              <a:t>τι αναμένεται να μπορούν να «κάνουν» οι μαθητές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200" dirty="0">
                <a:latin typeface="Arial" charset="0"/>
              </a:rPr>
              <a:t>τι χρειάζεται να γνωρίζουν οι μαθητές προκειμένου να επιτελέσουν τις διδακτικές δραστηριότητες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2200" dirty="0">
                <a:latin typeface="Arial" charset="0"/>
              </a:rPr>
              <a:t>πρέπει να ...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2200" dirty="0">
                <a:latin typeface="Arial" charset="0"/>
              </a:rPr>
              <a:t>γνωστοποιούνται στους μαθητές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2200" dirty="0">
                <a:latin typeface="Arial" charset="0"/>
              </a:rPr>
              <a:t>καθορίζονται με ακρίβεια και σαφήνεια και το ύφος να είναι φιλικό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2200" dirty="0">
                <a:latin typeface="Arial" charset="0"/>
              </a:rPr>
              <a:t>περιγράφονται με σύντομο τρόπο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l-GR" sz="2200" dirty="0">
                <a:latin typeface="Arial" charset="0"/>
              </a:rPr>
              <a:t>μπορεί να καθορίζονται από τον εκπαιδευτικό μαζί με τους μαθητές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endParaRPr lang="el-GR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5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756775" cy="811212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Μοντέλα Διδακτικών Στόχων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196975"/>
            <a:ext cx="8893175" cy="5327650"/>
          </a:xfrm>
        </p:spPr>
        <p:txBody>
          <a:bodyPr/>
          <a:lstStyle/>
          <a:p>
            <a:pPr eaLnBrk="1" hangingPunct="1"/>
            <a:r>
              <a:rPr lang="el-GR" sz="2200" b="1">
                <a:latin typeface="Arial" charset="0"/>
              </a:rPr>
              <a:t>Το μοντέλο των αντικειμενικών στόχων</a:t>
            </a:r>
            <a:r>
              <a:rPr lang="el-GR" sz="2200">
                <a:latin typeface="Arial" charset="0"/>
              </a:rPr>
              <a:t>:</a:t>
            </a:r>
          </a:p>
          <a:p>
            <a:pPr marL="960438" lvl="1" indent="-503238" eaLnBrk="1" hangingPunct="1"/>
            <a:r>
              <a:rPr lang="el-GR" sz="2200">
                <a:latin typeface="Arial" charset="0"/>
              </a:rPr>
              <a:t>περιγράφουν συμπεριφορές των μαθητών, οι οποίες είναι μετρήσιμες και επαληθεύσιμες</a:t>
            </a:r>
          </a:p>
          <a:p>
            <a:pPr marL="960438" lvl="1" indent="-503238" eaLnBrk="1" hangingPunct="1"/>
            <a:r>
              <a:rPr lang="el-GR" sz="2200">
                <a:latin typeface="Arial" charset="0"/>
              </a:rPr>
              <a:t>πρέπει να καθορίζονται οι συνθήκες, οι προϋποθέσεις και ο βαθμός επάρκειας του στόχου</a:t>
            </a:r>
          </a:p>
          <a:p>
            <a:pPr eaLnBrk="1" hangingPunct="1">
              <a:spcBef>
                <a:spcPct val="40000"/>
              </a:spcBef>
            </a:pPr>
            <a:r>
              <a:rPr lang="el-GR" sz="2200" b="1">
                <a:latin typeface="Arial" charset="0"/>
              </a:rPr>
              <a:t>Το μοντέλο των γενικευμένων στόχων</a:t>
            </a:r>
            <a:r>
              <a:rPr lang="el-GR" sz="2200">
                <a:latin typeface="Arial" charset="0"/>
              </a:rPr>
              <a:t>:</a:t>
            </a:r>
          </a:p>
          <a:p>
            <a:pPr marL="960438" lvl="1" indent="-503238" eaLnBrk="1" hangingPunct="1"/>
            <a:r>
              <a:rPr lang="el-GR" sz="2200">
                <a:latin typeface="Arial" charset="0"/>
              </a:rPr>
              <a:t>διατύπωση γενικών θεματικών στόχων</a:t>
            </a:r>
          </a:p>
          <a:p>
            <a:pPr eaLnBrk="1" hangingPunct="1">
              <a:spcBef>
                <a:spcPct val="40000"/>
              </a:spcBef>
            </a:pPr>
            <a:r>
              <a:rPr lang="el-GR" sz="2200" b="1">
                <a:latin typeface="Arial" charset="0"/>
              </a:rPr>
              <a:t>Το συνδυαστικό μοντέλο</a:t>
            </a:r>
            <a:r>
              <a:rPr lang="el-GR" sz="2200">
                <a:latin typeface="Arial" charset="0"/>
              </a:rPr>
              <a:t>:</a:t>
            </a:r>
          </a:p>
          <a:p>
            <a:pPr marL="960438" lvl="1" indent="-503238" eaLnBrk="1" hangingPunct="1"/>
            <a:r>
              <a:rPr lang="el-GR" sz="2200">
                <a:latin typeface="Arial" charset="0"/>
              </a:rPr>
              <a:t>διατύπωση γενικού εκπαιδευτικού σκοπού με τη μορφή των γενικευμένων στόχων διδασκαλίας </a:t>
            </a:r>
          </a:p>
          <a:p>
            <a:pPr marL="960438" lvl="1" indent="-503238" eaLnBrk="1" hangingPunct="1"/>
            <a:r>
              <a:rPr lang="el-GR" sz="2200">
                <a:latin typeface="Arial" charset="0"/>
              </a:rPr>
              <a:t>εξειδίκευση του γενικού στόχου σε επιμέρους με τη μορφή αντικειμενικών στόχων</a:t>
            </a:r>
          </a:p>
        </p:txBody>
      </p:sp>
    </p:spTree>
    <p:extLst>
      <p:ext uri="{BB962C8B-B14F-4D97-AF65-F5344CB8AC3E}">
        <p14:creationId xmlns:p14="http://schemas.microsoft.com/office/powerpoint/2010/main" xmlns="" val="42649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893175" cy="811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</a:rPr>
              <a:t>Το μοντέλο των αντικειμενικών στόχων</a:t>
            </a:r>
            <a:r>
              <a:rPr lang="el-GR">
                <a:solidFill>
                  <a:srgbClr val="00005E"/>
                </a:solidFill>
                <a:latin typeface="Arial" charset="0"/>
              </a:rPr>
              <a:t> 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5750"/>
            <a:ext cx="8281987" cy="4968875"/>
          </a:xfrm>
        </p:spPr>
        <p:txBody>
          <a:bodyPr>
            <a:normAutofit/>
          </a:bodyPr>
          <a:lstStyle/>
          <a:p>
            <a:pPr marL="960438" lvl="1" indent="-503238" eaLnBrk="1" hangingPunct="1">
              <a:lnSpc>
                <a:spcPct val="90000"/>
              </a:lnSpc>
              <a:buFont typeface="Wingdings" charset="0"/>
              <a:buChar char="q"/>
            </a:pPr>
            <a:r>
              <a:rPr lang="el-GR" sz="2400">
                <a:latin typeface="Arial" charset="0"/>
              </a:rPr>
              <a:t>για τη διατύπωση των στόχων προτείνεται μόνο η </a:t>
            </a:r>
            <a:r>
              <a:rPr lang="el-GR" sz="2400" b="1">
                <a:latin typeface="Arial" charset="0"/>
              </a:rPr>
              <a:t>χρήση ρημάτων που περιγράφουν παρατηρήσιμη και μετρήσιμη συμπεριφορά των μαθητών</a:t>
            </a:r>
            <a:r>
              <a:rPr lang="el-GR" sz="2400">
                <a:latin typeface="Arial" charset="0"/>
              </a:rPr>
              <a:t> (π.χ. περιγράφω, επιλέγω, χρησιμοποιώ, διακρίνω), ενώ </a:t>
            </a:r>
          </a:p>
          <a:p>
            <a:pPr marL="960438" lvl="1" indent="-503238" eaLnBrk="1" hangingPunct="1">
              <a:lnSpc>
                <a:spcPct val="90000"/>
              </a:lnSpc>
              <a:buFont typeface="Wingdings" charset="0"/>
              <a:buNone/>
            </a:pPr>
            <a:r>
              <a:rPr lang="el-GR" sz="2400">
                <a:latin typeface="Arial" charset="0"/>
              </a:rPr>
              <a:t>      </a:t>
            </a:r>
            <a:r>
              <a:rPr lang="el-GR" sz="2400" i="1">
                <a:solidFill>
                  <a:srgbClr val="FF0000"/>
                </a:solidFill>
                <a:latin typeface="Arial" charset="0"/>
              </a:rPr>
              <a:t>ρήματα όπως μαθαίνω, γνωρίζω, συνειδητοποιώ είναι ακατάλληλα για τη διατύπωση στόχων</a:t>
            </a:r>
          </a:p>
          <a:p>
            <a:pPr marL="960438" lvl="1" indent="-503238" eaLnBrk="1" hangingPunct="1">
              <a:lnSpc>
                <a:spcPct val="90000"/>
              </a:lnSpc>
              <a:buFont typeface="Wingdings" charset="0"/>
              <a:buChar char="q"/>
            </a:pPr>
            <a:r>
              <a:rPr lang="el-GR" sz="2400">
                <a:latin typeface="Arial" charset="0"/>
              </a:rPr>
              <a:t>για να είναι πλήρης η διατύπωση ενός στόχου, εκτός από τη συμπεριφορά θα πρέπει να καθορίζονται </a:t>
            </a:r>
            <a:r>
              <a:rPr lang="el-GR" sz="2400" b="1">
                <a:latin typeface="Arial" charset="0"/>
              </a:rPr>
              <a:t>οι συνθήκες και οι προϋποθέσεις </a:t>
            </a:r>
            <a:r>
              <a:rPr lang="el-GR" sz="2400">
                <a:latin typeface="Arial" charset="0"/>
              </a:rPr>
              <a:t>κάτω από τις οποίες αναμένεται να εκδηλωθεί η συμπεριφορά, καθώς και </a:t>
            </a:r>
            <a:r>
              <a:rPr lang="el-GR" sz="2400" b="1">
                <a:latin typeface="Arial" charset="0"/>
              </a:rPr>
              <a:t>το κριτήριο επίτευξης του στόχου</a:t>
            </a:r>
            <a:r>
              <a:rPr lang="el-GR" sz="2400">
                <a:latin typeface="Arial" charset="0"/>
              </a:rPr>
              <a:t> (βαθμός επάρκειας) </a:t>
            </a:r>
          </a:p>
          <a:p>
            <a:pPr marL="960438" lvl="1" indent="-503238" eaLnBrk="1" hangingPunct="1">
              <a:lnSpc>
                <a:spcPct val="90000"/>
              </a:lnSpc>
              <a:buFont typeface="Verdana" charset="0"/>
              <a:buChar char="◦"/>
            </a:pPr>
            <a:endParaRPr lang="el-GR" sz="17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8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2857</Words>
  <Application>Microsoft Office PowerPoint</Application>
  <PresentationFormat>On-screen Show (4:3)</PresentationFormat>
  <Paragraphs>328</Paragraphs>
  <Slides>41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Θέμα του Office</vt:lpstr>
      <vt:lpstr>Διδακτική της Πληροφορικής</vt:lpstr>
      <vt:lpstr>Διδασκαλία</vt:lpstr>
      <vt:lpstr>Διδακτικός Σχεδιασμός ή Προγραμματισμός της Διδασκαλίας</vt:lpstr>
      <vt:lpstr>Γιατί είναι απαραίτητος ο προγραμματισμός της διδασκαλίας;</vt:lpstr>
      <vt:lpstr>Προγραμματισμός Διδασκαλίας</vt:lpstr>
      <vt:lpstr>Προσδιορισμός &amp; Ανάλυση Εκπαιδευτικών Αναγκών</vt:lpstr>
      <vt:lpstr>Διδακτική Στοχοθεσία</vt:lpstr>
      <vt:lpstr>Μοντέλα Διδακτικών Στόχων</vt:lpstr>
      <vt:lpstr>Το μοντέλο των αντικειμενικών στόχων </vt:lpstr>
      <vt:lpstr>Παραδείγματα</vt:lpstr>
      <vt:lpstr>Το μοντέλο των γενικευμένων στόχων</vt:lpstr>
      <vt:lpstr>Το συνδυαστικό μοντέλο</vt:lpstr>
      <vt:lpstr>Παραδείγματα</vt:lpstr>
      <vt:lpstr>Συνοψίζοντας</vt:lpstr>
      <vt:lpstr>Συνοψίζοντας</vt:lpstr>
      <vt:lpstr>Συνοψίζοντας</vt:lpstr>
      <vt:lpstr>Slide 17</vt:lpstr>
      <vt:lpstr>Δραστηριότητα</vt:lpstr>
      <vt:lpstr>Σχεδιασμός Περιεχομένου &amp; Μεθοδολογίας</vt:lpstr>
      <vt:lpstr>Slide 20</vt:lpstr>
      <vt:lpstr>Διδακτικές Τεχνικές (Τεχνικές Διδασκαλίας)</vt:lpstr>
      <vt:lpstr>Τεχνικές Διδασκαλίας</vt:lpstr>
      <vt:lpstr>Παιχνίδι Ρόλων</vt:lpstr>
      <vt:lpstr>Μελέτη Περίπτωσης</vt:lpstr>
      <vt:lpstr>Εννοιολογική Χαρτογράφηση &amp; Εννοιολογικός Χάρτης (ΕΧ)</vt:lpstr>
      <vt:lpstr>Εννοιολογικός Χάρτης: Παράδειγμα</vt:lpstr>
      <vt:lpstr>Εκπαιδευτική Αξιολόγηση</vt:lpstr>
      <vt:lpstr>Slide 28</vt:lpstr>
      <vt:lpstr>Εκπαιδευτική Αξιολόγηση: Τάσεις ... (Ι)</vt:lpstr>
      <vt:lpstr>Εκπαιδευτική Αξιολόγηση: Τάσεις ... (ΙΙ)</vt:lpstr>
      <vt:lpstr>Η Αξιολόγηση ως Εργαλείο Μάθησης</vt:lpstr>
      <vt:lpstr>Τρέχουσες Τάσεις στη Μάθηση (Ι)  Στέλλα Βοσνιάδου: Πώς μαθαίνουν οι μαθητές http://www.ibe.unesco.org/International/Publications/EducationalPractices/prachome.htm </vt:lpstr>
      <vt:lpstr>Τρέχουσες Τάσεις στη Μάθηση (ΙΙ)   </vt:lpstr>
      <vt:lpstr>Τέλος Ενότητας</vt:lpstr>
      <vt:lpstr>Χρηματοδότηση</vt:lpstr>
      <vt:lpstr>Σημειώματα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user</cp:lastModifiedBy>
  <cp:revision>193</cp:revision>
  <dcterms:created xsi:type="dcterms:W3CDTF">2012-09-06T09:03:05Z</dcterms:created>
  <dcterms:modified xsi:type="dcterms:W3CDTF">2015-02-22T19:32:37Z</dcterms:modified>
</cp:coreProperties>
</file>