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1"/>
  </p:sldMasterIdLst>
  <p:notesMasterIdLst>
    <p:notesMasterId r:id="rId110"/>
  </p:notesMasterIdLst>
  <p:sldIdLst>
    <p:sldId id="256" r:id="rId2"/>
    <p:sldId id="401" r:id="rId3"/>
    <p:sldId id="402" r:id="rId4"/>
    <p:sldId id="403" r:id="rId5"/>
    <p:sldId id="404" r:id="rId6"/>
    <p:sldId id="429" r:id="rId7"/>
    <p:sldId id="430" r:id="rId8"/>
    <p:sldId id="407" r:id="rId9"/>
    <p:sldId id="408" r:id="rId10"/>
    <p:sldId id="409" r:id="rId11"/>
    <p:sldId id="410" r:id="rId12"/>
    <p:sldId id="412" r:id="rId13"/>
    <p:sldId id="427" r:id="rId14"/>
    <p:sldId id="414" r:id="rId15"/>
    <p:sldId id="332" r:id="rId16"/>
    <p:sldId id="333" r:id="rId17"/>
    <p:sldId id="334" r:id="rId18"/>
    <p:sldId id="335" r:id="rId19"/>
    <p:sldId id="336" r:id="rId20"/>
    <p:sldId id="337" r:id="rId21"/>
    <p:sldId id="415" r:id="rId22"/>
    <p:sldId id="339" r:id="rId23"/>
    <p:sldId id="340" r:id="rId24"/>
    <p:sldId id="341" r:id="rId25"/>
    <p:sldId id="342" r:id="rId26"/>
    <p:sldId id="343" r:id="rId27"/>
    <p:sldId id="344" r:id="rId28"/>
    <p:sldId id="345" r:id="rId29"/>
    <p:sldId id="419" r:id="rId30"/>
    <p:sldId id="347" r:id="rId31"/>
    <p:sldId id="348" r:id="rId32"/>
    <p:sldId id="349" r:id="rId33"/>
    <p:sldId id="350" r:id="rId34"/>
    <p:sldId id="351" r:id="rId35"/>
    <p:sldId id="352" r:id="rId36"/>
    <p:sldId id="353" r:id="rId37"/>
    <p:sldId id="354" r:id="rId38"/>
    <p:sldId id="355" r:id="rId39"/>
    <p:sldId id="356" r:id="rId40"/>
    <p:sldId id="357" r:id="rId41"/>
    <p:sldId id="416" r:id="rId42"/>
    <p:sldId id="359" r:id="rId43"/>
    <p:sldId id="420" r:id="rId44"/>
    <p:sldId id="428" r:id="rId45"/>
    <p:sldId id="361" r:id="rId46"/>
    <p:sldId id="362" r:id="rId47"/>
    <p:sldId id="363" r:id="rId48"/>
    <p:sldId id="364" r:id="rId49"/>
    <p:sldId id="365" r:id="rId50"/>
    <p:sldId id="366" r:id="rId51"/>
    <p:sldId id="367" r:id="rId52"/>
    <p:sldId id="368" r:id="rId53"/>
    <p:sldId id="369" r:id="rId54"/>
    <p:sldId id="370" r:id="rId55"/>
    <p:sldId id="371" r:id="rId56"/>
    <p:sldId id="372" r:id="rId57"/>
    <p:sldId id="373" r:id="rId58"/>
    <p:sldId id="374" r:id="rId59"/>
    <p:sldId id="375" r:id="rId60"/>
    <p:sldId id="376" r:id="rId61"/>
    <p:sldId id="377" r:id="rId62"/>
    <p:sldId id="378" r:id="rId63"/>
    <p:sldId id="379" r:id="rId64"/>
    <p:sldId id="380" r:id="rId65"/>
    <p:sldId id="381" r:id="rId66"/>
    <p:sldId id="382" r:id="rId67"/>
    <p:sldId id="383" r:id="rId68"/>
    <p:sldId id="384" r:id="rId69"/>
    <p:sldId id="385" r:id="rId70"/>
    <p:sldId id="386" r:id="rId71"/>
    <p:sldId id="387" r:id="rId72"/>
    <p:sldId id="421" r:id="rId73"/>
    <p:sldId id="422" r:id="rId74"/>
    <p:sldId id="423" r:id="rId75"/>
    <p:sldId id="424" r:id="rId76"/>
    <p:sldId id="388" r:id="rId77"/>
    <p:sldId id="390" r:id="rId78"/>
    <p:sldId id="391" r:id="rId79"/>
    <p:sldId id="392" r:id="rId80"/>
    <p:sldId id="394" r:id="rId81"/>
    <p:sldId id="396" r:id="rId82"/>
    <p:sldId id="397" r:id="rId83"/>
    <p:sldId id="398" r:id="rId84"/>
    <p:sldId id="399" r:id="rId85"/>
    <p:sldId id="311" r:id="rId86"/>
    <p:sldId id="312" r:id="rId87"/>
    <p:sldId id="313" r:id="rId88"/>
    <p:sldId id="314" r:id="rId89"/>
    <p:sldId id="315" r:id="rId90"/>
    <p:sldId id="316" r:id="rId91"/>
    <p:sldId id="317" r:id="rId92"/>
    <p:sldId id="318" r:id="rId93"/>
    <p:sldId id="431" r:id="rId94"/>
    <p:sldId id="432" r:id="rId95"/>
    <p:sldId id="433" r:id="rId96"/>
    <p:sldId id="434" r:id="rId97"/>
    <p:sldId id="435" r:id="rId98"/>
    <p:sldId id="436" r:id="rId99"/>
    <p:sldId id="437" r:id="rId100"/>
    <p:sldId id="438" r:id="rId101"/>
    <p:sldId id="439" r:id="rId102"/>
    <p:sldId id="440" r:id="rId103"/>
    <p:sldId id="441" r:id="rId104"/>
    <p:sldId id="442" r:id="rId105"/>
    <p:sldId id="443" r:id="rId106"/>
    <p:sldId id="444" r:id="rId107"/>
    <p:sldId id="445" r:id="rId108"/>
    <p:sldId id="446"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9B923BCD-93F9-4A87-88B4-78A237AFF77E}">
          <p14:sldIdLst>
            <p14:sldId id="256"/>
            <p14:sldId id="401"/>
            <p14:sldId id="402"/>
            <p14:sldId id="403"/>
            <p14:sldId id="404"/>
            <p14:sldId id="429"/>
            <p14:sldId id="430"/>
            <p14:sldId id="407"/>
            <p14:sldId id="408"/>
            <p14:sldId id="409"/>
            <p14:sldId id="410"/>
            <p14:sldId id="412"/>
            <p14:sldId id="427"/>
            <p14:sldId id="414"/>
            <p14:sldId id="332"/>
            <p14:sldId id="333"/>
          </p14:sldIdLst>
        </p14:section>
        <p14:section name="Υδρόζωα" id="{8E7E4FE7-A241-4C64-934A-179FC81797CD}">
          <p14:sldIdLst>
            <p14:sldId id="334"/>
            <p14:sldId id="335"/>
            <p14:sldId id="336"/>
            <p14:sldId id="337"/>
            <p14:sldId id="415"/>
            <p14:sldId id="339"/>
            <p14:sldId id="340"/>
            <p14:sldId id="341"/>
            <p14:sldId id="342"/>
            <p14:sldId id="343"/>
            <p14:sldId id="344"/>
            <p14:sldId id="345"/>
            <p14:sldId id="419"/>
            <p14:sldId id="347"/>
            <p14:sldId id="348"/>
            <p14:sldId id="349"/>
            <p14:sldId id="350"/>
          </p14:sldIdLst>
        </p14:section>
        <p14:section name="Σκυφόζωα" id="{F17CFA31-19FD-4326-8536-5DBB451913AA}">
          <p14:sldIdLst>
            <p14:sldId id="351"/>
            <p14:sldId id="352"/>
            <p14:sldId id="353"/>
            <p14:sldId id="354"/>
            <p14:sldId id="355"/>
            <p14:sldId id="356"/>
            <p14:sldId id="357"/>
            <p14:sldId id="416"/>
            <p14:sldId id="359"/>
            <p14:sldId id="420"/>
            <p14:sldId id="428"/>
            <p14:sldId id="361"/>
            <p14:sldId id="362"/>
          </p14:sldIdLst>
        </p14:section>
        <p14:section name="Κυβόζωα" id="{0C3B099F-3FEC-4677-94BC-B19801F7DEE1}">
          <p14:sldIdLst>
            <p14:sldId id="363"/>
            <p14:sldId id="364"/>
            <p14:sldId id="365"/>
            <p14:sldId id="366"/>
            <p14:sldId id="367"/>
            <p14:sldId id="368"/>
          </p14:sldIdLst>
        </p14:section>
        <p14:section name="Σταυρόζωα" id="{9D52E806-EC3A-4320-B25C-F4CB33F3FD50}">
          <p14:sldIdLst>
            <p14:sldId id="369"/>
            <p14:sldId id="370"/>
          </p14:sldIdLst>
        </p14:section>
        <p14:section name="Ανθόζωα" id="{F46ECA1A-2671-405E-BDA6-6DC9C8EDBDA2}">
          <p14:sldIdLst>
            <p14:sldId id="371"/>
            <p14:sldId id="372"/>
            <p14:sldId id="373"/>
            <p14:sldId id="374"/>
            <p14:sldId id="375"/>
            <p14:sldId id="376"/>
            <p14:sldId id="377"/>
            <p14:sldId id="378"/>
            <p14:sldId id="379"/>
            <p14:sldId id="380"/>
            <p14:sldId id="381"/>
            <p14:sldId id="382"/>
            <p14:sldId id="383"/>
            <p14:sldId id="384"/>
            <p14:sldId id="385"/>
            <p14:sldId id="386"/>
            <p14:sldId id="387"/>
            <p14:sldId id="421"/>
            <p14:sldId id="422"/>
            <p14:sldId id="423"/>
            <p14:sldId id="424"/>
            <p14:sldId id="388"/>
            <p14:sldId id="390"/>
            <p14:sldId id="391"/>
            <p14:sldId id="392"/>
            <p14:sldId id="394"/>
            <p14:sldId id="396"/>
            <p14:sldId id="397"/>
            <p14:sldId id="398"/>
            <p14:sldId id="399"/>
            <p14:sldId id="311"/>
            <p14:sldId id="312"/>
            <p14:sldId id="313"/>
            <p14:sldId id="314"/>
            <p14:sldId id="315"/>
            <p14:sldId id="316"/>
            <p14:sldId id="317"/>
            <p14:sldId id="318"/>
            <p14:sldId id="431"/>
            <p14:sldId id="432"/>
            <p14:sldId id="433"/>
            <p14:sldId id="434"/>
            <p14:sldId id="435"/>
            <p14:sldId id="436"/>
            <p14:sldId id="437"/>
            <p14:sldId id="438"/>
            <p14:sldId id="439"/>
            <p14:sldId id="440"/>
            <p14:sldId id="441"/>
            <p14:sldId id="442"/>
            <p14:sldId id="443"/>
            <p14:sldId id="444"/>
            <p14:sldId id="445"/>
            <p14:sldId id="4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7ED"/>
    <a:srgbClr val="8CB5DD"/>
    <a:srgbClr val="CDE1F3"/>
    <a:srgbClr val="F7F7F7"/>
    <a:srgbClr val="F3F3F3"/>
    <a:srgbClr val="FDFDFD"/>
    <a:srgbClr val="FFFFFF"/>
    <a:srgbClr val="5075BC"/>
    <a:srgbClr val="8A9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78849" autoAdjust="0"/>
  </p:normalViewPr>
  <p:slideViewPr>
    <p:cSldViewPr snapToGrid="0">
      <p:cViewPr varScale="1">
        <p:scale>
          <a:sx n="56" d="100"/>
          <a:sy n="56" d="100"/>
        </p:scale>
        <p:origin x="1746"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t>5/8/2015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a:t>
            </a:fld>
            <a:endParaRPr lang="en-US"/>
          </a:p>
        </p:txBody>
      </p:sp>
    </p:spTree>
    <p:extLst>
      <p:ext uri="{BB962C8B-B14F-4D97-AF65-F5344CB8AC3E}">
        <p14:creationId xmlns:p14="http://schemas.microsoft.com/office/powerpoint/2010/main" val="4226633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10</a:t>
            </a:fld>
            <a:endParaRPr lang="en-US"/>
          </a:p>
        </p:txBody>
      </p:sp>
    </p:spTree>
    <p:extLst>
      <p:ext uri="{BB962C8B-B14F-4D97-AF65-F5344CB8AC3E}">
        <p14:creationId xmlns:p14="http://schemas.microsoft.com/office/powerpoint/2010/main" val="217367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11</a:t>
            </a:fld>
            <a:endParaRPr lang="en-US"/>
          </a:p>
        </p:txBody>
      </p:sp>
    </p:spTree>
    <p:extLst>
      <p:ext uri="{BB962C8B-B14F-4D97-AF65-F5344CB8AC3E}">
        <p14:creationId xmlns:p14="http://schemas.microsoft.com/office/powerpoint/2010/main" val="3114443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12</a:t>
            </a:fld>
            <a:endParaRPr lang="en-US"/>
          </a:p>
        </p:txBody>
      </p:sp>
    </p:spTree>
    <p:extLst>
      <p:ext uri="{BB962C8B-B14F-4D97-AF65-F5344CB8AC3E}">
        <p14:creationId xmlns:p14="http://schemas.microsoft.com/office/powerpoint/2010/main" val="839119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13</a:t>
            </a:fld>
            <a:endParaRPr lang="en-US"/>
          </a:p>
        </p:txBody>
      </p:sp>
    </p:spTree>
    <p:extLst>
      <p:ext uri="{BB962C8B-B14F-4D97-AF65-F5344CB8AC3E}">
        <p14:creationId xmlns:p14="http://schemas.microsoft.com/office/powerpoint/2010/main" val="3873989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14</a:t>
            </a:fld>
            <a:endParaRPr lang="en-US"/>
          </a:p>
        </p:txBody>
      </p:sp>
    </p:spTree>
    <p:extLst>
      <p:ext uri="{BB962C8B-B14F-4D97-AF65-F5344CB8AC3E}">
        <p14:creationId xmlns:p14="http://schemas.microsoft.com/office/powerpoint/2010/main" val="991169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16</a:t>
            </a:fld>
            <a:endParaRPr lang="en-US"/>
          </a:p>
        </p:txBody>
      </p:sp>
    </p:spTree>
    <p:extLst>
      <p:ext uri="{BB962C8B-B14F-4D97-AF65-F5344CB8AC3E}">
        <p14:creationId xmlns:p14="http://schemas.microsoft.com/office/powerpoint/2010/main" val="4294907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18</a:t>
            </a:fld>
            <a:endParaRPr lang="en-US"/>
          </a:p>
        </p:txBody>
      </p:sp>
    </p:spTree>
    <p:extLst>
      <p:ext uri="{BB962C8B-B14F-4D97-AF65-F5344CB8AC3E}">
        <p14:creationId xmlns:p14="http://schemas.microsoft.com/office/powerpoint/2010/main" val="2948715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
            </a:r>
            <a:br>
              <a:rPr lang="en-US" i="0" dirty="0" smtClean="0"/>
            </a:br>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19</a:t>
            </a:fld>
            <a:endParaRPr lang="en-US"/>
          </a:p>
        </p:txBody>
      </p:sp>
    </p:spTree>
    <p:extLst>
      <p:ext uri="{BB962C8B-B14F-4D97-AF65-F5344CB8AC3E}">
        <p14:creationId xmlns:p14="http://schemas.microsoft.com/office/powerpoint/2010/main" val="492556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20</a:t>
            </a:fld>
            <a:endParaRPr lang="en-US"/>
          </a:p>
        </p:txBody>
      </p:sp>
    </p:spTree>
    <p:extLst>
      <p:ext uri="{BB962C8B-B14F-4D97-AF65-F5344CB8AC3E}">
        <p14:creationId xmlns:p14="http://schemas.microsoft.com/office/powerpoint/2010/main" val="4110489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21</a:t>
            </a:fld>
            <a:endParaRPr lang="en-US"/>
          </a:p>
        </p:txBody>
      </p:sp>
    </p:spTree>
    <p:extLst>
      <p:ext uri="{BB962C8B-B14F-4D97-AF65-F5344CB8AC3E}">
        <p14:creationId xmlns:p14="http://schemas.microsoft.com/office/powerpoint/2010/main" val="1795870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2</a:t>
            </a:fld>
            <a:endParaRPr lang="en-US"/>
          </a:p>
        </p:txBody>
      </p:sp>
    </p:spTree>
    <p:extLst>
      <p:ext uri="{BB962C8B-B14F-4D97-AF65-F5344CB8AC3E}">
        <p14:creationId xmlns:p14="http://schemas.microsoft.com/office/powerpoint/2010/main" val="372116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1200"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22</a:t>
            </a:fld>
            <a:endParaRPr lang="en-US"/>
          </a:p>
        </p:txBody>
      </p:sp>
    </p:spTree>
    <p:extLst>
      <p:ext uri="{BB962C8B-B14F-4D97-AF65-F5344CB8AC3E}">
        <p14:creationId xmlns:p14="http://schemas.microsoft.com/office/powerpoint/2010/main" val="293588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23</a:t>
            </a:fld>
            <a:endParaRPr lang="en-US"/>
          </a:p>
        </p:txBody>
      </p:sp>
    </p:spTree>
    <p:extLst>
      <p:ext uri="{BB962C8B-B14F-4D97-AF65-F5344CB8AC3E}">
        <p14:creationId xmlns:p14="http://schemas.microsoft.com/office/powerpoint/2010/main" val="3344554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24</a:t>
            </a:fld>
            <a:endParaRPr lang="en-US"/>
          </a:p>
        </p:txBody>
      </p:sp>
    </p:spTree>
    <p:extLst>
      <p:ext uri="{BB962C8B-B14F-4D97-AF65-F5344CB8AC3E}">
        <p14:creationId xmlns:p14="http://schemas.microsoft.com/office/powerpoint/2010/main" val="1677924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25</a:t>
            </a:fld>
            <a:endParaRPr lang="en-US"/>
          </a:p>
        </p:txBody>
      </p:sp>
    </p:spTree>
    <p:extLst>
      <p:ext uri="{BB962C8B-B14F-4D97-AF65-F5344CB8AC3E}">
        <p14:creationId xmlns:p14="http://schemas.microsoft.com/office/powerpoint/2010/main" val="2530968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26</a:t>
            </a:fld>
            <a:endParaRPr lang="en-US"/>
          </a:p>
        </p:txBody>
      </p:sp>
    </p:spTree>
    <p:extLst>
      <p:ext uri="{BB962C8B-B14F-4D97-AF65-F5344CB8AC3E}">
        <p14:creationId xmlns:p14="http://schemas.microsoft.com/office/powerpoint/2010/main" val="1179202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27</a:t>
            </a:fld>
            <a:endParaRPr lang="en-US"/>
          </a:p>
        </p:txBody>
      </p:sp>
    </p:spTree>
    <p:extLst>
      <p:ext uri="{BB962C8B-B14F-4D97-AF65-F5344CB8AC3E}">
        <p14:creationId xmlns:p14="http://schemas.microsoft.com/office/powerpoint/2010/main" val="2734313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buNone/>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dirty="0" smtClean="0"/>
          </a:p>
          <a:p>
            <a:pPr marL="0" indent="0">
              <a:buNone/>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28</a:t>
            </a:fld>
            <a:endParaRPr lang="en-US"/>
          </a:p>
        </p:txBody>
      </p:sp>
    </p:spTree>
    <p:extLst>
      <p:ext uri="{BB962C8B-B14F-4D97-AF65-F5344CB8AC3E}">
        <p14:creationId xmlns:p14="http://schemas.microsoft.com/office/powerpoint/2010/main" val="300777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30</a:t>
            </a:fld>
            <a:endParaRPr lang="en-US"/>
          </a:p>
        </p:txBody>
      </p:sp>
    </p:spTree>
    <p:extLst>
      <p:ext uri="{BB962C8B-B14F-4D97-AF65-F5344CB8AC3E}">
        <p14:creationId xmlns:p14="http://schemas.microsoft.com/office/powerpoint/2010/main" val="3339088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31</a:t>
            </a:fld>
            <a:endParaRPr lang="en-US"/>
          </a:p>
        </p:txBody>
      </p:sp>
    </p:spTree>
    <p:extLst>
      <p:ext uri="{BB962C8B-B14F-4D97-AF65-F5344CB8AC3E}">
        <p14:creationId xmlns:p14="http://schemas.microsoft.com/office/powerpoint/2010/main" val="1367412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32</a:t>
            </a:fld>
            <a:endParaRPr lang="en-US"/>
          </a:p>
        </p:txBody>
      </p:sp>
    </p:spTree>
    <p:extLst>
      <p:ext uri="{BB962C8B-B14F-4D97-AF65-F5344CB8AC3E}">
        <p14:creationId xmlns:p14="http://schemas.microsoft.com/office/powerpoint/2010/main" val="4451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a:t>
            </a:fld>
            <a:endParaRPr lang="en-US"/>
          </a:p>
        </p:txBody>
      </p:sp>
    </p:spTree>
    <p:extLst>
      <p:ext uri="{BB962C8B-B14F-4D97-AF65-F5344CB8AC3E}">
        <p14:creationId xmlns:p14="http://schemas.microsoft.com/office/powerpoint/2010/main" val="1640746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35</a:t>
            </a:fld>
            <a:endParaRPr lang="en-US"/>
          </a:p>
        </p:txBody>
      </p:sp>
    </p:spTree>
    <p:extLst>
      <p:ext uri="{BB962C8B-B14F-4D97-AF65-F5344CB8AC3E}">
        <p14:creationId xmlns:p14="http://schemas.microsoft.com/office/powerpoint/2010/main" val="174249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36</a:t>
            </a:fld>
            <a:endParaRPr lang="en-US"/>
          </a:p>
        </p:txBody>
      </p:sp>
    </p:spTree>
    <p:extLst>
      <p:ext uri="{BB962C8B-B14F-4D97-AF65-F5344CB8AC3E}">
        <p14:creationId xmlns:p14="http://schemas.microsoft.com/office/powerpoint/2010/main" val="3001390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37</a:t>
            </a:fld>
            <a:endParaRPr lang="en-US"/>
          </a:p>
        </p:txBody>
      </p:sp>
    </p:spTree>
    <p:extLst>
      <p:ext uri="{BB962C8B-B14F-4D97-AF65-F5344CB8AC3E}">
        <p14:creationId xmlns:p14="http://schemas.microsoft.com/office/powerpoint/2010/main" val="2049414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38</a:t>
            </a:fld>
            <a:endParaRPr lang="en-US"/>
          </a:p>
        </p:txBody>
      </p:sp>
    </p:spTree>
    <p:extLst>
      <p:ext uri="{BB962C8B-B14F-4D97-AF65-F5344CB8AC3E}">
        <p14:creationId xmlns:p14="http://schemas.microsoft.com/office/powerpoint/2010/main" val="3940422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39</a:t>
            </a:fld>
            <a:endParaRPr lang="en-US"/>
          </a:p>
        </p:txBody>
      </p:sp>
    </p:spTree>
    <p:extLst>
      <p:ext uri="{BB962C8B-B14F-4D97-AF65-F5344CB8AC3E}">
        <p14:creationId xmlns:p14="http://schemas.microsoft.com/office/powerpoint/2010/main" val="2291800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40</a:t>
            </a:fld>
            <a:endParaRPr lang="en-US"/>
          </a:p>
        </p:txBody>
      </p:sp>
    </p:spTree>
    <p:extLst>
      <p:ext uri="{BB962C8B-B14F-4D97-AF65-F5344CB8AC3E}">
        <p14:creationId xmlns:p14="http://schemas.microsoft.com/office/powerpoint/2010/main" val="26676671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41</a:t>
            </a:fld>
            <a:endParaRPr lang="en-US"/>
          </a:p>
        </p:txBody>
      </p:sp>
    </p:spTree>
    <p:extLst>
      <p:ext uri="{BB962C8B-B14F-4D97-AF65-F5344CB8AC3E}">
        <p14:creationId xmlns:p14="http://schemas.microsoft.com/office/powerpoint/2010/main" val="953796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42</a:t>
            </a:fld>
            <a:endParaRPr lang="en-US"/>
          </a:p>
        </p:txBody>
      </p:sp>
    </p:spTree>
    <p:extLst>
      <p:ext uri="{BB962C8B-B14F-4D97-AF65-F5344CB8AC3E}">
        <p14:creationId xmlns:p14="http://schemas.microsoft.com/office/powerpoint/2010/main" val="3833062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smtClean="0"/>
          </a:p>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43</a:t>
            </a:fld>
            <a:endParaRPr lang="en-US"/>
          </a:p>
        </p:txBody>
      </p:sp>
    </p:spTree>
    <p:extLst>
      <p:ext uri="{BB962C8B-B14F-4D97-AF65-F5344CB8AC3E}">
        <p14:creationId xmlns:p14="http://schemas.microsoft.com/office/powerpoint/2010/main" val="338174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44</a:t>
            </a:fld>
            <a:endParaRPr lang="en-US"/>
          </a:p>
        </p:txBody>
      </p:sp>
    </p:spTree>
    <p:extLst>
      <p:ext uri="{BB962C8B-B14F-4D97-AF65-F5344CB8AC3E}">
        <p14:creationId xmlns:p14="http://schemas.microsoft.com/office/powerpoint/2010/main" val="2764919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4</a:t>
            </a:fld>
            <a:endParaRPr lang="en-US"/>
          </a:p>
        </p:txBody>
      </p:sp>
    </p:spTree>
    <p:extLst>
      <p:ext uri="{BB962C8B-B14F-4D97-AF65-F5344CB8AC3E}">
        <p14:creationId xmlns:p14="http://schemas.microsoft.com/office/powerpoint/2010/main" val="2444897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Εικόνα 1.</a:t>
            </a:r>
            <a:r>
              <a:rPr lang="en-US" dirty="0" smtClean="0"/>
              <a:t> </a:t>
            </a:r>
            <a:r>
              <a:rPr lang="en-US" i="1" dirty="0" err="1" smtClean="0"/>
              <a:t>Cotylorhiza</a:t>
            </a:r>
            <a:r>
              <a:rPr lang="en-US" i="1" dirty="0" smtClean="0"/>
              <a:t> </a:t>
            </a:r>
            <a:r>
              <a:rPr lang="en-US" i="1" dirty="0" err="1" smtClean="0"/>
              <a:t>tuberculata</a:t>
            </a:r>
            <a:r>
              <a:rPr lang="en-US" dirty="0" smtClean="0"/>
              <a:t>. </a:t>
            </a:r>
            <a:r>
              <a:rPr lang="sk-SK" dirty="0" smtClean="0"/>
              <a:t>Flicr.</a:t>
            </a:r>
            <a:r>
              <a:rPr lang="sk-SK" baseline="0" dirty="0" smtClean="0"/>
              <a:t> </a:t>
            </a:r>
            <a:r>
              <a:rPr lang="el-GR" dirty="0" smtClean="0"/>
              <a:t>Σύνδεση: </a:t>
            </a:r>
            <a:r>
              <a:rPr lang="en-US" dirty="0" smtClean="0"/>
              <a:t>https://www.flickr.com/photos/42726874@N06/7326003834/in/photolist-canFGW-canF79-canCdq-canBxw-canASh-canGhE-canAfS-dsxNfE-dswFFf-6AJHCZ-6Ahfxw-5DHY1c-5DHXZX-6LScK6-6LSbCn-4JbqBx-5DHY12-ae17hw-9c1L1k-9c1KQX-9r7Xrx-dsySrk-7UrxAK-5DHY18-PHSCX-PHSvK-PHSm2-PHhW5-PHhLJ-PHRW6-PHRQ4-PHhnh-PHhdU-PHRoV-PHgWb-PHgM1-PHQYV-PHQPi-PHgmd-PHQBR-PHgcf-PHQtr-PHQpg-PHQjX-PHQce-PHfFf-bxd95n-bxd8Rg-bxd8CV-dsy3Sr</a:t>
            </a:r>
            <a:r>
              <a:rPr lang="el-GR" dirty="0" smtClean="0"/>
              <a:t>. Πηγή: </a:t>
            </a:r>
            <a:r>
              <a:rPr lang="en-US" dirty="0" smtClean="0"/>
              <a:t>https://www.flickr.com/</a:t>
            </a:r>
            <a:endParaRPr lang="el-GR" dirty="0" smtClean="0"/>
          </a:p>
          <a:p>
            <a:endParaRPr lang="el-GR" dirty="0" smtClean="0"/>
          </a:p>
          <a:p>
            <a:r>
              <a:rPr lang="el-GR" dirty="0" smtClean="0"/>
              <a:t>Εικόνα 2.</a:t>
            </a:r>
            <a:r>
              <a:rPr lang="en-US" dirty="0" smtClean="0"/>
              <a:t> </a:t>
            </a:r>
            <a:r>
              <a:rPr lang="sk-SK" dirty="0" smtClean="0"/>
              <a:t>Green giant anemone. Wikipedia The Free Enc</a:t>
            </a:r>
            <a:r>
              <a:rPr lang="en-US" dirty="0" err="1" smtClean="0"/>
              <a:t>yclopedia</a:t>
            </a:r>
            <a:r>
              <a:rPr lang="en-US" dirty="0" smtClean="0"/>
              <a:t>.</a:t>
            </a:r>
            <a:r>
              <a:rPr lang="en-US" baseline="0" dirty="0" smtClean="0"/>
              <a:t> </a:t>
            </a:r>
            <a:r>
              <a:rPr lang="el-GR" baseline="0" dirty="0" smtClean="0"/>
              <a:t>Σύνδεση: </a:t>
            </a:r>
            <a:r>
              <a:rPr lang="en-US" dirty="0" smtClean="0"/>
              <a:t>http://en.wikipedia.org/wiki/Anthozoa</a:t>
            </a:r>
            <a:r>
              <a:rPr lang="el-GR" dirty="0" smtClean="0"/>
              <a:t> </a:t>
            </a:r>
            <a:r>
              <a:rPr lang="sk-SK" dirty="0" smtClean="0"/>
              <a:t>Green</a:t>
            </a:r>
            <a:r>
              <a:rPr lang="sk-SK" baseline="0" dirty="0" smtClean="0"/>
              <a:t> giant anemone</a:t>
            </a:r>
            <a:r>
              <a:rPr lang="el-GR" baseline="0" dirty="0" smtClean="0"/>
              <a:t>. Πηγή: </a:t>
            </a:r>
            <a:r>
              <a:rPr lang="en-US" dirty="0" smtClean="0"/>
              <a:t>http://en.wikipedia.org</a:t>
            </a:r>
            <a:r>
              <a:rPr lang="el-GR" dirty="0" smtClean="0"/>
              <a:t>.</a:t>
            </a:r>
            <a:endParaRPr lang="el-GR" baseline="0" dirty="0" smtClean="0"/>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3. </a:t>
            </a:r>
            <a:r>
              <a:rPr lang="sk-SK" i="1" dirty="0" smtClean="0"/>
              <a:t>Cladocara</a:t>
            </a:r>
            <a:r>
              <a:rPr lang="sk-SK" i="1" baseline="0" dirty="0" smtClean="0"/>
              <a:t> caespitosa. </a:t>
            </a:r>
            <a:r>
              <a:rPr lang="sk-SK" baseline="0" dirty="0" smtClean="0"/>
              <a:t>Wikipedia The Free Enc</a:t>
            </a:r>
            <a:r>
              <a:rPr lang="en-US" baseline="0" dirty="0" err="1" smtClean="0"/>
              <a:t>yclopedia</a:t>
            </a:r>
            <a:r>
              <a:rPr lang="en-US" baseline="0" dirty="0" smtClean="0"/>
              <a:t>. </a:t>
            </a:r>
            <a:r>
              <a:rPr lang="el-GR" baseline="0" dirty="0" smtClean="0"/>
              <a:t>Σύνδεση: </a:t>
            </a:r>
            <a:r>
              <a:rPr lang="en-US" dirty="0" smtClean="0"/>
              <a:t>http://it.wikipedia.org/wiki/Cladocora_caespitosa</a:t>
            </a:r>
            <a:r>
              <a:rPr lang="el-GR" dirty="0" smtClean="0"/>
              <a:t>. </a:t>
            </a:r>
            <a:r>
              <a:rPr lang="el-GR" dirty="0" err="1" smtClean="0"/>
              <a:t>Πηγή:</a:t>
            </a:r>
            <a:r>
              <a:rPr lang="el-GR" baseline="0" dirty="0" err="1" smtClean="0"/>
              <a:t>Πηγή</a:t>
            </a:r>
            <a:r>
              <a:rPr lang="el-GR" baseline="0" dirty="0" smtClean="0"/>
              <a:t>: </a:t>
            </a:r>
            <a:r>
              <a:rPr lang="en-US" dirty="0" smtClean="0"/>
              <a:t>http://en.wikipedia.org</a:t>
            </a:r>
            <a:r>
              <a:rPr lang="el-GR" dirty="0" smtClean="0"/>
              <a:t>.</a:t>
            </a:r>
            <a:endParaRPr lang="el-GR" baseline="0" dirty="0" smtClean="0"/>
          </a:p>
          <a:p>
            <a:r>
              <a:rPr lang="el-GR" dirty="0" smtClean="0"/>
              <a:t> </a:t>
            </a:r>
            <a:endParaRPr lang="sk-SK" dirty="0" smtClean="0"/>
          </a:p>
          <a:p>
            <a:r>
              <a:rPr lang="el-GR" dirty="0" smtClean="0"/>
              <a:t>Εικόνα 4. </a:t>
            </a:r>
            <a:r>
              <a:rPr lang="sk-SK" dirty="0" smtClean="0"/>
              <a:t>Gorgonian</a:t>
            </a:r>
            <a:r>
              <a:rPr lang="sk-SK" baseline="0" dirty="0" smtClean="0"/>
              <a:t> soft corals. </a:t>
            </a:r>
            <a:r>
              <a:rPr lang="en-US" dirty="0" smtClean="0"/>
              <a:t>©1997-2012 Jeffrey N. Jeffords. </a:t>
            </a:r>
            <a:r>
              <a:rPr lang="el-GR" dirty="0" smtClean="0"/>
              <a:t>Σύνδεση:</a:t>
            </a:r>
            <a:r>
              <a:rPr lang="el-GR" baseline="0" dirty="0" smtClean="0"/>
              <a:t> </a:t>
            </a:r>
            <a:r>
              <a:rPr lang="en-US" dirty="0" smtClean="0"/>
              <a:t>http://www.divegallery.com/seafan.htm</a:t>
            </a:r>
            <a:r>
              <a:rPr lang="el-GR" dirty="0" smtClean="0"/>
              <a:t>. Πηγή: </a:t>
            </a:r>
            <a:r>
              <a:rPr lang="en-US" dirty="0" smtClean="0"/>
              <a:t>http://www.divegallery.com</a:t>
            </a:r>
            <a:r>
              <a:rPr lang="el-GR"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5.</a:t>
            </a:r>
            <a:r>
              <a:rPr lang="en-US" sz="1200" dirty="0" smtClean="0"/>
              <a:t> </a:t>
            </a:r>
            <a:r>
              <a:rPr lang="el-GR" sz="1200" dirty="0" smtClean="0"/>
              <a:t>Ύδρα.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6. </a:t>
            </a:r>
            <a:r>
              <a:rPr lang="en-US" i="1" dirty="0" err="1" smtClean="0"/>
              <a:t>Cotylorhiza</a:t>
            </a:r>
            <a:r>
              <a:rPr lang="en-US" i="1" dirty="0" smtClean="0"/>
              <a:t> </a:t>
            </a:r>
            <a:r>
              <a:rPr lang="en-US" i="1" dirty="0" err="1" smtClean="0"/>
              <a:t>tuberculata</a:t>
            </a:r>
            <a:r>
              <a:rPr lang="en-US" dirty="0" smtClean="0"/>
              <a:t>. </a:t>
            </a:r>
            <a:r>
              <a:rPr lang="sk-SK" dirty="0" smtClean="0"/>
              <a:t>Flicr.</a:t>
            </a:r>
            <a:r>
              <a:rPr lang="sk-SK" baseline="0" dirty="0" smtClean="0"/>
              <a:t> </a:t>
            </a:r>
            <a:r>
              <a:rPr lang="el-GR" dirty="0" smtClean="0"/>
              <a:t>Σύνδεση: </a:t>
            </a:r>
            <a:r>
              <a:rPr lang="en-US" dirty="0" smtClean="0"/>
              <a:t>https://www.flickr.com/photos/42726874@N06/7326003834/in/photolist-canFGW-canF79-canCdq-canBxw-canASh-canGhE-canAfS-dsxNfE-dswFFf-6AJHCZ-6Ahfxw-5DHY1c-5DHXZX-6LScK6-6LSbCn-4JbqBx-5DHY12-ae17hw-9c1L1k-9c1KQX-9r7Xrx-dsySrk-7UrxAK-5DHY18-PHSCX-PHSvK-PHSm2-PHhW5-PHhLJ-PHRW6-PHRQ4-PHhnh-PHhdU-PHRoV-PHgWb-PHgM1-PHQYV-PHQPi-PHgmd-PHQBR-PHgcf-PHQtr-PHQpg-PHQjX-PHQce-PHfFf-bxd95n-bxd8Rg-bxd8CV-dsy3Sr</a:t>
            </a:r>
            <a:r>
              <a:rPr lang="el-GR" dirty="0" smtClean="0"/>
              <a:t>. Πηγή: </a:t>
            </a:r>
            <a:r>
              <a:rPr lang="en-US" dirty="0" smtClean="0"/>
              <a:t>https://www.flickr.com</a:t>
            </a:r>
            <a:r>
              <a:rPr lang="el-GR"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7. Σύγκριση Πολύποδα Μέδουσας.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8. Τμήμα αποικίας Υδροζώου.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l-GR" dirty="0" smtClean="0"/>
          </a:p>
          <a:p>
            <a:r>
              <a:rPr lang="el-GR" dirty="0" smtClean="0"/>
              <a:t>Εικόνα</a:t>
            </a:r>
            <a:r>
              <a:rPr lang="el-GR" baseline="0" dirty="0" smtClean="0"/>
              <a:t> 9. </a:t>
            </a:r>
            <a:r>
              <a:rPr lang="sk-SK" i="1" baseline="0" dirty="0" smtClean="0"/>
              <a:t>Obelia spp. </a:t>
            </a:r>
            <a:r>
              <a:rPr lang="sk-SK" baseline="0" dirty="0" smtClean="0"/>
              <a:t>Scripps Institution of Oceanograph</a:t>
            </a:r>
            <a:r>
              <a:rPr lang="en-US" baseline="0" dirty="0" smtClean="0"/>
              <a:t>y. </a:t>
            </a:r>
            <a:r>
              <a:rPr lang="el-GR" baseline="0" dirty="0" smtClean="0"/>
              <a:t>Σύνδεσμος: </a:t>
            </a:r>
            <a:r>
              <a:rPr lang="en-US" baseline="0" dirty="0" smtClean="0"/>
              <a:t>https://scripps.ucsd.edu/zooplanktonguide/species/obelia-spp</a:t>
            </a:r>
            <a:r>
              <a:rPr lang="el-GR" baseline="0" dirty="0" smtClean="0"/>
              <a:t>. Πηγή: </a:t>
            </a:r>
            <a:r>
              <a:rPr lang="en-US" baseline="0" dirty="0" smtClean="0"/>
              <a:t>https://scripps.ucsd.edu</a:t>
            </a:r>
            <a:r>
              <a:rPr lang="el-GR" baseline="0" dirty="0" smtClean="0"/>
              <a:t>.</a:t>
            </a:r>
          </a:p>
          <a:p>
            <a:endParaRPr lang="el-GR" baseline="0" dirty="0" smtClean="0"/>
          </a:p>
          <a:p>
            <a:r>
              <a:rPr lang="el-GR" baseline="0" dirty="0" smtClean="0"/>
              <a:t>Εικόνα 10. </a:t>
            </a:r>
            <a:r>
              <a:rPr lang="en-US" dirty="0" err="1" smtClean="0"/>
              <a:t>Gastrozooids</a:t>
            </a:r>
            <a:r>
              <a:rPr lang="en-US" dirty="0" smtClean="0"/>
              <a:t> and </a:t>
            </a:r>
            <a:r>
              <a:rPr lang="en-US" dirty="0" err="1" smtClean="0"/>
              <a:t>Gonozooids</a:t>
            </a:r>
            <a:r>
              <a:rPr lang="en-US" dirty="0" smtClean="0"/>
              <a:t> in a hydrozoan colony </a:t>
            </a:r>
            <a:r>
              <a:rPr lang="el-GR" dirty="0" smtClean="0"/>
              <a:t>. </a:t>
            </a:r>
            <a:r>
              <a:rPr lang="sk-SK" dirty="0" smtClean="0"/>
              <a:t>Co</a:t>
            </a:r>
            <a:r>
              <a:rPr lang="en-US" dirty="0" err="1" smtClean="0"/>
              <a:t>pyright</a:t>
            </a:r>
            <a:r>
              <a:rPr lang="en-US" dirty="0" smtClean="0"/>
              <a:t> BIODIDAC.</a:t>
            </a:r>
            <a:r>
              <a:rPr lang="en-US" baseline="0" dirty="0" smtClean="0"/>
              <a:t> </a:t>
            </a:r>
            <a:r>
              <a:rPr lang="el-GR" dirty="0" smtClean="0"/>
              <a:t>Σύνδεσμος:</a:t>
            </a:r>
            <a:r>
              <a:rPr lang="el-GR" baseline="0" dirty="0" smtClean="0"/>
              <a:t> </a:t>
            </a:r>
            <a:r>
              <a:rPr lang="en-US" baseline="0" dirty="0" smtClean="0"/>
              <a:t>http://biodidac.bio.uottawa.ca/thumbnails/filedet.htm/File_name/hydr028p/File_type/gif. </a:t>
            </a:r>
            <a:r>
              <a:rPr lang="el-GR" baseline="0" dirty="0" smtClean="0"/>
              <a:t>Πηγή: </a:t>
            </a:r>
            <a:r>
              <a:rPr lang="en-US" baseline="0" dirty="0" smtClean="0"/>
              <a:t>http://biodidac.bio.uottawa.ca</a:t>
            </a:r>
            <a:r>
              <a:rPr lang="el-GR" baseline="0" dirty="0" smtClean="0"/>
              <a:t>.</a:t>
            </a:r>
          </a:p>
          <a:p>
            <a:endParaRPr lang="el-GR" baseline="0" dirty="0" smtClean="0"/>
          </a:p>
          <a:p>
            <a:r>
              <a:rPr lang="el-GR" baseline="0" dirty="0" smtClean="0"/>
              <a:t>Εικόνα 11.</a:t>
            </a:r>
            <a:r>
              <a:rPr lang="en-US" baseline="0" dirty="0" smtClean="0"/>
              <a:t> </a:t>
            </a:r>
            <a:r>
              <a:rPr lang="el-GR" baseline="0" dirty="0" smtClean="0"/>
              <a:t>Μέδουσα. </a:t>
            </a:r>
            <a:r>
              <a:rPr lang="sk-SK" baseline="0" dirty="0" smtClean="0"/>
              <a:t>Wikipedia The Free Enc</a:t>
            </a:r>
            <a:r>
              <a:rPr lang="en-US" baseline="0" dirty="0" err="1" smtClean="0"/>
              <a:t>yclopedia</a:t>
            </a:r>
            <a:r>
              <a:rPr lang="en-US" baseline="0" dirty="0" smtClean="0"/>
              <a:t>. </a:t>
            </a:r>
            <a:r>
              <a:rPr lang="el-GR" baseline="0" dirty="0" smtClean="0"/>
              <a:t>Σύνδεσμος: </a:t>
            </a:r>
            <a:r>
              <a:rPr lang="en-US" baseline="0" dirty="0" smtClean="0"/>
              <a:t>http://el.wikipedia.org/wiki/%CE%9C%CE%AD%CE%B4%CE%BF%CF%85%CF%83%CE%B1_(%CE%B6%CF%8E%CE%BF)</a:t>
            </a:r>
            <a:r>
              <a:rPr lang="el-GR" baseline="0" dirty="0" smtClean="0"/>
              <a:t>. Πηγή: </a:t>
            </a:r>
            <a:r>
              <a:rPr lang="en-US" baseline="0" dirty="0" smtClean="0"/>
              <a:t>http://el.wikipedia.org/wiki</a:t>
            </a:r>
            <a:r>
              <a:rPr lang="el-GR" baseline="0" dirty="0" smtClean="0"/>
              <a:t>. </a:t>
            </a:r>
          </a:p>
          <a:p>
            <a:endParaRPr lang="el-GR" baseline="0" dirty="0" smtClean="0"/>
          </a:p>
          <a:p>
            <a:r>
              <a:rPr lang="el-GR" baseline="0" dirty="0" smtClean="0"/>
              <a:t>Εικόνα 12. </a:t>
            </a:r>
            <a:r>
              <a:rPr lang="el-GR" baseline="0" dirty="0" err="1" smtClean="0"/>
              <a:t>Σταυρόζωα</a:t>
            </a:r>
            <a:r>
              <a:rPr lang="el-GR" baseline="0" dirty="0" smtClean="0"/>
              <a:t>. </a:t>
            </a:r>
            <a:r>
              <a:rPr lang="en-US" baseline="0" dirty="0" smtClean="0"/>
              <a:t>Copyright</a:t>
            </a:r>
            <a:r>
              <a:rPr lang="el-GR" baseline="0" dirty="0" smtClean="0"/>
              <a:t> </a:t>
            </a:r>
            <a:r>
              <a:rPr lang="en-US" baseline="0" dirty="0" smtClean="0"/>
              <a:t>C.E. Mills. </a:t>
            </a:r>
            <a:r>
              <a:rPr lang="el-GR" baseline="0" dirty="0" smtClean="0"/>
              <a:t>Σύνδεσμος: </a:t>
            </a:r>
            <a:r>
              <a:rPr lang="en-US" baseline="0" dirty="0" smtClean="0"/>
              <a:t>http://faculty.washington.edu/cemills/Staurolist.html</a:t>
            </a:r>
            <a:r>
              <a:rPr lang="el-GR" baseline="0" dirty="0" smtClean="0"/>
              <a:t>. Πηγή: </a:t>
            </a:r>
            <a:r>
              <a:rPr lang="en-US" baseline="0" dirty="0" smtClean="0"/>
              <a:t>faculty.washington.edu.</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13. </a:t>
            </a:r>
            <a:r>
              <a:rPr lang="el-GR" dirty="0" err="1" smtClean="0"/>
              <a:t>Κυβομέδουσα</a:t>
            </a:r>
            <a:r>
              <a:rPr lang="el-GR" dirty="0" smtClean="0"/>
              <a:t>. </a:t>
            </a:r>
            <a:r>
              <a:rPr lang="sk-SK" dirty="0" smtClean="0"/>
              <a:t>Wikipedia</a:t>
            </a:r>
            <a:r>
              <a:rPr lang="sk-SK" baseline="0" dirty="0" smtClean="0"/>
              <a:t> The Free Enc</a:t>
            </a:r>
            <a:r>
              <a:rPr lang="en-US" dirty="0" err="1" smtClean="0"/>
              <a:t>hyclopedia</a:t>
            </a:r>
            <a:r>
              <a:rPr lang="en-US" dirty="0" smtClean="0"/>
              <a:t>. </a:t>
            </a:r>
            <a:r>
              <a:rPr lang="el-GR" dirty="0" smtClean="0"/>
              <a:t>Σύνδεσμος: </a:t>
            </a:r>
            <a:r>
              <a:rPr lang="en-US" dirty="0" smtClean="0"/>
              <a:t>http://it.wikipedia.org/wiki/Tripedalia_cystophora</a:t>
            </a:r>
            <a:r>
              <a:rPr lang="el-GR" dirty="0" smtClean="0"/>
              <a:t>. Πηγή: </a:t>
            </a:r>
            <a:r>
              <a:rPr lang="en-US" dirty="0" smtClean="0"/>
              <a:t>http://it.wikipedia.org</a:t>
            </a:r>
            <a:r>
              <a:rPr lang="el-GR" dirty="0" smtClean="0"/>
              <a:t>.</a:t>
            </a:r>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14. Γιγάντια πράσινη ανεμώνη. </a:t>
            </a:r>
            <a:r>
              <a:rPr lang="sk-SK" dirty="0" smtClean="0"/>
              <a:t>Wikipedia</a:t>
            </a:r>
            <a:r>
              <a:rPr lang="sk-SK" baseline="0" dirty="0" smtClean="0"/>
              <a:t> The Free Enc</a:t>
            </a:r>
            <a:r>
              <a:rPr lang="en-US" dirty="0" err="1" smtClean="0"/>
              <a:t>hyclopedia</a:t>
            </a:r>
            <a:r>
              <a:rPr lang="en-US" dirty="0" smtClean="0"/>
              <a:t>. </a:t>
            </a:r>
            <a:r>
              <a:rPr lang="el-GR" dirty="0" smtClean="0"/>
              <a:t>Σύνδεσμος: </a:t>
            </a:r>
            <a:r>
              <a:rPr lang="en-US" dirty="0" smtClean="0"/>
              <a:t>http://en.wikipedia.org/wiki/Anthozoa</a:t>
            </a:r>
            <a:r>
              <a:rPr lang="el-GR" dirty="0" smtClean="0"/>
              <a:t> </a:t>
            </a:r>
            <a:r>
              <a:rPr lang="sk-SK" dirty="0" smtClean="0"/>
              <a:t>Green</a:t>
            </a:r>
            <a:r>
              <a:rPr lang="sk-SK" baseline="0" dirty="0" smtClean="0"/>
              <a:t> giant anemone</a:t>
            </a:r>
            <a:r>
              <a:rPr lang="el-GR" dirty="0" smtClean="0"/>
              <a:t>. Πηγή: </a:t>
            </a:r>
            <a:r>
              <a:rPr lang="en-US" dirty="0" smtClean="0"/>
              <a:t>http://it.wikipedia.org</a:t>
            </a:r>
            <a:r>
              <a:rPr lang="el-GR"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a:t>
            </a:r>
            <a:r>
              <a:rPr lang="el-GR" baseline="0" dirty="0" smtClean="0"/>
              <a:t> 15: </a:t>
            </a:r>
            <a:r>
              <a:rPr lang="el-GR" baseline="0" dirty="0" err="1" smtClean="0"/>
              <a:t>Κνιδοκύτταρα</a:t>
            </a:r>
            <a:r>
              <a:rPr lang="el-GR" baseline="0" dirty="0" smtClean="0"/>
              <a:t> στο τοίχωμα του σώματος μιας Ύδρας.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n-US" dirty="0" smtClean="0"/>
          </a:p>
          <a:p>
            <a:r>
              <a:rPr lang="el-GR" dirty="0" smtClean="0"/>
              <a:t>Εικόνα 16.</a:t>
            </a:r>
            <a:r>
              <a:rPr lang="el-GR" baseline="0" dirty="0" smtClean="0"/>
              <a:t> Τοίχωμα σώματος </a:t>
            </a:r>
            <a:r>
              <a:rPr lang="el-GR" baseline="0" dirty="0" err="1" smtClean="0"/>
              <a:t>Κνιδοζώου</a:t>
            </a:r>
            <a:r>
              <a:rPr lang="el-GR" baseline="0" dirty="0" smtClean="0"/>
              <a:t>. </a:t>
            </a:r>
            <a:r>
              <a:rPr lang="en-US" baseline="0" dirty="0" smtClean="0"/>
              <a:t>Copyright the University of Chicago Press Books. </a:t>
            </a:r>
            <a:r>
              <a:rPr lang="el-GR" baseline="0" dirty="0" smtClean="0"/>
              <a:t>Πηγή: </a:t>
            </a:r>
            <a:r>
              <a:rPr lang="en-US" baseline="0" dirty="0" smtClean="0"/>
              <a:t>Ralph </a:t>
            </a:r>
            <a:r>
              <a:rPr lang="en-US" baseline="0" dirty="0" err="1" smtClean="0"/>
              <a:t>Buchsbaum</a:t>
            </a:r>
            <a:r>
              <a:rPr lang="en-US" baseline="0" dirty="0" smtClean="0"/>
              <a:t>, Mildred </a:t>
            </a:r>
            <a:r>
              <a:rPr lang="en-US" baseline="0" dirty="0" err="1" smtClean="0"/>
              <a:t>Buchsbaum</a:t>
            </a:r>
            <a:r>
              <a:rPr lang="en-US" baseline="0" dirty="0" smtClean="0"/>
              <a:t>, John </a:t>
            </a:r>
            <a:r>
              <a:rPr lang="en-US" baseline="0" dirty="0" err="1" smtClean="0"/>
              <a:t>Pearse</a:t>
            </a:r>
            <a:r>
              <a:rPr lang="en-US" baseline="0" dirty="0" smtClean="0"/>
              <a:t>, and Vicki </a:t>
            </a:r>
            <a:r>
              <a:rPr lang="en-US" baseline="0" dirty="0" err="1" smtClean="0"/>
              <a:t>Pearse</a:t>
            </a:r>
            <a:r>
              <a:rPr lang="en-US" baseline="0" dirty="0" smtClean="0"/>
              <a:t>, Animals Without Backbones. An Introduction to the Invertebrates. ISBN 0-226-07874-4.</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17: </a:t>
            </a:r>
            <a:r>
              <a:rPr lang="el-GR" dirty="0" err="1" smtClean="0"/>
              <a:t>Μυοεπιθυλιακά</a:t>
            </a:r>
            <a:r>
              <a:rPr lang="el-GR" baseline="0" dirty="0" smtClean="0"/>
              <a:t> και νευρικά κύτταρα </a:t>
            </a:r>
            <a:r>
              <a:rPr lang="el-GR" baseline="0" dirty="0" err="1" smtClean="0"/>
              <a:t>Κνιδοζώου</a:t>
            </a:r>
            <a:r>
              <a:rPr lang="el-GR" baseline="0" dirty="0" smtClean="0"/>
              <a:t>.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18: </a:t>
            </a:r>
            <a:r>
              <a:rPr lang="el-GR" dirty="0" err="1" smtClean="0"/>
              <a:t>Γαστροδερμίδα</a:t>
            </a:r>
            <a:r>
              <a:rPr lang="el-GR" baseline="0" dirty="0" smtClean="0"/>
              <a:t> </a:t>
            </a:r>
            <a:r>
              <a:rPr lang="el-GR" baseline="0" dirty="0" err="1" smtClean="0"/>
              <a:t>Κνιδόζωου</a:t>
            </a:r>
            <a:r>
              <a:rPr lang="el-GR" baseline="0" dirty="0" smtClean="0"/>
              <a:t>. </a:t>
            </a:r>
            <a:r>
              <a:rPr lang="en-US" baseline="0" dirty="0" smtClean="0"/>
              <a:t>Copyright the University of Chicago Press Books. </a:t>
            </a:r>
            <a:r>
              <a:rPr lang="el-GR" baseline="0" dirty="0" smtClean="0"/>
              <a:t>Πηγή: </a:t>
            </a:r>
            <a:r>
              <a:rPr lang="en-US" baseline="0" dirty="0" smtClean="0"/>
              <a:t>Ralph </a:t>
            </a:r>
            <a:r>
              <a:rPr lang="en-US" baseline="0" dirty="0" err="1" smtClean="0"/>
              <a:t>Buchsbaum</a:t>
            </a:r>
            <a:r>
              <a:rPr lang="en-US" baseline="0" dirty="0" smtClean="0"/>
              <a:t>, Mildred </a:t>
            </a:r>
            <a:r>
              <a:rPr lang="en-US" baseline="0" dirty="0" err="1" smtClean="0"/>
              <a:t>Buchsbaum</a:t>
            </a:r>
            <a:r>
              <a:rPr lang="en-US" baseline="0" dirty="0" smtClean="0"/>
              <a:t>, John </a:t>
            </a:r>
            <a:r>
              <a:rPr lang="en-US" baseline="0" dirty="0" err="1" smtClean="0"/>
              <a:t>Pearse</a:t>
            </a:r>
            <a:r>
              <a:rPr lang="en-US" baseline="0" dirty="0" smtClean="0"/>
              <a:t>, and Vicki </a:t>
            </a:r>
            <a:r>
              <a:rPr lang="en-US" baseline="0" dirty="0" err="1" smtClean="0"/>
              <a:t>Pearse</a:t>
            </a:r>
            <a:r>
              <a:rPr lang="en-US" baseline="0" dirty="0" smtClean="0"/>
              <a:t>, Animals Without Backbones. An Introduction to the Invertebrates. ISBN 0-226-07874-4.</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19. </a:t>
            </a:r>
            <a:r>
              <a:rPr lang="el-GR" baseline="0" dirty="0" err="1" smtClean="0"/>
              <a:t>Κνιδοκύτταρα</a:t>
            </a:r>
            <a:r>
              <a:rPr lang="el-GR" baseline="0" dirty="0" smtClean="0"/>
              <a:t> στο τοίχωμα του σώματος μιας Ύδρας.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n-US" dirty="0" smtClean="0"/>
          </a:p>
          <a:p>
            <a:r>
              <a:rPr lang="en-US" dirty="0" smtClean="0"/>
              <a:t>E</a:t>
            </a:r>
            <a:r>
              <a:rPr lang="el-GR" dirty="0" err="1" smtClean="0"/>
              <a:t>ικόνα</a:t>
            </a:r>
            <a:r>
              <a:rPr lang="el-GR" baseline="0" dirty="0" smtClean="0"/>
              <a:t> 20. </a:t>
            </a:r>
            <a:r>
              <a:rPr lang="el-GR" baseline="0" dirty="0" err="1" smtClean="0"/>
              <a:t>Εισχωρητική</a:t>
            </a:r>
            <a:r>
              <a:rPr lang="el-GR" baseline="0" dirty="0" smtClean="0"/>
              <a:t> </a:t>
            </a:r>
            <a:r>
              <a:rPr lang="el-GR" baseline="0" dirty="0" err="1" smtClean="0"/>
              <a:t>νηματοκύστη</a:t>
            </a:r>
            <a:r>
              <a:rPr lang="el-GR" baseline="0" dirty="0" smtClean="0"/>
              <a:t>.</a:t>
            </a:r>
            <a:r>
              <a:rPr lang="sk-SK" baseline="0" dirty="0" smtClean="0"/>
              <a:t> Wikipedia the Free Enc</a:t>
            </a:r>
            <a:r>
              <a:rPr lang="en-US" baseline="0" dirty="0" smtClean="0"/>
              <a:t>y</a:t>
            </a:r>
            <a:r>
              <a:rPr lang="sk-SK" baseline="0" dirty="0" smtClean="0"/>
              <a:t>clopedia</a:t>
            </a:r>
            <a:r>
              <a:rPr lang="el-GR" baseline="0" dirty="0" smtClean="0"/>
              <a:t>. Σύνδεσμος: </a:t>
            </a:r>
            <a:r>
              <a:rPr lang="en-US" baseline="0" dirty="0" smtClean="0"/>
              <a:t>http://en.wikipedia.org/wiki/Cnidaria</a:t>
            </a:r>
            <a:r>
              <a:rPr lang="el-GR" baseline="0" dirty="0" smtClean="0"/>
              <a:t>. Πηγή: </a:t>
            </a:r>
            <a:r>
              <a:rPr lang="en-US" baseline="0" dirty="0" smtClean="0"/>
              <a:t>http://en.wikipedia.org/wiki/Main_Page</a:t>
            </a:r>
            <a:r>
              <a:rPr lang="el-GR" baseline="0" dirty="0" smtClean="0"/>
              <a:t>.</a:t>
            </a:r>
          </a:p>
          <a:p>
            <a:endParaRPr lang="el-GR" baseline="0" dirty="0" smtClean="0"/>
          </a:p>
          <a:p>
            <a:r>
              <a:rPr lang="el-GR" baseline="0" dirty="0" smtClean="0"/>
              <a:t>Εικόνα 21.</a:t>
            </a:r>
            <a:r>
              <a:rPr lang="en-US" dirty="0" smtClean="0"/>
              <a:t> </a:t>
            </a:r>
            <a:r>
              <a:rPr lang="sk-SK" dirty="0" smtClean="0"/>
              <a:t>N</a:t>
            </a:r>
            <a:r>
              <a:rPr lang="el-GR" dirty="0" err="1" smtClean="0"/>
              <a:t>ηματοκύστεις</a:t>
            </a:r>
            <a:r>
              <a:rPr lang="el-GR" dirty="0" smtClean="0"/>
              <a:t>. </a:t>
            </a:r>
            <a:r>
              <a:rPr lang="en-US" dirty="0" smtClean="0"/>
              <a:t>Copyright </a:t>
            </a:r>
            <a:r>
              <a:rPr lang="en-US" i="0" dirty="0" smtClean="0"/>
              <a:t>Saunders College Publishing/Harcourt Brace. </a:t>
            </a:r>
            <a:r>
              <a:rPr lang="el-GR" i="0" dirty="0" smtClean="0"/>
              <a:t>Πηγή:</a:t>
            </a:r>
            <a:r>
              <a:rPr lang="el-GR" i="0" baseline="0" dirty="0" smtClean="0"/>
              <a:t> </a:t>
            </a:r>
            <a:r>
              <a:rPr lang="en-US" i="0" baseline="0" dirty="0" smtClean="0"/>
              <a:t>Robert D. Barnes. Invertebrate Zoology 5</a:t>
            </a:r>
            <a:r>
              <a:rPr lang="en-US" i="0" baseline="30000" dirty="0" smtClean="0"/>
              <a:t>th</a:t>
            </a:r>
            <a:r>
              <a:rPr lang="en-US" i="0" baseline="0" dirty="0" smtClean="0"/>
              <a:t> edition.</a:t>
            </a:r>
            <a:r>
              <a:rPr lang="en-US" i="1" dirty="0" smtClean="0"/>
              <a:t> </a:t>
            </a:r>
            <a:r>
              <a:rPr lang="en-US" i="0" dirty="0" smtClean="0"/>
              <a:t>ISBN-13: 978-0-03-008914-5, ISBN: 0-03-008914-X.</a:t>
            </a:r>
            <a:br>
              <a:rPr lang="en-US" i="0" dirty="0" smtClean="0"/>
            </a:br>
            <a:r>
              <a:rPr lang="en-US" dirty="0" smtClean="0"/>
              <a:t/>
            </a:r>
            <a:br>
              <a:rPr lang="en-US" dirty="0" smtClean="0"/>
            </a:br>
            <a:r>
              <a:rPr lang="el-GR" baseline="0" dirty="0" smtClean="0"/>
              <a:t>Εικόνα 22. </a:t>
            </a:r>
            <a:r>
              <a:rPr lang="sk-SK" dirty="0" smtClean="0"/>
              <a:t>N</a:t>
            </a:r>
            <a:r>
              <a:rPr lang="el-GR" dirty="0" err="1" smtClean="0"/>
              <a:t>ηματοκύστη</a:t>
            </a:r>
            <a:r>
              <a:rPr lang="el-GR" dirty="0" smtClean="0"/>
              <a:t>. </a:t>
            </a:r>
            <a:r>
              <a:rPr lang="en-US" dirty="0" smtClean="0"/>
              <a:t>Copyright </a:t>
            </a:r>
            <a:r>
              <a:rPr lang="en-US" i="0" dirty="0" smtClean="0"/>
              <a:t>Saunders College Publishing/Harcourt Brace. </a:t>
            </a:r>
            <a:r>
              <a:rPr lang="el-GR" i="0" dirty="0" smtClean="0"/>
              <a:t>Πηγή:</a:t>
            </a:r>
            <a:r>
              <a:rPr lang="el-GR" i="0" baseline="0" dirty="0" smtClean="0"/>
              <a:t> </a:t>
            </a:r>
            <a:r>
              <a:rPr lang="en-US" i="0" baseline="0" dirty="0" smtClean="0"/>
              <a:t>Robert D. Barnes. Invertebrate Zoology 5</a:t>
            </a:r>
            <a:r>
              <a:rPr lang="en-US" i="0" baseline="30000" dirty="0" smtClean="0"/>
              <a:t>th</a:t>
            </a:r>
            <a:r>
              <a:rPr lang="en-US" i="0" baseline="0" dirty="0" smtClean="0"/>
              <a:t> edition.</a:t>
            </a:r>
            <a:r>
              <a:rPr lang="en-US" i="1" dirty="0" smtClean="0"/>
              <a:t> </a:t>
            </a:r>
            <a:r>
              <a:rPr lang="en-US" i="0" dirty="0" smtClean="0"/>
              <a:t>ISBN-13: 978-0-03-008914-5, ISBN: 0-03-008914-X.</a:t>
            </a:r>
            <a:br>
              <a:rPr lang="en-US" i="0"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23. Ύδρα: Μονήρες Υδρόζωο.</a:t>
            </a:r>
            <a:r>
              <a:rPr lang="en-US" sz="1200" dirty="0" smtClean="0"/>
              <a:t> 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l-GR" dirty="0" smtClean="0"/>
          </a:p>
          <a:p>
            <a:r>
              <a:rPr lang="el-GR" dirty="0" smtClean="0"/>
              <a:t>Εικόνα 24. Αποικιακό Υδρόζωο.</a:t>
            </a:r>
            <a:r>
              <a:rPr lang="en-US" dirty="0" smtClean="0"/>
              <a:t> Copyright </a:t>
            </a:r>
            <a:r>
              <a:rPr lang="en-US" dirty="0" err="1" smtClean="0"/>
              <a:t>Keoki</a:t>
            </a:r>
            <a:r>
              <a:rPr lang="en-US" dirty="0" smtClean="0"/>
              <a:t> </a:t>
            </a:r>
            <a:r>
              <a:rPr lang="en-US" dirty="0" err="1" smtClean="0"/>
              <a:t>Stender</a:t>
            </a:r>
            <a:r>
              <a:rPr lang="en-US" dirty="0" smtClean="0"/>
              <a:t>. </a:t>
            </a:r>
            <a:r>
              <a:rPr lang="el-GR" dirty="0" smtClean="0"/>
              <a:t>Σύνδεσμος: </a:t>
            </a:r>
            <a:r>
              <a:rPr lang="en-US" dirty="0" smtClean="0"/>
              <a:t>http://www.marinelifephotography.com/marine/cnidaria/hydroids.htm</a:t>
            </a:r>
            <a:r>
              <a:rPr lang="el-GR" dirty="0" smtClean="0"/>
              <a:t>. Πηγή: </a:t>
            </a:r>
            <a:r>
              <a:rPr lang="en-US" dirty="0" smtClean="0"/>
              <a:t>http://www.marinelifephotography.com</a:t>
            </a:r>
            <a:r>
              <a:rPr lang="el-GR" dirty="0" smtClean="0"/>
              <a:t> .</a:t>
            </a:r>
            <a:endParaRPr lang="en-US" dirty="0" smtClean="0"/>
          </a:p>
          <a:p>
            <a:endParaRPr lang="en-US" dirty="0" smtClean="0"/>
          </a:p>
          <a:p>
            <a:r>
              <a:rPr lang="el-GR" dirty="0" smtClean="0"/>
              <a:t>Εικόνα 25: Μονήρες Υδρόζωο. </a:t>
            </a:r>
            <a:r>
              <a:rPr lang="en-US" dirty="0" smtClean="0"/>
              <a:t>Copyright </a:t>
            </a:r>
            <a:r>
              <a:rPr lang="en-US" i="0" dirty="0" smtClean="0"/>
              <a:t>Saunders College Publishing/Harcourt Brace. </a:t>
            </a:r>
            <a:r>
              <a:rPr lang="el-GR" i="0" dirty="0" smtClean="0"/>
              <a:t>Πηγή:</a:t>
            </a:r>
            <a:r>
              <a:rPr lang="el-GR" i="0" baseline="0" dirty="0" smtClean="0"/>
              <a:t> </a:t>
            </a:r>
            <a:r>
              <a:rPr lang="en-US" i="0" baseline="0" dirty="0" smtClean="0"/>
              <a:t>Robert D. Barnes. Invertebrate Zoology 5</a:t>
            </a:r>
            <a:r>
              <a:rPr lang="en-US" i="0" baseline="30000" dirty="0" smtClean="0"/>
              <a:t>th</a:t>
            </a:r>
            <a:r>
              <a:rPr lang="en-US" i="0" baseline="0" dirty="0" smtClean="0"/>
              <a:t> edition.</a:t>
            </a:r>
            <a:r>
              <a:rPr lang="en-US" i="1" dirty="0" smtClean="0"/>
              <a:t> </a:t>
            </a:r>
            <a:r>
              <a:rPr lang="en-US" i="0" dirty="0" smtClean="0"/>
              <a:t>ISBN-13: 978-0-03-008914-5, ISBN: 0-03-008914-X.</a:t>
            </a:r>
          </a:p>
          <a:p>
            <a:endParaRPr lang="en-US" i="0" dirty="0" smtClean="0"/>
          </a:p>
          <a:p>
            <a:r>
              <a:rPr lang="el-GR" dirty="0" smtClean="0"/>
              <a:t>Εικόνα 26. Αποικιακό Υδρόζωο. </a:t>
            </a:r>
            <a:r>
              <a:rPr lang="en-US" baseline="0" dirty="0" smtClean="0"/>
              <a:t>Copyright the University of Chicago Press Books. </a:t>
            </a:r>
            <a:r>
              <a:rPr lang="el-GR" baseline="0" dirty="0" smtClean="0"/>
              <a:t>Πηγή: </a:t>
            </a:r>
            <a:r>
              <a:rPr lang="en-US" baseline="0" dirty="0" smtClean="0"/>
              <a:t>Ralph </a:t>
            </a:r>
            <a:r>
              <a:rPr lang="en-US" baseline="0" dirty="0" err="1" smtClean="0"/>
              <a:t>Buchsbaum</a:t>
            </a:r>
            <a:r>
              <a:rPr lang="en-US" baseline="0" dirty="0" smtClean="0"/>
              <a:t>, Mildred </a:t>
            </a:r>
            <a:r>
              <a:rPr lang="en-US" baseline="0" dirty="0" err="1" smtClean="0"/>
              <a:t>Buchsbaum</a:t>
            </a:r>
            <a:r>
              <a:rPr lang="en-US" baseline="0" dirty="0" smtClean="0"/>
              <a:t>, John </a:t>
            </a:r>
            <a:r>
              <a:rPr lang="en-US" baseline="0" dirty="0" err="1" smtClean="0"/>
              <a:t>Pearse</a:t>
            </a:r>
            <a:r>
              <a:rPr lang="en-US" baseline="0" dirty="0" smtClean="0"/>
              <a:t>, and Vicki </a:t>
            </a:r>
            <a:r>
              <a:rPr lang="en-US" baseline="0" dirty="0" err="1" smtClean="0"/>
              <a:t>Pearse</a:t>
            </a:r>
            <a:r>
              <a:rPr lang="en-US" baseline="0" dirty="0" smtClean="0"/>
              <a:t>, Animals Without Backbones. An Introduction to the Invertebrates. ISBN 0-226-07874-4.</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27: Δομή Αποικιακού Υδρόζωου. </a:t>
            </a:r>
            <a:r>
              <a:rPr lang="en-US" baseline="0" dirty="0" smtClean="0"/>
              <a:t>Copyright the University of Chicago Press Books. </a:t>
            </a:r>
            <a:r>
              <a:rPr lang="el-GR" baseline="0" dirty="0" smtClean="0"/>
              <a:t>Πηγή: </a:t>
            </a:r>
            <a:r>
              <a:rPr lang="en-US" baseline="0" dirty="0" smtClean="0"/>
              <a:t>Ralph </a:t>
            </a:r>
            <a:r>
              <a:rPr lang="en-US" baseline="0" dirty="0" err="1" smtClean="0"/>
              <a:t>Buchsbaum</a:t>
            </a:r>
            <a:r>
              <a:rPr lang="en-US" baseline="0" dirty="0" smtClean="0"/>
              <a:t>, Mildred </a:t>
            </a:r>
            <a:r>
              <a:rPr lang="en-US" baseline="0" dirty="0" err="1" smtClean="0"/>
              <a:t>Buchsbaum</a:t>
            </a:r>
            <a:r>
              <a:rPr lang="en-US" baseline="0" dirty="0" smtClean="0"/>
              <a:t>, John </a:t>
            </a:r>
            <a:r>
              <a:rPr lang="en-US" baseline="0" dirty="0" err="1" smtClean="0"/>
              <a:t>Pearse</a:t>
            </a:r>
            <a:r>
              <a:rPr lang="en-US" baseline="0" dirty="0" smtClean="0"/>
              <a:t>, and Vicki </a:t>
            </a:r>
            <a:r>
              <a:rPr lang="en-US" baseline="0" dirty="0" err="1" smtClean="0"/>
              <a:t>Pearse</a:t>
            </a:r>
            <a:r>
              <a:rPr lang="en-US" baseline="0" dirty="0" smtClean="0"/>
              <a:t>, Animals Without Backbones. An Introduction to the Invertebrates. ISBN 0-226-07874-4.</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a:t>
            </a:r>
            <a:r>
              <a:rPr lang="el-GR" baseline="0" dirty="0" smtClean="0"/>
              <a:t> 28. Δομή Υδρομέδουσας.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n-US" dirty="0" smtClean="0"/>
          </a:p>
          <a:p>
            <a:r>
              <a:rPr lang="el-GR" dirty="0" smtClean="0"/>
              <a:t>Εικόνα 29. Μέδουσα του Υδροζώου </a:t>
            </a:r>
            <a:r>
              <a:rPr lang="sk-SK" dirty="0" smtClean="0"/>
              <a:t>Obelia. </a:t>
            </a:r>
            <a:r>
              <a:rPr lang="en-US" dirty="0" smtClean="0"/>
              <a:t>Copyright © 2015 Scripps Institution of Oceanography, UC San Diego</a:t>
            </a:r>
            <a:r>
              <a:rPr lang="el-GR" dirty="0" smtClean="0"/>
              <a:t>. </a:t>
            </a:r>
            <a:r>
              <a:rPr lang="en-US" dirty="0" smtClean="0"/>
              <a:t> </a:t>
            </a:r>
            <a:r>
              <a:rPr lang="el-GR" dirty="0" smtClean="0"/>
              <a:t>Σύνδεσμος: </a:t>
            </a:r>
            <a:r>
              <a:rPr lang="en-US" baseline="0" dirty="0" smtClean="0"/>
              <a:t>https://scripps.ucsd.edu/zooplanktonguide/species/obelia-spp</a:t>
            </a:r>
            <a:r>
              <a:rPr lang="el-GR" baseline="0" dirty="0" smtClean="0"/>
              <a:t>. Πηγή: </a:t>
            </a:r>
            <a:r>
              <a:rPr lang="en-US" baseline="0" dirty="0" smtClean="0"/>
              <a:t>https://scripps.ucsd.edu.</a:t>
            </a:r>
            <a:endParaRPr lang="en-US" dirty="0" smtClean="0"/>
          </a:p>
          <a:p>
            <a:endParaRPr lang="en-US" dirty="0" smtClean="0"/>
          </a:p>
          <a:p>
            <a:r>
              <a:rPr lang="el-GR" dirty="0" smtClean="0"/>
              <a:t>Εικόνα 30. Τρεφόμενη</a:t>
            </a:r>
            <a:r>
              <a:rPr lang="el-GR" baseline="0" dirty="0" smtClean="0"/>
              <a:t> Ύδρα. </a:t>
            </a:r>
            <a:r>
              <a:rPr lang="en-US" dirty="0" smtClean="0"/>
              <a:t>Copyright Dr. R. Wagner. </a:t>
            </a:r>
            <a:r>
              <a:rPr lang="el-GR" dirty="0" smtClean="0"/>
              <a:t>Σύνδεσμος: </a:t>
            </a:r>
            <a:r>
              <a:rPr lang="en-US" dirty="0" smtClean="0"/>
              <a:t>http://pixshark.com/hydra-animal-eating.htm</a:t>
            </a:r>
            <a:r>
              <a:rPr lang="el-GR" dirty="0" smtClean="0"/>
              <a:t>. Πηγή: </a:t>
            </a:r>
            <a:r>
              <a:rPr lang="en-US" dirty="0" smtClean="0"/>
              <a:t>http://pixshark.com</a:t>
            </a:r>
            <a:r>
              <a:rPr lang="el-GR" dirty="0" smtClean="0"/>
              <a:t> .</a:t>
            </a:r>
            <a:endParaRPr lang="en-US" dirty="0" smtClean="0"/>
          </a:p>
          <a:p>
            <a:endParaRPr lang="en-US" dirty="0" smtClean="0"/>
          </a:p>
          <a:p>
            <a:r>
              <a:rPr lang="el-GR" dirty="0" smtClean="0"/>
              <a:t>Εικόνα 31.</a:t>
            </a:r>
            <a:r>
              <a:rPr lang="el-GR" baseline="0" dirty="0" smtClean="0"/>
              <a:t> Ύδρα τρεφόμενη με</a:t>
            </a:r>
            <a:r>
              <a:rPr lang="sk-SK" baseline="0" dirty="0" smtClean="0"/>
              <a:t> Daphnia. </a:t>
            </a:r>
            <a:r>
              <a:rPr lang="en-US" dirty="0" smtClean="0"/>
              <a:t>Copyright Dr. R. Wagner. </a:t>
            </a:r>
            <a:r>
              <a:rPr lang="el-GR" dirty="0" smtClean="0"/>
              <a:t>Σύνδεσμος: </a:t>
            </a:r>
            <a:r>
              <a:rPr lang="en-US" dirty="0" smtClean="0"/>
              <a:t>http://pixshark.com/hydra-animal-eating.htm</a:t>
            </a:r>
            <a:r>
              <a:rPr lang="el-GR" dirty="0" smtClean="0"/>
              <a:t>. Πηγή: </a:t>
            </a:r>
            <a:r>
              <a:rPr lang="en-US" dirty="0" smtClean="0"/>
              <a:t>http://pixshark.com</a:t>
            </a:r>
            <a:r>
              <a:rPr lang="el-GR"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a:t>
            </a:r>
            <a:r>
              <a:rPr lang="el-GR" baseline="0" dirty="0" smtClean="0"/>
              <a:t> 32. Πρόσληψη τροφής από Ύδρα. </a:t>
            </a:r>
            <a:r>
              <a:rPr lang="en-US" dirty="0" smtClean="0"/>
              <a:t>Copyright</a:t>
            </a:r>
            <a:r>
              <a:rPr lang="en-US" baseline="0" dirty="0" smtClean="0"/>
              <a:t> Addison Wesley Longman, Inc. </a:t>
            </a:r>
            <a:r>
              <a:rPr lang="el-GR" baseline="0" dirty="0" smtClean="0"/>
              <a:t>Σύνδεσμος: </a:t>
            </a:r>
            <a:r>
              <a:rPr lang="en-US" dirty="0" smtClean="0"/>
              <a:t>http://pixshark.com/hydra-animal-eating.htm</a:t>
            </a:r>
            <a:r>
              <a:rPr lang="el-GR" dirty="0" smtClean="0"/>
              <a:t>. Πηγή: </a:t>
            </a:r>
            <a:r>
              <a:rPr lang="en-US" dirty="0" smtClean="0"/>
              <a:t>http://pixshark.com</a:t>
            </a:r>
            <a:r>
              <a:rPr lang="el-GR" dirty="0" smtClean="0"/>
              <a:t> .</a:t>
            </a:r>
            <a:endParaRPr lang="en-US" dirty="0" smtClean="0"/>
          </a:p>
          <a:p>
            <a:endParaRPr lang="en-US" dirty="0" smtClean="0"/>
          </a:p>
          <a:p>
            <a:r>
              <a:rPr lang="el-GR" dirty="0" smtClean="0"/>
              <a:t>Εικόνα</a:t>
            </a:r>
            <a:r>
              <a:rPr lang="el-GR" baseline="0" dirty="0" smtClean="0"/>
              <a:t> 33. Αποικιακό Υδρόζωο. </a:t>
            </a:r>
            <a:r>
              <a:rPr lang="sk-SK" baseline="0" dirty="0" smtClean="0"/>
              <a:t>Ph</a:t>
            </a:r>
            <a:r>
              <a:rPr lang="en-US" baseline="0" dirty="0" err="1" smtClean="0"/>
              <a:t>ysalia</a:t>
            </a:r>
            <a:r>
              <a:rPr lang="en-US" baseline="0" dirty="0" smtClean="0"/>
              <a:t> </a:t>
            </a:r>
            <a:r>
              <a:rPr lang="en-US" baseline="0" dirty="0" err="1" smtClean="0"/>
              <a:t>physali</a:t>
            </a:r>
            <a:r>
              <a:rPr lang="sk-SK" baseline="0" dirty="0" smtClean="0"/>
              <a:t>s</a:t>
            </a:r>
            <a:r>
              <a:rPr lang="en-US" baseline="0" dirty="0" smtClean="0"/>
              <a:t>. </a:t>
            </a:r>
            <a:r>
              <a:rPr lang="sk-SK" baseline="0" dirty="0" smtClean="0"/>
              <a:t>Wikipedia The free Enc</a:t>
            </a:r>
            <a:r>
              <a:rPr lang="en-US" baseline="0" dirty="0" err="1" smtClean="0"/>
              <a:t>yclopedia</a:t>
            </a:r>
            <a:r>
              <a:rPr lang="en-US" baseline="0" dirty="0" smtClean="0"/>
              <a:t>. </a:t>
            </a:r>
            <a:r>
              <a:rPr lang="el-GR" baseline="0" dirty="0" smtClean="0"/>
              <a:t>Σύνδεσμος: </a:t>
            </a:r>
            <a:r>
              <a:rPr lang="en-US" baseline="0" dirty="0" smtClean="0"/>
              <a:t>http://en.wikipedia.org/wiki/Physalia</a:t>
            </a:r>
            <a:r>
              <a:rPr lang="el-GR" baseline="0" dirty="0" smtClean="0"/>
              <a:t>. Πηγή: </a:t>
            </a:r>
            <a:r>
              <a:rPr lang="en-US" baseline="0" dirty="0" smtClean="0"/>
              <a:t>http://en.wikipedia.org</a:t>
            </a:r>
            <a:r>
              <a:rPr lang="el-GR" baseline="0" dirty="0" smtClean="0"/>
              <a:t>.</a:t>
            </a:r>
          </a:p>
          <a:p>
            <a:endParaRPr lang="el-GR" baseline="0" dirty="0" smtClean="0"/>
          </a:p>
          <a:p>
            <a:r>
              <a:rPr lang="el-GR" dirty="0" smtClean="0"/>
              <a:t>Εικόνα</a:t>
            </a:r>
            <a:r>
              <a:rPr lang="el-GR" baseline="0" dirty="0" smtClean="0"/>
              <a:t> 34. </a:t>
            </a:r>
            <a:r>
              <a:rPr lang="en-US" baseline="0" dirty="0" smtClean="0"/>
              <a:t>T</a:t>
            </a:r>
            <a:r>
              <a:rPr lang="el-GR" baseline="0" dirty="0" err="1" smtClean="0"/>
              <a:t>μήμα</a:t>
            </a:r>
            <a:r>
              <a:rPr lang="el-GR" baseline="0" dirty="0" smtClean="0"/>
              <a:t> αποικίας </a:t>
            </a:r>
            <a:r>
              <a:rPr lang="sk-SK" baseline="0" dirty="0" smtClean="0"/>
              <a:t>Ph</a:t>
            </a:r>
            <a:r>
              <a:rPr lang="en-US" baseline="0" dirty="0" err="1" smtClean="0"/>
              <a:t>ysalia</a:t>
            </a:r>
            <a:r>
              <a:rPr lang="en-US" baseline="0" dirty="0" smtClean="0"/>
              <a:t> </a:t>
            </a:r>
            <a:r>
              <a:rPr lang="en-US" baseline="0" dirty="0" err="1" smtClean="0"/>
              <a:t>physali</a:t>
            </a:r>
            <a:r>
              <a:rPr lang="sk-SK" baseline="0" dirty="0" smtClean="0"/>
              <a:t>s</a:t>
            </a:r>
            <a:r>
              <a:rPr lang="en-US" baseline="0" dirty="0" smtClean="0"/>
              <a:t>. </a:t>
            </a:r>
            <a:r>
              <a:rPr lang="sk-SK" baseline="0" dirty="0" smtClean="0"/>
              <a:t>Co</a:t>
            </a:r>
            <a:r>
              <a:rPr lang="en-US" baseline="0" dirty="0" err="1" smtClean="0"/>
              <a:t>pyright</a:t>
            </a:r>
            <a:r>
              <a:rPr lang="en-US" baseline="0" dirty="0" smtClean="0"/>
              <a:t> Rod Morris 2010. </a:t>
            </a:r>
            <a:r>
              <a:rPr lang="el-GR" baseline="0" dirty="0" smtClean="0"/>
              <a:t>Σύνδεσμος: </a:t>
            </a:r>
            <a:r>
              <a:rPr lang="en-US" dirty="0" smtClean="0"/>
              <a:t>http://www.rodmorris.co.nz/keyword/otago%20peninsula/</a:t>
            </a:r>
            <a:r>
              <a:rPr lang="el-GR" dirty="0" smtClean="0"/>
              <a:t>. Πηγή: </a:t>
            </a:r>
            <a:r>
              <a:rPr lang="en-US" dirty="0" smtClean="0"/>
              <a:t>http://www.rodmorris.co.nz</a:t>
            </a:r>
            <a:r>
              <a:rPr lang="el-GR"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t>
            </a:r>
            <a:r>
              <a:rPr lang="el-GR" dirty="0" err="1" smtClean="0"/>
              <a:t>ικόνα</a:t>
            </a:r>
            <a:r>
              <a:rPr lang="el-GR" baseline="0" dirty="0" smtClean="0"/>
              <a:t> 35. </a:t>
            </a:r>
            <a:r>
              <a:rPr lang="en-US" i="1" baseline="0" dirty="0" err="1" smtClean="0"/>
              <a:t>Physalia</a:t>
            </a:r>
            <a:r>
              <a:rPr lang="en-US" i="1" baseline="0" dirty="0" smtClean="0"/>
              <a:t> </a:t>
            </a:r>
            <a:r>
              <a:rPr lang="en-US" i="1" baseline="0" dirty="0" err="1" smtClean="0"/>
              <a:t>physalis</a:t>
            </a:r>
            <a:r>
              <a:rPr lang="en-US" i="1" baseline="0" dirty="0" smtClean="0"/>
              <a:t>. </a:t>
            </a:r>
            <a:r>
              <a:rPr lang="el-GR" baseline="0" dirty="0" smtClean="0"/>
              <a:t>Τυπική άδεια </a:t>
            </a:r>
            <a:r>
              <a:rPr lang="en-US" baseline="0" dirty="0" err="1" smtClean="0"/>
              <a:t>Youtube</a:t>
            </a:r>
            <a:r>
              <a:rPr lang="en-US" baseline="0" dirty="0" smtClean="0"/>
              <a:t>. </a:t>
            </a:r>
            <a:r>
              <a:rPr lang="el-GR" baseline="0" dirty="0" smtClean="0"/>
              <a:t>Σύνδεσμος: </a:t>
            </a:r>
            <a:r>
              <a:rPr lang="en-US" dirty="0" smtClean="0"/>
              <a:t>https://www.youtube.com/watch?v=zPlLVh4lEHE</a:t>
            </a:r>
            <a:r>
              <a:rPr lang="el-GR" dirty="0" smtClean="0"/>
              <a:t>. Πηγή: </a:t>
            </a:r>
            <a:r>
              <a:rPr lang="en-US" dirty="0" smtClean="0"/>
              <a:t>https://www.youtube.com</a:t>
            </a:r>
            <a:r>
              <a:rPr lang="el-GR" dirty="0" smtClean="0"/>
              <a:t>.</a:t>
            </a:r>
            <a:endParaRPr lang="en-US" dirty="0" smtClean="0"/>
          </a:p>
          <a:p>
            <a:endParaRPr lang="el-GR" dirty="0" smtClean="0"/>
          </a:p>
          <a:p>
            <a:r>
              <a:rPr lang="el-GR" dirty="0" smtClean="0"/>
              <a:t>Εικόνα</a:t>
            </a:r>
            <a:r>
              <a:rPr lang="el-GR" baseline="0" dirty="0" smtClean="0"/>
              <a:t> 36. </a:t>
            </a:r>
            <a:r>
              <a:rPr lang="el-GR" baseline="0" dirty="0" err="1" smtClean="0"/>
              <a:t>Σκυφομέδουσα</a:t>
            </a:r>
            <a:r>
              <a:rPr lang="el-GR" baseline="0" dirty="0" smtClean="0"/>
              <a:t> </a:t>
            </a:r>
            <a:r>
              <a:rPr lang="sk-SK" baseline="0" dirty="0" smtClean="0"/>
              <a:t>C</a:t>
            </a:r>
            <a:r>
              <a:rPr lang="en-US" baseline="0" dirty="0" err="1" smtClean="0"/>
              <a:t>otylorhiza</a:t>
            </a:r>
            <a:r>
              <a:rPr lang="en-US" baseline="0" dirty="0" smtClean="0"/>
              <a:t> </a:t>
            </a:r>
            <a:r>
              <a:rPr lang="en-US" baseline="0" dirty="0" err="1" smtClean="0"/>
              <a:t>tuberculata</a:t>
            </a:r>
            <a:r>
              <a:rPr lang="en-US" baseline="0" dirty="0" smtClean="0"/>
              <a:t>. Wikipedia the Free Encyclopedia. </a:t>
            </a:r>
            <a:r>
              <a:rPr lang="el-GR" baseline="0" dirty="0" smtClean="0"/>
              <a:t>Σύνδεσμος: </a:t>
            </a:r>
            <a:r>
              <a:rPr lang="en-US" dirty="0" smtClean="0"/>
              <a:t>http://en.wikipedia.org/wiki/Cotylorhiza</a:t>
            </a:r>
            <a:r>
              <a:rPr lang="el-GR" dirty="0" smtClean="0"/>
              <a:t>. Πηγή: </a:t>
            </a:r>
            <a:r>
              <a:rPr lang="en-US" dirty="0" smtClean="0"/>
              <a:t>http://en.wi</a:t>
            </a:r>
            <a:r>
              <a:rPr lang="el-GR" dirty="0" smtClean="0"/>
              <a:t>.</a:t>
            </a:r>
            <a:r>
              <a:rPr lang="en-US" dirty="0" smtClean="0"/>
              <a:t>kipedia.org</a:t>
            </a:r>
            <a:r>
              <a:rPr lang="el-GR" dirty="0" smtClean="0"/>
              <a:t>.</a:t>
            </a:r>
            <a:endParaRPr lang="en-US" dirty="0" smtClean="0"/>
          </a:p>
          <a:p>
            <a:endParaRPr lang="el-GR" dirty="0" smtClean="0"/>
          </a:p>
          <a:p>
            <a:r>
              <a:rPr lang="el-GR" dirty="0" smtClean="0"/>
              <a:t>Εικόνα 37. </a:t>
            </a:r>
            <a:r>
              <a:rPr lang="el-GR" dirty="0" err="1" smtClean="0"/>
              <a:t>Σκυφομέδουσα</a:t>
            </a:r>
            <a:r>
              <a:rPr lang="el-GR" dirty="0" smtClean="0"/>
              <a:t> </a:t>
            </a:r>
            <a:r>
              <a:rPr lang="sk-SK" dirty="0" smtClean="0"/>
              <a:t>Chr</a:t>
            </a:r>
            <a:r>
              <a:rPr lang="en-US" dirty="0" smtClean="0"/>
              <a:t>y</a:t>
            </a:r>
            <a:r>
              <a:rPr lang="sk-SK" dirty="0" smtClean="0"/>
              <a:t>saora melanaster.</a:t>
            </a:r>
            <a:r>
              <a:rPr lang="el-GR" dirty="0" smtClean="0"/>
              <a:t> </a:t>
            </a:r>
            <a:r>
              <a:rPr lang="sk-SK" dirty="0" smtClean="0"/>
              <a:t>Wikimedia</a:t>
            </a:r>
            <a:r>
              <a:rPr lang="sk-SK" baseline="0" dirty="0" smtClean="0"/>
              <a:t> Commons. </a:t>
            </a:r>
            <a:r>
              <a:rPr lang="el-GR" baseline="0" dirty="0" smtClean="0"/>
              <a:t>Σύνδεσμος: </a:t>
            </a:r>
            <a:r>
              <a:rPr lang="en-US" dirty="0" smtClean="0"/>
              <a:t>http://commons.wikimedia.org/wiki/File:Qualle_Kompa%C3%9Fqualle_2006-01-02_2.jpg</a:t>
            </a:r>
            <a:r>
              <a:rPr lang="el-GR" dirty="0" smtClean="0"/>
              <a:t>. Πηγή: </a:t>
            </a:r>
            <a:r>
              <a:rPr lang="en-US" dirty="0" smtClean="0"/>
              <a:t>http://commons.wikimedia.org</a:t>
            </a:r>
            <a:r>
              <a:rPr lang="el-GR"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38. </a:t>
            </a:r>
            <a:r>
              <a:rPr lang="el-GR" dirty="0" err="1" smtClean="0"/>
              <a:t>Σκυφομέδουσα</a:t>
            </a:r>
            <a:r>
              <a:rPr lang="el-GR" dirty="0" smtClean="0"/>
              <a:t> </a:t>
            </a:r>
            <a:r>
              <a:rPr lang="sk-SK" dirty="0" smtClean="0"/>
              <a:t>Pelagia</a:t>
            </a:r>
            <a:r>
              <a:rPr lang="sk-SK" baseline="0" dirty="0" smtClean="0"/>
              <a:t> noctiluca.</a:t>
            </a:r>
            <a:r>
              <a:rPr lang="el-GR" dirty="0" smtClean="0"/>
              <a:t> </a:t>
            </a:r>
            <a:r>
              <a:rPr lang="sk-SK" dirty="0" smtClean="0"/>
              <a:t>Wikimedia</a:t>
            </a:r>
            <a:r>
              <a:rPr lang="sk-SK" baseline="0" dirty="0" smtClean="0"/>
              <a:t> Commons. </a:t>
            </a:r>
            <a:r>
              <a:rPr lang="el-GR" baseline="0" dirty="0" smtClean="0"/>
              <a:t>Σύνδεσμος: </a:t>
            </a:r>
            <a:r>
              <a:rPr lang="en-US" dirty="0" smtClean="0"/>
              <a:t>http://commons.wikimedia.org/wiki/File:Pelagia_noctiluca_1.jpeg</a:t>
            </a:r>
            <a:r>
              <a:rPr lang="el-GR" dirty="0" smtClean="0"/>
              <a:t>. Πηγή: </a:t>
            </a:r>
            <a:r>
              <a:rPr lang="en-US" dirty="0" smtClean="0"/>
              <a:t>http://commons.wikimedia.org</a:t>
            </a:r>
            <a:r>
              <a:rPr lang="el-GR" dirty="0" smtClean="0"/>
              <a:t>.</a:t>
            </a:r>
            <a:endParaRPr lang="en-US" dirty="0" smtClean="0"/>
          </a:p>
          <a:p>
            <a:endParaRPr lang="el-GR" dirty="0" smtClean="0"/>
          </a:p>
          <a:p>
            <a:r>
              <a:rPr lang="el-GR" dirty="0" smtClean="0"/>
              <a:t>Εικόνα 39. </a:t>
            </a:r>
            <a:r>
              <a:rPr lang="el-GR" dirty="0" err="1" smtClean="0"/>
              <a:t>Σκυφομέδουσα</a:t>
            </a:r>
            <a:r>
              <a:rPr lang="el-GR" dirty="0" smtClean="0"/>
              <a:t> </a:t>
            </a:r>
            <a:r>
              <a:rPr lang="en-US" dirty="0" err="1" smtClean="0"/>
              <a:t>Nemopilena</a:t>
            </a:r>
            <a:r>
              <a:rPr lang="en-US" dirty="0" smtClean="0"/>
              <a:t> </a:t>
            </a:r>
            <a:r>
              <a:rPr lang="en-US" dirty="0" err="1" smtClean="0"/>
              <a:t>nomurai</a:t>
            </a:r>
            <a:r>
              <a:rPr lang="en-US" dirty="0" smtClean="0"/>
              <a:t>.</a:t>
            </a:r>
            <a:r>
              <a:rPr lang="el-GR" dirty="0" smtClean="0"/>
              <a:t> </a:t>
            </a:r>
            <a:r>
              <a:rPr lang="en-US" dirty="0" smtClean="0"/>
              <a:t> </a:t>
            </a:r>
            <a:r>
              <a:rPr lang="sk-SK" dirty="0" smtClean="0"/>
              <a:t>Public Domain, Pixshark.com.</a:t>
            </a:r>
            <a:r>
              <a:rPr lang="sk-SK" baseline="0" dirty="0" smtClean="0"/>
              <a:t> </a:t>
            </a:r>
            <a:r>
              <a:rPr lang="el-GR" dirty="0" smtClean="0"/>
              <a:t>Σύνδεσμος:</a:t>
            </a:r>
            <a:r>
              <a:rPr lang="el-GR" baseline="0" dirty="0" smtClean="0"/>
              <a:t> </a:t>
            </a:r>
            <a:r>
              <a:rPr lang="en-US" dirty="0" smtClean="0"/>
              <a:t>http://pixshark.com/cool-jellyfish.htm</a:t>
            </a:r>
            <a:r>
              <a:rPr lang="el-GR" dirty="0" smtClean="0"/>
              <a:t>. Πηγή:</a:t>
            </a:r>
            <a:r>
              <a:rPr lang="sk-SK" dirty="0" smtClean="0"/>
              <a:t> Pixshark.com</a:t>
            </a:r>
            <a:endParaRPr lang="en-US" dirty="0" smtClean="0"/>
          </a:p>
          <a:p>
            <a:endParaRPr lang="el-GR" dirty="0" smtClean="0"/>
          </a:p>
          <a:p>
            <a:r>
              <a:rPr lang="el-GR" dirty="0" smtClean="0"/>
              <a:t>Εικόνα</a:t>
            </a:r>
            <a:r>
              <a:rPr lang="el-GR" baseline="0" dirty="0" smtClean="0"/>
              <a:t> 40. </a:t>
            </a:r>
            <a:r>
              <a:rPr lang="el-GR" baseline="0" dirty="0" err="1" smtClean="0"/>
              <a:t>Σκυφομέδουσα</a:t>
            </a:r>
            <a:r>
              <a:rPr lang="el-GR" baseline="0" dirty="0" smtClean="0"/>
              <a:t> </a:t>
            </a:r>
            <a:r>
              <a:rPr lang="sk-SK" baseline="0" dirty="0" smtClean="0"/>
              <a:t>Aurelia </a:t>
            </a:r>
            <a:r>
              <a:rPr lang="en-US" baseline="0" dirty="0" err="1" smtClean="0"/>
              <a:t>aurita</a:t>
            </a:r>
            <a:r>
              <a:rPr lang="en-US" baseline="0" dirty="0" smtClean="0"/>
              <a:t>. Wikipedia The Free Encyclopedia. </a:t>
            </a:r>
            <a:r>
              <a:rPr lang="el-GR" baseline="0" dirty="0" smtClean="0"/>
              <a:t>Σύνδεσμος: </a:t>
            </a:r>
            <a:r>
              <a:rPr lang="en-US" dirty="0" smtClean="0"/>
              <a:t>http://it.wikipedia.org/wiki/Aurelia_aurita</a:t>
            </a:r>
            <a:r>
              <a:rPr lang="el-GR" dirty="0" smtClean="0"/>
              <a:t>. Πηγή: </a:t>
            </a:r>
            <a:r>
              <a:rPr lang="en-US" dirty="0" smtClean="0"/>
              <a:t>http://it.wikipedia.org</a:t>
            </a:r>
            <a:r>
              <a:rPr lang="el-GR" dirty="0" smtClean="0"/>
              <a:t>.</a:t>
            </a:r>
          </a:p>
          <a:p>
            <a:endParaRPr lang="el-GR" dirty="0" smtClean="0"/>
          </a:p>
          <a:p>
            <a:r>
              <a:rPr lang="el-GR" dirty="0" smtClean="0"/>
              <a:t>Εικόνα 41. Δομή</a:t>
            </a:r>
            <a:r>
              <a:rPr lang="el-GR" baseline="0" dirty="0" smtClean="0"/>
              <a:t> </a:t>
            </a:r>
            <a:r>
              <a:rPr lang="el-GR" baseline="0" dirty="0" err="1" smtClean="0"/>
              <a:t>Σκυφομέδουσας</a:t>
            </a:r>
            <a:r>
              <a:rPr lang="el-GR" baseline="0" dirty="0" smtClean="0"/>
              <a:t> (κοιλιακή όψη).  </a:t>
            </a:r>
            <a:r>
              <a:rPr lang="en-US" dirty="0" smtClean="0"/>
              <a:t>Copyright </a:t>
            </a:r>
            <a:r>
              <a:rPr lang="en-US" i="0" dirty="0" smtClean="0"/>
              <a:t>Saunders College Publishing/Harcourt Brace. </a:t>
            </a:r>
            <a:r>
              <a:rPr lang="el-GR" i="0" dirty="0" smtClean="0"/>
              <a:t>Πηγή:</a:t>
            </a:r>
            <a:r>
              <a:rPr lang="el-GR" i="0" baseline="0" dirty="0" smtClean="0"/>
              <a:t> </a:t>
            </a:r>
            <a:r>
              <a:rPr lang="en-US" i="0" baseline="0" dirty="0" smtClean="0"/>
              <a:t>Robert D. Barnes. Invertebrate Zoology 5</a:t>
            </a:r>
            <a:r>
              <a:rPr lang="en-US" i="0" baseline="30000" dirty="0" smtClean="0"/>
              <a:t>th</a:t>
            </a:r>
            <a:r>
              <a:rPr lang="en-US" i="0" baseline="0" dirty="0" smtClean="0"/>
              <a:t> edition.</a:t>
            </a:r>
            <a:r>
              <a:rPr lang="en-US" i="1" dirty="0" smtClean="0"/>
              <a:t> </a:t>
            </a:r>
            <a:r>
              <a:rPr lang="en-US" i="0" dirty="0" smtClean="0"/>
              <a:t>ISBN-13: 978-0-03-008914-5, ISBN: 0-03-008914-X.</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42. Δομή</a:t>
            </a:r>
            <a:r>
              <a:rPr lang="el-GR" baseline="0" dirty="0" smtClean="0"/>
              <a:t> </a:t>
            </a:r>
            <a:r>
              <a:rPr lang="el-GR" baseline="0" dirty="0" err="1" smtClean="0"/>
              <a:t>Σκυφομέδουσας</a:t>
            </a:r>
            <a:r>
              <a:rPr lang="el-GR" baseline="0" dirty="0" smtClean="0"/>
              <a:t> (πλάγια όψη σε τομή).  </a:t>
            </a:r>
            <a:r>
              <a:rPr lang="en-US" dirty="0" smtClean="0"/>
              <a:t>Copyright </a:t>
            </a:r>
            <a:r>
              <a:rPr lang="en-US" i="0" dirty="0" smtClean="0"/>
              <a:t>Saunders College Publishing/Harcourt Brace. </a:t>
            </a:r>
            <a:r>
              <a:rPr lang="el-GR" i="0" dirty="0" smtClean="0"/>
              <a:t>Πηγή:</a:t>
            </a:r>
            <a:r>
              <a:rPr lang="el-GR" i="0" baseline="0" dirty="0" smtClean="0"/>
              <a:t> </a:t>
            </a:r>
            <a:r>
              <a:rPr lang="en-US" i="0" baseline="0" dirty="0" smtClean="0"/>
              <a:t>Robert D. Barnes. Invertebrate Zoology 5</a:t>
            </a:r>
            <a:r>
              <a:rPr lang="en-US" i="0" baseline="30000" dirty="0" smtClean="0"/>
              <a:t>th</a:t>
            </a:r>
            <a:r>
              <a:rPr lang="en-US" i="0" baseline="0" dirty="0" smtClean="0"/>
              <a:t> edition.</a:t>
            </a:r>
            <a:r>
              <a:rPr lang="en-US" i="1" dirty="0" smtClean="0"/>
              <a:t> </a:t>
            </a:r>
            <a:r>
              <a:rPr lang="en-US" i="0" dirty="0" smtClean="0"/>
              <a:t>ISBN-13: 978-0-03-008914-5, ISBN: 0-03-008914-X.</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43. Αναπαραγωγή </a:t>
            </a:r>
            <a:r>
              <a:rPr lang="el-GR" dirty="0" err="1" smtClean="0"/>
              <a:t>Σκυφόζωου</a:t>
            </a:r>
            <a:r>
              <a:rPr lang="el-GR" dirty="0" smtClean="0"/>
              <a:t>.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44:</a:t>
            </a:r>
            <a:r>
              <a:rPr lang="sk-SK" dirty="0" smtClean="0"/>
              <a:t> </a:t>
            </a:r>
            <a:r>
              <a:rPr lang="el-GR" dirty="0" err="1" smtClean="0"/>
              <a:t>Σκυφίστομα</a:t>
            </a:r>
            <a:r>
              <a:rPr lang="el-GR" baseline="0" dirty="0" smtClean="0"/>
              <a:t> της </a:t>
            </a:r>
            <a:r>
              <a:rPr lang="sk-SK" baseline="0" dirty="0" smtClean="0"/>
              <a:t>Aurelia. </a:t>
            </a:r>
            <a:r>
              <a:rPr lang="sk-SK" dirty="0" smtClean="0"/>
              <a:t>Public Domain, Pixsgood.com.</a:t>
            </a:r>
            <a:r>
              <a:rPr lang="sk-SK" baseline="0" dirty="0" smtClean="0"/>
              <a:t> </a:t>
            </a:r>
            <a:r>
              <a:rPr lang="el-GR" dirty="0" smtClean="0"/>
              <a:t>Σύνδεσμος:</a:t>
            </a:r>
            <a:r>
              <a:rPr lang="el-GR" baseline="0" dirty="0" smtClean="0"/>
              <a:t> </a:t>
            </a:r>
            <a:r>
              <a:rPr lang="en-US" dirty="0" smtClean="0"/>
              <a:t>http://pixgood.com/aurelia-scyphistoma.html</a:t>
            </a:r>
            <a:r>
              <a:rPr lang="el-GR" dirty="0" smtClean="0"/>
              <a:t>. Πηγή:</a:t>
            </a:r>
            <a:r>
              <a:rPr lang="sk-SK" dirty="0" smtClean="0"/>
              <a:t> Pixgood.com</a:t>
            </a:r>
            <a:r>
              <a:rPr lang="el-GR" dirty="0" smtClean="0"/>
              <a:t>.</a:t>
            </a:r>
            <a:endParaRPr lang="en-US" dirty="0" smtClean="0"/>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45:</a:t>
            </a:r>
            <a:r>
              <a:rPr lang="sk-SK" dirty="0" smtClean="0"/>
              <a:t> </a:t>
            </a:r>
            <a:r>
              <a:rPr lang="el-GR" dirty="0" err="1" smtClean="0"/>
              <a:t>Στροβίλωση</a:t>
            </a:r>
            <a:r>
              <a:rPr lang="el-GR" dirty="0" smtClean="0"/>
              <a:t> της</a:t>
            </a:r>
            <a:r>
              <a:rPr lang="el-GR" baseline="0" dirty="0" smtClean="0"/>
              <a:t> </a:t>
            </a:r>
            <a:r>
              <a:rPr lang="sk-SK" dirty="0" smtClean="0"/>
              <a:t>Aurelia.</a:t>
            </a:r>
            <a:r>
              <a:rPr lang="en-US" dirty="0" smtClean="0"/>
              <a:t> </a:t>
            </a:r>
            <a:r>
              <a:rPr lang="sk-SK" dirty="0" smtClean="0"/>
              <a:t>Public Domain, Pixsgood.com.</a:t>
            </a:r>
            <a:r>
              <a:rPr lang="sk-SK" baseline="0" dirty="0" smtClean="0"/>
              <a:t> </a:t>
            </a:r>
            <a:r>
              <a:rPr lang="el-GR" dirty="0" smtClean="0"/>
              <a:t>Σύνδεσμος:</a:t>
            </a:r>
            <a:r>
              <a:rPr lang="el-GR" baseline="0" dirty="0" smtClean="0"/>
              <a:t> </a:t>
            </a:r>
            <a:r>
              <a:rPr lang="en-US" dirty="0" smtClean="0"/>
              <a:t>http://pixgood.com/aurelia-strobila-slide.html</a:t>
            </a:r>
            <a:r>
              <a:rPr lang="el-GR" dirty="0" smtClean="0"/>
              <a:t>. Πηγή:</a:t>
            </a:r>
            <a:r>
              <a:rPr lang="sk-SK" dirty="0" smtClean="0"/>
              <a:t> Pixgood.com</a:t>
            </a:r>
            <a:r>
              <a:rPr lang="el-GR"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 </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46: Εφύρα</a:t>
            </a:r>
            <a:r>
              <a:rPr lang="en-US" dirty="0" smtClean="0"/>
              <a:t> </a:t>
            </a:r>
            <a:r>
              <a:rPr lang="el-GR" dirty="0" smtClean="0"/>
              <a:t>της</a:t>
            </a:r>
            <a:r>
              <a:rPr lang="el-GR" baseline="0" dirty="0" smtClean="0"/>
              <a:t> </a:t>
            </a:r>
            <a:r>
              <a:rPr lang="sk-SK" baseline="0" dirty="0" smtClean="0"/>
              <a:t>Aurelia. </a:t>
            </a:r>
            <a:r>
              <a:rPr lang="sk-SK" dirty="0" smtClean="0"/>
              <a:t>Public Domain, Pixsgood.com.</a:t>
            </a:r>
            <a:r>
              <a:rPr lang="sk-SK" baseline="0" dirty="0" smtClean="0"/>
              <a:t> </a:t>
            </a:r>
            <a:r>
              <a:rPr lang="el-GR" dirty="0" smtClean="0"/>
              <a:t>Σύνδεσμος:</a:t>
            </a:r>
            <a:r>
              <a:rPr lang="el-GR" baseline="0" dirty="0" smtClean="0"/>
              <a:t> </a:t>
            </a:r>
            <a:r>
              <a:rPr lang="en-US" dirty="0" smtClean="0"/>
              <a:t>http://pixgood.com/aurelia-strobila-slide.html</a:t>
            </a:r>
            <a:r>
              <a:rPr lang="el-GR" dirty="0" smtClean="0"/>
              <a:t>. Πηγή:</a:t>
            </a:r>
            <a:r>
              <a:rPr lang="sk-SK" dirty="0" smtClean="0"/>
              <a:t> Pixgood.com</a:t>
            </a:r>
            <a:r>
              <a:rPr lang="el-GR" dirty="0" smtClean="0"/>
              <a:t>.</a:t>
            </a:r>
            <a:endParaRPr lang="en-US" dirty="0" smtClean="0"/>
          </a:p>
          <a:p>
            <a:r>
              <a:rPr lang="el-GR" baseline="0" dirty="0" smtClean="0"/>
              <a:t> </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47:</a:t>
            </a:r>
            <a:r>
              <a:rPr lang="sk-SK" dirty="0" smtClean="0"/>
              <a:t> </a:t>
            </a:r>
            <a:r>
              <a:rPr lang="el-GR" dirty="0" err="1" smtClean="0"/>
              <a:t>Πλάνουλα</a:t>
            </a:r>
            <a:r>
              <a:rPr lang="el-GR" baseline="0" dirty="0" smtClean="0"/>
              <a:t> της </a:t>
            </a:r>
            <a:r>
              <a:rPr lang="sk-SK" baseline="0" dirty="0" smtClean="0"/>
              <a:t>Aurelia. </a:t>
            </a:r>
            <a:r>
              <a:rPr lang="sk-SK" dirty="0" smtClean="0"/>
              <a:t>Public Domain, Pixsgood.com.</a:t>
            </a:r>
            <a:r>
              <a:rPr lang="sk-SK" baseline="0" dirty="0" smtClean="0"/>
              <a:t> </a:t>
            </a:r>
            <a:r>
              <a:rPr lang="el-GR" dirty="0" smtClean="0"/>
              <a:t>Σύνδεσμος:</a:t>
            </a:r>
            <a:r>
              <a:rPr lang="el-GR" baseline="0" dirty="0" smtClean="0"/>
              <a:t> </a:t>
            </a:r>
            <a:r>
              <a:rPr lang="en-US" dirty="0" smtClean="0"/>
              <a:t>http://pixshark.com/aurelia-planula.htm</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Πηγή:</a:t>
            </a:r>
            <a:r>
              <a:rPr lang="sk-SK" dirty="0" smtClean="0"/>
              <a:t> Pixshark.com</a:t>
            </a:r>
            <a:r>
              <a:rPr lang="el-GR" dirty="0" smtClean="0"/>
              <a:t>.</a:t>
            </a:r>
            <a:endParaRPr lang="en-US" dirty="0" smtClean="0"/>
          </a:p>
          <a:p>
            <a:endParaRPr lang="el-GR" dirty="0" smtClean="0"/>
          </a:p>
          <a:p>
            <a:r>
              <a:rPr lang="el-GR" dirty="0" smtClean="0"/>
              <a:t>Εικόνα</a:t>
            </a:r>
            <a:r>
              <a:rPr lang="el-GR" baseline="0" dirty="0" smtClean="0"/>
              <a:t> 48. Στρόβιλοι </a:t>
            </a:r>
            <a:r>
              <a:rPr lang="el-GR" baseline="0" dirty="0" err="1" smtClean="0"/>
              <a:t>Σκυφοζώου</a:t>
            </a:r>
            <a:r>
              <a:rPr lang="el-GR" baseline="0" dirty="0" smtClean="0"/>
              <a:t>. </a:t>
            </a:r>
            <a:r>
              <a:rPr lang="en-US" baseline="0" dirty="0" smtClean="0"/>
              <a:t>Copyright David </a:t>
            </a:r>
            <a:r>
              <a:rPr lang="en-US" baseline="0" dirty="0" err="1" smtClean="0"/>
              <a:t>Wrobel</a:t>
            </a:r>
            <a:r>
              <a:rPr lang="en-US" baseline="0" dirty="0" smtClean="0"/>
              <a:t>/SeaPics.com. </a:t>
            </a:r>
            <a:r>
              <a:rPr lang="el-GR" baseline="0" dirty="0" smtClean="0"/>
              <a:t>Σύνδεσμος: </a:t>
            </a:r>
            <a:r>
              <a:rPr lang="en-US" baseline="0" dirty="0" smtClean="0"/>
              <a:t>http://www.arkive.org/fried-egg-jellyfish/phacellophora-camtschatica/image-G136471.html</a:t>
            </a:r>
            <a:r>
              <a:rPr lang="el-GR" baseline="0" dirty="0" smtClean="0"/>
              <a:t>. Πηγή: </a:t>
            </a:r>
            <a:r>
              <a:rPr lang="en-US" baseline="0" dirty="0" smtClean="0"/>
              <a:t>http://www.arkive.org</a:t>
            </a:r>
            <a:r>
              <a:rPr lang="el-GR" baseline="0" dirty="0" smtClean="0"/>
              <a:t>.</a:t>
            </a:r>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45</a:t>
            </a:fld>
            <a:endParaRPr lang="en-US"/>
          </a:p>
        </p:txBody>
      </p:sp>
    </p:spTree>
    <p:extLst>
      <p:ext uri="{BB962C8B-B14F-4D97-AF65-F5344CB8AC3E}">
        <p14:creationId xmlns:p14="http://schemas.microsoft.com/office/powerpoint/2010/main" val="3130983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Εικόνα 1.</a:t>
            </a:r>
            <a:r>
              <a:rPr lang="en-US" dirty="0" smtClean="0"/>
              <a:t> </a:t>
            </a:r>
            <a:r>
              <a:rPr lang="en-US" i="1" dirty="0" err="1" smtClean="0"/>
              <a:t>Cotylorhiza</a:t>
            </a:r>
            <a:r>
              <a:rPr lang="en-US" i="1" dirty="0" smtClean="0"/>
              <a:t> </a:t>
            </a:r>
            <a:r>
              <a:rPr lang="en-US" i="1" dirty="0" err="1" smtClean="0"/>
              <a:t>tuberculata</a:t>
            </a:r>
            <a:r>
              <a:rPr lang="en-US" dirty="0" smtClean="0"/>
              <a:t>. </a:t>
            </a:r>
            <a:r>
              <a:rPr lang="sk-SK" dirty="0" smtClean="0"/>
              <a:t>Flicr.</a:t>
            </a:r>
            <a:r>
              <a:rPr lang="sk-SK" baseline="0" dirty="0" smtClean="0"/>
              <a:t> </a:t>
            </a:r>
            <a:r>
              <a:rPr lang="el-GR" dirty="0" smtClean="0"/>
              <a:t>Σύνδεση: </a:t>
            </a:r>
            <a:r>
              <a:rPr lang="en-US" dirty="0" smtClean="0"/>
              <a:t>https://www.flickr.com/photos/42726874@N06/7326003834/in/photolist-canFGW-canF79-canCdq-canBxw-canASh-canGhE-canAfS-dsxNfE-dswFFf-6AJHCZ-6Ahfxw-5DHY1c-5DHXZX-6LScK6-6LSbCn-4JbqBx-5DHY12-ae17hw-9c1L1k-9c1KQX-9r7Xrx-dsySrk-7UrxAK-5DHY18-PHSCX-PHSvK-PHSm2-PHhW5-PHhLJ-PHRW6-PHRQ4-PHhnh-PHhdU-PHRoV-PHgWb-PHgM1-PHQYV-PHQPi-PHgmd-PHQBR-PHgcf-PHQtr-PHQpg-PHQjX-PHQce-PHfFf-bxd95n-bxd8Rg-bxd8CV-dsy3Sr</a:t>
            </a:r>
            <a:r>
              <a:rPr lang="el-GR" dirty="0" smtClean="0"/>
              <a:t>. Πηγή: </a:t>
            </a:r>
            <a:r>
              <a:rPr lang="en-US" dirty="0" smtClean="0"/>
              <a:t>https://www.flickr.com/</a:t>
            </a:r>
            <a:endParaRPr lang="el-GR" dirty="0" smtClean="0"/>
          </a:p>
          <a:p>
            <a:endParaRPr lang="el-GR" dirty="0" smtClean="0"/>
          </a:p>
          <a:p>
            <a:r>
              <a:rPr lang="el-GR" dirty="0" smtClean="0"/>
              <a:t>Εικόνα 2.</a:t>
            </a:r>
            <a:r>
              <a:rPr lang="en-US" dirty="0" smtClean="0"/>
              <a:t> </a:t>
            </a:r>
            <a:r>
              <a:rPr lang="sk-SK" dirty="0" smtClean="0"/>
              <a:t>Green giant anemone. Wikipedia The Free Enc</a:t>
            </a:r>
            <a:r>
              <a:rPr lang="en-US" dirty="0" err="1" smtClean="0"/>
              <a:t>yclopedia</a:t>
            </a:r>
            <a:r>
              <a:rPr lang="en-US" dirty="0" smtClean="0"/>
              <a:t>.</a:t>
            </a:r>
            <a:r>
              <a:rPr lang="en-US" baseline="0" dirty="0" smtClean="0"/>
              <a:t> </a:t>
            </a:r>
            <a:r>
              <a:rPr lang="el-GR" baseline="0" dirty="0" smtClean="0"/>
              <a:t>Σύνδεση: </a:t>
            </a:r>
            <a:r>
              <a:rPr lang="en-US" dirty="0" smtClean="0"/>
              <a:t>http://en.wikipedia.org/wiki/Anthozoa</a:t>
            </a:r>
            <a:r>
              <a:rPr lang="el-GR" dirty="0" smtClean="0"/>
              <a:t> </a:t>
            </a:r>
            <a:r>
              <a:rPr lang="sk-SK" dirty="0" smtClean="0"/>
              <a:t>Green</a:t>
            </a:r>
            <a:r>
              <a:rPr lang="sk-SK" baseline="0" dirty="0" smtClean="0"/>
              <a:t> giant anemone</a:t>
            </a:r>
            <a:r>
              <a:rPr lang="el-GR" baseline="0" dirty="0" smtClean="0"/>
              <a:t>. Πηγή: </a:t>
            </a:r>
            <a:r>
              <a:rPr lang="en-US" dirty="0" smtClean="0"/>
              <a:t>http://en.wikipedia.org</a:t>
            </a:r>
            <a:r>
              <a:rPr lang="el-GR" dirty="0" smtClean="0"/>
              <a:t>.</a:t>
            </a:r>
            <a:endParaRPr lang="el-GR" baseline="0" dirty="0" smtClean="0"/>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3. </a:t>
            </a:r>
            <a:r>
              <a:rPr lang="sk-SK" i="1" dirty="0" smtClean="0"/>
              <a:t>Cladocara</a:t>
            </a:r>
            <a:r>
              <a:rPr lang="sk-SK" i="1" baseline="0" dirty="0" smtClean="0"/>
              <a:t> caespitosa. </a:t>
            </a:r>
            <a:r>
              <a:rPr lang="sk-SK" baseline="0" dirty="0" smtClean="0"/>
              <a:t>Wikipedia The Free Enc</a:t>
            </a:r>
            <a:r>
              <a:rPr lang="en-US" baseline="0" dirty="0" err="1" smtClean="0"/>
              <a:t>yclopedia</a:t>
            </a:r>
            <a:r>
              <a:rPr lang="en-US" baseline="0" dirty="0" smtClean="0"/>
              <a:t>. </a:t>
            </a:r>
            <a:r>
              <a:rPr lang="el-GR" baseline="0" dirty="0" smtClean="0"/>
              <a:t>Σύνδεση: </a:t>
            </a:r>
            <a:r>
              <a:rPr lang="en-US" dirty="0" smtClean="0"/>
              <a:t>http://it.wikipedia.org/wiki/Cladocora_caespitosa</a:t>
            </a:r>
            <a:r>
              <a:rPr lang="el-GR" dirty="0" smtClean="0"/>
              <a:t>. </a:t>
            </a:r>
            <a:r>
              <a:rPr lang="el-GR" dirty="0" err="1" smtClean="0"/>
              <a:t>Πηγή:</a:t>
            </a:r>
            <a:r>
              <a:rPr lang="el-GR" baseline="0" dirty="0" err="1" smtClean="0"/>
              <a:t>Πηγή</a:t>
            </a:r>
            <a:r>
              <a:rPr lang="el-GR" baseline="0" dirty="0" smtClean="0"/>
              <a:t>: </a:t>
            </a:r>
            <a:r>
              <a:rPr lang="en-US" dirty="0" smtClean="0"/>
              <a:t>http://en.wikipedia.org</a:t>
            </a:r>
            <a:r>
              <a:rPr lang="el-GR" dirty="0" smtClean="0"/>
              <a:t>.</a:t>
            </a:r>
            <a:endParaRPr lang="el-GR" baseline="0" dirty="0" smtClean="0"/>
          </a:p>
          <a:p>
            <a:r>
              <a:rPr lang="el-GR" dirty="0" smtClean="0"/>
              <a:t> </a:t>
            </a:r>
            <a:endParaRPr lang="sk-SK" dirty="0" smtClean="0"/>
          </a:p>
          <a:p>
            <a:r>
              <a:rPr lang="el-GR" dirty="0" smtClean="0"/>
              <a:t>Εικόνα 4. </a:t>
            </a:r>
            <a:r>
              <a:rPr lang="sk-SK" dirty="0" smtClean="0"/>
              <a:t>Gorgonian</a:t>
            </a:r>
            <a:r>
              <a:rPr lang="sk-SK" baseline="0" dirty="0" smtClean="0"/>
              <a:t> soft corals. </a:t>
            </a:r>
            <a:r>
              <a:rPr lang="en-US" dirty="0" smtClean="0"/>
              <a:t>©1997-2012 Jeffrey N. Jeffords. </a:t>
            </a:r>
            <a:r>
              <a:rPr lang="el-GR" dirty="0" smtClean="0"/>
              <a:t>Σύνδεση:</a:t>
            </a:r>
            <a:r>
              <a:rPr lang="el-GR" baseline="0" dirty="0" smtClean="0"/>
              <a:t> </a:t>
            </a:r>
            <a:r>
              <a:rPr lang="en-US" dirty="0" smtClean="0"/>
              <a:t>http://www.divegallery.com/seafan.htm</a:t>
            </a:r>
            <a:r>
              <a:rPr lang="el-GR" dirty="0" smtClean="0"/>
              <a:t>. Πηγή: </a:t>
            </a:r>
            <a:r>
              <a:rPr lang="en-US" dirty="0" smtClean="0"/>
              <a:t>http://www.divegallery.com</a:t>
            </a:r>
            <a:r>
              <a:rPr lang="el-GR"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5.</a:t>
            </a:r>
            <a:r>
              <a:rPr lang="en-US" sz="1200" dirty="0" smtClean="0"/>
              <a:t> </a:t>
            </a:r>
            <a:r>
              <a:rPr lang="el-GR" sz="1200" dirty="0" smtClean="0"/>
              <a:t>Ύδρα.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6. </a:t>
            </a:r>
            <a:r>
              <a:rPr lang="en-US" i="1" dirty="0" err="1" smtClean="0"/>
              <a:t>Cotylorhiza</a:t>
            </a:r>
            <a:r>
              <a:rPr lang="en-US" i="1" dirty="0" smtClean="0"/>
              <a:t> </a:t>
            </a:r>
            <a:r>
              <a:rPr lang="en-US" i="1" dirty="0" err="1" smtClean="0"/>
              <a:t>tuberculata</a:t>
            </a:r>
            <a:r>
              <a:rPr lang="en-US" dirty="0" smtClean="0"/>
              <a:t>. </a:t>
            </a:r>
            <a:r>
              <a:rPr lang="sk-SK" dirty="0" smtClean="0"/>
              <a:t>Flicr.</a:t>
            </a:r>
            <a:r>
              <a:rPr lang="sk-SK" baseline="0" dirty="0" smtClean="0"/>
              <a:t> </a:t>
            </a:r>
            <a:r>
              <a:rPr lang="el-GR" dirty="0" smtClean="0"/>
              <a:t>Σύνδεση: </a:t>
            </a:r>
            <a:r>
              <a:rPr lang="en-US" dirty="0" smtClean="0"/>
              <a:t>https://www.flickr.com/photos/42726874@N06/7326003834/in/photolist-canFGW-canF79-canCdq-canBxw-canASh-canGhE-canAfS-dsxNfE-dswFFf-6AJHCZ-6Ahfxw-5DHY1c-5DHXZX-6LScK6-6LSbCn-4JbqBx-5DHY12-ae17hw-9c1L1k-9c1KQX-9r7Xrx-dsySrk-7UrxAK-5DHY18-PHSCX-PHSvK-PHSm2-PHhW5-PHhLJ-PHRW6-PHRQ4-PHhnh-PHhdU-PHRoV-PHgWb-PHgM1-PHQYV-PHQPi-PHgmd-PHQBR-PHgcf-PHQtr-PHQpg-PHQjX-PHQce-PHfFf-bxd95n-bxd8Rg-bxd8CV-dsy3Sr</a:t>
            </a:r>
            <a:r>
              <a:rPr lang="el-GR" dirty="0" smtClean="0"/>
              <a:t>. Πηγή: </a:t>
            </a:r>
            <a:r>
              <a:rPr lang="en-US" dirty="0" smtClean="0"/>
              <a:t>https://www.flickr.com</a:t>
            </a:r>
            <a:r>
              <a:rPr lang="el-GR"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7. Σύγκριση Πολύποδα Μέδουσας.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8. Τμήμα αποικίας Υδροζώου.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l-GR" dirty="0" smtClean="0"/>
          </a:p>
          <a:p>
            <a:r>
              <a:rPr lang="el-GR" dirty="0" smtClean="0"/>
              <a:t>Εικόνα</a:t>
            </a:r>
            <a:r>
              <a:rPr lang="el-GR" baseline="0" dirty="0" smtClean="0"/>
              <a:t> 9. </a:t>
            </a:r>
            <a:r>
              <a:rPr lang="sk-SK" i="1" baseline="0" dirty="0" smtClean="0"/>
              <a:t>Obelia spp. </a:t>
            </a:r>
            <a:r>
              <a:rPr lang="sk-SK" baseline="0" dirty="0" smtClean="0"/>
              <a:t>Scripps Institution of Oceanograph</a:t>
            </a:r>
            <a:r>
              <a:rPr lang="en-US" baseline="0" dirty="0" smtClean="0"/>
              <a:t>y. </a:t>
            </a:r>
            <a:r>
              <a:rPr lang="el-GR" baseline="0" dirty="0" smtClean="0"/>
              <a:t>Σύνδεσμος: </a:t>
            </a:r>
            <a:r>
              <a:rPr lang="en-US" baseline="0" dirty="0" smtClean="0"/>
              <a:t>https://scripps.ucsd.edu/zooplanktonguide/species/obelia-spp</a:t>
            </a:r>
            <a:r>
              <a:rPr lang="el-GR" baseline="0" dirty="0" smtClean="0"/>
              <a:t>. Πηγή: </a:t>
            </a:r>
            <a:r>
              <a:rPr lang="en-US" baseline="0" dirty="0" smtClean="0"/>
              <a:t>https://scripps.ucsd.edu</a:t>
            </a:r>
            <a:r>
              <a:rPr lang="el-GR" baseline="0" dirty="0" smtClean="0"/>
              <a:t>.</a:t>
            </a:r>
          </a:p>
          <a:p>
            <a:endParaRPr lang="el-GR" baseline="0" dirty="0" smtClean="0"/>
          </a:p>
          <a:p>
            <a:r>
              <a:rPr lang="el-GR" baseline="0" dirty="0" smtClean="0"/>
              <a:t>Εικόνα 10. </a:t>
            </a:r>
            <a:r>
              <a:rPr lang="en-US" dirty="0" err="1" smtClean="0"/>
              <a:t>Gastrozooids</a:t>
            </a:r>
            <a:r>
              <a:rPr lang="en-US" dirty="0" smtClean="0"/>
              <a:t> and </a:t>
            </a:r>
            <a:r>
              <a:rPr lang="en-US" dirty="0" err="1" smtClean="0"/>
              <a:t>Gonozooids</a:t>
            </a:r>
            <a:r>
              <a:rPr lang="en-US" dirty="0" smtClean="0"/>
              <a:t> in a hydrozoan colony </a:t>
            </a:r>
            <a:r>
              <a:rPr lang="el-GR" dirty="0" smtClean="0"/>
              <a:t>. </a:t>
            </a:r>
            <a:r>
              <a:rPr lang="sk-SK" dirty="0" smtClean="0"/>
              <a:t>Co</a:t>
            </a:r>
            <a:r>
              <a:rPr lang="en-US" dirty="0" err="1" smtClean="0"/>
              <a:t>pyright</a:t>
            </a:r>
            <a:r>
              <a:rPr lang="en-US" dirty="0" smtClean="0"/>
              <a:t> BIODIDAC.</a:t>
            </a:r>
            <a:r>
              <a:rPr lang="en-US" baseline="0" dirty="0" smtClean="0"/>
              <a:t> </a:t>
            </a:r>
            <a:r>
              <a:rPr lang="el-GR" dirty="0" smtClean="0"/>
              <a:t>Σύνδεσμος:</a:t>
            </a:r>
            <a:r>
              <a:rPr lang="el-GR" baseline="0" dirty="0" smtClean="0"/>
              <a:t> </a:t>
            </a:r>
            <a:r>
              <a:rPr lang="en-US" baseline="0" dirty="0" smtClean="0"/>
              <a:t>http://biodidac.bio.uottawa.ca/thumbnails/filedet.htm/File_name/hydr028p/File_type/gif. </a:t>
            </a:r>
            <a:r>
              <a:rPr lang="el-GR" baseline="0" dirty="0" smtClean="0"/>
              <a:t>Πηγή: </a:t>
            </a:r>
            <a:r>
              <a:rPr lang="en-US" baseline="0" dirty="0" smtClean="0"/>
              <a:t>http://biodidac.bio.uottawa.ca</a:t>
            </a:r>
            <a:r>
              <a:rPr lang="el-GR" baseline="0" dirty="0" smtClean="0"/>
              <a:t>.</a:t>
            </a:r>
          </a:p>
          <a:p>
            <a:endParaRPr lang="el-GR" baseline="0" dirty="0" smtClean="0"/>
          </a:p>
          <a:p>
            <a:r>
              <a:rPr lang="el-GR" baseline="0" dirty="0" smtClean="0"/>
              <a:t>Εικόνα 11.</a:t>
            </a:r>
            <a:r>
              <a:rPr lang="en-US" baseline="0" dirty="0" smtClean="0"/>
              <a:t> </a:t>
            </a:r>
            <a:r>
              <a:rPr lang="el-GR" baseline="0" dirty="0" smtClean="0"/>
              <a:t>Μέδουσα. </a:t>
            </a:r>
            <a:r>
              <a:rPr lang="sk-SK" baseline="0" dirty="0" smtClean="0"/>
              <a:t>Wikipedia The Free Enc</a:t>
            </a:r>
            <a:r>
              <a:rPr lang="en-US" baseline="0" dirty="0" err="1" smtClean="0"/>
              <a:t>yclopedia</a:t>
            </a:r>
            <a:r>
              <a:rPr lang="en-US" baseline="0" dirty="0" smtClean="0"/>
              <a:t>. </a:t>
            </a:r>
            <a:r>
              <a:rPr lang="el-GR" baseline="0" dirty="0" smtClean="0"/>
              <a:t>Σύνδεσμος: </a:t>
            </a:r>
            <a:r>
              <a:rPr lang="en-US" baseline="0" dirty="0" smtClean="0"/>
              <a:t>http://el.wikipedia.org/wiki/%CE%9C%CE%AD%CE%B4%CE%BF%CF%85%CF%83%CE%B1_(%CE%B6%CF%8E%CE%BF)</a:t>
            </a:r>
            <a:r>
              <a:rPr lang="el-GR" baseline="0" dirty="0" smtClean="0"/>
              <a:t>. Πηγή: </a:t>
            </a:r>
            <a:r>
              <a:rPr lang="en-US" baseline="0" dirty="0" smtClean="0"/>
              <a:t>http://el.wikipedia.org/wiki</a:t>
            </a:r>
            <a:r>
              <a:rPr lang="el-GR" baseline="0" dirty="0" smtClean="0"/>
              <a:t>. </a:t>
            </a:r>
          </a:p>
          <a:p>
            <a:endParaRPr lang="el-GR" baseline="0" dirty="0" smtClean="0"/>
          </a:p>
          <a:p>
            <a:r>
              <a:rPr lang="el-GR" baseline="0" dirty="0" smtClean="0"/>
              <a:t>Εικόνα 12. </a:t>
            </a:r>
            <a:r>
              <a:rPr lang="el-GR" baseline="0" dirty="0" err="1" smtClean="0"/>
              <a:t>Σταυρόζωα</a:t>
            </a:r>
            <a:r>
              <a:rPr lang="el-GR" baseline="0" dirty="0" smtClean="0"/>
              <a:t>. </a:t>
            </a:r>
            <a:r>
              <a:rPr lang="en-US" baseline="0" dirty="0" smtClean="0"/>
              <a:t>Copyright</a:t>
            </a:r>
            <a:r>
              <a:rPr lang="el-GR" baseline="0" dirty="0" smtClean="0"/>
              <a:t> </a:t>
            </a:r>
            <a:r>
              <a:rPr lang="en-US" baseline="0" dirty="0" smtClean="0"/>
              <a:t>C.E. Mills. </a:t>
            </a:r>
            <a:r>
              <a:rPr lang="el-GR" baseline="0" dirty="0" smtClean="0"/>
              <a:t>Σύνδεσμος: </a:t>
            </a:r>
            <a:r>
              <a:rPr lang="en-US" baseline="0" dirty="0" smtClean="0"/>
              <a:t>http://faculty.washington.edu/cemills/Staurolist.html</a:t>
            </a:r>
            <a:r>
              <a:rPr lang="el-GR" baseline="0" dirty="0" smtClean="0"/>
              <a:t>. Πηγή: </a:t>
            </a:r>
            <a:r>
              <a:rPr lang="en-US" baseline="0" dirty="0" smtClean="0"/>
              <a:t>faculty.washington.edu.</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13. </a:t>
            </a:r>
            <a:r>
              <a:rPr lang="el-GR" dirty="0" err="1" smtClean="0"/>
              <a:t>Κυβομέδουσα</a:t>
            </a:r>
            <a:r>
              <a:rPr lang="el-GR" dirty="0" smtClean="0"/>
              <a:t>. </a:t>
            </a:r>
            <a:r>
              <a:rPr lang="sk-SK" dirty="0" smtClean="0"/>
              <a:t>Wikipedia</a:t>
            </a:r>
            <a:r>
              <a:rPr lang="sk-SK" baseline="0" dirty="0" smtClean="0"/>
              <a:t> The Free Enc</a:t>
            </a:r>
            <a:r>
              <a:rPr lang="en-US" dirty="0" err="1" smtClean="0"/>
              <a:t>hyclopedia</a:t>
            </a:r>
            <a:r>
              <a:rPr lang="en-US" dirty="0" smtClean="0"/>
              <a:t>. </a:t>
            </a:r>
            <a:r>
              <a:rPr lang="el-GR" dirty="0" smtClean="0"/>
              <a:t>Σύνδεσμος: </a:t>
            </a:r>
            <a:r>
              <a:rPr lang="en-US" dirty="0" smtClean="0"/>
              <a:t>http://it.wikipedia.org/wiki/Tripedalia_cystophora</a:t>
            </a:r>
            <a:r>
              <a:rPr lang="el-GR" dirty="0" smtClean="0"/>
              <a:t>. Πηγή: </a:t>
            </a:r>
            <a:r>
              <a:rPr lang="en-US" dirty="0" smtClean="0"/>
              <a:t>http://it.wikipedia.org</a:t>
            </a:r>
            <a:r>
              <a:rPr lang="el-GR" dirty="0" smtClean="0"/>
              <a:t>.</a:t>
            </a:r>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14. Γιγάντια πράσινη ανεμώνη. </a:t>
            </a:r>
            <a:r>
              <a:rPr lang="sk-SK" dirty="0" smtClean="0"/>
              <a:t>Wikipedia</a:t>
            </a:r>
            <a:r>
              <a:rPr lang="sk-SK" baseline="0" dirty="0" smtClean="0"/>
              <a:t> The Free Enc</a:t>
            </a:r>
            <a:r>
              <a:rPr lang="en-US" dirty="0" err="1" smtClean="0"/>
              <a:t>hyclopedia</a:t>
            </a:r>
            <a:r>
              <a:rPr lang="en-US" dirty="0" smtClean="0"/>
              <a:t>. </a:t>
            </a:r>
            <a:r>
              <a:rPr lang="el-GR" dirty="0" smtClean="0"/>
              <a:t>Σύνδεσμος: </a:t>
            </a:r>
            <a:r>
              <a:rPr lang="en-US" dirty="0" smtClean="0"/>
              <a:t>http://en.wikipedia.org/wiki/Anthozoa</a:t>
            </a:r>
            <a:r>
              <a:rPr lang="el-GR" dirty="0" smtClean="0"/>
              <a:t> </a:t>
            </a:r>
            <a:r>
              <a:rPr lang="sk-SK" dirty="0" smtClean="0"/>
              <a:t>Green</a:t>
            </a:r>
            <a:r>
              <a:rPr lang="sk-SK" baseline="0" dirty="0" smtClean="0"/>
              <a:t> giant anemone</a:t>
            </a:r>
            <a:r>
              <a:rPr lang="el-GR" dirty="0" smtClean="0"/>
              <a:t>. Πηγή: </a:t>
            </a:r>
            <a:r>
              <a:rPr lang="en-US" dirty="0" smtClean="0"/>
              <a:t>http://it.wikipedia.org</a:t>
            </a:r>
            <a:r>
              <a:rPr lang="el-GR"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a:t>
            </a:r>
            <a:r>
              <a:rPr lang="el-GR" baseline="0" dirty="0" smtClean="0"/>
              <a:t> 15: </a:t>
            </a:r>
            <a:r>
              <a:rPr lang="el-GR" baseline="0" dirty="0" err="1" smtClean="0"/>
              <a:t>Κνιδοκύτταρα</a:t>
            </a:r>
            <a:r>
              <a:rPr lang="el-GR" baseline="0" dirty="0" smtClean="0"/>
              <a:t> στο τοίχωμα του σώματος μιας Ύδρας.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n-US" dirty="0" smtClean="0"/>
          </a:p>
          <a:p>
            <a:r>
              <a:rPr lang="el-GR" dirty="0" smtClean="0"/>
              <a:t>Εικόνα 16.</a:t>
            </a:r>
            <a:r>
              <a:rPr lang="el-GR" baseline="0" dirty="0" smtClean="0"/>
              <a:t> Τοίχωμα σώματος </a:t>
            </a:r>
            <a:r>
              <a:rPr lang="el-GR" baseline="0" dirty="0" err="1" smtClean="0"/>
              <a:t>Κνιδοζώου</a:t>
            </a:r>
            <a:r>
              <a:rPr lang="el-GR" baseline="0" dirty="0" smtClean="0"/>
              <a:t>. </a:t>
            </a:r>
            <a:r>
              <a:rPr lang="en-US" baseline="0" dirty="0" smtClean="0"/>
              <a:t>Copyright the University of Chicago Press Books. </a:t>
            </a:r>
            <a:r>
              <a:rPr lang="el-GR" baseline="0" dirty="0" smtClean="0"/>
              <a:t>Πηγή: </a:t>
            </a:r>
            <a:r>
              <a:rPr lang="en-US" baseline="0" dirty="0" smtClean="0"/>
              <a:t>Ralph </a:t>
            </a:r>
            <a:r>
              <a:rPr lang="en-US" baseline="0" dirty="0" err="1" smtClean="0"/>
              <a:t>Buchsbaum</a:t>
            </a:r>
            <a:r>
              <a:rPr lang="en-US" baseline="0" dirty="0" smtClean="0"/>
              <a:t>, Mildred </a:t>
            </a:r>
            <a:r>
              <a:rPr lang="en-US" baseline="0" dirty="0" err="1" smtClean="0"/>
              <a:t>Buchsbaum</a:t>
            </a:r>
            <a:r>
              <a:rPr lang="en-US" baseline="0" dirty="0" smtClean="0"/>
              <a:t>, John </a:t>
            </a:r>
            <a:r>
              <a:rPr lang="en-US" baseline="0" dirty="0" err="1" smtClean="0"/>
              <a:t>Pearse</a:t>
            </a:r>
            <a:r>
              <a:rPr lang="en-US" baseline="0" dirty="0" smtClean="0"/>
              <a:t>, and Vicki </a:t>
            </a:r>
            <a:r>
              <a:rPr lang="en-US" baseline="0" dirty="0" err="1" smtClean="0"/>
              <a:t>Pearse</a:t>
            </a:r>
            <a:r>
              <a:rPr lang="en-US" baseline="0" dirty="0" smtClean="0"/>
              <a:t>, Animals Without Backbones. An Introduction to the Invertebrates. ISBN 0-226-07874-4.</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17: </a:t>
            </a:r>
            <a:r>
              <a:rPr lang="el-GR" dirty="0" err="1" smtClean="0"/>
              <a:t>Μυοεπιθυλιακά</a:t>
            </a:r>
            <a:r>
              <a:rPr lang="el-GR" baseline="0" dirty="0" smtClean="0"/>
              <a:t> και νευρικά κύτταρα </a:t>
            </a:r>
            <a:r>
              <a:rPr lang="el-GR" baseline="0" dirty="0" err="1" smtClean="0"/>
              <a:t>Κνιδοζώου</a:t>
            </a:r>
            <a:r>
              <a:rPr lang="el-GR" baseline="0" dirty="0" smtClean="0"/>
              <a:t>.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18: </a:t>
            </a:r>
            <a:r>
              <a:rPr lang="el-GR" dirty="0" err="1" smtClean="0"/>
              <a:t>Γαστροδερμίδα</a:t>
            </a:r>
            <a:r>
              <a:rPr lang="el-GR" baseline="0" dirty="0" smtClean="0"/>
              <a:t> </a:t>
            </a:r>
            <a:r>
              <a:rPr lang="el-GR" baseline="0" dirty="0" err="1" smtClean="0"/>
              <a:t>Κνιδόζωου</a:t>
            </a:r>
            <a:r>
              <a:rPr lang="el-GR" baseline="0" dirty="0" smtClean="0"/>
              <a:t>. </a:t>
            </a:r>
            <a:r>
              <a:rPr lang="en-US" baseline="0" dirty="0" smtClean="0"/>
              <a:t>Copyright the University of Chicago Press Books. </a:t>
            </a:r>
            <a:r>
              <a:rPr lang="el-GR" baseline="0" dirty="0" smtClean="0"/>
              <a:t>Πηγή: </a:t>
            </a:r>
            <a:r>
              <a:rPr lang="en-US" baseline="0" dirty="0" smtClean="0"/>
              <a:t>Ralph </a:t>
            </a:r>
            <a:r>
              <a:rPr lang="en-US" baseline="0" dirty="0" err="1" smtClean="0"/>
              <a:t>Buchsbaum</a:t>
            </a:r>
            <a:r>
              <a:rPr lang="en-US" baseline="0" dirty="0" smtClean="0"/>
              <a:t>, Mildred </a:t>
            </a:r>
            <a:r>
              <a:rPr lang="en-US" baseline="0" dirty="0" err="1" smtClean="0"/>
              <a:t>Buchsbaum</a:t>
            </a:r>
            <a:r>
              <a:rPr lang="en-US" baseline="0" dirty="0" smtClean="0"/>
              <a:t>, John </a:t>
            </a:r>
            <a:r>
              <a:rPr lang="en-US" baseline="0" dirty="0" err="1" smtClean="0"/>
              <a:t>Pearse</a:t>
            </a:r>
            <a:r>
              <a:rPr lang="en-US" baseline="0" dirty="0" smtClean="0"/>
              <a:t>, and Vicki </a:t>
            </a:r>
            <a:r>
              <a:rPr lang="en-US" baseline="0" dirty="0" err="1" smtClean="0"/>
              <a:t>Pearse</a:t>
            </a:r>
            <a:r>
              <a:rPr lang="en-US" baseline="0" dirty="0" smtClean="0"/>
              <a:t>, Animals Without Backbones. An Introduction to the Invertebrates. ISBN 0-226-07874-4.</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19. </a:t>
            </a:r>
            <a:r>
              <a:rPr lang="el-GR" baseline="0" dirty="0" err="1" smtClean="0"/>
              <a:t>Κνιδοκύτταρα</a:t>
            </a:r>
            <a:r>
              <a:rPr lang="el-GR" baseline="0" dirty="0" smtClean="0"/>
              <a:t> στο τοίχωμα του σώματος μιας Ύδρας.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n-US" dirty="0" smtClean="0"/>
          </a:p>
          <a:p>
            <a:r>
              <a:rPr lang="en-US" dirty="0" smtClean="0"/>
              <a:t>E</a:t>
            </a:r>
            <a:r>
              <a:rPr lang="el-GR" dirty="0" err="1" smtClean="0"/>
              <a:t>ικόνα</a:t>
            </a:r>
            <a:r>
              <a:rPr lang="el-GR" baseline="0" dirty="0" smtClean="0"/>
              <a:t> 20. </a:t>
            </a:r>
            <a:r>
              <a:rPr lang="el-GR" baseline="0" dirty="0" err="1" smtClean="0"/>
              <a:t>Εισχωρητική</a:t>
            </a:r>
            <a:r>
              <a:rPr lang="el-GR" baseline="0" dirty="0" smtClean="0"/>
              <a:t> </a:t>
            </a:r>
            <a:r>
              <a:rPr lang="el-GR" baseline="0" dirty="0" err="1" smtClean="0"/>
              <a:t>νηματοκύστη</a:t>
            </a:r>
            <a:r>
              <a:rPr lang="el-GR" baseline="0" dirty="0" smtClean="0"/>
              <a:t>.</a:t>
            </a:r>
            <a:r>
              <a:rPr lang="sk-SK" baseline="0" dirty="0" smtClean="0"/>
              <a:t> Wikipedia the Free Enc</a:t>
            </a:r>
            <a:r>
              <a:rPr lang="en-US" baseline="0" dirty="0" smtClean="0"/>
              <a:t>y</a:t>
            </a:r>
            <a:r>
              <a:rPr lang="sk-SK" baseline="0" dirty="0" smtClean="0"/>
              <a:t>clopedia</a:t>
            </a:r>
            <a:r>
              <a:rPr lang="el-GR" baseline="0" dirty="0" smtClean="0"/>
              <a:t>. Σύνδεσμος: </a:t>
            </a:r>
            <a:r>
              <a:rPr lang="en-US" baseline="0" dirty="0" smtClean="0"/>
              <a:t>http://en.wikipedia.org/wiki/Cnidaria</a:t>
            </a:r>
            <a:r>
              <a:rPr lang="el-GR" baseline="0" dirty="0" smtClean="0"/>
              <a:t>. Πηγή: </a:t>
            </a:r>
            <a:r>
              <a:rPr lang="en-US" baseline="0" dirty="0" smtClean="0"/>
              <a:t>http://en.wikipedia.org/wiki/Main_Page</a:t>
            </a:r>
            <a:r>
              <a:rPr lang="el-GR" baseline="0" dirty="0" smtClean="0"/>
              <a:t>.</a:t>
            </a:r>
          </a:p>
          <a:p>
            <a:endParaRPr lang="el-GR" baseline="0" dirty="0" smtClean="0"/>
          </a:p>
          <a:p>
            <a:r>
              <a:rPr lang="el-GR" baseline="0" dirty="0" smtClean="0"/>
              <a:t>Εικόνα 21.</a:t>
            </a:r>
            <a:r>
              <a:rPr lang="en-US" dirty="0" smtClean="0"/>
              <a:t> </a:t>
            </a:r>
            <a:r>
              <a:rPr lang="sk-SK" dirty="0" smtClean="0"/>
              <a:t>N</a:t>
            </a:r>
            <a:r>
              <a:rPr lang="el-GR" dirty="0" err="1" smtClean="0"/>
              <a:t>ηματοκύστεις</a:t>
            </a:r>
            <a:r>
              <a:rPr lang="el-GR" dirty="0" smtClean="0"/>
              <a:t>. </a:t>
            </a:r>
            <a:r>
              <a:rPr lang="en-US" dirty="0" smtClean="0"/>
              <a:t>Copyright </a:t>
            </a:r>
            <a:r>
              <a:rPr lang="en-US" i="0" dirty="0" smtClean="0"/>
              <a:t>Saunders College Publishing/Harcourt Brace. </a:t>
            </a:r>
            <a:r>
              <a:rPr lang="el-GR" i="0" dirty="0" smtClean="0"/>
              <a:t>Πηγή:</a:t>
            </a:r>
            <a:r>
              <a:rPr lang="el-GR" i="0" baseline="0" dirty="0" smtClean="0"/>
              <a:t> </a:t>
            </a:r>
            <a:r>
              <a:rPr lang="en-US" i="0" baseline="0" dirty="0" smtClean="0"/>
              <a:t>Robert D. Barnes. Invertebrate Zoology 5</a:t>
            </a:r>
            <a:r>
              <a:rPr lang="en-US" i="0" baseline="30000" dirty="0" smtClean="0"/>
              <a:t>th</a:t>
            </a:r>
            <a:r>
              <a:rPr lang="en-US" i="0" baseline="0" dirty="0" smtClean="0"/>
              <a:t> edition.</a:t>
            </a:r>
            <a:r>
              <a:rPr lang="en-US" i="1" dirty="0" smtClean="0"/>
              <a:t> </a:t>
            </a:r>
            <a:r>
              <a:rPr lang="en-US" i="0" dirty="0" smtClean="0"/>
              <a:t>ISBN-13: 978-0-03-008914-5, ISBN: 0-03-008914-X.</a:t>
            </a:r>
            <a:br>
              <a:rPr lang="en-US" i="0" dirty="0" smtClean="0"/>
            </a:br>
            <a:r>
              <a:rPr lang="en-US" dirty="0" smtClean="0"/>
              <a:t/>
            </a:r>
            <a:br>
              <a:rPr lang="en-US" dirty="0" smtClean="0"/>
            </a:br>
            <a:r>
              <a:rPr lang="el-GR" baseline="0" dirty="0" smtClean="0"/>
              <a:t>Εικόνα 22. </a:t>
            </a:r>
            <a:r>
              <a:rPr lang="sk-SK" dirty="0" smtClean="0"/>
              <a:t>N</a:t>
            </a:r>
            <a:r>
              <a:rPr lang="el-GR" dirty="0" err="1" smtClean="0"/>
              <a:t>ηματοκύστη</a:t>
            </a:r>
            <a:r>
              <a:rPr lang="el-GR" dirty="0" smtClean="0"/>
              <a:t>. </a:t>
            </a:r>
            <a:r>
              <a:rPr lang="en-US" dirty="0" smtClean="0"/>
              <a:t>Copyright </a:t>
            </a:r>
            <a:r>
              <a:rPr lang="en-US" i="0" dirty="0" smtClean="0"/>
              <a:t>Saunders College Publishing/Harcourt Brace. </a:t>
            </a:r>
            <a:r>
              <a:rPr lang="el-GR" i="0" dirty="0" smtClean="0"/>
              <a:t>Πηγή:</a:t>
            </a:r>
            <a:r>
              <a:rPr lang="el-GR" i="0" baseline="0" dirty="0" smtClean="0"/>
              <a:t> </a:t>
            </a:r>
            <a:r>
              <a:rPr lang="en-US" i="0" baseline="0" dirty="0" smtClean="0"/>
              <a:t>Robert D. Barnes. Invertebrate Zoology 5</a:t>
            </a:r>
            <a:r>
              <a:rPr lang="en-US" i="0" baseline="30000" dirty="0" smtClean="0"/>
              <a:t>th</a:t>
            </a:r>
            <a:r>
              <a:rPr lang="en-US" i="0" baseline="0" dirty="0" smtClean="0"/>
              <a:t> edition.</a:t>
            </a:r>
            <a:r>
              <a:rPr lang="en-US" i="1" dirty="0" smtClean="0"/>
              <a:t> </a:t>
            </a:r>
            <a:r>
              <a:rPr lang="en-US" i="0" dirty="0" smtClean="0"/>
              <a:t>ISBN-13: 978-0-03-008914-5, ISBN: 0-03-008914-X.</a:t>
            </a:r>
            <a:br>
              <a:rPr lang="en-US" i="0"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23. Ύδρα: Μονήρες Υδρόζωο.</a:t>
            </a:r>
            <a:r>
              <a:rPr lang="en-US" sz="1200" dirty="0" smtClean="0"/>
              <a:t> 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l-GR" dirty="0" smtClean="0"/>
          </a:p>
          <a:p>
            <a:r>
              <a:rPr lang="el-GR" dirty="0" smtClean="0"/>
              <a:t>Εικόνα 24. Αποικιακό Υδρόζωο.</a:t>
            </a:r>
            <a:r>
              <a:rPr lang="en-US" dirty="0" smtClean="0"/>
              <a:t> Copyright </a:t>
            </a:r>
            <a:r>
              <a:rPr lang="en-US" dirty="0" err="1" smtClean="0"/>
              <a:t>Keoki</a:t>
            </a:r>
            <a:r>
              <a:rPr lang="en-US" dirty="0" smtClean="0"/>
              <a:t> </a:t>
            </a:r>
            <a:r>
              <a:rPr lang="en-US" dirty="0" err="1" smtClean="0"/>
              <a:t>Stender</a:t>
            </a:r>
            <a:r>
              <a:rPr lang="en-US" dirty="0" smtClean="0"/>
              <a:t>. </a:t>
            </a:r>
            <a:r>
              <a:rPr lang="el-GR" dirty="0" smtClean="0"/>
              <a:t>Σύνδεσμος: </a:t>
            </a:r>
            <a:r>
              <a:rPr lang="en-US" dirty="0" smtClean="0"/>
              <a:t>http://www.marinelifephotography.com/marine/cnidaria/hydroids.htm</a:t>
            </a:r>
            <a:r>
              <a:rPr lang="el-GR" dirty="0" smtClean="0"/>
              <a:t>. Πηγή: </a:t>
            </a:r>
            <a:r>
              <a:rPr lang="en-US" dirty="0" smtClean="0"/>
              <a:t>http://www.marinelifephotography.com</a:t>
            </a:r>
            <a:r>
              <a:rPr lang="el-GR" dirty="0" smtClean="0"/>
              <a:t> .</a:t>
            </a:r>
            <a:endParaRPr lang="en-US" dirty="0" smtClean="0"/>
          </a:p>
          <a:p>
            <a:endParaRPr lang="en-US" dirty="0" smtClean="0"/>
          </a:p>
          <a:p>
            <a:r>
              <a:rPr lang="el-GR" dirty="0" smtClean="0"/>
              <a:t>Εικόνα 25: Μονήρες Υδρόζωο. </a:t>
            </a:r>
            <a:r>
              <a:rPr lang="en-US" dirty="0" smtClean="0"/>
              <a:t>Copyright </a:t>
            </a:r>
            <a:r>
              <a:rPr lang="en-US" i="0" dirty="0" smtClean="0"/>
              <a:t>Saunders College Publishing/Harcourt Brace. </a:t>
            </a:r>
            <a:r>
              <a:rPr lang="el-GR" i="0" dirty="0" smtClean="0"/>
              <a:t>Πηγή:</a:t>
            </a:r>
            <a:r>
              <a:rPr lang="el-GR" i="0" baseline="0" dirty="0" smtClean="0"/>
              <a:t> </a:t>
            </a:r>
            <a:r>
              <a:rPr lang="en-US" i="0" baseline="0" dirty="0" smtClean="0"/>
              <a:t>Robert D. Barnes. Invertebrate Zoology 5</a:t>
            </a:r>
            <a:r>
              <a:rPr lang="en-US" i="0" baseline="30000" dirty="0" smtClean="0"/>
              <a:t>th</a:t>
            </a:r>
            <a:r>
              <a:rPr lang="en-US" i="0" baseline="0" dirty="0" smtClean="0"/>
              <a:t> edition.</a:t>
            </a:r>
            <a:r>
              <a:rPr lang="en-US" i="1" dirty="0" smtClean="0"/>
              <a:t> </a:t>
            </a:r>
            <a:r>
              <a:rPr lang="en-US" i="0" dirty="0" smtClean="0"/>
              <a:t>ISBN-13: 978-0-03-008914-5, ISBN: 0-03-008914-X.</a:t>
            </a:r>
          </a:p>
          <a:p>
            <a:endParaRPr lang="en-US" i="0" dirty="0" smtClean="0"/>
          </a:p>
          <a:p>
            <a:r>
              <a:rPr lang="el-GR" dirty="0" smtClean="0"/>
              <a:t>Εικόνα 26. Αποικιακό Υδρόζωο. </a:t>
            </a:r>
            <a:r>
              <a:rPr lang="en-US" baseline="0" dirty="0" smtClean="0"/>
              <a:t>Copyright the University of Chicago Press Books. </a:t>
            </a:r>
            <a:r>
              <a:rPr lang="el-GR" baseline="0" dirty="0" smtClean="0"/>
              <a:t>Πηγή: </a:t>
            </a:r>
            <a:r>
              <a:rPr lang="en-US" baseline="0" dirty="0" smtClean="0"/>
              <a:t>Ralph </a:t>
            </a:r>
            <a:r>
              <a:rPr lang="en-US" baseline="0" dirty="0" err="1" smtClean="0"/>
              <a:t>Buchsbaum</a:t>
            </a:r>
            <a:r>
              <a:rPr lang="en-US" baseline="0" dirty="0" smtClean="0"/>
              <a:t>, Mildred </a:t>
            </a:r>
            <a:r>
              <a:rPr lang="en-US" baseline="0" dirty="0" err="1" smtClean="0"/>
              <a:t>Buchsbaum</a:t>
            </a:r>
            <a:r>
              <a:rPr lang="en-US" baseline="0" dirty="0" smtClean="0"/>
              <a:t>, John </a:t>
            </a:r>
            <a:r>
              <a:rPr lang="en-US" baseline="0" dirty="0" err="1" smtClean="0"/>
              <a:t>Pearse</a:t>
            </a:r>
            <a:r>
              <a:rPr lang="en-US" baseline="0" dirty="0" smtClean="0"/>
              <a:t>, and Vicki </a:t>
            </a:r>
            <a:r>
              <a:rPr lang="en-US" baseline="0" dirty="0" err="1" smtClean="0"/>
              <a:t>Pearse</a:t>
            </a:r>
            <a:r>
              <a:rPr lang="en-US" baseline="0" dirty="0" smtClean="0"/>
              <a:t>, Animals Without Backbones. An Introduction to the Invertebrates. ISBN 0-226-07874-4.</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27: Δομή Αποικιακού Υδρόζωου. </a:t>
            </a:r>
            <a:r>
              <a:rPr lang="en-US" baseline="0" dirty="0" smtClean="0"/>
              <a:t>Copyright the University of Chicago Press Books. </a:t>
            </a:r>
            <a:r>
              <a:rPr lang="el-GR" baseline="0" dirty="0" smtClean="0"/>
              <a:t>Πηγή: </a:t>
            </a:r>
            <a:r>
              <a:rPr lang="en-US" baseline="0" dirty="0" smtClean="0"/>
              <a:t>Ralph </a:t>
            </a:r>
            <a:r>
              <a:rPr lang="en-US" baseline="0" dirty="0" err="1" smtClean="0"/>
              <a:t>Buchsbaum</a:t>
            </a:r>
            <a:r>
              <a:rPr lang="en-US" baseline="0" dirty="0" smtClean="0"/>
              <a:t>, Mildred </a:t>
            </a:r>
            <a:r>
              <a:rPr lang="en-US" baseline="0" dirty="0" err="1" smtClean="0"/>
              <a:t>Buchsbaum</a:t>
            </a:r>
            <a:r>
              <a:rPr lang="en-US" baseline="0" dirty="0" smtClean="0"/>
              <a:t>, John </a:t>
            </a:r>
            <a:r>
              <a:rPr lang="en-US" baseline="0" dirty="0" err="1" smtClean="0"/>
              <a:t>Pearse</a:t>
            </a:r>
            <a:r>
              <a:rPr lang="en-US" baseline="0" dirty="0" smtClean="0"/>
              <a:t>, and Vicki </a:t>
            </a:r>
            <a:r>
              <a:rPr lang="en-US" baseline="0" dirty="0" err="1" smtClean="0"/>
              <a:t>Pearse</a:t>
            </a:r>
            <a:r>
              <a:rPr lang="en-US" baseline="0" dirty="0" smtClean="0"/>
              <a:t>, Animals Without Backbones. An Introduction to the Invertebrates. ISBN 0-226-07874-4.</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a:t>
            </a:r>
            <a:r>
              <a:rPr lang="el-GR" baseline="0" dirty="0" smtClean="0"/>
              <a:t> 28. Δομή Υδρομέδουσας.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endParaRPr lang="en-US" dirty="0" smtClean="0"/>
          </a:p>
          <a:p>
            <a:r>
              <a:rPr lang="el-GR" dirty="0" smtClean="0"/>
              <a:t>Εικόνα 29. Μέδουσα του Υδροζώου </a:t>
            </a:r>
            <a:r>
              <a:rPr lang="sk-SK" dirty="0" smtClean="0"/>
              <a:t>Obelia. </a:t>
            </a:r>
            <a:r>
              <a:rPr lang="en-US" dirty="0" smtClean="0"/>
              <a:t>Copyright © 2015 Scripps Institution of Oceanography, UC San Diego</a:t>
            </a:r>
            <a:r>
              <a:rPr lang="el-GR" dirty="0" smtClean="0"/>
              <a:t>. </a:t>
            </a:r>
            <a:r>
              <a:rPr lang="en-US" dirty="0" smtClean="0"/>
              <a:t> </a:t>
            </a:r>
            <a:r>
              <a:rPr lang="el-GR" dirty="0" smtClean="0"/>
              <a:t>Σύνδεσμος: </a:t>
            </a:r>
            <a:r>
              <a:rPr lang="en-US" baseline="0" dirty="0" smtClean="0"/>
              <a:t>https://scripps.ucsd.edu/zooplanktonguide/species/obelia-spp</a:t>
            </a:r>
            <a:r>
              <a:rPr lang="el-GR" baseline="0" dirty="0" smtClean="0"/>
              <a:t>. Πηγή: </a:t>
            </a:r>
            <a:r>
              <a:rPr lang="en-US" baseline="0" dirty="0" smtClean="0"/>
              <a:t>https://scripps.ucsd.edu.</a:t>
            </a:r>
            <a:endParaRPr lang="en-US" dirty="0" smtClean="0"/>
          </a:p>
          <a:p>
            <a:endParaRPr lang="en-US" dirty="0" smtClean="0"/>
          </a:p>
          <a:p>
            <a:r>
              <a:rPr lang="el-GR" dirty="0" smtClean="0"/>
              <a:t>Εικόνα 30. Τρεφόμενη</a:t>
            </a:r>
            <a:r>
              <a:rPr lang="el-GR" baseline="0" dirty="0" smtClean="0"/>
              <a:t> Ύδρα. </a:t>
            </a:r>
            <a:r>
              <a:rPr lang="en-US" dirty="0" smtClean="0"/>
              <a:t>Copyright Dr. R. Wagner. </a:t>
            </a:r>
            <a:r>
              <a:rPr lang="el-GR" dirty="0" smtClean="0"/>
              <a:t>Σύνδεσμος: </a:t>
            </a:r>
            <a:r>
              <a:rPr lang="en-US" dirty="0" smtClean="0"/>
              <a:t>http://pixshark.com/hydra-animal-eating.htm</a:t>
            </a:r>
            <a:r>
              <a:rPr lang="el-GR" dirty="0" smtClean="0"/>
              <a:t>. Πηγή: </a:t>
            </a:r>
            <a:r>
              <a:rPr lang="en-US" dirty="0" smtClean="0"/>
              <a:t>http://pixshark.com</a:t>
            </a:r>
            <a:r>
              <a:rPr lang="el-GR" dirty="0" smtClean="0"/>
              <a:t> .</a:t>
            </a:r>
            <a:endParaRPr lang="en-US" dirty="0" smtClean="0"/>
          </a:p>
          <a:p>
            <a:endParaRPr lang="en-US" dirty="0" smtClean="0"/>
          </a:p>
          <a:p>
            <a:r>
              <a:rPr lang="el-GR" dirty="0" smtClean="0"/>
              <a:t>Εικόνα 31.</a:t>
            </a:r>
            <a:r>
              <a:rPr lang="el-GR" baseline="0" dirty="0" smtClean="0"/>
              <a:t> Ύδρα τρεφόμενη με</a:t>
            </a:r>
            <a:r>
              <a:rPr lang="sk-SK" baseline="0" dirty="0" smtClean="0"/>
              <a:t> Daphnia. </a:t>
            </a:r>
            <a:r>
              <a:rPr lang="en-US" dirty="0" smtClean="0"/>
              <a:t>Copyright Dr. R. Wagner. </a:t>
            </a:r>
            <a:r>
              <a:rPr lang="el-GR" dirty="0" smtClean="0"/>
              <a:t>Σύνδεσμος: </a:t>
            </a:r>
            <a:r>
              <a:rPr lang="en-US" dirty="0" smtClean="0"/>
              <a:t>http://pixshark.com/hydra-animal-eating.htm</a:t>
            </a:r>
            <a:r>
              <a:rPr lang="el-GR" dirty="0" smtClean="0"/>
              <a:t>. Πηγή: </a:t>
            </a:r>
            <a:r>
              <a:rPr lang="en-US" dirty="0" smtClean="0"/>
              <a:t>http://pixshark.com</a:t>
            </a:r>
            <a:r>
              <a:rPr lang="el-GR"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a:t>
            </a:r>
            <a:r>
              <a:rPr lang="el-GR" baseline="0" dirty="0" smtClean="0"/>
              <a:t> 32. Πρόσληψη τροφής από Ύδρα. </a:t>
            </a:r>
            <a:r>
              <a:rPr lang="en-US" dirty="0" smtClean="0"/>
              <a:t>Copyright</a:t>
            </a:r>
            <a:r>
              <a:rPr lang="en-US" baseline="0" dirty="0" smtClean="0"/>
              <a:t> Addison Wesley Longman, Inc. </a:t>
            </a:r>
            <a:r>
              <a:rPr lang="el-GR" baseline="0" dirty="0" smtClean="0"/>
              <a:t>Σύνδεσμος: </a:t>
            </a:r>
            <a:r>
              <a:rPr lang="en-US" dirty="0" smtClean="0"/>
              <a:t>http://pixshark.com/hydra-animal-eating.htm</a:t>
            </a:r>
            <a:r>
              <a:rPr lang="el-GR" dirty="0" smtClean="0"/>
              <a:t>. Πηγή: </a:t>
            </a:r>
            <a:r>
              <a:rPr lang="en-US" dirty="0" smtClean="0"/>
              <a:t>http://pixshark.com</a:t>
            </a:r>
            <a:r>
              <a:rPr lang="el-GR" dirty="0" smtClean="0"/>
              <a:t> .</a:t>
            </a:r>
            <a:endParaRPr lang="en-US" dirty="0" smtClean="0"/>
          </a:p>
          <a:p>
            <a:endParaRPr lang="en-US" dirty="0" smtClean="0"/>
          </a:p>
          <a:p>
            <a:r>
              <a:rPr lang="el-GR" dirty="0" smtClean="0"/>
              <a:t>Εικόνα</a:t>
            </a:r>
            <a:r>
              <a:rPr lang="el-GR" baseline="0" dirty="0" smtClean="0"/>
              <a:t> 33. Αποικιακό Υδρόζωο. </a:t>
            </a:r>
            <a:r>
              <a:rPr lang="sk-SK" baseline="0" dirty="0" smtClean="0"/>
              <a:t>Ph</a:t>
            </a:r>
            <a:r>
              <a:rPr lang="en-US" baseline="0" dirty="0" err="1" smtClean="0"/>
              <a:t>ysalia</a:t>
            </a:r>
            <a:r>
              <a:rPr lang="en-US" baseline="0" dirty="0" smtClean="0"/>
              <a:t> </a:t>
            </a:r>
            <a:r>
              <a:rPr lang="en-US" baseline="0" dirty="0" err="1" smtClean="0"/>
              <a:t>physali</a:t>
            </a:r>
            <a:r>
              <a:rPr lang="sk-SK" baseline="0" dirty="0" smtClean="0"/>
              <a:t>s</a:t>
            </a:r>
            <a:r>
              <a:rPr lang="en-US" baseline="0" dirty="0" smtClean="0"/>
              <a:t>. </a:t>
            </a:r>
            <a:r>
              <a:rPr lang="sk-SK" baseline="0" dirty="0" smtClean="0"/>
              <a:t>Wikipedia The free Enc</a:t>
            </a:r>
            <a:r>
              <a:rPr lang="en-US" baseline="0" dirty="0" err="1" smtClean="0"/>
              <a:t>yclopedia</a:t>
            </a:r>
            <a:r>
              <a:rPr lang="en-US" baseline="0" dirty="0" smtClean="0"/>
              <a:t>. </a:t>
            </a:r>
            <a:r>
              <a:rPr lang="el-GR" baseline="0" dirty="0" smtClean="0"/>
              <a:t>Σύνδεσμος: </a:t>
            </a:r>
            <a:r>
              <a:rPr lang="en-US" baseline="0" dirty="0" smtClean="0"/>
              <a:t>http://en.wikipedia.org/wiki/Physalia</a:t>
            </a:r>
            <a:r>
              <a:rPr lang="el-GR" baseline="0" dirty="0" smtClean="0"/>
              <a:t>. Πηγή: </a:t>
            </a:r>
            <a:r>
              <a:rPr lang="en-US" baseline="0" dirty="0" smtClean="0"/>
              <a:t>http://en.wikipedia.org</a:t>
            </a:r>
            <a:r>
              <a:rPr lang="el-GR" baseline="0" dirty="0" smtClean="0"/>
              <a:t>.</a:t>
            </a:r>
          </a:p>
          <a:p>
            <a:endParaRPr lang="el-GR" baseline="0" dirty="0" smtClean="0"/>
          </a:p>
          <a:p>
            <a:r>
              <a:rPr lang="el-GR" dirty="0" smtClean="0"/>
              <a:t>Εικόνα</a:t>
            </a:r>
            <a:r>
              <a:rPr lang="el-GR" baseline="0" dirty="0" smtClean="0"/>
              <a:t> 34. </a:t>
            </a:r>
            <a:r>
              <a:rPr lang="en-US" baseline="0" dirty="0" smtClean="0"/>
              <a:t>T</a:t>
            </a:r>
            <a:r>
              <a:rPr lang="el-GR" baseline="0" dirty="0" err="1" smtClean="0"/>
              <a:t>μήμα</a:t>
            </a:r>
            <a:r>
              <a:rPr lang="el-GR" baseline="0" dirty="0" smtClean="0"/>
              <a:t> αποικίας </a:t>
            </a:r>
            <a:r>
              <a:rPr lang="sk-SK" baseline="0" dirty="0" smtClean="0"/>
              <a:t>Ph</a:t>
            </a:r>
            <a:r>
              <a:rPr lang="en-US" baseline="0" dirty="0" err="1" smtClean="0"/>
              <a:t>ysalia</a:t>
            </a:r>
            <a:r>
              <a:rPr lang="en-US" baseline="0" dirty="0" smtClean="0"/>
              <a:t> </a:t>
            </a:r>
            <a:r>
              <a:rPr lang="en-US" baseline="0" dirty="0" err="1" smtClean="0"/>
              <a:t>physali</a:t>
            </a:r>
            <a:r>
              <a:rPr lang="sk-SK" baseline="0" dirty="0" smtClean="0"/>
              <a:t>s</a:t>
            </a:r>
            <a:r>
              <a:rPr lang="en-US" baseline="0" dirty="0" smtClean="0"/>
              <a:t>. </a:t>
            </a:r>
            <a:r>
              <a:rPr lang="sk-SK" baseline="0" dirty="0" smtClean="0"/>
              <a:t>Co</a:t>
            </a:r>
            <a:r>
              <a:rPr lang="en-US" baseline="0" dirty="0" err="1" smtClean="0"/>
              <a:t>pyright</a:t>
            </a:r>
            <a:r>
              <a:rPr lang="en-US" baseline="0" dirty="0" smtClean="0"/>
              <a:t> Rod Morris 2010. </a:t>
            </a:r>
            <a:r>
              <a:rPr lang="el-GR" baseline="0" dirty="0" smtClean="0"/>
              <a:t>Σύνδεσμος: </a:t>
            </a:r>
            <a:r>
              <a:rPr lang="en-US" dirty="0" smtClean="0"/>
              <a:t>http://www.rodmorris.co.nz/keyword/otago%20peninsula/</a:t>
            </a:r>
            <a:r>
              <a:rPr lang="el-GR" dirty="0" smtClean="0"/>
              <a:t>. Πηγή: </a:t>
            </a:r>
            <a:r>
              <a:rPr lang="en-US" dirty="0" smtClean="0"/>
              <a:t>http://www.rodmorris.co.nz</a:t>
            </a:r>
            <a:r>
              <a:rPr lang="el-GR"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t>
            </a:r>
            <a:r>
              <a:rPr lang="el-GR" dirty="0" err="1" smtClean="0"/>
              <a:t>ικόνα</a:t>
            </a:r>
            <a:r>
              <a:rPr lang="el-GR" baseline="0" dirty="0" smtClean="0"/>
              <a:t> 35. </a:t>
            </a:r>
            <a:r>
              <a:rPr lang="en-US" i="1" baseline="0" dirty="0" err="1" smtClean="0"/>
              <a:t>Physalia</a:t>
            </a:r>
            <a:r>
              <a:rPr lang="en-US" i="1" baseline="0" dirty="0" smtClean="0"/>
              <a:t> </a:t>
            </a:r>
            <a:r>
              <a:rPr lang="en-US" i="1" baseline="0" dirty="0" err="1" smtClean="0"/>
              <a:t>physalis</a:t>
            </a:r>
            <a:r>
              <a:rPr lang="en-US" i="1" baseline="0" dirty="0" smtClean="0"/>
              <a:t>. </a:t>
            </a:r>
            <a:r>
              <a:rPr lang="el-GR" baseline="0" dirty="0" smtClean="0"/>
              <a:t>Τυπική άδεια </a:t>
            </a:r>
            <a:r>
              <a:rPr lang="en-US" baseline="0" dirty="0" err="1" smtClean="0"/>
              <a:t>Youtube</a:t>
            </a:r>
            <a:r>
              <a:rPr lang="en-US" baseline="0" dirty="0" smtClean="0"/>
              <a:t>. </a:t>
            </a:r>
            <a:r>
              <a:rPr lang="el-GR" baseline="0" dirty="0" smtClean="0"/>
              <a:t>Σύνδεσμος: </a:t>
            </a:r>
            <a:r>
              <a:rPr lang="en-US" dirty="0" smtClean="0"/>
              <a:t>https://www.youtube.com/watch?v=zPlLVh4lEHE</a:t>
            </a:r>
            <a:r>
              <a:rPr lang="el-GR" dirty="0" smtClean="0"/>
              <a:t>. Πηγή: </a:t>
            </a:r>
            <a:r>
              <a:rPr lang="en-US" dirty="0" smtClean="0"/>
              <a:t>https://www.youtube.com</a:t>
            </a:r>
            <a:r>
              <a:rPr lang="el-GR" dirty="0" smtClean="0"/>
              <a:t>.</a:t>
            </a:r>
            <a:endParaRPr lang="en-US" dirty="0" smtClean="0"/>
          </a:p>
          <a:p>
            <a:endParaRPr lang="el-GR" dirty="0" smtClean="0"/>
          </a:p>
          <a:p>
            <a:r>
              <a:rPr lang="el-GR" dirty="0" smtClean="0"/>
              <a:t>Εικόνα</a:t>
            </a:r>
            <a:r>
              <a:rPr lang="el-GR" baseline="0" dirty="0" smtClean="0"/>
              <a:t> 36. </a:t>
            </a:r>
            <a:r>
              <a:rPr lang="el-GR" baseline="0" dirty="0" err="1" smtClean="0"/>
              <a:t>Σκυφομέδουσα</a:t>
            </a:r>
            <a:r>
              <a:rPr lang="el-GR" baseline="0" dirty="0" smtClean="0"/>
              <a:t> </a:t>
            </a:r>
            <a:r>
              <a:rPr lang="sk-SK" baseline="0" dirty="0" smtClean="0"/>
              <a:t>C</a:t>
            </a:r>
            <a:r>
              <a:rPr lang="en-US" baseline="0" dirty="0" err="1" smtClean="0"/>
              <a:t>otylorhiza</a:t>
            </a:r>
            <a:r>
              <a:rPr lang="en-US" baseline="0" dirty="0" smtClean="0"/>
              <a:t> </a:t>
            </a:r>
            <a:r>
              <a:rPr lang="en-US" baseline="0" dirty="0" err="1" smtClean="0"/>
              <a:t>tuberculata</a:t>
            </a:r>
            <a:r>
              <a:rPr lang="en-US" baseline="0" dirty="0" smtClean="0"/>
              <a:t>. Wikipedia the Free Encyclopedia. </a:t>
            </a:r>
            <a:r>
              <a:rPr lang="el-GR" baseline="0" dirty="0" smtClean="0"/>
              <a:t>Σύνδεσμος: </a:t>
            </a:r>
            <a:r>
              <a:rPr lang="en-US" dirty="0" smtClean="0"/>
              <a:t>http://en.wikipedia.org/wiki/Cotylorhiza</a:t>
            </a:r>
            <a:r>
              <a:rPr lang="el-GR" dirty="0" smtClean="0"/>
              <a:t>. Πηγή: </a:t>
            </a:r>
            <a:r>
              <a:rPr lang="en-US" dirty="0" smtClean="0"/>
              <a:t>http://en.wi</a:t>
            </a:r>
            <a:r>
              <a:rPr lang="el-GR" dirty="0" smtClean="0"/>
              <a:t>.</a:t>
            </a:r>
            <a:r>
              <a:rPr lang="en-US" dirty="0" smtClean="0"/>
              <a:t>kipedia.org</a:t>
            </a:r>
            <a:r>
              <a:rPr lang="el-GR" dirty="0" smtClean="0"/>
              <a:t>.</a:t>
            </a:r>
            <a:endParaRPr lang="en-US" dirty="0" smtClean="0"/>
          </a:p>
          <a:p>
            <a:endParaRPr lang="el-GR" dirty="0" smtClean="0"/>
          </a:p>
          <a:p>
            <a:r>
              <a:rPr lang="el-GR" dirty="0" smtClean="0"/>
              <a:t>Εικόνα 37. </a:t>
            </a:r>
            <a:r>
              <a:rPr lang="el-GR" dirty="0" err="1" smtClean="0"/>
              <a:t>Σκυφομέδουσα</a:t>
            </a:r>
            <a:r>
              <a:rPr lang="el-GR" dirty="0" smtClean="0"/>
              <a:t> </a:t>
            </a:r>
            <a:r>
              <a:rPr lang="sk-SK" dirty="0" smtClean="0"/>
              <a:t>Chr</a:t>
            </a:r>
            <a:r>
              <a:rPr lang="en-US" dirty="0" smtClean="0"/>
              <a:t>y</a:t>
            </a:r>
            <a:r>
              <a:rPr lang="sk-SK" dirty="0" smtClean="0"/>
              <a:t>saora melanaster.</a:t>
            </a:r>
            <a:r>
              <a:rPr lang="el-GR" dirty="0" smtClean="0"/>
              <a:t> </a:t>
            </a:r>
            <a:r>
              <a:rPr lang="sk-SK" dirty="0" smtClean="0"/>
              <a:t>Wikimedia</a:t>
            </a:r>
            <a:r>
              <a:rPr lang="sk-SK" baseline="0" dirty="0" smtClean="0"/>
              <a:t> Commons. </a:t>
            </a:r>
            <a:r>
              <a:rPr lang="el-GR" baseline="0" dirty="0" smtClean="0"/>
              <a:t>Σύνδεσμος: </a:t>
            </a:r>
            <a:r>
              <a:rPr lang="en-US" dirty="0" smtClean="0"/>
              <a:t>http://commons.wikimedia.org/wiki/File:Qualle_Kompa%C3%9Fqualle_2006-01-02_2.jpg</a:t>
            </a:r>
            <a:r>
              <a:rPr lang="el-GR" dirty="0" smtClean="0"/>
              <a:t>. Πηγή: </a:t>
            </a:r>
            <a:r>
              <a:rPr lang="en-US" dirty="0" smtClean="0"/>
              <a:t>http://commons.wikimedia.org</a:t>
            </a:r>
            <a:r>
              <a:rPr lang="el-GR"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38. </a:t>
            </a:r>
            <a:r>
              <a:rPr lang="el-GR" dirty="0" err="1" smtClean="0"/>
              <a:t>Σκυφομέδουσα</a:t>
            </a:r>
            <a:r>
              <a:rPr lang="el-GR" dirty="0" smtClean="0"/>
              <a:t> </a:t>
            </a:r>
            <a:r>
              <a:rPr lang="sk-SK" dirty="0" smtClean="0"/>
              <a:t>Pelagia</a:t>
            </a:r>
            <a:r>
              <a:rPr lang="sk-SK" baseline="0" dirty="0" smtClean="0"/>
              <a:t> noctiluca.</a:t>
            </a:r>
            <a:r>
              <a:rPr lang="el-GR" dirty="0" smtClean="0"/>
              <a:t> </a:t>
            </a:r>
            <a:r>
              <a:rPr lang="sk-SK" dirty="0" smtClean="0"/>
              <a:t>Wikimedia</a:t>
            </a:r>
            <a:r>
              <a:rPr lang="sk-SK" baseline="0" dirty="0" smtClean="0"/>
              <a:t> Commons. </a:t>
            </a:r>
            <a:r>
              <a:rPr lang="el-GR" baseline="0" dirty="0" smtClean="0"/>
              <a:t>Σύνδεσμος: </a:t>
            </a:r>
            <a:r>
              <a:rPr lang="en-US" dirty="0" smtClean="0"/>
              <a:t>http://commons.wikimedia.org/wiki/File:Pelagia_noctiluca_1.jpeg</a:t>
            </a:r>
            <a:r>
              <a:rPr lang="el-GR" dirty="0" smtClean="0"/>
              <a:t>. Πηγή: </a:t>
            </a:r>
            <a:r>
              <a:rPr lang="en-US" dirty="0" smtClean="0"/>
              <a:t>http://commons.wikimedia.org</a:t>
            </a:r>
            <a:r>
              <a:rPr lang="el-GR" dirty="0" smtClean="0"/>
              <a:t>.</a:t>
            </a:r>
            <a:endParaRPr lang="en-US" dirty="0" smtClean="0"/>
          </a:p>
          <a:p>
            <a:endParaRPr lang="el-GR" dirty="0" smtClean="0"/>
          </a:p>
          <a:p>
            <a:r>
              <a:rPr lang="el-GR" dirty="0" smtClean="0"/>
              <a:t>Εικόνα 39. </a:t>
            </a:r>
            <a:r>
              <a:rPr lang="el-GR" dirty="0" err="1" smtClean="0"/>
              <a:t>Σκυφομέδουσα</a:t>
            </a:r>
            <a:r>
              <a:rPr lang="el-GR" dirty="0" smtClean="0"/>
              <a:t> </a:t>
            </a:r>
            <a:r>
              <a:rPr lang="en-US" dirty="0" err="1" smtClean="0"/>
              <a:t>Nemopilena</a:t>
            </a:r>
            <a:r>
              <a:rPr lang="en-US" dirty="0" smtClean="0"/>
              <a:t> </a:t>
            </a:r>
            <a:r>
              <a:rPr lang="en-US" dirty="0" err="1" smtClean="0"/>
              <a:t>nomurai</a:t>
            </a:r>
            <a:r>
              <a:rPr lang="en-US" dirty="0" smtClean="0"/>
              <a:t>.</a:t>
            </a:r>
            <a:r>
              <a:rPr lang="el-GR" dirty="0" smtClean="0"/>
              <a:t> </a:t>
            </a:r>
            <a:r>
              <a:rPr lang="en-US" dirty="0" smtClean="0"/>
              <a:t> </a:t>
            </a:r>
            <a:r>
              <a:rPr lang="sk-SK" dirty="0" smtClean="0"/>
              <a:t>Public Domain, Pixshark.com.</a:t>
            </a:r>
            <a:r>
              <a:rPr lang="sk-SK" baseline="0" dirty="0" smtClean="0"/>
              <a:t> </a:t>
            </a:r>
            <a:r>
              <a:rPr lang="el-GR" dirty="0" smtClean="0"/>
              <a:t>Σύνδεσμος:</a:t>
            </a:r>
            <a:r>
              <a:rPr lang="el-GR" baseline="0" dirty="0" smtClean="0"/>
              <a:t> </a:t>
            </a:r>
            <a:r>
              <a:rPr lang="en-US" dirty="0" smtClean="0"/>
              <a:t>http://pixshark.com/cool-jellyfish.htm</a:t>
            </a:r>
            <a:r>
              <a:rPr lang="el-GR" dirty="0" smtClean="0"/>
              <a:t>. Πηγή:</a:t>
            </a:r>
            <a:r>
              <a:rPr lang="sk-SK" dirty="0" smtClean="0"/>
              <a:t> Pixshark.com</a:t>
            </a:r>
            <a:endParaRPr lang="en-US" dirty="0" smtClean="0"/>
          </a:p>
          <a:p>
            <a:endParaRPr lang="el-GR" dirty="0" smtClean="0"/>
          </a:p>
          <a:p>
            <a:r>
              <a:rPr lang="el-GR" dirty="0" smtClean="0"/>
              <a:t>Εικόνα</a:t>
            </a:r>
            <a:r>
              <a:rPr lang="el-GR" baseline="0" dirty="0" smtClean="0"/>
              <a:t> 40. </a:t>
            </a:r>
            <a:r>
              <a:rPr lang="el-GR" baseline="0" dirty="0" err="1" smtClean="0"/>
              <a:t>Σκυφομέδουσα</a:t>
            </a:r>
            <a:r>
              <a:rPr lang="el-GR" baseline="0" dirty="0" smtClean="0"/>
              <a:t> </a:t>
            </a:r>
            <a:r>
              <a:rPr lang="sk-SK" baseline="0" dirty="0" smtClean="0"/>
              <a:t>Aurelia </a:t>
            </a:r>
            <a:r>
              <a:rPr lang="en-US" baseline="0" dirty="0" err="1" smtClean="0"/>
              <a:t>aurita</a:t>
            </a:r>
            <a:r>
              <a:rPr lang="en-US" baseline="0" dirty="0" smtClean="0"/>
              <a:t>. Wikipedia The Free Encyclopedia. </a:t>
            </a:r>
            <a:r>
              <a:rPr lang="el-GR" baseline="0" dirty="0" smtClean="0"/>
              <a:t>Σύνδεσμος: </a:t>
            </a:r>
            <a:r>
              <a:rPr lang="en-US" dirty="0" smtClean="0"/>
              <a:t>http://it.wikipedia.org/wiki/Aurelia_aurita</a:t>
            </a:r>
            <a:r>
              <a:rPr lang="el-GR" dirty="0" smtClean="0"/>
              <a:t>. Πηγή: </a:t>
            </a:r>
            <a:r>
              <a:rPr lang="en-US" dirty="0" smtClean="0"/>
              <a:t>http://it.wikipedia.org</a:t>
            </a:r>
            <a:r>
              <a:rPr lang="el-GR" dirty="0" smtClean="0"/>
              <a:t>.</a:t>
            </a:r>
          </a:p>
          <a:p>
            <a:endParaRPr lang="el-GR" dirty="0" smtClean="0"/>
          </a:p>
          <a:p>
            <a:r>
              <a:rPr lang="el-GR" dirty="0" smtClean="0"/>
              <a:t>Εικόνα 41. Δομή</a:t>
            </a:r>
            <a:r>
              <a:rPr lang="el-GR" baseline="0" dirty="0" smtClean="0"/>
              <a:t> </a:t>
            </a:r>
            <a:r>
              <a:rPr lang="el-GR" baseline="0" dirty="0" err="1" smtClean="0"/>
              <a:t>Σκυφομέδουσας</a:t>
            </a:r>
            <a:r>
              <a:rPr lang="el-GR" baseline="0" dirty="0" smtClean="0"/>
              <a:t> (κοιλιακή όψη).  </a:t>
            </a:r>
            <a:r>
              <a:rPr lang="en-US" dirty="0" smtClean="0"/>
              <a:t>Copyright </a:t>
            </a:r>
            <a:r>
              <a:rPr lang="en-US" i="0" dirty="0" smtClean="0"/>
              <a:t>Saunders College Publishing/Harcourt Brace. </a:t>
            </a:r>
            <a:r>
              <a:rPr lang="el-GR" i="0" dirty="0" smtClean="0"/>
              <a:t>Πηγή:</a:t>
            </a:r>
            <a:r>
              <a:rPr lang="el-GR" i="0" baseline="0" dirty="0" smtClean="0"/>
              <a:t> </a:t>
            </a:r>
            <a:r>
              <a:rPr lang="en-US" i="0" baseline="0" dirty="0" smtClean="0"/>
              <a:t>Robert D. Barnes. Invertebrate Zoology 5</a:t>
            </a:r>
            <a:r>
              <a:rPr lang="en-US" i="0" baseline="30000" dirty="0" smtClean="0"/>
              <a:t>th</a:t>
            </a:r>
            <a:r>
              <a:rPr lang="en-US" i="0" baseline="0" dirty="0" smtClean="0"/>
              <a:t> edition.</a:t>
            </a:r>
            <a:r>
              <a:rPr lang="en-US" i="1" dirty="0" smtClean="0"/>
              <a:t> </a:t>
            </a:r>
            <a:r>
              <a:rPr lang="en-US" i="0" dirty="0" smtClean="0"/>
              <a:t>ISBN-13: 978-0-03-008914-5, ISBN: 0-03-008914-X.</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42. Δομή</a:t>
            </a:r>
            <a:r>
              <a:rPr lang="el-GR" baseline="0" dirty="0" smtClean="0"/>
              <a:t> </a:t>
            </a:r>
            <a:r>
              <a:rPr lang="el-GR" baseline="0" dirty="0" err="1" smtClean="0"/>
              <a:t>Σκυφομέδουσας</a:t>
            </a:r>
            <a:r>
              <a:rPr lang="el-GR" baseline="0" dirty="0" smtClean="0"/>
              <a:t> (πλάγια όψη σε τομή).  </a:t>
            </a:r>
            <a:r>
              <a:rPr lang="en-US" dirty="0" smtClean="0"/>
              <a:t>Copyright </a:t>
            </a:r>
            <a:r>
              <a:rPr lang="en-US" i="0" dirty="0" smtClean="0"/>
              <a:t>Saunders College Publishing/Harcourt Brace. </a:t>
            </a:r>
            <a:r>
              <a:rPr lang="el-GR" i="0" dirty="0" smtClean="0"/>
              <a:t>Πηγή:</a:t>
            </a:r>
            <a:r>
              <a:rPr lang="el-GR" i="0" baseline="0" dirty="0" smtClean="0"/>
              <a:t> </a:t>
            </a:r>
            <a:r>
              <a:rPr lang="en-US" i="0" baseline="0" dirty="0" smtClean="0"/>
              <a:t>Robert D. Barnes. Invertebrate Zoology 5</a:t>
            </a:r>
            <a:r>
              <a:rPr lang="en-US" i="0" baseline="30000" dirty="0" smtClean="0"/>
              <a:t>th</a:t>
            </a:r>
            <a:r>
              <a:rPr lang="en-US" i="0" baseline="0" dirty="0" smtClean="0"/>
              <a:t> edition.</a:t>
            </a:r>
            <a:r>
              <a:rPr lang="en-US" i="1" dirty="0" smtClean="0"/>
              <a:t> </a:t>
            </a:r>
            <a:r>
              <a:rPr lang="en-US" i="0" dirty="0" smtClean="0"/>
              <a:t>ISBN-13: 978-0-03-008914-5, ISBN: 0-03-008914-X.</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43. Αναπαραγωγή </a:t>
            </a:r>
            <a:r>
              <a:rPr lang="el-GR" dirty="0" err="1" smtClean="0"/>
              <a:t>Σκυφόζωου</a:t>
            </a:r>
            <a:r>
              <a:rPr lang="el-GR" dirty="0" smtClean="0"/>
              <a:t>. </a:t>
            </a:r>
            <a:r>
              <a:rPr lang="en-US" sz="1200" dirty="0" smtClean="0"/>
              <a:t>Copyright 2010, </a:t>
            </a:r>
            <a:r>
              <a:rPr lang="el-GR" sz="1200" dirty="0" smtClean="0"/>
              <a:t>Εκδόσεις </a:t>
            </a:r>
            <a:r>
              <a:rPr lang="en-US" sz="1200" dirty="0" smtClean="0"/>
              <a:t>Utopia </a:t>
            </a:r>
            <a:r>
              <a:rPr lang="el-GR" sz="1200" dirty="0" smtClean="0"/>
              <a:t>Ε.Π.Ε.  Πηγή: </a:t>
            </a:r>
            <a:r>
              <a:rPr lang="en-US" sz="1200" dirty="0" err="1" smtClean="0"/>
              <a:t>C.P.Hickman</a:t>
            </a:r>
            <a:r>
              <a:rPr lang="en-US" sz="1200" dirty="0" smtClean="0"/>
              <a:t> Jr, </a:t>
            </a:r>
            <a:r>
              <a:rPr lang="en-US" sz="1200" dirty="0" err="1" smtClean="0"/>
              <a:t>L.S.Roberts</a:t>
            </a:r>
            <a:r>
              <a:rPr lang="en-US" sz="1200" dirty="0" smtClean="0"/>
              <a:t>, </a:t>
            </a:r>
            <a:r>
              <a:rPr lang="en-US" sz="1200" dirty="0" err="1" smtClean="0"/>
              <a:t>S.L.Keen</a:t>
            </a:r>
            <a:r>
              <a:rPr lang="en-US" sz="1200" dirty="0" smtClean="0"/>
              <a:t>, </a:t>
            </a:r>
            <a:r>
              <a:rPr lang="en-US" sz="1200" dirty="0" err="1" smtClean="0"/>
              <a:t>A.Larson</a:t>
            </a:r>
            <a:r>
              <a:rPr lang="en-US" sz="1200" dirty="0" smtClean="0"/>
              <a:t>, </a:t>
            </a:r>
            <a:r>
              <a:rPr lang="en-US" sz="1200" dirty="0" err="1" smtClean="0"/>
              <a:t>H.L’Anson</a:t>
            </a:r>
            <a:r>
              <a:rPr lang="en-US" sz="1200" dirty="0" smtClean="0"/>
              <a:t>, </a:t>
            </a:r>
            <a:r>
              <a:rPr lang="en-US" sz="1200" dirty="0" err="1" smtClean="0"/>
              <a:t>D.J.Eisenhour</a:t>
            </a:r>
            <a:r>
              <a:rPr lang="el-GR" sz="1200" dirty="0" smtClean="0"/>
              <a:t>, Ζωολογία: Ολοκληρωμένες Αρχές, Εκδόσεις </a:t>
            </a:r>
            <a:r>
              <a:rPr lang="en-US" sz="1200" dirty="0" smtClean="0"/>
              <a:t>Utopia </a:t>
            </a:r>
            <a:r>
              <a:rPr lang="el-GR" sz="1200" dirty="0" smtClean="0"/>
              <a:t>Ε.Π.Ε.  </a:t>
            </a:r>
            <a:r>
              <a:rPr lang="en-US" sz="1200" dirty="0" smtClean="0"/>
              <a:t>ISBN: 978-960-99280-2-1</a:t>
            </a:r>
            <a:r>
              <a:rPr lang="el-GR"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44:</a:t>
            </a:r>
            <a:r>
              <a:rPr lang="sk-SK" dirty="0" smtClean="0"/>
              <a:t> </a:t>
            </a:r>
            <a:r>
              <a:rPr lang="el-GR" dirty="0" err="1" smtClean="0"/>
              <a:t>Σκυφίστομα</a:t>
            </a:r>
            <a:r>
              <a:rPr lang="el-GR" baseline="0" dirty="0" smtClean="0"/>
              <a:t> της </a:t>
            </a:r>
            <a:r>
              <a:rPr lang="sk-SK" baseline="0" dirty="0" smtClean="0"/>
              <a:t>Aurelia. </a:t>
            </a:r>
            <a:r>
              <a:rPr lang="sk-SK" dirty="0" smtClean="0"/>
              <a:t>Public Domain, Pixsgood.com.</a:t>
            </a:r>
            <a:r>
              <a:rPr lang="sk-SK" baseline="0" dirty="0" smtClean="0"/>
              <a:t> </a:t>
            </a:r>
            <a:r>
              <a:rPr lang="el-GR" dirty="0" smtClean="0"/>
              <a:t>Σύνδεσμος:</a:t>
            </a:r>
            <a:r>
              <a:rPr lang="el-GR" baseline="0" dirty="0" smtClean="0"/>
              <a:t> </a:t>
            </a:r>
            <a:r>
              <a:rPr lang="en-US" dirty="0" smtClean="0"/>
              <a:t>http://pixgood.com/aurelia-scyphistoma.html</a:t>
            </a:r>
            <a:r>
              <a:rPr lang="el-GR" dirty="0" smtClean="0"/>
              <a:t>. Πηγή:</a:t>
            </a:r>
            <a:r>
              <a:rPr lang="sk-SK" dirty="0" smtClean="0"/>
              <a:t> Pixgood.com</a:t>
            </a:r>
            <a:r>
              <a:rPr lang="el-GR" dirty="0" smtClean="0"/>
              <a:t>.</a:t>
            </a:r>
            <a:endParaRPr lang="en-US" dirty="0" smtClean="0"/>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45:</a:t>
            </a:r>
            <a:r>
              <a:rPr lang="sk-SK" dirty="0" smtClean="0"/>
              <a:t> </a:t>
            </a:r>
            <a:r>
              <a:rPr lang="el-GR" dirty="0" err="1" smtClean="0"/>
              <a:t>Στροβίλωση</a:t>
            </a:r>
            <a:r>
              <a:rPr lang="el-GR" dirty="0" smtClean="0"/>
              <a:t> της</a:t>
            </a:r>
            <a:r>
              <a:rPr lang="el-GR" baseline="0" dirty="0" smtClean="0"/>
              <a:t> </a:t>
            </a:r>
            <a:r>
              <a:rPr lang="sk-SK" dirty="0" smtClean="0"/>
              <a:t>Aurelia.</a:t>
            </a:r>
            <a:r>
              <a:rPr lang="en-US" dirty="0" smtClean="0"/>
              <a:t> </a:t>
            </a:r>
            <a:r>
              <a:rPr lang="sk-SK" dirty="0" smtClean="0"/>
              <a:t>Public Domain, Pixsgood.com.</a:t>
            </a:r>
            <a:r>
              <a:rPr lang="sk-SK" baseline="0" dirty="0" smtClean="0"/>
              <a:t> </a:t>
            </a:r>
            <a:r>
              <a:rPr lang="el-GR" dirty="0" smtClean="0"/>
              <a:t>Σύνδεσμος:</a:t>
            </a:r>
            <a:r>
              <a:rPr lang="el-GR" baseline="0" dirty="0" smtClean="0"/>
              <a:t> </a:t>
            </a:r>
            <a:r>
              <a:rPr lang="en-US" dirty="0" smtClean="0"/>
              <a:t>http://pixgood.com/aurelia-strobila-slide.html</a:t>
            </a:r>
            <a:r>
              <a:rPr lang="el-GR" dirty="0" smtClean="0"/>
              <a:t>. Πηγή:</a:t>
            </a:r>
            <a:r>
              <a:rPr lang="sk-SK" dirty="0" smtClean="0"/>
              <a:t> Pixgood.com</a:t>
            </a:r>
            <a:r>
              <a:rPr lang="el-GR"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 </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46: Εφύρα</a:t>
            </a:r>
            <a:r>
              <a:rPr lang="en-US" dirty="0" smtClean="0"/>
              <a:t> </a:t>
            </a:r>
            <a:r>
              <a:rPr lang="el-GR" dirty="0" smtClean="0"/>
              <a:t>της</a:t>
            </a:r>
            <a:r>
              <a:rPr lang="el-GR" baseline="0" dirty="0" smtClean="0"/>
              <a:t> </a:t>
            </a:r>
            <a:r>
              <a:rPr lang="sk-SK" baseline="0" dirty="0" smtClean="0"/>
              <a:t>Aurelia. </a:t>
            </a:r>
            <a:r>
              <a:rPr lang="sk-SK" dirty="0" smtClean="0"/>
              <a:t>Public Domain, Pixsgood.com.</a:t>
            </a:r>
            <a:r>
              <a:rPr lang="sk-SK" baseline="0" dirty="0" smtClean="0"/>
              <a:t> </a:t>
            </a:r>
            <a:r>
              <a:rPr lang="el-GR" dirty="0" smtClean="0"/>
              <a:t>Σύνδεσμος:</a:t>
            </a:r>
            <a:r>
              <a:rPr lang="el-GR" baseline="0" dirty="0" smtClean="0"/>
              <a:t> </a:t>
            </a:r>
            <a:r>
              <a:rPr lang="en-US" dirty="0" smtClean="0"/>
              <a:t>http://pixgood.com/aurelia-strobila-slide.html</a:t>
            </a:r>
            <a:r>
              <a:rPr lang="el-GR" dirty="0" smtClean="0"/>
              <a:t>. Πηγή:</a:t>
            </a:r>
            <a:r>
              <a:rPr lang="sk-SK" dirty="0" smtClean="0"/>
              <a:t> Pixgood.com</a:t>
            </a:r>
            <a:r>
              <a:rPr lang="el-GR" dirty="0" smtClean="0"/>
              <a:t>.</a:t>
            </a:r>
            <a:endParaRPr lang="en-US" dirty="0" smtClean="0"/>
          </a:p>
          <a:p>
            <a:r>
              <a:rPr lang="el-GR" baseline="0" dirty="0" smtClean="0"/>
              <a:t> </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47:</a:t>
            </a:r>
            <a:r>
              <a:rPr lang="sk-SK" dirty="0" smtClean="0"/>
              <a:t> </a:t>
            </a:r>
            <a:r>
              <a:rPr lang="el-GR" dirty="0" err="1" smtClean="0"/>
              <a:t>Πλάνουλα</a:t>
            </a:r>
            <a:r>
              <a:rPr lang="el-GR" baseline="0" dirty="0" smtClean="0"/>
              <a:t> της </a:t>
            </a:r>
            <a:r>
              <a:rPr lang="sk-SK" baseline="0" dirty="0" smtClean="0"/>
              <a:t>Aurelia. </a:t>
            </a:r>
            <a:r>
              <a:rPr lang="sk-SK" dirty="0" smtClean="0"/>
              <a:t>Public Domain, Pixsgood.com.</a:t>
            </a:r>
            <a:r>
              <a:rPr lang="sk-SK" baseline="0" dirty="0" smtClean="0"/>
              <a:t> </a:t>
            </a:r>
            <a:r>
              <a:rPr lang="el-GR" dirty="0" smtClean="0"/>
              <a:t>Σύνδεσμος:</a:t>
            </a:r>
            <a:r>
              <a:rPr lang="el-GR" baseline="0" dirty="0" smtClean="0"/>
              <a:t> </a:t>
            </a:r>
            <a:r>
              <a:rPr lang="en-US" dirty="0" smtClean="0"/>
              <a:t>http://pixshark.com/aurelia-planula.htm</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Πηγή:</a:t>
            </a:r>
            <a:r>
              <a:rPr lang="sk-SK" dirty="0" smtClean="0"/>
              <a:t> Pixshark.com</a:t>
            </a:r>
            <a:r>
              <a:rPr lang="el-GR" dirty="0" smtClean="0"/>
              <a:t>.</a:t>
            </a:r>
            <a:endParaRPr lang="en-US" dirty="0" smtClean="0"/>
          </a:p>
          <a:p>
            <a:endParaRPr lang="el-GR" dirty="0" smtClean="0"/>
          </a:p>
          <a:p>
            <a:r>
              <a:rPr lang="el-GR" dirty="0" smtClean="0"/>
              <a:t>Εικόνα</a:t>
            </a:r>
            <a:r>
              <a:rPr lang="el-GR" baseline="0" dirty="0" smtClean="0"/>
              <a:t> 48. Στρόβιλοι </a:t>
            </a:r>
            <a:r>
              <a:rPr lang="el-GR" baseline="0" dirty="0" err="1" smtClean="0"/>
              <a:t>Σκυφοζώου</a:t>
            </a:r>
            <a:r>
              <a:rPr lang="el-GR" baseline="0" dirty="0" smtClean="0"/>
              <a:t>. </a:t>
            </a:r>
            <a:r>
              <a:rPr lang="en-US" baseline="0" dirty="0" smtClean="0"/>
              <a:t>Copyright David </a:t>
            </a:r>
            <a:r>
              <a:rPr lang="en-US" baseline="0" dirty="0" err="1" smtClean="0"/>
              <a:t>Wrobel</a:t>
            </a:r>
            <a:r>
              <a:rPr lang="en-US" baseline="0" dirty="0" smtClean="0"/>
              <a:t>/SeaPics.com. </a:t>
            </a:r>
            <a:r>
              <a:rPr lang="el-GR" baseline="0" dirty="0" smtClean="0"/>
              <a:t>Σύνδεσμος: </a:t>
            </a:r>
            <a:r>
              <a:rPr lang="en-US" baseline="0" dirty="0" smtClean="0"/>
              <a:t>http://www.arkive.org/fried-egg-jellyfish/phacellophora-camtschatica/image-G136471.html</a:t>
            </a:r>
            <a:r>
              <a:rPr lang="el-GR" baseline="0" dirty="0" smtClean="0"/>
              <a:t>. Πηγή: </a:t>
            </a:r>
            <a:r>
              <a:rPr lang="en-US" baseline="0" dirty="0" smtClean="0"/>
              <a:t>http://www.arkive.org</a:t>
            </a:r>
            <a:r>
              <a:rPr lang="el-GR"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Εικόνα 49. </a:t>
            </a:r>
            <a:r>
              <a:rPr lang="el-GR" dirty="0" err="1" smtClean="0"/>
              <a:t>Κυβομέδουσα</a:t>
            </a:r>
            <a:r>
              <a:rPr lang="el-GR" dirty="0" smtClean="0"/>
              <a:t>. </a:t>
            </a:r>
            <a:r>
              <a:rPr lang="sk-SK" dirty="0" smtClean="0"/>
              <a:t>Wikipedia</a:t>
            </a:r>
            <a:r>
              <a:rPr lang="sk-SK" baseline="0" dirty="0" smtClean="0"/>
              <a:t> The Free Enc</a:t>
            </a:r>
            <a:r>
              <a:rPr lang="en-US" dirty="0" err="1" smtClean="0"/>
              <a:t>hyclopedia</a:t>
            </a:r>
            <a:r>
              <a:rPr lang="en-US" dirty="0" smtClean="0"/>
              <a:t>. </a:t>
            </a:r>
            <a:r>
              <a:rPr lang="el-GR" dirty="0" smtClean="0"/>
              <a:t>Σύνδεσμος: </a:t>
            </a:r>
            <a:r>
              <a:rPr lang="en-US" dirty="0" smtClean="0"/>
              <a:t>http://it.wikipedia.org/wiki/Tripedalia_cystophora</a:t>
            </a:r>
            <a:r>
              <a:rPr lang="el-GR" dirty="0" smtClean="0"/>
              <a:t>. Πηγή: </a:t>
            </a:r>
            <a:r>
              <a:rPr lang="en-US" dirty="0" smtClean="0"/>
              <a:t>http://it.wikipedia.org</a:t>
            </a:r>
            <a:r>
              <a:rPr lang="el-GR" dirty="0" smtClean="0"/>
              <a:t>.</a:t>
            </a:r>
          </a:p>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48</a:t>
            </a:fld>
            <a:endParaRPr lang="en-US"/>
          </a:p>
        </p:txBody>
      </p:sp>
    </p:spTree>
    <p:extLst>
      <p:ext uri="{BB962C8B-B14F-4D97-AF65-F5344CB8AC3E}">
        <p14:creationId xmlns:p14="http://schemas.microsoft.com/office/powerpoint/2010/main" val="2170840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49</a:t>
            </a:fld>
            <a:endParaRPr lang="en-US"/>
          </a:p>
        </p:txBody>
      </p:sp>
    </p:spTree>
    <p:extLst>
      <p:ext uri="{BB962C8B-B14F-4D97-AF65-F5344CB8AC3E}">
        <p14:creationId xmlns:p14="http://schemas.microsoft.com/office/powerpoint/2010/main" val="17755779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50</a:t>
            </a:fld>
            <a:endParaRPr lang="en-US"/>
          </a:p>
        </p:txBody>
      </p:sp>
    </p:spTree>
    <p:extLst>
      <p:ext uri="{BB962C8B-B14F-4D97-AF65-F5344CB8AC3E}">
        <p14:creationId xmlns:p14="http://schemas.microsoft.com/office/powerpoint/2010/main" val="882387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smtClean="0"/>
          </a:p>
          <a:p>
            <a:pPr marL="0" indent="0">
              <a:buNone/>
            </a:pPr>
            <a:endParaRPr lang="el-GR" dirty="0" smtClean="0"/>
          </a:p>
          <a:p>
            <a:pPr marL="0" indent="0">
              <a:buNone/>
            </a:pPr>
            <a:endParaRPr lang="en-US" sz="1200" dirty="0" smtClean="0"/>
          </a:p>
          <a:p>
            <a:endParaRPr lang="en-US" dirty="0" smtClean="0"/>
          </a:p>
          <a:p>
            <a:endParaRPr lang="en-US" dirty="0" smtClean="0"/>
          </a:p>
          <a:p>
            <a:pPr marL="0" indent="0">
              <a:buNone/>
            </a:pPr>
            <a:endParaRPr lang="en-US" sz="1200" dirty="0" smtClean="0"/>
          </a:p>
          <a:p>
            <a:pPr marL="0" indent="0">
              <a:buNone/>
            </a:pPr>
            <a:r>
              <a:rPr lang="en-US" sz="1200" dirty="0" smtClean="0"/>
              <a:t>http://www.youtube.com/watch?v=CCuNMIT67y8</a:t>
            </a:r>
            <a:endParaRPr lang="el-GR"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51</a:t>
            </a:fld>
            <a:endParaRPr lang="en-US"/>
          </a:p>
        </p:txBody>
      </p:sp>
    </p:spTree>
    <p:extLst>
      <p:ext uri="{BB962C8B-B14F-4D97-AF65-F5344CB8AC3E}">
        <p14:creationId xmlns:p14="http://schemas.microsoft.com/office/powerpoint/2010/main" val="3946712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54</a:t>
            </a:fld>
            <a:endParaRPr lang="en-US"/>
          </a:p>
        </p:txBody>
      </p:sp>
    </p:spTree>
    <p:extLst>
      <p:ext uri="{BB962C8B-B14F-4D97-AF65-F5344CB8AC3E}">
        <p14:creationId xmlns:p14="http://schemas.microsoft.com/office/powerpoint/2010/main" val="2852311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57</a:t>
            </a:fld>
            <a:endParaRPr lang="en-US"/>
          </a:p>
        </p:txBody>
      </p:sp>
    </p:spTree>
    <p:extLst>
      <p:ext uri="{BB962C8B-B14F-4D97-AF65-F5344CB8AC3E}">
        <p14:creationId xmlns:p14="http://schemas.microsoft.com/office/powerpoint/2010/main" val="3359096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58</a:t>
            </a:fld>
            <a:endParaRPr lang="en-US"/>
          </a:p>
        </p:txBody>
      </p:sp>
    </p:spTree>
    <p:extLst>
      <p:ext uri="{BB962C8B-B14F-4D97-AF65-F5344CB8AC3E}">
        <p14:creationId xmlns:p14="http://schemas.microsoft.com/office/powerpoint/2010/main" val="82012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59</a:t>
            </a:fld>
            <a:endParaRPr lang="en-US"/>
          </a:p>
        </p:txBody>
      </p:sp>
    </p:spTree>
    <p:extLst>
      <p:ext uri="{BB962C8B-B14F-4D97-AF65-F5344CB8AC3E}">
        <p14:creationId xmlns:p14="http://schemas.microsoft.com/office/powerpoint/2010/main" val="17892850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60</a:t>
            </a:fld>
            <a:endParaRPr lang="en-US"/>
          </a:p>
        </p:txBody>
      </p:sp>
    </p:spTree>
    <p:extLst>
      <p:ext uri="{BB962C8B-B14F-4D97-AF65-F5344CB8AC3E}">
        <p14:creationId xmlns:p14="http://schemas.microsoft.com/office/powerpoint/2010/main" val="220002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5</a:t>
            </a:fld>
            <a:endParaRPr lang="en-US"/>
          </a:p>
        </p:txBody>
      </p:sp>
    </p:spTree>
    <p:extLst>
      <p:ext uri="{BB962C8B-B14F-4D97-AF65-F5344CB8AC3E}">
        <p14:creationId xmlns:p14="http://schemas.microsoft.com/office/powerpoint/2010/main" val="24923788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61</a:t>
            </a:fld>
            <a:endParaRPr lang="en-US"/>
          </a:p>
        </p:txBody>
      </p:sp>
    </p:spTree>
    <p:extLst>
      <p:ext uri="{BB962C8B-B14F-4D97-AF65-F5344CB8AC3E}">
        <p14:creationId xmlns:p14="http://schemas.microsoft.com/office/powerpoint/2010/main" val="2868694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62</a:t>
            </a:fld>
            <a:endParaRPr lang="en-US"/>
          </a:p>
        </p:txBody>
      </p:sp>
    </p:spTree>
    <p:extLst>
      <p:ext uri="{BB962C8B-B14F-4D97-AF65-F5344CB8AC3E}">
        <p14:creationId xmlns:p14="http://schemas.microsoft.com/office/powerpoint/2010/main" val="4032495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63</a:t>
            </a:fld>
            <a:endParaRPr lang="en-US"/>
          </a:p>
        </p:txBody>
      </p:sp>
    </p:spTree>
    <p:extLst>
      <p:ext uri="{BB962C8B-B14F-4D97-AF65-F5344CB8AC3E}">
        <p14:creationId xmlns:p14="http://schemas.microsoft.com/office/powerpoint/2010/main" val="23734594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64</a:t>
            </a:fld>
            <a:endParaRPr lang="en-US"/>
          </a:p>
        </p:txBody>
      </p:sp>
    </p:spTree>
    <p:extLst>
      <p:ext uri="{BB962C8B-B14F-4D97-AF65-F5344CB8AC3E}">
        <p14:creationId xmlns:p14="http://schemas.microsoft.com/office/powerpoint/2010/main" val="415428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t>65</a:t>
            </a:fld>
            <a:endParaRPr lang="en-US"/>
          </a:p>
        </p:txBody>
      </p:sp>
    </p:spTree>
    <p:extLst>
      <p:ext uri="{BB962C8B-B14F-4D97-AF65-F5344CB8AC3E}">
        <p14:creationId xmlns:p14="http://schemas.microsoft.com/office/powerpoint/2010/main" val="8820571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66</a:t>
            </a:fld>
            <a:endParaRPr lang="en-US"/>
          </a:p>
        </p:txBody>
      </p:sp>
    </p:spTree>
    <p:extLst>
      <p:ext uri="{BB962C8B-B14F-4D97-AF65-F5344CB8AC3E}">
        <p14:creationId xmlns:p14="http://schemas.microsoft.com/office/powerpoint/2010/main" val="40461139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67</a:t>
            </a:fld>
            <a:endParaRPr lang="en-US"/>
          </a:p>
        </p:txBody>
      </p:sp>
    </p:spTree>
    <p:extLst>
      <p:ext uri="{BB962C8B-B14F-4D97-AF65-F5344CB8AC3E}">
        <p14:creationId xmlns:p14="http://schemas.microsoft.com/office/powerpoint/2010/main" val="21988747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68</a:t>
            </a:fld>
            <a:endParaRPr lang="en-US"/>
          </a:p>
        </p:txBody>
      </p:sp>
    </p:spTree>
    <p:extLst>
      <p:ext uri="{BB962C8B-B14F-4D97-AF65-F5344CB8AC3E}">
        <p14:creationId xmlns:p14="http://schemas.microsoft.com/office/powerpoint/2010/main" val="37076539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69</a:t>
            </a:fld>
            <a:endParaRPr lang="en-US"/>
          </a:p>
        </p:txBody>
      </p:sp>
    </p:spTree>
    <p:extLst>
      <p:ext uri="{BB962C8B-B14F-4D97-AF65-F5344CB8AC3E}">
        <p14:creationId xmlns:p14="http://schemas.microsoft.com/office/powerpoint/2010/main" val="2532062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70</a:t>
            </a:fld>
            <a:endParaRPr lang="en-US"/>
          </a:p>
        </p:txBody>
      </p:sp>
    </p:spTree>
    <p:extLst>
      <p:ext uri="{BB962C8B-B14F-4D97-AF65-F5344CB8AC3E}">
        <p14:creationId xmlns:p14="http://schemas.microsoft.com/office/powerpoint/2010/main" val="2066267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6</a:t>
            </a:fld>
            <a:endParaRPr lang="en-US"/>
          </a:p>
        </p:txBody>
      </p:sp>
    </p:spTree>
    <p:extLst>
      <p:ext uri="{BB962C8B-B14F-4D97-AF65-F5344CB8AC3E}">
        <p14:creationId xmlns:p14="http://schemas.microsoft.com/office/powerpoint/2010/main" val="17832926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71</a:t>
            </a:fld>
            <a:endParaRPr lang="en-US"/>
          </a:p>
        </p:txBody>
      </p:sp>
    </p:spTree>
    <p:extLst>
      <p:ext uri="{BB962C8B-B14F-4D97-AF65-F5344CB8AC3E}">
        <p14:creationId xmlns:p14="http://schemas.microsoft.com/office/powerpoint/2010/main" val="274327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
            </a:r>
            <a:br>
              <a:rPr lang="en-US" dirty="0" smtClean="0"/>
            </a:br>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72</a:t>
            </a:fld>
            <a:endParaRPr lang="en-US"/>
          </a:p>
        </p:txBody>
      </p:sp>
    </p:spTree>
    <p:extLst>
      <p:ext uri="{BB962C8B-B14F-4D97-AF65-F5344CB8AC3E}">
        <p14:creationId xmlns:p14="http://schemas.microsoft.com/office/powerpoint/2010/main" val="5571800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73</a:t>
            </a:fld>
            <a:endParaRPr lang="en-US"/>
          </a:p>
        </p:txBody>
      </p:sp>
    </p:spTree>
    <p:extLst>
      <p:ext uri="{BB962C8B-B14F-4D97-AF65-F5344CB8AC3E}">
        <p14:creationId xmlns:p14="http://schemas.microsoft.com/office/powerpoint/2010/main" val="1657066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74</a:t>
            </a:fld>
            <a:endParaRPr lang="en-US"/>
          </a:p>
        </p:txBody>
      </p:sp>
    </p:spTree>
    <p:extLst>
      <p:ext uri="{BB962C8B-B14F-4D97-AF65-F5344CB8AC3E}">
        <p14:creationId xmlns:p14="http://schemas.microsoft.com/office/powerpoint/2010/main" val="3676439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75</a:t>
            </a:fld>
            <a:endParaRPr lang="en-US"/>
          </a:p>
        </p:txBody>
      </p:sp>
    </p:spTree>
    <p:extLst>
      <p:ext uri="{BB962C8B-B14F-4D97-AF65-F5344CB8AC3E}">
        <p14:creationId xmlns:p14="http://schemas.microsoft.com/office/powerpoint/2010/main" val="31708813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76</a:t>
            </a:fld>
            <a:endParaRPr lang="en-US"/>
          </a:p>
        </p:txBody>
      </p:sp>
    </p:spTree>
    <p:extLst>
      <p:ext uri="{BB962C8B-B14F-4D97-AF65-F5344CB8AC3E}">
        <p14:creationId xmlns:p14="http://schemas.microsoft.com/office/powerpoint/2010/main" val="336046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77</a:t>
            </a:fld>
            <a:endParaRPr lang="en-US"/>
          </a:p>
        </p:txBody>
      </p:sp>
    </p:spTree>
    <p:extLst>
      <p:ext uri="{BB962C8B-B14F-4D97-AF65-F5344CB8AC3E}">
        <p14:creationId xmlns:p14="http://schemas.microsoft.com/office/powerpoint/2010/main" val="14876475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78</a:t>
            </a:fld>
            <a:endParaRPr lang="en-US"/>
          </a:p>
        </p:txBody>
      </p:sp>
    </p:spTree>
    <p:extLst>
      <p:ext uri="{BB962C8B-B14F-4D97-AF65-F5344CB8AC3E}">
        <p14:creationId xmlns:p14="http://schemas.microsoft.com/office/powerpoint/2010/main" val="23972766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79</a:t>
            </a:fld>
            <a:endParaRPr lang="en-US"/>
          </a:p>
        </p:txBody>
      </p:sp>
    </p:spTree>
    <p:extLst>
      <p:ext uri="{BB962C8B-B14F-4D97-AF65-F5344CB8AC3E}">
        <p14:creationId xmlns:p14="http://schemas.microsoft.com/office/powerpoint/2010/main" val="38952022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80</a:t>
            </a:fld>
            <a:endParaRPr lang="en-US"/>
          </a:p>
        </p:txBody>
      </p:sp>
    </p:spTree>
    <p:extLst>
      <p:ext uri="{BB962C8B-B14F-4D97-AF65-F5344CB8AC3E}">
        <p14:creationId xmlns:p14="http://schemas.microsoft.com/office/powerpoint/2010/main" val="52586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7</a:t>
            </a:fld>
            <a:endParaRPr lang="en-US"/>
          </a:p>
        </p:txBody>
      </p:sp>
    </p:spTree>
    <p:extLst>
      <p:ext uri="{BB962C8B-B14F-4D97-AF65-F5344CB8AC3E}">
        <p14:creationId xmlns:p14="http://schemas.microsoft.com/office/powerpoint/2010/main" val="33507840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81</a:t>
            </a:fld>
            <a:endParaRPr lang="en-US"/>
          </a:p>
        </p:txBody>
      </p:sp>
    </p:spTree>
    <p:extLst>
      <p:ext uri="{BB962C8B-B14F-4D97-AF65-F5344CB8AC3E}">
        <p14:creationId xmlns:p14="http://schemas.microsoft.com/office/powerpoint/2010/main" val="18314340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82</a:t>
            </a:fld>
            <a:endParaRPr lang="en-US"/>
          </a:p>
        </p:txBody>
      </p:sp>
    </p:spTree>
    <p:extLst>
      <p:ext uri="{BB962C8B-B14F-4D97-AF65-F5344CB8AC3E}">
        <p14:creationId xmlns:p14="http://schemas.microsoft.com/office/powerpoint/2010/main" val="29000449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84</a:t>
            </a:fld>
            <a:endParaRPr lang="en-US"/>
          </a:p>
        </p:txBody>
      </p:sp>
    </p:spTree>
    <p:extLst>
      <p:ext uri="{BB962C8B-B14F-4D97-AF65-F5344CB8AC3E}">
        <p14:creationId xmlns:p14="http://schemas.microsoft.com/office/powerpoint/2010/main" val="32072782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85</a:t>
            </a:fld>
            <a:endParaRPr lang="el-GR"/>
          </a:p>
        </p:txBody>
      </p:sp>
    </p:spTree>
    <p:extLst>
      <p:ext uri="{BB962C8B-B14F-4D97-AF65-F5344CB8AC3E}">
        <p14:creationId xmlns:p14="http://schemas.microsoft.com/office/powerpoint/2010/main" val="32743648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86</a:t>
            </a:fld>
            <a:endParaRPr lang="el-GR"/>
          </a:p>
        </p:txBody>
      </p:sp>
    </p:spTree>
    <p:extLst>
      <p:ext uri="{BB962C8B-B14F-4D97-AF65-F5344CB8AC3E}">
        <p14:creationId xmlns:p14="http://schemas.microsoft.com/office/powerpoint/2010/main" val="10393025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87</a:t>
            </a:fld>
            <a:endParaRPr lang="el-GR"/>
          </a:p>
        </p:txBody>
      </p:sp>
    </p:spTree>
    <p:extLst>
      <p:ext uri="{BB962C8B-B14F-4D97-AF65-F5344CB8AC3E}">
        <p14:creationId xmlns:p14="http://schemas.microsoft.com/office/powerpoint/2010/main" val="37022421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88</a:t>
            </a:fld>
            <a:endParaRPr lang="el-GR"/>
          </a:p>
        </p:txBody>
      </p:sp>
    </p:spTree>
    <p:extLst>
      <p:ext uri="{BB962C8B-B14F-4D97-AF65-F5344CB8AC3E}">
        <p14:creationId xmlns:p14="http://schemas.microsoft.com/office/powerpoint/2010/main" val="29166080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3618082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90</a:t>
            </a:fld>
            <a:endParaRPr lang="el-GR"/>
          </a:p>
        </p:txBody>
      </p:sp>
    </p:spTree>
    <p:extLst>
      <p:ext uri="{BB962C8B-B14F-4D97-AF65-F5344CB8AC3E}">
        <p14:creationId xmlns:p14="http://schemas.microsoft.com/office/powerpoint/2010/main" val="33155764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91</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a:t>
            </a:fld>
            <a:endParaRPr lang="en-US"/>
          </a:p>
        </p:txBody>
      </p:sp>
    </p:spTree>
    <p:extLst>
      <p:ext uri="{BB962C8B-B14F-4D97-AF65-F5344CB8AC3E}">
        <p14:creationId xmlns:p14="http://schemas.microsoft.com/office/powerpoint/2010/main" val="4507272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92</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93</a:t>
            </a:fld>
            <a:endParaRPr lang="el-GR"/>
          </a:p>
        </p:txBody>
      </p:sp>
    </p:spTree>
    <p:extLst>
      <p:ext uri="{BB962C8B-B14F-4D97-AF65-F5344CB8AC3E}">
        <p14:creationId xmlns:p14="http://schemas.microsoft.com/office/powerpoint/2010/main" val="18389408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94</a:t>
            </a:fld>
            <a:endParaRPr lang="el-GR"/>
          </a:p>
        </p:txBody>
      </p:sp>
    </p:spTree>
    <p:extLst>
      <p:ext uri="{BB962C8B-B14F-4D97-AF65-F5344CB8AC3E}">
        <p14:creationId xmlns:p14="http://schemas.microsoft.com/office/powerpoint/2010/main" val="17388360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95</a:t>
            </a:fld>
            <a:endParaRPr lang="el-GR"/>
          </a:p>
        </p:txBody>
      </p:sp>
    </p:spTree>
    <p:extLst>
      <p:ext uri="{BB962C8B-B14F-4D97-AF65-F5344CB8AC3E}">
        <p14:creationId xmlns:p14="http://schemas.microsoft.com/office/powerpoint/2010/main" val="18861595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96</a:t>
            </a:fld>
            <a:endParaRPr lang="el-GR"/>
          </a:p>
        </p:txBody>
      </p:sp>
    </p:spTree>
    <p:extLst>
      <p:ext uri="{BB962C8B-B14F-4D97-AF65-F5344CB8AC3E}">
        <p14:creationId xmlns:p14="http://schemas.microsoft.com/office/powerpoint/2010/main" val="4961563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97</a:t>
            </a:fld>
            <a:endParaRPr lang="el-GR"/>
          </a:p>
        </p:txBody>
      </p:sp>
    </p:spTree>
    <p:extLst>
      <p:ext uri="{BB962C8B-B14F-4D97-AF65-F5344CB8AC3E}">
        <p14:creationId xmlns:p14="http://schemas.microsoft.com/office/powerpoint/2010/main" val="10642152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98</a:t>
            </a:fld>
            <a:endParaRPr lang="el-GR"/>
          </a:p>
        </p:txBody>
      </p:sp>
    </p:spTree>
    <p:extLst>
      <p:ext uri="{BB962C8B-B14F-4D97-AF65-F5344CB8AC3E}">
        <p14:creationId xmlns:p14="http://schemas.microsoft.com/office/powerpoint/2010/main" val="40245742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99</a:t>
            </a:fld>
            <a:endParaRPr lang="el-GR"/>
          </a:p>
        </p:txBody>
      </p:sp>
    </p:spTree>
    <p:extLst>
      <p:ext uri="{BB962C8B-B14F-4D97-AF65-F5344CB8AC3E}">
        <p14:creationId xmlns:p14="http://schemas.microsoft.com/office/powerpoint/2010/main" val="40553290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100</a:t>
            </a:fld>
            <a:endParaRPr lang="el-GR"/>
          </a:p>
        </p:txBody>
      </p:sp>
    </p:spTree>
    <p:extLst>
      <p:ext uri="{BB962C8B-B14F-4D97-AF65-F5344CB8AC3E}">
        <p14:creationId xmlns:p14="http://schemas.microsoft.com/office/powerpoint/2010/main" val="1742538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101</a:t>
            </a:fld>
            <a:endParaRPr lang="el-GR"/>
          </a:p>
        </p:txBody>
      </p:sp>
    </p:spTree>
    <p:extLst>
      <p:ext uri="{BB962C8B-B14F-4D97-AF65-F5344CB8AC3E}">
        <p14:creationId xmlns:p14="http://schemas.microsoft.com/office/powerpoint/2010/main" val="1750974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9</a:t>
            </a:fld>
            <a:endParaRPr lang="en-US"/>
          </a:p>
        </p:txBody>
      </p:sp>
    </p:spTree>
    <p:extLst>
      <p:ext uri="{BB962C8B-B14F-4D97-AF65-F5344CB8AC3E}">
        <p14:creationId xmlns:p14="http://schemas.microsoft.com/office/powerpoint/2010/main" val="24615351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102</a:t>
            </a:fld>
            <a:endParaRPr lang="el-GR"/>
          </a:p>
        </p:txBody>
      </p:sp>
    </p:spTree>
    <p:extLst>
      <p:ext uri="{BB962C8B-B14F-4D97-AF65-F5344CB8AC3E}">
        <p14:creationId xmlns:p14="http://schemas.microsoft.com/office/powerpoint/2010/main" val="4712821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103</a:t>
            </a:fld>
            <a:endParaRPr lang="el-GR"/>
          </a:p>
        </p:txBody>
      </p:sp>
    </p:spTree>
    <p:extLst>
      <p:ext uri="{BB962C8B-B14F-4D97-AF65-F5344CB8AC3E}">
        <p14:creationId xmlns:p14="http://schemas.microsoft.com/office/powerpoint/2010/main" val="29389043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104</a:t>
            </a:fld>
            <a:endParaRPr lang="el-GR"/>
          </a:p>
        </p:txBody>
      </p:sp>
    </p:spTree>
    <p:extLst>
      <p:ext uri="{BB962C8B-B14F-4D97-AF65-F5344CB8AC3E}">
        <p14:creationId xmlns:p14="http://schemas.microsoft.com/office/powerpoint/2010/main" val="11902228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105</a:t>
            </a:fld>
            <a:endParaRPr lang="el-GR"/>
          </a:p>
        </p:txBody>
      </p:sp>
    </p:spTree>
    <p:extLst>
      <p:ext uri="{BB962C8B-B14F-4D97-AF65-F5344CB8AC3E}">
        <p14:creationId xmlns:p14="http://schemas.microsoft.com/office/powerpoint/2010/main" val="29185215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106</a:t>
            </a:fld>
            <a:endParaRPr lang="el-GR"/>
          </a:p>
        </p:txBody>
      </p:sp>
    </p:spTree>
    <p:extLst>
      <p:ext uri="{BB962C8B-B14F-4D97-AF65-F5344CB8AC3E}">
        <p14:creationId xmlns:p14="http://schemas.microsoft.com/office/powerpoint/2010/main" val="3024737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107</a:t>
            </a:fld>
            <a:endParaRPr lang="el-GR"/>
          </a:p>
        </p:txBody>
      </p:sp>
    </p:spTree>
    <p:extLst>
      <p:ext uri="{BB962C8B-B14F-4D97-AF65-F5344CB8AC3E}">
        <p14:creationId xmlns:p14="http://schemas.microsoft.com/office/powerpoint/2010/main" val="26941055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108</a:t>
            </a:fld>
            <a:endParaRPr lang="el-GR"/>
          </a:p>
        </p:txBody>
      </p:sp>
    </p:spTree>
    <p:extLst>
      <p:ext uri="{BB962C8B-B14F-4D97-AF65-F5344CB8AC3E}">
        <p14:creationId xmlns:p14="http://schemas.microsoft.com/office/powerpoint/2010/main" val="2998043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51819"/>
            <a:ext cx="7772400" cy="1415846"/>
          </a:xfrm>
        </p:spPr>
        <p:txBody>
          <a:bodyPr anchor="b">
            <a:normAutofit/>
          </a:bodyPr>
          <a:lstStyle>
            <a:lvl1pPr algn="ctr">
              <a:defRPr sz="4400" b="1" baseline="0">
                <a:solidFill>
                  <a:srgbClr val="5075BC"/>
                </a:solidFill>
                <a:latin typeface="+mj-lt"/>
              </a:defRPr>
            </a:lvl1pPr>
          </a:lstStyle>
          <a:p>
            <a:r>
              <a:rPr lang="en-US" dirty="0" smtClean="0"/>
              <a:t>Z</a:t>
            </a:r>
            <a:r>
              <a:rPr lang="el-GR" dirty="0" err="1" smtClean="0"/>
              <a:t>ωολογία</a:t>
            </a:r>
            <a:r>
              <a:rPr lang="el-GR" dirty="0" smtClean="0"/>
              <a:t> Ι</a:t>
            </a:r>
            <a:endParaRPr lang="en-US" dirty="0"/>
          </a:p>
        </p:txBody>
      </p:sp>
      <p:pic>
        <p:nvPicPr>
          <p:cNvPr id="7" name="Picture 6" descr="Λογότυπο Εθνικόν και Καποδιστριακόν Πανεπιστήμιον Αθηνών"/>
          <p:cNvPicPr>
            <a:picLocks noChangeAspect="1"/>
          </p:cNvPicPr>
          <p:nvPr/>
        </p:nvPicPr>
        <p:blipFill>
          <a:blip r:embed="rId2"/>
          <a:stretch>
            <a:fillRect/>
          </a:stretch>
        </p:blipFill>
        <p:spPr>
          <a:xfrm>
            <a:off x="685800" y="621594"/>
            <a:ext cx="4147938" cy="817388"/>
          </a:xfrm>
          <a:prstGeom prst="rect">
            <a:avLst/>
          </a:prstGeom>
        </p:spPr>
      </p:pic>
      <p:sp>
        <p:nvSpPr>
          <p:cNvPr id="5" name="Θέση κειμένου 4"/>
          <p:cNvSpPr>
            <a:spLocks noGrp="1"/>
          </p:cNvSpPr>
          <p:nvPr>
            <p:ph type="body" sz="quarter" idx="10" hasCustomPrompt="1"/>
          </p:nvPr>
        </p:nvSpPr>
        <p:spPr>
          <a:xfrm>
            <a:off x="971550" y="3573463"/>
            <a:ext cx="7272338" cy="2087562"/>
          </a:xfrm>
        </p:spPr>
        <p:txBody>
          <a:bodyPr>
            <a:noAutofit/>
          </a:bodyPr>
          <a:lstStyle>
            <a:lvl1pPr marL="0" indent="0" algn="ctr">
              <a:lnSpc>
                <a:spcPct val="100000"/>
              </a:lnSpc>
              <a:spcBef>
                <a:spcPts val="0"/>
              </a:spcBef>
              <a:buFont typeface="Arial" panose="020B0604020202020204" pitchFamily="34" charset="0"/>
              <a:buNone/>
              <a:defRPr sz="3200" baseline="0"/>
            </a:lvl1pPr>
            <a:lvl2pPr marL="457200" indent="0">
              <a:buNone/>
              <a:defRPr/>
            </a:lvl2pPr>
            <a:lvl3pPr marL="914400" indent="0">
              <a:buNone/>
              <a:defRPr/>
            </a:lvl3pPr>
            <a:lvl4pPr marL="1371600" indent="0">
              <a:buNone/>
              <a:defRPr/>
            </a:lvl4pPr>
            <a:lvl5pPr marL="1828800" indent="0">
              <a:buNone/>
              <a:defRPr/>
            </a:lvl5pPr>
          </a:lstStyle>
          <a:p>
            <a:pPr lvl="0"/>
            <a:r>
              <a:rPr lang="el-GR" dirty="0" smtClean="0"/>
              <a:t>Ενότητα #</a:t>
            </a:r>
            <a:r>
              <a:rPr lang="en-US" dirty="0" smtClean="0"/>
              <a:t>: </a:t>
            </a:r>
            <a:r>
              <a:rPr lang="el-GR" dirty="0" smtClean="0"/>
              <a:t>Τίτλος Ενότητας</a:t>
            </a:r>
          </a:p>
          <a:p>
            <a:pPr lvl="0"/>
            <a:endParaRPr lang="el-GR" dirty="0" smtClean="0"/>
          </a:p>
          <a:p>
            <a:pPr lvl="0"/>
            <a:r>
              <a:rPr lang="el-GR" dirty="0" smtClean="0"/>
              <a:t>Όνομα Καθηγητή</a:t>
            </a:r>
          </a:p>
          <a:p>
            <a:pPr lvl="0"/>
            <a:r>
              <a:rPr lang="el-GR" dirty="0" smtClean="0"/>
              <a:t>Σχολή</a:t>
            </a:r>
          </a:p>
          <a:p>
            <a:pPr lvl="0"/>
            <a:r>
              <a:rPr lang="el-GR" dirty="0" smtClean="0"/>
              <a:t>Τμήμα</a:t>
            </a:r>
            <a:endParaRPr lang="el-GR" dirty="0"/>
          </a:p>
        </p:txBody>
      </p:sp>
    </p:spTree>
    <p:extLst>
      <p:ext uri="{BB962C8B-B14F-4D97-AF65-F5344CB8AC3E}">
        <p14:creationId xmlns:p14="http://schemas.microsoft.com/office/powerpoint/2010/main" val="29545433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Αντικείμενο αριστερά Κείμενο δεξιά">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5"/>
          <p:cNvSpPr>
            <a:spLocks noGrp="1" noChangeArrowheads="1"/>
          </p:cNvSpPr>
          <p:nvPr>
            <p:ph type="ftr" sz="quarter" idx="11"/>
          </p:nvPr>
        </p:nvSpPr>
        <p:spPr>
          <a:ln/>
        </p:spPr>
        <p:txBody>
          <a:bodyPr/>
          <a:lstStyle>
            <a:lvl1pPr>
              <a:defRPr/>
            </a:lvl1pPr>
          </a:lstStyle>
          <a:p>
            <a:r>
              <a:rPr lang="el-GR" smtClean="0"/>
              <a:t>Ενότητα 10. Ακτινωτά Ζώα</a:t>
            </a:r>
            <a:endParaRPr lang="en-US"/>
          </a:p>
        </p:txBody>
      </p:sp>
      <p:sp>
        <p:nvSpPr>
          <p:cNvPr id="7"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845109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Δύο αντικείμενα με λεζάντ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075BC"/>
                </a:solidFill>
              </a:defRPr>
            </a:lvl1p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390763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390763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Footer Placeholder 5"/>
          <p:cNvSpPr>
            <a:spLocks noGrp="1"/>
          </p:cNvSpPr>
          <p:nvPr>
            <p:ph type="ftr" sz="quarter" idx="11"/>
          </p:nvPr>
        </p:nvSpPr>
        <p:spPr/>
        <p:txBody>
          <a:bodyPr/>
          <a:lstStyle/>
          <a:p>
            <a:r>
              <a:rPr lang="el-GR" smtClean="0"/>
              <a:t>Ενότητα 10. Ακτινωτά Ζώα</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
        <p:nvSpPr>
          <p:cNvPr id="11" name="Θέση κειμένου 9"/>
          <p:cNvSpPr>
            <a:spLocks noGrp="1"/>
          </p:cNvSpPr>
          <p:nvPr>
            <p:ph type="body" sz="quarter" idx="14"/>
          </p:nvPr>
        </p:nvSpPr>
        <p:spPr>
          <a:xfrm>
            <a:off x="1167606" y="5861649"/>
            <a:ext cx="2808287" cy="360363"/>
          </a:xfrm>
        </p:spPr>
        <p:txBody>
          <a:bodyPr>
            <a:noAutofit/>
          </a:bodyPr>
          <a:lstStyle>
            <a:lvl1pPr marL="0" indent="0">
              <a:buNone/>
              <a:defRPr sz="2000"/>
            </a:lvl1pPr>
          </a:lstStyle>
          <a:p>
            <a:pPr lvl="0"/>
            <a:r>
              <a:rPr lang="el-GR" smtClean="0"/>
              <a:t>Στυλ υποδείγματος κειμένου</a:t>
            </a:r>
          </a:p>
        </p:txBody>
      </p:sp>
      <p:sp>
        <p:nvSpPr>
          <p:cNvPr id="12" name="Θέση κειμένου 9"/>
          <p:cNvSpPr>
            <a:spLocks noGrp="1"/>
          </p:cNvSpPr>
          <p:nvPr>
            <p:ph type="body" sz="quarter" idx="15"/>
          </p:nvPr>
        </p:nvSpPr>
        <p:spPr>
          <a:xfrm>
            <a:off x="5168106" y="5849154"/>
            <a:ext cx="2808287" cy="360363"/>
          </a:xfrm>
        </p:spPr>
        <p:txBody>
          <a:bodyPr>
            <a:noAutofit/>
          </a:bodyPr>
          <a:lstStyle>
            <a:lvl1pPr marL="0" indent="0">
              <a:buNone/>
              <a:defRPr sz="2000"/>
            </a:lvl1pPr>
          </a:lstStyle>
          <a:p>
            <a:pPr lvl="0"/>
            <a:r>
              <a:rPr lang="el-GR" smtClean="0"/>
              <a:t>Στυλ υποδείγματος κειμένου</a:t>
            </a:r>
          </a:p>
        </p:txBody>
      </p:sp>
    </p:spTree>
    <p:extLst>
      <p:ext uri="{BB962C8B-B14F-4D97-AF65-F5344CB8AC3E}">
        <p14:creationId xmlns:p14="http://schemas.microsoft.com/office/powerpoint/2010/main" val="4907205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Footer Placeholder 7"/>
          <p:cNvSpPr>
            <a:spLocks noGrp="1"/>
          </p:cNvSpPr>
          <p:nvPr>
            <p:ph type="ftr" sz="quarter" idx="11"/>
          </p:nvPr>
        </p:nvSpPr>
        <p:spPr/>
        <p:txBody>
          <a:bodyPr/>
          <a:lstStyle/>
          <a:p>
            <a:r>
              <a:rPr lang="el-GR" smtClean="0"/>
              <a:t>Ενότητα 10. Ακτινωτά Ζώα</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485992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Τίτλος-2 Αντικείμενα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5"/>
          <p:cNvSpPr>
            <a:spLocks noGrp="1" noChangeArrowheads="1"/>
          </p:cNvSpPr>
          <p:nvPr>
            <p:ph type="ftr" sz="quarter" idx="11"/>
          </p:nvPr>
        </p:nvSpPr>
        <p:spPr>
          <a:ln/>
        </p:spPr>
        <p:txBody>
          <a:bodyPr/>
          <a:lstStyle>
            <a:lvl1pPr>
              <a:defRPr/>
            </a:lvl1pPr>
          </a:lstStyle>
          <a:p>
            <a:r>
              <a:rPr lang="el-GR" smtClean="0"/>
              <a:t>Ενότητα 10. Ακτινωτά Ζώα</a:t>
            </a:r>
            <a:endParaRPr lang="en-US"/>
          </a:p>
        </p:txBody>
      </p:sp>
      <p:sp>
        <p:nvSpPr>
          <p:cNvPr id="8"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2490494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Τρεις κάθετες εικόνες με λεζάντ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7" name="Θέση εικόνας 6"/>
          <p:cNvSpPr>
            <a:spLocks noGrp="1"/>
          </p:cNvSpPr>
          <p:nvPr>
            <p:ph type="pic" sz="quarter" idx="12"/>
          </p:nvPr>
        </p:nvSpPr>
        <p:spPr>
          <a:xfrm>
            <a:off x="395536" y="1916832"/>
            <a:ext cx="2376264" cy="3097212"/>
          </a:xfrm>
        </p:spPr>
        <p:txBody>
          <a:bodyPr/>
          <a:lstStyle/>
          <a:p>
            <a:r>
              <a:rPr lang="el-GR" smtClean="0"/>
              <a:t>Κάντε κλικ στο εικονίδιο για να προσθέσετε εικόνα</a:t>
            </a:r>
            <a:endParaRPr lang="en-US"/>
          </a:p>
        </p:txBody>
      </p:sp>
      <p:sp>
        <p:nvSpPr>
          <p:cNvPr id="11" name="Θέση εικόνας 10"/>
          <p:cNvSpPr>
            <a:spLocks noGrp="1"/>
          </p:cNvSpPr>
          <p:nvPr>
            <p:ph type="pic" sz="quarter" idx="13"/>
          </p:nvPr>
        </p:nvSpPr>
        <p:spPr>
          <a:xfrm>
            <a:off x="3347864" y="1916832"/>
            <a:ext cx="2448223" cy="3097212"/>
          </a:xfrm>
        </p:spPr>
        <p:txBody>
          <a:bodyPr/>
          <a:lstStyle/>
          <a:p>
            <a:r>
              <a:rPr lang="el-GR" smtClean="0"/>
              <a:t>Κάντε κλικ στο εικονίδιο για να προσθέσετε εικόνα</a:t>
            </a:r>
            <a:endParaRPr lang="en-US"/>
          </a:p>
        </p:txBody>
      </p:sp>
      <p:sp>
        <p:nvSpPr>
          <p:cNvPr id="15" name="Θέση εικόνας 14"/>
          <p:cNvSpPr>
            <a:spLocks noGrp="1"/>
          </p:cNvSpPr>
          <p:nvPr>
            <p:ph type="pic" sz="quarter" idx="14"/>
          </p:nvPr>
        </p:nvSpPr>
        <p:spPr>
          <a:xfrm>
            <a:off x="6372200" y="1916832"/>
            <a:ext cx="2376264" cy="3097212"/>
          </a:xfrm>
        </p:spPr>
        <p:txBody>
          <a:bodyPr/>
          <a:lstStyle/>
          <a:p>
            <a:r>
              <a:rPr lang="el-GR" smtClean="0"/>
              <a:t>Κάντε κλικ στο εικονίδιο για να προσθέσετε εικόνα</a:t>
            </a:r>
            <a:endParaRPr lang="en-US"/>
          </a:p>
        </p:txBody>
      </p:sp>
      <p:sp>
        <p:nvSpPr>
          <p:cNvPr id="19" name="Θέση κειμένου 18"/>
          <p:cNvSpPr>
            <a:spLocks noGrp="1"/>
          </p:cNvSpPr>
          <p:nvPr>
            <p:ph type="body" sz="quarter" idx="15"/>
          </p:nvPr>
        </p:nvSpPr>
        <p:spPr>
          <a:xfrm>
            <a:off x="395288" y="5300663"/>
            <a:ext cx="2376487" cy="431800"/>
          </a:xfrm>
        </p:spPr>
        <p:txBody>
          <a:bodyPr>
            <a:normAutofit/>
          </a:bodyPr>
          <a:lstStyle>
            <a:lvl1pPr marL="0" indent="0">
              <a:buNone/>
              <a:defRPr sz="2000"/>
            </a:lvl1pPr>
          </a:lstStyle>
          <a:p>
            <a:pPr lvl="0"/>
            <a:r>
              <a:rPr lang="el-GR" smtClean="0"/>
              <a:t>Στυλ υποδείγματος κειμένου</a:t>
            </a:r>
          </a:p>
        </p:txBody>
      </p:sp>
      <p:sp>
        <p:nvSpPr>
          <p:cNvPr id="20" name="Θέση κειμένου 18"/>
          <p:cNvSpPr>
            <a:spLocks noGrp="1"/>
          </p:cNvSpPr>
          <p:nvPr>
            <p:ph type="body" sz="quarter" idx="16"/>
          </p:nvPr>
        </p:nvSpPr>
        <p:spPr>
          <a:xfrm>
            <a:off x="3347865" y="5305786"/>
            <a:ext cx="2445994" cy="431800"/>
          </a:xfrm>
        </p:spPr>
        <p:txBody>
          <a:bodyPr>
            <a:normAutofit/>
          </a:bodyPr>
          <a:lstStyle>
            <a:lvl1pPr marL="0" indent="0">
              <a:buNone/>
              <a:defRPr sz="2000"/>
            </a:lvl1pPr>
          </a:lstStyle>
          <a:p>
            <a:pPr lvl="0"/>
            <a:r>
              <a:rPr lang="el-GR" smtClean="0"/>
              <a:t>Στυλ υποδείγματος κειμένου</a:t>
            </a:r>
          </a:p>
        </p:txBody>
      </p:sp>
      <p:sp>
        <p:nvSpPr>
          <p:cNvPr id="21" name="Θέση κειμένου 18"/>
          <p:cNvSpPr>
            <a:spLocks noGrp="1"/>
          </p:cNvSpPr>
          <p:nvPr>
            <p:ph type="body" sz="quarter" idx="17"/>
          </p:nvPr>
        </p:nvSpPr>
        <p:spPr>
          <a:xfrm>
            <a:off x="6372088" y="5282636"/>
            <a:ext cx="2376487" cy="431800"/>
          </a:xfrm>
        </p:spPr>
        <p:txBody>
          <a:bodyPr>
            <a:normAutofit/>
          </a:bodyPr>
          <a:lstStyle>
            <a:lvl1pPr marL="0" indent="0">
              <a:buNone/>
              <a:defRPr sz="2000"/>
            </a:lvl1pPr>
          </a:lstStyle>
          <a:p>
            <a:pPr lvl="0"/>
            <a:r>
              <a:rPr lang="el-GR" smtClean="0"/>
              <a:t>Στυλ υποδείγματος κειμένου</a:t>
            </a:r>
          </a:p>
        </p:txBody>
      </p:sp>
    </p:spTree>
    <p:extLst>
      <p:ext uri="{BB962C8B-B14F-4D97-AF65-F5344CB8AC3E}">
        <p14:creationId xmlns:p14="http://schemas.microsoft.com/office/powerpoint/2010/main" val="4281966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Τρεις εικόνες οριζόντιες με λεζάντ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623590" y="1734473"/>
            <a:ext cx="3507730" cy="1916007"/>
          </a:xfrm>
        </p:spPr>
        <p:txBody>
          <a:bodyPr/>
          <a:lstStyle/>
          <a:p>
            <a:r>
              <a:rPr lang="el-GR" smtClean="0"/>
              <a:t>Κάντε κλικ στο εικονίδιο για να προσθέσετε εικόνα</a:t>
            </a:r>
            <a:endParaRPr lang="en-US"/>
          </a:p>
        </p:txBody>
      </p:sp>
      <p:sp>
        <p:nvSpPr>
          <p:cNvPr id="8" name="Θέση εικόνας 7"/>
          <p:cNvSpPr>
            <a:spLocks noGrp="1"/>
          </p:cNvSpPr>
          <p:nvPr>
            <p:ph type="pic" sz="quarter" idx="13"/>
          </p:nvPr>
        </p:nvSpPr>
        <p:spPr>
          <a:xfrm>
            <a:off x="5007009" y="1734475"/>
            <a:ext cx="3508341" cy="1912004"/>
          </a:xfrm>
        </p:spPr>
        <p:txBody>
          <a:bodyPr/>
          <a:lstStyle/>
          <a:p>
            <a:r>
              <a:rPr lang="el-GR" smtClean="0"/>
              <a:t>Κάντε κλικ στο εικονίδιο για να προσθέσετε εικόνα</a:t>
            </a:r>
            <a:endParaRPr lang="en-US"/>
          </a:p>
        </p:txBody>
      </p:sp>
      <p:sp>
        <p:nvSpPr>
          <p:cNvPr id="10" name="Θέση κειμένου 9"/>
          <p:cNvSpPr>
            <a:spLocks noGrp="1"/>
          </p:cNvSpPr>
          <p:nvPr>
            <p:ph type="body" sz="quarter" idx="14"/>
          </p:nvPr>
        </p:nvSpPr>
        <p:spPr>
          <a:xfrm>
            <a:off x="973311" y="3766255"/>
            <a:ext cx="2808287" cy="360363"/>
          </a:xfrm>
        </p:spPr>
        <p:txBody>
          <a:bodyPr>
            <a:noAutofit/>
          </a:bodyPr>
          <a:lstStyle>
            <a:lvl1pPr marL="0" indent="0">
              <a:buNone/>
              <a:defRPr sz="2000"/>
            </a:lvl1pPr>
          </a:lstStyle>
          <a:p>
            <a:pPr lvl="0"/>
            <a:r>
              <a:rPr lang="el-GR" smtClean="0"/>
              <a:t>Στυλ υποδείγματος κειμένου</a:t>
            </a:r>
          </a:p>
        </p:txBody>
      </p:sp>
      <p:sp>
        <p:nvSpPr>
          <p:cNvPr id="13" name="Θέση κειμένου 9"/>
          <p:cNvSpPr>
            <a:spLocks noGrp="1"/>
          </p:cNvSpPr>
          <p:nvPr>
            <p:ph type="body" sz="quarter" idx="15"/>
          </p:nvPr>
        </p:nvSpPr>
        <p:spPr>
          <a:xfrm>
            <a:off x="5357035" y="3766254"/>
            <a:ext cx="2808287" cy="360363"/>
          </a:xfrm>
        </p:spPr>
        <p:txBody>
          <a:bodyPr>
            <a:noAutofit/>
          </a:bodyPr>
          <a:lstStyle>
            <a:lvl1pPr marL="0" indent="0">
              <a:buNone/>
              <a:defRPr sz="2000"/>
            </a:lvl1pPr>
          </a:lstStyle>
          <a:p>
            <a:pPr lvl="0"/>
            <a:r>
              <a:rPr lang="el-GR" smtClean="0"/>
              <a:t>Στυλ υποδείγματος κειμένου</a:t>
            </a:r>
          </a:p>
        </p:txBody>
      </p:sp>
      <p:sp>
        <p:nvSpPr>
          <p:cNvPr id="16" name="Θέση εικόνας 7"/>
          <p:cNvSpPr>
            <a:spLocks noGrp="1"/>
          </p:cNvSpPr>
          <p:nvPr>
            <p:ph type="pic" sz="quarter" idx="16"/>
          </p:nvPr>
        </p:nvSpPr>
        <p:spPr>
          <a:xfrm>
            <a:off x="4131320" y="4276416"/>
            <a:ext cx="3508341" cy="1912004"/>
          </a:xfrm>
        </p:spPr>
        <p:txBody>
          <a:bodyPr/>
          <a:lstStyle/>
          <a:p>
            <a:r>
              <a:rPr lang="el-GR" smtClean="0"/>
              <a:t>Κάντε κλικ στο εικονίδιο για να προσθέσετε εικόνα</a:t>
            </a:r>
            <a:endParaRPr lang="en-US"/>
          </a:p>
        </p:txBody>
      </p:sp>
      <p:sp>
        <p:nvSpPr>
          <p:cNvPr id="17" name="Θέση κειμένου 9"/>
          <p:cNvSpPr>
            <a:spLocks noGrp="1"/>
          </p:cNvSpPr>
          <p:nvPr>
            <p:ph type="body" sz="quarter" idx="17"/>
          </p:nvPr>
        </p:nvSpPr>
        <p:spPr>
          <a:xfrm>
            <a:off x="973311" y="5817401"/>
            <a:ext cx="2808287" cy="360363"/>
          </a:xfrm>
        </p:spPr>
        <p:txBody>
          <a:bodyPr>
            <a:noAutofit/>
          </a:bodyPr>
          <a:lstStyle>
            <a:lvl1pPr marL="0" indent="0">
              <a:buNone/>
              <a:defRPr sz="2000"/>
            </a:lvl1pPr>
          </a:lstStyle>
          <a:p>
            <a:pPr lvl="0"/>
            <a:r>
              <a:rPr lang="el-GR" smtClean="0"/>
              <a:t>Στυλ υποδείγματος κειμένου</a:t>
            </a:r>
          </a:p>
        </p:txBody>
      </p:sp>
    </p:spTree>
    <p:extLst>
      <p:ext uri="{BB962C8B-B14F-4D97-AF65-F5344CB8AC3E}">
        <p14:creationId xmlns:p14="http://schemas.microsoft.com/office/powerpoint/2010/main" val="3502635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Rectangle 5"/>
          <p:cNvSpPr>
            <a:spLocks noGrp="1" noChangeArrowheads="1"/>
          </p:cNvSpPr>
          <p:nvPr>
            <p:ph type="ftr" sz="quarter" idx="11"/>
          </p:nvPr>
        </p:nvSpPr>
        <p:spPr>
          <a:ln/>
        </p:spPr>
        <p:txBody>
          <a:bodyPr/>
          <a:lstStyle>
            <a:lvl1pPr>
              <a:defRPr/>
            </a:lvl1pPr>
          </a:lstStyle>
          <a:p>
            <a:r>
              <a:rPr lang="el-GR" smtClean="0"/>
              <a:t>Ενότητα 10. Ακτινωτά Ζώα</a:t>
            </a:r>
            <a:endParaRPr lang="en-US"/>
          </a:p>
        </p:txBody>
      </p:sp>
      <p:sp>
        <p:nvSpPr>
          <p:cNvPr id="9"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1505260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 εικόνες με λεζάντ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251520" y="1769616"/>
            <a:ext cx="3486150" cy="1803400"/>
          </a:xfrm>
        </p:spPr>
        <p:txBody>
          <a:bodyPr/>
          <a:lstStyle/>
          <a:p>
            <a:r>
              <a:rPr lang="el-GR" smtClean="0"/>
              <a:t>Κάντε κλικ στο εικονίδιο για να προσθέσετε εικόνα</a:t>
            </a:r>
            <a:endParaRPr lang="el-GR" dirty="0"/>
          </a:p>
        </p:txBody>
      </p:sp>
      <p:sp>
        <p:nvSpPr>
          <p:cNvPr id="8" name="Θέση εικόνας 7"/>
          <p:cNvSpPr>
            <a:spLocks noGrp="1"/>
          </p:cNvSpPr>
          <p:nvPr>
            <p:ph type="pic" sz="quarter" idx="13"/>
          </p:nvPr>
        </p:nvSpPr>
        <p:spPr>
          <a:xfrm>
            <a:off x="4067944" y="1772816"/>
            <a:ext cx="2016224" cy="1803400"/>
          </a:xfrm>
        </p:spPr>
        <p:txBody>
          <a:bodyPr/>
          <a:lstStyle/>
          <a:p>
            <a:r>
              <a:rPr lang="el-GR" smtClean="0"/>
              <a:t>Κάντε κλικ στο εικονίδιο για να προσθέσετε εικόνα</a:t>
            </a:r>
            <a:endParaRPr lang="el-GR" dirty="0"/>
          </a:p>
        </p:txBody>
      </p:sp>
      <p:sp>
        <p:nvSpPr>
          <p:cNvPr id="10" name="Θέση εικόνας 9"/>
          <p:cNvSpPr>
            <a:spLocks noGrp="1"/>
          </p:cNvSpPr>
          <p:nvPr>
            <p:ph type="pic" sz="quarter" idx="14"/>
          </p:nvPr>
        </p:nvSpPr>
        <p:spPr>
          <a:xfrm>
            <a:off x="6437313" y="1772816"/>
            <a:ext cx="2311151" cy="2465387"/>
          </a:xfrm>
        </p:spPr>
        <p:txBody>
          <a:bodyPr/>
          <a:lstStyle/>
          <a:p>
            <a:r>
              <a:rPr lang="el-GR" smtClean="0"/>
              <a:t>Κάντε κλικ στο εικονίδιο για να προσθέσετε εικόνα</a:t>
            </a:r>
            <a:endParaRPr lang="el-GR" dirty="0"/>
          </a:p>
        </p:txBody>
      </p:sp>
      <p:sp>
        <p:nvSpPr>
          <p:cNvPr id="12" name="Θέση εικόνας 11"/>
          <p:cNvSpPr>
            <a:spLocks noGrp="1"/>
          </p:cNvSpPr>
          <p:nvPr>
            <p:ph type="pic" sz="quarter" idx="15"/>
          </p:nvPr>
        </p:nvSpPr>
        <p:spPr>
          <a:xfrm>
            <a:off x="2498740" y="4139745"/>
            <a:ext cx="2145268" cy="1593511"/>
          </a:xfrm>
        </p:spPr>
        <p:txBody>
          <a:bodyPr/>
          <a:lstStyle/>
          <a:p>
            <a:r>
              <a:rPr lang="el-GR" smtClean="0"/>
              <a:t>Κάντε κλικ στο εικονίδιο για να προσθέσετε εικόνα</a:t>
            </a:r>
            <a:endParaRPr lang="el-GR" dirty="0"/>
          </a:p>
        </p:txBody>
      </p:sp>
      <p:sp>
        <p:nvSpPr>
          <p:cNvPr id="14" name="Θέση εικόνας 13"/>
          <p:cNvSpPr>
            <a:spLocks noGrp="1"/>
          </p:cNvSpPr>
          <p:nvPr>
            <p:ph type="pic" sz="quarter" idx="16"/>
          </p:nvPr>
        </p:nvSpPr>
        <p:spPr>
          <a:xfrm>
            <a:off x="251520" y="4076824"/>
            <a:ext cx="1894074" cy="1593512"/>
          </a:xfrm>
        </p:spPr>
        <p:txBody>
          <a:bodyPr/>
          <a:lstStyle/>
          <a:p>
            <a:r>
              <a:rPr lang="el-GR" smtClean="0"/>
              <a:t>Κάντε κλικ στο εικονίδιο για να προσθέσετε εικόνα</a:t>
            </a:r>
            <a:endParaRPr lang="el-GR"/>
          </a:p>
        </p:txBody>
      </p:sp>
      <p:sp>
        <p:nvSpPr>
          <p:cNvPr id="16" name="Θέση κειμένου 15"/>
          <p:cNvSpPr>
            <a:spLocks noGrp="1"/>
          </p:cNvSpPr>
          <p:nvPr>
            <p:ph type="body" sz="quarter" idx="17"/>
          </p:nvPr>
        </p:nvSpPr>
        <p:spPr>
          <a:xfrm>
            <a:off x="4997154" y="4710718"/>
            <a:ext cx="3751310"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13" name="Θέση κειμένου 18"/>
          <p:cNvSpPr>
            <a:spLocks noGrp="1"/>
          </p:cNvSpPr>
          <p:nvPr>
            <p:ph type="body" sz="quarter" idx="18"/>
          </p:nvPr>
        </p:nvSpPr>
        <p:spPr>
          <a:xfrm>
            <a:off x="806351" y="3645272"/>
            <a:ext cx="2376487" cy="431800"/>
          </a:xfrm>
        </p:spPr>
        <p:txBody>
          <a:bodyPr>
            <a:normAutofit/>
          </a:bodyPr>
          <a:lstStyle>
            <a:lvl1pPr marL="0" indent="0">
              <a:buNone/>
              <a:defRPr sz="2000"/>
            </a:lvl1pPr>
          </a:lstStyle>
          <a:p>
            <a:pPr lvl="0"/>
            <a:r>
              <a:rPr lang="el-GR" smtClean="0"/>
              <a:t>Στυλ υποδείγματος κειμένου</a:t>
            </a:r>
          </a:p>
        </p:txBody>
      </p:sp>
      <p:sp>
        <p:nvSpPr>
          <p:cNvPr id="15" name="Θέση κειμένου 18"/>
          <p:cNvSpPr>
            <a:spLocks noGrp="1"/>
          </p:cNvSpPr>
          <p:nvPr>
            <p:ph type="body" sz="quarter" idx="19"/>
          </p:nvPr>
        </p:nvSpPr>
        <p:spPr>
          <a:xfrm>
            <a:off x="3899248" y="3645024"/>
            <a:ext cx="2376487" cy="431800"/>
          </a:xfrm>
        </p:spPr>
        <p:txBody>
          <a:bodyPr>
            <a:normAutofit/>
          </a:bodyPr>
          <a:lstStyle>
            <a:lvl1pPr marL="0" indent="0">
              <a:buNone/>
              <a:defRPr sz="2000"/>
            </a:lvl1pPr>
          </a:lstStyle>
          <a:p>
            <a:pPr lvl="0"/>
            <a:r>
              <a:rPr lang="el-GR" smtClean="0"/>
              <a:t>Στυλ υποδείγματος κειμένου</a:t>
            </a:r>
          </a:p>
        </p:txBody>
      </p:sp>
      <p:sp>
        <p:nvSpPr>
          <p:cNvPr id="17" name="Θέση κειμένου 18"/>
          <p:cNvSpPr>
            <a:spLocks noGrp="1"/>
          </p:cNvSpPr>
          <p:nvPr>
            <p:ph type="body" sz="quarter" idx="20"/>
          </p:nvPr>
        </p:nvSpPr>
        <p:spPr>
          <a:xfrm>
            <a:off x="6404644" y="4312204"/>
            <a:ext cx="2376487" cy="431800"/>
          </a:xfrm>
        </p:spPr>
        <p:txBody>
          <a:bodyPr>
            <a:normAutofit/>
          </a:bodyPr>
          <a:lstStyle>
            <a:lvl1pPr marL="0" indent="0">
              <a:buNone/>
              <a:defRPr sz="2000"/>
            </a:lvl1pPr>
          </a:lstStyle>
          <a:p>
            <a:pPr lvl="0"/>
            <a:r>
              <a:rPr lang="el-GR" smtClean="0"/>
              <a:t>Στυλ υποδείγματος κειμένου</a:t>
            </a:r>
          </a:p>
        </p:txBody>
      </p:sp>
      <p:sp>
        <p:nvSpPr>
          <p:cNvPr id="18" name="Θέση κειμένου 18"/>
          <p:cNvSpPr>
            <a:spLocks noGrp="1"/>
          </p:cNvSpPr>
          <p:nvPr>
            <p:ph type="body" sz="quarter" idx="21"/>
          </p:nvPr>
        </p:nvSpPr>
        <p:spPr>
          <a:xfrm>
            <a:off x="116683" y="5795928"/>
            <a:ext cx="2163747" cy="431800"/>
          </a:xfrm>
        </p:spPr>
        <p:txBody>
          <a:bodyPr>
            <a:normAutofit/>
          </a:bodyPr>
          <a:lstStyle>
            <a:lvl1pPr marL="0" indent="0">
              <a:buNone/>
              <a:defRPr sz="2000"/>
            </a:lvl1pPr>
          </a:lstStyle>
          <a:p>
            <a:pPr lvl="0"/>
            <a:r>
              <a:rPr lang="el-GR" smtClean="0"/>
              <a:t>Στυλ υποδείγματος κειμένου</a:t>
            </a:r>
          </a:p>
        </p:txBody>
      </p:sp>
      <p:sp>
        <p:nvSpPr>
          <p:cNvPr id="19" name="Θέση κειμένου 18"/>
          <p:cNvSpPr>
            <a:spLocks noGrp="1"/>
          </p:cNvSpPr>
          <p:nvPr>
            <p:ph type="body" sz="quarter" idx="22"/>
          </p:nvPr>
        </p:nvSpPr>
        <p:spPr>
          <a:xfrm>
            <a:off x="2498741" y="5795928"/>
            <a:ext cx="2429512" cy="411362"/>
          </a:xfrm>
        </p:spPr>
        <p:txBody>
          <a:bodyPr>
            <a:normAutofit/>
          </a:bodyPr>
          <a:lstStyle>
            <a:lvl1pPr marL="0" indent="0">
              <a:buNone/>
              <a:defRPr sz="2000"/>
            </a:lvl1pPr>
          </a:lstStyle>
          <a:p>
            <a:pPr lvl="0"/>
            <a:r>
              <a:rPr lang="el-GR" smtClean="0"/>
              <a:t>Στυλ υποδείγματος κειμένου</a:t>
            </a:r>
          </a:p>
        </p:txBody>
      </p:sp>
      <p:sp>
        <p:nvSpPr>
          <p:cNvPr id="20" name="Θέση κειμένου 18"/>
          <p:cNvSpPr>
            <a:spLocks noGrp="1"/>
          </p:cNvSpPr>
          <p:nvPr>
            <p:ph type="body" sz="quarter" idx="23"/>
          </p:nvPr>
        </p:nvSpPr>
        <p:spPr>
          <a:xfrm>
            <a:off x="5550473" y="5893368"/>
            <a:ext cx="2376487" cy="431800"/>
          </a:xfrm>
        </p:spPr>
        <p:txBody>
          <a:bodyPr>
            <a:normAutofit/>
          </a:bodyPr>
          <a:lstStyle>
            <a:lvl1pPr marL="0" indent="0">
              <a:buNone/>
              <a:defRPr sz="2000"/>
            </a:lvl1pPr>
          </a:lstStyle>
          <a:p>
            <a:pPr lvl="0"/>
            <a:r>
              <a:rPr lang="el-GR" smtClean="0"/>
              <a:t>Στυλ υποδείγματος κειμένου</a:t>
            </a:r>
          </a:p>
        </p:txBody>
      </p:sp>
    </p:spTree>
    <p:extLst>
      <p:ext uri="{BB962C8B-B14F-4D97-AF65-F5344CB8AC3E}">
        <p14:creationId xmlns:p14="http://schemas.microsoft.com/office/powerpoint/2010/main" val="500532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πολυμέσων 5"/>
          <p:cNvSpPr>
            <a:spLocks noGrp="1"/>
          </p:cNvSpPr>
          <p:nvPr>
            <p:ph type="media" sz="quarter" idx="12"/>
          </p:nvPr>
        </p:nvSpPr>
        <p:spPr>
          <a:xfrm>
            <a:off x="771525" y="1846747"/>
            <a:ext cx="7600950" cy="3697909"/>
          </a:xfrm>
        </p:spPr>
        <p:txBody>
          <a:bodyPr/>
          <a:lstStyle/>
          <a:p>
            <a:r>
              <a:rPr lang="el-GR" smtClean="0"/>
              <a:t>Κάντε κλικ στο εικονίδιο για να προσθέσετε πολυμέσα</a:t>
            </a:r>
            <a:endParaRPr lang="el-GR" dirty="0"/>
          </a:p>
        </p:txBody>
      </p:sp>
      <p:sp>
        <p:nvSpPr>
          <p:cNvPr id="8" name="Θέση κειμένου 7"/>
          <p:cNvSpPr>
            <a:spLocks noGrp="1"/>
          </p:cNvSpPr>
          <p:nvPr>
            <p:ph type="body" sz="quarter" idx="13"/>
          </p:nvPr>
        </p:nvSpPr>
        <p:spPr>
          <a:xfrm>
            <a:off x="771525" y="5657223"/>
            <a:ext cx="7600950" cy="555625"/>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p:txBody>
      </p:sp>
    </p:spTree>
    <p:extLst>
      <p:ext uri="{BB962C8B-B14F-4D97-AF65-F5344CB8AC3E}">
        <p14:creationId xmlns:p14="http://schemas.microsoft.com/office/powerpoint/2010/main" val="440955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Γράφημα  Λεζάντα">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628650" y="1916287"/>
            <a:ext cx="7886700" cy="3384376"/>
          </a:xfrm>
        </p:spPr>
        <p:txBody>
          <a:bodyPr/>
          <a:lstStyle/>
          <a:p>
            <a:pPr lvl="0"/>
            <a:r>
              <a:rPr lang="el-GR" noProof="0" smtClean="0"/>
              <a:t>Κάντε κλικ στο εικονίδιο για να προσθέσετε ένα γράφημα</a:t>
            </a:r>
            <a:endParaRPr lang="el-GR" noProof="0" dirty="0" smtClean="0"/>
          </a:p>
        </p:txBody>
      </p:sp>
      <p:sp>
        <p:nvSpPr>
          <p:cNvPr id="5" name="Rectangle 5"/>
          <p:cNvSpPr>
            <a:spLocks noGrp="1" noChangeArrowheads="1"/>
          </p:cNvSpPr>
          <p:nvPr>
            <p:ph type="ftr" sz="quarter" idx="11"/>
          </p:nvPr>
        </p:nvSpPr>
        <p:spPr>
          <a:ln/>
        </p:spPr>
        <p:txBody>
          <a:bodyPr/>
          <a:lstStyle>
            <a:lvl1pPr>
              <a:defRPr/>
            </a:lvl1pPr>
          </a:lstStyle>
          <a:p>
            <a:r>
              <a:rPr lang="el-GR" smtClean="0"/>
              <a:t>Ενότητα 10. Ακτινωτά Ζώα</a:t>
            </a:r>
            <a:endParaRPr lang="en-US"/>
          </a:p>
        </p:txBody>
      </p:sp>
      <p:sp>
        <p:nvSpPr>
          <p:cNvPr id="6"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t>‹#›</a:t>
            </a:fld>
            <a:endParaRPr lang="en-US"/>
          </a:p>
        </p:txBody>
      </p:sp>
      <p:sp>
        <p:nvSpPr>
          <p:cNvPr id="8" name="Θέση κειμένου 7"/>
          <p:cNvSpPr>
            <a:spLocks noGrp="1"/>
          </p:cNvSpPr>
          <p:nvPr>
            <p:ph type="body" sz="quarter" idx="13"/>
          </p:nvPr>
        </p:nvSpPr>
        <p:spPr>
          <a:xfrm>
            <a:off x="628650" y="5526261"/>
            <a:ext cx="7886700" cy="504825"/>
          </a:xfrm>
        </p:spPr>
        <p:txBody>
          <a:bodyPr>
            <a:normAutofit/>
          </a:bodyPr>
          <a:lstStyle>
            <a:lvl1pPr marL="0" indent="0">
              <a:buFontTx/>
              <a:buNone/>
              <a:defRPr sz="2000"/>
            </a:lvl1pPr>
          </a:lstStyle>
          <a:p>
            <a:pPr lvl="0"/>
            <a:r>
              <a:rPr lang="el-GR" smtClean="0"/>
              <a:t>Στυλ υποδείγματος κειμένου</a:t>
            </a:r>
          </a:p>
        </p:txBody>
      </p:sp>
      <p:sp>
        <p:nvSpPr>
          <p:cNvPr id="9" name="Τίτλος 1"/>
          <p:cNvSpPr>
            <a:spLocks noGrp="1"/>
          </p:cNvSpPr>
          <p:nvPr>
            <p:ph type="title"/>
          </p:nvPr>
        </p:nvSpPr>
        <p:spPr>
          <a:xfrm>
            <a:off x="628650" y="365126"/>
            <a:ext cx="7886700" cy="1325563"/>
          </a:xfrm>
        </p:spPr>
        <p:txBody>
          <a:bodyPr/>
          <a:lstStyle/>
          <a:p>
            <a:r>
              <a:rPr lang="el-GR" smtClean="0"/>
              <a:t>Στυλ κύριου τίτλου</a:t>
            </a:r>
            <a:endParaRPr lang="el-GR"/>
          </a:p>
        </p:txBody>
      </p:sp>
    </p:spTree>
    <p:extLst>
      <p:ext uri="{BB962C8B-B14F-4D97-AF65-F5344CB8AC3E}">
        <p14:creationId xmlns:p14="http://schemas.microsoft.com/office/powerpoint/2010/main" val="63993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5" name="Footer Placeholder 4"/>
          <p:cNvSpPr>
            <a:spLocks noGrp="1"/>
          </p:cNvSpPr>
          <p:nvPr>
            <p:ph type="ftr" sz="quarter" idx="11"/>
          </p:nvPr>
        </p:nvSpPr>
        <p:spPr/>
        <p:txBody>
          <a:bodyPr/>
          <a:lstStyle/>
          <a:p>
            <a:r>
              <a:rPr lang="el-GR" smtClean="0"/>
              <a:t>Ενότητα 10. Ακτινωτά Ζώα</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t>‹#›</a:t>
            </a:fld>
            <a:endParaRPr lang="en-US"/>
          </a:p>
        </p:txBody>
      </p:sp>
      <p:pic>
        <p:nvPicPr>
          <p:cNvPr id="7" name="Picture 6" descr="Λογότυπο Εθνικόν και Καποδιστριακόν Πανεπιστήμιον Αθηνών"/>
          <p:cNvPicPr>
            <a:picLocks noChangeAspect="1"/>
          </p:cNvPicPr>
          <p:nvPr userDrawn="1"/>
        </p:nvPicPr>
        <p:blipFill rotWithShape="1">
          <a:blip r:embed="rId2"/>
          <a:srcRect l="1" r="85167"/>
          <a:stretch/>
        </p:blipFill>
        <p:spPr>
          <a:xfrm>
            <a:off x="692851" y="6235059"/>
            <a:ext cx="374778" cy="461631"/>
          </a:xfrm>
          <a:prstGeom prst="rect">
            <a:avLst/>
          </a:prstGeom>
        </p:spPr>
      </p:pic>
      <p:pic>
        <p:nvPicPr>
          <p:cNvPr id="8" name="Εικόνα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888" y="3786187"/>
            <a:ext cx="813726" cy="776289"/>
          </a:xfrm>
          <a:prstGeom prst="rect">
            <a:avLst/>
          </a:prstGeom>
        </p:spPr>
      </p:pic>
    </p:spTree>
    <p:extLst>
      <p:ext uri="{BB962C8B-B14F-4D97-AF65-F5344CB8AC3E}">
        <p14:creationId xmlns:p14="http://schemas.microsoft.com/office/powerpoint/2010/main" val="278398054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SmartArt 5"/>
          <p:cNvSpPr>
            <a:spLocks noGrp="1"/>
          </p:cNvSpPr>
          <p:nvPr>
            <p:ph type="dgm" sz="quarter" idx="12"/>
          </p:nvPr>
        </p:nvSpPr>
        <p:spPr>
          <a:xfrm>
            <a:off x="628650" y="1858963"/>
            <a:ext cx="7886700" cy="4261618"/>
          </a:xfrm>
        </p:spPr>
        <p:txBody>
          <a:bodyPr/>
          <a:lstStyle/>
          <a:p>
            <a:r>
              <a:rPr lang="el-GR" smtClean="0"/>
              <a:t>Κάντε κλικ στο εικονίδιο για να προσθέσετε ένα γραφικό SmartArt</a:t>
            </a:r>
            <a:endParaRPr lang="el-GR"/>
          </a:p>
        </p:txBody>
      </p:sp>
    </p:spTree>
    <p:extLst>
      <p:ext uri="{BB962C8B-B14F-4D97-AF65-F5344CB8AC3E}">
        <p14:creationId xmlns:p14="http://schemas.microsoft.com/office/powerpoint/2010/main" val="292088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6" name="Footer Placeholder 5"/>
          <p:cNvSpPr>
            <a:spLocks noGrp="1"/>
          </p:cNvSpPr>
          <p:nvPr>
            <p:ph type="ftr" sz="quarter" idx="11"/>
          </p:nvPr>
        </p:nvSpPr>
        <p:spPr/>
        <p:txBody>
          <a:bodyPr/>
          <a:lstStyle/>
          <a:p>
            <a:r>
              <a:rPr lang="el-GR" smtClean="0"/>
              <a:t>Ενότητα 10. Ακτινωτά Ζώα</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
        <p:nvSpPr>
          <p:cNvPr id="8" name="Θέση αριθμού διαφάνειας 5"/>
          <p:cNvSpPr txBox="1">
            <a:spLocks/>
          </p:cNvSpPr>
          <p:nvPr/>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9" name="2 - Θέση υποσέλιδου"/>
          <p:cNvSpPr txBox="1">
            <a:spLocks/>
          </p:cNvSpPr>
          <p:nvPr/>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10" name="Picture 7"/>
          <p:cNvPicPr>
            <a:picLocks noChangeAspect="1"/>
          </p:cNvPicPr>
          <p:nvPr/>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274048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6" name="Footer Placeholder 5"/>
          <p:cNvSpPr>
            <a:spLocks noGrp="1"/>
          </p:cNvSpPr>
          <p:nvPr>
            <p:ph type="ftr" sz="quarter" idx="11"/>
          </p:nvPr>
        </p:nvSpPr>
        <p:spPr/>
        <p:txBody>
          <a:bodyPr/>
          <a:lstStyle/>
          <a:p>
            <a:r>
              <a:rPr lang="el-GR" smtClean="0"/>
              <a:t>Ενότητα 10. Ακτινωτά Ζώα</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
        <p:nvSpPr>
          <p:cNvPr id="8" name="Θέση αριθμού διαφάνειας 5"/>
          <p:cNvSpPr txBox="1">
            <a:spLocks/>
          </p:cNvSpPr>
          <p:nvPr/>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9" name="2 - Θέση υποσέλιδου"/>
          <p:cNvSpPr txBox="1">
            <a:spLocks/>
          </p:cNvSpPr>
          <p:nvPr/>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10" name="Picture 6"/>
          <p:cNvPicPr>
            <a:picLocks noChangeAspect="1"/>
          </p:cNvPicPr>
          <p:nvPr/>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227700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887413" y="2027238"/>
            <a:ext cx="3486150" cy="1803400"/>
          </a:xfrm>
        </p:spPr>
        <p:txBody>
          <a:bodyPr/>
          <a:lstStyle/>
          <a:p>
            <a:r>
              <a:rPr lang="el-GR" smtClean="0"/>
              <a:t>Κάντε κλικ στο εικονίδιο για να προσθέσετε εικόνα</a:t>
            </a:r>
            <a:endParaRPr lang="el-GR"/>
          </a:p>
        </p:txBody>
      </p:sp>
      <p:sp>
        <p:nvSpPr>
          <p:cNvPr id="8" name="Θέση εικόνας 7"/>
          <p:cNvSpPr>
            <a:spLocks noGrp="1"/>
          </p:cNvSpPr>
          <p:nvPr>
            <p:ph type="pic" sz="quarter" idx="13"/>
          </p:nvPr>
        </p:nvSpPr>
        <p:spPr>
          <a:xfrm>
            <a:off x="4678363" y="2014538"/>
            <a:ext cx="1655762" cy="2120900"/>
          </a:xfrm>
        </p:spPr>
        <p:txBody>
          <a:bodyPr/>
          <a:lstStyle/>
          <a:p>
            <a:r>
              <a:rPr lang="el-GR" smtClean="0"/>
              <a:t>Κάντε κλικ στο εικονίδιο για να προσθέσετε εικόνα</a:t>
            </a:r>
            <a:endParaRPr lang="el-GR"/>
          </a:p>
        </p:txBody>
      </p:sp>
      <p:sp>
        <p:nvSpPr>
          <p:cNvPr id="10" name="Θέση εικόνας 9"/>
          <p:cNvSpPr>
            <a:spLocks noGrp="1"/>
          </p:cNvSpPr>
          <p:nvPr>
            <p:ph type="pic" sz="quarter" idx="14"/>
          </p:nvPr>
        </p:nvSpPr>
        <p:spPr>
          <a:xfrm>
            <a:off x="6653213" y="2027238"/>
            <a:ext cx="1862137" cy="2465387"/>
          </a:xfrm>
        </p:spPr>
        <p:txBody>
          <a:bodyPr/>
          <a:lstStyle/>
          <a:p>
            <a:r>
              <a:rPr lang="el-GR" smtClean="0"/>
              <a:t>Κάντε κλικ στο εικονίδιο για να προσθέσετε εικόνα</a:t>
            </a:r>
            <a:endParaRPr lang="el-GR"/>
          </a:p>
        </p:txBody>
      </p:sp>
      <p:sp>
        <p:nvSpPr>
          <p:cNvPr id="12" name="Θέση εικόνας 11"/>
          <p:cNvSpPr>
            <a:spLocks noGrp="1"/>
          </p:cNvSpPr>
          <p:nvPr>
            <p:ph type="pic" sz="quarter" idx="15"/>
          </p:nvPr>
        </p:nvSpPr>
        <p:spPr>
          <a:xfrm>
            <a:off x="2730500" y="4492625"/>
            <a:ext cx="3286125" cy="1431925"/>
          </a:xfrm>
        </p:spPr>
        <p:txBody>
          <a:bodyPr/>
          <a:lstStyle/>
          <a:p>
            <a:r>
              <a:rPr lang="el-GR" smtClean="0"/>
              <a:t>Κάντε κλικ στο εικονίδιο για να προσθέσετε εικόνα</a:t>
            </a:r>
            <a:endParaRPr lang="el-GR"/>
          </a:p>
        </p:txBody>
      </p:sp>
      <p:sp>
        <p:nvSpPr>
          <p:cNvPr id="14" name="Θέση εικόνας 13"/>
          <p:cNvSpPr>
            <a:spLocks noGrp="1"/>
          </p:cNvSpPr>
          <p:nvPr>
            <p:ph type="pic" sz="quarter" idx="16"/>
          </p:nvPr>
        </p:nvSpPr>
        <p:spPr>
          <a:xfrm>
            <a:off x="769386" y="4070758"/>
            <a:ext cx="1709737" cy="2014538"/>
          </a:xfrm>
        </p:spPr>
        <p:txBody>
          <a:bodyPr/>
          <a:lstStyle/>
          <a:p>
            <a:r>
              <a:rPr lang="el-GR" smtClean="0"/>
              <a:t>Κάντε κλικ στο εικονίδιο για να προσθέσετε εικόνα</a:t>
            </a:r>
            <a:endParaRPr lang="el-GR"/>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384669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2422160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Footer Placeholder 5"/>
          <p:cNvSpPr>
            <a:spLocks noGrp="1"/>
          </p:cNvSpPr>
          <p:nvPr>
            <p:ph type="ftr" sz="quarter" idx="11"/>
          </p:nvPr>
        </p:nvSpPr>
        <p:spPr/>
        <p:txBody>
          <a:bodyPr/>
          <a:lstStyle/>
          <a:p>
            <a:r>
              <a:rPr lang="el-GR" smtClean="0"/>
              <a:t>Ενότητα 10. Ακτινωτά Ζώα</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601387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κειμένου 5"/>
          <p:cNvSpPr>
            <a:spLocks noGrp="1"/>
          </p:cNvSpPr>
          <p:nvPr>
            <p:ph type="body" sz="quarter" idx="12"/>
          </p:nvPr>
        </p:nvSpPr>
        <p:spPr>
          <a:xfrm>
            <a:off x="847725" y="1855171"/>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8" y="1855171"/>
            <a:ext cx="1008063" cy="847725"/>
          </a:xfrm>
        </p:spPr>
        <p:txBody>
          <a:bodyPr/>
          <a:lstStyle/>
          <a:p>
            <a:endParaRPr lang="el-GR" dirty="0"/>
          </a:p>
        </p:txBody>
      </p:sp>
      <p:sp>
        <p:nvSpPr>
          <p:cNvPr id="10" name="Θέση κειμένου 9"/>
          <p:cNvSpPr>
            <a:spLocks noGrp="1"/>
          </p:cNvSpPr>
          <p:nvPr>
            <p:ph type="body" sz="quarter" idx="14"/>
          </p:nvPr>
        </p:nvSpPr>
        <p:spPr>
          <a:xfrm>
            <a:off x="847725" y="3193434"/>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0" y="3166446"/>
            <a:ext cx="1008063" cy="1008063"/>
          </a:xfrm>
        </p:spPr>
        <p:txBody>
          <a:bodyPr/>
          <a:lstStyle/>
          <a:p>
            <a:endParaRPr lang="el-GR"/>
          </a:p>
        </p:txBody>
      </p:sp>
      <p:sp>
        <p:nvSpPr>
          <p:cNvPr id="14" name="Θέση κειμένου 13"/>
          <p:cNvSpPr>
            <a:spLocks noGrp="1"/>
          </p:cNvSpPr>
          <p:nvPr>
            <p:ph type="body" sz="quarter" idx="16"/>
          </p:nvPr>
        </p:nvSpPr>
        <p:spPr>
          <a:xfrm>
            <a:off x="847725" y="4757121"/>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0" y="4757121"/>
            <a:ext cx="1008063" cy="874713"/>
          </a:xfrm>
        </p:spPr>
        <p:txBody>
          <a:bodyPr/>
          <a:lstStyle/>
          <a:p>
            <a:endParaRPr lang="el-GR"/>
          </a:p>
        </p:txBody>
      </p:sp>
    </p:spTree>
    <p:extLst>
      <p:ext uri="{BB962C8B-B14F-4D97-AF65-F5344CB8AC3E}">
        <p14:creationId xmlns:p14="http://schemas.microsoft.com/office/powerpoint/2010/main" val="1931021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πολυμέσων 5"/>
          <p:cNvSpPr>
            <a:spLocks noGrp="1"/>
          </p:cNvSpPr>
          <p:nvPr>
            <p:ph type="media" sz="quarter" idx="12"/>
          </p:nvPr>
        </p:nvSpPr>
        <p:spPr>
          <a:xfrm>
            <a:off x="628650" y="1841500"/>
            <a:ext cx="7600950" cy="3697909"/>
          </a:xfrm>
        </p:spPr>
        <p:txBody>
          <a:bodyPr/>
          <a:lstStyle/>
          <a:p>
            <a:endParaRPr lang="el-GR"/>
          </a:p>
        </p:txBody>
      </p:sp>
      <p:sp>
        <p:nvSpPr>
          <p:cNvPr id="8" name="Θέση κειμένου 7"/>
          <p:cNvSpPr>
            <a:spLocks noGrp="1"/>
          </p:cNvSpPr>
          <p:nvPr>
            <p:ph type="body" sz="quarter" idx="13"/>
          </p:nvPr>
        </p:nvSpPr>
        <p:spPr>
          <a:xfrm>
            <a:off x="628650" y="5659438"/>
            <a:ext cx="7600950" cy="555625"/>
          </a:xfrm>
        </p:spPr>
        <p:txBody>
          <a:bodyPr/>
          <a:lstStyle>
            <a:lvl1pPr marL="0" indent="0">
              <a:buNone/>
              <a:defRPr sz="1600"/>
            </a:lvl1pPr>
          </a:lstStyle>
          <a:p>
            <a:pPr lvl="0"/>
            <a:r>
              <a:rPr lang="el-GR" dirty="0" smtClean="0"/>
              <a:t>Στυλ υποδείγματος κειμένου</a:t>
            </a:r>
          </a:p>
          <a:p>
            <a:pPr lvl="4"/>
            <a:endParaRPr lang="el-GR" dirty="0"/>
          </a:p>
        </p:txBody>
      </p:sp>
    </p:spTree>
    <p:extLst>
      <p:ext uri="{BB962C8B-B14F-4D97-AF65-F5344CB8AC3E}">
        <p14:creationId xmlns:p14="http://schemas.microsoft.com/office/powerpoint/2010/main" val="3056614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887413" y="2027238"/>
            <a:ext cx="3486150" cy="1803400"/>
          </a:xfrm>
        </p:spPr>
        <p:txBody>
          <a:bodyPr/>
          <a:lstStyle/>
          <a:p>
            <a:endParaRPr lang="el-GR"/>
          </a:p>
        </p:txBody>
      </p:sp>
      <p:sp>
        <p:nvSpPr>
          <p:cNvPr id="8" name="Θέση εικόνας 7"/>
          <p:cNvSpPr>
            <a:spLocks noGrp="1"/>
          </p:cNvSpPr>
          <p:nvPr>
            <p:ph type="pic" sz="quarter" idx="13"/>
          </p:nvPr>
        </p:nvSpPr>
        <p:spPr>
          <a:xfrm>
            <a:off x="4678363" y="2014538"/>
            <a:ext cx="1655762" cy="2120900"/>
          </a:xfrm>
        </p:spPr>
        <p:txBody>
          <a:bodyPr/>
          <a:lstStyle/>
          <a:p>
            <a:endParaRPr lang="el-GR"/>
          </a:p>
        </p:txBody>
      </p:sp>
      <p:sp>
        <p:nvSpPr>
          <p:cNvPr id="10" name="Θέση εικόνας 9"/>
          <p:cNvSpPr>
            <a:spLocks noGrp="1"/>
          </p:cNvSpPr>
          <p:nvPr>
            <p:ph type="pic" sz="quarter" idx="14"/>
          </p:nvPr>
        </p:nvSpPr>
        <p:spPr>
          <a:xfrm>
            <a:off x="6653213" y="2027238"/>
            <a:ext cx="1862137" cy="2465387"/>
          </a:xfrm>
        </p:spPr>
        <p:txBody>
          <a:bodyPr/>
          <a:lstStyle/>
          <a:p>
            <a:endParaRPr lang="el-GR"/>
          </a:p>
        </p:txBody>
      </p:sp>
      <p:sp>
        <p:nvSpPr>
          <p:cNvPr id="12" name="Θέση εικόνας 11"/>
          <p:cNvSpPr>
            <a:spLocks noGrp="1"/>
          </p:cNvSpPr>
          <p:nvPr>
            <p:ph type="pic" sz="quarter" idx="15"/>
          </p:nvPr>
        </p:nvSpPr>
        <p:spPr>
          <a:xfrm>
            <a:off x="2730500" y="4492625"/>
            <a:ext cx="3286125" cy="1431925"/>
          </a:xfrm>
        </p:spPr>
        <p:txBody>
          <a:bodyPr/>
          <a:lstStyle/>
          <a:p>
            <a:endParaRPr lang="el-GR"/>
          </a:p>
        </p:txBody>
      </p:sp>
      <p:sp>
        <p:nvSpPr>
          <p:cNvPr id="14" name="Θέση εικόνας 13"/>
          <p:cNvSpPr>
            <a:spLocks noGrp="1"/>
          </p:cNvSpPr>
          <p:nvPr>
            <p:ph type="pic" sz="quarter" idx="16"/>
          </p:nvPr>
        </p:nvSpPr>
        <p:spPr>
          <a:xfrm>
            <a:off x="769386" y="4070758"/>
            <a:ext cx="1709737" cy="2014538"/>
          </a:xfrm>
        </p:spPr>
        <p:txBody>
          <a:bodyPr/>
          <a:lstStyle/>
          <a:p>
            <a:endParaRPr lang="el-GR"/>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570244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l-GR" smtClean="0"/>
              <a:t>Ενότητα 10. Ακτινωτά Ζώα</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716408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1"/>
          </p:nvPr>
        </p:nvSpPr>
        <p:spPr/>
        <p:txBody>
          <a:bodyPr/>
          <a:lstStyle/>
          <a:p>
            <a:r>
              <a:rPr lang="el-GR" smtClean="0"/>
              <a:t>Ενότητα 10. Ακτινωτά Ζώα</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8385544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Εικόνα Κείμενο (πάνω κάτ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4" name="Footer Placeholder 3"/>
          <p:cNvSpPr>
            <a:spLocks noGrp="1"/>
          </p:cNvSpPr>
          <p:nvPr>
            <p:ph type="ftr" sz="quarter" idx="11"/>
          </p:nvPr>
        </p:nvSpPr>
        <p:spPr/>
        <p:txBody>
          <a:bodyPr/>
          <a:lstStyle/>
          <a:p>
            <a:r>
              <a:rPr lang="el-GR" smtClean="0"/>
              <a:t>Ενότητα 10. Ακτινωτά Ζώα</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t>‹#›</a:t>
            </a:fld>
            <a:endParaRPr lang="en-US"/>
          </a:p>
        </p:txBody>
      </p:sp>
      <p:sp>
        <p:nvSpPr>
          <p:cNvPr id="7" name="Θέση εικόνας 6"/>
          <p:cNvSpPr>
            <a:spLocks noGrp="1"/>
          </p:cNvSpPr>
          <p:nvPr>
            <p:ph type="pic" sz="quarter" idx="13"/>
          </p:nvPr>
        </p:nvSpPr>
        <p:spPr>
          <a:xfrm>
            <a:off x="1466639" y="1794694"/>
            <a:ext cx="6264696" cy="2282378"/>
          </a:xfrm>
        </p:spPr>
        <p:txBody>
          <a:bodyPr/>
          <a:lstStyle/>
          <a:p>
            <a:r>
              <a:rPr lang="el-GR" smtClean="0"/>
              <a:t>Κάντε κλικ στο εικονίδιο για να προσθέσετε εικόνα</a:t>
            </a:r>
            <a:endParaRPr lang="el-GR" dirty="0"/>
          </a:p>
        </p:txBody>
      </p:sp>
      <p:sp>
        <p:nvSpPr>
          <p:cNvPr id="9" name="Θέση κειμένου 8"/>
          <p:cNvSpPr>
            <a:spLocks noGrp="1"/>
          </p:cNvSpPr>
          <p:nvPr>
            <p:ph type="body" sz="quarter" idx="14"/>
          </p:nvPr>
        </p:nvSpPr>
        <p:spPr>
          <a:xfrm>
            <a:off x="628650" y="4292600"/>
            <a:ext cx="7940675" cy="192881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17647891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Κείμενο εικόνα (πάνω κάτω)">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κειμένου 5"/>
          <p:cNvSpPr>
            <a:spLocks noGrp="1"/>
          </p:cNvSpPr>
          <p:nvPr>
            <p:ph type="body" sz="quarter" idx="12"/>
          </p:nvPr>
        </p:nvSpPr>
        <p:spPr>
          <a:xfrm>
            <a:off x="628650" y="1916113"/>
            <a:ext cx="7759700" cy="20891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Θέση εικόνας 7"/>
          <p:cNvSpPr>
            <a:spLocks noGrp="1"/>
          </p:cNvSpPr>
          <p:nvPr>
            <p:ph type="pic" sz="quarter" idx="13"/>
          </p:nvPr>
        </p:nvSpPr>
        <p:spPr>
          <a:xfrm>
            <a:off x="1012031" y="4157277"/>
            <a:ext cx="6992938" cy="2016125"/>
          </a:xfrm>
        </p:spPr>
        <p:txBody>
          <a:bodyPr/>
          <a:lstStyle/>
          <a:p>
            <a:r>
              <a:rPr lang="el-GR" smtClean="0"/>
              <a:t>Κάντε κλικ στο εικονίδιο για να προσθέσετε εικόνα</a:t>
            </a:r>
            <a:endParaRPr lang="en-US"/>
          </a:p>
        </p:txBody>
      </p:sp>
    </p:spTree>
    <p:extLst>
      <p:ext uri="{BB962C8B-B14F-4D97-AF65-F5344CB8AC3E}">
        <p14:creationId xmlns:p14="http://schemas.microsoft.com/office/powerpoint/2010/main" val="268489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Εικόνα αριστερά κείμενο δεξιά">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461857" y="1778793"/>
            <a:ext cx="4072043" cy="4458519"/>
          </a:xfrm>
        </p:spPr>
        <p:txBody>
          <a:bodyPr/>
          <a:lstStyle/>
          <a:p>
            <a:r>
              <a:rPr lang="el-GR" smtClean="0"/>
              <a:t>Κάντε κλικ στο εικονίδιο για να προσθέσετε εικόνα</a:t>
            </a:r>
            <a:endParaRPr lang="el-GR" dirty="0"/>
          </a:p>
        </p:txBody>
      </p:sp>
      <p:sp>
        <p:nvSpPr>
          <p:cNvPr id="8" name="Θέση κειμένου 7"/>
          <p:cNvSpPr>
            <a:spLocks noGrp="1"/>
          </p:cNvSpPr>
          <p:nvPr>
            <p:ph type="body" sz="quarter" idx="13"/>
          </p:nvPr>
        </p:nvSpPr>
        <p:spPr>
          <a:xfrm>
            <a:off x="4793711" y="1778793"/>
            <a:ext cx="3888432" cy="445851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166152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Κείμενο αριστερά εικόνα δεξιά">
    <p:spTree>
      <p:nvGrpSpPr>
        <p:cNvPr id="1" name=""/>
        <p:cNvGrpSpPr/>
        <p:nvPr/>
      </p:nvGrpSpPr>
      <p:grpSpPr>
        <a:xfrm>
          <a:off x="0" y="0"/>
          <a:ext cx="0" cy="0"/>
          <a:chOff x="0" y="0"/>
          <a:chExt cx="0" cy="0"/>
        </a:xfrm>
      </p:grpSpPr>
      <p:sp>
        <p:nvSpPr>
          <p:cNvPr id="2" name="Τίτλος 1"/>
          <p:cNvSpPr>
            <a:spLocks noGrp="1"/>
          </p:cNvSpPr>
          <p:nvPr>
            <p:ph type="title"/>
          </p:nvPr>
        </p:nvSpPr>
        <p:spPr>
          <a:xfrm>
            <a:off x="628650" y="339726"/>
            <a:ext cx="7886700" cy="1325563"/>
          </a:xfrm>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4589636" y="1772816"/>
            <a:ext cx="4072043" cy="4458519"/>
          </a:xfrm>
        </p:spPr>
        <p:txBody>
          <a:bodyPr/>
          <a:lstStyle/>
          <a:p>
            <a:r>
              <a:rPr lang="el-GR" smtClean="0"/>
              <a:t>Κάντε κλικ στο εικονίδιο για να προσθέσετε εικόνα</a:t>
            </a:r>
            <a:endParaRPr lang="el-GR" dirty="0"/>
          </a:p>
        </p:txBody>
      </p:sp>
      <p:sp>
        <p:nvSpPr>
          <p:cNvPr id="8" name="Θέση κειμένου 7"/>
          <p:cNvSpPr>
            <a:spLocks noGrp="1"/>
          </p:cNvSpPr>
          <p:nvPr>
            <p:ph type="body" sz="quarter" idx="13"/>
          </p:nvPr>
        </p:nvSpPr>
        <p:spPr>
          <a:xfrm>
            <a:off x="467544" y="1772816"/>
            <a:ext cx="3888432" cy="445851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2947900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Κείμενο αριστερά αντικείμενο δεξιά">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11487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defRPr>
            </a:lvl1pPr>
          </a:lstStyle>
          <a:p>
            <a:r>
              <a:rPr lang="el-GR" smtClean="0"/>
              <a:t>Ενότητα 10. Ακτινωτά Ζώα</a:t>
            </a:r>
            <a:endParaRPr lang="en-US"/>
          </a:p>
        </p:txBody>
      </p:sp>
      <p:sp>
        <p:nvSpPr>
          <p:cNvPr id="6" name="Slide Number Placeholder 5"/>
          <p:cNvSpPr>
            <a:spLocks noGrp="1"/>
          </p:cNvSpPr>
          <p:nvPr>
            <p:ph type="sldNum" sz="quarter" idx="4"/>
          </p:nvPr>
        </p:nvSpPr>
        <p:spPr>
          <a:xfrm>
            <a:off x="8097078" y="6325416"/>
            <a:ext cx="418272"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defRPr>
            </a:lvl1pPr>
          </a:lstStyle>
          <a:p>
            <a:fld id="{58A56277-EA16-4AF5-BFB5-E5ECBBB39490}" type="slidenum">
              <a:rPr lang="en-US" smtClean="0"/>
              <a:t>‹#›</a:t>
            </a:fld>
            <a:endParaRPr lang="en-US"/>
          </a:p>
        </p:txBody>
      </p:sp>
      <p:pic>
        <p:nvPicPr>
          <p:cNvPr id="7" name="Picture 6" descr="Λογότυπο Εθνικόν και Καποδιστριακόν Πανεπιστήμιον Αθηνών"/>
          <p:cNvPicPr>
            <a:picLocks noChangeAspect="1"/>
          </p:cNvPicPr>
          <p:nvPr/>
        </p:nvPicPr>
        <p:blipFill rotWithShape="1">
          <a:blip r:embed="rId30"/>
          <a:srcRect l="1" r="85167"/>
          <a:stretch/>
        </p:blipFill>
        <p:spPr>
          <a:xfrm>
            <a:off x="692851" y="6235059"/>
            <a:ext cx="374778" cy="461631"/>
          </a:xfrm>
          <a:prstGeom prst="rect">
            <a:avLst/>
          </a:prstGeom>
        </p:spPr>
      </p:pic>
      <p:pic>
        <p:nvPicPr>
          <p:cNvPr id="4" name="Εικόνα 3"/>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28650" y="365126"/>
            <a:ext cx="813726" cy="776289"/>
          </a:xfrm>
          <a:prstGeom prst="rect">
            <a:avLst/>
          </a:prstGeom>
        </p:spPr>
      </p:pic>
    </p:spTree>
    <p:extLst>
      <p:ext uri="{BB962C8B-B14F-4D97-AF65-F5344CB8AC3E}">
        <p14:creationId xmlns:p14="http://schemas.microsoft.com/office/powerpoint/2010/main" val="315495713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3896" r:id="rId26"/>
    <p:sldLayoutId id="2147483897" r:id="rId27"/>
    <p:sldLayoutId id="2147483775" r:id="rId28"/>
  </p:sldLayoutIdLst>
  <p:timing>
    <p:tnLst>
      <p:par>
        <p:cTn id="1" dur="indefinite" restart="never" nodeType="tmRoot"/>
      </p:par>
    </p:tnLst>
  </p:timing>
  <p:hf hdr="0" dt="0"/>
  <p:txStyles>
    <p:titleStyle>
      <a:lvl1pPr algn="ctr" defTabSz="914400" rtl="0" eaLnBrk="1" latinLnBrk="0" hangingPunct="1">
        <a:lnSpc>
          <a:spcPct val="90000"/>
        </a:lnSpc>
        <a:spcBef>
          <a:spcPct val="0"/>
        </a:spcBef>
        <a:buNone/>
        <a:defRPr sz="4400" b="1" kern="1200">
          <a:solidFill>
            <a:srgbClr val="5075BC"/>
          </a:solidFill>
          <a:latin typeface="+mj-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5.jp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15.xml"/><Relationship Id="rId5" Type="http://schemas.openxmlformats.org/officeDocument/2006/relationships/image" Target="../media/image60.jpg"/><Relationship Id="rId4" Type="http://schemas.openxmlformats.org/officeDocument/2006/relationships/image" Target="../media/image59.JPG"/></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gif"/></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64.jpeg"/><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5.gif"/></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3.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ctrTitle"/>
          </p:nvPr>
        </p:nvSpPr>
        <p:spPr/>
        <p:txBody>
          <a:bodyPr>
            <a:normAutofit/>
          </a:bodyPr>
          <a:lstStyle/>
          <a:p>
            <a:r>
              <a:rPr lang="el-GR" sz="4400" b="1" dirty="0" smtClean="0">
                <a:solidFill>
                  <a:schemeClr val="accent1"/>
                </a:solidFill>
                <a:latin typeface="+mj-lt"/>
              </a:rPr>
              <a:t>Ζωολογία Ι</a:t>
            </a:r>
            <a:endParaRPr lang="el-GR" sz="4400" b="1" dirty="0">
              <a:solidFill>
                <a:schemeClr val="accent1"/>
              </a:solidFill>
              <a:latin typeface="+mj-lt"/>
            </a:endParaRPr>
          </a:p>
        </p:txBody>
      </p:sp>
      <p:sp>
        <p:nvSpPr>
          <p:cNvPr id="6" name="Υπότιτλος 2"/>
          <p:cNvSpPr>
            <a:spLocks noGrp="1"/>
          </p:cNvSpPr>
          <p:nvPr>
            <p:ph type="body" sz="quarter" idx="10"/>
          </p:nvPr>
        </p:nvSpPr>
        <p:spPr/>
        <p:txBody>
          <a:bodyPr>
            <a:noAutofit/>
          </a:bodyPr>
          <a:lstStyle/>
          <a:p>
            <a:r>
              <a:rPr lang="el-GR" b="0" dirty="0">
                <a:solidFill>
                  <a:schemeClr val="accent1"/>
                </a:solidFill>
                <a:ea typeface="+mj-ea"/>
                <a:cs typeface="+mj-cs"/>
              </a:rPr>
              <a:t>Ενότητα </a:t>
            </a:r>
            <a:r>
              <a:rPr lang="en-US" b="0" dirty="0" smtClean="0">
                <a:solidFill>
                  <a:schemeClr val="accent1"/>
                </a:solidFill>
                <a:ea typeface="+mj-ea"/>
                <a:cs typeface="+mj-cs"/>
              </a:rPr>
              <a:t>10</a:t>
            </a:r>
            <a:r>
              <a:rPr lang="el-GR" b="0" dirty="0" smtClean="0">
                <a:solidFill>
                  <a:schemeClr val="accent1"/>
                </a:solidFill>
                <a:ea typeface="+mj-ea"/>
                <a:cs typeface="+mj-cs"/>
              </a:rPr>
              <a:t>:</a:t>
            </a:r>
            <a:r>
              <a:rPr lang="en-US" b="0" dirty="0" smtClean="0">
                <a:solidFill>
                  <a:schemeClr val="accent1"/>
                </a:solidFill>
                <a:ea typeface="+mj-ea"/>
                <a:cs typeface="+mj-cs"/>
              </a:rPr>
              <a:t> </a:t>
            </a:r>
            <a:r>
              <a:rPr lang="el-GR" b="0" dirty="0" smtClean="0">
                <a:ea typeface="+mj-ea"/>
                <a:cs typeface="+mj-cs"/>
              </a:rPr>
              <a:t>Ακτινωτά Ζώα</a:t>
            </a:r>
            <a:endParaRPr lang="en-US" b="0" dirty="0" smtClean="0"/>
          </a:p>
          <a:p>
            <a:endParaRPr lang="el-GR" b="0" dirty="0" smtClean="0"/>
          </a:p>
          <a:p>
            <a:r>
              <a:rPr lang="el-GR" dirty="0"/>
              <a:t>Άρτεμις </a:t>
            </a:r>
            <a:r>
              <a:rPr lang="el-GR" dirty="0" smtClean="0"/>
              <a:t>Νικολαΐδου</a:t>
            </a:r>
            <a:r>
              <a:rPr lang="el-GR" dirty="0"/>
              <a:t>, </a:t>
            </a:r>
            <a:r>
              <a:rPr lang="el-GR" b="0" dirty="0" smtClean="0"/>
              <a:t>Καθηγήτρια</a:t>
            </a:r>
          </a:p>
          <a:p>
            <a:r>
              <a:rPr lang="el-GR" b="0" dirty="0" smtClean="0"/>
              <a:t>Σχολή Θετικών Επιστημών</a:t>
            </a:r>
          </a:p>
          <a:p>
            <a:r>
              <a:rPr lang="el-GR" b="0" dirty="0" smtClean="0"/>
              <a:t>Τμήμα Βιολογίας</a:t>
            </a:r>
            <a:endParaRPr lang="en-US" b="0" dirty="0" smtClean="0"/>
          </a:p>
          <a:p>
            <a:endParaRPr lang="el-GR" sz="2800" dirty="0" smtClean="0"/>
          </a:p>
        </p:txBody>
      </p:sp>
    </p:spTree>
    <p:extLst>
      <p:ext uri="{BB962C8B-B14F-4D97-AF65-F5344CB8AC3E}">
        <p14:creationId xmlns:p14="http://schemas.microsoft.com/office/powerpoint/2010/main" val="3078086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dirty="0" err="1" smtClean="0">
                <a:solidFill>
                  <a:schemeClr val="accent1"/>
                </a:solidFill>
                <a:latin typeface="+mj-lt"/>
              </a:rPr>
              <a:t>Μυοεπιθηλιακά</a:t>
            </a:r>
            <a:r>
              <a:rPr lang="el-GR" sz="4000" dirty="0" smtClean="0">
                <a:solidFill>
                  <a:schemeClr val="accent1"/>
                </a:solidFill>
                <a:latin typeface="+mj-lt"/>
              </a:rPr>
              <a:t> και </a:t>
            </a:r>
            <a:r>
              <a:rPr lang="en-US" sz="4000" dirty="0" smtClean="0">
                <a:solidFill>
                  <a:schemeClr val="accent1"/>
                </a:solidFill>
                <a:latin typeface="+mj-lt"/>
              </a:rPr>
              <a:t/>
            </a:r>
            <a:br>
              <a:rPr lang="en-US" sz="4000" dirty="0" smtClean="0">
                <a:solidFill>
                  <a:schemeClr val="accent1"/>
                </a:solidFill>
                <a:latin typeface="+mj-lt"/>
              </a:rPr>
            </a:br>
            <a:r>
              <a:rPr lang="el-GR" sz="4000" dirty="0" smtClean="0">
                <a:solidFill>
                  <a:schemeClr val="accent1"/>
                </a:solidFill>
                <a:latin typeface="+mj-lt"/>
              </a:rPr>
              <a:t>νευρικά κύτταρα </a:t>
            </a:r>
            <a:r>
              <a:rPr lang="el-GR" sz="4000" dirty="0" err="1" smtClean="0">
                <a:solidFill>
                  <a:schemeClr val="accent1"/>
                </a:solidFill>
                <a:latin typeface="+mj-lt"/>
              </a:rPr>
              <a:t>Κνιδοζώου</a:t>
            </a:r>
            <a:endParaRPr lang="el-GR" sz="4000" dirty="0">
              <a:solidFill>
                <a:schemeClr val="accent1"/>
              </a:solidFill>
              <a:latin typeface="+mj-lt"/>
            </a:endParaRPr>
          </a:p>
        </p:txBody>
      </p:sp>
      <p:pic>
        <p:nvPicPr>
          <p:cNvPr id="6" name="Θέση περιεχομένου 5" descr="Σχεδιαστική απεικόνιση  μυοεπιθηλιακών και νευρικών κυττάρων στην Ύδρα."/>
          <p:cNvPicPr>
            <a:picLocks noGrp="1" noChangeAspect="1"/>
          </p:cNvPicPr>
          <p:nvPr>
            <p:ph idx="1"/>
          </p:nvPr>
        </p:nvPicPr>
        <p:blipFill>
          <a:blip r:embed="rId3" cstate="screen">
            <a:lum bright="-20000" contrast="40000"/>
            <a:extLst>
              <a:ext uri="{28A0092B-C50C-407E-A947-70E740481C1C}">
                <a14:useLocalDpi xmlns:a14="http://schemas.microsoft.com/office/drawing/2010/main"/>
              </a:ext>
            </a:extLst>
          </a:blip>
          <a:stretch>
            <a:fillRect/>
          </a:stretch>
        </p:blipFill>
        <p:spPr>
          <a:xfrm>
            <a:off x="1289050" y="1920113"/>
            <a:ext cx="6565900" cy="3894138"/>
          </a:xfrm>
          <a:prstGeom prst="rect">
            <a:avLst/>
          </a:prstGeom>
          <a:ln>
            <a:noFill/>
          </a:ln>
          <a:effectLst>
            <a:outerShdw blurRad="190500" algn="tl" rotWithShape="0">
              <a:srgbClr val="000000">
                <a:alpha val="70000"/>
              </a:srgbClr>
            </a:outerShdw>
          </a:effectLst>
        </p:spPr>
      </p:pic>
      <p:sp>
        <p:nvSpPr>
          <p:cNvPr id="3" name="Θέση υποσέλιδου 2"/>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a:t>
            </a:fld>
            <a:endParaRPr lang="en-US"/>
          </a:p>
        </p:txBody>
      </p:sp>
      <p:sp>
        <p:nvSpPr>
          <p:cNvPr id="8" name="TextBox 7"/>
          <p:cNvSpPr txBox="1"/>
          <p:nvPr/>
        </p:nvSpPr>
        <p:spPr>
          <a:xfrm>
            <a:off x="7397789" y="5477995"/>
            <a:ext cx="341760" cy="276999"/>
          </a:xfrm>
          <a:prstGeom prst="rect">
            <a:avLst/>
          </a:prstGeom>
          <a:noFill/>
          <a:ln>
            <a:noFill/>
          </a:ln>
        </p:spPr>
        <p:txBody>
          <a:bodyPr wrap="none" rtlCol="0">
            <a:spAutoFit/>
          </a:bodyPr>
          <a:lstStyle/>
          <a:p>
            <a:r>
              <a:rPr lang="en-US" sz="1200" b="1" dirty="0" smtClean="0"/>
              <a:t>17</a:t>
            </a:r>
            <a:endParaRPr lang="en-US" sz="1200" b="1" dirty="0"/>
          </a:p>
        </p:txBody>
      </p:sp>
    </p:spTree>
    <p:extLst>
      <p:ext uri="{BB962C8B-B14F-4D97-AF65-F5344CB8AC3E}">
        <p14:creationId xmlns:p14="http://schemas.microsoft.com/office/powerpoint/2010/main" val="10893545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(9/1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spcBef>
                <a:spcPts val="1200"/>
              </a:spcBef>
              <a:buNone/>
            </a:pPr>
            <a:r>
              <a:rPr lang="el-GR" sz="1600" b="1" dirty="0" smtClean="0"/>
              <a:t>Εικόνα </a:t>
            </a:r>
            <a:r>
              <a:rPr lang="el-GR" sz="1600" b="1" dirty="0"/>
              <a:t>41. </a:t>
            </a:r>
            <a:r>
              <a:rPr lang="el-GR" sz="1600" dirty="0"/>
              <a:t>Δομή </a:t>
            </a:r>
            <a:r>
              <a:rPr lang="el-GR" sz="1600" dirty="0" err="1"/>
              <a:t>Σκυφομέδουσας</a:t>
            </a:r>
            <a:r>
              <a:rPr lang="el-GR" sz="1600" dirty="0"/>
              <a:t> (κοιλιακή όψη).  </a:t>
            </a:r>
            <a:r>
              <a:rPr lang="en-US" sz="1600" dirty="0"/>
              <a:t>Copyright Saunders College Publishing/Harcourt Brace. </a:t>
            </a:r>
            <a:r>
              <a:rPr lang="el-GR" sz="1600" dirty="0"/>
              <a:t>Πηγή: </a:t>
            </a:r>
            <a:r>
              <a:rPr lang="en-US" sz="1600" dirty="0"/>
              <a:t>Robert D. Barnes. Invertebrate Zoology 5</a:t>
            </a:r>
            <a:r>
              <a:rPr lang="en-US" sz="1600" baseline="30000" dirty="0"/>
              <a:t>th</a:t>
            </a:r>
            <a:r>
              <a:rPr lang="en-US" sz="1600" dirty="0"/>
              <a:t> edition.</a:t>
            </a:r>
            <a:r>
              <a:rPr lang="en-US" sz="1600" i="1" dirty="0"/>
              <a:t> </a:t>
            </a:r>
            <a:r>
              <a:rPr lang="en-US" sz="1600" dirty="0"/>
              <a:t>ISBN-13: 978-0-03-008914-5, ISBN: 0-03-008914-X.</a:t>
            </a:r>
          </a:p>
          <a:p>
            <a:pPr marL="0" indent="0">
              <a:lnSpc>
                <a:spcPct val="100000"/>
              </a:lnSpc>
              <a:spcBef>
                <a:spcPts val="600"/>
              </a:spcBef>
              <a:buNone/>
              <a:defRPr/>
            </a:pPr>
            <a:r>
              <a:rPr lang="el-GR" sz="1600" b="1" dirty="0" smtClean="0"/>
              <a:t>Εικόνα </a:t>
            </a:r>
            <a:r>
              <a:rPr lang="el-GR" sz="1600" b="1" dirty="0"/>
              <a:t>42. </a:t>
            </a:r>
            <a:r>
              <a:rPr lang="el-GR" sz="1600" dirty="0"/>
              <a:t>Δομή </a:t>
            </a:r>
            <a:r>
              <a:rPr lang="el-GR" sz="1600" dirty="0" err="1"/>
              <a:t>Σκυφομέδουσας</a:t>
            </a:r>
            <a:r>
              <a:rPr lang="el-GR" sz="1600" dirty="0"/>
              <a:t> (πλάγια όψη σε τομή).  </a:t>
            </a:r>
            <a:r>
              <a:rPr lang="en-US" sz="1600" dirty="0"/>
              <a:t>Copyright Saunders College Publishing/Harcourt Brace. </a:t>
            </a:r>
            <a:r>
              <a:rPr lang="el-GR" sz="1600" dirty="0"/>
              <a:t>Πηγή: </a:t>
            </a:r>
            <a:r>
              <a:rPr lang="en-US" sz="1600" dirty="0"/>
              <a:t>Robert D. Barnes. Invertebrate Zoology 5</a:t>
            </a:r>
            <a:r>
              <a:rPr lang="en-US" sz="1600" baseline="30000" dirty="0"/>
              <a:t>th</a:t>
            </a:r>
            <a:r>
              <a:rPr lang="en-US" sz="1600" dirty="0"/>
              <a:t> edition.</a:t>
            </a:r>
            <a:r>
              <a:rPr lang="en-US" sz="1600" i="1" dirty="0"/>
              <a:t> </a:t>
            </a:r>
            <a:r>
              <a:rPr lang="en-US" sz="1600" dirty="0"/>
              <a:t>ISBN-13: 978-0-03-008914-5, ISBN: 0-03-008914-X.</a:t>
            </a:r>
          </a:p>
          <a:p>
            <a:pPr marL="0" indent="0">
              <a:lnSpc>
                <a:spcPct val="100000"/>
              </a:lnSpc>
              <a:spcBef>
                <a:spcPts val="600"/>
              </a:spcBef>
              <a:buNone/>
              <a:defRPr/>
            </a:pPr>
            <a:r>
              <a:rPr lang="el-GR" sz="1600" b="1" dirty="0" smtClean="0"/>
              <a:t>Εικόνα </a:t>
            </a:r>
            <a:r>
              <a:rPr lang="el-GR" sz="1600" b="1" dirty="0"/>
              <a:t>43. </a:t>
            </a:r>
            <a:r>
              <a:rPr lang="el-GR" sz="1600" dirty="0"/>
              <a:t>Αναπαραγωγή </a:t>
            </a:r>
            <a:r>
              <a:rPr lang="el-GR" sz="1600" dirty="0" err="1"/>
              <a:t>Σκυφόζωου</a:t>
            </a:r>
            <a:r>
              <a:rPr lang="el-GR" sz="1600" dirty="0"/>
              <a:t>.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600"/>
              </a:spcBef>
              <a:buNone/>
              <a:defRPr/>
            </a:pPr>
            <a:r>
              <a:rPr lang="el-GR" sz="1600" b="1" dirty="0" smtClean="0"/>
              <a:t>Εικόνα 44</a:t>
            </a:r>
            <a:r>
              <a:rPr lang="en-US" sz="1600" b="1" dirty="0" smtClean="0"/>
              <a:t>.</a:t>
            </a:r>
            <a:r>
              <a:rPr lang="sk-SK" sz="1600" b="1" dirty="0" smtClean="0"/>
              <a:t> </a:t>
            </a:r>
            <a:r>
              <a:rPr lang="el-GR" sz="1600" dirty="0" err="1"/>
              <a:t>Σκυφίστομα</a:t>
            </a:r>
            <a:r>
              <a:rPr lang="el-GR" sz="1600" dirty="0"/>
              <a:t> της </a:t>
            </a:r>
            <a:r>
              <a:rPr lang="sk-SK" sz="1600" dirty="0"/>
              <a:t>Aurelia. Public Domain, Pixsgood.com. </a:t>
            </a:r>
            <a:r>
              <a:rPr lang="el-GR" sz="1600" dirty="0"/>
              <a:t>Σύνδεσμος: </a:t>
            </a:r>
            <a:r>
              <a:rPr lang="en-US" sz="1600" dirty="0"/>
              <a:t>http://pixgood.com/aurelia-scyphistoma.html</a:t>
            </a:r>
            <a:r>
              <a:rPr lang="el-GR" sz="1600" dirty="0"/>
              <a:t>. Πηγή:</a:t>
            </a:r>
            <a:r>
              <a:rPr lang="sk-SK" sz="1600" dirty="0"/>
              <a:t> Pixgood.com</a:t>
            </a:r>
            <a:r>
              <a:rPr lang="el-GR" sz="1600" dirty="0"/>
              <a:t>.</a:t>
            </a:r>
            <a:endParaRPr lang="en-US" sz="1600" dirty="0"/>
          </a:p>
          <a:p>
            <a:pPr marL="0" indent="0">
              <a:lnSpc>
                <a:spcPct val="100000"/>
              </a:lnSpc>
              <a:spcBef>
                <a:spcPts val="600"/>
              </a:spcBef>
              <a:buNone/>
              <a:defRPr/>
            </a:pPr>
            <a:r>
              <a:rPr lang="el-GR" sz="1600" b="1" dirty="0" smtClean="0"/>
              <a:t>Εικόνα 45</a:t>
            </a:r>
            <a:r>
              <a:rPr lang="en-US" sz="1600" b="1" dirty="0" smtClean="0"/>
              <a:t>.</a:t>
            </a:r>
            <a:r>
              <a:rPr lang="sk-SK" sz="1600" b="1" dirty="0" smtClean="0"/>
              <a:t> </a:t>
            </a:r>
            <a:r>
              <a:rPr lang="el-GR" sz="1600" dirty="0" err="1"/>
              <a:t>Στροβίλωση</a:t>
            </a:r>
            <a:r>
              <a:rPr lang="el-GR" sz="1600" dirty="0"/>
              <a:t> της </a:t>
            </a:r>
            <a:r>
              <a:rPr lang="sk-SK" sz="1600" dirty="0"/>
              <a:t>Aurelia.</a:t>
            </a:r>
            <a:r>
              <a:rPr lang="en-US" sz="1600" dirty="0"/>
              <a:t> </a:t>
            </a:r>
            <a:r>
              <a:rPr lang="sk-SK" sz="1600" dirty="0"/>
              <a:t>Public Domain, Pixsgood.com. </a:t>
            </a:r>
            <a:r>
              <a:rPr lang="el-GR" sz="1600" dirty="0"/>
              <a:t>Σύνδεσμος: </a:t>
            </a:r>
            <a:r>
              <a:rPr lang="en-US" sz="1600" dirty="0"/>
              <a:t>http://pixgood.com/aurelia-strobila-slide.html</a:t>
            </a:r>
            <a:r>
              <a:rPr lang="el-GR" sz="1600" dirty="0"/>
              <a:t>. Πηγή:</a:t>
            </a:r>
            <a:r>
              <a:rPr lang="sk-SK" sz="1600" dirty="0"/>
              <a:t> Pixgood.com</a:t>
            </a:r>
            <a:r>
              <a:rPr lang="el-GR" sz="1600" dirty="0"/>
              <a:t>.</a:t>
            </a:r>
            <a:endParaRPr lang="en-US" sz="1600" dirty="0"/>
          </a:p>
          <a:p>
            <a:pPr marL="0" indent="0">
              <a:lnSpc>
                <a:spcPct val="100000"/>
              </a:lnSpc>
              <a:spcBef>
                <a:spcPts val="600"/>
              </a:spcBef>
              <a:buNone/>
              <a:defRPr/>
            </a:pPr>
            <a:r>
              <a:rPr lang="el-GR" sz="1600" b="1" dirty="0" smtClean="0"/>
              <a:t>Εικόνα 46</a:t>
            </a:r>
            <a:r>
              <a:rPr lang="en-US" sz="1600" b="1" dirty="0" smtClean="0"/>
              <a:t>.</a:t>
            </a:r>
            <a:r>
              <a:rPr lang="el-GR" sz="1600" b="1" dirty="0" smtClean="0"/>
              <a:t> </a:t>
            </a:r>
            <a:r>
              <a:rPr lang="el-GR" sz="1600" dirty="0"/>
              <a:t>Εφύρα</a:t>
            </a:r>
            <a:r>
              <a:rPr lang="en-US" sz="1600" dirty="0"/>
              <a:t> </a:t>
            </a:r>
            <a:r>
              <a:rPr lang="el-GR" sz="1600" dirty="0"/>
              <a:t>της </a:t>
            </a:r>
            <a:r>
              <a:rPr lang="sk-SK" sz="1600" dirty="0"/>
              <a:t>Aurelia. Public Domain, Pixsgood.com. </a:t>
            </a:r>
            <a:r>
              <a:rPr lang="el-GR" sz="1600" dirty="0"/>
              <a:t>Σύνδεσμος: </a:t>
            </a:r>
            <a:r>
              <a:rPr lang="en-US" sz="1600" dirty="0"/>
              <a:t>http://pixgood.com/aurelia-strobila-slide.html</a:t>
            </a:r>
            <a:r>
              <a:rPr lang="el-GR" sz="1600" dirty="0"/>
              <a:t>. Πηγή:</a:t>
            </a:r>
            <a:r>
              <a:rPr lang="sk-SK" sz="1600" dirty="0"/>
              <a:t> Pixgood.com</a:t>
            </a:r>
            <a:r>
              <a:rPr lang="el-GR" sz="1600" dirty="0"/>
              <a:t>.</a:t>
            </a:r>
            <a:endParaRPr lang="en-US" sz="1600" dirty="0"/>
          </a:p>
          <a:p>
            <a:r>
              <a:rPr lang="el-GR" sz="1600" dirty="0"/>
              <a:t> </a:t>
            </a:r>
            <a:endParaRPr lang="en-US"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100</a:t>
            </a:fld>
            <a:endParaRPr lang="en-US"/>
          </a:p>
        </p:txBody>
      </p:sp>
    </p:spTree>
    <p:extLst>
      <p:ext uri="{BB962C8B-B14F-4D97-AF65-F5344CB8AC3E}">
        <p14:creationId xmlns:p14="http://schemas.microsoft.com/office/powerpoint/2010/main" val="347178878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(10/1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lnSpc>
                <a:spcPct val="100000"/>
              </a:lnSpc>
              <a:spcBef>
                <a:spcPts val="1200"/>
              </a:spcBef>
              <a:buNone/>
              <a:defRPr/>
            </a:pPr>
            <a:r>
              <a:rPr lang="el-GR" sz="1600" b="1" dirty="0" smtClean="0"/>
              <a:t>Εικόνα 47</a:t>
            </a:r>
            <a:r>
              <a:rPr lang="en-US" sz="1600" b="1" dirty="0" smtClean="0"/>
              <a:t>.</a:t>
            </a:r>
            <a:r>
              <a:rPr lang="sk-SK" sz="1600" b="1" dirty="0" smtClean="0"/>
              <a:t> </a:t>
            </a:r>
            <a:r>
              <a:rPr lang="el-GR" sz="1600" dirty="0" err="1"/>
              <a:t>Πλάνουλα</a:t>
            </a:r>
            <a:r>
              <a:rPr lang="el-GR" sz="1600" dirty="0"/>
              <a:t> της </a:t>
            </a:r>
            <a:r>
              <a:rPr lang="sk-SK" sz="1600" dirty="0"/>
              <a:t>Aurelia. Public Domain, Pixsgood.com. </a:t>
            </a:r>
            <a:r>
              <a:rPr lang="el-GR" sz="1600" dirty="0"/>
              <a:t>Σύνδεσμος: </a:t>
            </a:r>
            <a:r>
              <a:rPr lang="en-US" sz="1600" dirty="0"/>
              <a:t>http://pixshark.com/aurelia-planula.htm. </a:t>
            </a:r>
            <a:r>
              <a:rPr lang="el-GR" sz="1600" dirty="0" smtClean="0"/>
              <a:t>Πηγή</a:t>
            </a:r>
            <a:r>
              <a:rPr lang="el-GR" sz="1600" dirty="0"/>
              <a:t>:</a:t>
            </a:r>
            <a:r>
              <a:rPr lang="sk-SK" sz="1600" dirty="0"/>
              <a:t> Pixshark.com</a:t>
            </a:r>
            <a:r>
              <a:rPr lang="el-GR" sz="1600" dirty="0"/>
              <a:t>.</a:t>
            </a:r>
            <a:endParaRPr lang="en-US" sz="1600" dirty="0"/>
          </a:p>
          <a:p>
            <a:pPr marL="0" indent="0">
              <a:spcBef>
                <a:spcPts val="600"/>
              </a:spcBef>
              <a:buNone/>
            </a:pPr>
            <a:r>
              <a:rPr lang="el-GR" sz="1600" b="1" dirty="0" smtClean="0"/>
              <a:t>Εικόνα </a:t>
            </a:r>
            <a:r>
              <a:rPr lang="el-GR" sz="1600" b="1" dirty="0"/>
              <a:t>48. </a:t>
            </a:r>
            <a:r>
              <a:rPr lang="el-GR" sz="1600" dirty="0"/>
              <a:t>Στρόβιλοι </a:t>
            </a:r>
            <a:r>
              <a:rPr lang="el-GR" sz="1600" dirty="0" err="1"/>
              <a:t>Σκυφοζώου</a:t>
            </a:r>
            <a:r>
              <a:rPr lang="el-GR" sz="1600" dirty="0"/>
              <a:t>. </a:t>
            </a:r>
            <a:r>
              <a:rPr lang="en-US" sz="1600" dirty="0"/>
              <a:t>Copyright David </a:t>
            </a:r>
            <a:r>
              <a:rPr lang="en-US" sz="1600" dirty="0" err="1"/>
              <a:t>Wrobel</a:t>
            </a:r>
            <a:r>
              <a:rPr lang="en-US" sz="1600" dirty="0"/>
              <a:t>/SeaPics.com. </a:t>
            </a:r>
            <a:r>
              <a:rPr lang="el-GR" sz="1600" dirty="0"/>
              <a:t>Σύνδεσμος: </a:t>
            </a:r>
            <a:r>
              <a:rPr lang="en-US" sz="1600" dirty="0"/>
              <a:t>http://www.arkive.org/fried-egg-jellyfish/phacellophora-camtschatica/image-G136471.html</a:t>
            </a:r>
            <a:r>
              <a:rPr lang="el-GR" sz="1600" dirty="0"/>
              <a:t>. Πηγή: </a:t>
            </a:r>
            <a:r>
              <a:rPr lang="en-US" sz="1600" dirty="0"/>
              <a:t>http://www.arkive.org</a:t>
            </a:r>
            <a:r>
              <a:rPr lang="el-GR" sz="1600" dirty="0"/>
              <a:t>.</a:t>
            </a:r>
            <a:endParaRPr lang="en-US" sz="1600" dirty="0"/>
          </a:p>
          <a:p>
            <a:pPr marL="0" indent="0">
              <a:lnSpc>
                <a:spcPct val="100000"/>
              </a:lnSpc>
              <a:spcBef>
                <a:spcPts val="600"/>
              </a:spcBef>
              <a:buNone/>
              <a:defRPr/>
            </a:pPr>
            <a:r>
              <a:rPr lang="el-GR" sz="1600" b="1" dirty="0" smtClean="0"/>
              <a:t>Εικόνα 50</a:t>
            </a:r>
            <a:r>
              <a:rPr lang="en-US" sz="1600" b="1" dirty="0" smtClean="0"/>
              <a:t>.</a:t>
            </a:r>
            <a:r>
              <a:rPr lang="el-GR" sz="1600" b="1" dirty="0" smtClean="0"/>
              <a:t> </a:t>
            </a:r>
            <a:r>
              <a:rPr lang="el-GR" sz="1600" dirty="0"/>
              <a:t>Δομή </a:t>
            </a:r>
            <a:r>
              <a:rPr lang="el-GR" sz="1600" dirty="0" err="1"/>
              <a:t>κυβομέδουσας</a:t>
            </a:r>
            <a:r>
              <a:rPr lang="el-GR" sz="1600" dirty="0"/>
              <a:t> </a:t>
            </a:r>
            <a:r>
              <a:rPr lang="sk-SK" sz="1600" i="1" dirty="0"/>
              <a:t>Car</a:t>
            </a:r>
            <a:r>
              <a:rPr lang="en-US" sz="1600" i="1" dirty="0"/>
              <a:t>y</a:t>
            </a:r>
            <a:r>
              <a:rPr lang="sk-SK" sz="1600" i="1" dirty="0"/>
              <a:t>bdea marsupialis</a:t>
            </a:r>
            <a:r>
              <a:rPr lang="sk-SK" sz="1600" dirty="0"/>
              <a:t>.</a:t>
            </a:r>
            <a:r>
              <a:rPr lang="en-US" sz="1600" dirty="0"/>
              <a:t> 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spcBef>
                <a:spcPts val="600"/>
              </a:spcBef>
              <a:buNone/>
            </a:pPr>
            <a:r>
              <a:rPr lang="el-GR" sz="1600" b="1" dirty="0" smtClean="0"/>
              <a:t>Εικόνα </a:t>
            </a:r>
            <a:r>
              <a:rPr lang="el-GR" sz="1600" b="1" dirty="0"/>
              <a:t>51. </a:t>
            </a:r>
            <a:r>
              <a:rPr lang="sk-SK" sz="1600" dirty="0"/>
              <a:t>Jell</a:t>
            </a:r>
            <a:r>
              <a:rPr lang="en-US" sz="1600" dirty="0" err="1"/>
              <a:t>yfish_or_sea_wasp</a:t>
            </a:r>
            <a:r>
              <a:rPr lang="en-US" sz="1600" dirty="0"/>
              <a:t> poisonous. Copyright 2010-2014. ZME Science. </a:t>
            </a:r>
            <a:r>
              <a:rPr lang="el-GR" sz="1600" dirty="0"/>
              <a:t>Σύνδεσμος: </a:t>
            </a:r>
            <a:r>
              <a:rPr lang="en-US" sz="1600" dirty="0"/>
              <a:t>http://www.zmescience.com/science/oceanography/the-deadliest-creature-in-the-world-000030/</a:t>
            </a:r>
            <a:r>
              <a:rPr lang="el-GR" sz="1600" dirty="0"/>
              <a:t>. Πηγή: </a:t>
            </a:r>
            <a:r>
              <a:rPr lang="en-US" sz="1600" dirty="0"/>
              <a:t>http://www.zmescience.com</a:t>
            </a:r>
            <a:r>
              <a:rPr lang="el-GR" sz="1600" dirty="0"/>
              <a:t>.</a:t>
            </a:r>
          </a:p>
          <a:p>
            <a:pPr marL="0" indent="0">
              <a:lnSpc>
                <a:spcPct val="100000"/>
              </a:lnSpc>
              <a:spcBef>
                <a:spcPts val="600"/>
              </a:spcBef>
              <a:buNone/>
              <a:defRPr/>
            </a:pPr>
            <a:r>
              <a:rPr lang="el-GR" sz="1600" b="1" dirty="0" smtClean="0"/>
              <a:t>Εικόνα </a:t>
            </a:r>
            <a:r>
              <a:rPr lang="el-GR" sz="1600" b="1" dirty="0"/>
              <a:t>52. </a:t>
            </a:r>
            <a:r>
              <a:rPr lang="sk-SK" sz="1600" dirty="0"/>
              <a:t>Jell</a:t>
            </a:r>
            <a:r>
              <a:rPr lang="en-US" sz="1600" dirty="0" err="1"/>
              <a:t>yfish_or_sea_wasp</a:t>
            </a:r>
            <a:r>
              <a:rPr lang="en-US" sz="1600" dirty="0"/>
              <a:t> poisonous. Copyright 2010-2014. ZME Science. </a:t>
            </a:r>
            <a:r>
              <a:rPr lang="el-GR" sz="1600" dirty="0"/>
              <a:t>Σύνδεσμος: </a:t>
            </a:r>
            <a:r>
              <a:rPr lang="en-US" sz="1600" dirty="0"/>
              <a:t>http://www.zmescience.com/science/oceanography/the-deadliest-creature-in-the-world-000030/</a:t>
            </a:r>
            <a:r>
              <a:rPr lang="el-GR" sz="1600" dirty="0"/>
              <a:t>. Πηγή: </a:t>
            </a:r>
            <a:r>
              <a:rPr lang="en-US" sz="1600" dirty="0"/>
              <a:t>http://www.zmescience.com</a:t>
            </a:r>
            <a:r>
              <a:rPr lang="el-GR" sz="1600" dirty="0"/>
              <a:t>.</a:t>
            </a:r>
          </a:p>
          <a:p>
            <a:pPr>
              <a:lnSpc>
                <a:spcPct val="100000"/>
              </a:lnSpc>
              <a:spcBef>
                <a:spcPts val="0"/>
              </a:spcBef>
              <a:defRPr/>
            </a:pPr>
            <a:endParaRPr lang="el-GR"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101</a:t>
            </a:fld>
            <a:endParaRPr lang="en-US"/>
          </a:p>
        </p:txBody>
      </p:sp>
    </p:spTree>
    <p:extLst>
      <p:ext uri="{BB962C8B-B14F-4D97-AF65-F5344CB8AC3E}">
        <p14:creationId xmlns:p14="http://schemas.microsoft.com/office/powerpoint/2010/main" val="6215450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(11/1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spcBef>
                <a:spcPts val="1200"/>
              </a:spcBef>
              <a:buNone/>
            </a:pPr>
            <a:r>
              <a:rPr lang="el-GR" sz="1600" b="1" dirty="0" smtClean="0"/>
              <a:t>Εικόνες</a:t>
            </a:r>
            <a:r>
              <a:rPr lang="en-US" sz="1600" b="1" dirty="0" smtClean="0"/>
              <a:t> </a:t>
            </a:r>
            <a:endParaRPr lang="el-GR" sz="1600" b="1" dirty="0" smtClean="0"/>
          </a:p>
          <a:p>
            <a:pPr marL="0" indent="0">
              <a:lnSpc>
                <a:spcPct val="100000"/>
              </a:lnSpc>
              <a:spcBef>
                <a:spcPts val="1200"/>
              </a:spcBef>
              <a:buNone/>
              <a:defRPr/>
            </a:pPr>
            <a:r>
              <a:rPr lang="el-GR" sz="1600" b="1" dirty="0"/>
              <a:t>Εικόνα 53. </a:t>
            </a:r>
            <a:r>
              <a:rPr lang="el-GR" sz="1600" dirty="0" err="1"/>
              <a:t>Σταυρόζωα</a:t>
            </a:r>
            <a:r>
              <a:rPr lang="el-GR" sz="1600" dirty="0"/>
              <a:t>. </a:t>
            </a:r>
            <a:r>
              <a:rPr lang="en-US" sz="1600" dirty="0"/>
              <a:t>Copyright C.E. Mills. </a:t>
            </a:r>
            <a:r>
              <a:rPr lang="el-GR" sz="1600" dirty="0"/>
              <a:t>Σύνδεσμος: </a:t>
            </a:r>
            <a:r>
              <a:rPr lang="en-US" sz="1600" dirty="0"/>
              <a:t>http://faculty.washington.edu/cemills/Staurolist.html</a:t>
            </a:r>
            <a:r>
              <a:rPr lang="el-GR" sz="1600" dirty="0"/>
              <a:t>. Πηγή: </a:t>
            </a:r>
            <a:r>
              <a:rPr lang="en-US" sz="1600" dirty="0"/>
              <a:t>http://faculty.washington.edu</a:t>
            </a:r>
            <a:r>
              <a:rPr lang="el-GR" sz="1600" dirty="0"/>
              <a:t>.</a:t>
            </a:r>
            <a:endParaRPr lang="en-US" sz="1600" dirty="0"/>
          </a:p>
          <a:p>
            <a:pPr marL="0" indent="0">
              <a:spcBef>
                <a:spcPts val="600"/>
              </a:spcBef>
              <a:buNone/>
            </a:pPr>
            <a:r>
              <a:rPr lang="el-GR" sz="1600" b="1" dirty="0" smtClean="0"/>
              <a:t>Εικόνα </a:t>
            </a:r>
            <a:r>
              <a:rPr lang="el-GR" sz="1600" b="1" dirty="0"/>
              <a:t>54. </a:t>
            </a:r>
            <a:r>
              <a:rPr lang="el-GR" sz="1600" dirty="0" err="1"/>
              <a:t>Σταυρόζωο</a:t>
            </a:r>
            <a:r>
              <a:rPr lang="el-GR" sz="1600" dirty="0"/>
              <a:t>. </a:t>
            </a:r>
            <a:r>
              <a:rPr lang="en-US" sz="1600" dirty="0"/>
              <a:t>Copyright C.E. Mills. </a:t>
            </a:r>
            <a:r>
              <a:rPr lang="el-GR" sz="1600" dirty="0"/>
              <a:t>Σύνδεσμος: </a:t>
            </a:r>
            <a:r>
              <a:rPr lang="en-US" sz="1600" dirty="0"/>
              <a:t>http://faculty.washington.edu/cemills/Staurolist.html</a:t>
            </a:r>
            <a:r>
              <a:rPr lang="el-GR" sz="1600" dirty="0"/>
              <a:t>. Πηγή: </a:t>
            </a:r>
            <a:r>
              <a:rPr lang="en-US" sz="1600" dirty="0"/>
              <a:t>http://faculty.washington.edu</a:t>
            </a:r>
            <a:r>
              <a:rPr lang="el-GR" sz="1600" dirty="0"/>
              <a:t>.</a:t>
            </a:r>
            <a:endParaRPr lang="en-US" sz="1600" dirty="0"/>
          </a:p>
          <a:p>
            <a:pPr marL="0" indent="0">
              <a:spcBef>
                <a:spcPts val="600"/>
              </a:spcBef>
              <a:buNone/>
            </a:pPr>
            <a:r>
              <a:rPr lang="el-GR" sz="1600" b="1" dirty="0" smtClean="0"/>
              <a:t>Εικόνα </a:t>
            </a:r>
            <a:r>
              <a:rPr lang="el-GR" sz="1600" b="1" dirty="0"/>
              <a:t>55. </a:t>
            </a:r>
            <a:r>
              <a:rPr lang="sk-SK" sz="1600" dirty="0"/>
              <a:t>Anemonia sulcata. Wikimedia commons. </a:t>
            </a:r>
            <a:r>
              <a:rPr lang="el-GR" sz="1600" dirty="0"/>
              <a:t>Σύνδεση: </a:t>
            </a:r>
            <a:r>
              <a:rPr lang="sk-SK" sz="1600" dirty="0"/>
              <a:t>h</a:t>
            </a:r>
            <a:r>
              <a:rPr lang="en-US" sz="1600" dirty="0"/>
              <a:t>ttp://commons.wikimedia.org/wiki/File:Anemonia_sulcata_1.jpg</a:t>
            </a:r>
            <a:r>
              <a:rPr lang="el-GR" sz="1600" dirty="0"/>
              <a:t>. Πηγή: </a:t>
            </a:r>
            <a:r>
              <a:rPr lang="sk-SK" sz="1600" dirty="0"/>
              <a:t>h</a:t>
            </a:r>
            <a:r>
              <a:rPr lang="en-US" sz="1600" dirty="0"/>
              <a:t>ttp://commons.wikimedia.org</a:t>
            </a:r>
            <a:r>
              <a:rPr lang="el-GR" sz="1600" dirty="0"/>
              <a:t>.</a:t>
            </a:r>
            <a:endParaRPr lang="en-US" sz="1600" dirty="0"/>
          </a:p>
          <a:p>
            <a:pPr marL="0" indent="0">
              <a:spcBef>
                <a:spcPts val="600"/>
              </a:spcBef>
              <a:buNone/>
            </a:pPr>
            <a:r>
              <a:rPr lang="el-GR" sz="1600" b="1" dirty="0" smtClean="0"/>
              <a:t>Εικόνα </a:t>
            </a:r>
            <a:r>
              <a:rPr lang="el-GR" sz="1600" b="1" dirty="0"/>
              <a:t>56.</a:t>
            </a:r>
            <a:r>
              <a:rPr lang="it-IT" sz="1600" b="1" dirty="0"/>
              <a:t> </a:t>
            </a:r>
            <a:r>
              <a:rPr lang="it-IT" sz="1600" dirty="0"/>
              <a:t> </a:t>
            </a:r>
            <a:r>
              <a:rPr lang="it-IT" sz="1600" i="1" dirty="0"/>
              <a:t>Acropora latistella</a:t>
            </a:r>
            <a:r>
              <a:rPr lang="el-GR" sz="1600" i="1" dirty="0"/>
              <a:t>. </a:t>
            </a:r>
            <a:r>
              <a:rPr lang="en-US" sz="1600" dirty="0"/>
              <a:t>Wikipedia The Free Encyclopedia. </a:t>
            </a:r>
            <a:r>
              <a:rPr lang="el-GR" sz="1600" dirty="0"/>
              <a:t>Σύνδεσμος: </a:t>
            </a:r>
            <a:r>
              <a:rPr lang="en-US" sz="1600" dirty="0"/>
              <a:t>http://en.wikipedia.org/wiki/Hexacorallia</a:t>
            </a:r>
            <a:r>
              <a:rPr lang="el-GR" sz="1600" dirty="0"/>
              <a:t> . Πηγή: </a:t>
            </a:r>
            <a:r>
              <a:rPr lang="en-US" sz="1600" dirty="0"/>
              <a:t>http://en.wikipedia.org</a:t>
            </a:r>
            <a:r>
              <a:rPr lang="el-GR" sz="1600" dirty="0"/>
              <a:t>.</a:t>
            </a:r>
          </a:p>
          <a:p>
            <a:pPr marL="0" indent="0">
              <a:lnSpc>
                <a:spcPct val="100000"/>
              </a:lnSpc>
              <a:spcBef>
                <a:spcPts val="600"/>
              </a:spcBef>
              <a:buNone/>
              <a:defRPr/>
            </a:pPr>
            <a:r>
              <a:rPr lang="el-GR" sz="1600" b="1" dirty="0" smtClean="0"/>
              <a:t>Εικόνα </a:t>
            </a:r>
            <a:r>
              <a:rPr lang="el-GR" sz="1600" b="1" dirty="0"/>
              <a:t>57. </a:t>
            </a:r>
            <a:r>
              <a:rPr lang="en-US" sz="1600" i="1" dirty="0" err="1"/>
              <a:t>Parazoanthus</a:t>
            </a:r>
            <a:r>
              <a:rPr lang="en-US" sz="1600" i="1" dirty="0"/>
              <a:t> </a:t>
            </a:r>
            <a:r>
              <a:rPr lang="en-US" sz="1600" i="1" dirty="0" err="1"/>
              <a:t>axinellae</a:t>
            </a:r>
            <a:r>
              <a:rPr lang="en-US" sz="1600" i="1" dirty="0"/>
              <a:t>. </a:t>
            </a:r>
            <a:r>
              <a:rPr lang="en-US" sz="1600" dirty="0"/>
              <a:t>Wikipedia The Free Encyclopedia. </a:t>
            </a:r>
            <a:r>
              <a:rPr lang="el-GR" sz="1600" dirty="0"/>
              <a:t>Σύνδεσμος: </a:t>
            </a:r>
            <a:r>
              <a:rPr lang="en-US" sz="1600" dirty="0"/>
              <a:t>http://en.wikipedia.org/wiki/Zoantharia</a:t>
            </a:r>
            <a:r>
              <a:rPr lang="el-GR" sz="1600" dirty="0"/>
              <a:t>. Πηγή: </a:t>
            </a:r>
            <a:r>
              <a:rPr lang="en-US" sz="1600" dirty="0"/>
              <a:t>http://en.wikipedia.org</a:t>
            </a:r>
            <a:r>
              <a:rPr lang="el-GR" sz="1600" dirty="0"/>
              <a:t>.</a:t>
            </a:r>
          </a:p>
          <a:p>
            <a:pPr marL="0" indent="0">
              <a:lnSpc>
                <a:spcPct val="100000"/>
              </a:lnSpc>
              <a:spcBef>
                <a:spcPts val="600"/>
              </a:spcBef>
              <a:buNone/>
              <a:defRPr/>
            </a:pPr>
            <a:r>
              <a:rPr lang="el-GR" sz="1600" b="1" dirty="0" smtClean="0"/>
              <a:t>Εικόνα </a:t>
            </a:r>
            <a:r>
              <a:rPr lang="el-GR" sz="1600" b="1" dirty="0"/>
              <a:t>58.</a:t>
            </a:r>
            <a:r>
              <a:rPr lang="en-US" sz="1600" b="1" i="1" dirty="0"/>
              <a:t> </a:t>
            </a:r>
            <a:r>
              <a:rPr lang="en-US" sz="1600" i="1" dirty="0" err="1"/>
              <a:t>Anthopleura</a:t>
            </a:r>
            <a:r>
              <a:rPr lang="en-US" sz="1600" i="1" dirty="0"/>
              <a:t> sola</a:t>
            </a:r>
            <a:r>
              <a:rPr lang="el-GR" sz="1600" i="1" dirty="0"/>
              <a:t>. </a:t>
            </a:r>
            <a:r>
              <a:rPr lang="en-US" sz="1600" dirty="0"/>
              <a:t>Wikipedia The Free Encyclopedia. </a:t>
            </a:r>
            <a:r>
              <a:rPr lang="el-GR" sz="1600" dirty="0"/>
              <a:t>Σύνδεσμος: </a:t>
            </a:r>
            <a:r>
              <a:rPr lang="en-US" sz="1600" dirty="0"/>
              <a:t>http://en.wikipedia.org/wiki/Starburst_Anemone</a:t>
            </a:r>
            <a:r>
              <a:rPr lang="el-GR" sz="1600" dirty="0"/>
              <a:t>. Πηγή: </a:t>
            </a:r>
            <a:r>
              <a:rPr lang="en-US" sz="1600" dirty="0"/>
              <a:t>http://en.wikipedia.org</a:t>
            </a:r>
            <a:r>
              <a:rPr lang="el-GR" sz="1600" dirty="0"/>
              <a:t>. </a:t>
            </a:r>
            <a:endParaRPr lang="en-US"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102</a:t>
            </a:fld>
            <a:endParaRPr lang="en-US"/>
          </a:p>
        </p:txBody>
      </p:sp>
    </p:spTree>
    <p:extLst>
      <p:ext uri="{BB962C8B-B14F-4D97-AF65-F5344CB8AC3E}">
        <p14:creationId xmlns:p14="http://schemas.microsoft.com/office/powerpoint/2010/main" val="406266960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(12/1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spcBef>
                <a:spcPts val="1200"/>
              </a:spcBef>
              <a:buNone/>
            </a:pPr>
            <a:r>
              <a:rPr lang="el-GR" sz="1600" b="1" dirty="0" smtClean="0"/>
              <a:t>Εικόνα </a:t>
            </a:r>
            <a:r>
              <a:rPr lang="el-GR" sz="1600" b="1" dirty="0"/>
              <a:t>59. </a:t>
            </a:r>
            <a:r>
              <a:rPr lang="el-GR" sz="1600" dirty="0" err="1"/>
              <a:t>Σωληνόβιες</a:t>
            </a:r>
            <a:r>
              <a:rPr lang="el-GR" sz="1600" dirty="0"/>
              <a:t> ανεμώνες. </a:t>
            </a:r>
            <a:r>
              <a:rPr lang="sk-SK" sz="1600" dirty="0"/>
              <a:t> Wikimedia commons. </a:t>
            </a:r>
            <a:r>
              <a:rPr lang="el-GR" sz="1600" dirty="0"/>
              <a:t>Σύνδεσμος: </a:t>
            </a:r>
            <a:r>
              <a:rPr lang="en-US" sz="1600" dirty="0"/>
              <a:t>http://commons.wikimedia.org/wiki/File:Tube_Anemones_at_Breakwater,_Monterey.jpg</a:t>
            </a:r>
            <a:r>
              <a:rPr lang="el-GR" sz="1600" dirty="0"/>
              <a:t>. Πηγή: </a:t>
            </a:r>
            <a:r>
              <a:rPr lang="en-US" sz="1600" dirty="0"/>
              <a:t>http://commons.wikimedia.org</a:t>
            </a:r>
            <a:r>
              <a:rPr lang="el-GR" sz="1600" dirty="0"/>
              <a:t>.</a:t>
            </a:r>
          </a:p>
          <a:p>
            <a:pPr marL="0" indent="0">
              <a:lnSpc>
                <a:spcPct val="100000"/>
              </a:lnSpc>
              <a:spcBef>
                <a:spcPts val="600"/>
              </a:spcBef>
              <a:buNone/>
              <a:defRPr/>
            </a:pPr>
            <a:r>
              <a:rPr lang="el-GR" sz="1600" b="1" dirty="0" smtClean="0"/>
              <a:t>Εικόνα </a:t>
            </a:r>
            <a:r>
              <a:rPr lang="el-GR" sz="1600" b="1" dirty="0"/>
              <a:t>60. </a:t>
            </a:r>
            <a:r>
              <a:rPr lang="en-US" sz="1600" i="1" dirty="0" err="1"/>
              <a:t>Iciligorgia</a:t>
            </a:r>
            <a:r>
              <a:rPr lang="en-US" sz="1600" i="1" dirty="0"/>
              <a:t> </a:t>
            </a:r>
            <a:r>
              <a:rPr lang="en-US" sz="1600" i="1" dirty="0" err="1"/>
              <a:t>schrammi</a:t>
            </a:r>
            <a:r>
              <a:rPr lang="sk-SK" sz="1600" i="1" dirty="0"/>
              <a:t>. </a:t>
            </a:r>
            <a:r>
              <a:rPr lang="en-US" sz="1600" dirty="0"/>
              <a:t>Wikipedia the free encyclopedia. </a:t>
            </a:r>
            <a:r>
              <a:rPr lang="el-GR" sz="1600" dirty="0"/>
              <a:t>Σύνδεσμος: </a:t>
            </a:r>
            <a:r>
              <a:rPr lang="en-US" sz="1600" dirty="0"/>
              <a:t>http://en.wikipedia.org/wiki/Iciligorgia_schrammi</a:t>
            </a:r>
            <a:r>
              <a:rPr lang="el-GR" sz="1600" dirty="0"/>
              <a:t>. Πηγή: </a:t>
            </a:r>
            <a:r>
              <a:rPr lang="en-US" sz="1600" dirty="0"/>
              <a:t>http://en.wikipedia.org</a:t>
            </a:r>
            <a:r>
              <a:rPr lang="el-GR" sz="1600" dirty="0"/>
              <a:t>.</a:t>
            </a:r>
          </a:p>
          <a:p>
            <a:pPr marL="0" indent="0">
              <a:spcBef>
                <a:spcPts val="600"/>
              </a:spcBef>
              <a:buNone/>
            </a:pPr>
            <a:r>
              <a:rPr lang="el-GR" sz="1600" b="1" dirty="0" smtClean="0"/>
              <a:t>Εικόνα </a:t>
            </a:r>
            <a:r>
              <a:rPr lang="el-GR" sz="1600" b="1" dirty="0"/>
              <a:t>61.</a:t>
            </a:r>
            <a:r>
              <a:rPr lang="en-US" sz="1600" b="1" dirty="0"/>
              <a:t> </a:t>
            </a:r>
            <a:r>
              <a:rPr lang="en-US" sz="1600" dirty="0"/>
              <a:t> </a:t>
            </a:r>
            <a:r>
              <a:rPr lang="en-US" sz="1600" i="1" dirty="0" err="1"/>
              <a:t>Swiftia</a:t>
            </a:r>
            <a:r>
              <a:rPr lang="en-US" sz="1600" dirty="0"/>
              <a:t> polyp.</a:t>
            </a:r>
            <a:r>
              <a:rPr lang="el-GR" sz="1600" dirty="0"/>
              <a:t> </a:t>
            </a:r>
            <a:r>
              <a:rPr lang="sk-SK" sz="1600" dirty="0"/>
              <a:t>Ocean Explorer. </a:t>
            </a:r>
            <a:r>
              <a:rPr lang="el-GR" sz="1600" dirty="0"/>
              <a:t>Σύνδεσμος</a:t>
            </a:r>
            <a:r>
              <a:rPr lang="en-US" sz="1600" dirty="0"/>
              <a:t>: http://oceanexplorer.noaa.gov/explorations/04alaska/media/bamboo_polyp.html</a:t>
            </a:r>
            <a:r>
              <a:rPr lang="el-GR" sz="1600" dirty="0"/>
              <a:t>. Πηγή: </a:t>
            </a:r>
            <a:r>
              <a:rPr lang="en-US" sz="1600" dirty="0"/>
              <a:t>http://oceanexplorer.noaa.gov</a:t>
            </a:r>
            <a:r>
              <a:rPr lang="el-GR" sz="1600" dirty="0"/>
              <a:t>.</a:t>
            </a:r>
          </a:p>
          <a:p>
            <a:pPr marL="0" indent="0">
              <a:spcBef>
                <a:spcPts val="600"/>
              </a:spcBef>
              <a:buNone/>
            </a:pPr>
            <a:r>
              <a:rPr lang="el-GR" sz="1600" b="1" dirty="0" smtClean="0"/>
              <a:t>Εικόνα </a:t>
            </a:r>
            <a:r>
              <a:rPr lang="el-GR" sz="1600" b="1" dirty="0"/>
              <a:t>62. </a:t>
            </a:r>
            <a:r>
              <a:rPr lang="sk-SK" sz="1600" dirty="0"/>
              <a:t>Sea pen. Cop</a:t>
            </a:r>
            <a:r>
              <a:rPr lang="en-US" sz="1600" dirty="0" err="1"/>
              <a:t>yright</a:t>
            </a:r>
            <a:r>
              <a:rPr lang="en-US" sz="1600" dirty="0"/>
              <a:t> © 2014 ‌ Metropolitan Oceanic Institute &amp; Aquarium. </a:t>
            </a:r>
            <a:r>
              <a:rPr lang="el-GR" sz="1600" dirty="0"/>
              <a:t>Σύνδεσμος:</a:t>
            </a:r>
            <a:r>
              <a:rPr lang="en-US" sz="1600" dirty="0"/>
              <a:t> http://www.svsu.edu/~tkschult/moia/sea-pen.html</a:t>
            </a:r>
            <a:r>
              <a:rPr lang="el-GR" sz="1600" dirty="0"/>
              <a:t>. Πηγή: </a:t>
            </a:r>
            <a:r>
              <a:rPr lang="en-US" sz="1600" dirty="0"/>
              <a:t>http://www.svsu.edu</a:t>
            </a:r>
            <a:r>
              <a:rPr lang="el-GR" sz="1600" dirty="0"/>
              <a:t>.</a:t>
            </a:r>
            <a:endParaRPr lang="en-US" sz="1600" dirty="0"/>
          </a:p>
          <a:p>
            <a:pPr marL="0" indent="0">
              <a:lnSpc>
                <a:spcPct val="100000"/>
              </a:lnSpc>
              <a:spcBef>
                <a:spcPts val="600"/>
              </a:spcBef>
              <a:buNone/>
              <a:defRPr/>
            </a:pPr>
            <a:r>
              <a:rPr lang="el-GR" sz="1600" b="1" dirty="0" smtClean="0"/>
              <a:t>Εικόνα </a:t>
            </a:r>
            <a:r>
              <a:rPr lang="el-GR" sz="1600" b="1" dirty="0"/>
              <a:t>63. </a:t>
            </a:r>
            <a:r>
              <a:rPr lang="el-GR" sz="1600" dirty="0"/>
              <a:t>Δομή θαλάσσιας ανεμώνης.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smtClean="0"/>
              <a:t>.</a:t>
            </a:r>
            <a:endParaRPr lang="el-GR"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103</a:t>
            </a:fld>
            <a:endParaRPr lang="en-US"/>
          </a:p>
        </p:txBody>
      </p:sp>
    </p:spTree>
    <p:extLst>
      <p:ext uri="{BB962C8B-B14F-4D97-AF65-F5344CB8AC3E}">
        <p14:creationId xmlns:p14="http://schemas.microsoft.com/office/powerpoint/2010/main" val="359769575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(13/1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lnSpc>
                <a:spcPct val="100000"/>
              </a:lnSpc>
              <a:spcBef>
                <a:spcPts val="1200"/>
              </a:spcBef>
              <a:buNone/>
              <a:defRPr/>
            </a:pPr>
            <a:r>
              <a:rPr lang="el-GR" sz="1600" b="1" dirty="0"/>
              <a:t>Εικόνα 6</a:t>
            </a:r>
            <a:r>
              <a:rPr lang="en-US" sz="1600" b="1" dirty="0"/>
              <a:t>4</a:t>
            </a:r>
            <a:r>
              <a:rPr lang="el-GR" sz="1600" b="1" dirty="0"/>
              <a:t>. </a:t>
            </a:r>
            <a:r>
              <a:rPr lang="el-GR" sz="1600" dirty="0"/>
              <a:t>Εσωτερική Δομή της Θαλάσσιας </a:t>
            </a:r>
            <a:r>
              <a:rPr lang="el-GR" sz="1600" dirty="0" err="1"/>
              <a:t>Ανεμώνας</a:t>
            </a:r>
            <a:r>
              <a:rPr lang="el-GR" sz="1600" dirty="0"/>
              <a:t>.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fontAlgn="base">
              <a:lnSpc>
                <a:spcPct val="100000"/>
              </a:lnSpc>
              <a:spcBef>
                <a:spcPts val="600"/>
              </a:spcBef>
              <a:buNone/>
              <a:defRPr/>
            </a:pPr>
            <a:r>
              <a:rPr lang="el-GR" sz="1600" b="1" dirty="0" smtClean="0"/>
              <a:t>Εικόνα </a:t>
            </a:r>
            <a:r>
              <a:rPr lang="el-GR" sz="1600" b="1" dirty="0"/>
              <a:t>6</a:t>
            </a:r>
            <a:r>
              <a:rPr lang="en-US" sz="1600" b="1" dirty="0"/>
              <a:t>5</a:t>
            </a:r>
            <a:r>
              <a:rPr lang="el-GR" sz="1600" b="1" dirty="0"/>
              <a:t>. </a:t>
            </a:r>
            <a:r>
              <a:rPr lang="el-GR" sz="1600" dirty="0"/>
              <a:t>Θαλάσσια Ανεμώνη με Πάγουρο. </a:t>
            </a:r>
            <a:r>
              <a:rPr lang="sk-SK" sz="1600" dirty="0"/>
              <a:t>Cop</a:t>
            </a:r>
            <a:r>
              <a:rPr lang="en-US" sz="1600" dirty="0"/>
              <a:t>y</a:t>
            </a:r>
            <a:r>
              <a:rPr lang="sk-SK" sz="1600" dirty="0"/>
              <a:t>right </a:t>
            </a:r>
            <a:r>
              <a:rPr lang="en-US" sz="1600" dirty="0"/>
              <a:t>osfimages.com. </a:t>
            </a:r>
            <a:r>
              <a:rPr lang="el-GR" sz="1600" dirty="0"/>
              <a:t>Σύνδεσμος: </a:t>
            </a:r>
            <a:r>
              <a:rPr lang="en-US" sz="1600" dirty="0"/>
              <a:t>http://www.arkive.org/common-hermit-crab/pagurus-bernhardus/photos.html</a:t>
            </a:r>
            <a:r>
              <a:rPr lang="el-GR" sz="1600" dirty="0"/>
              <a:t>. Πηγή: </a:t>
            </a:r>
            <a:r>
              <a:rPr lang="en-US" sz="1600" dirty="0"/>
              <a:t>http://www.arkive.org</a:t>
            </a:r>
            <a:r>
              <a:rPr lang="el-GR" sz="1600" dirty="0"/>
              <a:t>.</a:t>
            </a:r>
            <a:endParaRPr lang="en-US" sz="1600" dirty="0"/>
          </a:p>
          <a:p>
            <a:pPr marL="0" indent="0">
              <a:spcBef>
                <a:spcPts val="600"/>
              </a:spcBef>
              <a:buNone/>
            </a:pPr>
            <a:r>
              <a:rPr lang="el-GR" sz="1600" b="1" dirty="0" smtClean="0"/>
              <a:t>Εικόνα </a:t>
            </a:r>
            <a:r>
              <a:rPr lang="el-GR" sz="1600" b="1" dirty="0"/>
              <a:t>6</a:t>
            </a:r>
            <a:r>
              <a:rPr lang="en-US" sz="1600" b="1" dirty="0"/>
              <a:t>6</a:t>
            </a:r>
            <a:r>
              <a:rPr lang="el-GR" sz="1600" b="1" dirty="0"/>
              <a:t>. </a:t>
            </a:r>
            <a:r>
              <a:rPr lang="el-GR" sz="1600" dirty="0"/>
              <a:t>Συμβίωση. </a:t>
            </a:r>
            <a:r>
              <a:rPr lang="sk-SK" sz="1600" dirty="0"/>
              <a:t>Wikipedia The Free Enc</a:t>
            </a:r>
            <a:r>
              <a:rPr lang="en-US" sz="1600" dirty="0"/>
              <a:t>y</a:t>
            </a:r>
            <a:r>
              <a:rPr lang="sk-SK" sz="1600" dirty="0"/>
              <a:t>clopedia</a:t>
            </a:r>
            <a:r>
              <a:rPr lang="en-US" sz="1600" dirty="0"/>
              <a:t>.</a:t>
            </a:r>
            <a:r>
              <a:rPr lang="el-GR" sz="1600" dirty="0"/>
              <a:t> Σύνδεσμος: </a:t>
            </a:r>
            <a:r>
              <a:rPr lang="en-US" sz="1600" dirty="0"/>
              <a:t>http://en.wikipedia.org/wiki/Symbiosis</a:t>
            </a:r>
            <a:r>
              <a:rPr lang="el-GR" sz="1600" dirty="0"/>
              <a:t>. Πηγή: </a:t>
            </a:r>
            <a:r>
              <a:rPr lang="en-US" sz="1600" dirty="0"/>
              <a:t>http://en.wikipedia.org</a:t>
            </a:r>
            <a:r>
              <a:rPr lang="el-GR" sz="1600" dirty="0"/>
              <a:t>.</a:t>
            </a:r>
            <a:endParaRPr lang="en-US" sz="1600" dirty="0"/>
          </a:p>
          <a:p>
            <a:pPr marL="0" indent="0">
              <a:lnSpc>
                <a:spcPct val="100000"/>
              </a:lnSpc>
              <a:spcBef>
                <a:spcPts val="600"/>
              </a:spcBef>
              <a:buNone/>
              <a:defRPr/>
            </a:pPr>
            <a:r>
              <a:rPr lang="el-GR" sz="1600" b="1" dirty="0" smtClean="0"/>
              <a:t>Εικόνα </a:t>
            </a:r>
            <a:r>
              <a:rPr lang="el-GR" sz="1600" b="1" dirty="0"/>
              <a:t>6</a:t>
            </a:r>
            <a:r>
              <a:rPr lang="en-US" sz="1600" b="1" dirty="0"/>
              <a:t>7</a:t>
            </a:r>
            <a:r>
              <a:rPr lang="el-GR" sz="1600" b="1" dirty="0"/>
              <a:t>. </a:t>
            </a:r>
            <a:r>
              <a:rPr lang="en-US" sz="1600" i="1" dirty="0" err="1"/>
              <a:t>Cladocora</a:t>
            </a:r>
            <a:r>
              <a:rPr lang="en-US" sz="1600" i="1" dirty="0"/>
              <a:t> </a:t>
            </a:r>
            <a:r>
              <a:rPr lang="en-US" sz="1600" i="1" dirty="0" err="1"/>
              <a:t>caespitosa</a:t>
            </a:r>
            <a:r>
              <a:rPr lang="en-US" sz="1600" i="1" dirty="0"/>
              <a:t>. </a:t>
            </a:r>
            <a:r>
              <a:rPr lang="en-US" sz="1600" dirty="0"/>
              <a:t>Wikipedia The Free Encyclopedia. </a:t>
            </a:r>
            <a:r>
              <a:rPr lang="el-GR" sz="1600" dirty="0"/>
              <a:t>Σύνδεσμος: </a:t>
            </a:r>
            <a:r>
              <a:rPr lang="en-US" sz="1600" dirty="0"/>
              <a:t>http://it.wikipedia.org/wiki/Cladocora_caespitosa</a:t>
            </a:r>
            <a:r>
              <a:rPr lang="el-GR" sz="1600" dirty="0"/>
              <a:t>. Πηγή: </a:t>
            </a:r>
            <a:r>
              <a:rPr lang="en-US" sz="1600" dirty="0"/>
              <a:t>http://it.wikipedia.org</a:t>
            </a:r>
            <a:r>
              <a:rPr lang="el-GR" sz="1600" dirty="0"/>
              <a:t>.</a:t>
            </a:r>
            <a:endParaRPr lang="sk-SK" sz="1600" dirty="0"/>
          </a:p>
          <a:p>
            <a:pPr marL="0" indent="0">
              <a:lnSpc>
                <a:spcPct val="100000"/>
              </a:lnSpc>
              <a:spcBef>
                <a:spcPts val="600"/>
              </a:spcBef>
              <a:buNone/>
              <a:defRPr/>
            </a:pPr>
            <a:r>
              <a:rPr lang="el-GR" sz="1600" b="1" dirty="0" smtClean="0"/>
              <a:t>Εικόνα </a:t>
            </a:r>
            <a:r>
              <a:rPr lang="el-GR" sz="1600" b="1" dirty="0"/>
              <a:t>6</a:t>
            </a:r>
            <a:r>
              <a:rPr lang="en-US" sz="1600" b="1" dirty="0"/>
              <a:t>8</a:t>
            </a:r>
            <a:r>
              <a:rPr lang="el-GR" sz="1600" b="1" dirty="0"/>
              <a:t>. </a:t>
            </a:r>
            <a:r>
              <a:rPr lang="el-GR" sz="1600" dirty="0"/>
              <a:t>Δομή </a:t>
            </a:r>
            <a:r>
              <a:rPr lang="el-GR" sz="1600" dirty="0" err="1"/>
              <a:t>Σκληρακτίνιου</a:t>
            </a:r>
            <a:r>
              <a:rPr lang="el-GR" sz="1600" dirty="0"/>
              <a:t> </a:t>
            </a:r>
            <a:r>
              <a:rPr lang="el-GR" sz="1600" dirty="0" err="1"/>
              <a:t>Ζωανθάριου</a:t>
            </a:r>
            <a:r>
              <a:rPr lang="el-GR" sz="1600" dirty="0"/>
              <a:t>.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104</a:t>
            </a:fld>
            <a:endParaRPr lang="en-US"/>
          </a:p>
        </p:txBody>
      </p:sp>
    </p:spTree>
    <p:extLst>
      <p:ext uri="{BB962C8B-B14F-4D97-AF65-F5344CB8AC3E}">
        <p14:creationId xmlns:p14="http://schemas.microsoft.com/office/powerpoint/2010/main" val="245291243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(14/1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spcBef>
                <a:spcPts val="1200"/>
              </a:spcBef>
              <a:buNone/>
            </a:pPr>
            <a:r>
              <a:rPr lang="en-US" sz="1600" b="1" dirty="0"/>
              <a:t>E</a:t>
            </a:r>
            <a:r>
              <a:rPr lang="el-GR" sz="1600" b="1" dirty="0" err="1"/>
              <a:t>ικόνα</a:t>
            </a:r>
            <a:r>
              <a:rPr lang="el-GR" sz="1600" b="1" dirty="0"/>
              <a:t> </a:t>
            </a:r>
            <a:r>
              <a:rPr lang="en-US" sz="1600" b="1" dirty="0" smtClean="0"/>
              <a:t>69.</a:t>
            </a:r>
            <a:r>
              <a:rPr lang="el-GR" sz="1600" b="1" dirty="0" smtClean="0"/>
              <a:t> </a:t>
            </a:r>
            <a:r>
              <a:rPr lang="el-GR" sz="1600" dirty="0"/>
              <a:t>Σκελετοί </a:t>
            </a:r>
            <a:r>
              <a:rPr lang="el-GR" sz="1600" dirty="0" err="1"/>
              <a:t>μονήρων</a:t>
            </a:r>
            <a:r>
              <a:rPr lang="el-GR" sz="1600" dirty="0"/>
              <a:t> κοραλλιών. </a:t>
            </a:r>
            <a:r>
              <a:rPr lang="fr-FR" sz="1600" dirty="0" err="1"/>
              <a:t>Copyrighted</a:t>
            </a:r>
            <a:r>
              <a:rPr lang="en-US" sz="1600" dirty="0"/>
              <a:t>.</a:t>
            </a:r>
          </a:p>
          <a:p>
            <a:pPr marL="0" indent="0">
              <a:spcBef>
                <a:spcPts val="600"/>
              </a:spcBef>
              <a:buNone/>
            </a:pPr>
            <a:r>
              <a:rPr lang="el-GR" sz="1600" b="1" dirty="0" smtClean="0"/>
              <a:t>Εικόνα </a:t>
            </a:r>
            <a:r>
              <a:rPr lang="el-GR" sz="1600" b="1" dirty="0"/>
              <a:t>7</a:t>
            </a:r>
            <a:r>
              <a:rPr lang="en-US" sz="1600" b="1" dirty="0" smtClean="0"/>
              <a:t>0. </a:t>
            </a:r>
            <a:r>
              <a:rPr lang="el-GR" sz="1600" dirty="0"/>
              <a:t>Πολύποδες κοραλλιών.</a:t>
            </a:r>
            <a:r>
              <a:rPr lang="en-US" sz="1600" dirty="0"/>
              <a:t> Photo: FGBNMS/</a:t>
            </a:r>
            <a:r>
              <a:rPr lang="en-US" sz="1600" dirty="0" err="1"/>
              <a:t>Schmahl</a:t>
            </a:r>
            <a:r>
              <a:rPr lang="el-GR" sz="1600" dirty="0"/>
              <a:t>. Σύνδεσμος: </a:t>
            </a:r>
            <a:r>
              <a:rPr lang="en-US" sz="1600" dirty="0"/>
              <a:t>http://flowergarden.noaa.gov/education/education.html</a:t>
            </a:r>
            <a:r>
              <a:rPr lang="el-GR" sz="1600" dirty="0"/>
              <a:t>. Πηγή: </a:t>
            </a:r>
            <a:r>
              <a:rPr lang="en-US" sz="1600" dirty="0"/>
              <a:t>http://flowergarden.noaa.gov</a:t>
            </a:r>
            <a:r>
              <a:rPr lang="el-GR" sz="1600" dirty="0"/>
              <a:t>.</a:t>
            </a:r>
            <a:r>
              <a:rPr lang="fr-FR" sz="1600" dirty="0"/>
              <a:t> </a:t>
            </a:r>
            <a:r>
              <a:rPr lang="fr-FR" sz="1600" dirty="0" err="1"/>
              <a:t>Flo</a:t>
            </a:r>
            <a:r>
              <a:rPr lang="en-US" sz="1600" dirty="0" err="1"/>
              <a:t>wer</a:t>
            </a:r>
            <a:r>
              <a:rPr lang="en-US" sz="1600" dirty="0"/>
              <a:t> Garden Banks. National Marine Sanctuary. Web Site Owner: National Ocean Service.</a:t>
            </a:r>
          </a:p>
          <a:p>
            <a:pPr marL="0" indent="0">
              <a:spcBef>
                <a:spcPts val="600"/>
              </a:spcBef>
              <a:buNone/>
            </a:pPr>
            <a:r>
              <a:rPr lang="el-GR" sz="1600" b="1" dirty="0" smtClean="0"/>
              <a:t>Εικόνα </a:t>
            </a:r>
            <a:r>
              <a:rPr lang="el-GR" sz="1600" b="1" dirty="0"/>
              <a:t>7</a:t>
            </a:r>
            <a:r>
              <a:rPr lang="en-US" sz="1600" b="1" dirty="0"/>
              <a:t>1</a:t>
            </a:r>
            <a:r>
              <a:rPr lang="el-GR" sz="1600" dirty="0"/>
              <a:t>. </a:t>
            </a:r>
            <a:r>
              <a:rPr lang="el-GR" sz="1600" dirty="0" err="1"/>
              <a:t>Κηρίανθος</a:t>
            </a:r>
            <a:r>
              <a:rPr lang="el-GR" sz="1600" dirty="0"/>
              <a:t> ή </a:t>
            </a:r>
            <a:r>
              <a:rPr lang="el-GR" sz="1600" dirty="0" err="1"/>
              <a:t>σωληνόβια</a:t>
            </a:r>
            <a:r>
              <a:rPr lang="el-GR" sz="1600" dirty="0"/>
              <a:t> ανεμώνη. </a:t>
            </a:r>
            <a:r>
              <a:rPr lang="en-US" sz="1600" dirty="0"/>
              <a:t>Wikipedia the Free Encyclopedia. </a:t>
            </a:r>
            <a:r>
              <a:rPr lang="el-GR" sz="1600" dirty="0"/>
              <a:t>Σύνδεσμος: </a:t>
            </a:r>
            <a:r>
              <a:rPr lang="en-US" sz="1600" dirty="0"/>
              <a:t>http://it.wikipedia.org/wiki/Ceriantharia</a:t>
            </a:r>
            <a:r>
              <a:rPr lang="el-GR" sz="1600" dirty="0"/>
              <a:t>. Πηγή: </a:t>
            </a:r>
            <a:r>
              <a:rPr lang="en-US" sz="1600" dirty="0"/>
              <a:t>http://it.wikipedia.org</a:t>
            </a:r>
            <a:r>
              <a:rPr lang="el-GR" sz="1600" dirty="0"/>
              <a:t>.</a:t>
            </a:r>
            <a:endParaRPr lang="en-US" sz="1600" dirty="0"/>
          </a:p>
          <a:p>
            <a:pPr marL="0" indent="0">
              <a:spcBef>
                <a:spcPts val="600"/>
              </a:spcBef>
              <a:buNone/>
            </a:pPr>
            <a:r>
              <a:rPr lang="el-GR" sz="1600" b="1" dirty="0" smtClean="0"/>
              <a:t>Εικόνα7</a:t>
            </a:r>
            <a:r>
              <a:rPr lang="en-US" sz="1600" b="1" dirty="0"/>
              <a:t>2</a:t>
            </a:r>
            <a:r>
              <a:rPr lang="el-GR" sz="1600" b="1" dirty="0"/>
              <a:t>.</a:t>
            </a:r>
            <a:r>
              <a:rPr lang="en-US" sz="1600" b="1" dirty="0"/>
              <a:t> </a:t>
            </a:r>
            <a:r>
              <a:rPr lang="fr-FR" sz="1600" dirty="0"/>
              <a:t>Soft cor</a:t>
            </a:r>
            <a:r>
              <a:rPr lang="en-US" sz="1600" dirty="0" err="1"/>
              <a:t>als</a:t>
            </a:r>
            <a:r>
              <a:rPr lang="en-US" sz="1600" dirty="0"/>
              <a:t>. </a:t>
            </a:r>
            <a:r>
              <a:rPr lang="en-US" sz="1600" dirty="0" err="1"/>
              <a:t>Copyrihted</a:t>
            </a:r>
            <a:r>
              <a:rPr lang="en-US" sz="1600" dirty="0"/>
              <a:t>.</a:t>
            </a:r>
            <a:endParaRPr lang="el-GR" sz="1600" dirty="0"/>
          </a:p>
          <a:p>
            <a:pPr marL="0" indent="0">
              <a:spcBef>
                <a:spcPts val="600"/>
              </a:spcBef>
              <a:buNone/>
            </a:pPr>
            <a:r>
              <a:rPr lang="el-GR" sz="1600" b="1" dirty="0" smtClean="0"/>
              <a:t>Εικόνα </a:t>
            </a:r>
            <a:r>
              <a:rPr lang="el-GR" sz="1600" b="1" dirty="0"/>
              <a:t>7</a:t>
            </a:r>
            <a:r>
              <a:rPr lang="en-US" sz="1600" b="1" dirty="0"/>
              <a:t>3</a:t>
            </a:r>
            <a:r>
              <a:rPr lang="el-GR" sz="1600" dirty="0"/>
              <a:t>.</a:t>
            </a:r>
            <a:r>
              <a:rPr lang="en-US" sz="1600" dirty="0"/>
              <a:t> Soft corals. </a:t>
            </a:r>
            <a:r>
              <a:rPr lang="fr-FR" sz="1600" dirty="0"/>
              <a:t>Copyright J</a:t>
            </a:r>
            <a:r>
              <a:rPr lang="en-US" sz="1600" dirty="0" err="1"/>
              <a:t>anvier</a:t>
            </a:r>
            <a:r>
              <a:rPr lang="en-US" sz="1600" dirty="0"/>
              <a:t> Santiago. </a:t>
            </a:r>
          </a:p>
          <a:p>
            <a:pPr marL="0" indent="0">
              <a:lnSpc>
                <a:spcPct val="100000"/>
              </a:lnSpc>
              <a:spcBef>
                <a:spcPts val="600"/>
              </a:spcBef>
              <a:buNone/>
              <a:defRPr/>
            </a:pPr>
            <a:r>
              <a:rPr lang="el-GR" sz="1600" b="1" dirty="0" smtClean="0"/>
              <a:t>Εικόνα </a:t>
            </a:r>
            <a:r>
              <a:rPr lang="el-GR" sz="1600" b="1" dirty="0"/>
              <a:t>7</a:t>
            </a:r>
            <a:r>
              <a:rPr lang="en-US" sz="1600" b="1" dirty="0"/>
              <a:t>4</a:t>
            </a:r>
            <a:r>
              <a:rPr lang="el-GR" sz="1600" b="1" dirty="0"/>
              <a:t>. </a:t>
            </a:r>
            <a:r>
              <a:rPr lang="en-US" sz="1600" dirty="0"/>
              <a:t> </a:t>
            </a:r>
            <a:r>
              <a:rPr lang="en-US" sz="1600" i="1" dirty="0" err="1"/>
              <a:t>Swiftia</a:t>
            </a:r>
            <a:r>
              <a:rPr lang="en-US" sz="1600" dirty="0"/>
              <a:t> polyp.</a:t>
            </a:r>
            <a:r>
              <a:rPr lang="el-GR" sz="1600" dirty="0"/>
              <a:t> </a:t>
            </a:r>
            <a:r>
              <a:rPr lang="sk-SK" sz="1600" dirty="0"/>
              <a:t>Ocean Explorer. </a:t>
            </a:r>
            <a:r>
              <a:rPr lang="el-GR" sz="1600" dirty="0"/>
              <a:t>Σύνδεσμος</a:t>
            </a:r>
            <a:r>
              <a:rPr lang="en-US" sz="1600" dirty="0"/>
              <a:t>: http://oceanexplorer.noaa.gov/explorations/04alaska/media/bamboo_polyp.html</a:t>
            </a:r>
            <a:r>
              <a:rPr lang="el-GR" sz="1600" dirty="0"/>
              <a:t>. Πηγή: </a:t>
            </a:r>
            <a:r>
              <a:rPr lang="en-US" sz="1600" dirty="0"/>
              <a:t>http://oceanexplorer.noaa.gov.</a:t>
            </a:r>
            <a:endParaRPr lang="el-GR" sz="1600" dirty="0"/>
          </a:p>
          <a:p>
            <a:pPr marL="0" indent="0">
              <a:spcBef>
                <a:spcPts val="600"/>
              </a:spcBef>
              <a:buNone/>
            </a:pPr>
            <a:r>
              <a:rPr lang="el-GR" sz="1600" b="1" dirty="0" smtClean="0"/>
              <a:t>Εικόνα </a:t>
            </a:r>
            <a:r>
              <a:rPr lang="el-GR" sz="1600" b="1" dirty="0"/>
              <a:t>7</a:t>
            </a:r>
            <a:r>
              <a:rPr lang="en-US" sz="1600" b="1" dirty="0"/>
              <a:t>5</a:t>
            </a:r>
            <a:r>
              <a:rPr lang="el-GR" sz="1600" b="1" dirty="0"/>
              <a:t>. </a:t>
            </a:r>
            <a:r>
              <a:rPr lang="en-US" sz="1600" dirty="0"/>
              <a:t>Wikipedia The Free Encyclopedia. </a:t>
            </a:r>
            <a:r>
              <a:rPr lang="el-GR" sz="1600" dirty="0"/>
              <a:t>Σύνδεσμος: </a:t>
            </a:r>
            <a:r>
              <a:rPr lang="en-US" sz="1600" dirty="0"/>
              <a:t>http://commons.wikimedia.org/wiki/File:Corallium_rubrum_(Linnaeus,_1758)_6.jpg</a:t>
            </a:r>
            <a:r>
              <a:rPr lang="el-GR" sz="1600" dirty="0"/>
              <a:t>. Πηγή: </a:t>
            </a:r>
            <a:r>
              <a:rPr lang="en-US" sz="1600" dirty="0"/>
              <a:t>http://commons.wikimedia.org</a:t>
            </a:r>
            <a:r>
              <a:rPr lang="el-GR" sz="1600" dirty="0" smtClean="0"/>
              <a:t>.</a:t>
            </a:r>
            <a:endParaRPr lang="en-US"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105</a:t>
            </a:fld>
            <a:endParaRPr lang="en-US"/>
          </a:p>
        </p:txBody>
      </p:sp>
    </p:spTree>
    <p:extLst>
      <p:ext uri="{BB962C8B-B14F-4D97-AF65-F5344CB8AC3E}">
        <p14:creationId xmlns:p14="http://schemas.microsoft.com/office/powerpoint/2010/main" val="35951674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(15/1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lnSpc>
                <a:spcPct val="100000"/>
              </a:lnSpc>
              <a:spcBef>
                <a:spcPts val="1200"/>
              </a:spcBef>
              <a:buNone/>
              <a:defRPr/>
            </a:pPr>
            <a:r>
              <a:rPr lang="el-GR" sz="1600" b="1" dirty="0"/>
              <a:t>Εικόνα 7</a:t>
            </a:r>
            <a:r>
              <a:rPr lang="en-US" sz="1600" b="1" dirty="0"/>
              <a:t>6</a:t>
            </a:r>
            <a:r>
              <a:rPr lang="el-GR" sz="1600" b="1" dirty="0"/>
              <a:t>. </a:t>
            </a:r>
            <a:r>
              <a:rPr lang="el-GR" sz="1600" dirty="0"/>
              <a:t>Δομή </a:t>
            </a:r>
            <a:r>
              <a:rPr lang="el-GR" sz="1600" dirty="0" err="1"/>
              <a:t>Οκτωκοραλλίου</a:t>
            </a:r>
            <a:r>
              <a:rPr lang="el-GR" sz="1600" dirty="0"/>
              <a:t>.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spcBef>
                <a:spcPts val="600"/>
              </a:spcBef>
              <a:buNone/>
            </a:pPr>
            <a:r>
              <a:rPr lang="el-GR" sz="1600" b="1" dirty="0"/>
              <a:t>Εικόνα 7</a:t>
            </a:r>
            <a:r>
              <a:rPr lang="en-US" sz="1600" b="1" dirty="0"/>
              <a:t>7</a:t>
            </a:r>
            <a:r>
              <a:rPr lang="el-GR" sz="1600" b="1" dirty="0"/>
              <a:t>. </a:t>
            </a:r>
            <a:r>
              <a:rPr lang="el-GR" sz="1600" dirty="0"/>
              <a:t>Μορφές </a:t>
            </a:r>
            <a:r>
              <a:rPr lang="el-GR" sz="1600" dirty="0" err="1"/>
              <a:t>Οκτωκοραλλίων</a:t>
            </a:r>
            <a:r>
              <a:rPr lang="el-GR" sz="1600" dirty="0"/>
              <a:t>.</a:t>
            </a:r>
            <a:r>
              <a:rPr lang="en-US" sz="1600" dirty="0"/>
              <a:t> Copyrighted.</a:t>
            </a:r>
          </a:p>
          <a:p>
            <a:pPr marL="0" indent="0">
              <a:spcBef>
                <a:spcPts val="600"/>
              </a:spcBef>
              <a:buNone/>
            </a:pPr>
            <a:r>
              <a:rPr lang="el-GR" sz="1600" b="1" dirty="0"/>
              <a:t>Εικόνα 7</a:t>
            </a:r>
            <a:r>
              <a:rPr lang="en-US" sz="1600" b="1" dirty="0"/>
              <a:t>8</a:t>
            </a:r>
            <a:r>
              <a:rPr lang="el-GR" sz="1600" b="1" dirty="0"/>
              <a:t>.</a:t>
            </a:r>
            <a:r>
              <a:rPr lang="fr-FR" sz="1600" b="1" dirty="0"/>
              <a:t> </a:t>
            </a:r>
            <a:r>
              <a:rPr lang="el-GR" sz="1600" dirty="0" err="1"/>
              <a:t>Οκτωκοράλλιο</a:t>
            </a:r>
            <a:r>
              <a:rPr lang="el-GR" sz="1600" dirty="0"/>
              <a:t> </a:t>
            </a:r>
            <a:r>
              <a:rPr lang="fr-FR" sz="1600" i="1" dirty="0" err="1"/>
              <a:t>Eunicell</a:t>
            </a:r>
            <a:r>
              <a:rPr lang="en-US" sz="1600" i="1" dirty="0"/>
              <a:t>a </a:t>
            </a:r>
            <a:r>
              <a:rPr lang="en-US" sz="1600" i="1" dirty="0" err="1"/>
              <a:t>verucosa</a:t>
            </a:r>
            <a:r>
              <a:rPr lang="en-US" sz="1600" dirty="0"/>
              <a:t>. Wikimedia Commons. </a:t>
            </a:r>
            <a:r>
              <a:rPr lang="el-GR" sz="1600" dirty="0"/>
              <a:t>Σύνδεσμος: </a:t>
            </a:r>
            <a:r>
              <a:rPr lang="en-US" sz="1600" dirty="0"/>
              <a:t>http://commons.wikimedia.org/wiki/File:Eunicella_verrucosa.JPG</a:t>
            </a:r>
            <a:r>
              <a:rPr lang="el-GR" sz="1600" dirty="0"/>
              <a:t>. Πηγή: </a:t>
            </a:r>
            <a:r>
              <a:rPr lang="en-US" sz="1600" dirty="0"/>
              <a:t>http://commons.wikimedia.org</a:t>
            </a:r>
            <a:r>
              <a:rPr lang="el-GR" sz="1600" dirty="0"/>
              <a:t>.</a:t>
            </a:r>
            <a:endParaRPr lang="en-US" sz="1600" dirty="0"/>
          </a:p>
          <a:p>
            <a:pPr marL="0" indent="0">
              <a:spcBef>
                <a:spcPts val="600"/>
              </a:spcBef>
              <a:buNone/>
            </a:pPr>
            <a:r>
              <a:rPr lang="el-GR" sz="1600" b="1" dirty="0"/>
              <a:t>Εικόνα </a:t>
            </a:r>
            <a:r>
              <a:rPr lang="en-US" sz="1600" b="1" dirty="0"/>
              <a:t>79</a:t>
            </a:r>
            <a:r>
              <a:rPr lang="el-GR" sz="1600" b="1" dirty="0"/>
              <a:t>. </a:t>
            </a:r>
            <a:r>
              <a:rPr lang="el-GR" sz="1600" dirty="0" err="1"/>
              <a:t>Οκτωκοράλλιο</a:t>
            </a:r>
            <a:r>
              <a:rPr lang="el-GR" sz="1600" dirty="0"/>
              <a:t> </a:t>
            </a:r>
            <a:r>
              <a:rPr lang="en-US" sz="1600" i="1" dirty="0" err="1"/>
              <a:t>Pennatula</a:t>
            </a:r>
            <a:r>
              <a:rPr lang="en-US" sz="1600" i="1" dirty="0"/>
              <a:t> </a:t>
            </a:r>
            <a:r>
              <a:rPr lang="en-US" sz="1600" i="1" dirty="0" err="1"/>
              <a:t>phosphorea</a:t>
            </a:r>
            <a:r>
              <a:rPr lang="en-US" sz="1600" dirty="0"/>
              <a:t>. </a:t>
            </a:r>
            <a:r>
              <a:rPr lang="el-GR" sz="1600" dirty="0"/>
              <a:t>Σύνδεσμος: </a:t>
            </a:r>
            <a:r>
              <a:rPr lang="en-US" sz="1600" dirty="0"/>
              <a:t>http://commons.wikimedia.org/wiki/File:Pennatula_phosphorea.jpg</a:t>
            </a:r>
            <a:r>
              <a:rPr lang="el-GR" sz="1600" dirty="0"/>
              <a:t>. Πηγή: </a:t>
            </a:r>
            <a:r>
              <a:rPr lang="en-US" sz="1600" dirty="0"/>
              <a:t>http://commons.wikimedia.org</a:t>
            </a:r>
            <a:r>
              <a:rPr lang="el-GR" sz="1600" dirty="0"/>
              <a:t>.</a:t>
            </a:r>
            <a:endParaRPr lang="en-US" sz="1600" dirty="0"/>
          </a:p>
          <a:p>
            <a:pPr marL="0" indent="0">
              <a:spcBef>
                <a:spcPts val="600"/>
              </a:spcBef>
              <a:buNone/>
            </a:pPr>
            <a:r>
              <a:rPr lang="en-US" sz="1600" b="1" dirty="0" smtClean="0"/>
              <a:t>E</a:t>
            </a:r>
            <a:r>
              <a:rPr lang="el-GR" sz="1600" b="1" dirty="0" err="1" smtClean="0"/>
              <a:t>ικόνα</a:t>
            </a:r>
            <a:r>
              <a:rPr lang="el-GR" sz="1600" b="1" dirty="0" smtClean="0"/>
              <a:t> 8</a:t>
            </a:r>
            <a:r>
              <a:rPr lang="en-US" sz="1600" b="1" dirty="0" smtClean="0"/>
              <a:t>0</a:t>
            </a:r>
            <a:r>
              <a:rPr lang="el-GR" sz="1600" b="1" dirty="0" smtClean="0"/>
              <a:t>. </a:t>
            </a:r>
            <a:r>
              <a:rPr lang="fr-FR" sz="1600" dirty="0"/>
              <a:t>Cor</a:t>
            </a:r>
            <a:r>
              <a:rPr lang="en-US" sz="1600" dirty="0"/>
              <a:t>al</a:t>
            </a:r>
            <a:r>
              <a:rPr lang="fr-FR" sz="1600" dirty="0"/>
              <a:t> </a:t>
            </a:r>
            <a:r>
              <a:rPr lang="fr-FR" sz="1600" dirty="0" err="1"/>
              <a:t>reef</a:t>
            </a:r>
            <a:r>
              <a:rPr lang="fr-FR" sz="1600" dirty="0"/>
              <a:t>. </a:t>
            </a:r>
            <a:r>
              <a:rPr lang="fr-FR" sz="1600" dirty="0" err="1"/>
              <a:t>Wikimedia</a:t>
            </a:r>
            <a:r>
              <a:rPr lang="fr-FR" sz="1600" dirty="0"/>
              <a:t> Commons. </a:t>
            </a:r>
            <a:r>
              <a:rPr lang="el-GR" sz="1600" dirty="0"/>
              <a:t>Σύνδεσμος: </a:t>
            </a:r>
            <a:r>
              <a:rPr lang="en-US" sz="1600" dirty="0"/>
              <a:t>http://commons.wikimedia.org/wiki/File:Coral_reefs_in_papua_new_guinea.JPG</a:t>
            </a:r>
            <a:r>
              <a:rPr lang="el-GR" sz="1600" dirty="0"/>
              <a:t>. Πηγή: </a:t>
            </a:r>
            <a:r>
              <a:rPr lang="en-US" sz="1600" dirty="0"/>
              <a:t>http://commons.wikimedia.org</a:t>
            </a:r>
            <a:r>
              <a:rPr lang="el-GR" sz="1600" dirty="0"/>
              <a:t>.</a:t>
            </a:r>
            <a:endParaRPr lang="en-US" sz="1600" dirty="0"/>
          </a:p>
          <a:p>
            <a:pPr marL="0" indent="0">
              <a:spcBef>
                <a:spcPts val="600"/>
              </a:spcBef>
              <a:buNone/>
            </a:pPr>
            <a:r>
              <a:rPr lang="el-GR" sz="1600" b="1" dirty="0"/>
              <a:t>Εικόνα 8</a:t>
            </a:r>
            <a:r>
              <a:rPr lang="en-US" sz="1600" b="1" dirty="0"/>
              <a:t>1</a:t>
            </a:r>
            <a:r>
              <a:rPr lang="el-GR" sz="1600" b="1" dirty="0"/>
              <a:t>. </a:t>
            </a:r>
            <a:r>
              <a:rPr lang="el-GR" sz="1600" dirty="0" err="1"/>
              <a:t>Κλαδόγραμμα</a:t>
            </a:r>
            <a:r>
              <a:rPr lang="el-GR" sz="1600" dirty="0"/>
              <a:t> με τις υποθετικές σχέσεις των ομοταξιών των </a:t>
            </a:r>
            <a:r>
              <a:rPr lang="el-GR" sz="1600" dirty="0" err="1"/>
              <a:t>Κνιδοζώων</a:t>
            </a:r>
            <a:r>
              <a:rPr lang="el-GR" sz="1600" dirty="0"/>
              <a:t>.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endParaRPr lang="en-US" sz="1600" dirty="0"/>
          </a:p>
          <a:p>
            <a:pPr>
              <a:lnSpc>
                <a:spcPct val="100000"/>
              </a:lnSpc>
              <a:spcBef>
                <a:spcPts val="0"/>
              </a:spcBef>
              <a:defRPr/>
            </a:pPr>
            <a:endParaRPr lang="el-GR" sz="1600" dirty="0"/>
          </a:p>
          <a:p>
            <a:pPr>
              <a:lnSpc>
                <a:spcPct val="100000"/>
              </a:lnSpc>
              <a:spcBef>
                <a:spcPts val="0"/>
              </a:spcBef>
              <a:defRPr/>
            </a:pPr>
            <a:endParaRPr lang="en-US" sz="1600" dirty="0"/>
          </a:p>
          <a:p>
            <a:endParaRPr lang="el-GR" sz="1600" dirty="0"/>
          </a:p>
          <a:p>
            <a:endParaRPr lang="en-US" sz="1600" dirty="0"/>
          </a:p>
          <a:p>
            <a:pPr>
              <a:lnSpc>
                <a:spcPct val="100000"/>
              </a:lnSpc>
              <a:spcBef>
                <a:spcPts val="0"/>
              </a:spcBef>
              <a:defRPr/>
            </a:pPr>
            <a:endParaRPr lang="en-US" sz="1600" dirty="0"/>
          </a:p>
          <a:p>
            <a:pPr>
              <a:lnSpc>
                <a:spcPct val="100000"/>
              </a:lnSpc>
              <a:spcBef>
                <a:spcPts val="0"/>
              </a:spcBef>
              <a:defRPr/>
            </a:pPr>
            <a:endParaRPr lang="el-GR" sz="1600" dirty="0"/>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106</a:t>
            </a:fld>
            <a:endParaRPr lang="en-US"/>
          </a:p>
        </p:txBody>
      </p:sp>
    </p:spTree>
    <p:extLst>
      <p:ext uri="{BB962C8B-B14F-4D97-AF65-F5344CB8AC3E}">
        <p14:creationId xmlns:p14="http://schemas.microsoft.com/office/powerpoint/2010/main" val="11343152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(1</a:t>
            </a:r>
            <a:r>
              <a:rPr lang="el-GR" sz="4000" b="1" dirty="0" smtClean="0">
                <a:solidFill>
                  <a:schemeClr val="accent1"/>
                </a:solidFill>
              </a:rPr>
              <a:t>6</a:t>
            </a:r>
            <a:r>
              <a:rPr lang="en-US" sz="4000" b="1" dirty="0" smtClean="0">
                <a:solidFill>
                  <a:schemeClr val="accent1"/>
                </a:solidFill>
              </a:rPr>
              <a:t>/1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Βίντεο</a:t>
            </a:r>
            <a:r>
              <a:rPr lang="en-US" sz="1600" b="1" dirty="0" smtClean="0"/>
              <a:t> </a:t>
            </a:r>
            <a:endParaRPr lang="el-GR" sz="1600" b="1" dirty="0" smtClean="0"/>
          </a:p>
          <a:p>
            <a:pPr marL="0" indent="0">
              <a:lnSpc>
                <a:spcPct val="80000"/>
              </a:lnSpc>
              <a:spcBef>
                <a:spcPts val="1200"/>
              </a:spcBef>
              <a:buNone/>
              <a:defRPr/>
            </a:pPr>
            <a:r>
              <a:rPr lang="el-GR" sz="1600" b="1" dirty="0" smtClean="0"/>
              <a:t>Βίντεο </a:t>
            </a:r>
            <a:r>
              <a:rPr lang="el-GR" sz="1600" b="1" dirty="0"/>
              <a:t>1. </a:t>
            </a:r>
            <a:r>
              <a:rPr lang="en-US" sz="1600" dirty="0"/>
              <a:t>Nematocysts Firing.wmv </a:t>
            </a:r>
            <a:r>
              <a:rPr lang="el-GR" sz="1600" dirty="0"/>
              <a:t>Τυπική άδεια </a:t>
            </a:r>
            <a:r>
              <a:rPr lang="en-US" sz="1600" dirty="0" err="1"/>
              <a:t>Youtube</a:t>
            </a:r>
            <a:r>
              <a:rPr lang="en-US" sz="1600" dirty="0"/>
              <a:t>. </a:t>
            </a:r>
            <a:r>
              <a:rPr lang="el-GR" sz="1600" dirty="0"/>
              <a:t>Σύνδεσμος: </a:t>
            </a:r>
            <a:r>
              <a:rPr lang="en-US" sz="1600" dirty="0"/>
              <a:t>http://www.youtube.com/watch?v=6zJiBc_N1Zk. </a:t>
            </a:r>
            <a:r>
              <a:rPr lang="el-GR" sz="1600" dirty="0"/>
              <a:t>Πηγή: </a:t>
            </a:r>
            <a:r>
              <a:rPr lang="en-US" sz="1600" dirty="0"/>
              <a:t>http://www.youtube.com.</a:t>
            </a:r>
          </a:p>
          <a:p>
            <a:pPr marL="0" indent="0">
              <a:lnSpc>
                <a:spcPct val="80000"/>
              </a:lnSpc>
              <a:spcBef>
                <a:spcPts val="0"/>
              </a:spcBef>
              <a:buNone/>
              <a:defRPr/>
            </a:pPr>
            <a:endParaRPr lang="en-US" sz="1600" dirty="0"/>
          </a:p>
          <a:p>
            <a:pPr marL="0" indent="0">
              <a:lnSpc>
                <a:spcPct val="80000"/>
              </a:lnSpc>
              <a:spcBef>
                <a:spcPts val="0"/>
              </a:spcBef>
              <a:buNone/>
              <a:defRPr/>
            </a:pPr>
            <a:r>
              <a:rPr lang="en-US" sz="1600" b="1" dirty="0"/>
              <a:t>B</a:t>
            </a:r>
            <a:r>
              <a:rPr lang="el-GR" sz="1600" b="1" dirty="0" err="1"/>
              <a:t>ίντεο</a:t>
            </a:r>
            <a:r>
              <a:rPr lang="el-GR" sz="1600" b="1" dirty="0"/>
              <a:t> 2. </a:t>
            </a:r>
            <a:r>
              <a:rPr lang="en-US" sz="1600" dirty="0"/>
              <a:t>Hydra </a:t>
            </a:r>
            <a:r>
              <a:rPr lang="en-US" sz="1600" dirty="0" err="1"/>
              <a:t>cacthes</a:t>
            </a:r>
            <a:r>
              <a:rPr lang="en-US" sz="1600" dirty="0"/>
              <a:t> water flea. </a:t>
            </a:r>
            <a:r>
              <a:rPr lang="el-GR" sz="1600" dirty="0"/>
              <a:t>Τυπική άδεια </a:t>
            </a:r>
            <a:r>
              <a:rPr lang="en-US" sz="1600" dirty="0" err="1"/>
              <a:t>Youtube</a:t>
            </a:r>
            <a:r>
              <a:rPr lang="en-US" sz="1600" dirty="0"/>
              <a:t>. </a:t>
            </a:r>
            <a:r>
              <a:rPr lang="el-GR" sz="1600" dirty="0"/>
              <a:t>Σύνδεσμος: </a:t>
            </a:r>
            <a:r>
              <a:rPr lang="en-US" sz="1600" dirty="0"/>
              <a:t>http://www.youtube.com/watch?v=Kukv0AtIVdU. </a:t>
            </a:r>
            <a:r>
              <a:rPr lang="el-GR" sz="1600" dirty="0"/>
              <a:t>Πηγή: </a:t>
            </a:r>
            <a:r>
              <a:rPr lang="en-US" sz="1600" dirty="0"/>
              <a:t>http://www.youtube.com.</a:t>
            </a:r>
          </a:p>
          <a:p>
            <a:pPr marL="0" indent="0">
              <a:lnSpc>
                <a:spcPct val="80000"/>
              </a:lnSpc>
              <a:spcBef>
                <a:spcPts val="0"/>
              </a:spcBef>
              <a:buNone/>
              <a:defRPr/>
            </a:pPr>
            <a:endParaRPr lang="en-US" sz="1600" b="1" dirty="0"/>
          </a:p>
          <a:p>
            <a:pPr marL="0" indent="0">
              <a:lnSpc>
                <a:spcPct val="80000"/>
              </a:lnSpc>
              <a:spcBef>
                <a:spcPts val="0"/>
              </a:spcBef>
              <a:buNone/>
              <a:defRPr/>
            </a:pPr>
            <a:r>
              <a:rPr lang="el-GR" sz="1600" b="1" dirty="0"/>
              <a:t>Βίντεο 3. </a:t>
            </a:r>
            <a:r>
              <a:rPr lang="en-US" sz="1600" dirty="0"/>
              <a:t>Budding in Hydra HD ANIMATION. </a:t>
            </a:r>
            <a:r>
              <a:rPr lang="el-GR" sz="1600" dirty="0"/>
              <a:t>Τυπική άδεια </a:t>
            </a:r>
            <a:r>
              <a:rPr lang="en-US" sz="1600" dirty="0" err="1"/>
              <a:t>Youtube</a:t>
            </a:r>
            <a:r>
              <a:rPr lang="en-US" sz="1600" dirty="0"/>
              <a:t>. </a:t>
            </a:r>
            <a:r>
              <a:rPr lang="el-GR" sz="1600" dirty="0"/>
              <a:t>Σύνδεσμος: </a:t>
            </a:r>
            <a:r>
              <a:rPr lang="en-US" sz="1600" dirty="0"/>
              <a:t>http://www.youtube.com/watch?v=-B7ANli2xfY. </a:t>
            </a:r>
            <a:r>
              <a:rPr lang="el-GR" sz="1600" dirty="0"/>
              <a:t>Πηγή: </a:t>
            </a:r>
            <a:r>
              <a:rPr lang="en-US" sz="1600" dirty="0"/>
              <a:t>http://www.youtube.com.</a:t>
            </a:r>
          </a:p>
          <a:p>
            <a:pPr marL="0" indent="0">
              <a:lnSpc>
                <a:spcPct val="80000"/>
              </a:lnSpc>
              <a:spcBef>
                <a:spcPts val="0"/>
              </a:spcBef>
              <a:buNone/>
              <a:defRPr/>
            </a:pPr>
            <a:endParaRPr lang="en-US" sz="1600" b="1" dirty="0"/>
          </a:p>
          <a:p>
            <a:pPr marL="0" indent="0">
              <a:lnSpc>
                <a:spcPct val="80000"/>
              </a:lnSpc>
              <a:spcBef>
                <a:spcPts val="0"/>
              </a:spcBef>
              <a:buNone/>
              <a:defRPr/>
            </a:pPr>
            <a:r>
              <a:rPr lang="el-GR" sz="1600" b="1" dirty="0"/>
              <a:t>Βίντεο 4. </a:t>
            </a:r>
            <a:r>
              <a:rPr lang="en-US" sz="1600" dirty="0"/>
              <a:t>Hydra reproduction. </a:t>
            </a:r>
            <a:r>
              <a:rPr lang="el-GR" sz="1600" dirty="0"/>
              <a:t>Τυπική άδεια </a:t>
            </a:r>
            <a:r>
              <a:rPr lang="en-US" sz="1600" dirty="0" err="1"/>
              <a:t>Youtube</a:t>
            </a:r>
            <a:r>
              <a:rPr lang="en-US" sz="1600" dirty="0"/>
              <a:t>. </a:t>
            </a:r>
            <a:r>
              <a:rPr lang="el-GR" sz="1600" dirty="0"/>
              <a:t>Σύνδεσμος: </a:t>
            </a:r>
            <a:r>
              <a:rPr lang="en-US" sz="1600" dirty="0"/>
              <a:t>http://www.youtube.com/watch?v=yE1RXE_NNrl. </a:t>
            </a:r>
            <a:r>
              <a:rPr lang="el-GR" sz="1600" dirty="0"/>
              <a:t>Πηγή: </a:t>
            </a:r>
            <a:r>
              <a:rPr lang="en-US" sz="1600" dirty="0"/>
              <a:t>http://www.youtube.com.</a:t>
            </a:r>
          </a:p>
          <a:p>
            <a:pPr marL="0" indent="0">
              <a:lnSpc>
                <a:spcPct val="80000"/>
              </a:lnSpc>
              <a:spcBef>
                <a:spcPts val="0"/>
              </a:spcBef>
              <a:buNone/>
              <a:defRPr/>
            </a:pPr>
            <a:endParaRPr lang="en-US" sz="1600" dirty="0"/>
          </a:p>
          <a:p>
            <a:pPr marL="0" indent="0">
              <a:lnSpc>
                <a:spcPct val="80000"/>
              </a:lnSpc>
              <a:spcBef>
                <a:spcPts val="0"/>
              </a:spcBef>
              <a:buNone/>
              <a:defRPr/>
            </a:pPr>
            <a:r>
              <a:rPr lang="el-GR" sz="1600" b="1" dirty="0"/>
              <a:t>Βίντεο 5. </a:t>
            </a:r>
            <a:r>
              <a:rPr lang="en-US" sz="1600" dirty="0"/>
              <a:t>Portuguese Man of War (Blue bottle). </a:t>
            </a:r>
            <a:r>
              <a:rPr lang="el-GR" sz="1600" dirty="0"/>
              <a:t>Τυπική άδεια </a:t>
            </a:r>
            <a:r>
              <a:rPr lang="en-US" sz="1600" dirty="0" err="1"/>
              <a:t>Youtube</a:t>
            </a:r>
            <a:r>
              <a:rPr lang="en-US" sz="1600" dirty="0"/>
              <a:t>. </a:t>
            </a:r>
            <a:r>
              <a:rPr lang="el-GR" sz="1600" dirty="0"/>
              <a:t>Σύνδεσμος: </a:t>
            </a:r>
            <a:r>
              <a:rPr lang="en-US" sz="1600" dirty="0"/>
              <a:t>http://www.youtube.com/watch?v=fBkmzzAh8Eo. </a:t>
            </a:r>
            <a:r>
              <a:rPr lang="el-GR" sz="1600" dirty="0"/>
              <a:t>Πηγή: </a:t>
            </a:r>
            <a:r>
              <a:rPr lang="en-US" sz="1600" dirty="0"/>
              <a:t>http://www.youtube.com.</a:t>
            </a:r>
          </a:p>
          <a:p>
            <a:pPr marL="0" indent="0">
              <a:lnSpc>
                <a:spcPct val="80000"/>
              </a:lnSpc>
              <a:spcBef>
                <a:spcPts val="0"/>
              </a:spcBef>
              <a:buNone/>
              <a:defRPr/>
            </a:pPr>
            <a:endParaRPr lang="en-US" sz="1600" b="1" dirty="0"/>
          </a:p>
          <a:p>
            <a:pPr marL="0" indent="0">
              <a:lnSpc>
                <a:spcPct val="80000"/>
              </a:lnSpc>
              <a:spcBef>
                <a:spcPts val="0"/>
              </a:spcBef>
              <a:buNone/>
              <a:defRPr/>
            </a:pPr>
            <a:r>
              <a:rPr lang="el-GR" sz="1600" b="1" dirty="0"/>
              <a:t>Βίντεο 6. </a:t>
            </a:r>
            <a:r>
              <a:rPr lang="en-US" sz="1600" dirty="0"/>
              <a:t>Aurelia swimming. </a:t>
            </a:r>
            <a:r>
              <a:rPr lang="el-GR" sz="1600" dirty="0"/>
              <a:t>Τυπική άδεια </a:t>
            </a:r>
            <a:r>
              <a:rPr lang="en-US" sz="1600" dirty="0" err="1"/>
              <a:t>Youtube</a:t>
            </a:r>
            <a:r>
              <a:rPr lang="en-US" sz="1600" dirty="0"/>
              <a:t>. </a:t>
            </a:r>
            <a:r>
              <a:rPr lang="el-GR" sz="1600" dirty="0"/>
              <a:t>Σύνδεσμος: </a:t>
            </a:r>
            <a:r>
              <a:rPr lang="en-US" sz="1600" dirty="0"/>
              <a:t>http://www.youtube.com/watch?v=fBkmzzAh8Eo. </a:t>
            </a:r>
            <a:r>
              <a:rPr lang="el-GR" sz="1600" dirty="0"/>
              <a:t>Πηγή: </a:t>
            </a:r>
            <a:r>
              <a:rPr lang="en-US" sz="1600" dirty="0"/>
              <a:t>http://www.youtube.com.</a:t>
            </a:r>
          </a:p>
          <a:p>
            <a:pPr marL="0" indent="0">
              <a:lnSpc>
                <a:spcPct val="80000"/>
              </a:lnSpc>
              <a:spcBef>
                <a:spcPts val="0"/>
              </a:spcBef>
              <a:buNone/>
              <a:defRPr/>
            </a:pPr>
            <a:endParaRPr lang="en-US"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107</a:t>
            </a:fld>
            <a:endParaRPr lang="en-US"/>
          </a:p>
        </p:txBody>
      </p:sp>
    </p:spTree>
    <p:extLst>
      <p:ext uri="{BB962C8B-B14F-4D97-AF65-F5344CB8AC3E}">
        <p14:creationId xmlns:p14="http://schemas.microsoft.com/office/powerpoint/2010/main" val="37835662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(1</a:t>
            </a:r>
            <a:r>
              <a:rPr lang="el-GR" sz="4000" b="1" dirty="0" smtClean="0">
                <a:solidFill>
                  <a:schemeClr val="accent1"/>
                </a:solidFill>
              </a:rPr>
              <a:t>7</a:t>
            </a:r>
            <a:r>
              <a:rPr lang="en-US" sz="4000" b="1" dirty="0" smtClean="0">
                <a:solidFill>
                  <a:schemeClr val="accent1"/>
                </a:solidFill>
              </a:rPr>
              <a:t>/1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Βίντεο</a:t>
            </a:r>
            <a:r>
              <a:rPr lang="en-US" sz="1600" b="1" dirty="0" smtClean="0"/>
              <a:t> </a:t>
            </a:r>
            <a:endParaRPr lang="el-GR" sz="1600" b="1" dirty="0" smtClean="0"/>
          </a:p>
          <a:p>
            <a:pPr marL="0" indent="0">
              <a:lnSpc>
                <a:spcPct val="100000"/>
              </a:lnSpc>
              <a:spcBef>
                <a:spcPts val="1200"/>
              </a:spcBef>
              <a:buNone/>
              <a:defRPr/>
            </a:pPr>
            <a:r>
              <a:rPr lang="el-GR" sz="1600" b="1" dirty="0" smtClean="0"/>
              <a:t>Βίντεο </a:t>
            </a:r>
            <a:r>
              <a:rPr lang="el-GR" sz="1600" b="1" dirty="0"/>
              <a:t>7. </a:t>
            </a:r>
            <a:r>
              <a:rPr lang="en-US" sz="1600" dirty="0"/>
              <a:t>Box Jellyfish (</a:t>
            </a:r>
            <a:r>
              <a:rPr lang="en-US" sz="1600" dirty="0" err="1"/>
              <a:t>Cubozoa</a:t>
            </a:r>
            <a:r>
              <a:rPr lang="en-US" sz="1600" dirty="0"/>
              <a:t>). </a:t>
            </a:r>
            <a:r>
              <a:rPr lang="el-GR" sz="1600" dirty="0"/>
              <a:t>Τυπική άδεια </a:t>
            </a:r>
            <a:r>
              <a:rPr lang="en-US" sz="1600" dirty="0" err="1"/>
              <a:t>Youtube</a:t>
            </a:r>
            <a:r>
              <a:rPr lang="en-US" sz="1600" dirty="0"/>
              <a:t>. </a:t>
            </a:r>
            <a:r>
              <a:rPr lang="el-GR" sz="1600" dirty="0"/>
              <a:t>Σύνδεσμος: </a:t>
            </a:r>
            <a:r>
              <a:rPr lang="en-US" sz="1600" dirty="0"/>
              <a:t>http://www.youtube.com/watch?v=CCuNMIT67y8. </a:t>
            </a:r>
            <a:r>
              <a:rPr lang="el-GR" sz="1600" dirty="0"/>
              <a:t>Πηγή: </a:t>
            </a:r>
            <a:r>
              <a:rPr lang="en-US" sz="1600" dirty="0"/>
              <a:t>http://www.youtube.com.</a:t>
            </a:r>
          </a:p>
          <a:p>
            <a:pPr marL="0" indent="0">
              <a:lnSpc>
                <a:spcPct val="100000"/>
              </a:lnSpc>
              <a:spcBef>
                <a:spcPts val="0"/>
              </a:spcBef>
              <a:buNone/>
              <a:defRPr/>
            </a:pPr>
            <a:endParaRPr lang="en-US" sz="1600" dirty="0"/>
          </a:p>
          <a:p>
            <a:pPr marL="0" indent="0">
              <a:lnSpc>
                <a:spcPct val="100000"/>
              </a:lnSpc>
              <a:spcBef>
                <a:spcPts val="0"/>
              </a:spcBef>
              <a:buNone/>
              <a:defRPr/>
            </a:pPr>
            <a:r>
              <a:rPr lang="el-GR" sz="1600" b="1" dirty="0"/>
              <a:t>Βίντεο 8. </a:t>
            </a:r>
            <a:r>
              <a:rPr lang="en-US" sz="1600" dirty="0"/>
              <a:t>Swimming Anemone while diving Vancouver Island Canada. </a:t>
            </a:r>
            <a:r>
              <a:rPr lang="el-GR" sz="1600" dirty="0"/>
              <a:t>Τυπική άδεια </a:t>
            </a:r>
            <a:r>
              <a:rPr lang="en-US" sz="1600" dirty="0" err="1"/>
              <a:t>Youtube</a:t>
            </a:r>
            <a:r>
              <a:rPr lang="en-US" sz="1600" dirty="0"/>
              <a:t>. </a:t>
            </a:r>
            <a:r>
              <a:rPr lang="el-GR" sz="1600" dirty="0"/>
              <a:t>Σύνδεσμος: </a:t>
            </a:r>
            <a:r>
              <a:rPr lang="en-US" sz="1600" dirty="0"/>
              <a:t>http://www.youtube.com/watch?v=Dm98n3908QM. </a:t>
            </a:r>
            <a:r>
              <a:rPr lang="el-GR" sz="1600" dirty="0"/>
              <a:t>Πηγή: </a:t>
            </a:r>
            <a:r>
              <a:rPr lang="en-US" sz="1600" dirty="0"/>
              <a:t>http://www.youtube.com.</a:t>
            </a:r>
          </a:p>
          <a:p>
            <a:pPr marL="0" indent="0">
              <a:lnSpc>
                <a:spcPct val="100000"/>
              </a:lnSpc>
              <a:spcBef>
                <a:spcPts val="0"/>
              </a:spcBef>
              <a:buNone/>
              <a:defRPr/>
            </a:pPr>
            <a:endParaRPr lang="en-US" sz="1600" dirty="0"/>
          </a:p>
          <a:p>
            <a:pPr marL="0" indent="0">
              <a:lnSpc>
                <a:spcPct val="100000"/>
              </a:lnSpc>
              <a:spcBef>
                <a:spcPts val="0"/>
              </a:spcBef>
              <a:buNone/>
              <a:defRPr/>
            </a:pPr>
            <a:r>
              <a:rPr lang="el-GR" sz="1600" b="1" dirty="0"/>
              <a:t>Βίντεο </a:t>
            </a:r>
            <a:r>
              <a:rPr lang="el-GR" sz="1600" b="1" dirty="0" smtClean="0"/>
              <a:t>9.</a:t>
            </a:r>
            <a:r>
              <a:rPr lang="en-US" sz="1600" b="1" dirty="0" smtClean="0"/>
              <a:t> </a:t>
            </a:r>
            <a:r>
              <a:rPr lang="en-US" sz="1600" dirty="0"/>
              <a:t>Muscles nerves anemone</a:t>
            </a:r>
            <a:r>
              <a:rPr lang="en-US" sz="1600" dirty="0" smtClean="0"/>
              <a:t>.</a:t>
            </a:r>
            <a:endParaRPr lang="el-GR" sz="1600" dirty="0" smtClean="0"/>
          </a:p>
          <a:p>
            <a:pPr marL="0" indent="0">
              <a:lnSpc>
                <a:spcPct val="100000"/>
              </a:lnSpc>
              <a:spcBef>
                <a:spcPts val="0"/>
              </a:spcBef>
              <a:buNone/>
              <a:defRPr/>
            </a:pPr>
            <a:endParaRPr lang="en-US" sz="1600" dirty="0"/>
          </a:p>
          <a:p>
            <a:pPr marL="0" indent="0">
              <a:lnSpc>
                <a:spcPct val="100000"/>
              </a:lnSpc>
              <a:spcBef>
                <a:spcPts val="0"/>
              </a:spcBef>
              <a:buNone/>
              <a:defRPr/>
            </a:pPr>
            <a:r>
              <a:rPr lang="el-GR" sz="1600" b="1" dirty="0"/>
              <a:t>Βίντεο </a:t>
            </a:r>
            <a:r>
              <a:rPr lang="el-GR" sz="1600" b="1" dirty="0" smtClean="0"/>
              <a:t>10. </a:t>
            </a:r>
            <a:r>
              <a:rPr lang="en-US" sz="1600" dirty="0"/>
              <a:t>Anemone feeding</a:t>
            </a:r>
            <a:r>
              <a:rPr lang="en-US" sz="1600" dirty="0" smtClean="0"/>
              <a:t>.</a:t>
            </a:r>
            <a:endParaRPr lang="el-GR" sz="1600" dirty="0" smtClean="0"/>
          </a:p>
          <a:p>
            <a:pPr marL="0" indent="0">
              <a:lnSpc>
                <a:spcPct val="100000"/>
              </a:lnSpc>
              <a:spcBef>
                <a:spcPts val="0"/>
              </a:spcBef>
              <a:buNone/>
              <a:defRPr/>
            </a:pPr>
            <a:endParaRPr lang="en-US" sz="1600" dirty="0"/>
          </a:p>
          <a:p>
            <a:pPr marL="0" indent="0">
              <a:lnSpc>
                <a:spcPct val="100000"/>
              </a:lnSpc>
              <a:spcBef>
                <a:spcPts val="0"/>
              </a:spcBef>
              <a:buNone/>
              <a:defRPr/>
            </a:pPr>
            <a:r>
              <a:rPr lang="el-GR" sz="1600" b="1" dirty="0"/>
              <a:t>Βίντεο </a:t>
            </a:r>
            <a:r>
              <a:rPr lang="el-GR" sz="1600" b="1" dirty="0" smtClean="0"/>
              <a:t>11.</a:t>
            </a:r>
            <a:r>
              <a:rPr lang="en-US" sz="1600" b="1" dirty="0" smtClean="0"/>
              <a:t> </a:t>
            </a:r>
            <a:r>
              <a:rPr lang="en-US" sz="1600" dirty="0" err="1"/>
              <a:t>Skleractinia</a:t>
            </a:r>
            <a:r>
              <a:rPr lang="en-US" sz="1600" dirty="0" smtClean="0"/>
              <a:t>.</a:t>
            </a:r>
            <a:endParaRPr lang="el-GR" sz="1600" dirty="0" smtClean="0"/>
          </a:p>
          <a:p>
            <a:pPr marL="0" indent="0">
              <a:lnSpc>
                <a:spcPct val="100000"/>
              </a:lnSpc>
              <a:spcBef>
                <a:spcPts val="0"/>
              </a:spcBef>
              <a:buNone/>
              <a:defRPr/>
            </a:pPr>
            <a:endParaRPr lang="en-US" sz="1600" dirty="0"/>
          </a:p>
          <a:p>
            <a:pPr marL="0" indent="0">
              <a:lnSpc>
                <a:spcPct val="100000"/>
              </a:lnSpc>
              <a:spcBef>
                <a:spcPts val="0"/>
              </a:spcBef>
              <a:buNone/>
              <a:defRPr/>
            </a:pPr>
            <a:r>
              <a:rPr lang="el-GR" sz="1600" b="1" dirty="0"/>
              <a:t>Βίντεο </a:t>
            </a:r>
            <a:r>
              <a:rPr lang="el-GR" sz="1600" b="1" dirty="0" smtClean="0"/>
              <a:t>12.</a:t>
            </a:r>
            <a:r>
              <a:rPr lang="en-US" sz="1600" b="1" dirty="0" smtClean="0"/>
              <a:t> </a:t>
            </a:r>
            <a:r>
              <a:rPr lang="en-US" sz="1600" dirty="0"/>
              <a:t>Coral egg.</a:t>
            </a:r>
          </a:p>
          <a:p>
            <a:pPr>
              <a:lnSpc>
                <a:spcPct val="100000"/>
              </a:lnSpc>
              <a:spcBef>
                <a:spcPts val="0"/>
              </a:spcBef>
              <a:defRPr/>
            </a:pPr>
            <a:endParaRPr lang="el-GR" sz="1600" dirty="0"/>
          </a:p>
          <a:p>
            <a:pPr>
              <a:lnSpc>
                <a:spcPct val="100000"/>
              </a:lnSpc>
              <a:spcBef>
                <a:spcPts val="0"/>
              </a:spcBef>
              <a:defRPr/>
            </a:pPr>
            <a:endParaRPr lang="en-US" sz="1600" dirty="0"/>
          </a:p>
          <a:p>
            <a:endParaRPr lang="el-GR" sz="1600" dirty="0"/>
          </a:p>
          <a:p>
            <a:endParaRPr lang="en-US" sz="1600" dirty="0"/>
          </a:p>
          <a:p>
            <a:pPr>
              <a:lnSpc>
                <a:spcPct val="100000"/>
              </a:lnSpc>
              <a:spcBef>
                <a:spcPts val="0"/>
              </a:spcBef>
              <a:defRPr/>
            </a:pPr>
            <a:endParaRPr lang="en-US" sz="1600" dirty="0"/>
          </a:p>
          <a:p>
            <a:pPr>
              <a:lnSpc>
                <a:spcPct val="100000"/>
              </a:lnSpc>
              <a:spcBef>
                <a:spcPts val="0"/>
              </a:spcBef>
              <a:defRPr/>
            </a:pPr>
            <a:endParaRPr lang="el-GR" sz="1600" dirty="0"/>
          </a:p>
          <a:p>
            <a:pPr>
              <a:spcBef>
                <a:spcPts val="600"/>
              </a:spcBef>
            </a:pPr>
            <a:endParaRPr lang="en-US" sz="1600" dirty="0"/>
          </a:p>
          <a:p>
            <a:pPr marL="0" indent="0">
              <a:lnSpc>
                <a:spcPct val="80000"/>
              </a:lnSpc>
              <a:spcBef>
                <a:spcPts val="0"/>
              </a:spcBef>
              <a:buNone/>
              <a:defRPr/>
            </a:pPr>
            <a:endParaRPr lang="en-US"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108</a:t>
            </a:fld>
            <a:endParaRPr lang="en-US"/>
          </a:p>
        </p:txBody>
      </p:sp>
    </p:spTree>
    <p:extLst>
      <p:ext uri="{BB962C8B-B14F-4D97-AF65-F5344CB8AC3E}">
        <p14:creationId xmlns:p14="http://schemas.microsoft.com/office/powerpoint/2010/main" val="3158448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solidFill>
                  <a:schemeClr val="accent1"/>
                </a:solidFill>
                <a:latin typeface="Calibri Light" panose="020F0302020204030204" pitchFamily="34" charset="0"/>
              </a:rPr>
              <a:t>Τοίχωμα Σώματος </a:t>
            </a:r>
            <a:r>
              <a:rPr lang="en-US" altLang="el-GR" dirty="0" smtClean="0">
                <a:solidFill>
                  <a:schemeClr val="accent1"/>
                </a:solidFill>
                <a:latin typeface="Calibri Light" panose="020F0302020204030204" pitchFamily="34" charset="0"/>
              </a:rPr>
              <a:t/>
            </a:r>
            <a:br>
              <a:rPr lang="en-US" altLang="el-GR" dirty="0" smtClean="0">
                <a:solidFill>
                  <a:schemeClr val="accent1"/>
                </a:solidFill>
                <a:latin typeface="Calibri Light" panose="020F0302020204030204" pitchFamily="34" charset="0"/>
              </a:rPr>
            </a:br>
            <a:r>
              <a:rPr lang="el-GR" altLang="el-GR" dirty="0" err="1" smtClean="0">
                <a:solidFill>
                  <a:schemeClr val="accent1"/>
                </a:solidFill>
                <a:latin typeface="Calibri Light" panose="020F0302020204030204" pitchFamily="34" charset="0"/>
              </a:rPr>
              <a:t>Κνιδοζώου</a:t>
            </a:r>
            <a:endParaRPr lang="el-GR" dirty="0">
              <a:solidFill>
                <a:schemeClr val="accent1"/>
              </a:solidFill>
              <a:latin typeface="Calibri Light" panose="020F0302020204030204" pitchFamily="34" charset="0"/>
            </a:endParaRPr>
          </a:p>
        </p:txBody>
      </p:sp>
      <p:pic>
        <p:nvPicPr>
          <p:cNvPr id="5" name="Θέση περιεχομένου 4" descr="Σχεδιαστική απεικόνιση εγκάρσιας τομής τοιχώματος σώματος Κνιδοζώου όπου διακρίνονται η Γαστροσερμίδα, Μεσογλοία και Επιδερμίδα. Παρουσιάζονται αναλυτικά τα μυοτροφικά, αδενικά κύτταρα, τεμαχίδιο τροφής και πεπτικό κενοτόπιο στην Γαστροδερμίδα."/>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5698" y="1825625"/>
            <a:ext cx="7236776" cy="4254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Θέση υποσέλιδου 2"/>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11</a:t>
            </a:fld>
            <a:endParaRPr lang="en-US"/>
          </a:p>
        </p:txBody>
      </p:sp>
      <p:sp>
        <p:nvSpPr>
          <p:cNvPr id="6" name="TextBox 5"/>
          <p:cNvSpPr txBox="1"/>
          <p:nvPr/>
        </p:nvSpPr>
        <p:spPr>
          <a:xfrm>
            <a:off x="7768142" y="5684611"/>
            <a:ext cx="341760" cy="276999"/>
          </a:xfrm>
          <a:prstGeom prst="rect">
            <a:avLst/>
          </a:prstGeom>
          <a:noFill/>
          <a:ln>
            <a:noFill/>
          </a:ln>
        </p:spPr>
        <p:txBody>
          <a:bodyPr wrap="none" rtlCol="0">
            <a:spAutoFit/>
          </a:bodyPr>
          <a:lstStyle/>
          <a:p>
            <a:r>
              <a:rPr lang="en-US" sz="1200" b="1" dirty="0" smtClean="0">
                <a:solidFill>
                  <a:schemeClr val="bg1"/>
                </a:solidFill>
              </a:rPr>
              <a:t>18</a:t>
            </a:r>
            <a:endParaRPr lang="en-US" sz="1200" b="1" dirty="0">
              <a:solidFill>
                <a:schemeClr val="bg1"/>
              </a:solidFill>
            </a:endParaRPr>
          </a:p>
        </p:txBody>
      </p:sp>
    </p:spTree>
    <p:extLst>
      <p:ext uri="{BB962C8B-B14F-4D97-AF65-F5344CB8AC3E}">
        <p14:creationId xmlns:p14="http://schemas.microsoft.com/office/powerpoint/2010/main" val="367865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solidFill>
                  <a:schemeClr val="accent1"/>
                </a:solidFill>
                <a:latin typeface="Calibri Light" panose="020F0302020204030204" pitchFamily="34" charset="0"/>
              </a:rPr>
              <a:t>Τα Κύτταρα τ</a:t>
            </a:r>
            <a:r>
              <a:rPr lang="el-GR" altLang="el-GR" dirty="0" smtClean="0">
                <a:solidFill>
                  <a:schemeClr val="accent1"/>
                </a:solidFill>
                <a:latin typeface="Calibri Light" panose="020F0302020204030204" pitchFamily="34" charset="0"/>
              </a:rPr>
              <a:t>ων </a:t>
            </a:r>
            <a:r>
              <a:rPr lang="el-GR" altLang="el-GR" dirty="0" err="1">
                <a:solidFill>
                  <a:schemeClr val="accent1"/>
                </a:solidFill>
                <a:latin typeface="Calibri Light" panose="020F0302020204030204" pitchFamily="34" charset="0"/>
              </a:rPr>
              <a:t>Κνιδοζώων</a:t>
            </a:r>
            <a:endParaRPr lang="el-GR" dirty="0">
              <a:solidFill>
                <a:schemeClr val="accent1"/>
              </a:solidFill>
            </a:endParaRPr>
          </a:p>
        </p:txBody>
      </p:sp>
      <p:sp>
        <p:nvSpPr>
          <p:cNvPr id="3" name="Θέση κειμένου 2"/>
          <p:cNvSpPr>
            <a:spLocks noGrp="1"/>
          </p:cNvSpPr>
          <p:nvPr>
            <p:ph type="body" idx="1"/>
          </p:nvPr>
        </p:nvSpPr>
        <p:spPr>
          <a:xfrm>
            <a:off x="643289" y="1681163"/>
            <a:ext cx="3868340" cy="823912"/>
          </a:xfrm>
        </p:spPr>
        <p:txBody>
          <a:bodyPr>
            <a:normAutofit/>
          </a:bodyPr>
          <a:lstStyle/>
          <a:p>
            <a:r>
              <a:rPr lang="el-GR" altLang="el-GR" sz="3200" dirty="0" smtClean="0">
                <a:latin typeface="Calibri" panose="020F0502020204030204" pitchFamily="34" charset="0"/>
              </a:rPr>
              <a:t>ΕΠΙΔΕΡΜΙΔΑ</a:t>
            </a:r>
            <a:endParaRPr lang="el-GR" sz="3200" dirty="0"/>
          </a:p>
        </p:txBody>
      </p:sp>
      <p:sp>
        <p:nvSpPr>
          <p:cNvPr id="4" name="Θέση περιεχομένου 3"/>
          <p:cNvSpPr>
            <a:spLocks noGrp="1"/>
          </p:cNvSpPr>
          <p:nvPr>
            <p:ph sz="half" idx="2"/>
          </p:nvPr>
        </p:nvSpPr>
        <p:spPr>
          <a:xfrm>
            <a:off x="643289" y="2505075"/>
            <a:ext cx="3868340" cy="3684588"/>
          </a:xfrm>
        </p:spPr>
        <p:txBody>
          <a:bodyPr/>
          <a:lstStyle/>
          <a:p>
            <a:pPr>
              <a:buNone/>
            </a:pPr>
            <a:r>
              <a:rPr lang="el-GR" altLang="el-GR" dirty="0" err="1">
                <a:latin typeface="Calibri" panose="020F0502020204030204" pitchFamily="34" charset="0"/>
              </a:rPr>
              <a:t>Μυοεπιθυλιακά</a:t>
            </a:r>
            <a:endParaRPr lang="el-GR" altLang="el-GR" dirty="0">
              <a:latin typeface="Calibri" panose="020F0502020204030204" pitchFamily="34" charset="0"/>
            </a:endParaRPr>
          </a:p>
          <a:p>
            <a:pPr>
              <a:buNone/>
            </a:pPr>
            <a:r>
              <a:rPr lang="el-GR" altLang="el-GR" dirty="0">
                <a:latin typeface="Calibri" panose="020F0502020204030204" pitchFamily="34" charset="0"/>
              </a:rPr>
              <a:t>Ενδιάμεσα</a:t>
            </a:r>
          </a:p>
          <a:p>
            <a:pPr>
              <a:buNone/>
            </a:pPr>
            <a:r>
              <a:rPr lang="el-GR" altLang="el-GR" dirty="0">
                <a:latin typeface="Calibri" panose="020F0502020204030204" pitchFamily="34" charset="0"/>
              </a:rPr>
              <a:t>Αδενικά</a:t>
            </a:r>
          </a:p>
          <a:p>
            <a:pPr>
              <a:buNone/>
            </a:pPr>
            <a:r>
              <a:rPr lang="el-GR" altLang="el-GR" dirty="0" err="1">
                <a:latin typeface="Calibri" panose="020F0502020204030204" pitchFamily="34" charset="0"/>
              </a:rPr>
              <a:t>Κνιδοκύτταρα</a:t>
            </a:r>
            <a:endParaRPr lang="el-GR" altLang="el-GR" dirty="0">
              <a:latin typeface="Calibri" panose="020F0502020204030204" pitchFamily="34" charset="0"/>
            </a:endParaRPr>
          </a:p>
          <a:p>
            <a:pPr>
              <a:buNone/>
            </a:pPr>
            <a:r>
              <a:rPr lang="el-GR" altLang="el-GR" dirty="0">
                <a:latin typeface="Calibri" panose="020F0502020204030204" pitchFamily="34" charset="0"/>
              </a:rPr>
              <a:t>Αισθητήρια/Νευρικά</a:t>
            </a:r>
          </a:p>
          <a:p>
            <a:endParaRPr lang="el-GR" dirty="0"/>
          </a:p>
        </p:txBody>
      </p:sp>
      <p:sp>
        <p:nvSpPr>
          <p:cNvPr id="5" name="Θέση κειμένου 4"/>
          <p:cNvSpPr>
            <a:spLocks noGrp="1"/>
          </p:cNvSpPr>
          <p:nvPr>
            <p:ph type="body" sz="quarter" idx="3"/>
          </p:nvPr>
        </p:nvSpPr>
        <p:spPr>
          <a:xfrm>
            <a:off x="4642597" y="1681163"/>
            <a:ext cx="3887391" cy="823912"/>
          </a:xfrm>
        </p:spPr>
        <p:txBody>
          <a:bodyPr>
            <a:normAutofit/>
          </a:bodyPr>
          <a:lstStyle/>
          <a:p>
            <a:r>
              <a:rPr lang="el-GR" altLang="el-GR" sz="3200" dirty="0" smtClean="0">
                <a:latin typeface="Calibri" panose="020F0502020204030204" pitchFamily="34" charset="0"/>
              </a:rPr>
              <a:t>ΓΑΣΤΡΟΔΕΡΜΙΔΑ</a:t>
            </a:r>
            <a:endParaRPr lang="el-GR" sz="3200" dirty="0"/>
          </a:p>
        </p:txBody>
      </p:sp>
      <p:sp>
        <p:nvSpPr>
          <p:cNvPr id="6" name="Θέση περιεχομένου 5"/>
          <p:cNvSpPr>
            <a:spLocks noGrp="1"/>
          </p:cNvSpPr>
          <p:nvPr>
            <p:ph sz="quarter" idx="4"/>
          </p:nvPr>
        </p:nvSpPr>
        <p:spPr>
          <a:xfrm>
            <a:off x="4642597" y="2505075"/>
            <a:ext cx="3887391" cy="3684588"/>
          </a:xfrm>
        </p:spPr>
        <p:txBody>
          <a:bodyPr/>
          <a:lstStyle/>
          <a:p>
            <a:pPr>
              <a:buNone/>
            </a:pPr>
            <a:r>
              <a:rPr lang="el-GR" altLang="el-GR" dirty="0" err="1">
                <a:latin typeface="Calibri" panose="020F0502020204030204" pitchFamily="34" charset="0"/>
              </a:rPr>
              <a:t>Μυοτροφικά</a:t>
            </a:r>
            <a:endParaRPr lang="el-GR" altLang="el-GR" dirty="0">
              <a:latin typeface="Calibri" panose="020F0502020204030204" pitchFamily="34" charset="0"/>
            </a:endParaRPr>
          </a:p>
          <a:p>
            <a:pPr>
              <a:buNone/>
            </a:pPr>
            <a:r>
              <a:rPr lang="el-GR" altLang="el-GR" dirty="0">
                <a:latin typeface="Calibri" panose="020F0502020204030204" pitchFamily="34" charset="0"/>
              </a:rPr>
              <a:t>Αδενικά (ένζυμα)</a:t>
            </a:r>
          </a:p>
          <a:p>
            <a:pPr>
              <a:buNone/>
            </a:pPr>
            <a:r>
              <a:rPr lang="el-GR" altLang="el-GR" dirty="0">
                <a:latin typeface="Calibri" panose="020F0502020204030204" pitchFamily="34" charset="0"/>
              </a:rPr>
              <a:t>Αδενικά (βλέννα)</a:t>
            </a:r>
          </a:p>
          <a:p>
            <a:pPr>
              <a:buNone/>
            </a:pPr>
            <a:r>
              <a:rPr lang="el-GR" altLang="el-GR" dirty="0" err="1">
                <a:latin typeface="Calibri" panose="020F0502020204030204" pitchFamily="34" charset="0"/>
              </a:rPr>
              <a:t>Κνιδοκύτταρα</a:t>
            </a:r>
            <a:endParaRPr lang="en-GB" altLang="el-GR" dirty="0">
              <a:latin typeface="Calibri" panose="020F0502020204030204" pitchFamily="34" charset="0"/>
            </a:endParaRPr>
          </a:p>
          <a:p>
            <a:endParaRPr lang="el-GR" dirty="0"/>
          </a:p>
        </p:txBody>
      </p:sp>
      <p:sp>
        <p:nvSpPr>
          <p:cNvPr id="9" name="Θέση υποσέλιδου 8"/>
          <p:cNvSpPr>
            <a:spLocks noGrp="1"/>
          </p:cNvSpPr>
          <p:nvPr>
            <p:ph type="ftr" sz="quarter" idx="11"/>
          </p:nvPr>
        </p:nvSpPr>
        <p:spPr/>
        <p:txBody>
          <a:bodyPr/>
          <a:lstStyle/>
          <a:p>
            <a:r>
              <a:rPr lang="el-GR" smtClean="0"/>
              <a:t>Ενότητα 10. Ακτινωτά Ζώα</a:t>
            </a:r>
            <a:endParaRPr lang="en-US"/>
          </a:p>
        </p:txBody>
      </p:sp>
      <p:sp>
        <p:nvSpPr>
          <p:cNvPr id="10" name="Θέση αριθμού διαφάνειας 9"/>
          <p:cNvSpPr>
            <a:spLocks noGrp="1"/>
          </p:cNvSpPr>
          <p:nvPr>
            <p:ph type="sldNum" sz="quarter" idx="12"/>
          </p:nvPr>
        </p:nvSpPr>
        <p:spPr/>
        <p:txBody>
          <a:bodyPr/>
          <a:lstStyle/>
          <a:p>
            <a:fld id="{58A56277-EA16-4AF5-BFB5-E5ECBBB39490}" type="slidenum">
              <a:rPr lang="en-US" smtClean="0"/>
              <a:t>12</a:t>
            </a:fld>
            <a:endParaRPr lang="en-US"/>
          </a:p>
        </p:txBody>
      </p:sp>
    </p:spTree>
    <p:extLst>
      <p:ext uri="{BB962C8B-B14F-4D97-AF65-F5344CB8AC3E}">
        <p14:creationId xmlns:p14="http://schemas.microsoft.com/office/powerpoint/2010/main" val="1036503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solidFill>
                  <a:schemeClr val="accent1"/>
                </a:solidFill>
                <a:latin typeface="+mj-lt"/>
              </a:rPr>
              <a:t>Κνιδοκύτταρα</a:t>
            </a:r>
            <a:r>
              <a:rPr lang="en-US" dirty="0" smtClean="0">
                <a:solidFill>
                  <a:schemeClr val="accent1"/>
                </a:solidFill>
                <a:latin typeface="+mj-lt"/>
              </a:rPr>
              <a:t> </a:t>
            </a:r>
            <a:r>
              <a:rPr lang="el-GR" dirty="0" smtClean="0">
                <a:solidFill>
                  <a:schemeClr val="accent1"/>
                </a:solidFill>
                <a:latin typeface="+mj-lt"/>
              </a:rPr>
              <a:t>2/3</a:t>
            </a:r>
            <a:endParaRPr lang="el-GR" dirty="0">
              <a:solidFill>
                <a:schemeClr val="accent1"/>
              </a:solidFill>
              <a:latin typeface="+mj-lt"/>
            </a:endParaRPr>
          </a:p>
        </p:txBody>
      </p:sp>
      <p:pic>
        <p:nvPicPr>
          <p:cNvPr id="6" name="Θέση περιεχομένου 5" descr="Σχεδιαστική απεικόνιση της δομής των κνιδοκυττάρων. Εγκάρσια τομή του τοιχώματος του σώματος μια Ύδρας."/>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26591" y="1814256"/>
            <a:ext cx="8690817" cy="4005775"/>
          </a:xfrm>
          <a:prstGeom prst="rect">
            <a:avLst/>
          </a:prstGeom>
          <a:ln>
            <a:solidFill>
              <a:schemeClr val="accent1"/>
            </a:solidFill>
          </a:ln>
          <a:effectLst/>
        </p:spPr>
      </p:pic>
      <p:sp>
        <p:nvSpPr>
          <p:cNvPr id="3" name="Θέση υποσέλιδου 2"/>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13</a:t>
            </a:fld>
            <a:endParaRPr lang="en-US"/>
          </a:p>
        </p:txBody>
      </p:sp>
      <p:sp>
        <p:nvSpPr>
          <p:cNvPr id="8" name="TextBox 7"/>
          <p:cNvSpPr txBox="1"/>
          <p:nvPr/>
        </p:nvSpPr>
        <p:spPr>
          <a:xfrm>
            <a:off x="8515350" y="5454874"/>
            <a:ext cx="341760" cy="276999"/>
          </a:xfrm>
          <a:prstGeom prst="rect">
            <a:avLst/>
          </a:prstGeom>
          <a:noFill/>
          <a:ln>
            <a:noFill/>
          </a:ln>
        </p:spPr>
        <p:txBody>
          <a:bodyPr wrap="none" rtlCol="0">
            <a:spAutoFit/>
          </a:bodyPr>
          <a:lstStyle/>
          <a:p>
            <a:r>
              <a:rPr lang="en-US" sz="1200" b="1" dirty="0" smtClean="0"/>
              <a:t>19</a:t>
            </a:r>
            <a:endParaRPr lang="en-US" sz="1200" b="1" dirty="0"/>
          </a:p>
        </p:txBody>
      </p:sp>
    </p:spTree>
    <p:extLst>
      <p:ext uri="{BB962C8B-B14F-4D97-AF65-F5344CB8AC3E}">
        <p14:creationId xmlns:p14="http://schemas.microsoft.com/office/powerpoint/2010/main" val="3496371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solidFill>
                  <a:schemeClr val="accent1"/>
                </a:solidFill>
                <a:latin typeface="+mj-lt"/>
              </a:rPr>
              <a:t>Κνιδοκύτταρα</a:t>
            </a:r>
            <a:r>
              <a:rPr lang="el-GR" dirty="0" smtClean="0">
                <a:solidFill>
                  <a:schemeClr val="accent1"/>
                </a:solidFill>
                <a:latin typeface="+mj-lt"/>
              </a:rPr>
              <a:t> </a:t>
            </a:r>
            <a:r>
              <a:rPr lang="en-US" dirty="0" smtClean="0">
                <a:solidFill>
                  <a:schemeClr val="accent1"/>
                </a:solidFill>
                <a:latin typeface="+mj-lt"/>
              </a:rPr>
              <a:t>3/3</a:t>
            </a:r>
            <a:endParaRPr lang="el-GR" dirty="0">
              <a:solidFill>
                <a:schemeClr val="accent1"/>
              </a:solidFill>
              <a:latin typeface="+mj-lt"/>
            </a:endParaRPr>
          </a:p>
        </p:txBody>
      </p:sp>
      <p:sp>
        <p:nvSpPr>
          <p:cNvPr id="3" name="Θέση υποσέλιδου 2"/>
          <p:cNvSpPr>
            <a:spLocks noGrp="1"/>
          </p:cNvSpPr>
          <p:nvPr>
            <p:ph type="ftr" sz="quarter" idx="10"/>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14</a:t>
            </a:fld>
            <a:endParaRPr lang="en-US"/>
          </a:p>
        </p:txBody>
      </p:sp>
      <p:pic>
        <p:nvPicPr>
          <p:cNvPr id="10" name="Θέση περιεχομένου 9" descr="Φωτογραφία δύο νηματοκύστεων με προεξέχοντα κνιδοβλέφαρα."/>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13946" t="21252" r="-13946" b="21252"/>
          <a:stretch/>
        </p:blipFill>
        <p:spPr>
          <a:xfrm>
            <a:off x="5007009" y="1520590"/>
            <a:ext cx="3508341" cy="1912004"/>
          </a:xfrm>
        </p:spPr>
      </p:pic>
      <p:sp>
        <p:nvSpPr>
          <p:cNvPr id="14" name="Θέση κειμένου 13"/>
          <p:cNvSpPr>
            <a:spLocks noGrp="1"/>
          </p:cNvSpPr>
          <p:nvPr>
            <p:ph type="body" sz="quarter" idx="14"/>
          </p:nvPr>
        </p:nvSpPr>
        <p:spPr>
          <a:xfrm>
            <a:off x="1002322" y="5704911"/>
            <a:ext cx="3262694" cy="522999"/>
          </a:xfrm>
        </p:spPr>
        <p:txBody>
          <a:bodyPr/>
          <a:lstStyle/>
          <a:p>
            <a:r>
              <a:rPr lang="el-GR" sz="1600" dirty="0" smtClean="0"/>
              <a:t>Διάτρηση της επιδερμίδας της λείας από </a:t>
            </a:r>
            <a:r>
              <a:rPr lang="el-GR" sz="1600" dirty="0" err="1" smtClean="0"/>
              <a:t>εισχωρητική</a:t>
            </a:r>
            <a:r>
              <a:rPr lang="el-GR" sz="1600" dirty="0" smtClean="0"/>
              <a:t> </a:t>
            </a:r>
            <a:r>
              <a:rPr lang="el-GR" sz="1600" dirty="0" err="1" smtClean="0"/>
              <a:t>νηματοκύστη</a:t>
            </a:r>
            <a:r>
              <a:rPr lang="el-GR" sz="1600" dirty="0" smtClean="0"/>
              <a:t>. </a:t>
            </a:r>
            <a:endParaRPr lang="en-US" sz="1600" dirty="0"/>
          </a:p>
        </p:txBody>
      </p:sp>
      <p:sp>
        <p:nvSpPr>
          <p:cNvPr id="15" name="Θέση κειμένου 14"/>
          <p:cNvSpPr>
            <a:spLocks noGrp="1"/>
          </p:cNvSpPr>
          <p:nvPr>
            <p:ph type="body" sz="quarter" idx="15"/>
          </p:nvPr>
        </p:nvSpPr>
        <p:spPr>
          <a:xfrm>
            <a:off x="4370295" y="3530100"/>
            <a:ext cx="4533338" cy="360363"/>
          </a:xfrm>
        </p:spPr>
        <p:txBody>
          <a:bodyPr/>
          <a:lstStyle/>
          <a:p>
            <a:r>
              <a:rPr lang="el-GR" sz="1600" dirty="0" smtClean="0"/>
              <a:t>Δύο </a:t>
            </a:r>
            <a:r>
              <a:rPr lang="el-GR" sz="1600" dirty="0" err="1" smtClean="0"/>
              <a:t>νηματοκύστεις</a:t>
            </a:r>
            <a:r>
              <a:rPr lang="el-GR" sz="1600" dirty="0" smtClean="0"/>
              <a:t> με προεξέχοντα</a:t>
            </a:r>
            <a:r>
              <a:rPr lang="sk-SK" sz="1600" dirty="0" smtClean="0"/>
              <a:t> </a:t>
            </a:r>
            <a:r>
              <a:rPr lang="el-GR" sz="1600" dirty="0" err="1" smtClean="0"/>
              <a:t>κνιδοβλέφαρα</a:t>
            </a:r>
            <a:r>
              <a:rPr lang="el-GR" sz="1600" dirty="0" smtClean="0"/>
              <a:t>.</a:t>
            </a:r>
            <a:endParaRPr lang="en-US" dirty="0"/>
          </a:p>
        </p:txBody>
      </p:sp>
      <p:pic>
        <p:nvPicPr>
          <p:cNvPr id="11" name="Θέση περιεχομένου 10" descr="Φωτογραφία με εκτεταμένο κνιδονημάτιο νηματοκύστης."/>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t="2477" b="2477"/>
          <a:stretch/>
        </p:blipFill>
        <p:spPr>
          <a:xfrm>
            <a:off x="5007007" y="3946436"/>
            <a:ext cx="3508341" cy="1912004"/>
          </a:xfrm>
        </p:spPr>
      </p:pic>
      <p:sp>
        <p:nvSpPr>
          <p:cNvPr id="16" name="Θέση κειμένου 15"/>
          <p:cNvSpPr>
            <a:spLocks noGrp="1"/>
          </p:cNvSpPr>
          <p:nvPr>
            <p:ph type="body" sz="quarter" idx="17"/>
          </p:nvPr>
        </p:nvSpPr>
        <p:spPr>
          <a:xfrm>
            <a:off x="4860768" y="5926868"/>
            <a:ext cx="3800817" cy="360363"/>
          </a:xfrm>
        </p:spPr>
        <p:txBody>
          <a:bodyPr/>
          <a:lstStyle/>
          <a:p>
            <a:r>
              <a:rPr lang="el-GR" sz="1600" dirty="0" err="1" smtClean="0"/>
              <a:t>Νηματοκύστη</a:t>
            </a:r>
            <a:r>
              <a:rPr lang="el-GR" sz="1600" dirty="0" smtClean="0"/>
              <a:t> με εκτεταμένο </a:t>
            </a:r>
            <a:r>
              <a:rPr lang="el-GR" sz="1600" dirty="0" err="1" smtClean="0"/>
              <a:t>κνιδονημάτιο</a:t>
            </a:r>
            <a:r>
              <a:rPr lang="el-GR" sz="1600" dirty="0" smtClean="0"/>
              <a:t>.</a:t>
            </a:r>
            <a:endParaRPr lang="en-US" sz="1600" dirty="0"/>
          </a:p>
        </p:txBody>
      </p:sp>
      <p:sp>
        <p:nvSpPr>
          <p:cNvPr id="12" name="TextBox 11"/>
          <p:cNvSpPr txBox="1"/>
          <p:nvPr/>
        </p:nvSpPr>
        <p:spPr>
          <a:xfrm>
            <a:off x="3789560" y="5222325"/>
            <a:ext cx="341760" cy="276999"/>
          </a:xfrm>
          <a:prstGeom prst="rect">
            <a:avLst/>
          </a:prstGeom>
          <a:noFill/>
          <a:ln>
            <a:noFill/>
          </a:ln>
        </p:spPr>
        <p:txBody>
          <a:bodyPr wrap="none" rtlCol="0">
            <a:spAutoFit/>
          </a:bodyPr>
          <a:lstStyle/>
          <a:p>
            <a:r>
              <a:rPr lang="en-US" sz="1200" b="1" dirty="0" smtClean="0"/>
              <a:t>20</a:t>
            </a:r>
            <a:endParaRPr lang="en-US" sz="1200" b="1" dirty="0"/>
          </a:p>
        </p:txBody>
      </p:sp>
      <p:sp>
        <p:nvSpPr>
          <p:cNvPr id="13" name="TextBox 12"/>
          <p:cNvSpPr txBox="1"/>
          <p:nvPr/>
        </p:nvSpPr>
        <p:spPr>
          <a:xfrm>
            <a:off x="8112474" y="5499324"/>
            <a:ext cx="341760" cy="276999"/>
          </a:xfrm>
          <a:prstGeom prst="rect">
            <a:avLst/>
          </a:prstGeom>
          <a:noFill/>
          <a:ln>
            <a:noFill/>
          </a:ln>
        </p:spPr>
        <p:txBody>
          <a:bodyPr wrap="none" rtlCol="0">
            <a:spAutoFit/>
          </a:bodyPr>
          <a:lstStyle/>
          <a:p>
            <a:r>
              <a:rPr lang="en-US" sz="1200" b="1" dirty="0" smtClean="0">
                <a:solidFill>
                  <a:schemeClr val="bg1"/>
                </a:solidFill>
              </a:rPr>
              <a:t>22</a:t>
            </a:r>
            <a:endParaRPr lang="en-US" sz="1200" b="1" dirty="0">
              <a:solidFill>
                <a:schemeClr val="bg1"/>
              </a:solidFill>
            </a:endParaRPr>
          </a:p>
        </p:txBody>
      </p:sp>
      <p:sp>
        <p:nvSpPr>
          <p:cNvPr id="17" name="TextBox 16"/>
          <p:cNvSpPr txBox="1"/>
          <p:nvPr/>
        </p:nvSpPr>
        <p:spPr>
          <a:xfrm>
            <a:off x="8000852" y="3217850"/>
            <a:ext cx="514496" cy="276999"/>
          </a:xfrm>
          <a:prstGeom prst="rect">
            <a:avLst/>
          </a:prstGeom>
          <a:solidFill>
            <a:srgbClr val="FDFDFD"/>
          </a:solidFill>
          <a:ln>
            <a:noFill/>
          </a:ln>
        </p:spPr>
        <p:txBody>
          <a:bodyPr wrap="square" rtlCol="0">
            <a:spAutoFit/>
          </a:bodyPr>
          <a:lstStyle/>
          <a:p>
            <a:r>
              <a:rPr lang="en-US" sz="1200" b="1" dirty="0" smtClean="0"/>
              <a:t>21</a:t>
            </a:r>
            <a:endParaRPr lang="en-US" sz="1200" b="1" dirty="0"/>
          </a:p>
        </p:txBody>
      </p:sp>
      <p:pic>
        <p:nvPicPr>
          <p:cNvPr id="31" name="Picture Placeholder 30" descr="Σχεδιαστική απεικόνιση σχεικά με την λειτουργία μιας εισχωρητικής νηματοκύστης στην επιδερμίδα της λείας."/>
          <p:cNvPicPr>
            <a:picLocks noGrp="1" noChangeAspect="1"/>
          </p:cNvPicPr>
          <p:nvPr>
            <p:ph type="pic" sz="quarter" idx="12"/>
          </p:nvPr>
        </p:nvPicPr>
        <p:blipFill rotWithShape="1">
          <a:blip r:embed="rId6">
            <a:extLst>
              <a:ext uri="{28A0092B-C50C-407E-A947-70E740481C1C}">
                <a14:useLocalDpi xmlns:a14="http://schemas.microsoft.com/office/drawing/2010/main" val="0"/>
              </a:ext>
            </a:extLst>
          </a:blip>
          <a:srcRect l="-3279" t="-211" r="-3279" b="-211"/>
          <a:stretch/>
        </p:blipFill>
        <p:spPr>
          <a:xfrm>
            <a:off x="623590" y="1734473"/>
            <a:ext cx="3507730" cy="3764851"/>
          </a:xfrm>
        </p:spPr>
      </p:pic>
    </p:spTree>
    <p:extLst>
      <p:ext uri="{BB962C8B-B14F-4D97-AF65-F5344CB8AC3E}">
        <p14:creationId xmlns:p14="http://schemas.microsoft.com/office/powerpoint/2010/main" val="2843690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Είδη </a:t>
            </a:r>
            <a:r>
              <a:rPr lang="el-GR" altLang="el-GR" dirty="0" err="1" smtClean="0">
                <a:solidFill>
                  <a:schemeClr val="accent1"/>
                </a:solidFill>
                <a:latin typeface="Calibri Light" panose="020F0302020204030204" pitchFamily="34" charset="0"/>
              </a:rPr>
              <a:t>νηματοκύστεων</a:t>
            </a:r>
            <a:endParaRPr lang="en-GB" altLang="el-GR" dirty="0" smtClean="0">
              <a:solidFill>
                <a:schemeClr val="accent1"/>
              </a:solidFill>
              <a:latin typeface="Calibri Light" panose="020F0302020204030204" pitchFamily="34" charset="0"/>
            </a:endParaRPr>
          </a:p>
        </p:txBody>
      </p:sp>
      <p:sp>
        <p:nvSpPr>
          <p:cNvPr id="15363" name="Rectangle 3"/>
          <p:cNvSpPr>
            <a:spLocks noGrp="1" noChangeArrowheads="1"/>
          </p:cNvSpPr>
          <p:nvPr>
            <p:ph idx="1"/>
          </p:nvPr>
        </p:nvSpPr>
        <p:spPr/>
        <p:txBody>
          <a:bodyPr/>
          <a:lstStyle/>
          <a:p>
            <a:pPr marL="0" indent="0">
              <a:buNone/>
            </a:pPr>
            <a:r>
              <a:rPr lang="el-GR" altLang="el-GR" dirty="0" smtClean="0">
                <a:latin typeface="Comic Sans MS" panose="030F0702030302020204" pitchFamily="66" charset="0"/>
              </a:rPr>
              <a:t> </a:t>
            </a:r>
            <a:r>
              <a:rPr lang="el-GR" altLang="el-GR" dirty="0" smtClean="0">
                <a:latin typeface="Calibri" panose="020F0502020204030204" pitchFamily="34" charset="0"/>
              </a:rPr>
              <a:t>Οι </a:t>
            </a:r>
            <a:r>
              <a:rPr lang="el-GR" altLang="el-GR" dirty="0" err="1" smtClean="0">
                <a:latin typeface="Calibri" panose="020F0502020204030204" pitchFamily="34" charset="0"/>
              </a:rPr>
              <a:t>νηματοκύστεις</a:t>
            </a:r>
            <a:r>
              <a:rPr lang="el-GR" altLang="el-GR" dirty="0" smtClean="0">
                <a:latin typeface="Calibri" panose="020F0502020204030204" pitchFamily="34" charset="0"/>
              </a:rPr>
              <a:t> είναι  τριών ειδών:</a:t>
            </a:r>
          </a:p>
          <a:p>
            <a:r>
              <a:rPr lang="el-GR" altLang="el-GR" dirty="0" err="1" smtClean="0">
                <a:latin typeface="Calibri" panose="020F0502020204030204" pitchFamily="34" charset="0"/>
              </a:rPr>
              <a:t>Εισχωρητικές</a:t>
            </a:r>
            <a:r>
              <a:rPr lang="el-GR" altLang="el-GR" dirty="0" smtClean="0">
                <a:latin typeface="Calibri" panose="020F0502020204030204" pitchFamily="34" charset="0"/>
              </a:rPr>
              <a:t> </a:t>
            </a:r>
            <a:r>
              <a:rPr lang="el-GR" altLang="el-GR" dirty="0">
                <a:latin typeface="Calibri" panose="020F0502020204030204" pitchFamily="34" charset="0"/>
              </a:rPr>
              <a:t>(κυρίως </a:t>
            </a:r>
            <a:r>
              <a:rPr lang="el-GR" altLang="el-GR" dirty="0" err="1" smtClean="0">
                <a:latin typeface="Calibri" panose="020F0502020204030204" pitchFamily="34" charset="0"/>
              </a:rPr>
              <a:t>νηματοκύστεις</a:t>
            </a:r>
            <a:r>
              <a:rPr lang="el-GR" altLang="el-GR" dirty="0" smtClean="0">
                <a:latin typeface="Calibri" panose="020F0502020204030204" pitchFamily="34" charset="0"/>
              </a:rPr>
              <a:t>)</a:t>
            </a:r>
          </a:p>
          <a:p>
            <a:r>
              <a:rPr lang="el-GR" altLang="el-GR" dirty="0" err="1" smtClean="0">
                <a:latin typeface="Calibri" panose="020F0502020204030204" pitchFamily="34" charset="0"/>
              </a:rPr>
              <a:t>Συσπειρωτικές</a:t>
            </a:r>
            <a:endParaRPr lang="el-GR" altLang="el-GR" dirty="0" smtClean="0">
              <a:latin typeface="Calibri" panose="020F0502020204030204" pitchFamily="34" charset="0"/>
            </a:endParaRPr>
          </a:p>
          <a:p>
            <a:r>
              <a:rPr lang="el-GR" altLang="el-GR" dirty="0" smtClean="0">
                <a:latin typeface="Calibri" panose="020F0502020204030204" pitchFamily="34" charset="0"/>
              </a:rPr>
              <a:t>Συγκολλητικές</a:t>
            </a:r>
            <a:endParaRPr lang="en-GB" altLang="el-GR" dirty="0">
              <a:latin typeface="Calibri" panose="020F0502020204030204" pitchFamily="34" charset="0"/>
            </a:endParaRPr>
          </a:p>
          <a:p>
            <a:endParaRPr lang="el-GR" altLang="el-GR" dirty="0" smtClean="0">
              <a:latin typeface="Calibri" panose="020F0502020204030204" pitchFamily="34" charset="0"/>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Εκτίναξη </a:t>
            </a:r>
            <a:r>
              <a:rPr lang="el-GR" altLang="el-GR" dirty="0" err="1" smtClean="0">
                <a:solidFill>
                  <a:schemeClr val="accent1"/>
                </a:solidFill>
                <a:latin typeface="Calibri Light" panose="020F0302020204030204" pitchFamily="34" charset="0"/>
              </a:rPr>
              <a:t>νηματοκύστεων</a:t>
            </a:r>
            <a:endParaRPr lang="el-GR" altLang="el-GR" dirty="0" smtClean="0">
              <a:solidFill>
                <a:schemeClr val="accent1"/>
              </a:solidFill>
              <a:latin typeface="Calibri Light" panose="020F0302020204030204" pitchFamily="34" charset="0"/>
            </a:endParaRPr>
          </a:p>
        </p:txBody>
      </p:sp>
      <p:sp>
        <p:nvSpPr>
          <p:cNvPr id="7" name="Θέση περιεχομένου 6"/>
          <p:cNvSpPr>
            <a:spLocks noGrp="1"/>
          </p:cNvSpPr>
          <p:nvPr>
            <p:ph idx="1"/>
          </p:nvPr>
        </p:nvSpPr>
        <p:spPr/>
        <p:txBody>
          <a:bodyPr>
            <a:normAutofit/>
          </a:bodyPr>
          <a:lstStyle/>
          <a:p>
            <a:pPr marL="0" indent="0">
              <a:lnSpc>
                <a:spcPct val="80000"/>
              </a:lnSpc>
              <a:buNone/>
            </a:pPr>
            <a:r>
              <a:rPr lang="el-GR" sz="2400" dirty="0" smtClean="0"/>
              <a:t>Βίντεο</a:t>
            </a:r>
            <a:r>
              <a:rPr lang="en-US" sz="2400" dirty="0" smtClean="0"/>
              <a:t> 1. Nematocysts Firing.wmv</a:t>
            </a:r>
          </a:p>
          <a:p>
            <a:pPr marL="0" indent="0">
              <a:lnSpc>
                <a:spcPct val="80000"/>
              </a:lnSpc>
              <a:buNone/>
            </a:pPr>
            <a:r>
              <a:rPr lang="en-US" sz="2400" dirty="0"/>
              <a:t>http://www.youtube.com/watch?v=6zJiBc_N1Zk</a:t>
            </a:r>
            <a:endParaRPr lang="el-GR" sz="2400" dirty="0"/>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16</a:t>
            </a:fld>
            <a:endParaRPr lang="en-US"/>
          </a:p>
        </p:txBody>
      </p:sp>
      <p:sp>
        <p:nvSpPr>
          <p:cNvPr id="8" name="TextBox 7"/>
          <p:cNvSpPr txBox="1"/>
          <p:nvPr/>
        </p:nvSpPr>
        <p:spPr>
          <a:xfrm>
            <a:off x="6931260" y="4674381"/>
            <a:ext cx="671979" cy="276999"/>
          </a:xfrm>
          <a:prstGeom prst="rect">
            <a:avLst/>
          </a:prstGeom>
          <a:noFill/>
          <a:ln>
            <a:noFill/>
          </a:ln>
        </p:spPr>
        <p:txBody>
          <a:bodyPr wrap="none" rtlCol="0">
            <a:spAutoFit/>
          </a:bodyPr>
          <a:lstStyle/>
          <a:p>
            <a:r>
              <a:rPr lang="en-US" sz="1200" b="1" dirty="0" smtClean="0">
                <a:solidFill>
                  <a:schemeClr val="bg1"/>
                </a:solidFill>
              </a:rPr>
              <a:t>Video 1</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ΥΔΡΟΖΩΑ</a:t>
            </a:r>
            <a:endParaRPr lang="en-GB" altLang="el-GR" dirty="0" smtClean="0">
              <a:solidFill>
                <a:schemeClr val="accent1"/>
              </a:solidFill>
              <a:latin typeface="Calibri Light" panose="020F0302020204030204" pitchFamily="34" charset="0"/>
            </a:endParaRPr>
          </a:p>
        </p:txBody>
      </p:sp>
      <p:sp>
        <p:nvSpPr>
          <p:cNvPr id="4" name="Θέση κειμένου 3"/>
          <p:cNvSpPr>
            <a:spLocks noGrp="1"/>
          </p:cNvSpPr>
          <p:nvPr>
            <p:ph type="body" idx="1"/>
          </p:nvPr>
        </p:nvSpPr>
        <p:spPr/>
        <p:txBody>
          <a:bodyPr/>
          <a:lstStyle/>
          <a:p>
            <a:endParaRPr lang="el-G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Φωτογραφία με διάφορα αποικιακά Υδρόζωα."/>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val="0"/>
              </a:ext>
            </a:extLst>
          </a:blip>
          <a:stretch>
            <a:fillRect/>
          </a:stretch>
        </p:blipFill>
        <p:spPr>
          <a:xfrm>
            <a:off x="4379133" y="2344960"/>
            <a:ext cx="4268841" cy="2845894"/>
          </a:xfrm>
        </p:spPr>
      </p:pic>
      <p:sp>
        <p:nvSpPr>
          <p:cNvPr id="18434" name="Rectangle 2"/>
          <p:cNvSpPr>
            <a:spLocks noGrp="1" noChangeArrowheads="1"/>
          </p:cNvSpPr>
          <p:nvPr>
            <p:ph type="title"/>
          </p:nvPr>
        </p:nvSpPr>
        <p:spPr/>
        <p:txBody>
          <a:bodyPr>
            <a:normAutofit/>
          </a:bodyPr>
          <a:lstStyle/>
          <a:p>
            <a:pPr eaLnBrk="1" hangingPunct="1"/>
            <a:r>
              <a:rPr lang="el-GR" altLang="el-GR" sz="4000" dirty="0" smtClean="0">
                <a:solidFill>
                  <a:schemeClr val="accent1"/>
                </a:solidFill>
                <a:latin typeface="Calibri Light" panose="020F0302020204030204" pitchFamily="34" charset="0"/>
              </a:rPr>
              <a:t>Τα Υδρόζωα μπορεί να είναι</a:t>
            </a:r>
            <a:br>
              <a:rPr lang="el-GR" altLang="el-GR" sz="4000" dirty="0" smtClean="0">
                <a:solidFill>
                  <a:schemeClr val="accent1"/>
                </a:solidFill>
                <a:latin typeface="Calibri Light" panose="020F0302020204030204" pitchFamily="34" charset="0"/>
              </a:rPr>
            </a:br>
            <a:r>
              <a:rPr lang="el-GR" altLang="el-GR" sz="4000" dirty="0" smtClean="0">
                <a:solidFill>
                  <a:schemeClr val="accent1"/>
                </a:solidFill>
                <a:latin typeface="Calibri Light" panose="020F0302020204030204" pitchFamily="34" charset="0"/>
              </a:rPr>
              <a:t> μονήρη ή αποικιακά</a:t>
            </a:r>
            <a:endParaRPr lang="en-GB" altLang="el-GR" sz="4000" dirty="0" smtClean="0">
              <a:solidFill>
                <a:schemeClr val="accent1"/>
              </a:solidFill>
              <a:latin typeface="Calibri Light" panose="020F0302020204030204" pitchFamily="34" charset="0"/>
            </a:endParaRPr>
          </a:p>
        </p:txBody>
      </p:sp>
      <p:pic>
        <p:nvPicPr>
          <p:cNvPr id="10" name="Θέση περιεχομένου 9" descr="Φωτογραφία Ύδρας με αναπτυσσόμενο εκβλάστημα και ωοθήκη."/>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06028" y="2154782"/>
            <a:ext cx="3779110" cy="3226250"/>
          </a:xfrm>
        </p:spPr>
      </p:pic>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18</a:t>
            </a:fld>
            <a:endParaRPr lang="en-US"/>
          </a:p>
        </p:txBody>
      </p:sp>
      <p:sp>
        <p:nvSpPr>
          <p:cNvPr id="18435" name="Rectangle 5"/>
          <p:cNvSpPr>
            <a:spLocks noGrp="1" noChangeArrowheads="1"/>
          </p:cNvSpPr>
          <p:nvPr>
            <p:ph type="body" sz="quarter" idx="14"/>
          </p:nvPr>
        </p:nvSpPr>
        <p:spPr>
          <a:xfrm>
            <a:off x="882647" y="5507169"/>
            <a:ext cx="2808287" cy="360363"/>
          </a:xfrm>
        </p:spPr>
        <p:txBody>
          <a:bodyPr>
            <a:noAutofit/>
          </a:bodyPr>
          <a:lstStyle/>
          <a:p>
            <a:pPr algn="ctr"/>
            <a:r>
              <a:rPr lang="el-GR" sz="1600" b="1" dirty="0"/>
              <a:t>Μονήρες Υδρόζωο</a:t>
            </a:r>
          </a:p>
        </p:txBody>
      </p:sp>
      <p:sp>
        <p:nvSpPr>
          <p:cNvPr id="3" name="Θέση κειμένου 2"/>
          <p:cNvSpPr>
            <a:spLocks noGrp="1"/>
          </p:cNvSpPr>
          <p:nvPr>
            <p:ph type="body" sz="quarter" idx="15"/>
          </p:nvPr>
        </p:nvSpPr>
        <p:spPr>
          <a:xfrm>
            <a:off x="5173904" y="5507168"/>
            <a:ext cx="2808287" cy="360363"/>
          </a:xfrm>
        </p:spPr>
        <p:txBody>
          <a:bodyPr/>
          <a:lstStyle/>
          <a:p>
            <a:pPr algn="ctr"/>
            <a:r>
              <a:rPr lang="el-GR" sz="1600" b="1" dirty="0"/>
              <a:t>Αποικιακό Υδρόζωο</a:t>
            </a:r>
          </a:p>
          <a:p>
            <a:pPr algn="ctr"/>
            <a:endParaRPr lang="en-US" dirty="0"/>
          </a:p>
        </p:txBody>
      </p:sp>
      <p:sp>
        <p:nvSpPr>
          <p:cNvPr id="18436" name="Text Box 13"/>
          <p:cNvSpPr txBox="1">
            <a:spLocks noChangeArrowheads="1"/>
          </p:cNvSpPr>
          <p:nvPr/>
        </p:nvSpPr>
        <p:spPr bwMode="auto">
          <a:xfrm>
            <a:off x="4876800" y="4868863"/>
            <a:ext cx="776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eaLnBrk="1" hangingPunct="1">
              <a:spcBef>
                <a:spcPct val="50000"/>
              </a:spcBef>
            </a:pPr>
            <a:endParaRPr lang="el-GR" altLang="el-GR" sz="1800">
              <a:solidFill>
                <a:schemeClr val="tx1"/>
              </a:solidFill>
            </a:endParaRPr>
          </a:p>
        </p:txBody>
      </p:sp>
      <p:sp>
        <p:nvSpPr>
          <p:cNvPr id="12" name="TextBox 11"/>
          <p:cNvSpPr txBox="1"/>
          <p:nvPr/>
        </p:nvSpPr>
        <p:spPr>
          <a:xfrm>
            <a:off x="3705607" y="4973965"/>
            <a:ext cx="341760" cy="276999"/>
          </a:xfrm>
          <a:prstGeom prst="rect">
            <a:avLst/>
          </a:prstGeom>
          <a:noFill/>
          <a:ln>
            <a:noFill/>
          </a:ln>
        </p:spPr>
        <p:txBody>
          <a:bodyPr wrap="none" rtlCol="0">
            <a:spAutoFit/>
          </a:bodyPr>
          <a:lstStyle/>
          <a:p>
            <a:r>
              <a:rPr lang="en-US" sz="1200" b="1" dirty="0" smtClean="0">
                <a:solidFill>
                  <a:schemeClr val="bg1"/>
                </a:solidFill>
              </a:rPr>
              <a:t>23</a:t>
            </a:r>
            <a:endParaRPr lang="en-US" sz="1200" b="1" dirty="0">
              <a:solidFill>
                <a:schemeClr val="bg1"/>
              </a:solidFill>
            </a:endParaRPr>
          </a:p>
        </p:txBody>
      </p:sp>
      <p:sp>
        <p:nvSpPr>
          <p:cNvPr id="13" name="TextBox 12"/>
          <p:cNvSpPr txBox="1"/>
          <p:nvPr/>
        </p:nvSpPr>
        <p:spPr>
          <a:xfrm>
            <a:off x="8248357" y="4835465"/>
            <a:ext cx="341760" cy="276999"/>
          </a:xfrm>
          <a:prstGeom prst="rect">
            <a:avLst/>
          </a:prstGeom>
          <a:noFill/>
          <a:ln>
            <a:noFill/>
          </a:ln>
        </p:spPr>
        <p:txBody>
          <a:bodyPr wrap="none" rtlCol="0">
            <a:spAutoFit/>
          </a:bodyPr>
          <a:lstStyle/>
          <a:p>
            <a:r>
              <a:rPr lang="en-US" sz="1200" b="1" dirty="0" smtClean="0">
                <a:solidFill>
                  <a:schemeClr val="bg1"/>
                </a:solidFill>
              </a:rPr>
              <a:t>24</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Μονήρες Υδρόζωο</a:t>
            </a:r>
            <a:endParaRPr lang="en-GB" altLang="el-GR" dirty="0" smtClean="0">
              <a:solidFill>
                <a:schemeClr val="accent1"/>
              </a:solidFill>
              <a:latin typeface="Calibri Light" panose="020F0302020204030204" pitchFamily="34" charset="0"/>
            </a:endParaRPr>
          </a:p>
        </p:txBody>
      </p:sp>
      <p:pic>
        <p:nvPicPr>
          <p:cNvPr id="3" name="Θέση περιεχομένου 2" descr="Σχεδιαστική απεικόνιση μονήρους υδροζώου. Διακρίνονται: ο μίσχος, ο βασικός δίσκος, η γαστραγγειακή κοιλότητα και το στόμα."/>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6182" y="1458489"/>
            <a:ext cx="6046082" cy="4689046"/>
          </a:xfrm>
        </p:spPr>
      </p:pic>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19</a:t>
            </a:fld>
            <a:endParaRPr lang="en-US"/>
          </a:p>
        </p:txBody>
      </p:sp>
      <p:sp>
        <p:nvSpPr>
          <p:cNvPr id="19464" name="Line 11"/>
          <p:cNvSpPr>
            <a:spLocks noChangeShapeType="1"/>
          </p:cNvSpPr>
          <p:nvPr/>
        </p:nvSpPr>
        <p:spPr bwMode="auto">
          <a:xfrm flipH="1">
            <a:off x="4343400" y="3581400"/>
            <a:ext cx="762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spAutoFit/>
          </a:bodyPr>
          <a:lstStyle/>
          <a:p>
            <a:endParaRPr lang="el-GR"/>
          </a:p>
        </p:txBody>
      </p:sp>
      <p:sp>
        <p:nvSpPr>
          <p:cNvPr id="19465" name="Line 13"/>
          <p:cNvSpPr>
            <a:spLocks noChangeShapeType="1"/>
          </p:cNvSpPr>
          <p:nvPr/>
        </p:nvSpPr>
        <p:spPr bwMode="auto">
          <a:xfrm flipH="1">
            <a:off x="4800600" y="3505200"/>
            <a:ext cx="152400" cy="152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l-GR"/>
          </a:p>
        </p:txBody>
      </p:sp>
      <p:sp>
        <p:nvSpPr>
          <p:cNvPr id="8" name="TextBox 7"/>
          <p:cNvSpPr txBox="1"/>
          <p:nvPr/>
        </p:nvSpPr>
        <p:spPr>
          <a:xfrm>
            <a:off x="7128573" y="5820977"/>
            <a:ext cx="341760" cy="276999"/>
          </a:xfrm>
          <a:prstGeom prst="rect">
            <a:avLst/>
          </a:prstGeom>
          <a:noFill/>
          <a:ln>
            <a:noFill/>
          </a:ln>
        </p:spPr>
        <p:txBody>
          <a:bodyPr wrap="none" rtlCol="0">
            <a:spAutoFit/>
          </a:bodyPr>
          <a:lstStyle/>
          <a:p>
            <a:r>
              <a:rPr lang="en-US" sz="1200" b="1" dirty="0" smtClean="0"/>
              <a:t>25</a:t>
            </a:r>
            <a:endParaRPr lang="en-US" sz="12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solidFill>
                  <a:schemeClr val="accent1"/>
                </a:solidFill>
                <a:latin typeface="+mj-lt"/>
              </a:rPr>
              <a:t>Φύλο: ΚΝΙΔΟΖΩ</a:t>
            </a:r>
            <a:r>
              <a:rPr lang="en-US" altLang="el-GR" dirty="0">
                <a:solidFill>
                  <a:schemeClr val="accent1"/>
                </a:solidFill>
                <a:latin typeface="+mj-lt"/>
              </a:rPr>
              <a:t>A</a:t>
            </a:r>
            <a:endParaRPr lang="el-GR" dirty="0">
              <a:solidFill>
                <a:schemeClr val="accent1"/>
              </a:solidFill>
              <a:latin typeface="+mj-lt"/>
            </a:endParaRPr>
          </a:p>
        </p:txBody>
      </p:sp>
      <p:sp>
        <p:nvSpPr>
          <p:cNvPr id="5" name="Θέση υποσέλιδου 4"/>
          <p:cNvSpPr>
            <a:spLocks noGrp="1"/>
          </p:cNvSpPr>
          <p:nvPr>
            <p:ph type="ftr" sz="quarter" idx="10"/>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1"/>
          </p:nvPr>
        </p:nvSpPr>
        <p:spPr/>
        <p:txBody>
          <a:bodyPr/>
          <a:lstStyle/>
          <a:p>
            <a:fld id="{58A56277-EA16-4AF5-BFB5-E5ECBBB39490}" type="slidenum">
              <a:rPr lang="en-US" smtClean="0"/>
              <a:t>2</a:t>
            </a:fld>
            <a:endParaRPr lang="en-US"/>
          </a:p>
        </p:txBody>
      </p:sp>
      <p:sp>
        <p:nvSpPr>
          <p:cNvPr id="10" name="Θέση κειμένου 9"/>
          <p:cNvSpPr>
            <a:spLocks noGrp="1"/>
          </p:cNvSpPr>
          <p:nvPr>
            <p:ph type="body" sz="quarter" idx="17"/>
          </p:nvPr>
        </p:nvSpPr>
        <p:spPr>
          <a:xfrm>
            <a:off x="403761" y="5684158"/>
            <a:ext cx="5498275" cy="555785"/>
          </a:xfrm>
        </p:spPr>
        <p:txBody>
          <a:bodyPr>
            <a:normAutofit lnSpcReduction="10000"/>
          </a:bodyPr>
          <a:lstStyle/>
          <a:p>
            <a:pPr marL="0" indent="0">
              <a:buNone/>
            </a:pPr>
            <a:r>
              <a:rPr lang="el-GR" altLang="el-GR" sz="1800" dirty="0"/>
              <a:t>Μέδουσες (Τσούχτρες), </a:t>
            </a:r>
            <a:r>
              <a:rPr lang="el-GR" altLang="el-GR" sz="1800" dirty="0" err="1"/>
              <a:t>Υδρες</a:t>
            </a:r>
            <a:r>
              <a:rPr lang="el-GR" altLang="el-GR" sz="1800" dirty="0"/>
              <a:t>, Θαλάσσιες Ανεμώνες, Κοράλλια</a:t>
            </a:r>
            <a:endParaRPr lang="en-GB" altLang="el-GR" sz="1800" dirty="0"/>
          </a:p>
          <a:p>
            <a:endParaRPr lang="el-GR" dirty="0"/>
          </a:p>
        </p:txBody>
      </p:sp>
      <p:pic>
        <p:nvPicPr>
          <p:cNvPr id="7" name="Θέση εικόνας 6" descr="Φωτογραφία της μέδουσας Cotylorhiza tuberculata."/>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513" b="15513"/>
          <a:stretch>
            <a:fillRect/>
          </a:stretch>
        </p:blipFill>
        <p:spPr>
          <a:xfrm>
            <a:off x="895191" y="1570569"/>
            <a:ext cx="4174873" cy="2159679"/>
          </a:xfrm>
        </p:spPr>
      </p:pic>
      <p:sp>
        <p:nvSpPr>
          <p:cNvPr id="18" name="TextBox 17"/>
          <p:cNvSpPr txBox="1"/>
          <p:nvPr/>
        </p:nvSpPr>
        <p:spPr>
          <a:xfrm>
            <a:off x="4785526" y="3443998"/>
            <a:ext cx="263214" cy="276999"/>
          </a:xfrm>
          <a:prstGeom prst="rect">
            <a:avLst/>
          </a:prstGeom>
          <a:noFill/>
        </p:spPr>
        <p:txBody>
          <a:bodyPr wrap="none" rtlCol="0">
            <a:spAutoFit/>
          </a:bodyPr>
          <a:lstStyle/>
          <a:p>
            <a:r>
              <a:rPr lang="en-US" sz="1200" b="1" dirty="0" smtClean="0">
                <a:solidFill>
                  <a:schemeClr val="bg1"/>
                </a:solidFill>
              </a:rPr>
              <a:t>1</a:t>
            </a:r>
            <a:endParaRPr lang="en-US" sz="1200" b="1" dirty="0">
              <a:solidFill>
                <a:schemeClr val="bg1"/>
              </a:solidFill>
            </a:endParaRPr>
          </a:p>
        </p:txBody>
      </p:sp>
      <p:pic>
        <p:nvPicPr>
          <p:cNvPr id="9" name="Θέση εικόνας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823" t="-423" r="-823" b="-423"/>
          <a:stretch/>
        </p:blipFill>
        <p:spPr>
          <a:xfrm>
            <a:off x="5567789" y="1609348"/>
            <a:ext cx="2974249" cy="2120900"/>
          </a:xfrm>
        </p:spPr>
      </p:pic>
      <p:sp>
        <p:nvSpPr>
          <p:cNvPr id="19" name="TextBox 18"/>
          <p:cNvSpPr txBox="1"/>
          <p:nvPr/>
        </p:nvSpPr>
        <p:spPr>
          <a:xfrm>
            <a:off x="8252136" y="3443997"/>
            <a:ext cx="263214" cy="276999"/>
          </a:xfrm>
          <a:prstGeom prst="rect">
            <a:avLst/>
          </a:prstGeom>
          <a:noFill/>
        </p:spPr>
        <p:txBody>
          <a:bodyPr wrap="none" rtlCol="0">
            <a:spAutoFit/>
          </a:bodyPr>
          <a:lstStyle/>
          <a:p>
            <a:r>
              <a:rPr lang="en-US" sz="1200" b="1" dirty="0" smtClean="0">
                <a:solidFill>
                  <a:schemeClr val="bg1"/>
                </a:solidFill>
              </a:rPr>
              <a:t>2</a:t>
            </a:r>
            <a:endParaRPr lang="en-US" sz="1200" b="1" dirty="0">
              <a:solidFill>
                <a:schemeClr val="bg1"/>
              </a:solidFill>
            </a:endParaRPr>
          </a:p>
        </p:txBody>
      </p:sp>
      <p:pic>
        <p:nvPicPr>
          <p:cNvPr id="21" name="Θέση εικόνας 20"/>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253" t="-1093" r="253" b="-1093"/>
          <a:stretch/>
        </p:blipFill>
        <p:spPr>
          <a:xfrm>
            <a:off x="1592546" y="3865669"/>
            <a:ext cx="2670695" cy="1793488"/>
          </a:xfrm>
        </p:spPr>
      </p:pic>
      <p:sp>
        <p:nvSpPr>
          <p:cNvPr id="22" name="TextBox 21"/>
          <p:cNvSpPr txBox="1"/>
          <p:nvPr/>
        </p:nvSpPr>
        <p:spPr>
          <a:xfrm>
            <a:off x="4000027" y="5364422"/>
            <a:ext cx="263214" cy="276999"/>
          </a:xfrm>
          <a:prstGeom prst="rect">
            <a:avLst/>
          </a:prstGeom>
          <a:noFill/>
        </p:spPr>
        <p:txBody>
          <a:bodyPr wrap="none" rtlCol="0">
            <a:spAutoFit/>
          </a:bodyPr>
          <a:lstStyle/>
          <a:p>
            <a:r>
              <a:rPr lang="en-US" sz="1200" b="1" dirty="0" smtClean="0">
                <a:solidFill>
                  <a:schemeClr val="bg1"/>
                </a:solidFill>
              </a:rPr>
              <a:t>3</a:t>
            </a:r>
            <a:endParaRPr lang="en-US" sz="1200" b="1" dirty="0">
              <a:solidFill>
                <a:schemeClr val="bg1"/>
              </a:solidFill>
            </a:endParaRPr>
          </a:p>
        </p:txBody>
      </p:sp>
      <p:pic>
        <p:nvPicPr>
          <p:cNvPr id="24" name="Θέση εικόνας 23"/>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3619" t="-1849" r="-3619" b="-1849"/>
          <a:stretch/>
        </p:blipFill>
        <p:spPr>
          <a:xfrm>
            <a:off x="5528859" y="3795138"/>
            <a:ext cx="2854884" cy="2465387"/>
          </a:xfrm>
        </p:spPr>
      </p:pic>
      <p:sp>
        <p:nvSpPr>
          <p:cNvPr id="25" name="TextBox 24"/>
          <p:cNvSpPr txBox="1"/>
          <p:nvPr/>
        </p:nvSpPr>
        <p:spPr>
          <a:xfrm>
            <a:off x="7988922" y="5930337"/>
            <a:ext cx="263214" cy="276999"/>
          </a:xfrm>
          <a:prstGeom prst="rect">
            <a:avLst/>
          </a:prstGeom>
          <a:noFill/>
        </p:spPr>
        <p:txBody>
          <a:bodyPr wrap="none" rtlCol="0">
            <a:spAutoFit/>
          </a:bodyPr>
          <a:lstStyle/>
          <a:p>
            <a:r>
              <a:rPr lang="en-US" sz="1200" b="1" dirty="0" smtClean="0">
                <a:solidFill>
                  <a:schemeClr val="bg1"/>
                </a:solidFill>
              </a:rPr>
              <a:t>4</a:t>
            </a:r>
            <a:endParaRPr lang="en-US" sz="1200" b="1" dirty="0">
              <a:solidFill>
                <a:schemeClr val="bg1"/>
              </a:solidFill>
            </a:endParaRPr>
          </a:p>
        </p:txBody>
      </p:sp>
    </p:spTree>
    <p:extLst>
      <p:ext uri="{BB962C8B-B14F-4D97-AF65-F5344CB8AC3E}">
        <p14:creationId xmlns:p14="http://schemas.microsoft.com/office/powerpoint/2010/main" val="24123291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Αποικιακό Υδρόζωο</a:t>
            </a:r>
            <a:endParaRPr lang="en-GB" altLang="el-GR" dirty="0" smtClean="0">
              <a:solidFill>
                <a:schemeClr val="accent1"/>
              </a:solidFill>
              <a:latin typeface="Calibri Light" panose="020F0302020204030204" pitchFamily="34" charset="0"/>
            </a:endParaRPr>
          </a:p>
        </p:txBody>
      </p:sp>
      <p:pic>
        <p:nvPicPr>
          <p:cNvPr id="3" name="Θέση περιεχομένου 2" descr="Σχεδιαστική απεικόνιση αποικιακού Υδροζώου. Διακρίνονται τα: Τροφοζωίδιο, Δακτυλοζωίδιο και Γονοζωίδιο."/>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3889" y="1558131"/>
            <a:ext cx="7069594"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20</a:t>
            </a:fld>
            <a:endParaRPr lang="en-US"/>
          </a:p>
        </p:txBody>
      </p:sp>
      <p:sp>
        <p:nvSpPr>
          <p:cNvPr id="20484" name="Line 4"/>
          <p:cNvSpPr>
            <a:spLocks noChangeShapeType="1"/>
          </p:cNvSpPr>
          <p:nvPr/>
        </p:nvSpPr>
        <p:spPr bwMode="auto">
          <a:xfrm flipH="1">
            <a:off x="4876800" y="3581400"/>
            <a:ext cx="762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spAutoFit/>
          </a:bodyPr>
          <a:lstStyle/>
          <a:p>
            <a:endParaRPr lang="el-GR"/>
          </a:p>
        </p:txBody>
      </p:sp>
      <p:sp>
        <p:nvSpPr>
          <p:cNvPr id="20485" name="Line 5"/>
          <p:cNvSpPr>
            <a:spLocks noChangeShapeType="1"/>
          </p:cNvSpPr>
          <p:nvPr/>
        </p:nvSpPr>
        <p:spPr bwMode="auto">
          <a:xfrm flipH="1">
            <a:off x="5029200" y="3733800"/>
            <a:ext cx="762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spAutoFit/>
          </a:bodyPr>
          <a:lstStyle/>
          <a:p>
            <a:endParaRPr lang="el-GR"/>
          </a:p>
        </p:txBody>
      </p:sp>
      <p:sp>
        <p:nvSpPr>
          <p:cNvPr id="20486" name="Line 9"/>
          <p:cNvSpPr>
            <a:spLocks noChangeShapeType="1"/>
          </p:cNvSpPr>
          <p:nvPr/>
        </p:nvSpPr>
        <p:spPr bwMode="auto">
          <a:xfrm>
            <a:off x="5486400" y="5867400"/>
            <a:ext cx="3048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l-GR"/>
          </a:p>
        </p:txBody>
      </p:sp>
      <p:sp>
        <p:nvSpPr>
          <p:cNvPr id="9" name="TextBox 8"/>
          <p:cNvSpPr txBox="1"/>
          <p:nvPr/>
        </p:nvSpPr>
        <p:spPr>
          <a:xfrm>
            <a:off x="7768142" y="5504806"/>
            <a:ext cx="341760" cy="276999"/>
          </a:xfrm>
          <a:prstGeom prst="rect">
            <a:avLst/>
          </a:prstGeom>
          <a:noFill/>
          <a:ln>
            <a:noFill/>
          </a:ln>
        </p:spPr>
        <p:txBody>
          <a:bodyPr wrap="none" rtlCol="0">
            <a:spAutoFit/>
          </a:bodyPr>
          <a:lstStyle/>
          <a:p>
            <a:r>
              <a:rPr lang="en-US" sz="1200" b="1" dirty="0" smtClean="0"/>
              <a:t>26</a:t>
            </a:r>
            <a:endParaRPr lang="en-US" sz="12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solidFill>
                  <a:schemeClr val="accent1"/>
                </a:solidFill>
                <a:latin typeface="Calibri Light" panose="020F0302020204030204" pitchFamily="34" charset="0"/>
              </a:rPr>
              <a:t>Δομή Αποικιακού Υδροζώου</a:t>
            </a:r>
            <a:endParaRPr lang="el-GR" dirty="0">
              <a:solidFill>
                <a:schemeClr val="accent1"/>
              </a:solidFill>
              <a:latin typeface="Calibri Light" panose="020F0302020204030204" pitchFamily="34" charset="0"/>
            </a:endParaRPr>
          </a:p>
        </p:txBody>
      </p:sp>
      <p:pic>
        <p:nvPicPr>
          <p:cNvPr id="5" name="Θέση περιεχομένου 4" descr="Σχεδιαστική απεικόνιση της δομής ενός αποικιακού Υδροζώου. Διακρίνονται: Ύδρανθος ή Τροφοζωίδιο, Γονάγγειο ή Γονοζωίδιο, Υδροθήκη, Περισάρκιο, Κοινοσάρκιο, Υδρόκαυλος και Υδρόριζα."/>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9549" y="1453169"/>
            <a:ext cx="6524901" cy="473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Θέση υποσέλιδου 2"/>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21</a:t>
            </a:fld>
            <a:endParaRPr lang="en-US"/>
          </a:p>
        </p:txBody>
      </p:sp>
      <p:sp>
        <p:nvSpPr>
          <p:cNvPr id="6" name="TextBox 5"/>
          <p:cNvSpPr txBox="1"/>
          <p:nvPr/>
        </p:nvSpPr>
        <p:spPr>
          <a:xfrm>
            <a:off x="7267161" y="5775393"/>
            <a:ext cx="341760" cy="276999"/>
          </a:xfrm>
          <a:prstGeom prst="rect">
            <a:avLst/>
          </a:prstGeom>
          <a:noFill/>
          <a:ln>
            <a:noFill/>
          </a:ln>
        </p:spPr>
        <p:txBody>
          <a:bodyPr wrap="none" rtlCol="0">
            <a:spAutoFit/>
          </a:bodyPr>
          <a:lstStyle/>
          <a:p>
            <a:r>
              <a:rPr lang="en-US" sz="1200" b="1" dirty="0" smtClean="0"/>
              <a:t>27</a:t>
            </a:r>
            <a:endParaRPr lang="en-US" sz="1200" b="1" dirty="0"/>
          </a:p>
        </p:txBody>
      </p:sp>
    </p:spTree>
    <p:extLst>
      <p:ext uri="{BB962C8B-B14F-4D97-AF65-F5344CB8AC3E}">
        <p14:creationId xmlns:p14="http://schemas.microsoft.com/office/powerpoint/2010/main" val="3964504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Δομή Υδρομέδουσας</a:t>
            </a:r>
            <a:endParaRPr lang="en-GB" altLang="el-GR" dirty="0" smtClean="0">
              <a:solidFill>
                <a:schemeClr val="accent1"/>
              </a:solidFill>
              <a:latin typeface="Calibri Light" panose="020F0302020204030204" pitchFamily="34" charset="0"/>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22</a:t>
            </a:fld>
            <a:endParaRPr lang="en-US"/>
          </a:p>
        </p:txBody>
      </p:sp>
      <p:sp>
        <p:nvSpPr>
          <p:cNvPr id="22531" name="Text Box 1027"/>
          <p:cNvSpPr txBox="1">
            <a:spLocks noChangeArrowheads="1"/>
          </p:cNvSpPr>
          <p:nvPr/>
        </p:nvSpPr>
        <p:spPr bwMode="auto">
          <a:xfrm>
            <a:off x="6172200" y="17526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eaLnBrk="1" hangingPunct="1">
              <a:spcBef>
                <a:spcPct val="50000"/>
              </a:spcBef>
            </a:pPr>
            <a:endParaRPr lang="el-GR" altLang="el-GR" sz="1800"/>
          </a:p>
        </p:txBody>
      </p:sp>
      <p:sp>
        <p:nvSpPr>
          <p:cNvPr id="22532" name="Rectangle 1028"/>
          <p:cNvSpPr>
            <a:spLocks noChangeArrowheads="1"/>
          </p:cNvSpPr>
          <p:nvPr/>
        </p:nvSpPr>
        <p:spPr bwMode="auto">
          <a:xfrm>
            <a:off x="8001000" y="685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eaLnBrk="1" hangingPunct="1"/>
            <a:endParaRPr lang="el-GR" altLang="el-GR"/>
          </a:p>
        </p:txBody>
      </p:sp>
      <p:sp>
        <p:nvSpPr>
          <p:cNvPr id="22533" name="Text Box 1035"/>
          <p:cNvSpPr txBox="1">
            <a:spLocks noChangeArrowheads="1"/>
          </p:cNvSpPr>
          <p:nvPr/>
        </p:nvSpPr>
        <p:spPr bwMode="auto">
          <a:xfrm>
            <a:off x="6400800" y="55626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eaLnBrk="1" hangingPunct="1"/>
            <a:endParaRPr lang="el-GR" altLang="el-GR" sz="1800"/>
          </a:p>
        </p:txBody>
      </p:sp>
      <p:sp>
        <p:nvSpPr>
          <p:cNvPr id="22534" name="Oval 1040"/>
          <p:cNvSpPr>
            <a:spLocks noChangeArrowheads="1"/>
          </p:cNvSpPr>
          <p:nvPr/>
        </p:nvSpPr>
        <p:spPr bwMode="auto">
          <a:xfrm>
            <a:off x="2286000" y="34290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eaLnBrk="1" hangingPunct="1"/>
            <a:endParaRPr lang="el-GR" altLang="el-GR"/>
          </a:p>
        </p:txBody>
      </p:sp>
      <p:sp>
        <p:nvSpPr>
          <p:cNvPr id="22535" name="Text Box 1045"/>
          <p:cNvSpPr txBox="1">
            <a:spLocks noChangeArrowheads="1"/>
          </p:cNvSpPr>
          <p:nvPr/>
        </p:nvSpPr>
        <p:spPr bwMode="auto">
          <a:xfrm>
            <a:off x="2514600" y="39624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eaLnBrk="1" hangingPunct="1">
              <a:spcBef>
                <a:spcPct val="50000"/>
              </a:spcBef>
            </a:pPr>
            <a:endParaRPr lang="el-GR" altLang="el-GR" sz="4400"/>
          </a:p>
        </p:txBody>
      </p:sp>
      <p:sp>
        <p:nvSpPr>
          <p:cNvPr id="22536" name="Text Box 1046"/>
          <p:cNvSpPr txBox="1">
            <a:spLocks noChangeArrowheads="1"/>
          </p:cNvSpPr>
          <p:nvPr/>
        </p:nvSpPr>
        <p:spPr bwMode="auto">
          <a:xfrm>
            <a:off x="609600" y="2538413"/>
            <a:ext cx="2301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eaLnBrk="1" hangingPunct="1"/>
            <a:endParaRPr lang="el-GR" altLang="el-GR" sz="4400"/>
          </a:p>
        </p:txBody>
      </p:sp>
      <p:pic>
        <p:nvPicPr>
          <p:cNvPr id="5" name="Θέση περιεχομένου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1419158" y="1690689"/>
            <a:ext cx="6348984" cy="4311079"/>
          </a:xfrm>
        </p:spPr>
      </p:pic>
      <p:sp>
        <p:nvSpPr>
          <p:cNvPr id="16" name="TextBox 15"/>
          <p:cNvSpPr txBox="1"/>
          <p:nvPr/>
        </p:nvSpPr>
        <p:spPr>
          <a:xfrm>
            <a:off x="6984371" y="5688542"/>
            <a:ext cx="341760" cy="276999"/>
          </a:xfrm>
          <a:prstGeom prst="rect">
            <a:avLst/>
          </a:prstGeom>
          <a:noFill/>
          <a:ln>
            <a:noFill/>
          </a:ln>
        </p:spPr>
        <p:txBody>
          <a:bodyPr wrap="none" rtlCol="0">
            <a:spAutoFit/>
          </a:bodyPr>
          <a:lstStyle/>
          <a:p>
            <a:r>
              <a:rPr lang="en-US" sz="1200" b="1" dirty="0" smtClean="0"/>
              <a:t>28</a:t>
            </a:r>
            <a:endParaRPr lang="en-US" sz="12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Φωτογραφία μέδουσας του Υδροζώου Obeli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9186" y="1812178"/>
            <a:ext cx="4373204" cy="4351338"/>
          </a:xfrm>
        </p:spPr>
      </p:pic>
      <p:sp>
        <p:nvSpPr>
          <p:cNvPr id="11" name="Τίτλος 10"/>
          <p:cNvSpPr>
            <a:spLocks noGrp="1"/>
          </p:cNvSpPr>
          <p:nvPr>
            <p:ph type="title"/>
          </p:nvPr>
        </p:nvSpPr>
        <p:spPr/>
        <p:txBody>
          <a:bodyPr>
            <a:normAutofit/>
          </a:bodyPr>
          <a:lstStyle/>
          <a:p>
            <a:r>
              <a:rPr lang="el-GR" sz="4000" dirty="0" smtClean="0">
                <a:solidFill>
                  <a:schemeClr val="accent1"/>
                </a:solidFill>
                <a:latin typeface="+mj-lt"/>
              </a:rPr>
              <a:t>Μέδουσα </a:t>
            </a:r>
            <a:r>
              <a:rPr lang="sk-SK" sz="4000" dirty="0" smtClean="0">
                <a:solidFill>
                  <a:schemeClr val="accent1"/>
                </a:solidFill>
                <a:latin typeface="+mj-lt"/>
              </a:rPr>
              <a:t/>
            </a:r>
            <a:br>
              <a:rPr lang="sk-SK" sz="4000" dirty="0" smtClean="0">
                <a:solidFill>
                  <a:schemeClr val="accent1"/>
                </a:solidFill>
                <a:latin typeface="+mj-lt"/>
              </a:rPr>
            </a:br>
            <a:r>
              <a:rPr lang="el-GR" sz="4000" dirty="0" smtClean="0">
                <a:solidFill>
                  <a:schemeClr val="accent1"/>
                </a:solidFill>
                <a:latin typeface="+mj-lt"/>
              </a:rPr>
              <a:t>του Υδροζώου </a:t>
            </a:r>
            <a:r>
              <a:rPr lang="sk-SK" sz="4000" dirty="0" smtClean="0">
                <a:solidFill>
                  <a:schemeClr val="accent1"/>
                </a:solidFill>
                <a:latin typeface="+mj-lt"/>
              </a:rPr>
              <a:t>Obelia.</a:t>
            </a:r>
            <a:endParaRPr lang="el-GR" sz="4000" dirty="0">
              <a:solidFill>
                <a:schemeClr val="accent1"/>
              </a:solidFill>
              <a:latin typeface="+mj-lt"/>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23</a:t>
            </a:fld>
            <a:endParaRPr lang="en-US"/>
          </a:p>
        </p:txBody>
      </p:sp>
      <p:sp>
        <p:nvSpPr>
          <p:cNvPr id="6" name="TextBox 5"/>
          <p:cNvSpPr txBox="1"/>
          <p:nvPr/>
        </p:nvSpPr>
        <p:spPr>
          <a:xfrm>
            <a:off x="6315988" y="5674678"/>
            <a:ext cx="341760" cy="276999"/>
          </a:xfrm>
          <a:prstGeom prst="rect">
            <a:avLst/>
          </a:prstGeom>
          <a:noFill/>
          <a:ln>
            <a:noFill/>
          </a:ln>
        </p:spPr>
        <p:txBody>
          <a:bodyPr wrap="none" rtlCol="0">
            <a:spAutoFit/>
          </a:bodyPr>
          <a:lstStyle/>
          <a:p>
            <a:r>
              <a:rPr lang="en-US" sz="1200" b="1" dirty="0" smtClean="0">
                <a:solidFill>
                  <a:schemeClr val="bg1"/>
                </a:solidFill>
              </a:rPr>
              <a:t>29</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ChangeArrowheads="1"/>
          </p:cNvSpPr>
          <p:nvPr/>
        </p:nvSpPr>
        <p:spPr bwMode="auto">
          <a:xfrm>
            <a:off x="755650" y="-1714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algn="ctr" eaLnBrk="1" hangingPunct="1">
              <a:spcBef>
                <a:spcPct val="0"/>
              </a:spcBef>
            </a:pPr>
            <a:endParaRPr lang="en-GB" altLang="el-GR" sz="4400" dirty="0"/>
          </a:p>
        </p:txBody>
      </p:sp>
      <p:sp>
        <p:nvSpPr>
          <p:cNvPr id="6" name="Τίτλος 5"/>
          <p:cNvSpPr>
            <a:spLocks noGrp="1"/>
          </p:cNvSpPr>
          <p:nvPr>
            <p:ph type="title"/>
          </p:nvPr>
        </p:nvSpPr>
        <p:spPr/>
        <p:txBody>
          <a:bodyPr/>
          <a:lstStyle/>
          <a:p>
            <a:r>
              <a:rPr lang="el-GR" altLang="el-GR" dirty="0">
                <a:solidFill>
                  <a:schemeClr val="accent1"/>
                </a:solidFill>
                <a:latin typeface="+mj-lt"/>
              </a:rPr>
              <a:t>Πρόσληψη τροφής </a:t>
            </a:r>
            <a:r>
              <a:rPr lang="el-GR" altLang="el-GR" dirty="0" smtClean="0">
                <a:solidFill>
                  <a:schemeClr val="accent1"/>
                </a:solidFill>
                <a:latin typeface="+mj-lt"/>
              </a:rPr>
              <a:t>1</a:t>
            </a:r>
            <a:r>
              <a:rPr lang="en-US" altLang="el-GR" dirty="0" smtClean="0">
                <a:solidFill>
                  <a:schemeClr val="accent1"/>
                </a:solidFill>
                <a:latin typeface="+mj-lt"/>
              </a:rPr>
              <a:t>/4</a:t>
            </a:r>
            <a:r>
              <a:rPr lang="el-GR" altLang="el-GR" dirty="0" smtClean="0">
                <a:solidFill>
                  <a:schemeClr val="accent1"/>
                </a:solidFill>
                <a:latin typeface="+mj-lt"/>
              </a:rPr>
              <a:t> </a:t>
            </a:r>
            <a:endParaRPr lang="en-GB" altLang="el-GR" dirty="0">
              <a:solidFill>
                <a:schemeClr val="accent1"/>
              </a:solidFill>
              <a:latin typeface="+mj-lt"/>
            </a:endParaRPr>
          </a:p>
        </p:txBody>
      </p:sp>
      <p:pic>
        <p:nvPicPr>
          <p:cNvPr id="3" name="Content Placeholder 2" descr="Φωτογραφία με τρεφόμενη Ύδρα από μικρά ζώα."/>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4144" y="1825625"/>
            <a:ext cx="7735712" cy="4351338"/>
          </a:xfrm>
        </p:spPr>
      </p:pic>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24</a:t>
            </a:fld>
            <a:endParaRPr lang="en-US"/>
          </a:p>
        </p:txBody>
      </p:sp>
      <p:sp>
        <p:nvSpPr>
          <p:cNvPr id="7" name="TextBox 6"/>
          <p:cNvSpPr txBox="1"/>
          <p:nvPr/>
        </p:nvSpPr>
        <p:spPr>
          <a:xfrm>
            <a:off x="7926198" y="5835691"/>
            <a:ext cx="341760" cy="276999"/>
          </a:xfrm>
          <a:prstGeom prst="rect">
            <a:avLst/>
          </a:prstGeom>
          <a:noFill/>
          <a:ln>
            <a:noFill/>
          </a:ln>
        </p:spPr>
        <p:txBody>
          <a:bodyPr wrap="none" rtlCol="0">
            <a:spAutoFit/>
          </a:bodyPr>
          <a:lstStyle/>
          <a:p>
            <a:r>
              <a:rPr lang="en-US" sz="1200" b="1" dirty="0" smtClean="0">
                <a:solidFill>
                  <a:schemeClr val="bg1"/>
                </a:solidFill>
              </a:rPr>
              <a:t>3</a:t>
            </a:r>
            <a:r>
              <a:rPr lang="el-GR" sz="1200" b="1" dirty="0" smtClean="0">
                <a:solidFill>
                  <a:schemeClr val="bg1"/>
                </a:solidFill>
              </a:rPr>
              <a:t>0</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Φωτογραφία με Ύδρα τρεφόμενη με Daphni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7885" y="1682691"/>
            <a:ext cx="6448230" cy="4642725"/>
          </a:xfrm>
        </p:spPr>
      </p:pic>
      <p:sp>
        <p:nvSpPr>
          <p:cNvPr id="4" name="Τίτλος 3"/>
          <p:cNvSpPr>
            <a:spLocks noGrp="1"/>
          </p:cNvSpPr>
          <p:nvPr>
            <p:ph type="title"/>
          </p:nvPr>
        </p:nvSpPr>
        <p:spPr/>
        <p:txBody>
          <a:bodyPr>
            <a:normAutofit fontScale="90000"/>
          </a:bodyPr>
          <a:lstStyle/>
          <a:p>
            <a:r>
              <a:rPr lang="en-US" altLang="el-GR" dirty="0" smtClean="0">
                <a:latin typeface="+mj-lt"/>
              </a:rPr>
              <a:t/>
            </a:r>
            <a:br>
              <a:rPr lang="en-US" altLang="el-GR" dirty="0" smtClean="0">
                <a:latin typeface="+mj-lt"/>
              </a:rPr>
            </a:br>
            <a:r>
              <a:rPr lang="el-GR" altLang="el-GR" sz="4900" dirty="0" smtClean="0">
                <a:solidFill>
                  <a:schemeClr val="accent1"/>
                </a:solidFill>
              </a:rPr>
              <a:t>Πρόσληψη τροφής 2/</a:t>
            </a:r>
            <a:r>
              <a:rPr lang="en-US" altLang="el-GR" sz="4900" dirty="0" smtClean="0">
                <a:solidFill>
                  <a:schemeClr val="accent1"/>
                </a:solidFill>
              </a:rPr>
              <a:t>4</a:t>
            </a:r>
            <a:r>
              <a:rPr lang="el-GR" altLang="el-GR" sz="4900" dirty="0" smtClean="0">
                <a:solidFill>
                  <a:schemeClr val="accent1"/>
                </a:solidFill>
              </a:rPr>
              <a:t> </a:t>
            </a:r>
            <a:r>
              <a:rPr lang="en-GB" altLang="el-GR" sz="4900" dirty="0" smtClean="0">
                <a:solidFill>
                  <a:schemeClr val="accent1"/>
                </a:solidFill>
              </a:rPr>
              <a:t/>
            </a:r>
            <a:br>
              <a:rPr lang="en-GB" altLang="el-GR" sz="4900" dirty="0" smtClean="0">
                <a:solidFill>
                  <a:schemeClr val="accent1"/>
                </a:solidFill>
              </a:rPr>
            </a:br>
            <a:endParaRPr lang="el-GR" sz="4900" dirty="0">
              <a:solidFill>
                <a:schemeClr val="accent1"/>
              </a:solidFill>
            </a:endParaRP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25</a:t>
            </a:fld>
            <a:endParaRPr lang="en-US"/>
          </a:p>
        </p:txBody>
      </p:sp>
      <p:sp>
        <p:nvSpPr>
          <p:cNvPr id="7" name="TextBox 6"/>
          <p:cNvSpPr txBox="1"/>
          <p:nvPr/>
        </p:nvSpPr>
        <p:spPr>
          <a:xfrm>
            <a:off x="7433957" y="5943264"/>
            <a:ext cx="341760" cy="276999"/>
          </a:xfrm>
          <a:prstGeom prst="rect">
            <a:avLst/>
          </a:prstGeom>
          <a:noFill/>
          <a:ln>
            <a:noFill/>
          </a:ln>
        </p:spPr>
        <p:txBody>
          <a:bodyPr wrap="square" rtlCol="0">
            <a:spAutoFit/>
          </a:bodyPr>
          <a:lstStyle/>
          <a:p>
            <a:r>
              <a:rPr lang="en-US" sz="1200" b="1" dirty="0" smtClean="0">
                <a:solidFill>
                  <a:schemeClr val="bg1"/>
                </a:solidFill>
              </a:rPr>
              <a:t>3</a:t>
            </a:r>
            <a:r>
              <a:rPr lang="el-GR" sz="1200" b="1" dirty="0" smtClean="0">
                <a:solidFill>
                  <a:schemeClr val="bg1"/>
                </a:solidFill>
              </a:rPr>
              <a:t>1</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Πρόσληψη τροφής </a:t>
            </a:r>
            <a:r>
              <a:rPr lang="en-US" altLang="el-GR" dirty="0" smtClean="0">
                <a:solidFill>
                  <a:schemeClr val="accent1"/>
                </a:solidFill>
                <a:latin typeface="Calibri Light" panose="020F0302020204030204" pitchFamily="34" charset="0"/>
              </a:rPr>
              <a:t>3/4</a:t>
            </a:r>
            <a:r>
              <a:rPr lang="el-GR" altLang="el-GR" dirty="0" smtClean="0">
                <a:solidFill>
                  <a:schemeClr val="accent1"/>
                </a:solidFill>
                <a:latin typeface="Calibri Light" panose="020F0302020204030204" pitchFamily="34" charset="0"/>
              </a:rPr>
              <a:t> </a:t>
            </a:r>
          </a:p>
        </p:txBody>
      </p:sp>
      <p:sp>
        <p:nvSpPr>
          <p:cNvPr id="7" name="Θέση κειμένου 6"/>
          <p:cNvSpPr>
            <a:spLocks noGrp="1"/>
          </p:cNvSpPr>
          <p:nvPr>
            <p:ph idx="1"/>
          </p:nvPr>
        </p:nvSpPr>
        <p:spPr>
          <a:xfrm>
            <a:off x="628650" y="1832383"/>
            <a:ext cx="7886700" cy="4351338"/>
          </a:xfrm>
        </p:spPr>
        <p:txBody>
          <a:bodyPr>
            <a:normAutofit/>
          </a:bodyPr>
          <a:lstStyle/>
          <a:p>
            <a:pPr marL="0" indent="0">
              <a:buNone/>
            </a:pPr>
            <a:r>
              <a:rPr lang="sk-SK" sz="2400" dirty="0" smtClean="0"/>
              <a:t>B</a:t>
            </a:r>
            <a:r>
              <a:rPr lang="el-GR" sz="2400" dirty="0" err="1" smtClean="0"/>
              <a:t>ίντεο</a:t>
            </a:r>
            <a:r>
              <a:rPr lang="en-US" sz="2400" dirty="0" smtClean="0"/>
              <a:t> 2</a:t>
            </a:r>
            <a:r>
              <a:rPr lang="el-GR" sz="2400" dirty="0" smtClean="0"/>
              <a:t>:</a:t>
            </a:r>
            <a:r>
              <a:rPr lang="en-US" sz="2400" dirty="0" smtClean="0"/>
              <a:t> Hydra </a:t>
            </a:r>
            <a:r>
              <a:rPr lang="en-US" sz="2400" dirty="0" err="1" smtClean="0"/>
              <a:t>cacthes</a:t>
            </a:r>
            <a:r>
              <a:rPr lang="en-US" sz="2400" dirty="0" smtClean="0"/>
              <a:t> water flea</a:t>
            </a:r>
          </a:p>
          <a:p>
            <a:pPr marL="0" indent="0">
              <a:buNone/>
            </a:pPr>
            <a:r>
              <a:rPr lang="en-US" sz="2400" dirty="0" smtClean="0"/>
              <a:t>http://www.youtube.com/watch?v=Kukv0AtIVdU</a:t>
            </a:r>
          </a:p>
          <a:p>
            <a:pPr marL="0" indent="0">
              <a:buNone/>
            </a:pPr>
            <a:endParaRPr lang="el-GR" dirty="0"/>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Τίτλος 13"/>
          <p:cNvSpPr>
            <a:spLocks noGrp="1"/>
          </p:cNvSpPr>
          <p:nvPr>
            <p:ph type="title"/>
          </p:nvPr>
        </p:nvSpPr>
        <p:spPr/>
        <p:txBody>
          <a:bodyPr/>
          <a:lstStyle/>
          <a:p>
            <a:r>
              <a:rPr lang="el-GR" dirty="0" smtClean="0">
                <a:solidFill>
                  <a:schemeClr val="accent1"/>
                </a:solidFill>
              </a:rPr>
              <a:t>Πρόσληψη τροφής 4/4</a:t>
            </a:r>
            <a:endParaRPr lang="el-GR" dirty="0">
              <a:solidFill>
                <a:schemeClr val="accent1"/>
              </a:solidFill>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27</a:t>
            </a:fld>
            <a:endParaRPr lang="en-US"/>
          </a:p>
        </p:txBody>
      </p:sp>
      <p:pic>
        <p:nvPicPr>
          <p:cNvPr id="21" name="Content Placeholder 20" descr="Σχεδιαστική απεικόνιση της διαδικασίας πρόσληψης και πέψης της τροφής από την Ύδρα."/>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8199" y="1414249"/>
            <a:ext cx="7827601" cy="4911167"/>
          </a:xfrm>
        </p:spPr>
      </p:pic>
      <p:sp>
        <p:nvSpPr>
          <p:cNvPr id="23" name="TextBox 22"/>
          <p:cNvSpPr txBox="1"/>
          <p:nvPr/>
        </p:nvSpPr>
        <p:spPr>
          <a:xfrm>
            <a:off x="7926198" y="5767498"/>
            <a:ext cx="341760" cy="276999"/>
          </a:xfrm>
          <a:prstGeom prst="rect">
            <a:avLst/>
          </a:prstGeom>
          <a:noFill/>
        </p:spPr>
        <p:txBody>
          <a:bodyPr wrap="none" rtlCol="0">
            <a:spAutoFit/>
          </a:bodyPr>
          <a:lstStyle/>
          <a:p>
            <a:r>
              <a:rPr lang="el-GR" sz="1200" b="1" dirty="0" smtClean="0"/>
              <a:t>32</a:t>
            </a:r>
            <a:endParaRPr lang="en-US" sz="12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pPr eaLnBrk="1" hangingPunct="1"/>
            <a:r>
              <a:rPr lang="el-GR" altLang="el-GR" dirty="0" smtClean="0">
                <a:solidFill>
                  <a:schemeClr val="accent1"/>
                </a:solidFill>
                <a:latin typeface="Calibri Light" panose="020F0302020204030204" pitchFamily="34" charset="0"/>
              </a:rPr>
              <a:t>Αναπαραγωγή </a:t>
            </a:r>
            <a:r>
              <a:rPr lang="el-GR" altLang="el-GR" dirty="0" err="1" smtClean="0">
                <a:solidFill>
                  <a:schemeClr val="accent1"/>
                </a:solidFill>
                <a:latin typeface="Calibri Light" panose="020F0302020204030204" pitchFamily="34" charset="0"/>
              </a:rPr>
              <a:t>Υδρας</a:t>
            </a:r>
            <a:r>
              <a:rPr lang="el-GR" altLang="el-GR" dirty="0" smtClean="0">
                <a:solidFill>
                  <a:schemeClr val="accent1"/>
                </a:solidFill>
                <a:latin typeface="Calibri Light" panose="020F0302020204030204" pitchFamily="34" charset="0"/>
              </a:rPr>
              <a:t> 1/2</a:t>
            </a:r>
            <a:endParaRPr lang="en-GB" altLang="el-GR" dirty="0" smtClean="0">
              <a:solidFill>
                <a:schemeClr val="accent1"/>
              </a:solidFill>
              <a:latin typeface="Calibri Light" panose="020F0302020204030204" pitchFamily="34" charset="0"/>
            </a:endParaRPr>
          </a:p>
        </p:txBody>
      </p:sp>
      <p:sp>
        <p:nvSpPr>
          <p:cNvPr id="3" name="Θέση κειμένου 2"/>
          <p:cNvSpPr>
            <a:spLocks noGrp="1"/>
          </p:cNvSpPr>
          <p:nvPr>
            <p:ph idx="1"/>
          </p:nvPr>
        </p:nvSpPr>
        <p:spPr/>
        <p:txBody>
          <a:bodyPr>
            <a:normAutofit/>
          </a:bodyPr>
          <a:lstStyle/>
          <a:p>
            <a:pPr marL="0" indent="0">
              <a:buNone/>
            </a:pPr>
            <a:r>
              <a:rPr lang="el-GR" sz="2400" dirty="0" smtClean="0"/>
              <a:t>Βίντεο 3:</a:t>
            </a:r>
            <a:r>
              <a:rPr lang="en-US" sz="2400" dirty="0" smtClean="0"/>
              <a:t> </a:t>
            </a:r>
            <a:r>
              <a:rPr lang="en-US" sz="2400" dirty="0"/>
              <a:t>Budding in Hydra HD ANIMATION</a:t>
            </a:r>
          </a:p>
          <a:p>
            <a:pPr marL="0" indent="0">
              <a:buNone/>
            </a:pPr>
            <a:r>
              <a:rPr lang="en-US" sz="2400" dirty="0"/>
              <a:t>http://www.youtube.com/watch?v=-B7ANli2xfY</a:t>
            </a:r>
          </a:p>
          <a:p>
            <a:endParaRPr lang="en-US" dirty="0"/>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28</a:t>
            </a:fld>
            <a:endParaRPr lang="en-US"/>
          </a:p>
        </p:txBody>
      </p:sp>
      <p:sp>
        <p:nvSpPr>
          <p:cNvPr id="7" name="TextBox 6"/>
          <p:cNvSpPr txBox="1"/>
          <p:nvPr/>
        </p:nvSpPr>
        <p:spPr>
          <a:xfrm>
            <a:off x="6949920" y="4721034"/>
            <a:ext cx="671979" cy="276999"/>
          </a:xfrm>
          <a:prstGeom prst="rect">
            <a:avLst/>
          </a:prstGeom>
          <a:noFill/>
          <a:ln>
            <a:noFill/>
          </a:ln>
        </p:spPr>
        <p:txBody>
          <a:bodyPr wrap="none" rtlCol="0">
            <a:spAutoFit/>
          </a:bodyPr>
          <a:lstStyle/>
          <a:p>
            <a:r>
              <a:rPr lang="en-US" sz="1200" b="1" dirty="0" smtClean="0">
                <a:solidFill>
                  <a:schemeClr val="bg1"/>
                </a:solidFill>
              </a:rPr>
              <a:t>Video 3</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p:txBody>
          <a:bodyPr>
            <a:normAutofit/>
          </a:bodyPr>
          <a:lstStyle/>
          <a:p>
            <a:pPr eaLnBrk="1" hangingPunct="1"/>
            <a:r>
              <a:rPr lang="el-GR" altLang="en-US" dirty="0" smtClean="0">
                <a:solidFill>
                  <a:schemeClr val="accent1"/>
                </a:solidFill>
              </a:rPr>
              <a:t>Αναπαραγωγή </a:t>
            </a:r>
            <a:r>
              <a:rPr lang="el-GR" altLang="en-US" dirty="0" err="1" smtClean="0">
                <a:solidFill>
                  <a:schemeClr val="accent1"/>
                </a:solidFill>
              </a:rPr>
              <a:t>Υδρας</a:t>
            </a:r>
            <a:r>
              <a:rPr lang="el-GR" altLang="en-US" dirty="0" smtClean="0">
                <a:solidFill>
                  <a:schemeClr val="accent1"/>
                </a:solidFill>
              </a:rPr>
              <a:t> 2/2</a:t>
            </a:r>
            <a:endParaRPr lang="en-GB" altLang="en-US" dirty="0" smtClean="0">
              <a:solidFill>
                <a:schemeClr val="accent1"/>
              </a:solidFill>
            </a:endParaRPr>
          </a:p>
        </p:txBody>
      </p:sp>
      <p:sp>
        <p:nvSpPr>
          <p:cNvPr id="3" name="Θέση κειμένου 2"/>
          <p:cNvSpPr>
            <a:spLocks noGrp="1"/>
          </p:cNvSpPr>
          <p:nvPr>
            <p:ph idx="1"/>
          </p:nvPr>
        </p:nvSpPr>
        <p:spPr/>
        <p:txBody>
          <a:bodyPr>
            <a:normAutofit/>
          </a:bodyPr>
          <a:lstStyle/>
          <a:p>
            <a:pPr marL="0" indent="0">
              <a:lnSpc>
                <a:spcPct val="80000"/>
              </a:lnSpc>
              <a:buNone/>
            </a:pPr>
            <a:r>
              <a:rPr lang="el-GR" sz="2400" dirty="0" smtClean="0"/>
              <a:t>Βίντεο</a:t>
            </a:r>
            <a:r>
              <a:rPr lang="en-US" sz="2400" dirty="0" smtClean="0"/>
              <a:t> 4: Hydra </a:t>
            </a:r>
          </a:p>
          <a:p>
            <a:pPr marL="0" indent="0">
              <a:lnSpc>
                <a:spcPct val="80000"/>
              </a:lnSpc>
              <a:buNone/>
            </a:pPr>
            <a:r>
              <a:rPr lang="en-US" sz="2400" dirty="0" smtClean="0"/>
              <a:t>http://www.youtube.com/watch?v=yE1RXE_NNrl</a:t>
            </a:r>
          </a:p>
          <a:p>
            <a:endParaRPr lang="en-US" dirty="0"/>
          </a:p>
        </p:txBody>
      </p:sp>
      <p:sp>
        <p:nvSpPr>
          <p:cNvPr id="6" name="TextBox 5"/>
          <p:cNvSpPr txBox="1"/>
          <p:nvPr/>
        </p:nvSpPr>
        <p:spPr>
          <a:xfrm>
            <a:off x="7052557" y="4888985"/>
            <a:ext cx="671979" cy="276999"/>
          </a:xfrm>
          <a:prstGeom prst="rect">
            <a:avLst/>
          </a:prstGeom>
          <a:noFill/>
          <a:ln>
            <a:noFill/>
          </a:ln>
        </p:spPr>
        <p:txBody>
          <a:bodyPr wrap="none" rtlCol="0">
            <a:spAutoFit/>
          </a:bodyPr>
          <a:lstStyle/>
          <a:p>
            <a:r>
              <a:rPr lang="en-US" sz="1200" b="1" dirty="0" smtClean="0">
                <a:solidFill>
                  <a:schemeClr val="bg1"/>
                </a:solidFill>
              </a:rPr>
              <a:t>Video </a:t>
            </a:r>
            <a:r>
              <a:rPr lang="el-GR" sz="1200" b="1" dirty="0" smtClean="0">
                <a:solidFill>
                  <a:schemeClr val="bg1"/>
                </a:solidFill>
              </a:rPr>
              <a:t>4</a:t>
            </a:r>
            <a:endParaRPr lang="en-US" sz="1200" b="1" dirty="0">
              <a:solidFill>
                <a:schemeClr val="bg1"/>
              </a:solidFill>
            </a:endParaRPr>
          </a:p>
        </p:txBody>
      </p:sp>
      <p:sp>
        <p:nvSpPr>
          <p:cNvPr id="2" name="Footer Placeholder 1"/>
          <p:cNvSpPr>
            <a:spLocks noGrp="1"/>
          </p:cNvSpPr>
          <p:nvPr>
            <p:ph type="ftr" sz="quarter" idx="11"/>
          </p:nvPr>
        </p:nvSpPr>
        <p:spPr/>
        <p:txBody>
          <a:bodyPr/>
          <a:lstStyle/>
          <a:p>
            <a:r>
              <a:rPr lang="el-GR" smtClean="0"/>
              <a:t>Ενότητα 10. Ακτινωτά Ζώα</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99247" y="486069"/>
            <a:ext cx="7772400" cy="1143000"/>
          </a:xfrm>
        </p:spPr>
        <p:txBody>
          <a:bodyPr/>
          <a:lstStyle/>
          <a:p>
            <a:r>
              <a:rPr lang="el-GR" altLang="el-GR" dirty="0">
                <a:solidFill>
                  <a:schemeClr val="accent1"/>
                </a:solidFill>
                <a:latin typeface="+mj-lt"/>
              </a:rPr>
              <a:t>Μορφές </a:t>
            </a:r>
            <a:r>
              <a:rPr lang="el-GR" altLang="el-GR" dirty="0" err="1">
                <a:solidFill>
                  <a:schemeClr val="accent1"/>
                </a:solidFill>
                <a:latin typeface="+mj-lt"/>
              </a:rPr>
              <a:t>Κνιδοζώων</a:t>
            </a:r>
            <a:endParaRPr lang="el-GR" dirty="0">
              <a:solidFill>
                <a:schemeClr val="accent1"/>
              </a:solidFill>
              <a:latin typeface="+mj-lt"/>
            </a:endParaRPr>
          </a:p>
        </p:txBody>
      </p:sp>
      <p:pic>
        <p:nvPicPr>
          <p:cNvPr id="8" name="Θέση περιεχομένου 7" descr="Φωτογραφία Ύδρας με αναπτυσσόμενο εκβλάστημα και ωοθήκη."/>
          <p:cNvPicPr>
            <a:picLocks noGrp="1" noChangeAspect="1"/>
          </p:cNvPicPr>
          <p:nvPr>
            <p:ph sz="quarter" idx="1"/>
          </p:nvPr>
        </p:nvPicPr>
        <p:blipFill>
          <a:blip r:embed="rId3" cstate="email">
            <a:extLst>
              <a:ext uri="{28A0092B-C50C-407E-A947-70E740481C1C}">
                <a14:useLocalDpi xmlns:a14="http://schemas.microsoft.com/office/drawing/2010/main"/>
              </a:ext>
            </a:extLst>
          </a:blip>
          <a:stretch>
            <a:fillRect/>
          </a:stretch>
        </p:blipFill>
        <p:spPr>
          <a:xfrm>
            <a:off x="1016590" y="1819977"/>
            <a:ext cx="3404625" cy="2142423"/>
          </a:xfrm>
        </p:spPr>
      </p:pic>
      <p:pic>
        <p:nvPicPr>
          <p:cNvPr id="9" name="Θέση περιεχομένου 8"/>
          <p:cNvPicPr>
            <a:picLocks noGrp="1" noChangeAspect="1"/>
          </p:cNvPicPr>
          <p:nvPr>
            <p:ph sz="quarter" idx="2"/>
          </p:nvPr>
        </p:nvPicPr>
        <p:blipFill>
          <a:blip r:embed="rId4" cstate="screen">
            <a:extLst>
              <a:ext uri="{28A0092B-C50C-407E-A947-70E740481C1C}">
                <a14:useLocalDpi xmlns:a14="http://schemas.microsoft.com/office/drawing/2010/main"/>
              </a:ext>
            </a:extLst>
          </a:blip>
          <a:stretch>
            <a:fillRect/>
          </a:stretch>
        </p:blipFill>
        <p:spPr>
          <a:xfrm>
            <a:off x="4867835" y="1819977"/>
            <a:ext cx="3134826" cy="2142423"/>
          </a:xfrm>
        </p:spPr>
      </p:pic>
      <p:sp>
        <p:nvSpPr>
          <p:cNvPr id="5" name="Θέση κειμένου 4"/>
          <p:cNvSpPr>
            <a:spLocks noGrp="1"/>
          </p:cNvSpPr>
          <p:nvPr>
            <p:ph type="body" sz="half" idx="3"/>
          </p:nvPr>
        </p:nvSpPr>
        <p:spPr>
          <a:xfrm>
            <a:off x="699247" y="4344216"/>
            <a:ext cx="7772400" cy="1981200"/>
          </a:xfrm>
        </p:spPr>
        <p:txBody>
          <a:bodyPr>
            <a:normAutofit fontScale="77500" lnSpcReduction="20000"/>
          </a:bodyPr>
          <a:lstStyle/>
          <a:p>
            <a:r>
              <a:rPr lang="el-GR" altLang="el-GR" sz="3100" dirty="0"/>
              <a:t>Το σώμα των </a:t>
            </a:r>
            <a:r>
              <a:rPr lang="el-GR" altLang="el-GR" sz="3100" dirty="0" err="1"/>
              <a:t>Κνιδοζώων</a:t>
            </a:r>
            <a:r>
              <a:rPr lang="el-GR" altLang="el-GR" sz="3100" dirty="0"/>
              <a:t> εμφανίζεται είτε με τη μορφή του πολύποδα είτε της μέδουσας.</a:t>
            </a:r>
          </a:p>
          <a:p>
            <a:r>
              <a:rPr lang="el-GR" altLang="el-GR" sz="3100" dirty="0"/>
              <a:t>Το τοίχωμα του σώματος αποτελείται από την </a:t>
            </a:r>
            <a:r>
              <a:rPr lang="el-GR" altLang="el-GR" sz="3100" b="1" dirty="0"/>
              <a:t>Επιδερμίδα</a:t>
            </a:r>
            <a:r>
              <a:rPr lang="el-GR" altLang="el-GR" sz="3100" dirty="0"/>
              <a:t> την </a:t>
            </a:r>
            <a:r>
              <a:rPr lang="el-GR" altLang="el-GR" sz="3100" b="1" dirty="0" err="1"/>
              <a:t>Γαστροδερμίδα</a:t>
            </a:r>
            <a:r>
              <a:rPr lang="el-GR" altLang="el-GR" sz="3100" dirty="0"/>
              <a:t> και ανάμεσά τους τη </a:t>
            </a:r>
            <a:r>
              <a:rPr lang="el-GR" altLang="el-GR" sz="3100" b="1" dirty="0" err="1"/>
              <a:t>Μεσογλοία</a:t>
            </a:r>
            <a:r>
              <a:rPr lang="el-GR" altLang="el-GR" sz="3100" dirty="0"/>
              <a:t>.</a:t>
            </a:r>
          </a:p>
          <a:p>
            <a:r>
              <a:rPr lang="el-GR" altLang="el-GR" sz="3100" dirty="0"/>
              <a:t>Στις μέδουσες η </a:t>
            </a:r>
            <a:r>
              <a:rPr lang="el-GR" altLang="el-GR" sz="3100" dirty="0" err="1"/>
              <a:t>μεσογλοία</a:t>
            </a:r>
            <a:r>
              <a:rPr lang="el-GR" altLang="el-GR" sz="3100" dirty="0"/>
              <a:t> είναι πολύ παχύτερη.</a:t>
            </a:r>
          </a:p>
          <a:p>
            <a:endParaRPr lang="el-GR" dirty="0"/>
          </a:p>
        </p:txBody>
      </p:sp>
      <p:sp>
        <p:nvSpPr>
          <p:cNvPr id="3" name="Θέση υποσέλιδου 2"/>
          <p:cNvSpPr>
            <a:spLocks noGrp="1"/>
          </p:cNvSpPr>
          <p:nvPr>
            <p:ph type="ftr" sz="quarter" idx="11"/>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3</a:t>
            </a:fld>
            <a:endParaRPr lang="en-US"/>
          </a:p>
        </p:txBody>
      </p:sp>
      <p:sp>
        <p:nvSpPr>
          <p:cNvPr id="10" name="TextBox 9"/>
          <p:cNvSpPr txBox="1"/>
          <p:nvPr/>
        </p:nvSpPr>
        <p:spPr>
          <a:xfrm>
            <a:off x="4066762" y="3700790"/>
            <a:ext cx="263214" cy="276999"/>
          </a:xfrm>
          <a:prstGeom prst="rect">
            <a:avLst/>
          </a:prstGeom>
          <a:noFill/>
        </p:spPr>
        <p:txBody>
          <a:bodyPr wrap="none" rtlCol="0">
            <a:spAutoFit/>
          </a:bodyPr>
          <a:lstStyle/>
          <a:p>
            <a:r>
              <a:rPr lang="en-US" sz="1200" b="1" dirty="0" smtClean="0">
                <a:solidFill>
                  <a:schemeClr val="bg1"/>
                </a:solidFill>
              </a:rPr>
              <a:t>5</a:t>
            </a:r>
            <a:endParaRPr lang="en-US" sz="1200" b="1" dirty="0">
              <a:solidFill>
                <a:schemeClr val="bg1"/>
              </a:solidFill>
            </a:endParaRPr>
          </a:p>
        </p:txBody>
      </p:sp>
      <p:sp>
        <p:nvSpPr>
          <p:cNvPr id="11" name="TextBox 10"/>
          <p:cNvSpPr txBox="1"/>
          <p:nvPr/>
        </p:nvSpPr>
        <p:spPr>
          <a:xfrm>
            <a:off x="7621724" y="3700790"/>
            <a:ext cx="263214" cy="276999"/>
          </a:xfrm>
          <a:prstGeom prst="rect">
            <a:avLst/>
          </a:prstGeom>
          <a:noFill/>
        </p:spPr>
        <p:txBody>
          <a:bodyPr wrap="none" rtlCol="0">
            <a:spAutoFit/>
          </a:bodyPr>
          <a:lstStyle/>
          <a:p>
            <a:r>
              <a:rPr lang="en-US" sz="1200" b="1" dirty="0" smtClean="0">
                <a:solidFill>
                  <a:schemeClr val="bg1"/>
                </a:solidFill>
              </a:rPr>
              <a:t>6</a:t>
            </a:r>
            <a:endParaRPr lang="en-US" sz="1200" b="1" dirty="0">
              <a:solidFill>
                <a:schemeClr val="bg1"/>
              </a:solidFill>
            </a:endParaRPr>
          </a:p>
        </p:txBody>
      </p:sp>
    </p:spTree>
    <p:extLst>
      <p:ext uri="{BB962C8B-B14F-4D97-AF65-F5344CB8AC3E}">
        <p14:creationId xmlns:p14="http://schemas.microsoft.com/office/powerpoint/2010/main" val="3988416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Τίτλος 17"/>
          <p:cNvSpPr>
            <a:spLocks noGrp="1"/>
          </p:cNvSpPr>
          <p:nvPr>
            <p:ph type="title"/>
          </p:nvPr>
        </p:nvSpPr>
        <p:spPr/>
        <p:txBody>
          <a:bodyPr>
            <a:normAutofit/>
          </a:bodyPr>
          <a:lstStyle/>
          <a:p>
            <a:r>
              <a:rPr lang="el-GR" sz="4000" dirty="0" err="1" smtClean="0">
                <a:solidFill>
                  <a:schemeClr val="accent1"/>
                </a:solidFill>
              </a:rPr>
              <a:t>Σιφωνοφόρο</a:t>
            </a:r>
            <a:r>
              <a:rPr lang="el-GR" sz="4000" dirty="0" smtClean="0">
                <a:solidFill>
                  <a:schemeClr val="accent1"/>
                </a:solidFill>
              </a:rPr>
              <a:t> </a:t>
            </a:r>
            <a:r>
              <a:rPr lang="sk-SK" sz="4000" i="1" dirty="0" smtClean="0">
                <a:solidFill>
                  <a:schemeClr val="accent1"/>
                </a:solidFill>
              </a:rPr>
              <a:t>Ph</a:t>
            </a:r>
            <a:r>
              <a:rPr lang="en-US" sz="4000" i="1" dirty="0" err="1" smtClean="0">
                <a:solidFill>
                  <a:schemeClr val="accent1"/>
                </a:solidFill>
              </a:rPr>
              <a:t>ysalia</a:t>
            </a:r>
            <a:r>
              <a:rPr lang="en-US" sz="4000" i="1" dirty="0" smtClean="0">
                <a:solidFill>
                  <a:schemeClr val="accent1"/>
                </a:solidFill>
              </a:rPr>
              <a:t> </a:t>
            </a:r>
            <a:r>
              <a:rPr lang="en-US" sz="4000" i="1" dirty="0" err="1" smtClean="0">
                <a:solidFill>
                  <a:schemeClr val="accent1"/>
                </a:solidFill>
              </a:rPr>
              <a:t>physali</a:t>
            </a:r>
            <a:r>
              <a:rPr lang="sk-SK" sz="4000" i="1" dirty="0" smtClean="0">
                <a:solidFill>
                  <a:schemeClr val="accent1"/>
                </a:solidFill>
              </a:rPr>
              <a:t>s</a:t>
            </a:r>
            <a:r>
              <a:rPr lang="en-US" sz="4000" i="1" dirty="0" smtClean="0">
                <a:solidFill>
                  <a:schemeClr val="accent1"/>
                </a:solidFill>
              </a:rPr>
              <a:t/>
            </a:r>
            <a:br>
              <a:rPr lang="en-US" sz="4000" i="1" dirty="0" smtClean="0">
                <a:solidFill>
                  <a:schemeClr val="accent1"/>
                </a:solidFill>
              </a:rPr>
            </a:br>
            <a:r>
              <a:rPr lang="en-US" sz="4000" dirty="0" smtClean="0">
                <a:solidFill>
                  <a:schemeClr val="accent1"/>
                </a:solidFill>
              </a:rPr>
              <a:t>A</a:t>
            </a:r>
            <a:r>
              <a:rPr lang="el-GR" sz="4000" dirty="0" err="1" smtClean="0">
                <a:solidFill>
                  <a:schemeClr val="accent1"/>
                </a:solidFill>
              </a:rPr>
              <a:t>ποικιακό</a:t>
            </a:r>
            <a:r>
              <a:rPr lang="el-GR" sz="4000" dirty="0" smtClean="0">
                <a:solidFill>
                  <a:schemeClr val="accent1"/>
                </a:solidFill>
              </a:rPr>
              <a:t> Υδρόζωο</a:t>
            </a:r>
            <a:endParaRPr lang="el-GR" sz="4000" dirty="0">
              <a:solidFill>
                <a:schemeClr val="accent1"/>
              </a:solidFill>
            </a:endParaRPr>
          </a:p>
        </p:txBody>
      </p:sp>
      <p:pic>
        <p:nvPicPr>
          <p:cNvPr id="12" name="Content Placeholder 11" descr="Φωτογραφία ζωντανού αποικιακού Υδρόζωου Physalia physalis να επιπλέει."/>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16030" y="1840770"/>
            <a:ext cx="2850809" cy="3907631"/>
          </a:xfrm>
        </p:spPr>
      </p:pic>
      <p:pic>
        <p:nvPicPr>
          <p:cNvPr id="13" name="Content Placeholder 12" descr="Φωτογραφία τμήματος αποικίας Physalia physalis, όπου διακρίνονται οι κεραίες δακτυλοζωιδίου.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62153" y="1826418"/>
            <a:ext cx="2604558" cy="3906838"/>
          </a:xfrm>
        </p:spPr>
      </p:pic>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30</a:t>
            </a:fld>
            <a:endParaRPr lang="en-US"/>
          </a:p>
        </p:txBody>
      </p:sp>
      <p:sp>
        <p:nvSpPr>
          <p:cNvPr id="10" name="Text Placeholder 9"/>
          <p:cNvSpPr>
            <a:spLocks noGrp="1"/>
          </p:cNvSpPr>
          <p:nvPr>
            <p:ph type="body" sz="quarter" idx="14"/>
          </p:nvPr>
        </p:nvSpPr>
        <p:spPr>
          <a:xfrm>
            <a:off x="1458552" y="5851805"/>
            <a:ext cx="2808287" cy="360363"/>
          </a:xfrm>
        </p:spPr>
        <p:txBody>
          <a:bodyPr/>
          <a:lstStyle/>
          <a:p>
            <a:r>
              <a:rPr lang="el-GR" sz="1600" dirty="0"/>
              <a:t>Ολόκληρο άτομο που επιπλέει</a:t>
            </a:r>
            <a:endParaRPr lang="en-US" sz="1600" dirty="0"/>
          </a:p>
          <a:p>
            <a:endParaRPr lang="en-US" dirty="0"/>
          </a:p>
        </p:txBody>
      </p:sp>
      <p:sp>
        <p:nvSpPr>
          <p:cNvPr id="11" name="Text Placeholder 10"/>
          <p:cNvSpPr>
            <a:spLocks noGrp="1"/>
          </p:cNvSpPr>
          <p:nvPr>
            <p:ph type="body" sz="quarter" idx="15"/>
          </p:nvPr>
        </p:nvSpPr>
        <p:spPr>
          <a:xfrm>
            <a:off x="4771159" y="5762141"/>
            <a:ext cx="3602182" cy="459871"/>
          </a:xfrm>
        </p:spPr>
        <p:txBody>
          <a:bodyPr/>
          <a:lstStyle/>
          <a:p>
            <a:r>
              <a:rPr lang="el-GR" sz="1600" dirty="0"/>
              <a:t>Τμήμα της αποικίας. Διακρίνονται οι κεραίες </a:t>
            </a:r>
            <a:r>
              <a:rPr lang="el-GR" sz="1600" dirty="0" err="1" smtClean="0"/>
              <a:t>δακτυλοζωιδίου</a:t>
            </a:r>
            <a:r>
              <a:rPr lang="el-GR" sz="1600" dirty="0" smtClean="0"/>
              <a:t>.</a:t>
            </a:r>
            <a:endParaRPr lang="en-US" sz="1600" dirty="0"/>
          </a:p>
          <a:p>
            <a:endParaRPr lang="en-US" dirty="0"/>
          </a:p>
        </p:txBody>
      </p:sp>
      <p:sp>
        <p:nvSpPr>
          <p:cNvPr id="6" name="TextBox 5"/>
          <p:cNvSpPr txBox="1"/>
          <p:nvPr/>
        </p:nvSpPr>
        <p:spPr>
          <a:xfrm>
            <a:off x="3784611" y="5424798"/>
            <a:ext cx="341760" cy="276999"/>
          </a:xfrm>
          <a:prstGeom prst="rect">
            <a:avLst/>
          </a:prstGeom>
          <a:noFill/>
          <a:ln>
            <a:noFill/>
          </a:ln>
        </p:spPr>
        <p:txBody>
          <a:bodyPr wrap="none" rtlCol="0">
            <a:spAutoFit/>
          </a:bodyPr>
          <a:lstStyle/>
          <a:p>
            <a:r>
              <a:rPr lang="en-US" sz="1200" b="1" dirty="0" smtClean="0"/>
              <a:t>3</a:t>
            </a:r>
            <a:r>
              <a:rPr lang="el-GR" sz="1200" b="1" dirty="0" smtClean="0"/>
              <a:t>3</a:t>
            </a:r>
            <a:endParaRPr lang="en-US" sz="1200" b="1" dirty="0"/>
          </a:p>
        </p:txBody>
      </p:sp>
      <p:sp>
        <p:nvSpPr>
          <p:cNvPr id="16" name="TextBox 15"/>
          <p:cNvSpPr txBox="1"/>
          <p:nvPr/>
        </p:nvSpPr>
        <p:spPr>
          <a:xfrm>
            <a:off x="7315791" y="5424798"/>
            <a:ext cx="341760" cy="276999"/>
          </a:xfrm>
          <a:prstGeom prst="rect">
            <a:avLst/>
          </a:prstGeom>
          <a:noFill/>
          <a:ln>
            <a:noFill/>
          </a:ln>
        </p:spPr>
        <p:txBody>
          <a:bodyPr wrap="none" rtlCol="0">
            <a:spAutoFit/>
          </a:bodyPr>
          <a:lstStyle/>
          <a:p>
            <a:r>
              <a:rPr lang="sk-SK" sz="1200" b="1" dirty="0" smtClean="0"/>
              <a:t>34</a:t>
            </a:r>
            <a:endParaRPr lang="en-US" sz="12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3889" y="1941717"/>
            <a:ext cx="6985129" cy="3929135"/>
          </a:xfrm>
        </p:spPr>
      </p:pic>
      <p:sp>
        <p:nvSpPr>
          <p:cNvPr id="4" name="Τίτλος 3"/>
          <p:cNvSpPr>
            <a:spLocks noGrp="1"/>
          </p:cNvSpPr>
          <p:nvPr>
            <p:ph type="title"/>
          </p:nvPr>
        </p:nvSpPr>
        <p:spPr/>
        <p:txBody>
          <a:bodyPr>
            <a:normAutofit/>
          </a:bodyPr>
          <a:lstStyle/>
          <a:p>
            <a:r>
              <a:rPr lang="el-GR" sz="4000" dirty="0" err="1">
                <a:solidFill>
                  <a:schemeClr val="accent1"/>
                </a:solidFill>
              </a:rPr>
              <a:t>Σιφωνοφόρο</a:t>
            </a:r>
            <a:r>
              <a:rPr lang="el-GR" sz="4000" dirty="0">
                <a:solidFill>
                  <a:schemeClr val="accent1"/>
                </a:solidFill>
              </a:rPr>
              <a:t> </a:t>
            </a:r>
            <a:r>
              <a:rPr lang="sk-SK" sz="4000" i="1" dirty="0">
                <a:solidFill>
                  <a:schemeClr val="accent1"/>
                </a:solidFill>
              </a:rPr>
              <a:t>Ph</a:t>
            </a:r>
            <a:r>
              <a:rPr lang="en-US" sz="4000" i="1" dirty="0" err="1">
                <a:solidFill>
                  <a:schemeClr val="accent1"/>
                </a:solidFill>
              </a:rPr>
              <a:t>ysalia</a:t>
            </a:r>
            <a:r>
              <a:rPr lang="en-US" sz="4000" i="1" dirty="0">
                <a:solidFill>
                  <a:schemeClr val="accent1"/>
                </a:solidFill>
              </a:rPr>
              <a:t> </a:t>
            </a:r>
            <a:r>
              <a:rPr lang="en-US" sz="4000" i="1" dirty="0" err="1" smtClean="0">
                <a:solidFill>
                  <a:schemeClr val="accent1"/>
                </a:solidFill>
              </a:rPr>
              <a:t>physali</a:t>
            </a:r>
            <a:r>
              <a:rPr lang="sk-SK" sz="4000" i="1" dirty="0">
                <a:solidFill>
                  <a:schemeClr val="accent1"/>
                </a:solidFill>
              </a:rPr>
              <a:t>s</a:t>
            </a:r>
            <a:r>
              <a:rPr lang="en-US" sz="4000" i="1" dirty="0">
                <a:solidFill>
                  <a:schemeClr val="accent1"/>
                </a:solidFill>
              </a:rPr>
              <a:t/>
            </a:r>
            <a:br>
              <a:rPr lang="en-US" sz="4000" i="1" dirty="0">
                <a:solidFill>
                  <a:schemeClr val="accent1"/>
                </a:solidFill>
              </a:rPr>
            </a:br>
            <a:r>
              <a:rPr lang="en-US" sz="4000" dirty="0">
                <a:solidFill>
                  <a:schemeClr val="accent1"/>
                </a:solidFill>
              </a:rPr>
              <a:t>A</a:t>
            </a:r>
            <a:r>
              <a:rPr lang="el-GR" sz="4000" dirty="0" err="1">
                <a:solidFill>
                  <a:schemeClr val="accent1"/>
                </a:solidFill>
              </a:rPr>
              <a:t>ποικιακό</a:t>
            </a:r>
            <a:r>
              <a:rPr lang="el-GR" sz="4000" dirty="0">
                <a:solidFill>
                  <a:schemeClr val="accent1"/>
                </a:solidFill>
              </a:rPr>
              <a:t> Υδρόζωο</a:t>
            </a: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31</a:t>
            </a:fld>
            <a:endParaRPr lang="en-US"/>
          </a:p>
        </p:txBody>
      </p:sp>
      <p:sp>
        <p:nvSpPr>
          <p:cNvPr id="8" name="TextBox 7"/>
          <p:cNvSpPr txBox="1"/>
          <p:nvPr/>
        </p:nvSpPr>
        <p:spPr>
          <a:xfrm>
            <a:off x="7742680" y="5593853"/>
            <a:ext cx="443753" cy="276999"/>
          </a:xfrm>
          <a:prstGeom prst="rect">
            <a:avLst/>
          </a:prstGeom>
          <a:noFill/>
          <a:ln>
            <a:noFill/>
          </a:ln>
        </p:spPr>
        <p:txBody>
          <a:bodyPr wrap="square" rtlCol="0">
            <a:spAutoFit/>
          </a:bodyPr>
          <a:lstStyle/>
          <a:p>
            <a:r>
              <a:rPr lang="en-US" sz="1200" b="1" dirty="0" smtClean="0"/>
              <a:t>3</a:t>
            </a:r>
            <a:r>
              <a:rPr lang="el-GR" sz="1200" b="1" dirty="0" smtClean="0"/>
              <a:t>5</a:t>
            </a:r>
            <a:endParaRPr lang="en-US" sz="1200" b="1" dirty="0"/>
          </a:p>
        </p:txBody>
      </p:sp>
      <p:sp>
        <p:nvSpPr>
          <p:cNvPr id="9" name="TextBox 8"/>
          <p:cNvSpPr txBox="1"/>
          <p:nvPr/>
        </p:nvSpPr>
        <p:spPr>
          <a:xfrm>
            <a:off x="2266100" y="5895610"/>
            <a:ext cx="5059973" cy="338554"/>
          </a:xfrm>
          <a:prstGeom prst="rect">
            <a:avLst/>
          </a:prstGeom>
          <a:noFill/>
        </p:spPr>
        <p:txBody>
          <a:bodyPr wrap="square" rtlCol="0">
            <a:spAutoFit/>
          </a:bodyPr>
          <a:lstStyle/>
          <a:p>
            <a:r>
              <a:rPr lang="el-GR" sz="1600" dirty="0" smtClean="0"/>
              <a:t>Τμήμα της αποικίας </a:t>
            </a:r>
            <a:r>
              <a:rPr lang="en-US" sz="1600" i="1" dirty="0" err="1" smtClean="0"/>
              <a:t>Physalia</a:t>
            </a:r>
            <a:r>
              <a:rPr lang="en-US" sz="1600" dirty="0" smtClean="0"/>
              <a:t> </a:t>
            </a:r>
            <a:r>
              <a:rPr lang="el-GR" sz="1600" dirty="0" smtClean="0"/>
              <a:t>σε μεγαλύτερη μεγέθυνση. </a:t>
            </a:r>
            <a:endParaRPr lang="en-US" sz="1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altLang="el-GR" i="1" dirty="0" err="1">
                <a:solidFill>
                  <a:schemeClr val="accent1"/>
                </a:solidFill>
                <a:latin typeface="Calibri Light" panose="020F0302020204030204" pitchFamily="34" charset="0"/>
              </a:rPr>
              <a:t>Physalia</a:t>
            </a:r>
            <a:r>
              <a:rPr lang="en-US" altLang="el-GR" dirty="0">
                <a:solidFill>
                  <a:schemeClr val="accent1"/>
                </a:solidFill>
                <a:latin typeface="Calibri Light" panose="020F0302020204030204" pitchFamily="34" charset="0"/>
              </a:rPr>
              <a:t> </a:t>
            </a:r>
            <a:r>
              <a:rPr lang="en-US" altLang="el-GR" dirty="0" smtClean="0">
                <a:solidFill>
                  <a:schemeClr val="accent1"/>
                </a:solidFill>
                <a:latin typeface="Calibri Light" panose="020F0302020204030204" pitchFamily="34" charset="0"/>
              </a:rPr>
              <a:t/>
            </a:r>
            <a:br>
              <a:rPr lang="en-US" altLang="el-GR" dirty="0" smtClean="0">
                <a:solidFill>
                  <a:schemeClr val="accent1"/>
                </a:solidFill>
                <a:latin typeface="Calibri Light" panose="020F0302020204030204" pitchFamily="34" charset="0"/>
              </a:rPr>
            </a:br>
            <a:r>
              <a:rPr lang="el-GR" altLang="el-GR" dirty="0" err="1" smtClean="0">
                <a:solidFill>
                  <a:schemeClr val="accent1"/>
                </a:solidFill>
                <a:latin typeface="Calibri Light" panose="020F0302020204030204" pitchFamily="34" charset="0"/>
              </a:rPr>
              <a:t>Σιφωνοφόρο</a:t>
            </a:r>
            <a:r>
              <a:rPr lang="el-GR" altLang="el-GR" dirty="0" smtClean="0">
                <a:solidFill>
                  <a:schemeClr val="accent1"/>
                </a:solidFill>
                <a:latin typeface="Calibri Light" panose="020F0302020204030204" pitchFamily="34" charset="0"/>
              </a:rPr>
              <a:t> </a:t>
            </a:r>
            <a:r>
              <a:rPr lang="el-GR" altLang="el-GR" dirty="0">
                <a:solidFill>
                  <a:schemeClr val="accent1"/>
                </a:solidFill>
                <a:latin typeface="Calibri Light" panose="020F0302020204030204" pitchFamily="34" charset="0"/>
              </a:rPr>
              <a:t>Υδρόζωο </a:t>
            </a:r>
            <a:endParaRPr lang="el-GR" dirty="0">
              <a:solidFill>
                <a:schemeClr val="accent1"/>
              </a:solidFill>
              <a:latin typeface="Calibri Light" panose="020F0302020204030204" pitchFamily="34" charset="0"/>
            </a:endParaRPr>
          </a:p>
        </p:txBody>
      </p:sp>
      <p:sp>
        <p:nvSpPr>
          <p:cNvPr id="7" name="Θέση κειμένου 6"/>
          <p:cNvSpPr>
            <a:spLocks noGrp="1"/>
          </p:cNvSpPr>
          <p:nvPr>
            <p:ph idx="1"/>
          </p:nvPr>
        </p:nvSpPr>
        <p:spPr/>
        <p:txBody>
          <a:bodyPr>
            <a:noAutofit/>
          </a:bodyPr>
          <a:lstStyle/>
          <a:p>
            <a:pPr marL="0" indent="0">
              <a:buNone/>
            </a:pPr>
            <a:r>
              <a:rPr lang="el-GR" sz="2400" dirty="0" smtClean="0"/>
              <a:t>Βίντεο 5:</a:t>
            </a:r>
            <a:r>
              <a:rPr lang="en-US" sz="2400" dirty="0" smtClean="0"/>
              <a:t> Portuguese Man of War (Blue bottle)</a:t>
            </a:r>
          </a:p>
          <a:p>
            <a:pPr marL="0" indent="0">
              <a:buNone/>
            </a:pPr>
            <a:r>
              <a:rPr lang="en-US" sz="2400" dirty="0" smtClean="0"/>
              <a:t>http</a:t>
            </a:r>
            <a:r>
              <a:rPr lang="en-US" sz="2400" dirty="0"/>
              <a:t>://www.youtube.com/watch?v=fBkmzzAh8Eo</a:t>
            </a:r>
            <a:endParaRPr lang="el-GR" sz="2400" dirty="0"/>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32</a:t>
            </a:fld>
            <a:endParaRPr lang="en-US"/>
          </a:p>
        </p:txBody>
      </p:sp>
      <p:sp>
        <p:nvSpPr>
          <p:cNvPr id="9" name="TextBox 8"/>
          <p:cNvSpPr txBox="1"/>
          <p:nvPr/>
        </p:nvSpPr>
        <p:spPr>
          <a:xfrm>
            <a:off x="6651341" y="4860993"/>
            <a:ext cx="671979" cy="276999"/>
          </a:xfrm>
          <a:prstGeom prst="rect">
            <a:avLst/>
          </a:prstGeom>
          <a:noFill/>
          <a:ln>
            <a:noFill/>
          </a:ln>
        </p:spPr>
        <p:txBody>
          <a:bodyPr wrap="none" rtlCol="0">
            <a:spAutoFit/>
          </a:bodyPr>
          <a:lstStyle/>
          <a:p>
            <a:r>
              <a:rPr lang="en-US" sz="1200" b="1" dirty="0" smtClean="0">
                <a:solidFill>
                  <a:schemeClr val="bg1"/>
                </a:solidFill>
              </a:rPr>
              <a:t>Video </a:t>
            </a:r>
            <a:r>
              <a:rPr lang="el-GR" sz="1200" b="1" dirty="0" smtClean="0">
                <a:solidFill>
                  <a:schemeClr val="bg1"/>
                </a:solidFill>
              </a:rPr>
              <a:t>5</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Χαρακτηριστικά Υδροζώων</a:t>
            </a:r>
            <a:endParaRPr lang="en-GB" altLang="el-GR" dirty="0" smtClean="0">
              <a:solidFill>
                <a:schemeClr val="accent1"/>
              </a:solidFill>
              <a:latin typeface="Calibri Light" panose="020F0302020204030204" pitchFamily="34" charset="0"/>
            </a:endParaRPr>
          </a:p>
        </p:txBody>
      </p:sp>
      <p:sp>
        <p:nvSpPr>
          <p:cNvPr id="27651" name="Rectangle 3"/>
          <p:cNvSpPr>
            <a:spLocks noGrp="1" noChangeArrowheads="1"/>
          </p:cNvSpPr>
          <p:nvPr>
            <p:ph idx="1"/>
          </p:nvPr>
        </p:nvSpPr>
        <p:spPr/>
        <p:txBody>
          <a:bodyPr>
            <a:normAutofit fontScale="92500" lnSpcReduction="10000"/>
          </a:bodyPr>
          <a:lstStyle/>
          <a:p>
            <a:pPr eaLnBrk="1" hangingPunct="1"/>
            <a:r>
              <a:rPr lang="el-GR" altLang="el-GR" dirty="0" smtClean="0"/>
              <a:t>Πολύποδες ή μέδουσες συνήθως και τα δύο</a:t>
            </a:r>
          </a:p>
          <a:p>
            <a:pPr eaLnBrk="1" hangingPunct="1"/>
            <a:r>
              <a:rPr lang="el-GR" altLang="el-GR" dirty="0" err="1" smtClean="0"/>
              <a:t>Μεσογλοία</a:t>
            </a:r>
            <a:r>
              <a:rPr lang="el-GR" altLang="el-GR" dirty="0" smtClean="0"/>
              <a:t> </a:t>
            </a:r>
            <a:r>
              <a:rPr lang="el-GR" altLang="el-GR" dirty="0" err="1" smtClean="0"/>
              <a:t>ακύτταρη</a:t>
            </a:r>
            <a:endParaRPr lang="el-GR" altLang="el-GR" dirty="0" smtClean="0"/>
          </a:p>
          <a:p>
            <a:pPr eaLnBrk="1" hangingPunct="1"/>
            <a:r>
              <a:rPr lang="el-GR" altLang="el-GR" dirty="0" err="1" smtClean="0"/>
              <a:t>Κνιδοκύτταρα</a:t>
            </a:r>
            <a:r>
              <a:rPr lang="el-GR" altLang="el-GR" dirty="0" smtClean="0"/>
              <a:t> μόνο στην επιδερμίδα</a:t>
            </a:r>
          </a:p>
          <a:p>
            <a:pPr eaLnBrk="1" hangingPunct="1"/>
            <a:r>
              <a:rPr lang="el-GR" altLang="el-GR" dirty="0" smtClean="0"/>
              <a:t>Αναπαραγωγικά όργανα ωριμάζουν στην επιδερμίδα</a:t>
            </a:r>
          </a:p>
          <a:p>
            <a:pPr eaLnBrk="1" hangingPunct="1"/>
            <a:r>
              <a:rPr lang="el-GR" altLang="el-GR" dirty="0" smtClean="0"/>
              <a:t>Μέδουσα με κράσπεδο</a:t>
            </a:r>
          </a:p>
          <a:p>
            <a:pPr eaLnBrk="1" hangingPunct="1"/>
            <a:r>
              <a:rPr lang="el-GR" altLang="el-GR" dirty="0" smtClean="0"/>
              <a:t>Μονήρη ή σε αποικίες</a:t>
            </a:r>
          </a:p>
          <a:p>
            <a:pPr eaLnBrk="1" hangingPunct="1"/>
            <a:r>
              <a:rPr lang="el-GR" altLang="el-GR" dirty="0" smtClean="0"/>
              <a:t>Φαινόμενο πολυμορφισμού στα αποικιακά</a:t>
            </a:r>
          </a:p>
          <a:p>
            <a:pPr eaLnBrk="1" hangingPunct="1"/>
            <a:r>
              <a:rPr lang="el-GR" altLang="el-GR" dirty="0" smtClean="0"/>
              <a:t>Κυρίως θαλάσσια, μερικά γλυκού νερού</a:t>
            </a:r>
          </a:p>
          <a:p>
            <a:pPr eaLnBrk="1" hangingPunct="1"/>
            <a:endParaRPr lang="en-GB" altLang="el-GR" dirty="0" smtClean="0"/>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ΣΚΥΦΟΖΩΑ</a:t>
            </a:r>
            <a:endParaRPr lang="en-GB" altLang="el-GR" dirty="0" smtClean="0">
              <a:solidFill>
                <a:schemeClr val="accent1"/>
              </a:solidFill>
              <a:latin typeface="Calibri Light" panose="020F0302020204030204" pitchFamily="34" charset="0"/>
            </a:endParaRPr>
          </a:p>
        </p:txBody>
      </p:sp>
      <p:sp>
        <p:nvSpPr>
          <p:cNvPr id="4" name="Θέση κειμένου 3"/>
          <p:cNvSpPr>
            <a:spLocks noGrp="1"/>
          </p:cNvSpPr>
          <p:nvPr>
            <p:ph type="body" idx="1"/>
          </p:nvPr>
        </p:nvSpPr>
        <p:spPr/>
        <p:txBody>
          <a:bodyPr/>
          <a:lstStyle/>
          <a:p>
            <a:endParaRPr lang="el-G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Φωτογραφία της σκυφομέδουσας Cotylorhiza tubercul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97190" y="1690689"/>
            <a:ext cx="5349620" cy="4351338"/>
          </a:xfrm>
        </p:spPr>
      </p:pic>
      <p:sp>
        <p:nvSpPr>
          <p:cNvPr id="4" name="Τίτλος 3"/>
          <p:cNvSpPr>
            <a:spLocks noGrp="1"/>
          </p:cNvSpPr>
          <p:nvPr>
            <p:ph type="title"/>
          </p:nvPr>
        </p:nvSpPr>
        <p:spPr/>
        <p:txBody>
          <a:bodyPr>
            <a:normAutofit/>
          </a:bodyPr>
          <a:lstStyle/>
          <a:p>
            <a:r>
              <a:rPr lang="el-GR" sz="4000" dirty="0" smtClean="0">
                <a:solidFill>
                  <a:schemeClr val="accent1"/>
                </a:solidFill>
                <a:latin typeface="Calibri Light" panose="020F0302020204030204" pitchFamily="34" charset="0"/>
              </a:rPr>
              <a:t>Μορφές </a:t>
            </a:r>
            <a:r>
              <a:rPr lang="el-GR" sz="4000" dirty="0" err="1" smtClean="0">
                <a:solidFill>
                  <a:schemeClr val="accent1"/>
                </a:solidFill>
                <a:latin typeface="Calibri Light" panose="020F0302020204030204" pitchFamily="34" charset="0"/>
              </a:rPr>
              <a:t>Σκυφοζώων</a:t>
            </a:r>
            <a:r>
              <a:rPr lang="el-GR" sz="4000" dirty="0" smtClean="0">
                <a:solidFill>
                  <a:schemeClr val="accent1"/>
                </a:solidFill>
                <a:latin typeface="Calibri Light" panose="020F0302020204030204" pitchFamily="34" charset="0"/>
              </a:rPr>
              <a:t>:</a:t>
            </a:r>
            <a:r>
              <a:rPr lang="en-US" sz="4000" dirty="0" smtClean="0">
                <a:solidFill>
                  <a:schemeClr val="accent1"/>
                </a:solidFill>
                <a:latin typeface="Calibri Light" panose="020F0302020204030204" pitchFamily="34" charset="0"/>
              </a:rPr>
              <a:t/>
            </a:r>
            <a:br>
              <a:rPr lang="en-US" sz="4000" dirty="0" smtClean="0">
                <a:solidFill>
                  <a:schemeClr val="accent1"/>
                </a:solidFill>
                <a:latin typeface="Calibri Light" panose="020F0302020204030204" pitchFamily="34" charset="0"/>
              </a:rPr>
            </a:br>
            <a:r>
              <a:rPr lang="en-US" sz="4000" dirty="0" smtClean="0">
                <a:solidFill>
                  <a:schemeClr val="accent1"/>
                </a:solidFill>
                <a:latin typeface="Calibri Light" panose="020F0302020204030204" pitchFamily="34" charset="0"/>
              </a:rPr>
              <a:t> </a:t>
            </a:r>
            <a:r>
              <a:rPr lang="en-US" sz="4000" i="1" dirty="0" err="1" smtClean="0">
                <a:solidFill>
                  <a:schemeClr val="accent1"/>
                </a:solidFill>
                <a:latin typeface="Calibri Light" panose="020F0302020204030204" pitchFamily="34" charset="0"/>
              </a:rPr>
              <a:t>Cotylorhiza</a:t>
            </a:r>
            <a:r>
              <a:rPr lang="en-US" sz="4000" i="1" dirty="0" smtClean="0">
                <a:solidFill>
                  <a:schemeClr val="accent1"/>
                </a:solidFill>
                <a:latin typeface="Calibri Light" panose="020F0302020204030204" pitchFamily="34" charset="0"/>
              </a:rPr>
              <a:t> </a:t>
            </a:r>
            <a:r>
              <a:rPr lang="en-US" sz="4000" i="1" dirty="0" err="1" smtClean="0">
                <a:solidFill>
                  <a:schemeClr val="accent1"/>
                </a:solidFill>
                <a:latin typeface="Calibri Light" panose="020F0302020204030204" pitchFamily="34" charset="0"/>
              </a:rPr>
              <a:t>tuberculata</a:t>
            </a:r>
            <a:r>
              <a:rPr lang="el-GR" sz="4000" i="1" dirty="0" smtClean="0">
                <a:solidFill>
                  <a:schemeClr val="accent1"/>
                </a:solidFill>
                <a:latin typeface="Calibri Light" panose="020F0302020204030204" pitchFamily="34" charset="0"/>
              </a:rPr>
              <a:t> </a:t>
            </a:r>
            <a:endParaRPr lang="el-GR" sz="4000" i="1" dirty="0">
              <a:solidFill>
                <a:schemeClr val="accent1"/>
              </a:solidFill>
              <a:latin typeface="Calibri Light" panose="020F0302020204030204" pitchFamily="34" charset="0"/>
            </a:endParaRP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35</a:t>
            </a:fld>
            <a:endParaRPr lang="en-US"/>
          </a:p>
        </p:txBody>
      </p:sp>
      <p:sp>
        <p:nvSpPr>
          <p:cNvPr id="8" name="TextBox 7"/>
          <p:cNvSpPr txBox="1"/>
          <p:nvPr/>
        </p:nvSpPr>
        <p:spPr>
          <a:xfrm>
            <a:off x="6905050" y="5646531"/>
            <a:ext cx="341760" cy="276999"/>
          </a:xfrm>
          <a:prstGeom prst="rect">
            <a:avLst/>
          </a:prstGeom>
          <a:noFill/>
          <a:ln>
            <a:noFill/>
          </a:ln>
        </p:spPr>
        <p:txBody>
          <a:bodyPr wrap="none" rtlCol="0">
            <a:spAutoFit/>
          </a:bodyPr>
          <a:lstStyle/>
          <a:p>
            <a:r>
              <a:rPr lang="en-US" sz="1200" b="1" dirty="0" smtClean="0">
                <a:solidFill>
                  <a:schemeClr val="bg1"/>
                </a:solidFill>
              </a:rPr>
              <a:t>3</a:t>
            </a:r>
            <a:r>
              <a:rPr lang="el-GR" sz="1200" b="1" dirty="0" smtClean="0">
                <a:solidFill>
                  <a:schemeClr val="bg1"/>
                </a:solidFill>
              </a:rPr>
              <a:t>6</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Φωτογραφία της σκυφομέδουσας Chrzsaora melanast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5292" y="1690689"/>
            <a:ext cx="4107861" cy="4451270"/>
          </a:xfrm>
        </p:spPr>
      </p:pic>
      <p:sp>
        <p:nvSpPr>
          <p:cNvPr id="6" name="Τίτλος 5"/>
          <p:cNvSpPr>
            <a:spLocks noGrp="1"/>
          </p:cNvSpPr>
          <p:nvPr>
            <p:ph type="title"/>
          </p:nvPr>
        </p:nvSpPr>
        <p:spPr/>
        <p:txBody>
          <a:bodyPr>
            <a:normAutofit/>
          </a:bodyPr>
          <a:lstStyle/>
          <a:p>
            <a:r>
              <a:rPr lang="el-GR" sz="4000" dirty="0">
                <a:solidFill>
                  <a:schemeClr val="accent1"/>
                </a:solidFill>
                <a:latin typeface="Calibri Light" panose="020F0302020204030204" pitchFamily="34" charset="0"/>
              </a:rPr>
              <a:t>Μορφές </a:t>
            </a:r>
            <a:r>
              <a:rPr lang="el-GR" sz="4000" dirty="0" err="1">
                <a:solidFill>
                  <a:schemeClr val="accent1"/>
                </a:solidFill>
                <a:latin typeface="Calibri Light" panose="020F0302020204030204" pitchFamily="34" charset="0"/>
              </a:rPr>
              <a:t>Σκυφοζώων</a:t>
            </a:r>
            <a:r>
              <a:rPr lang="el-GR" sz="4000" dirty="0">
                <a:solidFill>
                  <a:schemeClr val="accent1"/>
                </a:solidFill>
                <a:latin typeface="Calibri Light" panose="020F0302020204030204" pitchFamily="34" charset="0"/>
              </a:rPr>
              <a:t>:</a:t>
            </a:r>
            <a:r>
              <a:rPr lang="en-US" sz="4000" dirty="0">
                <a:solidFill>
                  <a:schemeClr val="accent1"/>
                </a:solidFill>
                <a:latin typeface="Calibri Light" panose="020F0302020204030204" pitchFamily="34" charset="0"/>
              </a:rPr>
              <a:t/>
            </a:r>
            <a:br>
              <a:rPr lang="en-US" sz="4000" dirty="0">
                <a:solidFill>
                  <a:schemeClr val="accent1"/>
                </a:solidFill>
                <a:latin typeface="Calibri Light" panose="020F0302020204030204" pitchFamily="34" charset="0"/>
              </a:rPr>
            </a:br>
            <a:r>
              <a:rPr lang="en-US" sz="4000" dirty="0">
                <a:solidFill>
                  <a:schemeClr val="accent1"/>
                </a:solidFill>
                <a:latin typeface="Calibri Light" panose="020F0302020204030204" pitchFamily="34" charset="0"/>
              </a:rPr>
              <a:t> </a:t>
            </a:r>
            <a:r>
              <a:rPr lang="en-US" sz="4000" i="1" dirty="0" err="1" smtClean="0">
                <a:solidFill>
                  <a:schemeClr val="accent1"/>
                </a:solidFill>
                <a:latin typeface="Calibri Light" panose="020F0302020204030204" pitchFamily="34" charset="0"/>
              </a:rPr>
              <a:t>Chrysaora</a:t>
            </a:r>
            <a:r>
              <a:rPr lang="en-US" sz="4000" i="1" dirty="0" smtClean="0">
                <a:solidFill>
                  <a:schemeClr val="accent1"/>
                </a:solidFill>
                <a:latin typeface="Calibri Light" panose="020F0302020204030204" pitchFamily="34" charset="0"/>
              </a:rPr>
              <a:t> </a:t>
            </a:r>
            <a:r>
              <a:rPr lang="en-US" sz="4000" i="1" dirty="0" err="1" smtClean="0">
                <a:solidFill>
                  <a:schemeClr val="accent1"/>
                </a:solidFill>
                <a:latin typeface="Calibri Light" panose="020F0302020204030204" pitchFamily="34" charset="0"/>
              </a:rPr>
              <a:t>melanaster</a:t>
            </a:r>
            <a:r>
              <a:rPr lang="el-GR" sz="4000" i="1" dirty="0" smtClean="0">
                <a:solidFill>
                  <a:schemeClr val="accent1"/>
                </a:solidFill>
                <a:latin typeface="Calibri Light" panose="020F0302020204030204" pitchFamily="34" charset="0"/>
              </a:rPr>
              <a:t> </a:t>
            </a:r>
            <a:endParaRPr lang="el-GR" sz="4000" dirty="0">
              <a:solidFill>
                <a:schemeClr val="accent1"/>
              </a:solidFill>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36</a:t>
            </a:fld>
            <a:endParaRPr lang="en-US"/>
          </a:p>
        </p:txBody>
      </p:sp>
      <p:sp>
        <p:nvSpPr>
          <p:cNvPr id="7" name="TextBox 6"/>
          <p:cNvSpPr txBox="1"/>
          <p:nvPr/>
        </p:nvSpPr>
        <p:spPr>
          <a:xfrm>
            <a:off x="6261393" y="5818189"/>
            <a:ext cx="341760" cy="276999"/>
          </a:xfrm>
          <a:prstGeom prst="rect">
            <a:avLst/>
          </a:prstGeom>
          <a:noFill/>
          <a:ln>
            <a:noFill/>
          </a:ln>
        </p:spPr>
        <p:txBody>
          <a:bodyPr wrap="none" rtlCol="0">
            <a:spAutoFit/>
          </a:bodyPr>
          <a:lstStyle/>
          <a:p>
            <a:r>
              <a:rPr lang="en-US" sz="1200" b="1" dirty="0" smtClean="0">
                <a:solidFill>
                  <a:schemeClr val="bg1"/>
                </a:solidFill>
              </a:rPr>
              <a:t>3</a:t>
            </a:r>
            <a:r>
              <a:rPr lang="el-GR" sz="1200" b="1" dirty="0" smtClean="0">
                <a:solidFill>
                  <a:schemeClr val="bg1"/>
                </a:solidFill>
              </a:rPr>
              <a:t>7</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sz="4000" dirty="0">
                <a:solidFill>
                  <a:schemeClr val="accent1"/>
                </a:solidFill>
                <a:latin typeface="Calibri Light" panose="020F0302020204030204" pitchFamily="34" charset="0"/>
              </a:rPr>
              <a:t>Μορφές </a:t>
            </a:r>
            <a:r>
              <a:rPr lang="el-GR" sz="4000" dirty="0" err="1">
                <a:solidFill>
                  <a:schemeClr val="accent1"/>
                </a:solidFill>
                <a:latin typeface="Calibri Light" panose="020F0302020204030204" pitchFamily="34" charset="0"/>
              </a:rPr>
              <a:t>Σκυφοζώων</a:t>
            </a:r>
            <a:r>
              <a:rPr lang="el-GR" sz="4000" dirty="0">
                <a:solidFill>
                  <a:schemeClr val="accent1"/>
                </a:solidFill>
                <a:latin typeface="Calibri Light" panose="020F0302020204030204" pitchFamily="34" charset="0"/>
              </a:rPr>
              <a:t>:</a:t>
            </a:r>
            <a:r>
              <a:rPr lang="en-US" sz="4000" dirty="0">
                <a:solidFill>
                  <a:schemeClr val="accent1"/>
                </a:solidFill>
                <a:latin typeface="Calibri Light" panose="020F0302020204030204" pitchFamily="34" charset="0"/>
              </a:rPr>
              <a:t/>
            </a:r>
            <a:br>
              <a:rPr lang="en-US" sz="4000" dirty="0">
                <a:solidFill>
                  <a:schemeClr val="accent1"/>
                </a:solidFill>
                <a:latin typeface="Calibri Light" panose="020F0302020204030204" pitchFamily="34" charset="0"/>
              </a:rPr>
            </a:br>
            <a:r>
              <a:rPr lang="en-US" sz="4000" dirty="0">
                <a:solidFill>
                  <a:schemeClr val="accent1"/>
                </a:solidFill>
                <a:latin typeface="Calibri Light" panose="020F0302020204030204" pitchFamily="34" charset="0"/>
              </a:rPr>
              <a:t> </a:t>
            </a:r>
            <a:r>
              <a:rPr lang="en-US" sz="4000" i="1" dirty="0" err="1" smtClean="0">
                <a:solidFill>
                  <a:schemeClr val="accent1"/>
                </a:solidFill>
                <a:latin typeface="Calibri Light" panose="020F0302020204030204" pitchFamily="34" charset="0"/>
              </a:rPr>
              <a:t>Pelagia</a:t>
            </a:r>
            <a:r>
              <a:rPr lang="en-US" sz="4000" i="1" dirty="0" smtClean="0">
                <a:solidFill>
                  <a:schemeClr val="accent1"/>
                </a:solidFill>
                <a:latin typeface="Calibri Light" panose="020F0302020204030204" pitchFamily="34" charset="0"/>
              </a:rPr>
              <a:t> </a:t>
            </a:r>
            <a:r>
              <a:rPr lang="en-US" sz="4000" i="1" dirty="0" err="1" smtClean="0">
                <a:solidFill>
                  <a:schemeClr val="accent1"/>
                </a:solidFill>
                <a:latin typeface="Calibri Light" panose="020F0302020204030204" pitchFamily="34" charset="0"/>
              </a:rPr>
              <a:t>noctiluca</a:t>
            </a:r>
            <a:r>
              <a:rPr lang="el-GR" sz="4000" i="1" dirty="0" smtClean="0">
                <a:solidFill>
                  <a:schemeClr val="accent1"/>
                </a:solidFill>
                <a:latin typeface="Calibri Light" panose="020F0302020204030204" pitchFamily="34" charset="0"/>
              </a:rPr>
              <a:t> </a:t>
            </a:r>
            <a:endParaRPr lang="el-GR" sz="4000" i="1" dirty="0">
              <a:solidFill>
                <a:schemeClr val="accent1"/>
              </a:solidFill>
            </a:endParaRP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37</a:t>
            </a:fld>
            <a:endParaRPr lang="en-US"/>
          </a:p>
        </p:txBody>
      </p:sp>
      <p:pic>
        <p:nvPicPr>
          <p:cNvPr id="3" name="Θέση περιεχομένου 2" descr="Φωτογραφία της σκυφομέδουσας Pelagia noctiluc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01227" y="1690689"/>
            <a:ext cx="3312891" cy="4520323"/>
          </a:xfrm>
        </p:spPr>
      </p:pic>
      <p:sp>
        <p:nvSpPr>
          <p:cNvPr id="9" name="TextBox 8"/>
          <p:cNvSpPr txBox="1"/>
          <p:nvPr/>
        </p:nvSpPr>
        <p:spPr>
          <a:xfrm>
            <a:off x="5972358" y="5852716"/>
            <a:ext cx="341760" cy="276999"/>
          </a:xfrm>
          <a:prstGeom prst="rect">
            <a:avLst/>
          </a:prstGeom>
          <a:noFill/>
          <a:ln>
            <a:noFill/>
          </a:ln>
        </p:spPr>
        <p:txBody>
          <a:bodyPr wrap="none" rtlCol="0">
            <a:spAutoFit/>
          </a:bodyPr>
          <a:lstStyle/>
          <a:p>
            <a:r>
              <a:rPr lang="en-US" sz="1200" b="1" dirty="0" smtClean="0">
                <a:solidFill>
                  <a:schemeClr val="bg1"/>
                </a:solidFill>
              </a:rPr>
              <a:t>3</a:t>
            </a:r>
            <a:r>
              <a:rPr lang="el-GR" sz="1200" b="1" dirty="0" smtClean="0">
                <a:solidFill>
                  <a:schemeClr val="bg1"/>
                </a:solidFill>
              </a:rPr>
              <a:t>8</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sz="4000" dirty="0" smtClean="0">
                <a:solidFill>
                  <a:schemeClr val="accent1"/>
                </a:solidFill>
                <a:latin typeface="Calibri Light" panose="020F0302020204030204" pitchFamily="34" charset="0"/>
              </a:rPr>
              <a:t>Γιγαντιαίο </a:t>
            </a:r>
            <a:r>
              <a:rPr lang="el-GR" sz="4000" dirty="0" err="1" smtClean="0">
                <a:solidFill>
                  <a:schemeClr val="accent1"/>
                </a:solidFill>
                <a:latin typeface="Calibri Light" panose="020F0302020204030204" pitchFamily="34" charset="0"/>
              </a:rPr>
              <a:t>Σκυφόζωο</a:t>
            </a:r>
            <a:r>
              <a:rPr lang="el-GR" sz="4000" dirty="0" smtClean="0">
                <a:solidFill>
                  <a:schemeClr val="accent1"/>
                </a:solidFill>
                <a:latin typeface="Calibri Light" panose="020F0302020204030204" pitchFamily="34" charset="0"/>
              </a:rPr>
              <a:t>:</a:t>
            </a:r>
            <a:r>
              <a:rPr lang="en-US" sz="4000" dirty="0">
                <a:solidFill>
                  <a:schemeClr val="accent1"/>
                </a:solidFill>
                <a:latin typeface="Calibri Light" panose="020F0302020204030204" pitchFamily="34" charset="0"/>
              </a:rPr>
              <a:t/>
            </a:r>
            <a:br>
              <a:rPr lang="en-US" sz="4000" dirty="0">
                <a:solidFill>
                  <a:schemeClr val="accent1"/>
                </a:solidFill>
                <a:latin typeface="Calibri Light" panose="020F0302020204030204" pitchFamily="34" charset="0"/>
              </a:rPr>
            </a:br>
            <a:r>
              <a:rPr lang="en-US" sz="4000" dirty="0">
                <a:solidFill>
                  <a:schemeClr val="accent1"/>
                </a:solidFill>
                <a:latin typeface="Calibri Light" panose="020F0302020204030204" pitchFamily="34" charset="0"/>
              </a:rPr>
              <a:t> </a:t>
            </a:r>
            <a:r>
              <a:rPr lang="en-US" sz="4000" i="1" dirty="0" err="1" smtClean="0">
                <a:solidFill>
                  <a:schemeClr val="accent1"/>
                </a:solidFill>
                <a:latin typeface="Calibri Light" panose="020F0302020204030204" pitchFamily="34" charset="0"/>
              </a:rPr>
              <a:t>Nemopilena</a:t>
            </a:r>
            <a:r>
              <a:rPr lang="en-US" sz="4000" i="1" dirty="0" smtClean="0">
                <a:solidFill>
                  <a:schemeClr val="accent1"/>
                </a:solidFill>
                <a:latin typeface="Calibri Light" panose="020F0302020204030204" pitchFamily="34" charset="0"/>
              </a:rPr>
              <a:t> </a:t>
            </a:r>
            <a:r>
              <a:rPr lang="en-US" sz="4000" i="1" dirty="0" err="1" smtClean="0">
                <a:solidFill>
                  <a:schemeClr val="accent1"/>
                </a:solidFill>
                <a:latin typeface="Calibri Light" panose="020F0302020204030204" pitchFamily="34" charset="0"/>
              </a:rPr>
              <a:t>nomurai</a:t>
            </a:r>
            <a:r>
              <a:rPr lang="el-GR" sz="4000" i="1" dirty="0" smtClean="0">
                <a:solidFill>
                  <a:schemeClr val="accent1"/>
                </a:solidFill>
                <a:latin typeface="Calibri Light" panose="020F0302020204030204" pitchFamily="34" charset="0"/>
              </a:rPr>
              <a:t> </a:t>
            </a:r>
            <a:endParaRPr lang="el-GR" sz="4000" i="1" dirty="0">
              <a:solidFill>
                <a:schemeClr val="accent1"/>
              </a:solidFill>
            </a:endParaRPr>
          </a:p>
        </p:txBody>
      </p:sp>
      <p:pic>
        <p:nvPicPr>
          <p:cNvPr id="6" name="Θέση περιεχομένου 5" descr="Φωτογραφία της γιγαντιαίας σκυφομέδουσας Nemopilena nomurai και σύγκριση με το μέγεθος του ανθρώπινου σώματος."/>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3595" y="1732461"/>
            <a:ext cx="5560205" cy="4237414"/>
          </a:xfrm>
        </p:spPr>
      </p:pic>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38</a:t>
            </a:fld>
            <a:endParaRPr lang="en-US"/>
          </a:p>
        </p:txBody>
      </p:sp>
      <p:sp>
        <p:nvSpPr>
          <p:cNvPr id="8" name="TextBox 7"/>
          <p:cNvSpPr txBox="1"/>
          <p:nvPr/>
        </p:nvSpPr>
        <p:spPr>
          <a:xfrm>
            <a:off x="7083566" y="5589329"/>
            <a:ext cx="341760" cy="276999"/>
          </a:xfrm>
          <a:prstGeom prst="rect">
            <a:avLst/>
          </a:prstGeom>
          <a:noFill/>
          <a:ln>
            <a:noFill/>
          </a:ln>
        </p:spPr>
        <p:txBody>
          <a:bodyPr wrap="none" rtlCol="0">
            <a:spAutoFit/>
          </a:bodyPr>
          <a:lstStyle/>
          <a:p>
            <a:r>
              <a:rPr lang="en-US" sz="1200" b="1" dirty="0" smtClean="0">
                <a:solidFill>
                  <a:schemeClr val="bg1"/>
                </a:solidFill>
              </a:rPr>
              <a:t>3</a:t>
            </a:r>
            <a:r>
              <a:rPr lang="el-GR" sz="1200" b="1" dirty="0" smtClean="0">
                <a:solidFill>
                  <a:schemeClr val="bg1"/>
                </a:solidFill>
              </a:rPr>
              <a:t>9</a:t>
            </a:r>
            <a:endParaRPr lang="en-US" sz="1200" b="1" dirty="0">
              <a:solidFill>
                <a:schemeClr val="bg1"/>
              </a:solidFill>
            </a:endParaRPr>
          </a:p>
        </p:txBody>
      </p:sp>
      <p:sp>
        <p:nvSpPr>
          <p:cNvPr id="2" name="TextBox 1"/>
          <p:cNvSpPr txBox="1"/>
          <p:nvPr/>
        </p:nvSpPr>
        <p:spPr>
          <a:xfrm>
            <a:off x="2237941" y="5969875"/>
            <a:ext cx="5051511" cy="338554"/>
          </a:xfrm>
          <a:prstGeom prst="rect">
            <a:avLst/>
          </a:prstGeom>
          <a:noFill/>
        </p:spPr>
        <p:txBody>
          <a:bodyPr wrap="none" rtlCol="0">
            <a:spAutoFit/>
          </a:bodyPr>
          <a:lstStyle/>
          <a:p>
            <a:r>
              <a:rPr lang="el-GR" sz="1600" dirty="0" smtClean="0"/>
              <a:t>Το μέγεθος των </a:t>
            </a:r>
            <a:r>
              <a:rPr lang="el-GR" sz="1600" dirty="0" err="1" smtClean="0"/>
              <a:t>Σκυφοζώων</a:t>
            </a:r>
            <a:r>
              <a:rPr lang="sk-SK" sz="1600" dirty="0" smtClean="0"/>
              <a:t> </a:t>
            </a:r>
            <a:r>
              <a:rPr lang="el-GR" sz="1600" dirty="0" smtClean="0"/>
              <a:t>μπορεί να φθάσει και τα 2 </a:t>
            </a:r>
            <a:r>
              <a:rPr lang="sk-SK" sz="1600" dirty="0" smtClean="0"/>
              <a:t>m. </a:t>
            </a:r>
            <a:endParaRPr lang="en-US" sz="1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Φωτογραφία της Σκυφομέδουσας Aurelia aurita από τα κάτω. Για λόγους φωτισμού ο οργανισμός δεν εμφανίζεται με τα πραγματικά του χρώματα."/>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47822" y="1832383"/>
            <a:ext cx="5802802" cy="4351338"/>
          </a:xfrm>
        </p:spPr>
      </p:pic>
      <p:sp>
        <p:nvSpPr>
          <p:cNvPr id="4" name="Τίτλος 3"/>
          <p:cNvSpPr>
            <a:spLocks noGrp="1"/>
          </p:cNvSpPr>
          <p:nvPr>
            <p:ph type="title"/>
          </p:nvPr>
        </p:nvSpPr>
        <p:spPr/>
        <p:txBody>
          <a:bodyPr>
            <a:normAutofit/>
          </a:bodyPr>
          <a:lstStyle/>
          <a:p>
            <a:r>
              <a:rPr lang="el-GR" sz="4000" dirty="0">
                <a:solidFill>
                  <a:schemeClr val="accent1"/>
                </a:solidFill>
                <a:latin typeface="Calibri Light" panose="020F0302020204030204" pitchFamily="34" charset="0"/>
              </a:rPr>
              <a:t>Μορφές </a:t>
            </a:r>
            <a:r>
              <a:rPr lang="el-GR" sz="4000" dirty="0" err="1">
                <a:solidFill>
                  <a:schemeClr val="accent1"/>
                </a:solidFill>
                <a:latin typeface="Calibri Light" panose="020F0302020204030204" pitchFamily="34" charset="0"/>
              </a:rPr>
              <a:t>Σκυφοζώων</a:t>
            </a:r>
            <a:r>
              <a:rPr lang="el-GR" sz="4000" dirty="0">
                <a:solidFill>
                  <a:schemeClr val="accent1"/>
                </a:solidFill>
                <a:latin typeface="Calibri Light" panose="020F0302020204030204" pitchFamily="34" charset="0"/>
              </a:rPr>
              <a:t>:</a:t>
            </a:r>
            <a:r>
              <a:rPr lang="en-US" sz="4000" dirty="0">
                <a:solidFill>
                  <a:schemeClr val="accent1"/>
                </a:solidFill>
                <a:latin typeface="Calibri Light" panose="020F0302020204030204" pitchFamily="34" charset="0"/>
              </a:rPr>
              <a:t/>
            </a:r>
            <a:br>
              <a:rPr lang="en-US" sz="4000" dirty="0">
                <a:solidFill>
                  <a:schemeClr val="accent1"/>
                </a:solidFill>
                <a:latin typeface="Calibri Light" panose="020F0302020204030204" pitchFamily="34" charset="0"/>
              </a:rPr>
            </a:br>
            <a:r>
              <a:rPr lang="en-US" sz="4000" dirty="0">
                <a:solidFill>
                  <a:schemeClr val="accent1"/>
                </a:solidFill>
                <a:latin typeface="Calibri Light" panose="020F0302020204030204" pitchFamily="34" charset="0"/>
              </a:rPr>
              <a:t> </a:t>
            </a:r>
            <a:r>
              <a:rPr lang="sk-SK" sz="4000" i="1" dirty="0" smtClean="0">
                <a:solidFill>
                  <a:schemeClr val="accent1"/>
                </a:solidFill>
                <a:latin typeface="Calibri Light" panose="020F0302020204030204" pitchFamily="34" charset="0"/>
              </a:rPr>
              <a:t>Aurelia aurita</a:t>
            </a:r>
            <a:r>
              <a:rPr lang="el-GR" sz="4000" i="1" dirty="0" smtClean="0">
                <a:solidFill>
                  <a:schemeClr val="accent1"/>
                </a:solidFill>
                <a:latin typeface="Calibri Light" panose="020F0302020204030204" pitchFamily="34" charset="0"/>
              </a:rPr>
              <a:t> </a:t>
            </a:r>
            <a:endParaRPr lang="el-GR" sz="4000" i="1" dirty="0">
              <a:solidFill>
                <a:schemeClr val="accent1"/>
              </a:solidFill>
            </a:endParaRP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39</a:t>
            </a:fld>
            <a:endParaRPr lang="en-US"/>
          </a:p>
        </p:txBody>
      </p:sp>
      <p:sp>
        <p:nvSpPr>
          <p:cNvPr id="8" name="TextBox 7"/>
          <p:cNvSpPr txBox="1"/>
          <p:nvPr/>
        </p:nvSpPr>
        <p:spPr>
          <a:xfrm>
            <a:off x="7012888" y="5839070"/>
            <a:ext cx="341760" cy="276999"/>
          </a:xfrm>
          <a:prstGeom prst="rect">
            <a:avLst/>
          </a:prstGeom>
          <a:noFill/>
          <a:ln>
            <a:noFill/>
          </a:ln>
        </p:spPr>
        <p:txBody>
          <a:bodyPr wrap="none" rtlCol="0">
            <a:spAutoFit/>
          </a:bodyPr>
          <a:lstStyle/>
          <a:p>
            <a:r>
              <a:rPr lang="el-GR" sz="1200" b="1" dirty="0" smtClean="0">
                <a:solidFill>
                  <a:schemeClr val="bg1"/>
                </a:solidFill>
              </a:rPr>
              <a:t>40</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l-GR" sz="4000" dirty="0">
                <a:solidFill>
                  <a:schemeClr val="accent1"/>
                </a:solidFill>
                <a:latin typeface="+mj-lt"/>
              </a:rPr>
              <a:t>Τυπικές Μορφές </a:t>
            </a:r>
            <a:r>
              <a:rPr lang="el-GR" altLang="el-GR" sz="4000" dirty="0" err="1">
                <a:solidFill>
                  <a:schemeClr val="accent1"/>
                </a:solidFill>
                <a:latin typeface="+mj-lt"/>
              </a:rPr>
              <a:t>Κνιδοζώων</a:t>
            </a:r>
            <a:r>
              <a:rPr lang="en-US" altLang="el-GR" sz="4000" dirty="0">
                <a:solidFill>
                  <a:schemeClr val="accent1"/>
                </a:solidFill>
                <a:latin typeface="+mj-lt"/>
              </a:rPr>
              <a:t/>
            </a:r>
            <a:br>
              <a:rPr lang="en-US" altLang="el-GR" sz="4000" dirty="0">
                <a:solidFill>
                  <a:schemeClr val="accent1"/>
                </a:solidFill>
                <a:latin typeface="+mj-lt"/>
              </a:rPr>
            </a:br>
            <a:r>
              <a:rPr lang="el-GR" altLang="el-GR" sz="4000" dirty="0">
                <a:solidFill>
                  <a:schemeClr val="accent1"/>
                </a:solidFill>
                <a:latin typeface="+mj-lt"/>
              </a:rPr>
              <a:t>Πολύποδας - Μέδουσα</a:t>
            </a:r>
            <a:endParaRPr lang="el-GR" sz="4000" dirty="0">
              <a:solidFill>
                <a:schemeClr val="accent1"/>
              </a:solidFill>
              <a:latin typeface="+mj-lt"/>
            </a:endParaRPr>
          </a:p>
        </p:txBody>
      </p:sp>
      <p:pic>
        <p:nvPicPr>
          <p:cNvPr id="5" name="Θέση περιεχομένου 4" descr="Σχεδιαστική απεικόνηση σύγκρισης μεταξύ μέδουσας και πολύποδα."/>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1108" y="1825625"/>
            <a:ext cx="5801784" cy="4351338"/>
          </a:xfrm>
          <a:ln>
            <a:solidFill>
              <a:schemeClr val="accent1"/>
            </a:solidFill>
          </a:ln>
        </p:spPr>
      </p:pic>
      <p:sp>
        <p:nvSpPr>
          <p:cNvPr id="3" name="Θέση υποσέλιδου 2"/>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4</a:t>
            </a:fld>
            <a:endParaRPr lang="en-US"/>
          </a:p>
        </p:txBody>
      </p:sp>
      <p:sp>
        <p:nvSpPr>
          <p:cNvPr id="6" name="TextBox 5"/>
          <p:cNvSpPr txBox="1"/>
          <p:nvPr/>
        </p:nvSpPr>
        <p:spPr>
          <a:xfrm>
            <a:off x="7037173" y="5858775"/>
            <a:ext cx="263214" cy="276999"/>
          </a:xfrm>
          <a:prstGeom prst="rect">
            <a:avLst/>
          </a:prstGeom>
          <a:noFill/>
          <a:ln>
            <a:noFill/>
          </a:ln>
        </p:spPr>
        <p:txBody>
          <a:bodyPr wrap="none" rtlCol="0">
            <a:spAutoFit/>
          </a:bodyPr>
          <a:lstStyle/>
          <a:p>
            <a:r>
              <a:rPr lang="en-US" sz="1200" b="1" dirty="0" smtClean="0"/>
              <a:t>7</a:t>
            </a:r>
            <a:endParaRPr lang="en-US" sz="1200" b="1" dirty="0"/>
          </a:p>
        </p:txBody>
      </p:sp>
    </p:spTree>
    <p:extLst>
      <p:ext uri="{BB962C8B-B14F-4D97-AF65-F5344CB8AC3E}">
        <p14:creationId xmlns:p14="http://schemas.microsoft.com/office/powerpoint/2010/main" val="4713190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eaLnBrk="1" hangingPunct="1"/>
            <a:r>
              <a:rPr lang="el-GR" altLang="el-GR" sz="4000" dirty="0" smtClean="0">
                <a:solidFill>
                  <a:schemeClr val="accent1"/>
                </a:solidFill>
                <a:latin typeface="+mj-lt"/>
              </a:rPr>
              <a:t>Δομή </a:t>
            </a:r>
            <a:r>
              <a:rPr lang="el-GR" altLang="el-GR" sz="4000" dirty="0" err="1" smtClean="0">
                <a:solidFill>
                  <a:schemeClr val="accent1"/>
                </a:solidFill>
                <a:latin typeface="+mj-lt"/>
              </a:rPr>
              <a:t>Σκυφομέδουσας</a:t>
            </a:r>
            <a:r>
              <a:rPr lang="el-GR" altLang="el-GR" sz="4000" dirty="0" smtClean="0">
                <a:solidFill>
                  <a:schemeClr val="accent1"/>
                </a:solidFill>
                <a:latin typeface="+mj-lt"/>
              </a:rPr>
              <a:t/>
            </a:r>
            <a:br>
              <a:rPr lang="el-GR" altLang="el-GR" sz="4000" dirty="0" smtClean="0">
                <a:solidFill>
                  <a:schemeClr val="accent1"/>
                </a:solidFill>
                <a:latin typeface="+mj-lt"/>
              </a:rPr>
            </a:br>
            <a:r>
              <a:rPr lang="el-GR" altLang="el-GR" sz="4000" dirty="0" smtClean="0">
                <a:solidFill>
                  <a:schemeClr val="accent1"/>
                </a:solidFill>
                <a:latin typeface="+mj-lt"/>
              </a:rPr>
              <a:t>Κοιλιακή όψη</a:t>
            </a:r>
            <a:endParaRPr lang="en-GB" altLang="el-GR" sz="4000" dirty="0" smtClean="0">
              <a:solidFill>
                <a:schemeClr val="accent1"/>
              </a:solidFill>
              <a:latin typeface="+mj-lt"/>
            </a:endParaRPr>
          </a:p>
        </p:txBody>
      </p:sp>
      <p:pic>
        <p:nvPicPr>
          <p:cNvPr id="5" name="Θέση περιεχομένου 4" descr="Σχεδιαστική απεικόνιση δομής Σκυφομέδουσας"/>
          <p:cNvPicPr>
            <a:picLocks noGrp="1" noChangeAspect="1"/>
          </p:cNvPicPr>
          <p:nvPr>
            <p:ph idx="1"/>
          </p:nvPr>
        </p:nvPicPr>
        <p:blipFill rotWithShape="1">
          <a:blip r:embed="rId3">
            <a:extLst>
              <a:ext uri="{28A0092B-C50C-407E-A947-70E740481C1C}">
                <a14:useLocalDpi xmlns:a14="http://schemas.microsoft.com/office/drawing/2010/main"/>
              </a:ext>
            </a:extLst>
          </a:blip>
          <a:srcRect r="9533"/>
          <a:stretch/>
        </p:blipFill>
        <p:spPr>
          <a:xfrm>
            <a:off x="1828401" y="1944377"/>
            <a:ext cx="5487198" cy="4127350"/>
          </a:xfrm>
        </p:spPr>
      </p:pic>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40</a:t>
            </a:fld>
            <a:endParaRPr lang="en-US"/>
          </a:p>
        </p:txBody>
      </p:sp>
      <p:sp>
        <p:nvSpPr>
          <p:cNvPr id="7" name="TextBox 6"/>
          <p:cNvSpPr txBox="1"/>
          <p:nvPr/>
        </p:nvSpPr>
        <p:spPr>
          <a:xfrm>
            <a:off x="6872804" y="5665620"/>
            <a:ext cx="341760" cy="276999"/>
          </a:xfrm>
          <a:prstGeom prst="rect">
            <a:avLst/>
          </a:prstGeom>
          <a:noFill/>
          <a:ln>
            <a:noFill/>
          </a:ln>
        </p:spPr>
        <p:txBody>
          <a:bodyPr wrap="none" rtlCol="0">
            <a:spAutoFit/>
          </a:bodyPr>
          <a:lstStyle/>
          <a:p>
            <a:r>
              <a:rPr lang="el-GR" sz="1200" b="1" dirty="0" smtClean="0"/>
              <a:t>41</a:t>
            </a:r>
            <a:endParaRPr lang="en-US" sz="12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altLang="el-GR" sz="4000" dirty="0">
                <a:solidFill>
                  <a:schemeClr val="accent1"/>
                </a:solidFill>
                <a:latin typeface="+mj-lt"/>
              </a:rPr>
              <a:t>Δομή </a:t>
            </a:r>
            <a:r>
              <a:rPr lang="el-GR" altLang="el-GR" sz="4000" dirty="0" err="1">
                <a:solidFill>
                  <a:schemeClr val="accent1"/>
                </a:solidFill>
                <a:latin typeface="+mj-lt"/>
              </a:rPr>
              <a:t>Σκυφομέδουσας</a:t>
            </a:r>
            <a:r>
              <a:rPr lang="el-GR" altLang="el-GR" sz="4000" dirty="0">
                <a:solidFill>
                  <a:schemeClr val="accent1"/>
                </a:solidFill>
                <a:latin typeface="+mj-lt"/>
              </a:rPr>
              <a:t/>
            </a:r>
            <a:br>
              <a:rPr lang="el-GR" altLang="el-GR" sz="4000" dirty="0">
                <a:solidFill>
                  <a:schemeClr val="accent1"/>
                </a:solidFill>
                <a:latin typeface="+mj-lt"/>
              </a:rPr>
            </a:br>
            <a:r>
              <a:rPr lang="el-GR" altLang="el-GR" sz="4000" dirty="0">
                <a:solidFill>
                  <a:schemeClr val="accent1"/>
                </a:solidFill>
                <a:latin typeface="+mj-lt"/>
              </a:rPr>
              <a:t>Πλάγια όψη σε τομή</a:t>
            </a:r>
            <a:endParaRPr lang="el-GR" sz="4000" dirty="0">
              <a:solidFill>
                <a:schemeClr val="accent1"/>
              </a:solidFill>
              <a:latin typeface="+mj-lt"/>
            </a:endParaRPr>
          </a:p>
        </p:txBody>
      </p:sp>
      <p:pic>
        <p:nvPicPr>
          <p:cNvPr id="5"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912447"/>
            <a:ext cx="7886700" cy="4177693"/>
          </a:xfrm>
        </p:spPr>
      </p:pic>
      <p:sp>
        <p:nvSpPr>
          <p:cNvPr id="3" name="Θέση υποσέλιδου 2"/>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41</a:t>
            </a:fld>
            <a:endParaRPr lang="en-US"/>
          </a:p>
        </p:txBody>
      </p:sp>
      <p:sp>
        <p:nvSpPr>
          <p:cNvPr id="7" name="TextBox 6"/>
          <p:cNvSpPr txBox="1"/>
          <p:nvPr/>
        </p:nvSpPr>
        <p:spPr>
          <a:xfrm>
            <a:off x="7977278" y="5710078"/>
            <a:ext cx="341760" cy="276999"/>
          </a:xfrm>
          <a:prstGeom prst="rect">
            <a:avLst/>
          </a:prstGeom>
          <a:noFill/>
          <a:ln>
            <a:noFill/>
          </a:ln>
        </p:spPr>
        <p:txBody>
          <a:bodyPr wrap="none" rtlCol="0">
            <a:spAutoFit/>
          </a:bodyPr>
          <a:lstStyle/>
          <a:p>
            <a:r>
              <a:rPr lang="el-GR" sz="1200" b="1" dirty="0" smtClean="0"/>
              <a:t>42</a:t>
            </a:r>
            <a:endParaRPr lang="en-US" sz="1200" b="1" dirty="0"/>
          </a:p>
        </p:txBody>
      </p:sp>
    </p:spTree>
    <p:extLst>
      <p:ext uri="{BB962C8B-B14F-4D97-AF65-F5344CB8AC3E}">
        <p14:creationId xmlns:p14="http://schemas.microsoft.com/office/powerpoint/2010/main" val="6039697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r>
              <a:rPr lang="el-GR" sz="4000" dirty="0" smtClean="0">
                <a:solidFill>
                  <a:schemeClr val="accent1"/>
                </a:solidFill>
              </a:rPr>
              <a:t>Κίνηση της </a:t>
            </a:r>
            <a:r>
              <a:rPr lang="el-GR" sz="4000" dirty="0" err="1" smtClean="0">
                <a:solidFill>
                  <a:schemeClr val="accent1"/>
                </a:solidFill>
              </a:rPr>
              <a:t>Σκυφομέδουσας</a:t>
            </a:r>
            <a:r>
              <a:rPr lang="el-GR" sz="4000" dirty="0" smtClean="0">
                <a:solidFill>
                  <a:schemeClr val="accent1"/>
                </a:solidFill>
              </a:rPr>
              <a:t> </a:t>
            </a:r>
            <a:r>
              <a:rPr lang="en-US" sz="4000" dirty="0" smtClean="0">
                <a:solidFill>
                  <a:schemeClr val="accent1"/>
                </a:solidFill>
              </a:rPr>
              <a:t/>
            </a:r>
            <a:br>
              <a:rPr lang="en-US" sz="4000" dirty="0" smtClean="0">
                <a:solidFill>
                  <a:schemeClr val="accent1"/>
                </a:solidFill>
              </a:rPr>
            </a:br>
            <a:r>
              <a:rPr lang="en-US" sz="4000" i="1" dirty="0" smtClean="0">
                <a:solidFill>
                  <a:schemeClr val="accent1"/>
                </a:solidFill>
              </a:rPr>
              <a:t>Aurelia </a:t>
            </a:r>
            <a:r>
              <a:rPr lang="en-US" sz="4000" i="1" dirty="0" err="1" smtClean="0">
                <a:solidFill>
                  <a:schemeClr val="accent1"/>
                </a:solidFill>
              </a:rPr>
              <a:t>aurita</a:t>
            </a:r>
            <a:endParaRPr lang="el-GR" sz="4000" i="1" dirty="0">
              <a:solidFill>
                <a:schemeClr val="accent1"/>
              </a:solidFill>
            </a:endParaRPr>
          </a:p>
        </p:txBody>
      </p:sp>
      <p:sp>
        <p:nvSpPr>
          <p:cNvPr id="7" name="Θέση κειμένου 6"/>
          <p:cNvSpPr>
            <a:spLocks noGrp="1"/>
          </p:cNvSpPr>
          <p:nvPr>
            <p:ph idx="1"/>
          </p:nvPr>
        </p:nvSpPr>
        <p:spPr/>
        <p:txBody>
          <a:bodyPr>
            <a:normAutofit/>
          </a:bodyPr>
          <a:lstStyle/>
          <a:p>
            <a:pPr marL="0" indent="0">
              <a:lnSpc>
                <a:spcPct val="80000"/>
              </a:lnSpc>
              <a:buNone/>
            </a:pPr>
            <a:r>
              <a:rPr lang="el-GR" sz="2400" dirty="0" smtClean="0"/>
              <a:t>Βίντεο 6 :</a:t>
            </a:r>
            <a:r>
              <a:rPr lang="en-US" sz="2400" dirty="0" smtClean="0"/>
              <a:t> </a:t>
            </a:r>
            <a:r>
              <a:rPr lang="en-US" sz="2400" dirty="0"/>
              <a:t>Aurelia </a:t>
            </a:r>
            <a:r>
              <a:rPr lang="en-US" sz="2400" dirty="0" smtClean="0"/>
              <a:t>swimming</a:t>
            </a:r>
          </a:p>
          <a:p>
            <a:pPr marL="0" indent="0">
              <a:lnSpc>
                <a:spcPct val="80000"/>
              </a:lnSpc>
              <a:buNone/>
            </a:pPr>
            <a:r>
              <a:rPr lang="en-US" sz="2400" dirty="0" smtClean="0"/>
              <a:t>http://www.youtube.com/watch?v=ISUB9TfUFDE</a:t>
            </a:r>
            <a:endParaRPr lang="en-US" sz="2400" dirty="0"/>
          </a:p>
          <a:p>
            <a:pPr marL="0" indent="0">
              <a:buNone/>
            </a:pPr>
            <a:endParaRPr lang="el-GR" dirty="0"/>
          </a:p>
        </p:txBody>
      </p:sp>
      <p:sp>
        <p:nvSpPr>
          <p:cNvPr id="3" name="Θέση υποσέλιδου 2"/>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42</a:t>
            </a:fld>
            <a:endParaRPr lang="en-US"/>
          </a:p>
        </p:txBody>
      </p:sp>
      <p:sp>
        <p:nvSpPr>
          <p:cNvPr id="8" name="TextBox 7"/>
          <p:cNvSpPr txBox="1"/>
          <p:nvPr/>
        </p:nvSpPr>
        <p:spPr>
          <a:xfrm>
            <a:off x="6996573" y="4892666"/>
            <a:ext cx="671979" cy="276999"/>
          </a:xfrm>
          <a:prstGeom prst="rect">
            <a:avLst/>
          </a:prstGeom>
          <a:noFill/>
          <a:ln>
            <a:noFill/>
          </a:ln>
        </p:spPr>
        <p:txBody>
          <a:bodyPr wrap="none" rtlCol="0">
            <a:spAutoFit/>
          </a:bodyPr>
          <a:lstStyle/>
          <a:p>
            <a:r>
              <a:rPr lang="en-US" sz="1200" b="1" dirty="0" smtClean="0">
                <a:solidFill>
                  <a:schemeClr val="bg1"/>
                </a:solidFill>
              </a:rPr>
              <a:t>Video </a:t>
            </a:r>
            <a:r>
              <a:rPr lang="el-GR" sz="1200" b="1" dirty="0" smtClean="0">
                <a:solidFill>
                  <a:schemeClr val="bg1"/>
                </a:solidFill>
              </a:rPr>
              <a:t>6</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Autofit/>
          </a:bodyPr>
          <a:lstStyle/>
          <a:p>
            <a:pPr eaLnBrk="1" hangingPunct="1"/>
            <a:r>
              <a:rPr lang="el-GR" altLang="en-US" sz="4000" dirty="0" smtClean="0">
                <a:solidFill>
                  <a:schemeClr val="accent1"/>
                </a:solidFill>
                <a:latin typeface="Calibri Light" panose="020F0302020204030204" pitchFamily="34" charset="0"/>
              </a:rPr>
              <a:t>Αναπαραγωγικός Κύκλος </a:t>
            </a:r>
            <a:r>
              <a:rPr lang="en-US" altLang="en-US" sz="4000" dirty="0" smtClean="0">
                <a:solidFill>
                  <a:schemeClr val="accent1"/>
                </a:solidFill>
                <a:latin typeface="Calibri Light" panose="020F0302020204030204" pitchFamily="34" charset="0"/>
              </a:rPr>
              <a:t/>
            </a:r>
            <a:br>
              <a:rPr lang="en-US" altLang="en-US" sz="4000" dirty="0" smtClean="0">
                <a:solidFill>
                  <a:schemeClr val="accent1"/>
                </a:solidFill>
                <a:latin typeface="Calibri Light" panose="020F0302020204030204" pitchFamily="34" charset="0"/>
              </a:rPr>
            </a:br>
            <a:r>
              <a:rPr lang="el-GR" altLang="en-US" sz="4000" dirty="0" err="1" smtClean="0">
                <a:solidFill>
                  <a:schemeClr val="accent1"/>
                </a:solidFill>
                <a:latin typeface="Calibri Light" panose="020F0302020204030204" pitchFamily="34" charset="0"/>
              </a:rPr>
              <a:t>Σκυφοζώου</a:t>
            </a:r>
            <a:r>
              <a:rPr lang="el-GR" altLang="en-US" sz="4000" dirty="0" smtClean="0">
                <a:solidFill>
                  <a:schemeClr val="accent1"/>
                </a:solidFill>
                <a:latin typeface="Calibri Light" panose="020F0302020204030204" pitchFamily="34" charset="0"/>
              </a:rPr>
              <a:t> 1/2</a:t>
            </a:r>
            <a:endParaRPr lang="en-GB" altLang="en-US" sz="4000" dirty="0" smtClean="0">
              <a:solidFill>
                <a:schemeClr val="accent1"/>
              </a:solidFill>
              <a:latin typeface="Calibri Light" panose="020F0302020204030204" pitchFamily="34" charset="0"/>
            </a:endParaRPr>
          </a:p>
        </p:txBody>
      </p:sp>
      <p:pic>
        <p:nvPicPr>
          <p:cNvPr id="5"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3998" y="1690689"/>
            <a:ext cx="7450450" cy="4512165"/>
          </a:xfrm>
        </p:spPr>
      </p:pic>
      <p:sp>
        <p:nvSpPr>
          <p:cNvPr id="2" name="Θέση υποσέλιδου 1"/>
          <p:cNvSpPr>
            <a:spLocks noGrp="1"/>
          </p:cNvSpPr>
          <p:nvPr>
            <p:ph type="ftr" sz="quarter" idx="11"/>
          </p:nvPr>
        </p:nvSpPr>
        <p:spPr/>
        <p:txBody>
          <a:bodyPr/>
          <a:lstStyle/>
          <a:p>
            <a:r>
              <a:rPr lang="el-GR" smtClean="0"/>
              <a:t>Ενότητα 10. Ακτινωτά Ζώα</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43</a:t>
            </a:fld>
            <a:endParaRPr lang="en-US"/>
          </a:p>
        </p:txBody>
      </p:sp>
      <p:sp>
        <p:nvSpPr>
          <p:cNvPr id="6" name="TextBox 5"/>
          <p:cNvSpPr txBox="1"/>
          <p:nvPr/>
        </p:nvSpPr>
        <p:spPr>
          <a:xfrm>
            <a:off x="7768142" y="5710078"/>
            <a:ext cx="341760" cy="276999"/>
          </a:xfrm>
          <a:prstGeom prst="rect">
            <a:avLst/>
          </a:prstGeom>
          <a:noFill/>
          <a:ln>
            <a:noFill/>
          </a:ln>
        </p:spPr>
        <p:txBody>
          <a:bodyPr wrap="none" rtlCol="0">
            <a:spAutoFit/>
          </a:bodyPr>
          <a:lstStyle/>
          <a:p>
            <a:r>
              <a:rPr lang="el-GR" sz="1200" b="1" dirty="0" smtClean="0"/>
              <a:t>43</a:t>
            </a:r>
            <a:endParaRPr lang="en-US" sz="12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Autofit/>
          </a:bodyPr>
          <a:lstStyle/>
          <a:p>
            <a:pPr eaLnBrk="1" hangingPunct="1"/>
            <a:r>
              <a:rPr lang="el-GR" altLang="en-US" sz="4000" dirty="0" smtClean="0">
                <a:solidFill>
                  <a:schemeClr val="accent1"/>
                </a:solidFill>
                <a:latin typeface="Calibri Light" panose="020F0302020204030204" pitchFamily="34" charset="0"/>
              </a:rPr>
              <a:t>Αναπαραγωγικός Κύκλος</a:t>
            </a:r>
            <a:r>
              <a:rPr lang="en-US" altLang="en-US" sz="4000" dirty="0" smtClean="0">
                <a:solidFill>
                  <a:schemeClr val="accent1"/>
                </a:solidFill>
                <a:latin typeface="Calibri Light" panose="020F0302020204030204" pitchFamily="34" charset="0"/>
              </a:rPr>
              <a:t/>
            </a:r>
            <a:br>
              <a:rPr lang="en-US" altLang="en-US" sz="4000" dirty="0" smtClean="0">
                <a:solidFill>
                  <a:schemeClr val="accent1"/>
                </a:solidFill>
                <a:latin typeface="Calibri Light" panose="020F0302020204030204" pitchFamily="34" charset="0"/>
              </a:rPr>
            </a:br>
            <a:r>
              <a:rPr lang="el-GR" altLang="en-US" sz="4000" dirty="0" smtClean="0">
                <a:solidFill>
                  <a:schemeClr val="accent1"/>
                </a:solidFill>
                <a:latin typeface="Calibri Light" panose="020F0302020204030204" pitchFamily="34" charset="0"/>
              </a:rPr>
              <a:t> </a:t>
            </a:r>
            <a:r>
              <a:rPr lang="el-GR" altLang="en-US" sz="4000" dirty="0" err="1" smtClean="0">
                <a:solidFill>
                  <a:schemeClr val="accent1"/>
                </a:solidFill>
                <a:latin typeface="Calibri Light" panose="020F0302020204030204" pitchFamily="34" charset="0"/>
              </a:rPr>
              <a:t>Σκυφοζώου</a:t>
            </a:r>
            <a:r>
              <a:rPr lang="el-GR" altLang="en-US" sz="4000" dirty="0" smtClean="0">
                <a:solidFill>
                  <a:schemeClr val="accent1"/>
                </a:solidFill>
                <a:latin typeface="Calibri Light" panose="020F0302020204030204" pitchFamily="34" charset="0"/>
              </a:rPr>
              <a:t> 2/2</a:t>
            </a:r>
            <a:endParaRPr lang="en-GB" altLang="en-US" sz="4000" dirty="0" smtClean="0">
              <a:solidFill>
                <a:schemeClr val="accent1"/>
              </a:solidFill>
              <a:latin typeface="Calibri Light" panose="020F0302020204030204" pitchFamily="34" charset="0"/>
            </a:endParaRPr>
          </a:p>
        </p:txBody>
      </p:sp>
      <p:pic>
        <p:nvPicPr>
          <p:cNvPr id="5"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3998" y="1690689"/>
            <a:ext cx="7450450" cy="4512165"/>
          </a:xfrm>
        </p:spPr>
      </p:pic>
      <p:sp>
        <p:nvSpPr>
          <p:cNvPr id="2" name="Θέση υποσέλιδου 1"/>
          <p:cNvSpPr>
            <a:spLocks noGrp="1"/>
          </p:cNvSpPr>
          <p:nvPr>
            <p:ph type="ftr" sz="quarter" idx="11"/>
          </p:nvPr>
        </p:nvSpPr>
        <p:spPr/>
        <p:txBody>
          <a:bodyPr/>
          <a:lstStyle/>
          <a:p>
            <a:r>
              <a:rPr lang="el-GR" smtClean="0"/>
              <a:t>Ενότητα 10. Ακτινωτά Ζώα</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44</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587" y="1651971"/>
            <a:ext cx="1990173" cy="1494199"/>
          </a:xfrm>
          <a:prstGeom prst="rect">
            <a:avLst/>
          </a:prstGeom>
        </p:spPr>
      </p:pic>
      <p:sp>
        <p:nvSpPr>
          <p:cNvPr id="16" name="TextBox 15"/>
          <p:cNvSpPr txBox="1"/>
          <p:nvPr/>
        </p:nvSpPr>
        <p:spPr>
          <a:xfrm>
            <a:off x="3873000" y="2877752"/>
            <a:ext cx="341760" cy="276999"/>
          </a:xfrm>
          <a:prstGeom prst="rect">
            <a:avLst/>
          </a:prstGeom>
          <a:noFill/>
          <a:ln>
            <a:noFill/>
          </a:ln>
        </p:spPr>
        <p:txBody>
          <a:bodyPr wrap="none" rtlCol="0">
            <a:spAutoFit/>
          </a:bodyPr>
          <a:lstStyle/>
          <a:p>
            <a:r>
              <a:rPr lang="el-GR" sz="1200" b="1" dirty="0" smtClean="0"/>
              <a:t>44</a:t>
            </a:r>
            <a:endParaRPr lang="en-US" sz="1200" b="1"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0223" y="1881286"/>
            <a:ext cx="2106067" cy="1581211"/>
          </a:xfrm>
          <a:prstGeom prst="rect">
            <a:avLst/>
          </a:prstGeom>
        </p:spPr>
      </p:pic>
      <p:sp>
        <p:nvSpPr>
          <p:cNvPr id="18" name="TextBox 17"/>
          <p:cNvSpPr txBox="1"/>
          <p:nvPr/>
        </p:nvSpPr>
        <p:spPr>
          <a:xfrm>
            <a:off x="6154530" y="3154751"/>
            <a:ext cx="341760" cy="276999"/>
          </a:xfrm>
          <a:prstGeom prst="rect">
            <a:avLst/>
          </a:prstGeom>
          <a:noFill/>
          <a:ln>
            <a:noFill/>
          </a:ln>
        </p:spPr>
        <p:txBody>
          <a:bodyPr wrap="none" rtlCol="0">
            <a:spAutoFit/>
          </a:bodyPr>
          <a:lstStyle/>
          <a:p>
            <a:r>
              <a:rPr lang="el-GR" sz="1200" b="1" dirty="0" smtClean="0"/>
              <a:t>45</a:t>
            </a:r>
            <a:endParaRPr lang="en-US" sz="1200" b="1" dirty="0"/>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7427" y="3602752"/>
            <a:ext cx="1907130" cy="1432232"/>
          </a:xfrm>
          <a:prstGeom prst="rect">
            <a:avLst/>
          </a:prstGeom>
        </p:spPr>
      </p:pic>
      <p:sp>
        <p:nvSpPr>
          <p:cNvPr id="20" name="TextBox 19"/>
          <p:cNvSpPr txBox="1"/>
          <p:nvPr/>
        </p:nvSpPr>
        <p:spPr>
          <a:xfrm>
            <a:off x="7626099" y="4771495"/>
            <a:ext cx="328936" cy="261610"/>
          </a:xfrm>
          <a:prstGeom prst="rect">
            <a:avLst/>
          </a:prstGeom>
          <a:noFill/>
          <a:ln>
            <a:noFill/>
          </a:ln>
        </p:spPr>
        <p:txBody>
          <a:bodyPr wrap="none" rtlCol="0">
            <a:spAutoFit/>
          </a:bodyPr>
          <a:lstStyle/>
          <a:p>
            <a:r>
              <a:rPr lang="el-GR" sz="1100" b="1" dirty="0" smtClean="0"/>
              <a:t>46</a:t>
            </a:r>
            <a:endParaRPr lang="en-US" sz="1100" b="1" dirty="0"/>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2868" y="4228725"/>
            <a:ext cx="1745938" cy="1310830"/>
          </a:xfrm>
          <a:prstGeom prst="rect">
            <a:avLst/>
          </a:prstGeom>
        </p:spPr>
      </p:pic>
      <p:sp>
        <p:nvSpPr>
          <p:cNvPr id="22" name="TextBox 21"/>
          <p:cNvSpPr txBox="1"/>
          <p:nvPr/>
        </p:nvSpPr>
        <p:spPr>
          <a:xfrm>
            <a:off x="2795853" y="5277945"/>
            <a:ext cx="328936" cy="261610"/>
          </a:xfrm>
          <a:prstGeom prst="rect">
            <a:avLst/>
          </a:prstGeom>
          <a:noFill/>
          <a:ln>
            <a:noFill/>
          </a:ln>
        </p:spPr>
        <p:txBody>
          <a:bodyPr wrap="none" rtlCol="0">
            <a:spAutoFit/>
          </a:bodyPr>
          <a:lstStyle/>
          <a:p>
            <a:r>
              <a:rPr lang="el-GR" sz="1100" b="1" dirty="0" smtClean="0"/>
              <a:t>47</a:t>
            </a:r>
            <a:endParaRPr lang="en-US" sz="1100" b="1" dirty="0"/>
          </a:p>
        </p:txBody>
      </p:sp>
    </p:spTree>
    <p:extLst>
      <p:ext uri="{BB962C8B-B14F-4D97-AF65-F5344CB8AC3E}">
        <p14:creationId xmlns:p14="http://schemas.microsoft.com/office/powerpoint/2010/main" val="3486353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l-GR" altLang="el-GR" dirty="0" smtClean="0">
                <a:solidFill>
                  <a:schemeClr val="accent1"/>
                </a:solidFill>
              </a:rPr>
              <a:t>Στρόβιλοι </a:t>
            </a:r>
            <a:r>
              <a:rPr lang="el-GR" altLang="el-GR" dirty="0" err="1" smtClean="0">
                <a:solidFill>
                  <a:schemeClr val="accent1"/>
                </a:solidFill>
              </a:rPr>
              <a:t>Σκυφοζώου</a:t>
            </a:r>
            <a:endParaRPr lang="el-GR" altLang="el-GR" dirty="0" smtClean="0">
              <a:solidFill>
                <a:schemeClr val="accent1"/>
              </a:solidFill>
            </a:endParaRP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45</a:t>
            </a:fld>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6375" y="1690689"/>
            <a:ext cx="6191250" cy="4124325"/>
          </a:xfrm>
        </p:spPr>
      </p:pic>
      <p:sp>
        <p:nvSpPr>
          <p:cNvPr id="10" name="TextBox 9"/>
          <p:cNvSpPr txBox="1"/>
          <p:nvPr/>
        </p:nvSpPr>
        <p:spPr>
          <a:xfrm>
            <a:off x="7192828" y="5229548"/>
            <a:ext cx="341760" cy="276999"/>
          </a:xfrm>
          <a:prstGeom prst="rect">
            <a:avLst/>
          </a:prstGeom>
          <a:noFill/>
          <a:ln>
            <a:noFill/>
          </a:ln>
        </p:spPr>
        <p:txBody>
          <a:bodyPr wrap="none" rtlCol="0">
            <a:spAutoFit/>
          </a:bodyPr>
          <a:lstStyle/>
          <a:p>
            <a:r>
              <a:rPr lang="el-GR" sz="1200" b="1" dirty="0" smtClean="0">
                <a:solidFill>
                  <a:schemeClr val="bg1"/>
                </a:solidFill>
              </a:rPr>
              <a:t>48</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l-GR" altLang="el-GR" dirty="0" smtClean="0">
                <a:solidFill>
                  <a:schemeClr val="accent1"/>
                </a:solidFill>
                <a:latin typeface="+mj-lt"/>
              </a:rPr>
              <a:t>Χαρακτηριστικά </a:t>
            </a:r>
            <a:r>
              <a:rPr lang="el-GR" altLang="el-GR" dirty="0" err="1" smtClean="0">
                <a:solidFill>
                  <a:schemeClr val="accent1"/>
                </a:solidFill>
                <a:latin typeface="+mj-lt"/>
              </a:rPr>
              <a:t>Σκυφοζώων</a:t>
            </a:r>
            <a:endParaRPr lang="en-GB" altLang="el-GR" dirty="0" smtClean="0">
              <a:solidFill>
                <a:schemeClr val="accent1"/>
              </a:solidFill>
              <a:latin typeface="+mj-lt"/>
            </a:endParaRPr>
          </a:p>
        </p:txBody>
      </p:sp>
      <p:sp>
        <p:nvSpPr>
          <p:cNvPr id="32771" name="Rectangle 3"/>
          <p:cNvSpPr>
            <a:spLocks noGrp="1" noChangeArrowheads="1"/>
          </p:cNvSpPr>
          <p:nvPr>
            <p:ph idx="1"/>
          </p:nvPr>
        </p:nvSpPr>
        <p:spPr/>
        <p:txBody>
          <a:bodyPr>
            <a:normAutofit/>
          </a:bodyPr>
          <a:lstStyle/>
          <a:p>
            <a:pPr eaLnBrk="1" hangingPunct="1"/>
            <a:r>
              <a:rPr lang="el-GR" altLang="el-GR" dirty="0" smtClean="0"/>
              <a:t>Συμμετρία ακτινωτή τετραμερής</a:t>
            </a:r>
          </a:p>
          <a:p>
            <a:pPr eaLnBrk="1" hangingPunct="1"/>
            <a:r>
              <a:rPr lang="el-GR" altLang="el-GR" dirty="0" err="1" smtClean="0"/>
              <a:t>Μεσογλοία</a:t>
            </a:r>
            <a:r>
              <a:rPr lang="el-GR" altLang="el-GR" dirty="0" smtClean="0"/>
              <a:t> με κύτταρα</a:t>
            </a:r>
          </a:p>
          <a:p>
            <a:pPr eaLnBrk="1" hangingPunct="1"/>
            <a:r>
              <a:rPr lang="el-GR" altLang="el-GR" dirty="0" err="1" smtClean="0"/>
              <a:t>Γονάδες</a:t>
            </a:r>
            <a:r>
              <a:rPr lang="el-GR" altLang="el-GR" dirty="0" smtClean="0"/>
              <a:t> αναπτύσσονται στη </a:t>
            </a:r>
            <a:r>
              <a:rPr lang="el-GR" altLang="el-GR" dirty="0" err="1" smtClean="0"/>
              <a:t>γαστροδερμίδα</a:t>
            </a:r>
            <a:endParaRPr lang="el-GR" altLang="el-GR" dirty="0" smtClean="0"/>
          </a:p>
          <a:p>
            <a:pPr eaLnBrk="1" hangingPunct="1"/>
            <a:r>
              <a:rPr lang="el-GR" altLang="el-GR" dirty="0" smtClean="0"/>
              <a:t>Μέδουσα χωρίς κράσπεδο με χείλος λοβωτό</a:t>
            </a:r>
          </a:p>
          <a:p>
            <a:pPr eaLnBrk="1" hangingPunct="1"/>
            <a:r>
              <a:rPr lang="el-GR" altLang="el-GR" dirty="0" smtClean="0"/>
              <a:t>Σχετικά μεγάλου μεγέθους μέδουσες</a:t>
            </a:r>
          </a:p>
          <a:p>
            <a:pPr eaLnBrk="1" hangingPunct="1"/>
            <a:r>
              <a:rPr lang="el-GR" altLang="el-GR" dirty="0" smtClean="0"/>
              <a:t>Αποκλειστικά θαλάσσιοι οργανισμοί</a:t>
            </a:r>
          </a:p>
          <a:p>
            <a:pPr eaLnBrk="1" hangingPunct="1"/>
            <a:r>
              <a:rPr lang="el-GR" altLang="el-GR" dirty="0" smtClean="0"/>
              <a:t>Κύρια μορφή η μέδουσα</a:t>
            </a:r>
          </a:p>
          <a:p>
            <a:pPr eaLnBrk="1" hangingPunct="1"/>
            <a:endParaRPr lang="el-GR" altLang="el-GR" dirty="0" smtClean="0">
              <a:solidFill>
                <a:srgbClr val="FFCC66"/>
              </a:solidFill>
            </a:endParaRPr>
          </a:p>
          <a:p>
            <a:pPr eaLnBrk="1" hangingPunct="1">
              <a:buFontTx/>
              <a:buNone/>
            </a:pPr>
            <a:endParaRPr lang="en-GB" altLang="el-GR" dirty="0" smtClean="0">
              <a:solidFill>
                <a:srgbClr val="FFCC66"/>
              </a:solidFill>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46</a:t>
            </a:fld>
            <a:endParaRPr lang="en-US"/>
          </a:p>
        </p:txBody>
      </p:sp>
      <p:sp>
        <p:nvSpPr>
          <p:cNvPr id="45060" name="Text Box 4"/>
          <p:cNvSpPr txBox="1">
            <a:spLocks noChangeArrowheads="1"/>
          </p:cNvSpPr>
          <p:nvPr/>
        </p:nvSpPr>
        <p:spPr bwMode="auto">
          <a:xfrm>
            <a:off x="1127125" y="3429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eaLnBrk="1" hangingPunct="1"/>
            <a:endParaRPr lang="el-GR" altLang="el-GR" sz="18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l-GR" altLang="el-GR" dirty="0" smtClean="0">
                <a:solidFill>
                  <a:schemeClr val="accent1"/>
                </a:solidFill>
                <a:latin typeface="+mj-lt"/>
              </a:rPr>
              <a:t>ΚΥΒΟΖΩΑ</a:t>
            </a:r>
            <a:endParaRPr lang="en-GB" altLang="el-GR" dirty="0" smtClean="0">
              <a:solidFill>
                <a:schemeClr val="accent1"/>
              </a:solidFill>
              <a:latin typeface="+mj-lt"/>
            </a:endParaRPr>
          </a:p>
        </p:txBody>
      </p:sp>
      <p:sp>
        <p:nvSpPr>
          <p:cNvPr id="4" name="Θέση κειμένου 3"/>
          <p:cNvSpPr>
            <a:spLocks noGrp="1"/>
          </p:cNvSpPr>
          <p:nvPr>
            <p:ph type="body" idx="1"/>
          </p:nvPr>
        </p:nvSpPr>
        <p:spPr/>
        <p:txBody>
          <a:bodyPr/>
          <a:lstStyle/>
          <a:p>
            <a:endParaRPr lang="el-G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l-GR" altLang="el-GR" dirty="0" err="1" smtClean="0">
                <a:solidFill>
                  <a:schemeClr val="accent1"/>
                </a:solidFill>
                <a:latin typeface="Calibri Light" panose="020F0302020204030204" pitchFamily="34" charset="0"/>
              </a:rPr>
              <a:t>Κυβόζωα</a:t>
            </a:r>
            <a:endParaRPr lang="el-GR" altLang="el-GR" dirty="0" smtClean="0">
              <a:solidFill>
                <a:schemeClr val="accent1"/>
              </a:solidFill>
              <a:latin typeface="Calibri Light" panose="020F0302020204030204" pitchFamily="34" charset="0"/>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48</a:t>
            </a:fld>
            <a:endParaRPr lang="en-US"/>
          </a:p>
        </p:txBody>
      </p:sp>
      <p:pic>
        <p:nvPicPr>
          <p:cNvPr id="3" name="Θέση περιεχομένου 2" descr="Φωτογραφία Κυβομέδουσας Tripedalia cystophora."/>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16685" y="1559483"/>
            <a:ext cx="5310629" cy="3996795"/>
          </a:xfrm>
        </p:spPr>
      </p:pic>
      <p:sp>
        <p:nvSpPr>
          <p:cNvPr id="9" name="TextBox 8"/>
          <p:cNvSpPr txBox="1"/>
          <p:nvPr/>
        </p:nvSpPr>
        <p:spPr>
          <a:xfrm>
            <a:off x="6885554" y="5104437"/>
            <a:ext cx="341760" cy="276999"/>
          </a:xfrm>
          <a:prstGeom prst="rect">
            <a:avLst/>
          </a:prstGeom>
          <a:noFill/>
          <a:ln>
            <a:noFill/>
          </a:ln>
        </p:spPr>
        <p:txBody>
          <a:bodyPr wrap="none" rtlCol="0">
            <a:spAutoFit/>
          </a:bodyPr>
          <a:lstStyle/>
          <a:p>
            <a:r>
              <a:rPr lang="el-GR" sz="1200" b="1" dirty="0" smtClean="0">
                <a:solidFill>
                  <a:schemeClr val="bg1"/>
                </a:solidFill>
              </a:rPr>
              <a:t>49</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l-GR" altLang="el-GR" dirty="0" smtClean="0"/>
              <a:t>  </a:t>
            </a:r>
            <a:r>
              <a:rPr lang="el-GR" altLang="el-GR" dirty="0" smtClean="0">
                <a:solidFill>
                  <a:schemeClr val="accent1"/>
                </a:solidFill>
                <a:latin typeface="+mj-lt"/>
              </a:rPr>
              <a:t>Δομή </a:t>
            </a:r>
            <a:r>
              <a:rPr lang="el-GR" altLang="el-GR" dirty="0" err="1" smtClean="0">
                <a:solidFill>
                  <a:schemeClr val="accent1"/>
                </a:solidFill>
                <a:latin typeface="+mj-lt"/>
              </a:rPr>
              <a:t>Κυβομέδουσας</a:t>
            </a:r>
            <a:endParaRPr lang="en-GB" altLang="el-GR" dirty="0" smtClean="0">
              <a:solidFill>
                <a:schemeClr val="accent1"/>
              </a:solidFill>
              <a:latin typeface="+mj-lt"/>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49</a:t>
            </a:fld>
            <a:endParaRPr lang="en-US"/>
          </a:p>
        </p:txBody>
      </p:sp>
      <p:sp>
        <p:nvSpPr>
          <p:cNvPr id="48131" name="Rectangle 9"/>
          <p:cNvSpPr>
            <a:spLocks noChangeArrowheads="1"/>
          </p:cNvSpPr>
          <p:nvPr/>
        </p:nvSpPr>
        <p:spPr bwMode="auto">
          <a:xfrm>
            <a:off x="6400800" y="22860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eaLnBrk="1" hangingPunct="1"/>
            <a:endParaRPr lang="el-GR" altLang="el-GR"/>
          </a:p>
        </p:txBody>
      </p:sp>
      <p:pic>
        <p:nvPicPr>
          <p:cNvPr id="8" name="Θέση περιεχομένου 7" descr="Σχεδιαστική απεικόνιση δομής Κυβομέδουσας Carybdea marsupialis. Εμφανίζονται η εγκάρσια τομή στο επίπεδο του στοματικού κώνου και η επιμήκης τομή."/>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4498" y="1331602"/>
            <a:ext cx="5789449" cy="483226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988233" y="5784723"/>
            <a:ext cx="341760" cy="276999"/>
          </a:xfrm>
          <a:prstGeom prst="rect">
            <a:avLst/>
          </a:prstGeom>
          <a:noFill/>
          <a:ln>
            <a:noFill/>
          </a:ln>
        </p:spPr>
        <p:txBody>
          <a:bodyPr wrap="none" rtlCol="0">
            <a:spAutoFit/>
          </a:bodyPr>
          <a:lstStyle/>
          <a:p>
            <a:r>
              <a:rPr lang="el-GR" sz="1200" b="1" dirty="0" smtClean="0"/>
              <a:t>50</a:t>
            </a:r>
            <a:endParaRPr lang="en-US" sz="12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accent1"/>
                </a:solidFill>
              </a:rPr>
              <a:t>Τμήμα αποικίας Υδρόζωου</a:t>
            </a:r>
            <a:endParaRPr lang="el-GR" dirty="0">
              <a:solidFill>
                <a:schemeClr val="accent1"/>
              </a:solidFill>
            </a:endParaRPr>
          </a:p>
        </p:txBody>
      </p:sp>
      <p:sp>
        <p:nvSpPr>
          <p:cNvPr id="3" name="Θέση υποσέλιδου 2"/>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5</a:t>
            </a:fld>
            <a:endParaRPr lang="en-US"/>
          </a:p>
        </p:txBody>
      </p:sp>
      <p:pic>
        <p:nvPicPr>
          <p:cNvPr id="11" name="Θέση περιεχομένου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8154" y="1825625"/>
            <a:ext cx="5227691" cy="4351338"/>
          </a:xfrm>
        </p:spPr>
      </p:pic>
      <p:sp>
        <p:nvSpPr>
          <p:cNvPr id="12" name="TextBox 11"/>
          <p:cNvSpPr txBox="1"/>
          <p:nvPr/>
        </p:nvSpPr>
        <p:spPr>
          <a:xfrm>
            <a:off x="6745264" y="5835691"/>
            <a:ext cx="263214" cy="276999"/>
          </a:xfrm>
          <a:prstGeom prst="rect">
            <a:avLst/>
          </a:prstGeom>
          <a:noFill/>
          <a:ln>
            <a:noFill/>
          </a:ln>
        </p:spPr>
        <p:txBody>
          <a:bodyPr wrap="none" rtlCol="0">
            <a:spAutoFit/>
          </a:bodyPr>
          <a:lstStyle/>
          <a:p>
            <a:r>
              <a:rPr lang="en-US" sz="1200" b="1" dirty="0" smtClean="0"/>
              <a:t>8</a:t>
            </a:r>
            <a:endParaRPr lang="en-US" sz="1200" b="1" dirty="0"/>
          </a:p>
        </p:txBody>
      </p:sp>
    </p:spTree>
    <p:extLst>
      <p:ext uri="{BB962C8B-B14F-4D97-AF65-F5344CB8AC3E}">
        <p14:creationId xmlns:p14="http://schemas.microsoft.com/office/powerpoint/2010/main" val="9428143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solidFill>
                  <a:schemeClr val="accent1"/>
                </a:solidFill>
                <a:latin typeface="+mj-lt"/>
              </a:rPr>
              <a:t>Μορφές </a:t>
            </a:r>
            <a:r>
              <a:rPr lang="el-GR" dirty="0" err="1" smtClean="0">
                <a:solidFill>
                  <a:schemeClr val="accent1"/>
                </a:solidFill>
                <a:latin typeface="+mj-lt"/>
              </a:rPr>
              <a:t>Κυβομεδουσών</a:t>
            </a:r>
            <a:endParaRPr lang="el-GR" dirty="0">
              <a:solidFill>
                <a:schemeClr val="accent1"/>
              </a:solidFill>
              <a:latin typeface="+mj-lt"/>
            </a:endParaRPr>
          </a:p>
        </p:txBody>
      </p:sp>
      <p:pic>
        <p:nvPicPr>
          <p:cNvPr id="7" name="Θέση περιεχομένου 6" descr="Φωτογραφία της δηλητηριώδους κυβομέδουσας."/>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33889" y="1569235"/>
            <a:ext cx="2998496" cy="4607728"/>
          </a:xfrm>
        </p:spPr>
      </p:pic>
      <p:pic>
        <p:nvPicPr>
          <p:cNvPr id="8" name="Θέση περιεχομένου 7" descr="Φωτογραφία της δηλητηριώδους κυβομέδουσας."/>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1999" y="1592201"/>
            <a:ext cx="3675185" cy="4584762"/>
          </a:xfrm>
        </p:spPr>
      </p:pic>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50</a:t>
            </a:fld>
            <a:endParaRPr lang="en-US"/>
          </a:p>
        </p:txBody>
      </p:sp>
      <p:sp>
        <p:nvSpPr>
          <p:cNvPr id="10" name="TextBox 9"/>
          <p:cNvSpPr txBox="1"/>
          <p:nvPr/>
        </p:nvSpPr>
        <p:spPr>
          <a:xfrm>
            <a:off x="3773064" y="5784723"/>
            <a:ext cx="341760" cy="276999"/>
          </a:xfrm>
          <a:prstGeom prst="rect">
            <a:avLst/>
          </a:prstGeom>
          <a:noFill/>
          <a:ln>
            <a:noFill/>
          </a:ln>
        </p:spPr>
        <p:txBody>
          <a:bodyPr wrap="none" rtlCol="0">
            <a:spAutoFit/>
          </a:bodyPr>
          <a:lstStyle/>
          <a:p>
            <a:r>
              <a:rPr lang="el-GR" sz="1200" b="1" dirty="0" smtClean="0">
                <a:solidFill>
                  <a:schemeClr val="bg1"/>
                </a:solidFill>
              </a:rPr>
              <a:t>51</a:t>
            </a:r>
            <a:endParaRPr lang="en-US" sz="1200" b="1" dirty="0">
              <a:solidFill>
                <a:schemeClr val="bg1"/>
              </a:solidFill>
            </a:endParaRPr>
          </a:p>
        </p:txBody>
      </p:sp>
      <p:sp>
        <p:nvSpPr>
          <p:cNvPr id="11" name="TextBox 10"/>
          <p:cNvSpPr txBox="1"/>
          <p:nvPr/>
        </p:nvSpPr>
        <p:spPr>
          <a:xfrm>
            <a:off x="7868126" y="5784723"/>
            <a:ext cx="341760" cy="276999"/>
          </a:xfrm>
          <a:prstGeom prst="rect">
            <a:avLst/>
          </a:prstGeom>
          <a:noFill/>
          <a:ln>
            <a:noFill/>
          </a:ln>
        </p:spPr>
        <p:txBody>
          <a:bodyPr wrap="none" rtlCol="0">
            <a:spAutoFit/>
          </a:bodyPr>
          <a:lstStyle/>
          <a:p>
            <a:r>
              <a:rPr lang="el-GR" sz="1200" b="1" dirty="0" smtClean="0">
                <a:solidFill>
                  <a:schemeClr val="bg1"/>
                </a:solidFill>
              </a:rPr>
              <a:t>52</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lstStyle/>
          <a:p>
            <a:r>
              <a:rPr lang="el-GR" dirty="0" smtClean="0">
                <a:solidFill>
                  <a:schemeClr val="accent1"/>
                </a:solidFill>
                <a:latin typeface="+mj-lt"/>
              </a:rPr>
              <a:t>Κίνηση </a:t>
            </a:r>
            <a:r>
              <a:rPr lang="el-GR" dirty="0" err="1" smtClean="0">
                <a:solidFill>
                  <a:schemeClr val="accent1"/>
                </a:solidFill>
                <a:latin typeface="+mj-lt"/>
              </a:rPr>
              <a:t>Κυβομέδουσας</a:t>
            </a:r>
            <a:endParaRPr lang="el-GR" dirty="0">
              <a:solidFill>
                <a:schemeClr val="accent1"/>
              </a:solidFill>
              <a:latin typeface="+mj-lt"/>
            </a:endParaRPr>
          </a:p>
        </p:txBody>
      </p:sp>
      <p:sp>
        <p:nvSpPr>
          <p:cNvPr id="2" name="Θέση κειμένου 1"/>
          <p:cNvSpPr>
            <a:spLocks noGrp="1"/>
          </p:cNvSpPr>
          <p:nvPr>
            <p:ph idx="1"/>
          </p:nvPr>
        </p:nvSpPr>
        <p:spPr/>
        <p:txBody>
          <a:bodyPr>
            <a:normAutofit/>
          </a:bodyPr>
          <a:lstStyle/>
          <a:p>
            <a:pPr marL="0" indent="0">
              <a:buNone/>
            </a:pPr>
            <a:r>
              <a:rPr lang="el-GR" sz="2400" dirty="0" smtClean="0"/>
              <a:t>Βίντεο 7:</a:t>
            </a:r>
            <a:r>
              <a:rPr lang="en-US" sz="2400" dirty="0" smtClean="0"/>
              <a:t> Box Jellyfish (</a:t>
            </a:r>
            <a:r>
              <a:rPr lang="en-US" sz="2400" dirty="0" err="1" smtClean="0"/>
              <a:t>Cubozoa</a:t>
            </a:r>
            <a:r>
              <a:rPr lang="en-US" sz="2400" dirty="0" smtClean="0"/>
              <a:t>)</a:t>
            </a:r>
            <a:endParaRPr lang="en-US" sz="2400" dirty="0"/>
          </a:p>
          <a:p>
            <a:pPr marL="0" indent="0">
              <a:buNone/>
            </a:pPr>
            <a:r>
              <a:rPr lang="en-US" sz="2400" dirty="0"/>
              <a:t>http://www.youtube.com/watch?v=CCuNMIT67y8</a:t>
            </a:r>
            <a:endParaRPr lang="el-GR" sz="2400" dirty="0"/>
          </a:p>
          <a:p>
            <a:endParaRPr lang="en-US" dirty="0"/>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51</a:t>
            </a:fld>
            <a:endParaRPr lang="en-US"/>
          </a:p>
        </p:txBody>
      </p:sp>
      <p:sp>
        <p:nvSpPr>
          <p:cNvPr id="7" name="TextBox 6"/>
          <p:cNvSpPr txBox="1"/>
          <p:nvPr/>
        </p:nvSpPr>
        <p:spPr>
          <a:xfrm>
            <a:off x="6996573" y="4826900"/>
            <a:ext cx="671979" cy="276999"/>
          </a:xfrm>
          <a:prstGeom prst="rect">
            <a:avLst/>
          </a:prstGeom>
          <a:noFill/>
          <a:ln>
            <a:noFill/>
          </a:ln>
        </p:spPr>
        <p:txBody>
          <a:bodyPr wrap="none" rtlCol="0">
            <a:spAutoFit/>
          </a:bodyPr>
          <a:lstStyle/>
          <a:p>
            <a:r>
              <a:rPr lang="en-US" sz="1200" b="1" dirty="0" smtClean="0">
                <a:solidFill>
                  <a:schemeClr val="bg1"/>
                </a:solidFill>
              </a:rPr>
              <a:t>Video </a:t>
            </a:r>
            <a:r>
              <a:rPr lang="el-GR" sz="1200" b="1" dirty="0" smtClean="0">
                <a:solidFill>
                  <a:schemeClr val="bg1"/>
                </a:solidFill>
              </a:rPr>
              <a:t>7</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Χαρακτηριστικά </a:t>
            </a:r>
            <a:r>
              <a:rPr lang="el-GR" altLang="el-GR" dirty="0" err="1" smtClean="0">
                <a:solidFill>
                  <a:schemeClr val="accent1"/>
                </a:solidFill>
                <a:latin typeface="Calibri Light" panose="020F0302020204030204" pitchFamily="34" charset="0"/>
              </a:rPr>
              <a:t>Κυβοζώων</a:t>
            </a:r>
            <a:endParaRPr lang="en-GB" altLang="el-GR" dirty="0" smtClean="0">
              <a:solidFill>
                <a:schemeClr val="accent1"/>
              </a:solidFill>
              <a:latin typeface="Calibri Light" panose="020F0302020204030204" pitchFamily="34" charset="0"/>
            </a:endParaRPr>
          </a:p>
        </p:txBody>
      </p:sp>
      <p:sp>
        <p:nvSpPr>
          <p:cNvPr id="33795" name="Rectangle 3"/>
          <p:cNvSpPr>
            <a:spLocks noGrp="1" noChangeArrowheads="1"/>
          </p:cNvSpPr>
          <p:nvPr>
            <p:ph idx="1"/>
          </p:nvPr>
        </p:nvSpPr>
        <p:spPr/>
        <p:txBody>
          <a:bodyPr/>
          <a:lstStyle/>
          <a:p>
            <a:pPr eaLnBrk="1" hangingPunct="1"/>
            <a:r>
              <a:rPr lang="el-GR" altLang="el-GR" dirty="0" smtClean="0">
                <a:latin typeface="Calibri" panose="020F0502020204030204" pitchFamily="34" charset="0"/>
              </a:rPr>
              <a:t>Συμμετρία ακτινωτή τετραμερής</a:t>
            </a:r>
          </a:p>
          <a:p>
            <a:pPr eaLnBrk="1" hangingPunct="1"/>
            <a:r>
              <a:rPr lang="el-GR" altLang="el-GR" dirty="0" smtClean="0">
                <a:latin typeface="Calibri" panose="020F0502020204030204" pitchFamily="34" charset="0"/>
              </a:rPr>
              <a:t>Μέδουσα με υποτυπώδες κράσπεδο χωρίς λοβούς</a:t>
            </a:r>
          </a:p>
          <a:p>
            <a:pPr eaLnBrk="1" hangingPunct="1"/>
            <a:r>
              <a:rPr lang="el-GR" altLang="el-GR" dirty="0" smtClean="0">
                <a:latin typeface="Calibri" panose="020F0502020204030204" pitchFamily="34" charset="0"/>
              </a:rPr>
              <a:t>Τέσσερις κεραίες ή ομάδες κεραιών</a:t>
            </a:r>
          </a:p>
          <a:p>
            <a:pPr eaLnBrk="1" hangingPunct="1"/>
            <a:r>
              <a:rPr lang="el-GR" altLang="el-GR" dirty="0" err="1" smtClean="0">
                <a:latin typeface="Calibri" panose="020F0502020204030204" pitchFamily="34" charset="0"/>
              </a:rPr>
              <a:t>Ροπάλια</a:t>
            </a:r>
            <a:endParaRPr lang="el-GR" altLang="el-GR" dirty="0" smtClean="0">
              <a:latin typeface="Calibri" panose="020F0502020204030204" pitchFamily="34" charset="0"/>
            </a:endParaRPr>
          </a:p>
          <a:p>
            <a:pPr eaLnBrk="1" hangingPunct="1"/>
            <a:endParaRPr lang="en-GB" altLang="el-GR" dirty="0" smtClean="0">
              <a:latin typeface="Comic Sans MS" panose="030F0702030302020204" pitchFamily="66" charset="0"/>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ΣΤΑΥΡΟΖΩΑ</a:t>
            </a:r>
            <a:endParaRPr lang="en-GB" altLang="el-GR" dirty="0" smtClean="0">
              <a:solidFill>
                <a:schemeClr val="accent1"/>
              </a:solidFill>
              <a:latin typeface="Calibri Light" panose="020F0302020204030204" pitchFamily="34" charset="0"/>
            </a:endParaRPr>
          </a:p>
        </p:txBody>
      </p:sp>
      <p:sp>
        <p:nvSpPr>
          <p:cNvPr id="4" name="Θέση κειμένου 3"/>
          <p:cNvSpPr>
            <a:spLocks noGrp="1"/>
          </p:cNvSpPr>
          <p:nvPr>
            <p:ph type="body" idx="1"/>
          </p:nvPr>
        </p:nvSpPr>
        <p:spPr/>
        <p:txBody>
          <a:bodyPr/>
          <a:lstStyle/>
          <a:p>
            <a:endParaRPr lang="el-G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solidFill>
                  <a:schemeClr val="accent1"/>
                </a:solidFill>
                <a:latin typeface="+mj-lt"/>
              </a:rPr>
              <a:t>Μορφές </a:t>
            </a:r>
            <a:r>
              <a:rPr lang="el-GR" dirty="0" err="1" smtClean="0">
                <a:solidFill>
                  <a:schemeClr val="accent1"/>
                </a:solidFill>
                <a:latin typeface="+mj-lt"/>
              </a:rPr>
              <a:t>Σταυροζώων</a:t>
            </a:r>
            <a:endParaRPr lang="el-GR" dirty="0">
              <a:solidFill>
                <a:schemeClr val="accent1"/>
              </a:solidFill>
              <a:latin typeface="+mj-lt"/>
            </a:endParaRPr>
          </a:p>
        </p:txBody>
      </p:sp>
      <p:pic>
        <p:nvPicPr>
          <p:cNvPr id="7" name="Θέση περιεχομένου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1438" y="2232212"/>
            <a:ext cx="4136177" cy="3336515"/>
          </a:xfrm>
        </p:spPr>
      </p:pic>
      <p:pic>
        <p:nvPicPr>
          <p:cNvPr id="8" name="Θέση περιεχομένου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04765" y="2286870"/>
            <a:ext cx="4300597" cy="3227197"/>
          </a:xfrm>
        </p:spPr>
      </p:pic>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54</a:t>
            </a:fld>
            <a:endParaRPr lang="en-US"/>
          </a:p>
        </p:txBody>
      </p:sp>
      <p:sp>
        <p:nvSpPr>
          <p:cNvPr id="9" name="TextBox 8"/>
          <p:cNvSpPr txBox="1"/>
          <p:nvPr/>
        </p:nvSpPr>
        <p:spPr>
          <a:xfrm>
            <a:off x="8463596" y="5066266"/>
            <a:ext cx="341760" cy="276999"/>
          </a:xfrm>
          <a:prstGeom prst="rect">
            <a:avLst/>
          </a:prstGeom>
          <a:noFill/>
          <a:ln>
            <a:noFill/>
          </a:ln>
        </p:spPr>
        <p:txBody>
          <a:bodyPr wrap="none" rtlCol="0">
            <a:spAutoFit/>
          </a:bodyPr>
          <a:lstStyle/>
          <a:p>
            <a:r>
              <a:rPr lang="el-GR" sz="1200" b="1" dirty="0" smtClean="0">
                <a:solidFill>
                  <a:schemeClr val="bg1"/>
                </a:solidFill>
              </a:rPr>
              <a:t>54</a:t>
            </a:r>
            <a:endParaRPr lang="en-US" sz="1200" b="1" dirty="0">
              <a:solidFill>
                <a:schemeClr val="bg1"/>
              </a:solidFill>
            </a:endParaRPr>
          </a:p>
        </p:txBody>
      </p:sp>
      <p:sp>
        <p:nvSpPr>
          <p:cNvPr id="10" name="TextBox 9"/>
          <p:cNvSpPr txBox="1"/>
          <p:nvPr/>
        </p:nvSpPr>
        <p:spPr>
          <a:xfrm>
            <a:off x="4118679" y="5066266"/>
            <a:ext cx="341760" cy="276999"/>
          </a:xfrm>
          <a:prstGeom prst="rect">
            <a:avLst/>
          </a:prstGeom>
          <a:noFill/>
          <a:ln>
            <a:noFill/>
          </a:ln>
        </p:spPr>
        <p:txBody>
          <a:bodyPr wrap="none" rtlCol="0">
            <a:spAutoFit/>
          </a:bodyPr>
          <a:lstStyle/>
          <a:p>
            <a:r>
              <a:rPr lang="el-GR" sz="1200" b="1" dirty="0" smtClean="0"/>
              <a:t>53</a:t>
            </a:r>
            <a:endParaRPr lang="en-US" sz="12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l-GR" altLang="el-GR" dirty="0" smtClean="0">
                <a:solidFill>
                  <a:schemeClr val="accent1"/>
                </a:solidFill>
                <a:latin typeface="+mj-lt"/>
              </a:rPr>
              <a:t>ΑΝΘΟΖΩΑ</a:t>
            </a:r>
            <a:endParaRPr lang="en-GB" altLang="el-GR" dirty="0" smtClean="0">
              <a:solidFill>
                <a:schemeClr val="accent1"/>
              </a:solidFill>
              <a:latin typeface="+mj-lt"/>
            </a:endParaRPr>
          </a:p>
        </p:txBody>
      </p:sp>
      <p:sp>
        <p:nvSpPr>
          <p:cNvPr id="4" name="Θέση κειμένου 3"/>
          <p:cNvSpPr>
            <a:spLocks noGrp="1"/>
          </p:cNvSpPr>
          <p:nvPr>
            <p:ph type="body" idx="1"/>
          </p:nvPr>
        </p:nvSpPr>
        <p:spPr/>
        <p:txBody>
          <a:bodyPr/>
          <a:lstStyle/>
          <a:p>
            <a:endParaRPr lang="el-G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l-GR" altLang="el-GR" sz="4000" dirty="0" smtClean="0">
                <a:solidFill>
                  <a:schemeClr val="accent1"/>
                </a:solidFill>
                <a:latin typeface="Calibri Light" panose="020F0302020204030204" pitchFamily="34" charset="0"/>
              </a:rPr>
              <a:t>Η Ομοταξία </a:t>
            </a:r>
            <a:r>
              <a:rPr lang="el-GR" altLang="el-GR" sz="4000" dirty="0" err="1" smtClean="0">
                <a:solidFill>
                  <a:schemeClr val="accent1"/>
                </a:solidFill>
                <a:latin typeface="Calibri Light" panose="020F0302020204030204" pitchFamily="34" charset="0"/>
              </a:rPr>
              <a:t>Ανθόζωα</a:t>
            </a:r>
            <a:r>
              <a:rPr lang="el-GR" altLang="el-GR" sz="4000" dirty="0" smtClean="0">
                <a:solidFill>
                  <a:schemeClr val="accent1"/>
                </a:solidFill>
                <a:latin typeface="Calibri Light" panose="020F0302020204030204" pitchFamily="34" charset="0"/>
              </a:rPr>
              <a:t> </a:t>
            </a:r>
            <a:r>
              <a:rPr lang="en-US" altLang="el-GR" sz="4000" dirty="0" smtClean="0">
                <a:solidFill>
                  <a:schemeClr val="accent1"/>
                </a:solidFill>
                <a:latin typeface="Calibri Light" panose="020F0302020204030204" pitchFamily="34" charset="0"/>
              </a:rPr>
              <a:t/>
            </a:r>
            <a:br>
              <a:rPr lang="en-US" altLang="el-GR" sz="4000" dirty="0" smtClean="0">
                <a:solidFill>
                  <a:schemeClr val="accent1"/>
                </a:solidFill>
                <a:latin typeface="Calibri Light" panose="020F0302020204030204" pitchFamily="34" charset="0"/>
              </a:rPr>
            </a:br>
            <a:r>
              <a:rPr lang="el-GR" altLang="el-GR" sz="4000" dirty="0" smtClean="0">
                <a:solidFill>
                  <a:schemeClr val="accent1"/>
                </a:solidFill>
                <a:latin typeface="Calibri Light" panose="020F0302020204030204" pitchFamily="34" charset="0"/>
              </a:rPr>
              <a:t>περιλαμβάνει 3 Υφομοταξίες:</a:t>
            </a:r>
            <a:endParaRPr lang="en-GB" altLang="el-GR" sz="4000" dirty="0" smtClean="0">
              <a:solidFill>
                <a:schemeClr val="accent1"/>
              </a:solidFill>
              <a:latin typeface="Calibri Light" panose="020F0302020204030204" pitchFamily="34" charset="0"/>
            </a:endParaRPr>
          </a:p>
        </p:txBody>
      </p:sp>
      <p:sp>
        <p:nvSpPr>
          <p:cNvPr id="55299" name="Rectangle 3"/>
          <p:cNvSpPr>
            <a:spLocks noGrp="1" noChangeArrowheads="1"/>
          </p:cNvSpPr>
          <p:nvPr>
            <p:ph idx="1"/>
          </p:nvPr>
        </p:nvSpPr>
        <p:spPr>
          <a:xfrm>
            <a:off x="684213" y="2349500"/>
            <a:ext cx="7772400" cy="4114800"/>
          </a:xfrm>
        </p:spPr>
        <p:txBody>
          <a:bodyPr/>
          <a:lstStyle/>
          <a:p>
            <a:pPr eaLnBrk="1" hangingPunct="1"/>
            <a:r>
              <a:rPr lang="el-GR" altLang="el-GR" b="1" dirty="0" err="1" smtClean="0">
                <a:latin typeface="Calibri" panose="020F0502020204030204" pitchFamily="34" charset="0"/>
              </a:rPr>
              <a:t>Ζωανθάρια</a:t>
            </a:r>
            <a:r>
              <a:rPr lang="el-GR" altLang="el-GR" b="1" dirty="0" smtClean="0">
                <a:latin typeface="Calibri" panose="020F0502020204030204" pitchFamily="34" charset="0"/>
              </a:rPr>
              <a:t> ή </a:t>
            </a:r>
            <a:r>
              <a:rPr lang="el-GR" altLang="el-GR" b="1" dirty="0" err="1" smtClean="0">
                <a:latin typeface="Calibri" panose="020F0502020204030204" pitchFamily="34" charset="0"/>
              </a:rPr>
              <a:t>Εξακοράλλια</a:t>
            </a:r>
            <a:r>
              <a:rPr lang="el-GR" altLang="el-GR" b="1" dirty="0" smtClean="0">
                <a:latin typeface="Calibri" panose="020F0502020204030204" pitchFamily="34" charset="0"/>
              </a:rPr>
              <a:t> </a:t>
            </a:r>
            <a:r>
              <a:rPr lang="el-GR" altLang="el-GR" dirty="0" smtClean="0">
                <a:latin typeface="Calibri" panose="020F0502020204030204" pitchFamily="34" charset="0"/>
              </a:rPr>
              <a:t>(θαλάσσιες ανεμώνες, σκληρά κοράλλια)</a:t>
            </a:r>
            <a:r>
              <a:rPr lang="en-US" altLang="el-GR" dirty="0" smtClean="0">
                <a:latin typeface="Calibri" panose="020F0502020204030204" pitchFamily="34" charset="0"/>
              </a:rPr>
              <a:t>.</a:t>
            </a:r>
            <a:endParaRPr lang="el-GR" altLang="el-GR" dirty="0" smtClean="0">
              <a:latin typeface="Calibri" panose="020F0502020204030204" pitchFamily="34" charset="0"/>
            </a:endParaRPr>
          </a:p>
          <a:p>
            <a:pPr eaLnBrk="1" hangingPunct="1"/>
            <a:r>
              <a:rPr lang="el-GR" altLang="el-GR" b="1" dirty="0" err="1" smtClean="0">
                <a:latin typeface="Calibri" panose="020F0502020204030204" pitchFamily="34" charset="0"/>
              </a:rPr>
              <a:t>Κηριαντιπαθάρια</a:t>
            </a:r>
            <a:r>
              <a:rPr lang="el-GR" altLang="el-GR" b="1" dirty="0" smtClean="0">
                <a:latin typeface="Calibri" panose="020F0502020204030204" pitchFamily="34" charset="0"/>
              </a:rPr>
              <a:t> </a:t>
            </a:r>
            <a:r>
              <a:rPr lang="el-GR" altLang="el-GR" dirty="0" smtClean="0">
                <a:latin typeface="Calibri" panose="020F0502020204030204" pitchFamily="34" charset="0"/>
              </a:rPr>
              <a:t>(ανεμώνες με σωλήνες, αγκαθωτά κοράλλια)</a:t>
            </a:r>
            <a:r>
              <a:rPr lang="en-US" altLang="el-GR" dirty="0" smtClean="0">
                <a:latin typeface="Calibri" panose="020F0502020204030204" pitchFamily="34" charset="0"/>
              </a:rPr>
              <a:t>.</a:t>
            </a:r>
            <a:endParaRPr lang="el-GR" altLang="el-GR" dirty="0" smtClean="0">
              <a:latin typeface="Calibri" panose="020F0502020204030204" pitchFamily="34" charset="0"/>
            </a:endParaRPr>
          </a:p>
          <a:p>
            <a:pPr eaLnBrk="1" hangingPunct="1"/>
            <a:r>
              <a:rPr lang="el-GR" altLang="el-GR" b="1" dirty="0" err="1" smtClean="0">
                <a:latin typeface="Calibri" panose="020F0502020204030204" pitchFamily="34" charset="0"/>
              </a:rPr>
              <a:t>Αλκυονάρια</a:t>
            </a:r>
            <a:r>
              <a:rPr lang="el-GR" altLang="el-GR" b="1" dirty="0" smtClean="0">
                <a:latin typeface="Calibri" panose="020F0502020204030204" pitchFamily="34" charset="0"/>
              </a:rPr>
              <a:t> ή </a:t>
            </a:r>
            <a:r>
              <a:rPr lang="el-GR" altLang="el-GR" b="1" dirty="0" err="1" smtClean="0">
                <a:latin typeface="Calibri" panose="020F0502020204030204" pitchFamily="34" charset="0"/>
              </a:rPr>
              <a:t>Οκτωκοράλλια</a:t>
            </a:r>
            <a:r>
              <a:rPr lang="el-GR" altLang="el-GR" b="1" dirty="0" smtClean="0">
                <a:latin typeface="Calibri" panose="020F0502020204030204" pitchFamily="34" charset="0"/>
              </a:rPr>
              <a:t> </a:t>
            </a:r>
            <a:r>
              <a:rPr lang="el-GR" altLang="el-GR" dirty="0" smtClean="0">
                <a:latin typeface="Calibri" panose="020F0502020204030204" pitchFamily="34" charset="0"/>
              </a:rPr>
              <a:t>(μαλακά και κεράτινα κοράλλια)</a:t>
            </a:r>
            <a:r>
              <a:rPr lang="en-US" altLang="el-GR" dirty="0" smtClean="0">
                <a:latin typeface="Calibri" panose="020F0502020204030204" pitchFamily="34" charset="0"/>
              </a:rPr>
              <a:t>.</a:t>
            </a:r>
            <a:endParaRPr lang="en-GB" altLang="el-GR" dirty="0" smtClean="0">
              <a:latin typeface="Calibri" panose="020F0502020204030204" pitchFamily="34" charset="0"/>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περιεχομένου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1108" y="1510428"/>
            <a:ext cx="5801784" cy="4351338"/>
          </a:xfrm>
        </p:spPr>
      </p:pic>
      <p:sp>
        <p:nvSpPr>
          <p:cNvPr id="4" name="Τίτλος 3"/>
          <p:cNvSpPr>
            <a:spLocks noGrp="1"/>
          </p:cNvSpPr>
          <p:nvPr>
            <p:ph type="title"/>
          </p:nvPr>
        </p:nvSpPr>
        <p:spPr/>
        <p:txBody>
          <a:bodyPr/>
          <a:lstStyle/>
          <a:p>
            <a:r>
              <a:rPr lang="el-GR" dirty="0" err="1" smtClean="0">
                <a:solidFill>
                  <a:schemeClr val="accent1"/>
                </a:solidFill>
                <a:latin typeface="+mj-lt"/>
              </a:rPr>
              <a:t>Ζωανθάρια</a:t>
            </a:r>
            <a:r>
              <a:rPr lang="el-GR" dirty="0" smtClean="0">
                <a:solidFill>
                  <a:schemeClr val="accent1"/>
                </a:solidFill>
                <a:latin typeface="+mj-lt"/>
              </a:rPr>
              <a:t> ή </a:t>
            </a:r>
            <a:r>
              <a:rPr lang="el-GR" dirty="0" err="1" smtClean="0">
                <a:solidFill>
                  <a:schemeClr val="accent1"/>
                </a:solidFill>
                <a:latin typeface="+mj-lt"/>
              </a:rPr>
              <a:t>εξακοράλλια</a:t>
            </a:r>
            <a:endParaRPr lang="el-GR" dirty="0">
              <a:solidFill>
                <a:schemeClr val="accent1"/>
              </a:solidFill>
              <a:latin typeface="+mj-lt"/>
            </a:endParaRP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57</a:t>
            </a:fld>
            <a:endParaRPr lang="en-US"/>
          </a:p>
        </p:txBody>
      </p:sp>
      <p:sp>
        <p:nvSpPr>
          <p:cNvPr id="8" name="TextBox 7"/>
          <p:cNvSpPr txBox="1"/>
          <p:nvPr/>
        </p:nvSpPr>
        <p:spPr>
          <a:xfrm>
            <a:off x="7053666" y="5494111"/>
            <a:ext cx="341760" cy="276999"/>
          </a:xfrm>
          <a:prstGeom prst="rect">
            <a:avLst/>
          </a:prstGeom>
          <a:noFill/>
          <a:ln>
            <a:noFill/>
          </a:ln>
        </p:spPr>
        <p:txBody>
          <a:bodyPr wrap="none" rtlCol="0">
            <a:spAutoFit/>
          </a:bodyPr>
          <a:lstStyle/>
          <a:p>
            <a:r>
              <a:rPr lang="el-GR" sz="1200" b="1" dirty="0" smtClean="0">
                <a:solidFill>
                  <a:schemeClr val="bg1"/>
                </a:solidFill>
              </a:rPr>
              <a:t>55</a:t>
            </a:r>
            <a:endParaRPr lang="en-US" sz="1200" b="1" dirty="0">
              <a:solidFill>
                <a:schemeClr val="bg1"/>
              </a:solidFill>
            </a:endParaRPr>
          </a:p>
        </p:txBody>
      </p:sp>
      <p:sp>
        <p:nvSpPr>
          <p:cNvPr id="2" name="TextBox 1"/>
          <p:cNvSpPr txBox="1"/>
          <p:nvPr/>
        </p:nvSpPr>
        <p:spPr>
          <a:xfrm>
            <a:off x="2122244" y="5861766"/>
            <a:ext cx="4853957" cy="369332"/>
          </a:xfrm>
          <a:prstGeom prst="rect">
            <a:avLst/>
          </a:prstGeom>
          <a:noFill/>
        </p:spPr>
        <p:txBody>
          <a:bodyPr wrap="none" rtlCol="0">
            <a:spAutoFit/>
          </a:bodyPr>
          <a:lstStyle/>
          <a:p>
            <a:r>
              <a:rPr lang="el-GR" dirty="0" smtClean="0"/>
              <a:t>Οι κοινές θαλάσσιες ανεμώνες </a:t>
            </a:r>
            <a:r>
              <a:rPr lang="sk-SK" i="1" dirty="0" smtClean="0"/>
              <a:t>Anemonia sulcata</a:t>
            </a:r>
            <a:r>
              <a:rPr lang="sk-SK" dirty="0" smtClean="0"/>
              <a:t>.</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Θέση εικόνας 21" descr="Φωτογραφία Ζωανθάριου Anthopleura sola. "/>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331" t="176" r="90" b="788"/>
          <a:stretch/>
        </p:blipFill>
        <p:spPr>
          <a:xfrm>
            <a:off x="1745671" y="3956578"/>
            <a:ext cx="3274029" cy="2147339"/>
          </a:xfrm>
        </p:spPr>
      </p:pic>
      <p:pic>
        <p:nvPicPr>
          <p:cNvPr id="20" name="Θέση εικόνας 19" descr="Φωτογραφία του Ζωανθάριου Parazoanthus axinellae."/>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542" t="437" r="157" b="823"/>
          <a:stretch/>
        </p:blipFill>
        <p:spPr>
          <a:xfrm>
            <a:off x="5606904" y="1396754"/>
            <a:ext cx="2625189" cy="4030269"/>
          </a:xfrm>
        </p:spPr>
      </p:pic>
      <p:pic>
        <p:nvPicPr>
          <p:cNvPr id="18" name="Θέση εικόνας 17" descr="Φωτογραφία ενός σκληρού κοραλλιού, του Acropora latistella."/>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l="-11687" t="862" r="-11687" b="862"/>
          <a:stretch/>
        </p:blipFill>
        <p:spPr>
          <a:xfrm>
            <a:off x="481087" y="1473771"/>
            <a:ext cx="4353186" cy="2377815"/>
          </a:xfrm>
        </p:spPr>
      </p:pic>
      <p:sp>
        <p:nvSpPr>
          <p:cNvPr id="4" name="Τίτλος 3"/>
          <p:cNvSpPr>
            <a:spLocks noGrp="1"/>
          </p:cNvSpPr>
          <p:nvPr>
            <p:ph type="title"/>
          </p:nvPr>
        </p:nvSpPr>
        <p:spPr/>
        <p:txBody>
          <a:bodyPr/>
          <a:lstStyle/>
          <a:p>
            <a:r>
              <a:rPr lang="el-GR" dirty="0" err="1" smtClean="0">
                <a:solidFill>
                  <a:schemeClr val="accent1"/>
                </a:solidFill>
                <a:latin typeface="+mj-lt"/>
              </a:rPr>
              <a:t>Ζωανθάρια</a:t>
            </a:r>
            <a:r>
              <a:rPr lang="el-GR" dirty="0" smtClean="0">
                <a:solidFill>
                  <a:schemeClr val="accent1"/>
                </a:solidFill>
                <a:latin typeface="+mj-lt"/>
              </a:rPr>
              <a:t> ή </a:t>
            </a:r>
            <a:r>
              <a:rPr lang="el-GR" dirty="0" err="1" smtClean="0">
                <a:solidFill>
                  <a:schemeClr val="accent1"/>
                </a:solidFill>
                <a:latin typeface="+mj-lt"/>
              </a:rPr>
              <a:t>Εξακοράλλια</a:t>
            </a:r>
            <a:endParaRPr lang="el-GR" dirty="0">
              <a:solidFill>
                <a:schemeClr val="accent1"/>
              </a:solidFill>
              <a:latin typeface="+mj-lt"/>
            </a:endParaRPr>
          </a:p>
        </p:txBody>
      </p:sp>
      <p:sp>
        <p:nvSpPr>
          <p:cNvPr id="5" name="Θέση υποσέλιδου 4"/>
          <p:cNvSpPr>
            <a:spLocks noGrp="1"/>
          </p:cNvSpPr>
          <p:nvPr>
            <p:ph type="ftr" sz="quarter" idx="10"/>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1"/>
          </p:nvPr>
        </p:nvSpPr>
        <p:spPr/>
        <p:txBody>
          <a:bodyPr/>
          <a:lstStyle/>
          <a:p>
            <a:fld id="{58A56277-EA16-4AF5-BFB5-E5ECBBB39490}" type="slidenum">
              <a:rPr lang="en-US" smtClean="0"/>
              <a:t>58</a:t>
            </a:fld>
            <a:endParaRPr lang="en-US"/>
          </a:p>
        </p:txBody>
      </p:sp>
      <p:sp>
        <p:nvSpPr>
          <p:cNvPr id="12" name="TextBox 11"/>
          <p:cNvSpPr txBox="1"/>
          <p:nvPr/>
        </p:nvSpPr>
        <p:spPr>
          <a:xfrm>
            <a:off x="4092849" y="3518075"/>
            <a:ext cx="341760" cy="276999"/>
          </a:xfrm>
          <a:prstGeom prst="rect">
            <a:avLst/>
          </a:prstGeom>
          <a:noFill/>
          <a:ln>
            <a:noFill/>
          </a:ln>
        </p:spPr>
        <p:txBody>
          <a:bodyPr wrap="none" rtlCol="0">
            <a:spAutoFit/>
          </a:bodyPr>
          <a:lstStyle/>
          <a:p>
            <a:r>
              <a:rPr lang="el-GR" sz="1200" b="1" dirty="0" smtClean="0">
                <a:solidFill>
                  <a:schemeClr val="bg1"/>
                </a:solidFill>
              </a:rPr>
              <a:t>56</a:t>
            </a:r>
            <a:endParaRPr lang="en-US" sz="1200" b="1" dirty="0">
              <a:solidFill>
                <a:schemeClr val="bg1"/>
              </a:solidFill>
            </a:endParaRPr>
          </a:p>
        </p:txBody>
      </p:sp>
      <p:sp>
        <p:nvSpPr>
          <p:cNvPr id="13" name="TextBox 12"/>
          <p:cNvSpPr txBox="1"/>
          <p:nvPr/>
        </p:nvSpPr>
        <p:spPr>
          <a:xfrm>
            <a:off x="7890333" y="5069410"/>
            <a:ext cx="341760" cy="276999"/>
          </a:xfrm>
          <a:prstGeom prst="rect">
            <a:avLst/>
          </a:prstGeom>
          <a:noFill/>
          <a:ln>
            <a:noFill/>
          </a:ln>
        </p:spPr>
        <p:txBody>
          <a:bodyPr wrap="none" rtlCol="0">
            <a:spAutoFit/>
          </a:bodyPr>
          <a:lstStyle/>
          <a:p>
            <a:r>
              <a:rPr lang="el-GR" sz="1200" b="1" dirty="0" smtClean="0">
                <a:solidFill>
                  <a:schemeClr val="bg1"/>
                </a:solidFill>
              </a:rPr>
              <a:t>57</a:t>
            </a:r>
            <a:endParaRPr lang="en-US" sz="1200" b="1" dirty="0">
              <a:solidFill>
                <a:schemeClr val="bg1"/>
              </a:solidFill>
            </a:endParaRPr>
          </a:p>
        </p:txBody>
      </p:sp>
      <p:sp>
        <p:nvSpPr>
          <p:cNvPr id="14" name="TextBox 13"/>
          <p:cNvSpPr txBox="1"/>
          <p:nvPr/>
        </p:nvSpPr>
        <p:spPr>
          <a:xfrm>
            <a:off x="4677940" y="5777356"/>
            <a:ext cx="341760" cy="276999"/>
          </a:xfrm>
          <a:prstGeom prst="rect">
            <a:avLst/>
          </a:prstGeom>
          <a:noFill/>
          <a:ln>
            <a:noFill/>
          </a:ln>
        </p:spPr>
        <p:txBody>
          <a:bodyPr wrap="none" rtlCol="0">
            <a:spAutoFit/>
          </a:bodyPr>
          <a:lstStyle/>
          <a:p>
            <a:r>
              <a:rPr lang="el-GR" sz="1200" b="1" dirty="0" smtClean="0">
                <a:solidFill>
                  <a:schemeClr val="bg1"/>
                </a:solidFill>
              </a:rPr>
              <a:t>58</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err="1" smtClean="0">
                <a:solidFill>
                  <a:schemeClr val="accent1"/>
                </a:solidFill>
                <a:latin typeface="+mj-lt"/>
              </a:rPr>
              <a:t>Κηριαντιπαθάρια</a:t>
            </a:r>
            <a:endParaRPr lang="el-GR" dirty="0">
              <a:solidFill>
                <a:schemeClr val="accent1"/>
              </a:solidFill>
              <a:latin typeface="+mj-lt"/>
            </a:endParaRPr>
          </a:p>
        </p:txBody>
      </p:sp>
      <p:pic>
        <p:nvPicPr>
          <p:cNvPr id="3" name="Θέση περιεχομένου 2" descr="Φωτογραφία Σωληνόβιων Ανεμώνων (Tube anemon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4500" y="1858169"/>
            <a:ext cx="5715000" cy="4286250"/>
          </a:xfrm>
        </p:spPr>
      </p:pic>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59</a:t>
            </a:fld>
            <a:endParaRPr lang="en-US"/>
          </a:p>
        </p:txBody>
      </p:sp>
      <p:sp>
        <p:nvSpPr>
          <p:cNvPr id="9" name="TextBox 8"/>
          <p:cNvSpPr txBox="1"/>
          <p:nvPr/>
        </p:nvSpPr>
        <p:spPr>
          <a:xfrm>
            <a:off x="7087740" y="5867420"/>
            <a:ext cx="341760" cy="276999"/>
          </a:xfrm>
          <a:prstGeom prst="rect">
            <a:avLst/>
          </a:prstGeom>
          <a:noFill/>
          <a:ln>
            <a:noFill/>
          </a:ln>
        </p:spPr>
        <p:txBody>
          <a:bodyPr wrap="none" rtlCol="0">
            <a:spAutoFit/>
          </a:bodyPr>
          <a:lstStyle/>
          <a:p>
            <a:r>
              <a:rPr lang="el-GR" sz="1200" b="1" dirty="0" smtClean="0">
                <a:solidFill>
                  <a:schemeClr val="bg1"/>
                </a:solidFill>
              </a:rPr>
              <a:t>59</a:t>
            </a:r>
            <a:endParaRPr lang="en-US" sz="1200" b="1" dirty="0">
              <a:solidFill>
                <a:schemeClr val="bg1"/>
              </a:solidFill>
            </a:endParaRPr>
          </a:p>
        </p:txBody>
      </p:sp>
      <p:sp>
        <p:nvSpPr>
          <p:cNvPr id="10" name="TextBox 9"/>
          <p:cNvSpPr txBox="1"/>
          <p:nvPr/>
        </p:nvSpPr>
        <p:spPr>
          <a:xfrm>
            <a:off x="8118186" y="5570096"/>
            <a:ext cx="341760" cy="276999"/>
          </a:xfrm>
          <a:prstGeom prst="rect">
            <a:avLst/>
          </a:prstGeom>
          <a:noFill/>
          <a:ln>
            <a:noFill/>
          </a:ln>
        </p:spPr>
        <p:txBody>
          <a:bodyPr wrap="none" rtlCol="0">
            <a:spAutoFit/>
          </a:bodyPr>
          <a:lstStyle/>
          <a:p>
            <a:r>
              <a:rPr lang="el-GR" sz="1200" b="1" dirty="0" smtClean="0">
                <a:solidFill>
                  <a:schemeClr val="bg1"/>
                </a:solidFill>
              </a:rPr>
              <a:t>61</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sz="quarter"/>
          </p:nvPr>
        </p:nvSpPr>
        <p:spPr/>
        <p:txBody>
          <a:bodyPr>
            <a:normAutofit fontScale="90000"/>
          </a:bodyPr>
          <a:lstStyle/>
          <a:p>
            <a:r>
              <a:rPr lang="el-GR" dirty="0" smtClean="0">
                <a:solidFill>
                  <a:schemeClr val="accent1"/>
                </a:solidFill>
                <a:latin typeface="+mj-lt"/>
              </a:rPr>
              <a:t>Οι 5 ομοταξίες </a:t>
            </a:r>
            <a:r>
              <a:rPr lang="en-US" dirty="0" smtClean="0">
                <a:solidFill>
                  <a:schemeClr val="accent1"/>
                </a:solidFill>
                <a:latin typeface="+mj-lt"/>
              </a:rPr>
              <a:t/>
            </a:r>
            <a:br>
              <a:rPr lang="en-US" dirty="0" smtClean="0">
                <a:solidFill>
                  <a:schemeClr val="accent1"/>
                </a:solidFill>
                <a:latin typeface="+mj-lt"/>
              </a:rPr>
            </a:br>
            <a:r>
              <a:rPr lang="el-GR" dirty="0" smtClean="0">
                <a:solidFill>
                  <a:schemeClr val="accent1"/>
                </a:solidFill>
                <a:latin typeface="+mj-lt"/>
              </a:rPr>
              <a:t>των </a:t>
            </a:r>
            <a:r>
              <a:rPr lang="el-GR" dirty="0" err="1" smtClean="0">
                <a:solidFill>
                  <a:schemeClr val="accent1"/>
                </a:solidFill>
                <a:latin typeface="+mj-lt"/>
              </a:rPr>
              <a:t>Κνιδοζώων</a:t>
            </a:r>
            <a:r>
              <a:rPr lang="el-GR" dirty="0" smtClean="0">
                <a:solidFill>
                  <a:schemeClr val="accent1"/>
                </a:solidFill>
                <a:latin typeface="+mj-lt"/>
              </a:rPr>
              <a:t> 1/2</a:t>
            </a:r>
            <a:endParaRPr lang="el-GR" dirty="0">
              <a:solidFill>
                <a:schemeClr val="accent1"/>
              </a:solidFill>
              <a:latin typeface="+mj-lt"/>
            </a:endParaRPr>
          </a:p>
        </p:txBody>
      </p:sp>
      <p:pic>
        <p:nvPicPr>
          <p:cNvPr id="24" name="Θέση περιεχομένου 2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915858" y="1943100"/>
            <a:ext cx="1991155" cy="1981200"/>
          </a:xfrm>
        </p:spPr>
      </p:pic>
      <p:pic>
        <p:nvPicPr>
          <p:cNvPr id="25" name="Θέση περιεχομένου 24"/>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6199608" y="1980184"/>
            <a:ext cx="1935829" cy="1981200"/>
          </a:xfrm>
        </p:spPr>
      </p:pic>
      <p:pic>
        <p:nvPicPr>
          <p:cNvPr id="26" name="Θέση περιεχομένου 25"/>
          <p:cNvPicPr>
            <a:picLocks noGrp="1" noChangeAspect="1"/>
          </p:cNvPicPr>
          <p:nvPr>
            <p:ph sz="quarter" idx="3"/>
          </p:nvPr>
        </p:nvPicPr>
        <p:blipFill>
          <a:blip r:embed="rId5">
            <a:extLst>
              <a:ext uri="{28A0092B-C50C-407E-A947-70E740481C1C}">
                <a14:useLocalDpi xmlns:a14="http://schemas.microsoft.com/office/drawing/2010/main" val="0"/>
              </a:ext>
            </a:extLst>
          </a:blip>
          <a:stretch>
            <a:fillRect/>
          </a:stretch>
        </p:blipFill>
        <p:spPr>
          <a:xfrm>
            <a:off x="503736" y="4116632"/>
            <a:ext cx="1260305" cy="1981200"/>
          </a:xfrm>
        </p:spPr>
      </p:pic>
      <p:pic>
        <p:nvPicPr>
          <p:cNvPr id="27" name="Θέση περιεχομένου 26"/>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4014090" y="4173087"/>
            <a:ext cx="2456033" cy="1981200"/>
          </a:xfrm>
        </p:spPr>
      </p:pic>
      <p:sp>
        <p:nvSpPr>
          <p:cNvPr id="6" name="Θέση υποσέλιδου 5"/>
          <p:cNvSpPr>
            <a:spLocks noGrp="1"/>
          </p:cNvSpPr>
          <p:nvPr>
            <p:ph type="ftr" sz="quarter" idx="11"/>
          </p:nvPr>
        </p:nvSpPr>
        <p:spPr/>
        <p:txBody>
          <a:bodyPr/>
          <a:lstStyle/>
          <a:p>
            <a:r>
              <a:rPr lang="el-GR" smtClean="0"/>
              <a:t>Ενότητα 10. Ακτινωτά Ζώα</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6</a:t>
            </a:fld>
            <a:endParaRPr lang="en-US"/>
          </a:p>
        </p:txBody>
      </p:sp>
      <p:sp>
        <p:nvSpPr>
          <p:cNvPr id="16" name="TextBox 15"/>
          <p:cNvSpPr txBox="1"/>
          <p:nvPr/>
        </p:nvSpPr>
        <p:spPr>
          <a:xfrm>
            <a:off x="7755318" y="3586425"/>
            <a:ext cx="341760" cy="276999"/>
          </a:xfrm>
          <a:prstGeom prst="rect">
            <a:avLst/>
          </a:prstGeom>
          <a:noFill/>
          <a:ln>
            <a:noFill/>
          </a:ln>
        </p:spPr>
        <p:txBody>
          <a:bodyPr wrap="none" rtlCol="0">
            <a:spAutoFit/>
          </a:bodyPr>
          <a:lstStyle/>
          <a:p>
            <a:r>
              <a:rPr lang="en-US" sz="1200" b="1" dirty="0" smtClean="0"/>
              <a:t>10</a:t>
            </a:r>
            <a:endParaRPr lang="en-US" sz="1200" b="1" dirty="0"/>
          </a:p>
        </p:txBody>
      </p:sp>
      <p:sp>
        <p:nvSpPr>
          <p:cNvPr id="17" name="TextBox 16"/>
          <p:cNvSpPr txBox="1"/>
          <p:nvPr/>
        </p:nvSpPr>
        <p:spPr>
          <a:xfrm>
            <a:off x="6615630" y="4420741"/>
            <a:ext cx="341760" cy="276999"/>
          </a:xfrm>
          <a:prstGeom prst="rect">
            <a:avLst/>
          </a:prstGeom>
          <a:noFill/>
          <a:ln>
            <a:noFill/>
          </a:ln>
        </p:spPr>
        <p:txBody>
          <a:bodyPr wrap="none" rtlCol="0">
            <a:spAutoFit/>
          </a:bodyPr>
          <a:lstStyle/>
          <a:p>
            <a:r>
              <a:rPr lang="en-US" sz="1200" b="1" dirty="0" smtClean="0">
                <a:solidFill>
                  <a:schemeClr val="bg1"/>
                </a:solidFill>
              </a:rPr>
              <a:t>11</a:t>
            </a:r>
            <a:endParaRPr lang="en-US" sz="1200" b="1" dirty="0">
              <a:solidFill>
                <a:schemeClr val="bg1"/>
              </a:solidFill>
            </a:endParaRPr>
          </a:p>
        </p:txBody>
      </p:sp>
      <p:sp>
        <p:nvSpPr>
          <p:cNvPr id="18" name="TextBox 17"/>
          <p:cNvSpPr txBox="1"/>
          <p:nvPr/>
        </p:nvSpPr>
        <p:spPr>
          <a:xfrm>
            <a:off x="6128363" y="5766139"/>
            <a:ext cx="341760" cy="276999"/>
          </a:xfrm>
          <a:prstGeom prst="rect">
            <a:avLst/>
          </a:prstGeom>
          <a:noFill/>
          <a:ln>
            <a:noFill/>
          </a:ln>
        </p:spPr>
        <p:txBody>
          <a:bodyPr wrap="none" rtlCol="0">
            <a:spAutoFit/>
          </a:bodyPr>
          <a:lstStyle/>
          <a:p>
            <a:r>
              <a:rPr lang="en-US" sz="1200" b="1" dirty="0" smtClean="0"/>
              <a:t>12</a:t>
            </a:r>
            <a:endParaRPr lang="en-US" sz="1200" b="1" dirty="0"/>
          </a:p>
        </p:txBody>
      </p:sp>
      <p:sp>
        <p:nvSpPr>
          <p:cNvPr id="28" name="TextBox 27"/>
          <p:cNvSpPr txBox="1"/>
          <p:nvPr/>
        </p:nvSpPr>
        <p:spPr>
          <a:xfrm>
            <a:off x="5643799" y="3586426"/>
            <a:ext cx="263214" cy="276999"/>
          </a:xfrm>
          <a:prstGeom prst="rect">
            <a:avLst/>
          </a:prstGeom>
          <a:noFill/>
          <a:ln>
            <a:noFill/>
          </a:ln>
        </p:spPr>
        <p:txBody>
          <a:bodyPr wrap="none" rtlCol="0">
            <a:spAutoFit/>
          </a:bodyPr>
          <a:lstStyle/>
          <a:p>
            <a:r>
              <a:rPr lang="en-US" sz="1200" b="1" dirty="0" smtClean="0">
                <a:solidFill>
                  <a:schemeClr val="bg1"/>
                </a:solidFill>
              </a:rPr>
              <a:t>9</a:t>
            </a:r>
            <a:endParaRPr lang="en-US" sz="1200" b="1" dirty="0">
              <a:solidFill>
                <a:schemeClr val="bg1"/>
              </a:solidFill>
            </a:endParaRPr>
          </a:p>
        </p:txBody>
      </p:sp>
      <p:sp>
        <p:nvSpPr>
          <p:cNvPr id="29" name="TextBox 28"/>
          <p:cNvSpPr txBox="1"/>
          <p:nvPr/>
        </p:nvSpPr>
        <p:spPr>
          <a:xfrm>
            <a:off x="1422281" y="5799630"/>
            <a:ext cx="341760" cy="276999"/>
          </a:xfrm>
          <a:prstGeom prst="rect">
            <a:avLst/>
          </a:prstGeom>
          <a:noFill/>
          <a:ln>
            <a:noFill/>
          </a:ln>
        </p:spPr>
        <p:txBody>
          <a:bodyPr wrap="none" rtlCol="0">
            <a:spAutoFit/>
          </a:bodyPr>
          <a:lstStyle/>
          <a:p>
            <a:r>
              <a:rPr lang="en-US" sz="1200" b="1" dirty="0" smtClean="0">
                <a:solidFill>
                  <a:schemeClr val="bg1"/>
                </a:solidFill>
              </a:rPr>
              <a:t>1</a:t>
            </a:r>
            <a:r>
              <a:rPr lang="el-GR" sz="1200" b="1" dirty="0" smtClean="0">
                <a:solidFill>
                  <a:schemeClr val="bg1"/>
                </a:solidFill>
              </a:rPr>
              <a:t>1</a:t>
            </a:r>
            <a:endParaRPr lang="en-US" sz="1200" b="1" dirty="0">
              <a:solidFill>
                <a:schemeClr val="bg1"/>
              </a:solidFill>
            </a:endParaRPr>
          </a:p>
        </p:txBody>
      </p:sp>
      <p:sp>
        <p:nvSpPr>
          <p:cNvPr id="32" name="TextBox 31"/>
          <p:cNvSpPr txBox="1"/>
          <p:nvPr/>
        </p:nvSpPr>
        <p:spPr>
          <a:xfrm>
            <a:off x="1103093" y="2656463"/>
            <a:ext cx="2666467" cy="646331"/>
          </a:xfrm>
          <a:prstGeom prst="rect">
            <a:avLst/>
          </a:prstGeom>
          <a:noFill/>
        </p:spPr>
        <p:txBody>
          <a:bodyPr wrap="square" rtlCol="0">
            <a:spAutoFit/>
          </a:bodyPr>
          <a:lstStyle/>
          <a:p>
            <a:pPr marL="342900" indent="-342900">
              <a:buAutoNum type="arabicPeriod"/>
            </a:pPr>
            <a:r>
              <a:rPr lang="el-GR" altLang="el-GR" b="1" dirty="0" smtClean="0"/>
              <a:t>Υδρόζωα  </a:t>
            </a:r>
          </a:p>
          <a:p>
            <a:r>
              <a:rPr lang="el-GR" altLang="el-GR" b="1" dirty="0" smtClean="0"/>
              <a:t>(</a:t>
            </a:r>
            <a:r>
              <a:rPr lang="el-GR" altLang="el-GR" b="1" dirty="0"/>
              <a:t>πολύποδες </a:t>
            </a:r>
            <a:r>
              <a:rPr lang="el-GR" altLang="el-GR" b="1" dirty="0" smtClean="0"/>
              <a:t>– μέδουσες)</a:t>
            </a:r>
            <a:endParaRPr lang="el-GR" b="1" dirty="0"/>
          </a:p>
        </p:txBody>
      </p:sp>
      <p:sp>
        <p:nvSpPr>
          <p:cNvPr id="33" name="TextBox 32"/>
          <p:cNvSpPr txBox="1"/>
          <p:nvPr/>
        </p:nvSpPr>
        <p:spPr>
          <a:xfrm>
            <a:off x="1862273" y="4620860"/>
            <a:ext cx="2053585" cy="646331"/>
          </a:xfrm>
          <a:prstGeom prst="rect">
            <a:avLst/>
          </a:prstGeom>
          <a:noFill/>
        </p:spPr>
        <p:txBody>
          <a:bodyPr wrap="square" rtlCol="0">
            <a:spAutoFit/>
          </a:bodyPr>
          <a:lstStyle/>
          <a:p>
            <a:r>
              <a:rPr lang="el-GR" altLang="el-GR" b="1" dirty="0" smtClean="0"/>
              <a:t>2. </a:t>
            </a:r>
            <a:r>
              <a:rPr lang="el-GR" altLang="el-GR" b="1" dirty="0" err="1" smtClean="0"/>
              <a:t>Σκυφόζωα</a:t>
            </a:r>
            <a:r>
              <a:rPr lang="el-GR" altLang="el-GR" b="1" dirty="0" smtClean="0"/>
              <a:t> (κυρίως μέδουσες)</a:t>
            </a:r>
            <a:endParaRPr lang="el-GR" b="1" dirty="0"/>
          </a:p>
        </p:txBody>
      </p:sp>
      <p:sp>
        <p:nvSpPr>
          <p:cNvPr id="34" name="TextBox 33"/>
          <p:cNvSpPr txBox="1"/>
          <p:nvPr/>
        </p:nvSpPr>
        <p:spPr>
          <a:xfrm>
            <a:off x="6728525" y="4699081"/>
            <a:ext cx="2053585" cy="646331"/>
          </a:xfrm>
          <a:prstGeom prst="rect">
            <a:avLst/>
          </a:prstGeom>
          <a:noFill/>
        </p:spPr>
        <p:txBody>
          <a:bodyPr wrap="square" rtlCol="0">
            <a:spAutoFit/>
          </a:bodyPr>
          <a:lstStyle/>
          <a:p>
            <a:r>
              <a:rPr lang="el-GR" altLang="el-GR" b="1" dirty="0" smtClean="0"/>
              <a:t>3. </a:t>
            </a:r>
            <a:r>
              <a:rPr lang="el-GR" altLang="el-GR" b="1" dirty="0" err="1" smtClean="0"/>
              <a:t>Σταυρόζωα</a:t>
            </a:r>
            <a:r>
              <a:rPr lang="el-GR" altLang="el-GR" b="1" dirty="0" smtClean="0"/>
              <a:t> (μόνο πολύποδες)</a:t>
            </a:r>
            <a:endParaRPr lang="el-GR" b="1" dirty="0"/>
          </a:p>
        </p:txBody>
      </p:sp>
    </p:spTree>
    <p:extLst>
      <p:ext uri="{BB962C8B-B14F-4D97-AF65-F5344CB8AC3E}">
        <p14:creationId xmlns:p14="http://schemas.microsoft.com/office/powerpoint/2010/main" val="1575817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err="1" smtClean="0">
                <a:solidFill>
                  <a:schemeClr val="accent1"/>
                </a:solidFill>
                <a:latin typeface="+mj-lt"/>
              </a:rPr>
              <a:t>Οκτωκοράλλια</a:t>
            </a:r>
            <a:r>
              <a:rPr lang="el-GR" dirty="0" smtClean="0">
                <a:solidFill>
                  <a:schemeClr val="accent1"/>
                </a:solidFill>
                <a:latin typeface="+mj-lt"/>
              </a:rPr>
              <a:t> </a:t>
            </a:r>
            <a:r>
              <a:rPr lang="en-US" dirty="0" smtClean="0">
                <a:solidFill>
                  <a:schemeClr val="accent1"/>
                </a:solidFill>
                <a:latin typeface="+mj-lt"/>
              </a:rPr>
              <a:t/>
            </a:r>
            <a:br>
              <a:rPr lang="en-US" dirty="0" smtClean="0">
                <a:solidFill>
                  <a:schemeClr val="accent1"/>
                </a:solidFill>
                <a:latin typeface="+mj-lt"/>
              </a:rPr>
            </a:br>
            <a:r>
              <a:rPr lang="el-GR" dirty="0" smtClean="0">
                <a:solidFill>
                  <a:schemeClr val="accent1"/>
                </a:solidFill>
                <a:latin typeface="+mj-lt"/>
              </a:rPr>
              <a:t>ή </a:t>
            </a:r>
            <a:r>
              <a:rPr lang="el-GR" dirty="0" err="1" smtClean="0">
                <a:solidFill>
                  <a:schemeClr val="accent1"/>
                </a:solidFill>
                <a:latin typeface="+mj-lt"/>
              </a:rPr>
              <a:t>Αλκυονάρια</a:t>
            </a:r>
            <a:endParaRPr lang="el-GR" dirty="0">
              <a:solidFill>
                <a:schemeClr val="accent1"/>
              </a:solidFill>
              <a:latin typeface="+mj-lt"/>
            </a:endParaRPr>
          </a:p>
        </p:txBody>
      </p:sp>
      <p:sp>
        <p:nvSpPr>
          <p:cNvPr id="5" name="Θέση υποσέλιδου 4"/>
          <p:cNvSpPr>
            <a:spLocks noGrp="1"/>
          </p:cNvSpPr>
          <p:nvPr>
            <p:ph type="ftr" sz="quarter" idx="10"/>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1"/>
          </p:nvPr>
        </p:nvSpPr>
        <p:spPr/>
        <p:txBody>
          <a:bodyPr/>
          <a:lstStyle/>
          <a:p>
            <a:fld id="{58A56277-EA16-4AF5-BFB5-E5ECBBB39490}" type="slidenum">
              <a:rPr lang="en-US" smtClean="0"/>
              <a:t>60</a:t>
            </a:fld>
            <a:endParaRPr lang="en-US"/>
          </a:p>
        </p:txBody>
      </p:sp>
      <p:pic>
        <p:nvPicPr>
          <p:cNvPr id="3" name="Θέση περιεχομένου 2" descr="Φωτογραφία Οκτωκοράλλιου Iciligorgia schrammi. "/>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780" t="110" r="130" b="110"/>
          <a:stretch/>
        </p:blipFill>
        <p:spPr>
          <a:xfrm>
            <a:off x="1230283" y="1733402"/>
            <a:ext cx="2976949" cy="3098784"/>
          </a:xfrm>
        </p:spPr>
      </p:pic>
      <p:pic>
        <p:nvPicPr>
          <p:cNvPr id="10" name="Θέση περιεχομένου 9" descr="Φωτογραφία Οκτωκοραλλίου Swiftia polyp. με οκτώ ακανθώδη  πλοκάμια, ενώ τα Σκληρακτίνια κοράλλια έχουν έξι μη ακανθώδη πλοκάμια. "/>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l="1031" t="732" r="-2" b="364"/>
          <a:stretch/>
        </p:blipFill>
        <p:spPr>
          <a:xfrm>
            <a:off x="4439349" y="1733402"/>
            <a:ext cx="3525208" cy="2429567"/>
          </a:xfrm>
        </p:spPr>
      </p:pic>
      <p:pic>
        <p:nvPicPr>
          <p:cNvPr id="12" name="Θέση περιεχομένου 11" descr="Φωτογραφία Θαλάσσιας Πένας ."/>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l="904" t="215" r="1043" b="215"/>
          <a:stretch/>
        </p:blipFill>
        <p:spPr>
          <a:xfrm>
            <a:off x="4536373" y="4227742"/>
            <a:ext cx="1793175" cy="1912004"/>
          </a:xfrm>
        </p:spPr>
      </p:pic>
      <p:sp>
        <p:nvSpPr>
          <p:cNvPr id="13" name="TextBox 12"/>
          <p:cNvSpPr txBox="1"/>
          <p:nvPr/>
        </p:nvSpPr>
        <p:spPr>
          <a:xfrm>
            <a:off x="3865472" y="4555187"/>
            <a:ext cx="341760" cy="276999"/>
          </a:xfrm>
          <a:prstGeom prst="rect">
            <a:avLst/>
          </a:prstGeom>
          <a:noFill/>
          <a:ln>
            <a:noFill/>
          </a:ln>
        </p:spPr>
        <p:txBody>
          <a:bodyPr wrap="none" rtlCol="0">
            <a:spAutoFit/>
          </a:bodyPr>
          <a:lstStyle/>
          <a:p>
            <a:r>
              <a:rPr lang="el-GR" sz="1200" b="1" dirty="0" smtClean="0"/>
              <a:t>60</a:t>
            </a:r>
            <a:endParaRPr lang="en-US" sz="1200" b="1" dirty="0"/>
          </a:p>
        </p:txBody>
      </p:sp>
      <p:sp>
        <p:nvSpPr>
          <p:cNvPr id="14" name="TextBox 13"/>
          <p:cNvSpPr txBox="1"/>
          <p:nvPr/>
        </p:nvSpPr>
        <p:spPr>
          <a:xfrm>
            <a:off x="7622797" y="3885970"/>
            <a:ext cx="341760" cy="276999"/>
          </a:xfrm>
          <a:prstGeom prst="rect">
            <a:avLst/>
          </a:prstGeom>
          <a:noFill/>
          <a:ln>
            <a:noFill/>
          </a:ln>
        </p:spPr>
        <p:txBody>
          <a:bodyPr wrap="none" rtlCol="0">
            <a:spAutoFit/>
          </a:bodyPr>
          <a:lstStyle/>
          <a:p>
            <a:r>
              <a:rPr lang="el-GR" sz="1200" b="1" dirty="0" smtClean="0">
                <a:solidFill>
                  <a:schemeClr val="bg1"/>
                </a:solidFill>
              </a:rPr>
              <a:t>61</a:t>
            </a:r>
            <a:endParaRPr lang="en-US" sz="1200" b="1" dirty="0">
              <a:solidFill>
                <a:schemeClr val="bg1"/>
              </a:solidFill>
            </a:endParaRPr>
          </a:p>
        </p:txBody>
      </p:sp>
      <p:sp>
        <p:nvSpPr>
          <p:cNvPr id="16" name="TextBox 15"/>
          <p:cNvSpPr txBox="1"/>
          <p:nvPr/>
        </p:nvSpPr>
        <p:spPr>
          <a:xfrm>
            <a:off x="5987788" y="5817083"/>
            <a:ext cx="341760" cy="276999"/>
          </a:xfrm>
          <a:prstGeom prst="rect">
            <a:avLst/>
          </a:prstGeom>
          <a:noFill/>
          <a:ln>
            <a:noFill/>
          </a:ln>
        </p:spPr>
        <p:txBody>
          <a:bodyPr wrap="none" rtlCol="0">
            <a:spAutoFit/>
          </a:bodyPr>
          <a:lstStyle/>
          <a:p>
            <a:r>
              <a:rPr lang="el-GR" sz="1200" b="1" dirty="0" smtClean="0">
                <a:solidFill>
                  <a:schemeClr val="bg1"/>
                </a:solidFill>
              </a:rPr>
              <a:t>62</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pPr eaLnBrk="1" hangingPunct="1"/>
            <a:r>
              <a:rPr lang="el-GR" altLang="el-GR" dirty="0" smtClean="0">
                <a:solidFill>
                  <a:schemeClr val="accent1"/>
                </a:solidFill>
                <a:latin typeface="Calibri Light" panose="020F0302020204030204" pitchFamily="34" charset="0"/>
              </a:rPr>
              <a:t>Εσωτερική Δομή </a:t>
            </a:r>
            <a:br>
              <a:rPr lang="el-GR" altLang="el-GR" dirty="0" smtClean="0">
                <a:solidFill>
                  <a:schemeClr val="accent1"/>
                </a:solidFill>
                <a:latin typeface="Calibri Light" panose="020F0302020204030204" pitchFamily="34" charset="0"/>
              </a:rPr>
            </a:br>
            <a:r>
              <a:rPr lang="el-GR" altLang="el-GR" dirty="0" smtClean="0">
                <a:solidFill>
                  <a:schemeClr val="accent1"/>
                </a:solidFill>
                <a:latin typeface="Calibri Light" panose="020F0302020204030204" pitchFamily="34" charset="0"/>
              </a:rPr>
              <a:t>Θαλάσσιας </a:t>
            </a:r>
            <a:r>
              <a:rPr lang="el-GR" altLang="el-GR" dirty="0" err="1" smtClean="0">
                <a:solidFill>
                  <a:schemeClr val="accent1"/>
                </a:solidFill>
                <a:latin typeface="Calibri Light" panose="020F0302020204030204" pitchFamily="34" charset="0"/>
              </a:rPr>
              <a:t>Ανεμώνας</a:t>
            </a:r>
            <a:endParaRPr lang="en-GB" altLang="el-GR" dirty="0" smtClean="0">
              <a:solidFill>
                <a:schemeClr val="accent1"/>
              </a:solidFill>
              <a:latin typeface="Calibri Light" panose="020F0302020204030204" pitchFamily="34" charset="0"/>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61</a:t>
            </a:fld>
            <a:endParaRPr lang="en-US"/>
          </a:p>
        </p:txBody>
      </p:sp>
      <p:pic>
        <p:nvPicPr>
          <p:cNvPr id="3" name="Θέση περιεχομένου 2" descr="Σχεδιαστική απεικόνιση δομής θαλάσσιας ανεμώνης. Τα ελεύθερα άκρα των διαφραγμάτων και τα νημάτια των ακοντίων είναι εφοδιασμένα με νηματοκύεις, για να συμπληρώσουν την παράλυση της λειας που άρχισε με τις κεραίες."/>
          <p:cNvPicPr>
            <a:picLocks noGrp="1" noChangeAspect="1"/>
          </p:cNvPicPr>
          <p:nvPr>
            <p:ph idx="1"/>
          </p:nvPr>
        </p:nvPicPr>
        <p:blipFill rotWithShape="1">
          <a:blip r:embed="rId3">
            <a:extLst>
              <a:ext uri="{28A0092B-C50C-407E-A947-70E740481C1C}">
                <a14:useLocalDpi xmlns:a14="http://schemas.microsoft.com/office/drawing/2010/main" val="0"/>
              </a:ext>
            </a:extLst>
          </a:blip>
          <a:srcRect r="8085"/>
          <a:stretch/>
        </p:blipFill>
        <p:spPr>
          <a:xfrm>
            <a:off x="670248" y="1690689"/>
            <a:ext cx="7757949" cy="4338544"/>
          </a:xfrm>
          <a:ln>
            <a:solidFill>
              <a:schemeClr val="accent1"/>
            </a:solidFill>
          </a:ln>
        </p:spPr>
      </p:pic>
      <p:sp>
        <p:nvSpPr>
          <p:cNvPr id="6" name="TextBox 5"/>
          <p:cNvSpPr txBox="1"/>
          <p:nvPr/>
        </p:nvSpPr>
        <p:spPr>
          <a:xfrm>
            <a:off x="7977278" y="5767623"/>
            <a:ext cx="341760" cy="276999"/>
          </a:xfrm>
          <a:prstGeom prst="rect">
            <a:avLst/>
          </a:prstGeom>
          <a:noFill/>
          <a:ln>
            <a:noFill/>
          </a:ln>
        </p:spPr>
        <p:txBody>
          <a:bodyPr wrap="none" rtlCol="0">
            <a:spAutoFit/>
          </a:bodyPr>
          <a:lstStyle/>
          <a:p>
            <a:r>
              <a:rPr lang="el-GR" sz="1200" b="1" dirty="0" smtClean="0"/>
              <a:t>63</a:t>
            </a:r>
            <a:endParaRPr lang="en-US" sz="12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816720" y="4985932"/>
            <a:ext cx="682908" cy="1281518"/>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eaLnBrk="1" hangingPunct="1"/>
            <a:endParaRPr lang="el-GR" altLang="el-GR"/>
          </a:p>
        </p:txBody>
      </p:sp>
      <p:sp>
        <p:nvSpPr>
          <p:cNvPr id="4" name="Τίτλος 3"/>
          <p:cNvSpPr>
            <a:spLocks noGrp="1"/>
          </p:cNvSpPr>
          <p:nvPr>
            <p:ph type="title"/>
          </p:nvPr>
        </p:nvSpPr>
        <p:spPr/>
        <p:txBody>
          <a:bodyPr/>
          <a:lstStyle/>
          <a:p>
            <a:r>
              <a:rPr lang="el-GR" altLang="el-GR" dirty="0">
                <a:solidFill>
                  <a:schemeClr val="accent1"/>
                </a:solidFill>
                <a:latin typeface="Calibri Light" panose="020F0302020204030204" pitchFamily="34" charset="0"/>
              </a:rPr>
              <a:t>Εσωτερική Δομή </a:t>
            </a:r>
            <a:br>
              <a:rPr lang="el-GR" altLang="el-GR" dirty="0">
                <a:solidFill>
                  <a:schemeClr val="accent1"/>
                </a:solidFill>
                <a:latin typeface="Calibri Light" panose="020F0302020204030204" pitchFamily="34" charset="0"/>
              </a:rPr>
            </a:br>
            <a:r>
              <a:rPr lang="el-GR" altLang="el-GR" dirty="0">
                <a:solidFill>
                  <a:schemeClr val="accent1"/>
                </a:solidFill>
                <a:latin typeface="Calibri Light" panose="020F0302020204030204" pitchFamily="34" charset="0"/>
              </a:rPr>
              <a:t>Θαλάσσιας </a:t>
            </a:r>
            <a:r>
              <a:rPr lang="el-GR" altLang="el-GR" dirty="0" err="1">
                <a:solidFill>
                  <a:schemeClr val="accent1"/>
                </a:solidFill>
                <a:latin typeface="Calibri Light" panose="020F0302020204030204" pitchFamily="34" charset="0"/>
              </a:rPr>
              <a:t>Ανεμώνας</a:t>
            </a:r>
            <a:endParaRPr lang="el-GR" dirty="0">
              <a:solidFill>
                <a:schemeClr val="accent1"/>
              </a:solidFill>
            </a:endParaRPr>
          </a:p>
        </p:txBody>
      </p:sp>
      <p:pic>
        <p:nvPicPr>
          <p:cNvPr id="14" name="Θέση περιεχομένου 13" descr="Σχεδιαστική απεικόνιση εσωτερικής δομής Θαλάσσιας Ανεμώνας με εγκάρσια τομή στο επίπεδο του φάρυγγα."/>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172782"/>
            <a:ext cx="7886700" cy="3657024"/>
          </a:xfrm>
        </p:spPr>
      </p:pic>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62</a:t>
            </a:fld>
            <a:endParaRPr lang="en-US"/>
          </a:p>
        </p:txBody>
      </p:sp>
      <p:sp>
        <p:nvSpPr>
          <p:cNvPr id="9" name="TextBox 8"/>
          <p:cNvSpPr txBox="1"/>
          <p:nvPr/>
        </p:nvSpPr>
        <p:spPr>
          <a:xfrm>
            <a:off x="8097078" y="5488191"/>
            <a:ext cx="341760" cy="276999"/>
          </a:xfrm>
          <a:prstGeom prst="rect">
            <a:avLst/>
          </a:prstGeom>
          <a:noFill/>
          <a:ln>
            <a:noFill/>
          </a:ln>
        </p:spPr>
        <p:txBody>
          <a:bodyPr wrap="none" rtlCol="0">
            <a:spAutoFit/>
          </a:bodyPr>
          <a:lstStyle/>
          <a:p>
            <a:r>
              <a:rPr lang="el-GR" sz="1200" b="1" dirty="0" smtClean="0"/>
              <a:t>6</a:t>
            </a:r>
            <a:r>
              <a:rPr lang="en-US" sz="1200" b="1" dirty="0" smtClean="0"/>
              <a:t>4</a:t>
            </a:r>
            <a:endParaRPr lang="en-US" sz="1200" b="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8"/>
          <p:cNvSpPr>
            <a:spLocks noGrp="1"/>
          </p:cNvSpPr>
          <p:nvPr>
            <p:ph type="title"/>
          </p:nvPr>
        </p:nvSpPr>
        <p:spPr/>
        <p:txBody>
          <a:bodyPr/>
          <a:lstStyle/>
          <a:p>
            <a:r>
              <a:rPr lang="en-US" dirty="0" smtClean="0">
                <a:latin typeface="Calibri Light" panose="020F0302020204030204" pitchFamily="34" charset="0"/>
              </a:rPr>
              <a:t>   </a:t>
            </a:r>
            <a:r>
              <a:rPr lang="el-GR" dirty="0" smtClean="0">
                <a:solidFill>
                  <a:schemeClr val="accent1"/>
                </a:solidFill>
                <a:latin typeface="Calibri Light" panose="020F0302020204030204" pitchFamily="34" charset="0"/>
              </a:rPr>
              <a:t>Κίνηση Θαλάσσιας </a:t>
            </a:r>
            <a:r>
              <a:rPr lang="el-GR" dirty="0" err="1" smtClean="0">
                <a:solidFill>
                  <a:schemeClr val="accent1"/>
                </a:solidFill>
                <a:latin typeface="Calibri Light" panose="020F0302020204030204" pitchFamily="34" charset="0"/>
              </a:rPr>
              <a:t>Ανεμώνας</a:t>
            </a:r>
            <a:endParaRPr lang="el-GR" dirty="0">
              <a:solidFill>
                <a:schemeClr val="accent1"/>
              </a:solidFill>
              <a:latin typeface="Calibri Light" panose="020F0302020204030204" pitchFamily="34" charset="0"/>
            </a:endParaRPr>
          </a:p>
        </p:txBody>
      </p:sp>
      <p:sp>
        <p:nvSpPr>
          <p:cNvPr id="6" name="Θέση κειμένου 5"/>
          <p:cNvSpPr>
            <a:spLocks noGrp="1"/>
          </p:cNvSpPr>
          <p:nvPr>
            <p:ph idx="1"/>
          </p:nvPr>
        </p:nvSpPr>
        <p:spPr/>
        <p:txBody>
          <a:bodyPr>
            <a:normAutofit/>
          </a:bodyPr>
          <a:lstStyle/>
          <a:p>
            <a:pPr marL="0" indent="0">
              <a:buNone/>
            </a:pPr>
            <a:r>
              <a:rPr lang="el-GR" sz="2400" dirty="0" smtClean="0"/>
              <a:t>Βίντεο 8:</a:t>
            </a:r>
            <a:r>
              <a:rPr lang="en-US" sz="2400" dirty="0" smtClean="0"/>
              <a:t> </a:t>
            </a:r>
            <a:r>
              <a:rPr lang="en-US" sz="2400" dirty="0"/>
              <a:t>Swimming Anemone while diving Vancouver Island </a:t>
            </a:r>
            <a:r>
              <a:rPr lang="en-US" sz="2400" dirty="0" smtClean="0"/>
              <a:t>Canada</a:t>
            </a:r>
            <a:r>
              <a:rPr lang="el-GR" sz="2400" dirty="0" smtClean="0"/>
              <a:t>.</a:t>
            </a:r>
            <a:endParaRPr lang="en-US" sz="2400" dirty="0"/>
          </a:p>
          <a:p>
            <a:pPr marL="0" indent="0">
              <a:lnSpc>
                <a:spcPct val="80000"/>
              </a:lnSpc>
              <a:buNone/>
            </a:pPr>
            <a:r>
              <a:rPr lang="en-US" sz="2400" dirty="0"/>
              <a:t>http://www.youtube.com/watch?v=Dm98n3908QM</a:t>
            </a:r>
            <a:endParaRPr lang="el-GR" sz="2400" dirty="0"/>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63</a:t>
            </a:fld>
            <a:endParaRPr lang="en-US"/>
          </a:p>
        </p:txBody>
      </p:sp>
      <p:sp>
        <p:nvSpPr>
          <p:cNvPr id="7" name="TextBox 6"/>
          <p:cNvSpPr txBox="1"/>
          <p:nvPr/>
        </p:nvSpPr>
        <p:spPr>
          <a:xfrm>
            <a:off x="6996573" y="4826900"/>
            <a:ext cx="671979" cy="276999"/>
          </a:xfrm>
          <a:prstGeom prst="rect">
            <a:avLst/>
          </a:prstGeom>
          <a:noFill/>
          <a:ln>
            <a:noFill/>
          </a:ln>
        </p:spPr>
        <p:txBody>
          <a:bodyPr wrap="none" rtlCol="0">
            <a:spAutoFit/>
          </a:bodyPr>
          <a:lstStyle/>
          <a:p>
            <a:r>
              <a:rPr lang="en-US" sz="1200" b="1" dirty="0" smtClean="0">
                <a:solidFill>
                  <a:schemeClr val="bg1"/>
                </a:solidFill>
              </a:rPr>
              <a:t>Video </a:t>
            </a:r>
            <a:r>
              <a:rPr lang="el-GR" sz="1200" b="1" dirty="0" smtClean="0">
                <a:solidFill>
                  <a:schemeClr val="bg1"/>
                </a:solidFill>
              </a:rPr>
              <a:t>8</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r>
              <a:rPr lang="el-GR" altLang="el-GR" sz="4000" dirty="0">
                <a:solidFill>
                  <a:schemeClr val="accent1"/>
                </a:solidFill>
              </a:rPr>
              <a:t>Μύες και  Νευρικό Πλέγμα Θαλάσσιας </a:t>
            </a:r>
            <a:r>
              <a:rPr lang="el-GR" altLang="el-GR" sz="4000" dirty="0" err="1" smtClean="0">
                <a:solidFill>
                  <a:schemeClr val="accent1"/>
                </a:solidFill>
              </a:rPr>
              <a:t>Ανεμώνας</a:t>
            </a:r>
            <a:endParaRPr lang="el-GR" sz="4000" dirty="0">
              <a:solidFill>
                <a:schemeClr val="accent1"/>
              </a:solidFill>
            </a:endParaRPr>
          </a:p>
        </p:txBody>
      </p:sp>
      <p:sp>
        <p:nvSpPr>
          <p:cNvPr id="9" name="Θέση κειμένου 8"/>
          <p:cNvSpPr>
            <a:spLocks noGrp="1"/>
          </p:cNvSpPr>
          <p:nvPr>
            <p:ph idx="1"/>
          </p:nvPr>
        </p:nvSpPr>
        <p:spPr/>
        <p:txBody>
          <a:bodyPr>
            <a:normAutofit/>
          </a:bodyPr>
          <a:lstStyle/>
          <a:p>
            <a:pPr marL="0" indent="0">
              <a:buNone/>
            </a:pPr>
            <a:r>
              <a:rPr lang="el-GR" sz="2400" dirty="0" smtClean="0"/>
              <a:t>Βίντεο 9:</a:t>
            </a:r>
            <a:r>
              <a:rPr lang="en-US" sz="2400" dirty="0" smtClean="0"/>
              <a:t> Muscles nerves anemone.</a:t>
            </a:r>
          </a:p>
          <a:p>
            <a:endParaRPr lang="el-GR" u="sng" dirty="0">
              <a:solidFill>
                <a:srgbClr val="C00000"/>
              </a:solidFill>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altLang="el-GR" dirty="0">
                <a:solidFill>
                  <a:schemeClr val="accent1"/>
                </a:solidFill>
              </a:rPr>
              <a:t>Πρόσληψη τροφής </a:t>
            </a:r>
            <a:r>
              <a:rPr lang="en-US" altLang="el-GR" dirty="0" smtClean="0">
                <a:solidFill>
                  <a:schemeClr val="accent1"/>
                </a:solidFill>
              </a:rPr>
              <a:t/>
            </a:r>
            <a:br>
              <a:rPr lang="en-US" altLang="el-GR" dirty="0" smtClean="0">
                <a:solidFill>
                  <a:schemeClr val="accent1"/>
                </a:solidFill>
              </a:rPr>
            </a:br>
            <a:r>
              <a:rPr lang="el-GR" altLang="el-GR" dirty="0" smtClean="0">
                <a:solidFill>
                  <a:schemeClr val="accent1"/>
                </a:solidFill>
              </a:rPr>
              <a:t>θαλάσσιας </a:t>
            </a:r>
            <a:r>
              <a:rPr lang="el-GR" altLang="el-GR" dirty="0" err="1">
                <a:solidFill>
                  <a:schemeClr val="accent1"/>
                </a:solidFill>
              </a:rPr>
              <a:t>ανεμώνας</a:t>
            </a:r>
            <a:endParaRPr lang="en-US" dirty="0">
              <a:solidFill>
                <a:schemeClr val="accent1"/>
              </a:solidFill>
            </a:endParaRPr>
          </a:p>
        </p:txBody>
      </p:sp>
      <p:sp>
        <p:nvSpPr>
          <p:cNvPr id="10" name="Θέση κειμένου 9"/>
          <p:cNvSpPr>
            <a:spLocks noGrp="1"/>
          </p:cNvSpPr>
          <p:nvPr>
            <p:ph idx="1"/>
          </p:nvPr>
        </p:nvSpPr>
        <p:spPr/>
        <p:txBody>
          <a:bodyPr>
            <a:noAutofit/>
          </a:bodyPr>
          <a:lstStyle/>
          <a:p>
            <a:pPr marL="0" indent="0">
              <a:buNone/>
            </a:pPr>
            <a:r>
              <a:rPr lang="el-GR" sz="2400" dirty="0" smtClean="0"/>
              <a:t>Βίντεο 10: </a:t>
            </a:r>
            <a:r>
              <a:rPr lang="en-US" sz="2400" dirty="0" smtClean="0"/>
              <a:t>Anemone feeding</a:t>
            </a: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sz="4000" dirty="0" smtClean="0">
                <a:solidFill>
                  <a:schemeClr val="accent1"/>
                </a:solidFill>
                <a:latin typeface="+mj-lt"/>
              </a:rPr>
              <a:t>Συμβίωση θαλάσσιας </a:t>
            </a:r>
            <a:br>
              <a:rPr lang="el-GR" sz="4000" dirty="0" smtClean="0">
                <a:solidFill>
                  <a:schemeClr val="accent1"/>
                </a:solidFill>
                <a:latin typeface="+mj-lt"/>
              </a:rPr>
            </a:br>
            <a:r>
              <a:rPr lang="el-GR" sz="4000" dirty="0" err="1" smtClean="0">
                <a:solidFill>
                  <a:schemeClr val="accent1"/>
                </a:solidFill>
                <a:latin typeface="+mj-lt"/>
              </a:rPr>
              <a:t>ανεμώνας</a:t>
            </a:r>
            <a:r>
              <a:rPr lang="el-GR" sz="4000" dirty="0" smtClean="0">
                <a:solidFill>
                  <a:schemeClr val="accent1"/>
                </a:solidFill>
                <a:latin typeface="+mj-lt"/>
              </a:rPr>
              <a:t> με πάγουρο ερημίτη</a:t>
            </a:r>
            <a:endParaRPr lang="el-GR" sz="4000" dirty="0">
              <a:solidFill>
                <a:schemeClr val="accent1"/>
              </a:solidFill>
              <a:latin typeface="+mj-lt"/>
            </a:endParaRPr>
          </a:p>
        </p:txBody>
      </p:sp>
      <p:pic>
        <p:nvPicPr>
          <p:cNvPr id="6" name="Θέση περιεχομένου 5" descr="Φωτογραφία θαλάσσιας ανεμώνας που συμβιώνει με πάγουρο ερημίτη."/>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2614" y="1690689"/>
            <a:ext cx="6721943" cy="4463370"/>
          </a:xfrm>
        </p:spPr>
      </p:pic>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66</a:t>
            </a:fld>
            <a:endParaRPr lang="en-US"/>
          </a:p>
        </p:txBody>
      </p:sp>
      <p:sp>
        <p:nvSpPr>
          <p:cNvPr id="8" name="TextBox 7"/>
          <p:cNvSpPr txBox="1"/>
          <p:nvPr/>
        </p:nvSpPr>
        <p:spPr>
          <a:xfrm>
            <a:off x="7494237" y="5364918"/>
            <a:ext cx="341760" cy="276999"/>
          </a:xfrm>
          <a:prstGeom prst="rect">
            <a:avLst/>
          </a:prstGeom>
          <a:noFill/>
          <a:ln>
            <a:noFill/>
          </a:ln>
        </p:spPr>
        <p:txBody>
          <a:bodyPr wrap="none" rtlCol="0">
            <a:spAutoFit/>
          </a:bodyPr>
          <a:lstStyle/>
          <a:p>
            <a:r>
              <a:rPr lang="el-GR" sz="1200" b="1" dirty="0" smtClean="0">
                <a:solidFill>
                  <a:schemeClr val="bg1"/>
                </a:solidFill>
              </a:rPr>
              <a:t>6</a:t>
            </a:r>
            <a:r>
              <a:rPr lang="en-US" sz="1200" b="1" dirty="0" smtClean="0">
                <a:solidFill>
                  <a:schemeClr val="bg1"/>
                </a:solidFill>
              </a:rPr>
              <a:t>5</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sz="4000" dirty="0" smtClean="0">
                <a:solidFill>
                  <a:schemeClr val="accent1"/>
                </a:solidFill>
              </a:rPr>
              <a:t>Συνύπαρξη ψαριών </a:t>
            </a:r>
            <a:br>
              <a:rPr lang="el-GR" sz="4000" dirty="0" smtClean="0">
                <a:solidFill>
                  <a:schemeClr val="accent1"/>
                </a:solidFill>
              </a:rPr>
            </a:br>
            <a:r>
              <a:rPr lang="el-GR" sz="4000" dirty="0" smtClean="0">
                <a:solidFill>
                  <a:schemeClr val="accent1"/>
                </a:solidFill>
              </a:rPr>
              <a:t>με ανεμώνες σε τροπικά νερά</a:t>
            </a:r>
            <a:endParaRPr lang="el-GR" sz="4000" dirty="0">
              <a:solidFill>
                <a:schemeClr val="accent1"/>
              </a:solidFill>
            </a:endParaRP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67</a:t>
            </a:fld>
            <a:endParaRPr lang="en-US"/>
          </a:p>
        </p:txBody>
      </p:sp>
      <p:pic>
        <p:nvPicPr>
          <p:cNvPr id="3" name="Θέση περιεχομένου 2" descr="Φωτογραφία με το ψάρι κλόουν να κολυμπά δίπλα και μέσα στην θαλάσσια ανεμώνη. Το ψάρι κλόουν τρέφεται με μικρά ασπόνδυλα που ενδέχεται να βλάψουν την ανεμώνη, ενώ τα κόπρανα του ψαριού παρέχουν θρεπτικά συστατικά στη θάλασσα ανεμώνη. Το ψάρι κλόουν προστατεύεται επιπλέον από τα αρπακτικά ζώα και από τα τσιμπήματα της Ανεμώνης διαθέτοντας ανοσία. Τέλος, το ψάρι κλόουν εκπέμπει έναν ήχο υψηλής συχνότητας που αποτρέπει το ψάρι πεταλούδα να φάει την ανεμώνη."/>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1108" y="1690689"/>
            <a:ext cx="5801784" cy="4351338"/>
          </a:xfrm>
        </p:spPr>
      </p:pic>
      <p:sp>
        <p:nvSpPr>
          <p:cNvPr id="9" name="TextBox 8"/>
          <p:cNvSpPr txBox="1"/>
          <p:nvPr/>
        </p:nvSpPr>
        <p:spPr>
          <a:xfrm>
            <a:off x="7021694" y="5659897"/>
            <a:ext cx="341760" cy="276999"/>
          </a:xfrm>
          <a:prstGeom prst="rect">
            <a:avLst/>
          </a:prstGeom>
          <a:noFill/>
          <a:ln>
            <a:noFill/>
          </a:ln>
        </p:spPr>
        <p:txBody>
          <a:bodyPr wrap="none" rtlCol="0">
            <a:spAutoFit/>
          </a:bodyPr>
          <a:lstStyle/>
          <a:p>
            <a:r>
              <a:rPr lang="el-GR" sz="1200" b="1" dirty="0" smtClean="0">
                <a:solidFill>
                  <a:schemeClr val="bg1"/>
                </a:solidFill>
              </a:rPr>
              <a:t>6</a:t>
            </a:r>
            <a:r>
              <a:rPr lang="en-US" sz="1200" b="1" dirty="0" smtClean="0">
                <a:solidFill>
                  <a:schemeClr val="bg1"/>
                </a:solidFill>
              </a:rPr>
              <a:t>6</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Θέση περιεχομένου 2" descr="Φωτογραφία του αποικιακού κοραλλιού Cladocora caespitos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6113" y="1992689"/>
            <a:ext cx="5666220" cy="3777480"/>
          </a:xfrm>
        </p:spPr>
      </p:pic>
      <p:sp>
        <p:nvSpPr>
          <p:cNvPr id="4" name="Τίτλος 3"/>
          <p:cNvSpPr>
            <a:spLocks noGrp="1"/>
          </p:cNvSpPr>
          <p:nvPr>
            <p:ph type="title"/>
          </p:nvPr>
        </p:nvSpPr>
        <p:spPr/>
        <p:txBody>
          <a:bodyPr>
            <a:normAutofit/>
          </a:bodyPr>
          <a:lstStyle/>
          <a:p>
            <a:r>
              <a:rPr lang="el-GR" sz="4000" dirty="0" smtClean="0">
                <a:solidFill>
                  <a:schemeClr val="accent1"/>
                </a:solidFill>
                <a:latin typeface="+mj-lt"/>
              </a:rPr>
              <a:t>Το αποικιακό κοράλλι </a:t>
            </a:r>
            <a:r>
              <a:rPr lang="sk-SK" sz="4000" dirty="0" smtClean="0">
                <a:solidFill>
                  <a:schemeClr val="accent1"/>
                </a:solidFill>
                <a:latin typeface="+mj-lt"/>
              </a:rPr>
              <a:t/>
            </a:r>
            <a:br>
              <a:rPr lang="sk-SK" sz="4000" dirty="0" smtClean="0">
                <a:solidFill>
                  <a:schemeClr val="accent1"/>
                </a:solidFill>
                <a:latin typeface="+mj-lt"/>
              </a:rPr>
            </a:br>
            <a:r>
              <a:rPr lang="sk-SK" sz="4000" i="1" dirty="0" smtClean="0">
                <a:solidFill>
                  <a:schemeClr val="accent1"/>
                </a:solidFill>
                <a:latin typeface="+mj-lt"/>
              </a:rPr>
              <a:t>Cladocora caespitosa</a:t>
            </a:r>
            <a:endParaRPr lang="el-GR" sz="4000" i="1" dirty="0">
              <a:solidFill>
                <a:schemeClr val="accent1"/>
              </a:solidFill>
              <a:latin typeface="+mj-lt"/>
            </a:endParaRP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68</a:t>
            </a:fld>
            <a:endParaRPr lang="en-US"/>
          </a:p>
        </p:txBody>
      </p:sp>
      <p:sp>
        <p:nvSpPr>
          <p:cNvPr id="7" name="TextBox 6"/>
          <p:cNvSpPr txBox="1"/>
          <p:nvPr/>
        </p:nvSpPr>
        <p:spPr>
          <a:xfrm>
            <a:off x="6887752" y="5354532"/>
            <a:ext cx="341760" cy="276999"/>
          </a:xfrm>
          <a:prstGeom prst="rect">
            <a:avLst/>
          </a:prstGeom>
          <a:noFill/>
          <a:ln>
            <a:noFill/>
          </a:ln>
        </p:spPr>
        <p:txBody>
          <a:bodyPr wrap="none" rtlCol="0">
            <a:spAutoFit/>
          </a:bodyPr>
          <a:lstStyle/>
          <a:p>
            <a:r>
              <a:rPr lang="sk-SK" sz="1200" b="1" dirty="0" smtClean="0">
                <a:solidFill>
                  <a:schemeClr val="bg1"/>
                </a:solidFill>
              </a:rPr>
              <a:t>6</a:t>
            </a:r>
            <a:r>
              <a:rPr lang="en-US" sz="1200" b="1" dirty="0" smtClean="0">
                <a:solidFill>
                  <a:schemeClr val="bg1"/>
                </a:solidFill>
              </a:rPr>
              <a:t>7</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err="1" smtClean="0">
                <a:solidFill>
                  <a:schemeClr val="accent1"/>
                </a:solidFill>
                <a:latin typeface="+mj-lt"/>
              </a:rPr>
              <a:t>Σκληρακτίνια</a:t>
            </a:r>
            <a:endParaRPr lang="el-GR" dirty="0">
              <a:solidFill>
                <a:schemeClr val="accent1"/>
              </a:solidFill>
              <a:latin typeface="+mj-lt"/>
            </a:endParaRPr>
          </a:p>
        </p:txBody>
      </p:sp>
      <p:sp>
        <p:nvSpPr>
          <p:cNvPr id="7" name="Θέση κειμένου 6"/>
          <p:cNvSpPr>
            <a:spLocks noGrp="1"/>
          </p:cNvSpPr>
          <p:nvPr>
            <p:ph idx="1"/>
          </p:nvPr>
        </p:nvSpPr>
        <p:spPr/>
        <p:txBody>
          <a:bodyPr>
            <a:normAutofit/>
          </a:bodyPr>
          <a:lstStyle/>
          <a:p>
            <a:pPr marL="0" indent="0">
              <a:buNone/>
            </a:pPr>
            <a:r>
              <a:rPr lang="el-GR" sz="2400" dirty="0" smtClean="0"/>
              <a:t>Βίντεο 11:</a:t>
            </a:r>
            <a:r>
              <a:rPr lang="en-US" sz="2400" dirty="0" smtClean="0"/>
              <a:t> </a:t>
            </a:r>
            <a:r>
              <a:rPr lang="en-US" sz="2400" dirty="0" err="1" smtClean="0"/>
              <a:t>Skleractinia</a:t>
            </a:r>
            <a:endParaRPr lang="en-US" sz="2400" dirty="0" smtClean="0"/>
          </a:p>
        </p:txBody>
      </p:sp>
      <p:sp>
        <p:nvSpPr>
          <p:cNvPr id="2" name="Θέση υποσέλιδου 1"/>
          <p:cNvSpPr>
            <a:spLocks noGrp="1"/>
          </p:cNvSpPr>
          <p:nvPr>
            <p:ph type="ftr" sz="quarter" idx="11"/>
          </p:nvPr>
        </p:nvSpPr>
        <p:spPr/>
        <p:txBody>
          <a:bodyPr/>
          <a:lstStyle/>
          <a:p>
            <a:r>
              <a:rPr lang="el-GR" smtClean="0"/>
              <a:t>Ενότητα 10. Ακτινωτά Ζώα</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περιεχομένου 8" descr="Φωτογραφία Κυβομέδουσας Tripedalia cystophora."/>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18722" y="2208811"/>
            <a:ext cx="3600995" cy="2710120"/>
          </a:xfrm>
        </p:spPr>
      </p:pic>
      <p:sp>
        <p:nvSpPr>
          <p:cNvPr id="2" name="Τίτλος 1" descr="Φωτογραφία Κυβοζώου"/>
          <p:cNvSpPr>
            <a:spLocks noGrp="1"/>
          </p:cNvSpPr>
          <p:nvPr>
            <p:ph type="title"/>
          </p:nvPr>
        </p:nvSpPr>
        <p:spPr/>
        <p:txBody>
          <a:bodyPr>
            <a:normAutofit/>
          </a:bodyPr>
          <a:lstStyle/>
          <a:p>
            <a:r>
              <a:rPr lang="el-GR" sz="4000" dirty="0" smtClean="0">
                <a:solidFill>
                  <a:schemeClr val="accent1"/>
                </a:solidFill>
                <a:latin typeface="+mj-lt"/>
              </a:rPr>
              <a:t>Οι 5 Ομοταξίες </a:t>
            </a:r>
            <a:r>
              <a:rPr lang="en-US" sz="4000" dirty="0" smtClean="0">
                <a:solidFill>
                  <a:schemeClr val="accent1"/>
                </a:solidFill>
                <a:latin typeface="+mj-lt"/>
              </a:rPr>
              <a:t/>
            </a:r>
            <a:br>
              <a:rPr lang="en-US" sz="4000" dirty="0" smtClean="0">
                <a:solidFill>
                  <a:schemeClr val="accent1"/>
                </a:solidFill>
                <a:latin typeface="+mj-lt"/>
              </a:rPr>
            </a:br>
            <a:r>
              <a:rPr lang="el-GR" sz="4000" dirty="0" smtClean="0">
                <a:solidFill>
                  <a:schemeClr val="accent1"/>
                </a:solidFill>
                <a:latin typeface="+mj-lt"/>
              </a:rPr>
              <a:t>των </a:t>
            </a:r>
            <a:r>
              <a:rPr lang="el-GR" sz="4000" dirty="0" err="1" smtClean="0">
                <a:solidFill>
                  <a:schemeClr val="accent1"/>
                </a:solidFill>
                <a:latin typeface="+mj-lt"/>
              </a:rPr>
              <a:t>Κνιδοζώων</a:t>
            </a:r>
            <a:r>
              <a:rPr lang="el-GR" sz="4000" dirty="0" smtClean="0">
                <a:solidFill>
                  <a:schemeClr val="accent1"/>
                </a:solidFill>
                <a:latin typeface="+mj-lt"/>
              </a:rPr>
              <a:t> 2/2</a:t>
            </a:r>
            <a:endParaRPr lang="el-GR" sz="4000" dirty="0">
              <a:solidFill>
                <a:schemeClr val="accent1"/>
              </a:solidFill>
              <a:latin typeface="+mj-lt"/>
            </a:endParaRPr>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7</a:t>
            </a:fld>
            <a:endParaRPr lang="en-US"/>
          </a:p>
        </p:txBody>
      </p:sp>
      <p:sp>
        <p:nvSpPr>
          <p:cNvPr id="5" name="Θέση κειμένου 4"/>
          <p:cNvSpPr>
            <a:spLocks noGrp="1"/>
          </p:cNvSpPr>
          <p:nvPr>
            <p:ph type="body" sz="quarter" idx="14"/>
          </p:nvPr>
        </p:nvSpPr>
        <p:spPr>
          <a:xfrm>
            <a:off x="1133889" y="5051615"/>
            <a:ext cx="3224429" cy="360363"/>
          </a:xfrm>
        </p:spPr>
        <p:txBody>
          <a:bodyPr>
            <a:noAutofit/>
          </a:bodyPr>
          <a:lstStyle/>
          <a:p>
            <a:r>
              <a:rPr lang="el-GR" altLang="el-GR" sz="1800" b="1" dirty="0" smtClean="0"/>
              <a:t>4. </a:t>
            </a:r>
            <a:r>
              <a:rPr lang="el-GR" altLang="el-GR" sz="1800" b="1" dirty="0" err="1" smtClean="0"/>
              <a:t>Κυβόζωα</a:t>
            </a:r>
            <a:r>
              <a:rPr lang="el-GR" altLang="el-GR" sz="1800" b="1" dirty="0" smtClean="0"/>
              <a:t> (κυρίως μέδουσες)</a:t>
            </a:r>
            <a:endParaRPr lang="el-GR" sz="1800" b="1" dirty="0"/>
          </a:p>
        </p:txBody>
      </p:sp>
      <p:sp>
        <p:nvSpPr>
          <p:cNvPr id="7" name="Θέση κειμένου 6"/>
          <p:cNvSpPr>
            <a:spLocks noGrp="1"/>
          </p:cNvSpPr>
          <p:nvPr>
            <p:ph type="body" sz="quarter" idx="15"/>
          </p:nvPr>
        </p:nvSpPr>
        <p:spPr>
          <a:xfrm>
            <a:off x="5030261" y="5051615"/>
            <a:ext cx="3203959" cy="360363"/>
          </a:xfrm>
        </p:spPr>
        <p:txBody>
          <a:bodyPr>
            <a:noAutofit/>
          </a:bodyPr>
          <a:lstStyle/>
          <a:p>
            <a:r>
              <a:rPr lang="el-GR" sz="1800" b="1" dirty="0" smtClean="0"/>
              <a:t>5. </a:t>
            </a:r>
            <a:r>
              <a:rPr lang="el-GR" sz="1800" b="1" dirty="0" err="1" smtClean="0"/>
              <a:t>Ανθόζωα</a:t>
            </a:r>
            <a:r>
              <a:rPr lang="el-GR" sz="1800" b="1" dirty="0" smtClean="0"/>
              <a:t> (μόνο πολύποδες)</a:t>
            </a:r>
            <a:endParaRPr lang="el-GR" sz="1800" b="1" dirty="0"/>
          </a:p>
        </p:txBody>
      </p:sp>
      <p:pic>
        <p:nvPicPr>
          <p:cNvPr id="12" name="Θέση περιεχομένου 11" descr="Φωτογραφία γιγαντιαίας πράσινης ανεμώνης."/>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25499" y="2543378"/>
            <a:ext cx="3269828" cy="2170489"/>
          </a:xfrm>
        </p:spPr>
      </p:pic>
      <p:sp>
        <p:nvSpPr>
          <p:cNvPr id="17" name="TextBox 16"/>
          <p:cNvSpPr txBox="1"/>
          <p:nvPr/>
        </p:nvSpPr>
        <p:spPr>
          <a:xfrm>
            <a:off x="4177957" y="4547201"/>
            <a:ext cx="341760" cy="276999"/>
          </a:xfrm>
          <a:prstGeom prst="rect">
            <a:avLst/>
          </a:prstGeom>
          <a:noFill/>
          <a:ln>
            <a:noFill/>
          </a:ln>
        </p:spPr>
        <p:txBody>
          <a:bodyPr wrap="none" rtlCol="0">
            <a:spAutoFit/>
          </a:bodyPr>
          <a:lstStyle/>
          <a:p>
            <a:r>
              <a:rPr lang="en-US" sz="1200" b="1" dirty="0" smtClean="0">
                <a:solidFill>
                  <a:schemeClr val="bg1"/>
                </a:solidFill>
              </a:rPr>
              <a:t>13</a:t>
            </a:r>
            <a:endParaRPr lang="en-US" sz="1200" b="1" dirty="0">
              <a:solidFill>
                <a:schemeClr val="bg1"/>
              </a:solidFill>
            </a:endParaRPr>
          </a:p>
        </p:txBody>
      </p:sp>
      <p:sp>
        <p:nvSpPr>
          <p:cNvPr id="18" name="TextBox 17"/>
          <p:cNvSpPr txBox="1"/>
          <p:nvPr/>
        </p:nvSpPr>
        <p:spPr>
          <a:xfrm>
            <a:off x="7892460" y="4408702"/>
            <a:ext cx="341760" cy="276999"/>
          </a:xfrm>
          <a:prstGeom prst="rect">
            <a:avLst/>
          </a:prstGeom>
          <a:noFill/>
          <a:ln>
            <a:noFill/>
          </a:ln>
        </p:spPr>
        <p:txBody>
          <a:bodyPr wrap="none" rtlCol="0">
            <a:spAutoFit/>
          </a:bodyPr>
          <a:lstStyle/>
          <a:p>
            <a:r>
              <a:rPr lang="en-US" sz="1200" b="1" dirty="0" smtClean="0">
                <a:solidFill>
                  <a:schemeClr val="bg1"/>
                </a:solidFill>
              </a:rPr>
              <a:t>14</a:t>
            </a:r>
            <a:endParaRPr lang="en-US" sz="1200" b="1" dirty="0">
              <a:solidFill>
                <a:schemeClr val="bg1"/>
              </a:solidFill>
            </a:endParaRPr>
          </a:p>
        </p:txBody>
      </p:sp>
    </p:spTree>
    <p:extLst>
      <p:ext uri="{BB962C8B-B14F-4D97-AF65-F5344CB8AC3E}">
        <p14:creationId xmlns:p14="http://schemas.microsoft.com/office/powerpoint/2010/main" val="21479608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Autofit/>
          </a:bodyPr>
          <a:lstStyle/>
          <a:p>
            <a:pPr eaLnBrk="1" hangingPunct="1"/>
            <a:r>
              <a:rPr lang="el-GR" altLang="el-GR" sz="4000" dirty="0" smtClean="0">
                <a:solidFill>
                  <a:schemeClr val="accent1"/>
                </a:solidFill>
              </a:rPr>
              <a:t>Δομή </a:t>
            </a:r>
            <a:r>
              <a:rPr lang="el-GR" altLang="el-GR" sz="4000" dirty="0" err="1" smtClean="0">
                <a:solidFill>
                  <a:schemeClr val="accent1"/>
                </a:solidFill>
              </a:rPr>
              <a:t>Σκληρακτίνιου</a:t>
            </a:r>
            <a:r>
              <a:rPr lang="el-GR" altLang="el-GR" sz="4000" dirty="0" smtClean="0">
                <a:solidFill>
                  <a:schemeClr val="accent1"/>
                </a:solidFill>
              </a:rPr>
              <a:t> </a:t>
            </a:r>
            <a:r>
              <a:rPr lang="en-US" altLang="el-GR" sz="4000" dirty="0" smtClean="0">
                <a:solidFill>
                  <a:schemeClr val="accent1"/>
                </a:solidFill>
              </a:rPr>
              <a:t/>
            </a:r>
            <a:br>
              <a:rPr lang="en-US" altLang="el-GR" sz="4000" dirty="0" smtClean="0">
                <a:solidFill>
                  <a:schemeClr val="accent1"/>
                </a:solidFill>
              </a:rPr>
            </a:br>
            <a:r>
              <a:rPr lang="en-US" altLang="el-GR" sz="4000" dirty="0" smtClean="0">
                <a:solidFill>
                  <a:schemeClr val="accent1"/>
                </a:solidFill>
              </a:rPr>
              <a:t>Z</a:t>
            </a:r>
            <a:r>
              <a:rPr lang="el-GR" altLang="el-GR" sz="4000" dirty="0" err="1" smtClean="0">
                <a:solidFill>
                  <a:schemeClr val="accent1"/>
                </a:solidFill>
              </a:rPr>
              <a:t>ωανθαρίου</a:t>
            </a:r>
            <a:r>
              <a:rPr lang="el-GR" altLang="el-GR" sz="4000" dirty="0" smtClean="0">
                <a:solidFill>
                  <a:schemeClr val="accent1"/>
                </a:solidFill>
              </a:rPr>
              <a:t> </a:t>
            </a:r>
            <a:endParaRPr lang="en-GB" altLang="el-GR" sz="4000" dirty="0" smtClean="0">
              <a:solidFill>
                <a:schemeClr val="accent1"/>
              </a:solidFill>
            </a:endParaRPr>
          </a:p>
        </p:txBody>
      </p:sp>
      <p:pic>
        <p:nvPicPr>
          <p:cNvPr id="12" name="Θέση περιεχομένου 11"/>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588339" y="1690689"/>
            <a:ext cx="3921767" cy="4240001"/>
          </a:xfrm>
        </p:spPr>
      </p:pic>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70</a:t>
            </a:fld>
            <a:endParaRPr lang="en-US"/>
          </a:p>
        </p:txBody>
      </p:sp>
      <p:sp>
        <p:nvSpPr>
          <p:cNvPr id="69642" name="Rectangle 13"/>
          <p:cNvSpPr>
            <a:spLocks noChangeArrowheads="1"/>
          </p:cNvSpPr>
          <p:nvPr/>
        </p:nvSpPr>
        <p:spPr bwMode="auto">
          <a:xfrm>
            <a:off x="3505200" y="5257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000">
                <a:solidFill>
                  <a:srgbClr val="FFCC66"/>
                </a:solidFill>
                <a:latin typeface="Comic Sans MS" panose="030F0702030302020204" pitchFamily="66" charset="0"/>
              </a:defRPr>
            </a:lvl1pPr>
            <a:lvl2pPr marL="742950" indent="-285750" eaLnBrk="0" hangingPunct="0">
              <a:defRPr sz="3000">
                <a:solidFill>
                  <a:srgbClr val="FFCC66"/>
                </a:solidFill>
                <a:latin typeface="Comic Sans MS" panose="030F0702030302020204" pitchFamily="66" charset="0"/>
              </a:defRPr>
            </a:lvl2pPr>
            <a:lvl3pPr marL="1143000" indent="-228600" eaLnBrk="0" hangingPunct="0">
              <a:defRPr sz="3000">
                <a:solidFill>
                  <a:srgbClr val="FFCC66"/>
                </a:solidFill>
                <a:latin typeface="Comic Sans MS" panose="030F0702030302020204" pitchFamily="66" charset="0"/>
              </a:defRPr>
            </a:lvl3pPr>
            <a:lvl4pPr marL="1600200" indent="-228600" eaLnBrk="0" hangingPunct="0">
              <a:defRPr sz="3000">
                <a:solidFill>
                  <a:srgbClr val="FFCC66"/>
                </a:solidFill>
                <a:latin typeface="Comic Sans MS" panose="030F0702030302020204" pitchFamily="66" charset="0"/>
              </a:defRPr>
            </a:lvl4pPr>
            <a:lvl5pPr marL="2057400" indent="-228600" eaLnBrk="0" hangingPunct="0">
              <a:defRPr sz="3000">
                <a:solidFill>
                  <a:srgbClr val="FFCC66"/>
                </a:solidFill>
                <a:latin typeface="Comic Sans MS" panose="030F0702030302020204" pitchFamily="66" charset="0"/>
              </a:defRPr>
            </a:lvl5pPr>
            <a:lvl6pPr marL="2514600" indent="-228600" eaLnBrk="0" fontAlgn="base" hangingPunct="0">
              <a:spcBef>
                <a:spcPct val="20000"/>
              </a:spcBef>
              <a:spcAft>
                <a:spcPct val="0"/>
              </a:spcAft>
              <a:defRPr sz="3000">
                <a:solidFill>
                  <a:srgbClr val="FFCC66"/>
                </a:solidFill>
                <a:latin typeface="Comic Sans MS" panose="030F0702030302020204" pitchFamily="66" charset="0"/>
              </a:defRPr>
            </a:lvl6pPr>
            <a:lvl7pPr marL="2971800" indent="-228600" eaLnBrk="0" fontAlgn="base" hangingPunct="0">
              <a:spcBef>
                <a:spcPct val="20000"/>
              </a:spcBef>
              <a:spcAft>
                <a:spcPct val="0"/>
              </a:spcAft>
              <a:defRPr sz="3000">
                <a:solidFill>
                  <a:srgbClr val="FFCC66"/>
                </a:solidFill>
                <a:latin typeface="Comic Sans MS" panose="030F0702030302020204" pitchFamily="66" charset="0"/>
              </a:defRPr>
            </a:lvl7pPr>
            <a:lvl8pPr marL="3429000" indent="-228600" eaLnBrk="0" fontAlgn="base" hangingPunct="0">
              <a:spcBef>
                <a:spcPct val="20000"/>
              </a:spcBef>
              <a:spcAft>
                <a:spcPct val="0"/>
              </a:spcAft>
              <a:defRPr sz="3000">
                <a:solidFill>
                  <a:srgbClr val="FFCC66"/>
                </a:solidFill>
                <a:latin typeface="Comic Sans MS" panose="030F0702030302020204" pitchFamily="66" charset="0"/>
              </a:defRPr>
            </a:lvl8pPr>
            <a:lvl9pPr marL="3886200" indent="-228600" eaLnBrk="0" fontAlgn="base" hangingPunct="0">
              <a:spcBef>
                <a:spcPct val="20000"/>
              </a:spcBef>
              <a:spcAft>
                <a:spcPct val="0"/>
              </a:spcAft>
              <a:defRPr sz="3000">
                <a:solidFill>
                  <a:srgbClr val="FFCC66"/>
                </a:solidFill>
                <a:latin typeface="Comic Sans MS" panose="030F0702030302020204" pitchFamily="66" charset="0"/>
              </a:defRPr>
            </a:lvl9pPr>
          </a:lstStyle>
          <a:p>
            <a:pPr eaLnBrk="1" hangingPunct="1"/>
            <a:endParaRPr lang="el-GR" altLang="el-GR"/>
          </a:p>
        </p:txBody>
      </p:sp>
      <p:sp>
        <p:nvSpPr>
          <p:cNvPr id="7" name="TextBox 6"/>
          <p:cNvSpPr txBox="1"/>
          <p:nvPr/>
        </p:nvSpPr>
        <p:spPr>
          <a:xfrm>
            <a:off x="6168346" y="5653691"/>
            <a:ext cx="341760" cy="276999"/>
          </a:xfrm>
          <a:prstGeom prst="rect">
            <a:avLst/>
          </a:prstGeom>
          <a:noFill/>
          <a:ln>
            <a:noFill/>
          </a:ln>
        </p:spPr>
        <p:txBody>
          <a:bodyPr wrap="none" rtlCol="0">
            <a:spAutoFit/>
          </a:bodyPr>
          <a:lstStyle/>
          <a:p>
            <a:r>
              <a:rPr lang="el-GR" sz="1200" b="1" dirty="0" smtClean="0"/>
              <a:t>6</a:t>
            </a:r>
            <a:r>
              <a:rPr lang="en-US" sz="1200" b="1" dirty="0" smtClean="0"/>
              <a:t>8</a:t>
            </a:r>
            <a:endParaRPr lang="en-US" sz="1200" b="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sz="4000" dirty="0" smtClean="0">
                <a:solidFill>
                  <a:schemeClr val="accent1"/>
                </a:solidFill>
                <a:latin typeface="+mj-lt"/>
              </a:rPr>
              <a:t>Σκελετοί </a:t>
            </a:r>
            <a:r>
              <a:rPr lang="el-GR" sz="4000" dirty="0" err="1" smtClean="0">
                <a:solidFill>
                  <a:schemeClr val="accent1"/>
                </a:solidFill>
                <a:latin typeface="+mj-lt"/>
              </a:rPr>
              <a:t>μονήρων</a:t>
            </a:r>
            <a:r>
              <a:rPr lang="el-GR" sz="4000" dirty="0" smtClean="0">
                <a:solidFill>
                  <a:schemeClr val="accent1"/>
                </a:solidFill>
                <a:latin typeface="+mj-lt"/>
              </a:rPr>
              <a:t> </a:t>
            </a:r>
            <a:r>
              <a:rPr lang="el-GR" sz="4000" dirty="0" err="1" smtClean="0">
                <a:solidFill>
                  <a:schemeClr val="accent1"/>
                </a:solidFill>
                <a:latin typeface="+mj-lt"/>
              </a:rPr>
              <a:t>κοραλλίων</a:t>
            </a:r>
            <a:r>
              <a:rPr lang="el-GR" sz="4000" dirty="0" smtClean="0">
                <a:solidFill>
                  <a:schemeClr val="accent1"/>
                </a:solidFill>
                <a:latin typeface="+mj-lt"/>
              </a:rPr>
              <a:t>. </a:t>
            </a:r>
            <a:br>
              <a:rPr lang="el-GR" sz="4000" dirty="0" smtClean="0">
                <a:solidFill>
                  <a:schemeClr val="accent1"/>
                </a:solidFill>
                <a:latin typeface="+mj-lt"/>
              </a:rPr>
            </a:br>
            <a:r>
              <a:rPr lang="el-GR" sz="4000" dirty="0" smtClean="0">
                <a:solidFill>
                  <a:schemeClr val="accent1"/>
                </a:solidFill>
                <a:latin typeface="+mj-lt"/>
              </a:rPr>
              <a:t>Οι πολύποδες δεν διακρίνονται.</a:t>
            </a:r>
            <a:endParaRPr lang="el-GR" sz="4000" dirty="0">
              <a:solidFill>
                <a:schemeClr val="accent1"/>
              </a:solidFill>
              <a:latin typeface="+mj-lt"/>
            </a:endParaRPr>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6681" y="1682860"/>
            <a:ext cx="5890637" cy="4516155"/>
          </a:xfrm>
        </p:spPr>
      </p:pic>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71</a:t>
            </a:fld>
            <a:endParaRPr lang="en-US"/>
          </a:p>
        </p:txBody>
      </p:sp>
      <p:sp>
        <p:nvSpPr>
          <p:cNvPr id="8" name="TextBox 7"/>
          <p:cNvSpPr txBox="1"/>
          <p:nvPr/>
        </p:nvSpPr>
        <p:spPr>
          <a:xfrm>
            <a:off x="7078348" y="5846717"/>
            <a:ext cx="341760" cy="276999"/>
          </a:xfrm>
          <a:prstGeom prst="rect">
            <a:avLst/>
          </a:prstGeom>
          <a:noFill/>
          <a:ln>
            <a:noFill/>
          </a:ln>
        </p:spPr>
        <p:txBody>
          <a:bodyPr wrap="none" rtlCol="0">
            <a:spAutoFit/>
          </a:bodyPr>
          <a:lstStyle/>
          <a:p>
            <a:r>
              <a:rPr lang="en-US" sz="1200" b="1" dirty="0" smtClean="0">
                <a:solidFill>
                  <a:schemeClr val="bg1"/>
                </a:solidFill>
              </a:rPr>
              <a:t>69</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accent1"/>
                </a:solidFill>
              </a:rPr>
              <a:t>Πολύποδες κοραλλιών</a:t>
            </a:r>
            <a:endParaRPr lang="en-US" dirty="0">
              <a:solidFill>
                <a:schemeClr val="accent1"/>
              </a:solidFill>
            </a:endParaRPr>
          </a:p>
        </p:txBody>
      </p:sp>
      <p:pic>
        <p:nvPicPr>
          <p:cNvPr id="16" name="Content Placeholder 15" descr="Πολύποδες κοραλλιών σχηματίζουν λεβα ζωντανό χαλί πάνω από έναν σκελετό από ανθρακικό ασβέστιο.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083451"/>
            <a:ext cx="7730398" cy="3023878"/>
          </a:xfrm>
        </p:spPr>
      </p:pic>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72</a:t>
            </a:fld>
            <a:endParaRPr lang="en-US"/>
          </a:p>
        </p:txBody>
      </p:sp>
      <p:sp>
        <p:nvSpPr>
          <p:cNvPr id="7" name="TextBox 6"/>
          <p:cNvSpPr txBox="1"/>
          <p:nvPr/>
        </p:nvSpPr>
        <p:spPr>
          <a:xfrm>
            <a:off x="7793677" y="4772174"/>
            <a:ext cx="341760" cy="276999"/>
          </a:xfrm>
          <a:prstGeom prst="rect">
            <a:avLst/>
          </a:prstGeom>
          <a:noFill/>
          <a:ln>
            <a:noFill/>
          </a:ln>
        </p:spPr>
        <p:txBody>
          <a:bodyPr wrap="none" rtlCol="0">
            <a:spAutoFit/>
          </a:bodyPr>
          <a:lstStyle/>
          <a:p>
            <a:r>
              <a:rPr lang="en-US" sz="1200" b="1" dirty="0" smtClean="0">
                <a:solidFill>
                  <a:schemeClr val="bg1"/>
                </a:solidFill>
              </a:rPr>
              <a:t>70</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solidFill>
                  <a:schemeClr val="accent1"/>
                </a:solidFill>
              </a:rPr>
              <a:t>Κηρίανθος</a:t>
            </a:r>
            <a:r>
              <a:rPr lang="el-GR" dirty="0" smtClean="0">
                <a:solidFill>
                  <a:schemeClr val="accent1"/>
                </a:solidFill>
              </a:rPr>
              <a:t> </a:t>
            </a:r>
            <a:r>
              <a:rPr lang="en-US" dirty="0" smtClean="0">
                <a:solidFill>
                  <a:schemeClr val="accent1"/>
                </a:solidFill>
              </a:rPr>
              <a:t/>
            </a:r>
            <a:br>
              <a:rPr lang="en-US" dirty="0" smtClean="0">
                <a:solidFill>
                  <a:schemeClr val="accent1"/>
                </a:solidFill>
              </a:rPr>
            </a:br>
            <a:r>
              <a:rPr lang="el-GR" dirty="0" smtClean="0">
                <a:solidFill>
                  <a:schemeClr val="accent1"/>
                </a:solidFill>
              </a:rPr>
              <a:t>(</a:t>
            </a:r>
            <a:r>
              <a:rPr lang="el-GR" dirty="0" err="1" smtClean="0">
                <a:solidFill>
                  <a:schemeClr val="accent1"/>
                </a:solidFill>
              </a:rPr>
              <a:t>Κηριαντιπαθάρια</a:t>
            </a:r>
            <a:r>
              <a:rPr lang="el-GR" dirty="0" smtClean="0">
                <a:solidFill>
                  <a:schemeClr val="accent1"/>
                </a:solidFill>
              </a:rPr>
              <a:t>)</a:t>
            </a:r>
            <a:endParaRPr lang="en-US" dirty="0">
              <a:solidFill>
                <a:schemeClr val="accent1"/>
              </a:solidFill>
            </a:endParaRP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73</a:t>
            </a:fld>
            <a:endParaRPr lang="en-US"/>
          </a:p>
        </p:txBody>
      </p:sp>
      <p:pic>
        <p:nvPicPr>
          <p:cNvPr id="8" name="Content Placeholder 7" descr="Φωτογραφία σωληνόβιας ανεμώνης."/>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1350" y="1773032"/>
            <a:ext cx="6513207" cy="4351338"/>
          </a:xfrm>
        </p:spPr>
      </p:pic>
      <p:sp>
        <p:nvSpPr>
          <p:cNvPr id="7" name="TextBox 6"/>
          <p:cNvSpPr txBox="1"/>
          <p:nvPr/>
        </p:nvSpPr>
        <p:spPr>
          <a:xfrm>
            <a:off x="7474991" y="5662950"/>
            <a:ext cx="341760" cy="276999"/>
          </a:xfrm>
          <a:prstGeom prst="rect">
            <a:avLst/>
          </a:prstGeom>
          <a:noFill/>
          <a:ln>
            <a:noFill/>
          </a:ln>
        </p:spPr>
        <p:txBody>
          <a:bodyPr wrap="none" rtlCol="0">
            <a:spAutoFit/>
          </a:bodyPr>
          <a:lstStyle/>
          <a:p>
            <a:r>
              <a:rPr lang="el-GR" sz="1200" b="1" dirty="0" smtClean="0">
                <a:solidFill>
                  <a:schemeClr val="bg1"/>
                </a:solidFill>
              </a:rPr>
              <a:t>7</a:t>
            </a:r>
            <a:r>
              <a:rPr lang="en-US" sz="1200" b="1" dirty="0" smtClean="0">
                <a:solidFill>
                  <a:schemeClr val="bg1"/>
                </a:solidFill>
              </a:rPr>
              <a:t>1</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solidFill>
                  <a:schemeClr val="accent1"/>
                </a:solidFill>
              </a:rPr>
              <a:t>Αλκυονάρια</a:t>
            </a:r>
            <a:r>
              <a:rPr lang="el-GR" dirty="0" smtClean="0">
                <a:solidFill>
                  <a:schemeClr val="accent1"/>
                </a:solidFill>
              </a:rPr>
              <a:t> </a:t>
            </a:r>
            <a:r>
              <a:rPr lang="en-US" dirty="0" smtClean="0">
                <a:solidFill>
                  <a:schemeClr val="accent1"/>
                </a:solidFill>
              </a:rPr>
              <a:t/>
            </a:r>
            <a:br>
              <a:rPr lang="en-US" dirty="0" smtClean="0">
                <a:solidFill>
                  <a:schemeClr val="accent1"/>
                </a:solidFill>
              </a:rPr>
            </a:br>
            <a:r>
              <a:rPr lang="el-GR" dirty="0" smtClean="0">
                <a:solidFill>
                  <a:schemeClr val="accent1"/>
                </a:solidFill>
              </a:rPr>
              <a:t>ή </a:t>
            </a:r>
            <a:r>
              <a:rPr lang="el-GR" dirty="0" err="1" smtClean="0">
                <a:solidFill>
                  <a:schemeClr val="accent1"/>
                </a:solidFill>
              </a:rPr>
              <a:t>Οκτωκοράλλια</a:t>
            </a:r>
            <a:endParaRPr lang="en-US" dirty="0">
              <a:solidFill>
                <a:schemeClr val="accent1"/>
              </a:solidFill>
            </a:endParaRPr>
          </a:p>
        </p:txBody>
      </p:sp>
      <p:pic>
        <p:nvPicPr>
          <p:cNvPr id="5" name="Θέση περιεχομένου 4" descr="Φωτογραφία Οκτωκορραλίου."/>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475445"/>
            <a:ext cx="3886200" cy="3051698"/>
          </a:xfrm>
        </p:spPr>
      </p:pic>
      <p:pic>
        <p:nvPicPr>
          <p:cNvPr id="6" name="Θέση περιεχομένου 5" descr="Φωτογραφία Οκτωκορραλίου."/>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41546" y="1825625"/>
            <a:ext cx="3261407" cy="4351338"/>
          </a:xfrm>
        </p:spPr>
      </p:pic>
      <p:sp>
        <p:nvSpPr>
          <p:cNvPr id="7" name="Θέση υποσέλιδου 6"/>
          <p:cNvSpPr>
            <a:spLocks noGrp="1"/>
          </p:cNvSpPr>
          <p:nvPr>
            <p:ph type="ftr" sz="quarter" idx="11"/>
          </p:nvPr>
        </p:nvSpPr>
        <p:spPr/>
        <p:txBody>
          <a:bodyPr/>
          <a:lstStyle/>
          <a:p>
            <a:r>
              <a:rPr lang="el-GR" smtClean="0"/>
              <a:t>Ενότητα 10. Ακτινωτά Ζώα</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74</a:t>
            </a:fld>
            <a:endParaRPr lang="en-US"/>
          </a:p>
        </p:txBody>
      </p:sp>
      <p:sp>
        <p:nvSpPr>
          <p:cNvPr id="9" name="TextBox 8"/>
          <p:cNvSpPr txBox="1"/>
          <p:nvPr/>
        </p:nvSpPr>
        <p:spPr>
          <a:xfrm>
            <a:off x="7755318" y="5649280"/>
            <a:ext cx="341760" cy="276999"/>
          </a:xfrm>
          <a:prstGeom prst="rect">
            <a:avLst/>
          </a:prstGeom>
          <a:noFill/>
          <a:ln>
            <a:noFill/>
          </a:ln>
        </p:spPr>
        <p:txBody>
          <a:bodyPr wrap="none" rtlCol="0">
            <a:spAutoFit/>
          </a:bodyPr>
          <a:lstStyle/>
          <a:p>
            <a:r>
              <a:rPr lang="el-GR" sz="1200" b="1" dirty="0" smtClean="0">
                <a:solidFill>
                  <a:schemeClr val="bg1"/>
                </a:solidFill>
              </a:rPr>
              <a:t>7</a:t>
            </a:r>
            <a:r>
              <a:rPr lang="en-US" sz="1200" b="1" dirty="0" smtClean="0">
                <a:solidFill>
                  <a:schemeClr val="bg1"/>
                </a:solidFill>
              </a:rPr>
              <a:t>3</a:t>
            </a:r>
            <a:endParaRPr lang="en-US" sz="1200" b="1" dirty="0">
              <a:solidFill>
                <a:schemeClr val="bg1"/>
              </a:solidFill>
            </a:endParaRPr>
          </a:p>
        </p:txBody>
      </p:sp>
      <p:sp>
        <p:nvSpPr>
          <p:cNvPr id="10" name="TextBox 9"/>
          <p:cNvSpPr txBox="1"/>
          <p:nvPr/>
        </p:nvSpPr>
        <p:spPr>
          <a:xfrm>
            <a:off x="4095411" y="5263770"/>
            <a:ext cx="341760" cy="276999"/>
          </a:xfrm>
          <a:prstGeom prst="rect">
            <a:avLst/>
          </a:prstGeom>
          <a:noFill/>
          <a:ln>
            <a:noFill/>
          </a:ln>
        </p:spPr>
        <p:txBody>
          <a:bodyPr wrap="none" rtlCol="0">
            <a:spAutoFit/>
          </a:bodyPr>
          <a:lstStyle/>
          <a:p>
            <a:r>
              <a:rPr lang="el-GR" sz="1200" b="1" dirty="0" smtClean="0">
                <a:solidFill>
                  <a:schemeClr val="bg1"/>
                </a:solidFill>
              </a:rPr>
              <a:t>7</a:t>
            </a:r>
            <a:r>
              <a:rPr lang="en-US" sz="1200" b="1" dirty="0" smtClean="0">
                <a:solidFill>
                  <a:schemeClr val="bg1"/>
                </a:solidFill>
              </a:rPr>
              <a:t>2</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accent1"/>
                </a:solidFill>
              </a:rPr>
              <a:t>Πολύποδας </a:t>
            </a:r>
            <a:r>
              <a:rPr lang="el-GR" dirty="0" err="1" smtClean="0">
                <a:solidFill>
                  <a:schemeClr val="accent1"/>
                </a:solidFill>
              </a:rPr>
              <a:t>Οκτωκοραλλίου</a:t>
            </a:r>
            <a:endParaRPr lang="en-US" dirty="0">
              <a:solidFill>
                <a:schemeClr val="accent1"/>
              </a:solidFill>
            </a:endParaRPr>
          </a:p>
        </p:txBody>
      </p:sp>
      <p:pic>
        <p:nvPicPr>
          <p:cNvPr id="4" name="Θέση περιεχομένου 3" descr="Φωτογραφία Οκτωκοραλλίου Swiftia polyp. με οκτώ ακανθώδη  πλοκάμια, ενώ τα Σκληρακτίνια κοράλλια έχουν έξι μη ακανθώδη πλοκάμια.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4690" y="1825625"/>
            <a:ext cx="5814620" cy="4351338"/>
          </a:xfrm>
        </p:spPr>
      </p:pic>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75</a:t>
            </a:fld>
            <a:endParaRPr lang="en-US"/>
          </a:p>
        </p:txBody>
      </p:sp>
      <p:sp>
        <p:nvSpPr>
          <p:cNvPr id="7" name="TextBox 6"/>
          <p:cNvSpPr txBox="1"/>
          <p:nvPr/>
        </p:nvSpPr>
        <p:spPr>
          <a:xfrm>
            <a:off x="7137550" y="5835691"/>
            <a:ext cx="341760" cy="276999"/>
          </a:xfrm>
          <a:prstGeom prst="rect">
            <a:avLst/>
          </a:prstGeom>
          <a:noFill/>
          <a:ln>
            <a:noFill/>
          </a:ln>
        </p:spPr>
        <p:txBody>
          <a:bodyPr wrap="none" rtlCol="0">
            <a:spAutoFit/>
          </a:bodyPr>
          <a:lstStyle/>
          <a:p>
            <a:r>
              <a:rPr lang="el-GR" sz="1200" b="1" dirty="0" smtClean="0">
                <a:solidFill>
                  <a:schemeClr val="bg1"/>
                </a:solidFill>
              </a:rPr>
              <a:t>7</a:t>
            </a:r>
            <a:r>
              <a:rPr lang="en-US" sz="1200" b="1" dirty="0" smtClean="0">
                <a:solidFill>
                  <a:schemeClr val="bg1"/>
                </a:solidFill>
              </a:rPr>
              <a:t>4</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a:bodyPr>
          <a:lstStyle/>
          <a:p>
            <a:pPr eaLnBrk="1" hangingPunct="1"/>
            <a:r>
              <a:rPr lang="el-GR" altLang="el-GR" sz="4000" dirty="0" err="1" smtClean="0">
                <a:solidFill>
                  <a:schemeClr val="accent1"/>
                </a:solidFill>
                <a:latin typeface="+mj-lt"/>
              </a:rPr>
              <a:t>Οκτωκοράλλιο</a:t>
            </a:r>
            <a:r>
              <a:rPr lang="el-GR" altLang="el-GR" sz="4000" dirty="0" smtClean="0">
                <a:solidFill>
                  <a:schemeClr val="accent1"/>
                </a:solidFill>
                <a:latin typeface="+mj-lt"/>
              </a:rPr>
              <a:t> </a:t>
            </a:r>
            <a:r>
              <a:rPr lang="en-US" altLang="el-GR" sz="4000" dirty="0" smtClean="0">
                <a:solidFill>
                  <a:schemeClr val="accent1"/>
                </a:solidFill>
                <a:latin typeface="+mj-lt"/>
              </a:rPr>
              <a:t/>
            </a:r>
            <a:br>
              <a:rPr lang="en-US" altLang="el-GR" sz="4000" dirty="0" smtClean="0">
                <a:solidFill>
                  <a:schemeClr val="accent1"/>
                </a:solidFill>
                <a:latin typeface="+mj-lt"/>
              </a:rPr>
            </a:br>
            <a:r>
              <a:rPr lang="en-US" altLang="el-GR" sz="4000" i="1" dirty="0" err="1" smtClean="0">
                <a:solidFill>
                  <a:schemeClr val="accent1"/>
                </a:solidFill>
                <a:latin typeface="+mj-lt"/>
              </a:rPr>
              <a:t>Corallium</a:t>
            </a:r>
            <a:r>
              <a:rPr lang="en-US" altLang="el-GR" sz="4000" i="1" dirty="0" smtClean="0">
                <a:solidFill>
                  <a:schemeClr val="accent1"/>
                </a:solidFill>
                <a:latin typeface="+mj-lt"/>
              </a:rPr>
              <a:t> </a:t>
            </a:r>
            <a:r>
              <a:rPr lang="en-US" altLang="el-GR" sz="4000" i="1" dirty="0" err="1" smtClean="0">
                <a:solidFill>
                  <a:schemeClr val="accent1"/>
                </a:solidFill>
                <a:latin typeface="+mj-lt"/>
              </a:rPr>
              <a:t>rubrum</a:t>
            </a:r>
            <a:endParaRPr lang="en-GB" altLang="el-GR" sz="4000" i="1" dirty="0" smtClean="0">
              <a:solidFill>
                <a:schemeClr val="accent1"/>
              </a:solidFill>
              <a:latin typeface="+mj-lt"/>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76</a:t>
            </a:fld>
            <a:endParaRPr lang="en-US"/>
          </a:p>
        </p:txBody>
      </p:sp>
      <p:pic>
        <p:nvPicPr>
          <p:cNvPr id="10" name="Content Placeholder 9" descr="Φωτογραφία του Corallium rubrum."/>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16151" y="1727803"/>
            <a:ext cx="6511698" cy="4371868"/>
          </a:xfrm>
        </p:spPr>
      </p:pic>
      <p:sp>
        <p:nvSpPr>
          <p:cNvPr id="6" name="TextBox 5"/>
          <p:cNvSpPr txBox="1"/>
          <p:nvPr/>
        </p:nvSpPr>
        <p:spPr>
          <a:xfrm>
            <a:off x="7334220" y="5663429"/>
            <a:ext cx="341760" cy="276999"/>
          </a:xfrm>
          <a:prstGeom prst="rect">
            <a:avLst/>
          </a:prstGeom>
          <a:noFill/>
          <a:ln>
            <a:noFill/>
          </a:ln>
        </p:spPr>
        <p:txBody>
          <a:bodyPr wrap="none" rtlCol="0">
            <a:spAutoFit/>
          </a:bodyPr>
          <a:lstStyle/>
          <a:p>
            <a:r>
              <a:rPr lang="el-GR" sz="1200" b="1" dirty="0" smtClean="0">
                <a:solidFill>
                  <a:schemeClr val="bg1"/>
                </a:solidFill>
              </a:rPr>
              <a:t>7</a:t>
            </a:r>
            <a:r>
              <a:rPr lang="en-US" sz="1200" b="1" dirty="0" smtClean="0">
                <a:solidFill>
                  <a:schemeClr val="bg1"/>
                </a:solidFill>
              </a:rPr>
              <a:t>5</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l-GR" altLang="el-GR" dirty="0" smtClean="0">
                <a:solidFill>
                  <a:schemeClr val="accent1"/>
                </a:solidFill>
              </a:rPr>
              <a:t>Δομή </a:t>
            </a:r>
            <a:r>
              <a:rPr lang="el-GR" altLang="el-GR" dirty="0" err="1" smtClean="0">
                <a:solidFill>
                  <a:schemeClr val="accent1"/>
                </a:solidFill>
              </a:rPr>
              <a:t>Οκτωκοραλλίου</a:t>
            </a:r>
            <a:endParaRPr lang="en-GB" altLang="el-GR" dirty="0" smtClean="0">
              <a:solidFill>
                <a:schemeClr val="accent1"/>
              </a:solidFill>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77</a:t>
            </a:fld>
            <a:endParaRPr lang="en-US"/>
          </a:p>
        </p:txBody>
      </p:sp>
      <p:pic>
        <p:nvPicPr>
          <p:cNvPr id="3" name="Θέση περιεχομένου 2" descr="Πολύποδας Αλκυοναρίου (Οκτωκοράλλιο). Παρατηρήσατε τις οκτώ πτερωτές κεραίες, το κοινέγχυμα και τους γαστροδερμικούς σωλήνες. Έχουν ενδοσκελετό από ασβεστολιθικές βελόνες συχνά με κεράτινη πρωτείνη, που μπορεί να έχει τη μορφή ενός αξονικού ραβδιού."/>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6487" y="1472304"/>
            <a:ext cx="5040452" cy="4737420"/>
          </a:xfrm>
        </p:spPr>
      </p:pic>
      <p:sp>
        <p:nvSpPr>
          <p:cNvPr id="6" name="TextBox 5"/>
          <p:cNvSpPr txBox="1"/>
          <p:nvPr/>
        </p:nvSpPr>
        <p:spPr>
          <a:xfrm>
            <a:off x="6494090" y="5804945"/>
            <a:ext cx="341760" cy="276999"/>
          </a:xfrm>
          <a:prstGeom prst="rect">
            <a:avLst/>
          </a:prstGeom>
          <a:noFill/>
          <a:ln>
            <a:noFill/>
          </a:ln>
        </p:spPr>
        <p:txBody>
          <a:bodyPr wrap="none" rtlCol="0">
            <a:spAutoFit/>
          </a:bodyPr>
          <a:lstStyle/>
          <a:p>
            <a:r>
              <a:rPr lang="en-US" sz="1200" b="1" dirty="0" smtClean="0">
                <a:solidFill>
                  <a:schemeClr val="bg1"/>
                </a:solidFill>
              </a:rPr>
              <a:t>76</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solidFill>
                  <a:schemeClr val="accent1"/>
                </a:solidFill>
              </a:rPr>
              <a:t>Μορφές </a:t>
            </a:r>
            <a:r>
              <a:rPr lang="el-GR" dirty="0" err="1" smtClean="0">
                <a:solidFill>
                  <a:schemeClr val="accent1"/>
                </a:solidFill>
              </a:rPr>
              <a:t>Οκτωκοραλλίων</a:t>
            </a:r>
            <a:endParaRPr lang="el-GR" dirty="0">
              <a:solidFill>
                <a:schemeClr val="accent1"/>
              </a:solidFill>
            </a:endParaRPr>
          </a:p>
        </p:txBody>
      </p:sp>
      <p:pic>
        <p:nvPicPr>
          <p:cNvPr id="6" name="Θέση περιεχομένου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61376" y="1325914"/>
            <a:ext cx="3470850" cy="4815814"/>
          </a:xfrm>
        </p:spPr>
      </p:pic>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78</a:t>
            </a:fld>
            <a:endParaRPr lang="en-US"/>
          </a:p>
        </p:txBody>
      </p:sp>
      <p:sp>
        <p:nvSpPr>
          <p:cNvPr id="8" name="TextBox 7"/>
          <p:cNvSpPr txBox="1"/>
          <p:nvPr/>
        </p:nvSpPr>
        <p:spPr>
          <a:xfrm>
            <a:off x="4740957" y="5695190"/>
            <a:ext cx="341760" cy="276999"/>
          </a:xfrm>
          <a:prstGeom prst="rect">
            <a:avLst/>
          </a:prstGeom>
          <a:noFill/>
          <a:ln>
            <a:noFill/>
          </a:ln>
        </p:spPr>
        <p:txBody>
          <a:bodyPr wrap="none" rtlCol="0">
            <a:spAutoFit/>
          </a:bodyPr>
          <a:lstStyle/>
          <a:p>
            <a:r>
              <a:rPr lang="el-GR" sz="1200" b="1" dirty="0" smtClean="0">
                <a:solidFill>
                  <a:schemeClr val="bg1"/>
                </a:solidFill>
              </a:rPr>
              <a:t>7</a:t>
            </a:r>
            <a:r>
              <a:rPr lang="en-US" sz="1200" b="1" dirty="0" smtClean="0">
                <a:solidFill>
                  <a:schemeClr val="bg1"/>
                </a:solidFill>
              </a:rPr>
              <a:t>7</a:t>
            </a:r>
            <a:endParaRPr lang="en-US" sz="1200" b="1" dirty="0">
              <a:solidFill>
                <a:schemeClr val="bg1"/>
              </a:solidFill>
            </a:endParaRPr>
          </a:p>
        </p:txBody>
      </p:sp>
      <p:sp>
        <p:nvSpPr>
          <p:cNvPr id="2" name="TextBox 1"/>
          <p:cNvSpPr txBox="1"/>
          <p:nvPr/>
        </p:nvSpPr>
        <p:spPr>
          <a:xfrm>
            <a:off x="5557607" y="4217862"/>
            <a:ext cx="2119902" cy="1477328"/>
          </a:xfrm>
          <a:prstGeom prst="rect">
            <a:avLst/>
          </a:prstGeom>
          <a:noFill/>
        </p:spPr>
        <p:txBody>
          <a:bodyPr wrap="square" rtlCol="0">
            <a:spAutoFit/>
          </a:bodyPr>
          <a:lstStyle/>
          <a:p>
            <a:r>
              <a:rPr lang="el-GR" dirty="0" smtClean="0"/>
              <a:t>Με κόκκινο ή κίτρινο χρώμα το </a:t>
            </a:r>
            <a:r>
              <a:rPr lang="el-GR" dirty="0" err="1" smtClean="0"/>
              <a:t>κοινέγχυμα</a:t>
            </a:r>
            <a:r>
              <a:rPr lang="el-GR" dirty="0" smtClean="0"/>
              <a:t>. Με άσπρο, αριστερά, οι πολύποδες.</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Φωτογραφία Οκτωκοράλλιου Eunicella verrucos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1040" y="2050574"/>
            <a:ext cx="5201920" cy="3901440"/>
          </a:xfrm>
        </p:spPr>
      </p:pic>
      <p:sp>
        <p:nvSpPr>
          <p:cNvPr id="4" name="Τίτλος 3"/>
          <p:cNvSpPr>
            <a:spLocks noGrp="1"/>
          </p:cNvSpPr>
          <p:nvPr>
            <p:ph type="title"/>
          </p:nvPr>
        </p:nvSpPr>
        <p:spPr/>
        <p:txBody>
          <a:bodyPr>
            <a:normAutofit/>
          </a:bodyPr>
          <a:lstStyle/>
          <a:p>
            <a:r>
              <a:rPr lang="el-GR" sz="4000" dirty="0" smtClean="0">
                <a:solidFill>
                  <a:schemeClr val="accent1"/>
                </a:solidFill>
              </a:rPr>
              <a:t>Μορφές </a:t>
            </a:r>
            <a:r>
              <a:rPr lang="el-GR" sz="4000" dirty="0" err="1" smtClean="0">
                <a:solidFill>
                  <a:schemeClr val="accent1"/>
                </a:solidFill>
              </a:rPr>
              <a:t>Οκτωκοραλλίων</a:t>
            </a:r>
            <a:r>
              <a:rPr lang="el-GR" sz="4000" dirty="0" smtClean="0">
                <a:solidFill>
                  <a:schemeClr val="accent1"/>
                </a:solidFill>
              </a:rPr>
              <a:t>: </a:t>
            </a:r>
            <a:r>
              <a:rPr lang="el-GR" sz="4000" dirty="0" smtClean="0">
                <a:solidFill>
                  <a:schemeClr val="accent1"/>
                </a:solidFill>
              </a:rPr>
              <a:t/>
            </a:r>
            <a:br>
              <a:rPr lang="el-GR" sz="4000" dirty="0" smtClean="0">
                <a:solidFill>
                  <a:schemeClr val="accent1"/>
                </a:solidFill>
              </a:rPr>
            </a:br>
            <a:r>
              <a:rPr lang="fr-FR" sz="4000" i="1" dirty="0" err="1" smtClean="0">
                <a:solidFill>
                  <a:schemeClr val="accent1"/>
                </a:solidFill>
              </a:rPr>
              <a:t>Eunicella</a:t>
            </a:r>
            <a:r>
              <a:rPr lang="fr-FR" sz="4000" i="1" dirty="0" smtClean="0">
                <a:solidFill>
                  <a:schemeClr val="accent1"/>
                </a:solidFill>
              </a:rPr>
              <a:t> </a:t>
            </a:r>
            <a:r>
              <a:rPr lang="fr-FR" sz="4000" i="1" dirty="0" err="1" smtClean="0">
                <a:solidFill>
                  <a:schemeClr val="accent1"/>
                </a:solidFill>
              </a:rPr>
              <a:t>verrucosa</a:t>
            </a:r>
            <a:endParaRPr lang="el-GR" sz="4000" i="1" dirty="0">
              <a:solidFill>
                <a:schemeClr val="accent1"/>
              </a:solidFill>
            </a:endParaRP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79</a:t>
            </a:fld>
            <a:endParaRPr lang="en-US"/>
          </a:p>
        </p:txBody>
      </p:sp>
      <p:sp>
        <p:nvSpPr>
          <p:cNvPr id="8" name="TextBox 7"/>
          <p:cNvSpPr txBox="1"/>
          <p:nvPr/>
        </p:nvSpPr>
        <p:spPr>
          <a:xfrm>
            <a:off x="6757971" y="5548441"/>
            <a:ext cx="341760" cy="276999"/>
          </a:xfrm>
          <a:prstGeom prst="rect">
            <a:avLst/>
          </a:prstGeom>
          <a:noFill/>
          <a:ln>
            <a:noFill/>
          </a:ln>
        </p:spPr>
        <p:txBody>
          <a:bodyPr wrap="none" rtlCol="0">
            <a:spAutoFit/>
          </a:bodyPr>
          <a:lstStyle/>
          <a:p>
            <a:r>
              <a:rPr lang="en-US" sz="1200" b="1" dirty="0" smtClean="0">
                <a:solidFill>
                  <a:schemeClr val="bg1"/>
                </a:solidFill>
              </a:rPr>
              <a:t>78</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solidFill>
                  <a:schemeClr val="accent1"/>
                </a:solidFill>
                <a:latin typeface="+mj-lt"/>
              </a:rPr>
              <a:t>Κνιδοκύτταρα</a:t>
            </a:r>
            <a:r>
              <a:rPr lang="el-GR" dirty="0" smtClean="0">
                <a:solidFill>
                  <a:schemeClr val="accent1"/>
                </a:solidFill>
                <a:latin typeface="+mj-lt"/>
              </a:rPr>
              <a:t> 1/3</a:t>
            </a:r>
            <a:r>
              <a:rPr lang="en-US" dirty="0" smtClean="0">
                <a:solidFill>
                  <a:schemeClr val="accent1"/>
                </a:solidFill>
                <a:latin typeface="+mj-lt"/>
              </a:rPr>
              <a:t> </a:t>
            </a:r>
            <a:endParaRPr lang="el-GR" dirty="0">
              <a:solidFill>
                <a:schemeClr val="accent1"/>
              </a:solidFill>
              <a:latin typeface="+mj-lt"/>
            </a:endParaRPr>
          </a:p>
        </p:txBody>
      </p:sp>
      <p:pic>
        <p:nvPicPr>
          <p:cNvPr id="6" name="Θέση περιεχομένου 5" descr="Σχεδιαστική απεικόνιση της δομής των κνιδοκυττάρων. Εγκάρσια τομή του τοιχώματος του σώματος μια Ύδρας."/>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26591" y="1814256"/>
            <a:ext cx="8690817" cy="4005775"/>
          </a:xfrm>
          <a:prstGeom prst="rect">
            <a:avLst/>
          </a:prstGeom>
          <a:ln>
            <a:solidFill>
              <a:schemeClr val="accent1"/>
            </a:solidFill>
          </a:ln>
          <a:effectLst/>
        </p:spPr>
      </p:pic>
      <p:sp>
        <p:nvSpPr>
          <p:cNvPr id="3" name="Θέση υποσέλιδου 2"/>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8</a:t>
            </a:fld>
            <a:endParaRPr lang="en-US"/>
          </a:p>
        </p:txBody>
      </p:sp>
      <p:sp>
        <p:nvSpPr>
          <p:cNvPr id="8" name="TextBox 7"/>
          <p:cNvSpPr txBox="1"/>
          <p:nvPr/>
        </p:nvSpPr>
        <p:spPr>
          <a:xfrm>
            <a:off x="8467468" y="5443175"/>
            <a:ext cx="341760" cy="276999"/>
          </a:xfrm>
          <a:prstGeom prst="rect">
            <a:avLst/>
          </a:prstGeom>
          <a:noFill/>
          <a:ln>
            <a:noFill/>
          </a:ln>
        </p:spPr>
        <p:txBody>
          <a:bodyPr wrap="none" rtlCol="0">
            <a:spAutoFit/>
          </a:bodyPr>
          <a:lstStyle/>
          <a:p>
            <a:r>
              <a:rPr lang="en-US" sz="1200" b="1" dirty="0" smtClean="0"/>
              <a:t>15</a:t>
            </a:r>
            <a:endParaRPr lang="en-US" sz="1200" b="1" dirty="0"/>
          </a:p>
        </p:txBody>
      </p:sp>
    </p:spTree>
    <p:extLst>
      <p:ext uri="{BB962C8B-B14F-4D97-AF65-F5344CB8AC3E}">
        <p14:creationId xmlns:p14="http://schemas.microsoft.com/office/powerpoint/2010/main" val="8859362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r>
              <a:rPr lang="el-GR" sz="4000" dirty="0" smtClean="0">
                <a:solidFill>
                  <a:schemeClr val="accent1"/>
                </a:solidFill>
              </a:rPr>
              <a:t>Μορφές </a:t>
            </a:r>
            <a:r>
              <a:rPr lang="el-GR" sz="4000" dirty="0" err="1" smtClean="0">
                <a:solidFill>
                  <a:schemeClr val="accent1"/>
                </a:solidFill>
              </a:rPr>
              <a:t>Οκτωκοραλλίων</a:t>
            </a:r>
            <a:r>
              <a:rPr lang="el-GR" sz="4000" dirty="0" smtClean="0">
                <a:solidFill>
                  <a:schemeClr val="accent1"/>
                </a:solidFill>
              </a:rPr>
              <a:t>:</a:t>
            </a:r>
            <a:br>
              <a:rPr lang="el-GR" sz="4000" dirty="0" smtClean="0">
                <a:solidFill>
                  <a:schemeClr val="accent1"/>
                </a:solidFill>
              </a:rPr>
            </a:br>
            <a:r>
              <a:rPr lang="el-GR" sz="4000" dirty="0" smtClean="0">
                <a:solidFill>
                  <a:schemeClr val="accent1"/>
                </a:solidFill>
              </a:rPr>
              <a:t> </a:t>
            </a:r>
            <a:r>
              <a:rPr lang="fr-FR" sz="4000" i="1" dirty="0" smtClean="0">
                <a:solidFill>
                  <a:schemeClr val="accent1"/>
                </a:solidFill>
              </a:rPr>
              <a:t>P</a:t>
            </a:r>
            <a:r>
              <a:rPr lang="en-US" sz="4000" i="1" dirty="0" err="1" smtClean="0">
                <a:solidFill>
                  <a:schemeClr val="accent1"/>
                </a:solidFill>
              </a:rPr>
              <a:t>ennatula</a:t>
            </a:r>
            <a:r>
              <a:rPr lang="en-US" sz="4000" i="1" dirty="0" smtClean="0">
                <a:solidFill>
                  <a:schemeClr val="accent1"/>
                </a:solidFill>
              </a:rPr>
              <a:t> </a:t>
            </a:r>
            <a:r>
              <a:rPr lang="en-US" sz="4000" i="1" dirty="0" err="1" smtClean="0">
                <a:solidFill>
                  <a:schemeClr val="accent1"/>
                </a:solidFill>
              </a:rPr>
              <a:t>phosphorea</a:t>
            </a:r>
            <a:endParaRPr lang="el-GR" sz="4000" i="1" dirty="0">
              <a:solidFill>
                <a:schemeClr val="accent1"/>
              </a:solidFill>
            </a:endParaRPr>
          </a:p>
        </p:txBody>
      </p:sp>
      <p:sp>
        <p:nvSpPr>
          <p:cNvPr id="5" name="Θέση υποσέλιδου 4"/>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80</a:t>
            </a:fld>
            <a:endParaRPr lang="en-US"/>
          </a:p>
        </p:txBody>
      </p:sp>
      <p:pic>
        <p:nvPicPr>
          <p:cNvPr id="3" name="Content Placeholder 2" descr="Φωτογραφία Οκτωκοραλλίου Pennatula phosphore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04314" y="1690689"/>
            <a:ext cx="3089818" cy="4634727"/>
          </a:xfrm>
        </p:spPr>
      </p:pic>
      <p:sp>
        <p:nvSpPr>
          <p:cNvPr id="9" name="TextBox 8"/>
          <p:cNvSpPr txBox="1"/>
          <p:nvPr/>
        </p:nvSpPr>
        <p:spPr>
          <a:xfrm>
            <a:off x="5752372" y="5905997"/>
            <a:ext cx="341760" cy="276999"/>
          </a:xfrm>
          <a:prstGeom prst="rect">
            <a:avLst/>
          </a:prstGeom>
          <a:noFill/>
          <a:ln>
            <a:noFill/>
          </a:ln>
        </p:spPr>
        <p:txBody>
          <a:bodyPr wrap="none" rtlCol="0">
            <a:spAutoFit/>
          </a:bodyPr>
          <a:lstStyle/>
          <a:p>
            <a:r>
              <a:rPr lang="en-US" sz="1200" b="1" dirty="0" smtClean="0">
                <a:solidFill>
                  <a:schemeClr val="bg1"/>
                </a:solidFill>
              </a:rPr>
              <a:t>79</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a:bodyPr>
          <a:lstStyle/>
          <a:p>
            <a:pPr eaLnBrk="1" hangingPunct="1"/>
            <a:r>
              <a:rPr lang="el-GR" altLang="el-GR" dirty="0" smtClean="0">
                <a:solidFill>
                  <a:schemeClr val="accent1"/>
                </a:solidFill>
              </a:rPr>
              <a:t>Κοραλλιογενής ύφαλος</a:t>
            </a:r>
            <a:endParaRPr lang="en-GB" altLang="el-GR" dirty="0" smtClean="0">
              <a:solidFill>
                <a:schemeClr val="accent1"/>
              </a:solidFill>
            </a:endParaRP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81</a:t>
            </a:fld>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881" y="1450260"/>
            <a:ext cx="6113375" cy="4585031"/>
          </a:xfrm>
        </p:spPr>
      </p:pic>
      <p:sp>
        <p:nvSpPr>
          <p:cNvPr id="7" name="TextBox 6"/>
          <p:cNvSpPr txBox="1"/>
          <p:nvPr/>
        </p:nvSpPr>
        <p:spPr>
          <a:xfrm>
            <a:off x="7147376" y="5617615"/>
            <a:ext cx="341760" cy="276999"/>
          </a:xfrm>
          <a:prstGeom prst="rect">
            <a:avLst/>
          </a:prstGeom>
          <a:noFill/>
          <a:ln>
            <a:noFill/>
          </a:ln>
        </p:spPr>
        <p:txBody>
          <a:bodyPr wrap="none" rtlCol="0">
            <a:spAutoFit/>
          </a:bodyPr>
          <a:lstStyle/>
          <a:p>
            <a:r>
              <a:rPr lang="el-GR" sz="1200" b="1" dirty="0" smtClean="0">
                <a:solidFill>
                  <a:schemeClr val="bg1"/>
                </a:solidFill>
              </a:rPr>
              <a:t>8</a:t>
            </a:r>
            <a:r>
              <a:rPr lang="en-US" sz="1200" b="1" dirty="0" smtClean="0">
                <a:solidFill>
                  <a:schemeClr val="bg1"/>
                </a:solidFill>
              </a:rPr>
              <a:t>0</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solidFill>
                  <a:schemeClr val="accent1"/>
                </a:solidFill>
              </a:rPr>
              <a:t>Αυγά Κοραλλιών</a:t>
            </a:r>
            <a:endParaRPr lang="el-GR" dirty="0">
              <a:solidFill>
                <a:schemeClr val="accent1"/>
              </a:solidFill>
            </a:endParaRPr>
          </a:p>
        </p:txBody>
      </p:sp>
      <p:sp>
        <p:nvSpPr>
          <p:cNvPr id="6" name="Θέση κειμένου 5"/>
          <p:cNvSpPr>
            <a:spLocks noGrp="1"/>
          </p:cNvSpPr>
          <p:nvPr>
            <p:ph idx="1"/>
          </p:nvPr>
        </p:nvSpPr>
        <p:spPr/>
        <p:txBody>
          <a:bodyPr>
            <a:normAutofit/>
          </a:bodyPr>
          <a:lstStyle/>
          <a:p>
            <a:pPr marL="0" indent="0">
              <a:buNone/>
            </a:pPr>
            <a:r>
              <a:rPr lang="el-GR" sz="2400" dirty="0" smtClean="0"/>
              <a:t>Βίντεο 12:</a:t>
            </a:r>
            <a:r>
              <a:rPr lang="en-US" sz="2400" dirty="0" smtClean="0"/>
              <a:t> Coral egg.</a:t>
            </a:r>
          </a:p>
        </p:txBody>
      </p:sp>
      <p:sp>
        <p:nvSpPr>
          <p:cNvPr id="7" name="Θέση υποσέλιδου 6"/>
          <p:cNvSpPr>
            <a:spLocks noGrp="1"/>
          </p:cNvSpPr>
          <p:nvPr>
            <p:ph type="ftr" sz="quarter" idx="11"/>
          </p:nvPr>
        </p:nvSpPr>
        <p:spPr/>
        <p:txBody>
          <a:bodyPr/>
          <a:lstStyle/>
          <a:p>
            <a:r>
              <a:rPr lang="el-GR" smtClean="0"/>
              <a:t>Ενότητα 10. Ακτινωτά Ζώα</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l-GR" altLang="el-GR" dirty="0" smtClean="0">
                <a:solidFill>
                  <a:schemeClr val="accent1"/>
                </a:solidFill>
                <a:latin typeface="Calibri Light" panose="020F0302020204030204" pitchFamily="34" charset="0"/>
              </a:rPr>
              <a:t>Χαρακτηριστικά </a:t>
            </a:r>
            <a:r>
              <a:rPr lang="el-GR" altLang="el-GR" dirty="0" err="1" smtClean="0">
                <a:solidFill>
                  <a:schemeClr val="accent1"/>
                </a:solidFill>
                <a:latin typeface="Calibri Light" panose="020F0302020204030204" pitchFamily="34" charset="0"/>
              </a:rPr>
              <a:t>Ανθοζώων</a:t>
            </a:r>
            <a:endParaRPr lang="en-GB" altLang="el-GR" dirty="0" smtClean="0">
              <a:solidFill>
                <a:schemeClr val="accent1"/>
              </a:solidFill>
              <a:latin typeface="Calibri Light" panose="020F0302020204030204" pitchFamily="34" charset="0"/>
            </a:endParaRPr>
          </a:p>
        </p:txBody>
      </p:sp>
      <p:sp>
        <p:nvSpPr>
          <p:cNvPr id="34820" name="Rectangle 4"/>
          <p:cNvSpPr>
            <a:spLocks noGrp="1" noChangeArrowheads="1"/>
          </p:cNvSpPr>
          <p:nvPr>
            <p:ph idx="1"/>
          </p:nvPr>
        </p:nvSpPr>
        <p:spPr/>
        <p:txBody>
          <a:bodyPr/>
          <a:lstStyle/>
          <a:p>
            <a:pPr eaLnBrk="1" hangingPunct="1"/>
            <a:r>
              <a:rPr lang="el-GR" altLang="el-GR" dirty="0" smtClean="0">
                <a:latin typeface="Calibri" panose="020F0502020204030204" pitchFamily="34" charset="0"/>
              </a:rPr>
              <a:t>Αποκλειστικά μορφή πολύποδα</a:t>
            </a:r>
            <a:r>
              <a:rPr lang="en-US" altLang="el-GR" dirty="0" smtClean="0">
                <a:latin typeface="Calibri" panose="020F0502020204030204" pitchFamily="34" charset="0"/>
              </a:rPr>
              <a:t>.</a:t>
            </a:r>
            <a:endParaRPr lang="el-GR" altLang="el-GR" dirty="0" smtClean="0">
              <a:latin typeface="Calibri" panose="020F0502020204030204" pitchFamily="34" charset="0"/>
            </a:endParaRPr>
          </a:p>
          <a:p>
            <a:pPr eaLnBrk="1" hangingPunct="1"/>
            <a:r>
              <a:rPr lang="el-GR" altLang="el-GR" dirty="0" smtClean="0">
                <a:latin typeface="Calibri" panose="020F0502020204030204" pitchFamily="34" charset="0"/>
              </a:rPr>
              <a:t>Συμμετρία </a:t>
            </a:r>
            <a:r>
              <a:rPr lang="el-GR" altLang="el-GR" dirty="0" err="1" smtClean="0">
                <a:latin typeface="Calibri" panose="020F0502020204030204" pitchFamily="34" charset="0"/>
              </a:rPr>
              <a:t>αμφιακτινωτή</a:t>
            </a:r>
            <a:r>
              <a:rPr lang="en-US" altLang="el-GR" dirty="0" smtClean="0">
                <a:latin typeface="Calibri" panose="020F0502020204030204" pitchFamily="34" charset="0"/>
              </a:rPr>
              <a:t>.</a:t>
            </a:r>
            <a:endParaRPr lang="el-GR" altLang="el-GR" dirty="0" smtClean="0">
              <a:latin typeface="Calibri" panose="020F0502020204030204" pitchFamily="34" charset="0"/>
            </a:endParaRPr>
          </a:p>
          <a:p>
            <a:pPr eaLnBrk="1" hangingPunct="1"/>
            <a:r>
              <a:rPr lang="el-GR" altLang="el-GR" dirty="0" smtClean="0">
                <a:latin typeface="Calibri" panose="020F0502020204030204" pitchFamily="34" charset="0"/>
              </a:rPr>
              <a:t>Στοματικός δίσκος περιβάλλεται από κεραίες</a:t>
            </a:r>
            <a:r>
              <a:rPr lang="en-US" altLang="el-GR" dirty="0" smtClean="0">
                <a:latin typeface="Calibri" panose="020F0502020204030204" pitchFamily="34" charset="0"/>
              </a:rPr>
              <a:t>.</a:t>
            </a:r>
            <a:endParaRPr lang="el-GR" altLang="el-GR" dirty="0" smtClean="0">
              <a:latin typeface="Calibri" panose="020F0502020204030204" pitchFamily="34" charset="0"/>
            </a:endParaRPr>
          </a:p>
          <a:p>
            <a:pPr eaLnBrk="1" hangingPunct="1"/>
            <a:r>
              <a:rPr lang="el-GR" altLang="el-GR" dirty="0" smtClean="0">
                <a:latin typeface="Calibri" panose="020F0502020204030204" pitchFamily="34" charset="0"/>
              </a:rPr>
              <a:t>Φάρυγγας με 1 ή 2 </a:t>
            </a:r>
            <a:r>
              <a:rPr lang="el-GR" altLang="el-GR" dirty="0" err="1" smtClean="0">
                <a:latin typeface="Calibri" panose="020F0502020204030204" pitchFamily="34" charset="0"/>
              </a:rPr>
              <a:t>σιφωνογλυφές</a:t>
            </a:r>
            <a:r>
              <a:rPr lang="en-US" altLang="el-GR" dirty="0" smtClean="0">
                <a:latin typeface="Calibri" panose="020F0502020204030204" pitchFamily="34" charset="0"/>
              </a:rPr>
              <a:t>.</a:t>
            </a:r>
            <a:endParaRPr lang="el-GR" altLang="el-GR" dirty="0" smtClean="0">
              <a:latin typeface="Calibri" panose="020F0502020204030204" pitchFamily="34" charset="0"/>
            </a:endParaRPr>
          </a:p>
          <a:p>
            <a:pPr eaLnBrk="1" hangingPunct="1"/>
            <a:r>
              <a:rPr lang="el-GR" altLang="el-GR" dirty="0" err="1" smtClean="0">
                <a:latin typeface="Calibri" panose="020F0502020204030204" pitchFamily="34" charset="0"/>
              </a:rPr>
              <a:t>Γαστραγγειακή</a:t>
            </a:r>
            <a:r>
              <a:rPr lang="el-GR" altLang="el-GR" dirty="0" smtClean="0">
                <a:latin typeface="Calibri" panose="020F0502020204030204" pitchFamily="34" charset="0"/>
              </a:rPr>
              <a:t> κοιλότητα με διαφράγματα</a:t>
            </a:r>
            <a:r>
              <a:rPr lang="en-US" altLang="el-GR" dirty="0" smtClean="0">
                <a:latin typeface="Calibri" panose="020F0502020204030204" pitchFamily="34" charset="0"/>
              </a:rPr>
              <a:t>.</a:t>
            </a:r>
            <a:endParaRPr lang="en-GB" altLang="el-GR" dirty="0" smtClean="0">
              <a:latin typeface="Calibri" panose="020F0502020204030204" pitchFamily="34" charset="0"/>
            </a:endParaRPr>
          </a:p>
        </p:txBody>
      </p:sp>
      <p:sp>
        <p:nvSpPr>
          <p:cNvPr id="2" name="Θέση υποσέλιδου 1"/>
          <p:cNvSpPr>
            <a:spLocks noGrp="1"/>
          </p:cNvSpPr>
          <p:nvPr>
            <p:ph type="ftr" sz="quarter" idx="11"/>
          </p:nvPr>
        </p:nvSpPr>
        <p:spPr/>
        <p:txBody>
          <a:bodyPr/>
          <a:lstStyle/>
          <a:p>
            <a:r>
              <a:rPr lang="el-GR" smtClean="0"/>
              <a:t>Ενότητα 10. Ακτινωτά Ζώα</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err="1" smtClean="0">
                <a:solidFill>
                  <a:schemeClr val="accent1"/>
                </a:solidFill>
              </a:rPr>
              <a:t>Κλαδόγραμμα</a:t>
            </a:r>
            <a:r>
              <a:rPr lang="el-GR" sz="4000" dirty="0" smtClean="0">
                <a:solidFill>
                  <a:schemeClr val="accent1"/>
                </a:solidFill>
              </a:rPr>
              <a:t> </a:t>
            </a:r>
            <a:br>
              <a:rPr lang="el-GR" sz="4000" dirty="0" smtClean="0">
                <a:solidFill>
                  <a:schemeClr val="accent1"/>
                </a:solidFill>
              </a:rPr>
            </a:br>
            <a:r>
              <a:rPr lang="el-GR" sz="4000" dirty="0" smtClean="0">
                <a:solidFill>
                  <a:schemeClr val="accent1"/>
                </a:solidFill>
              </a:rPr>
              <a:t>σχέσεων ομοταξιών </a:t>
            </a:r>
            <a:r>
              <a:rPr lang="el-GR" sz="4000" dirty="0" err="1" smtClean="0">
                <a:solidFill>
                  <a:schemeClr val="accent1"/>
                </a:solidFill>
              </a:rPr>
              <a:t>Κνιδοζώων</a:t>
            </a:r>
            <a:endParaRPr lang="en-US" sz="4000" dirty="0">
              <a:solidFill>
                <a:schemeClr val="accent1"/>
              </a:solidFill>
            </a:endParaRPr>
          </a:p>
        </p:txBody>
      </p:sp>
      <p:pic>
        <p:nvPicPr>
          <p:cNvPr id="13" name="Θέση περιεχομένου 12" descr="Κλαδόγραμμα με τις υποθετικές σχέσεις των ομοταξιών των Κνιδοζώων. "/>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1668798" y="1825625"/>
            <a:ext cx="5806403" cy="4351338"/>
          </a:xfrm>
          <a:prstGeom prst="rect">
            <a:avLst/>
          </a:prstGeom>
          <a:ln>
            <a:noFill/>
          </a:ln>
          <a:effectLst>
            <a:outerShdw blurRad="292100" dist="139700" dir="2700000" algn="tl" rotWithShape="0">
              <a:srgbClr val="333333">
                <a:alpha val="65000"/>
              </a:srgbClr>
            </a:outerShdw>
          </a:effectLst>
        </p:spPr>
      </p:pic>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84</a:t>
            </a:fld>
            <a:endParaRPr lang="en-US"/>
          </a:p>
        </p:txBody>
      </p:sp>
      <p:sp>
        <p:nvSpPr>
          <p:cNvPr id="6" name="TextBox 5"/>
          <p:cNvSpPr txBox="1"/>
          <p:nvPr/>
        </p:nvSpPr>
        <p:spPr>
          <a:xfrm>
            <a:off x="6983184" y="5639030"/>
            <a:ext cx="341760" cy="276999"/>
          </a:xfrm>
          <a:prstGeom prst="rect">
            <a:avLst/>
          </a:prstGeom>
          <a:noFill/>
          <a:ln>
            <a:noFill/>
          </a:ln>
        </p:spPr>
        <p:txBody>
          <a:bodyPr wrap="none" rtlCol="0">
            <a:spAutoFit/>
          </a:bodyPr>
          <a:lstStyle/>
          <a:p>
            <a:r>
              <a:rPr lang="el-GR" sz="1200" b="1" dirty="0" smtClean="0"/>
              <a:t>8</a:t>
            </a:r>
            <a:r>
              <a:rPr lang="en-US" sz="1200" b="1" dirty="0" smtClean="0"/>
              <a:t>1</a:t>
            </a:r>
            <a:endParaRPr lang="en-US" sz="1200" b="1"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rmAutofit/>
          </a:bodyPr>
          <a:lstStyle/>
          <a:p>
            <a:r>
              <a:rPr lang="el-GR" sz="4400" b="1" dirty="0" smtClean="0">
                <a:solidFill>
                  <a:schemeClr val="accent1"/>
                </a:solidFill>
              </a:rPr>
              <a:t>Τέλος Ενότητας</a:t>
            </a:r>
            <a:endParaRPr lang="el-GR" sz="4400" b="1" dirty="0">
              <a:solidFill>
                <a:schemeClr val="accent1"/>
              </a:solidFill>
            </a:endParaRPr>
          </a:p>
        </p:txBody>
      </p:sp>
      <p:sp>
        <p:nvSpPr>
          <p:cNvPr id="2" name="Θέση κειμένου 1"/>
          <p:cNvSpPr>
            <a:spLocks noGrp="1"/>
          </p:cNvSpPr>
          <p:nvPr>
            <p:ph type="body" idx="1"/>
          </p:nvPr>
        </p:nvSpPr>
        <p:spPr/>
        <p:txBody>
          <a:bodyPr/>
          <a:lstStyle/>
          <a:p>
            <a:endParaRPr lang="en-US"/>
          </a:p>
        </p:txBody>
      </p:sp>
      <p:pic>
        <p:nvPicPr>
          <p:cNvPr id="6" name="Picture 6" descr="Λογότυπο Εθνικόν και Καποδιστριακόν Πανεπιστήμιον Αθηνών"/>
          <p:cNvPicPr>
            <a:picLocks noChangeAspect="1"/>
          </p:cNvPicPr>
          <p:nvPr/>
        </p:nvPicPr>
        <p:blipFill rotWithShape="1">
          <a:blip r:embed="rId3"/>
          <a:srcRect l="1" r="85167"/>
          <a:stretch/>
        </p:blipFill>
        <p:spPr>
          <a:xfrm>
            <a:off x="110543" y="6104586"/>
            <a:ext cx="559384" cy="689019"/>
          </a:xfrm>
          <a:prstGeom prst="rect">
            <a:avLst/>
          </a:prstGeom>
        </p:spPr>
      </p:pic>
      <p:sp>
        <p:nvSpPr>
          <p:cNvPr id="3" name="Footer Placeholder 2"/>
          <p:cNvSpPr>
            <a:spLocks noGrp="1"/>
          </p:cNvSpPr>
          <p:nvPr>
            <p:ph type="ftr" sz="quarter" idx="11"/>
          </p:nvPr>
        </p:nvSpPr>
        <p:spPr/>
        <p:txBody>
          <a:bodyPr/>
          <a:lstStyle/>
          <a:p>
            <a:r>
              <a:rPr lang="el-GR" smtClean="0"/>
              <a:t>Ενότητα 10. Ακτινωτά Ζώα</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85</a:t>
            </a:fld>
            <a:endParaRPr lang="en-US"/>
          </a:p>
        </p:txBody>
      </p:sp>
    </p:spTree>
    <p:extLst>
      <p:ext uri="{BB962C8B-B14F-4D97-AF65-F5344CB8AC3E}">
        <p14:creationId xmlns:p14="http://schemas.microsoft.com/office/powerpoint/2010/main" val="8415246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accent1"/>
                </a:solidFill>
              </a:rPr>
              <a:t>Χρηματοδότηση</a:t>
            </a:r>
            <a:endParaRPr lang="el-GR" dirty="0">
              <a:solidFill>
                <a:schemeClr val="accent1"/>
              </a:solidFill>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l-GR" sz="2000" dirty="0"/>
              <a:t>α</a:t>
            </a:r>
            <a:r>
              <a:rPr lang="el-GR" sz="2000" dirty="0" smtClean="0"/>
              <a:t> πλαίσια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t>86</a:t>
            </a:fld>
            <a:endParaRPr lang="en-US"/>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2017" y="4165993"/>
            <a:ext cx="5501640" cy="1386840"/>
          </a:xfrm>
          <a:prstGeom prst="rect">
            <a:avLst/>
          </a:prstGeom>
        </p:spPr>
      </p:pic>
    </p:spTree>
    <p:extLst>
      <p:ext uri="{BB962C8B-B14F-4D97-AF65-F5344CB8AC3E}">
        <p14:creationId xmlns:p14="http://schemas.microsoft.com/office/powerpoint/2010/main" val="11604761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solidFill>
                  <a:schemeClr val="accent1"/>
                </a:solidFill>
              </a:rPr>
              <a:t>Σημειώματα</a:t>
            </a:r>
            <a:endParaRPr lang="el-GR" sz="4400" dirty="0">
              <a:solidFill>
                <a:schemeClr val="accent1"/>
              </a:solidFill>
            </a:endParaRPr>
          </a:p>
        </p:txBody>
      </p:sp>
      <p:sp>
        <p:nvSpPr>
          <p:cNvPr id="5" name="Text Placeholder 4"/>
          <p:cNvSpPr>
            <a:spLocks noGrp="1"/>
          </p:cNvSpPr>
          <p:nvPr>
            <p:ph type="body" idx="1"/>
          </p:nvPr>
        </p:nvSpPr>
        <p:spPr/>
        <p:txBody>
          <a:bodyPr/>
          <a:lstStyle/>
          <a:p>
            <a:endParaRPr lang="el-GR"/>
          </a:p>
        </p:txBody>
      </p:sp>
      <p:sp>
        <p:nvSpPr>
          <p:cNvPr id="2" name="Θέση υποσέλιδου 1"/>
          <p:cNvSpPr>
            <a:spLocks noGrp="1"/>
          </p:cNvSpPr>
          <p:nvPr>
            <p:ph type="ftr" sz="quarter" idx="11"/>
          </p:nvPr>
        </p:nvSpPr>
        <p:spPr/>
        <p:txBody>
          <a:bodyPr/>
          <a:lstStyle/>
          <a:p>
            <a:r>
              <a:rPr lang="el-GR" smtClean="0"/>
              <a:t>Ενότητα 10. Ακτινωτά Ζώα</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87</a:t>
            </a:fld>
            <a:endParaRPr lang="en-US"/>
          </a:p>
        </p:txBody>
      </p:sp>
    </p:spTree>
    <p:extLst>
      <p:ext uri="{BB962C8B-B14F-4D97-AF65-F5344CB8AC3E}">
        <p14:creationId xmlns:p14="http://schemas.microsoft.com/office/powerpoint/2010/main" val="25316279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Ιστορικού Εκδόσεων</a:t>
            </a:r>
            <a:r>
              <a:rPr lang="en-US" sz="4000" b="1" dirty="0" smtClean="0">
                <a:solidFill>
                  <a:schemeClr val="accent1"/>
                </a:solidFill>
              </a:rPr>
              <a:t> </a:t>
            </a:r>
            <a:r>
              <a:rPr lang="el-GR" sz="4000" b="1" dirty="0" smtClean="0">
                <a:solidFill>
                  <a:schemeClr val="accent1"/>
                </a:solidFill>
              </a:rPr>
              <a:t>Έργου</a:t>
            </a:r>
            <a:endParaRPr lang="el-GR" sz="4000" b="1" dirty="0">
              <a:solidFill>
                <a:schemeClr val="accent1"/>
              </a:solidFill>
            </a:endParaRPr>
          </a:p>
        </p:txBody>
      </p:sp>
      <p:sp>
        <p:nvSpPr>
          <p:cNvPr id="5" name="Content Placeholder 4"/>
          <p:cNvSpPr>
            <a:spLocks noGrp="1"/>
          </p:cNvSpPr>
          <p:nvPr>
            <p:ph idx="1"/>
          </p:nvPr>
        </p:nvSpPr>
        <p:spPr>
          <a:xfrm>
            <a:off x="234220" y="1556792"/>
            <a:ext cx="8586252" cy="4525963"/>
          </a:xfrm>
        </p:spPr>
        <p:txBody>
          <a:bodyPr>
            <a:normAutofit/>
          </a:bodyPr>
          <a:lstStyle/>
          <a:p>
            <a:pPr marL="0" indent="0" algn="ctr">
              <a:buNone/>
            </a:pPr>
            <a:endParaRPr lang="en-US" sz="2000" dirty="0" smtClean="0"/>
          </a:p>
          <a:p>
            <a:pPr marL="0" indent="0" algn="ctr">
              <a:buNone/>
            </a:pPr>
            <a:r>
              <a:rPr lang="el-GR" sz="2000" dirty="0" smtClean="0"/>
              <a:t>Το </a:t>
            </a:r>
            <a:r>
              <a:rPr lang="el-GR" sz="2000" dirty="0"/>
              <a:t>παρόν έργο αποτελεί την έκδοση </a:t>
            </a:r>
            <a:r>
              <a:rPr lang="en-US" sz="2000" dirty="0" smtClean="0"/>
              <a:t>1.0</a:t>
            </a:r>
            <a:r>
              <a:rPr lang="el-GR" sz="2000" dirty="0" smtClean="0"/>
              <a:t>  </a:t>
            </a:r>
            <a:endParaRPr lang="el-GR" sz="2000" dirty="0"/>
          </a:p>
          <a:p>
            <a:pPr algn="ctr"/>
            <a:endParaRPr lang="el-GR" sz="2000" dirty="0"/>
          </a:p>
        </p:txBody>
      </p:sp>
      <p:sp>
        <p:nvSpPr>
          <p:cNvPr id="2" name="Θέση υποσέλιδου 1"/>
          <p:cNvSpPr>
            <a:spLocks noGrp="1"/>
          </p:cNvSpPr>
          <p:nvPr>
            <p:ph type="ftr" sz="quarter" idx="11"/>
          </p:nvPr>
        </p:nvSpPr>
        <p:spPr/>
        <p:txBody>
          <a:bodyPr/>
          <a:lstStyle/>
          <a:p>
            <a:r>
              <a:rPr lang="el-GR" smtClean="0"/>
              <a:t>Ενότητα 10. Ακτινωτά Ζώα</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88</a:t>
            </a:fld>
            <a:endParaRPr lang="en-US"/>
          </a:p>
        </p:txBody>
      </p:sp>
    </p:spTree>
    <p:extLst>
      <p:ext uri="{BB962C8B-B14F-4D97-AF65-F5344CB8AC3E}">
        <p14:creationId xmlns:p14="http://schemas.microsoft.com/office/powerpoint/2010/main" val="10937046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accent1"/>
                </a:solidFill>
              </a:rPr>
              <a:t>Σημείωμα </a:t>
            </a:r>
            <a:r>
              <a:rPr lang="el-GR" dirty="0" smtClean="0">
                <a:solidFill>
                  <a:schemeClr val="accent1"/>
                </a:solidFill>
              </a:rPr>
              <a:t>Αναφοράς</a:t>
            </a:r>
            <a:endParaRPr lang="el-GR"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Νικολαΐδου Άρτεμις, Καθηγήτρια. «Ζωολογία Ι. Ενότητα 10. </a:t>
            </a:r>
            <a:r>
              <a:rPr lang="el-GR" sz="2000" smtClean="0"/>
              <a:t>Ακτινωτά Ζώα». </a:t>
            </a:r>
            <a:r>
              <a:rPr lang="el-GR" sz="2000" dirty="0"/>
              <a:t>Έκδοση: </a:t>
            </a:r>
            <a:r>
              <a:rPr lang="el-GR" sz="2000" dirty="0" smtClean="0"/>
              <a:t>1.0. </a:t>
            </a:r>
            <a:r>
              <a:rPr lang="el-GR" sz="2000" dirty="0"/>
              <a:t>Αθήνα </a:t>
            </a:r>
            <a:r>
              <a:rPr lang="el-GR" sz="2000" dirty="0" smtClean="0"/>
              <a:t>2014. </a:t>
            </a:r>
            <a:r>
              <a:rPr lang="el-GR" sz="2000" dirty="0"/>
              <a:t>Διαθέσιμο από τη δικτυακή </a:t>
            </a:r>
            <a:r>
              <a:rPr lang="el-GR" sz="2000" dirty="0" smtClean="0"/>
              <a:t>διεύθυνση: </a:t>
            </a:r>
            <a:r>
              <a:rPr lang="en-US" sz="2000" dirty="0" smtClean="0"/>
              <a:t>http</a:t>
            </a:r>
            <a:r>
              <a:rPr lang="en-US" sz="2000" dirty="0"/>
              <a:t>://opencourses.uoa.gr/courses/BIOL3/.</a:t>
            </a:r>
          </a:p>
          <a:p>
            <a:pPr marL="0" indent="0">
              <a:buNone/>
            </a:pPr>
            <a:endParaRPr lang="el-GR" sz="2000" dirty="0"/>
          </a:p>
        </p:txBody>
      </p:sp>
      <p:sp>
        <p:nvSpPr>
          <p:cNvPr id="7" name="Θέση υποσέλιδου 6"/>
          <p:cNvSpPr>
            <a:spLocks noGrp="1"/>
          </p:cNvSpPr>
          <p:nvPr>
            <p:ph type="ftr" sz="quarter" idx="11"/>
          </p:nvPr>
        </p:nvSpPr>
        <p:spPr/>
        <p:txBody>
          <a:bodyPr/>
          <a:lstStyle/>
          <a:p>
            <a:r>
              <a:rPr lang="el-GR" smtClean="0"/>
              <a:t>Ενότητα 10. Ακτινωτά Ζώα</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89</a:t>
            </a:fld>
            <a:endParaRPr lang="en-US"/>
          </a:p>
        </p:txBody>
      </p:sp>
    </p:spTree>
    <p:extLst>
      <p:ext uri="{BB962C8B-B14F-4D97-AF65-F5344CB8AC3E}">
        <p14:creationId xmlns:p14="http://schemas.microsoft.com/office/powerpoint/2010/main" val="22935056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solidFill>
                  <a:schemeClr val="accent1"/>
                </a:solidFill>
                <a:latin typeface="+mj-lt"/>
              </a:rPr>
              <a:t>Τοίχωμα Σώματος </a:t>
            </a:r>
            <a:r>
              <a:rPr lang="en-US" altLang="el-GR" dirty="0" smtClean="0">
                <a:solidFill>
                  <a:schemeClr val="accent1"/>
                </a:solidFill>
                <a:latin typeface="+mj-lt"/>
              </a:rPr>
              <a:t/>
            </a:r>
            <a:br>
              <a:rPr lang="en-US" altLang="el-GR" dirty="0" smtClean="0">
                <a:solidFill>
                  <a:schemeClr val="accent1"/>
                </a:solidFill>
                <a:latin typeface="+mj-lt"/>
              </a:rPr>
            </a:br>
            <a:r>
              <a:rPr lang="el-GR" altLang="el-GR" dirty="0" err="1" smtClean="0">
                <a:solidFill>
                  <a:schemeClr val="accent1"/>
                </a:solidFill>
                <a:latin typeface="+mj-lt"/>
              </a:rPr>
              <a:t>Κνιδοζώου</a:t>
            </a:r>
            <a:endParaRPr lang="el-GR" dirty="0">
              <a:solidFill>
                <a:schemeClr val="accent1"/>
              </a:solidFill>
              <a:latin typeface="+mj-lt"/>
            </a:endParaRPr>
          </a:p>
        </p:txBody>
      </p:sp>
      <p:pic>
        <p:nvPicPr>
          <p:cNvPr id="5" name="Θέση περιεχομένου 4" descr="Σχεδιαστική απεικόνιση εγκάρσιας τομής τοιχώματος σώματος Κνιδοζώου όπου διακρίνονται η Γαστροσερμίδα, Μεσογλοία και Επιδερμίδα. Παρουσιάζονται αναλυτικά τα κύτταρα: μυοεπιθυλιακό, νευρικό, ενδιάμεσο, κνιδοκύτταρο και αισθητήριο στην επιδερμίδα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9114" y="1690689"/>
            <a:ext cx="6565772"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Θέση υποσέλιδου 2"/>
          <p:cNvSpPr>
            <a:spLocks noGrp="1"/>
          </p:cNvSpPr>
          <p:nvPr>
            <p:ph type="ftr" sz="quarter" idx="11"/>
          </p:nvPr>
        </p:nvSpPr>
        <p:spPr/>
        <p:txBody>
          <a:bodyPr/>
          <a:lstStyle/>
          <a:p>
            <a:r>
              <a:rPr lang="el-GR" smtClean="0"/>
              <a:t>Ενότητα 10. Ακτινωτά Ζώα</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t>9</a:t>
            </a:fld>
            <a:endParaRPr lang="en-US"/>
          </a:p>
        </p:txBody>
      </p:sp>
      <p:sp>
        <p:nvSpPr>
          <p:cNvPr id="7" name="TextBox 6"/>
          <p:cNvSpPr txBox="1"/>
          <p:nvPr/>
        </p:nvSpPr>
        <p:spPr>
          <a:xfrm>
            <a:off x="7403796" y="5644253"/>
            <a:ext cx="341760" cy="276999"/>
          </a:xfrm>
          <a:prstGeom prst="rect">
            <a:avLst/>
          </a:prstGeom>
          <a:noFill/>
          <a:ln>
            <a:noFill/>
          </a:ln>
        </p:spPr>
        <p:txBody>
          <a:bodyPr wrap="none" rtlCol="0">
            <a:spAutoFit/>
          </a:bodyPr>
          <a:lstStyle/>
          <a:p>
            <a:r>
              <a:rPr lang="en-US" sz="1200" b="1" dirty="0" smtClean="0"/>
              <a:t>16</a:t>
            </a:r>
            <a:endParaRPr lang="en-US" sz="1200" b="1" dirty="0"/>
          </a:p>
        </p:txBody>
      </p:sp>
    </p:spTree>
    <p:extLst>
      <p:ext uri="{BB962C8B-B14F-4D97-AF65-F5344CB8AC3E}">
        <p14:creationId xmlns:p14="http://schemas.microsoft.com/office/powerpoint/2010/main" val="31209482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24" y="212464"/>
            <a:ext cx="8229600" cy="1143000"/>
          </a:xfrm>
        </p:spPr>
        <p:txBody>
          <a:bodyPr>
            <a:normAutofit/>
          </a:bodyPr>
          <a:lstStyle/>
          <a:p>
            <a:pPr algn="ctr"/>
            <a:r>
              <a:rPr lang="el-GR" b="1" dirty="0">
                <a:solidFill>
                  <a:schemeClr val="accent1"/>
                </a:solidFill>
              </a:rPr>
              <a:t>Σημείωμα </a:t>
            </a:r>
            <a:r>
              <a:rPr lang="el-GR" b="1" dirty="0" smtClean="0">
                <a:solidFill>
                  <a:schemeClr val="accent1"/>
                </a:solidFill>
              </a:rPr>
              <a:t>Αδειοδότησης</a:t>
            </a:r>
            <a:endParaRPr lang="el-GR" b="1" dirty="0">
              <a:solidFill>
                <a:schemeClr val="accent1"/>
              </a:solidFill>
            </a:endParaRPr>
          </a:p>
        </p:txBody>
      </p:sp>
      <p:sp>
        <p:nvSpPr>
          <p:cNvPr id="3" name="Content Placeholder 2"/>
          <p:cNvSpPr>
            <a:spLocks noGrp="1"/>
          </p:cNvSpPr>
          <p:nvPr>
            <p:ph idx="1"/>
          </p:nvPr>
        </p:nvSpPr>
        <p:spPr>
          <a:xfrm>
            <a:off x="306237" y="1265011"/>
            <a:ext cx="8531525" cy="1323906"/>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sp>
        <p:nvSpPr>
          <p:cNvPr id="4" name="Θέση υποσέλιδου 3"/>
          <p:cNvSpPr>
            <a:spLocks noGrp="1"/>
          </p:cNvSpPr>
          <p:nvPr>
            <p:ph type="ftr" sz="quarter" idx="11"/>
          </p:nvPr>
        </p:nvSpPr>
        <p:spPr/>
        <p:txBody>
          <a:bodyPr/>
          <a:lstStyle/>
          <a:p>
            <a:r>
              <a:rPr lang="el-GR" smtClean="0"/>
              <a:t>Ενότητα 10. Ακτινωτά Ζώα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90</a:t>
            </a:fld>
            <a:endParaRPr lang="en-US"/>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6883" y="2588917"/>
            <a:ext cx="1496682" cy="522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1" y="3111878"/>
            <a:ext cx="8229600" cy="3139518"/>
          </a:xfrm>
          <a:prstGeom prst="rect">
            <a:avLst/>
          </a:prstGeom>
        </p:spPr>
        <p:txBody>
          <a:bodyPr vert="horz" wrap="square" lIns="91440" tIns="45720" rIns="91440" bIns="45720" rtlCol="0" anchor="ctr">
            <a:normAutofit fontScale="92500" lnSpcReduction="10000"/>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101001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solidFill>
                  <a:schemeClr val="accent1"/>
                </a:solidFill>
              </a:rPr>
              <a:t>Διατήρηση </a:t>
            </a:r>
            <a:r>
              <a:rPr lang="el-GR" b="1" dirty="0" smtClean="0">
                <a:solidFill>
                  <a:schemeClr val="accent1"/>
                </a:solidFill>
              </a:rPr>
              <a:t>Σημειωμάτων</a:t>
            </a:r>
            <a:endParaRPr lang="el-GR" b="1"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7" name="Θέση υποσέλιδου 6"/>
          <p:cNvSpPr>
            <a:spLocks noGrp="1"/>
          </p:cNvSpPr>
          <p:nvPr>
            <p:ph type="ftr" sz="quarter" idx="11"/>
          </p:nvPr>
        </p:nvSpPr>
        <p:spPr/>
        <p:txBody>
          <a:bodyPr/>
          <a:lstStyle/>
          <a:p>
            <a:r>
              <a:rPr lang="el-GR" smtClean="0"/>
              <a:t>Ενότητα 10. Ακτινωτά Ζώα</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91</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(1/1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dirty="0" smtClean="0"/>
              <a:t>Το </a:t>
            </a:r>
            <a:r>
              <a:rPr lang="el-GR" sz="1600" dirty="0"/>
              <a:t>Έργο αυτό κάνει χρήση των ακόλουθων έργων:</a:t>
            </a:r>
          </a:p>
          <a:p>
            <a:pPr marL="0" indent="0">
              <a:buNone/>
            </a:pPr>
            <a:r>
              <a:rPr lang="el-GR" sz="1600" b="1" dirty="0" smtClean="0"/>
              <a:t>Εικόνες</a:t>
            </a:r>
            <a:r>
              <a:rPr lang="en-US" sz="1600" b="1" dirty="0" smtClean="0"/>
              <a:t> </a:t>
            </a:r>
            <a:endParaRPr lang="el-GR" sz="1600" b="1" dirty="0" smtClean="0"/>
          </a:p>
          <a:p>
            <a:pPr marL="0" indent="0">
              <a:buNone/>
            </a:pPr>
            <a:r>
              <a:rPr lang="el-GR" sz="1600" b="1" dirty="0"/>
              <a:t>Εικόνα 1.</a:t>
            </a:r>
            <a:r>
              <a:rPr lang="en-US" sz="1600" b="1" dirty="0"/>
              <a:t> </a:t>
            </a:r>
            <a:r>
              <a:rPr lang="en-US" sz="1600" i="1" dirty="0" err="1"/>
              <a:t>Cotylorhiza</a:t>
            </a:r>
            <a:r>
              <a:rPr lang="en-US" sz="1600" i="1" dirty="0"/>
              <a:t> </a:t>
            </a:r>
            <a:r>
              <a:rPr lang="en-US" sz="1600" i="1" dirty="0" err="1"/>
              <a:t>tuberculata</a:t>
            </a:r>
            <a:r>
              <a:rPr lang="en-US" sz="1600" dirty="0"/>
              <a:t>. </a:t>
            </a:r>
            <a:r>
              <a:rPr lang="sk-SK" sz="1600" dirty="0"/>
              <a:t>Flicr. </a:t>
            </a:r>
            <a:r>
              <a:rPr lang="el-GR" sz="1600" dirty="0"/>
              <a:t>Σύνδεση: </a:t>
            </a:r>
            <a:r>
              <a:rPr lang="en-US" sz="1600" dirty="0"/>
              <a:t>https://www.flickr.com/photos/42726874@N06/7326003834/in/photolist-canFGW-canF79-canCdq-canBxw-canASh-canGhE-canAfS-dsxNfE-dswFFf-6AJHCZ-6Ahfxw-5DHY1c-5DHXZX-6LScK6-6LSbCn-4JbqBx-5DHY12-ae17hw-9c1L1k-9c1KQX-9r7Xrx-dsySrk-7UrxAK-5DHY18-PHSCX-PHSvK-PHSm2-PHhW5-PHhLJ-PHRW6-PHRQ4-PHhnh-PHhdU-PHRoV-PHgWb-PHgM1-PHQYV-PHQPi-PHgmd-PHQBR-PHgcf-PHQtr-PHQpg-PHQjX-PHQce-PHfFf-bxd95n-bxd8Rg-bxd8CV-dsy3Sr</a:t>
            </a:r>
            <a:r>
              <a:rPr lang="el-GR" sz="1600" dirty="0"/>
              <a:t>. Πηγή: </a:t>
            </a:r>
            <a:r>
              <a:rPr lang="en-US" sz="1600" dirty="0"/>
              <a:t>https://www.flickr.com/</a:t>
            </a:r>
            <a:endParaRPr lang="el-GR" sz="1600" dirty="0"/>
          </a:p>
          <a:p>
            <a:pPr marL="0" indent="0">
              <a:buNone/>
            </a:pPr>
            <a:r>
              <a:rPr lang="el-GR" sz="1600" b="1" dirty="0" smtClean="0"/>
              <a:t>Εικόνα </a:t>
            </a:r>
            <a:r>
              <a:rPr lang="el-GR" sz="1600" b="1" dirty="0"/>
              <a:t>2.</a:t>
            </a:r>
            <a:r>
              <a:rPr lang="en-US" sz="1600" b="1" dirty="0"/>
              <a:t> </a:t>
            </a:r>
            <a:r>
              <a:rPr lang="sk-SK" sz="1600" dirty="0"/>
              <a:t>Green giant anemone. Wikipedia The Free Enc</a:t>
            </a:r>
            <a:r>
              <a:rPr lang="en-US" sz="1600" dirty="0" err="1"/>
              <a:t>yclopedia</a:t>
            </a:r>
            <a:r>
              <a:rPr lang="en-US" sz="1600" dirty="0"/>
              <a:t>. </a:t>
            </a:r>
            <a:r>
              <a:rPr lang="el-GR" sz="1600" dirty="0"/>
              <a:t>Σύνδεση: </a:t>
            </a:r>
            <a:r>
              <a:rPr lang="en-US" sz="1600" dirty="0"/>
              <a:t>http://en.wikipedia.org/wiki/Anthozoa</a:t>
            </a:r>
            <a:r>
              <a:rPr lang="el-GR" sz="1600" dirty="0"/>
              <a:t> </a:t>
            </a:r>
            <a:r>
              <a:rPr lang="sk-SK" sz="1600" dirty="0"/>
              <a:t>Green giant anemone</a:t>
            </a:r>
            <a:r>
              <a:rPr lang="el-GR" sz="1600" dirty="0"/>
              <a:t>. Πηγή: </a:t>
            </a:r>
            <a:r>
              <a:rPr lang="en-US" sz="1600" dirty="0"/>
              <a:t>http://en.wikipedia.org</a:t>
            </a:r>
            <a:r>
              <a:rPr lang="el-GR" sz="1600" dirty="0"/>
              <a:t>.</a:t>
            </a:r>
          </a:p>
          <a:p>
            <a:pPr marL="0" indent="0">
              <a:lnSpc>
                <a:spcPct val="100000"/>
              </a:lnSpc>
              <a:spcBef>
                <a:spcPts val="1200"/>
              </a:spcBef>
              <a:buNone/>
              <a:defRPr/>
            </a:pPr>
            <a:r>
              <a:rPr lang="el-GR" sz="1600" b="1" dirty="0" smtClean="0"/>
              <a:t>Εικόνα </a:t>
            </a:r>
            <a:r>
              <a:rPr lang="el-GR" sz="1600" b="1" dirty="0"/>
              <a:t>3. </a:t>
            </a:r>
            <a:r>
              <a:rPr lang="sk-SK" sz="1600" i="1" dirty="0"/>
              <a:t>Cladocara caespitosa. </a:t>
            </a:r>
            <a:r>
              <a:rPr lang="sk-SK" sz="1600" dirty="0"/>
              <a:t>Wikipedia The Free Enc</a:t>
            </a:r>
            <a:r>
              <a:rPr lang="en-US" sz="1600" dirty="0" err="1"/>
              <a:t>yclopedia</a:t>
            </a:r>
            <a:r>
              <a:rPr lang="en-US" sz="1600" dirty="0"/>
              <a:t>. </a:t>
            </a:r>
            <a:r>
              <a:rPr lang="el-GR" sz="1600" dirty="0"/>
              <a:t>Σύνδεση: </a:t>
            </a:r>
            <a:r>
              <a:rPr lang="en-US" sz="1600" dirty="0"/>
              <a:t>http://it.wikipedia.org/wiki/Cladocora_caespitosa</a:t>
            </a:r>
            <a:r>
              <a:rPr lang="el-GR" sz="1600" dirty="0"/>
              <a:t>. </a:t>
            </a:r>
            <a:r>
              <a:rPr lang="el-GR" sz="1600" dirty="0" err="1"/>
              <a:t>Πηγή:Πηγή</a:t>
            </a:r>
            <a:r>
              <a:rPr lang="el-GR" sz="1600" dirty="0"/>
              <a:t>: </a:t>
            </a:r>
            <a:r>
              <a:rPr lang="en-US" sz="1600" dirty="0"/>
              <a:t>http://en.wikipedia.org</a:t>
            </a:r>
            <a:r>
              <a:rPr lang="el-GR" sz="1600" dirty="0"/>
              <a:t>.</a:t>
            </a:r>
          </a:p>
          <a:p>
            <a:pPr marL="0" indent="0">
              <a:buNone/>
            </a:pPr>
            <a:r>
              <a:rPr lang="el-GR" sz="1600" b="1" dirty="0" smtClean="0"/>
              <a:t>Εικόνα </a:t>
            </a:r>
            <a:r>
              <a:rPr lang="el-GR" sz="1600" b="1" dirty="0"/>
              <a:t>4. </a:t>
            </a:r>
            <a:r>
              <a:rPr lang="sk-SK" sz="1600" dirty="0"/>
              <a:t>Gorgonian soft corals. </a:t>
            </a:r>
            <a:r>
              <a:rPr lang="en-US" sz="1600" dirty="0"/>
              <a:t>©1997-2012 Jeffrey N. Jeffords. </a:t>
            </a:r>
            <a:r>
              <a:rPr lang="el-GR" sz="1600" dirty="0"/>
              <a:t>Σύνδεση: </a:t>
            </a:r>
            <a:r>
              <a:rPr lang="en-US" sz="1600" dirty="0"/>
              <a:t>http://www.divegallery.com/seafan.htm</a:t>
            </a:r>
            <a:r>
              <a:rPr lang="el-GR" sz="1600" dirty="0"/>
              <a:t>. Πηγή: </a:t>
            </a:r>
            <a:r>
              <a:rPr lang="en-US" sz="1600" dirty="0"/>
              <a:t>http://www.divegallery.com</a:t>
            </a:r>
            <a:r>
              <a:rPr lang="el-GR" sz="1600" dirty="0"/>
              <a:t>. </a:t>
            </a:r>
            <a:endParaRPr lang="en-US"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92</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(2/1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lnSpc>
                <a:spcPct val="100000"/>
              </a:lnSpc>
              <a:spcBef>
                <a:spcPts val="1200"/>
              </a:spcBef>
              <a:buNone/>
              <a:defRPr/>
            </a:pPr>
            <a:r>
              <a:rPr lang="el-GR" sz="1600" b="1" dirty="0" smtClean="0"/>
              <a:t>Εικόνα </a:t>
            </a:r>
            <a:r>
              <a:rPr lang="el-GR" sz="1600" b="1" dirty="0"/>
              <a:t>5.</a:t>
            </a:r>
            <a:r>
              <a:rPr lang="en-US" sz="1600" b="1" dirty="0"/>
              <a:t> </a:t>
            </a:r>
            <a:r>
              <a:rPr lang="el-GR" sz="1600" dirty="0"/>
              <a:t>Ύδρα.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1200"/>
              </a:spcBef>
              <a:buNone/>
              <a:defRPr/>
            </a:pPr>
            <a:r>
              <a:rPr lang="el-GR" sz="1600" b="1" dirty="0" smtClean="0"/>
              <a:t>Εικόνα </a:t>
            </a:r>
            <a:r>
              <a:rPr lang="el-GR" sz="1600" b="1" dirty="0"/>
              <a:t>6. </a:t>
            </a:r>
            <a:r>
              <a:rPr lang="en-US" sz="1600" i="1" dirty="0" err="1"/>
              <a:t>Cotylorhiza</a:t>
            </a:r>
            <a:r>
              <a:rPr lang="en-US" sz="1600" i="1" dirty="0"/>
              <a:t> </a:t>
            </a:r>
            <a:r>
              <a:rPr lang="en-US" sz="1600" i="1" dirty="0" err="1"/>
              <a:t>tuberculata</a:t>
            </a:r>
            <a:r>
              <a:rPr lang="en-US" sz="1600" dirty="0"/>
              <a:t>. </a:t>
            </a:r>
            <a:r>
              <a:rPr lang="sk-SK" sz="1600" dirty="0"/>
              <a:t>Flicr. </a:t>
            </a:r>
            <a:r>
              <a:rPr lang="el-GR" sz="1600" dirty="0"/>
              <a:t>Σύνδεση: </a:t>
            </a:r>
            <a:r>
              <a:rPr lang="en-US" sz="1600" dirty="0"/>
              <a:t>https://www.flickr.com/photos/42726874@N06/7326003834/in/photolist-canFGW-canF79-canCdq-canBxw-canASh-canGhE-canAfS-dsxNfE-dswFFf-6AJHCZ-6Ahfxw-5DHY1c-5DHXZX-6LScK6-6LSbCn-4JbqBx-5DHY12-ae17hw-9c1L1k-9c1KQX-9r7Xrx-dsySrk-7UrxAK-5DHY18-PHSCX-PHSvK-PHSm2-PHhW5-PHhLJ-PHRW6-PHRQ4-PHhnh-PHhdU-PHRoV-PHgWb-PHgM1-PHQYV-PHQPi-PHgmd-PHQBR-PHgcf-PHQtr-PHQpg-PHQjX-PHQce-PHfFf-bxd95n-bxd8Rg-bxd8CV-dsy3Sr</a:t>
            </a:r>
            <a:r>
              <a:rPr lang="el-GR" sz="1600" dirty="0"/>
              <a:t>. Πηγή: </a:t>
            </a:r>
            <a:r>
              <a:rPr lang="en-US" sz="1600" dirty="0"/>
              <a:t>https://www.flickr.com</a:t>
            </a:r>
            <a:r>
              <a:rPr lang="el-GR" sz="1600" dirty="0"/>
              <a:t>.</a:t>
            </a:r>
            <a:endParaRPr lang="en-US" sz="1600" dirty="0"/>
          </a:p>
          <a:p>
            <a:pPr marL="0" indent="0">
              <a:lnSpc>
                <a:spcPct val="100000"/>
              </a:lnSpc>
              <a:spcBef>
                <a:spcPts val="0"/>
              </a:spcBef>
              <a:buNone/>
              <a:defRPr/>
            </a:pPr>
            <a:endParaRPr lang="el-GR" sz="1600" dirty="0"/>
          </a:p>
          <a:p>
            <a:pPr marL="0" indent="0">
              <a:lnSpc>
                <a:spcPct val="100000"/>
              </a:lnSpc>
              <a:spcBef>
                <a:spcPts val="0"/>
              </a:spcBef>
              <a:buNone/>
              <a:defRPr/>
            </a:pPr>
            <a:r>
              <a:rPr lang="el-GR" sz="1600" b="1" dirty="0"/>
              <a:t>Εικόνα 7. </a:t>
            </a:r>
            <a:r>
              <a:rPr lang="el-GR" sz="1600" dirty="0"/>
              <a:t>Σύγκριση Πολύποδα Μέδουσας.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a:lnSpc>
                <a:spcPct val="100000"/>
              </a:lnSpc>
              <a:spcBef>
                <a:spcPts val="0"/>
              </a:spcBef>
              <a:defRPr/>
            </a:pPr>
            <a:endParaRPr lang="el-GR"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93</a:t>
            </a:fld>
            <a:endParaRPr lang="en-US"/>
          </a:p>
        </p:txBody>
      </p:sp>
    </p:spTree>
    <p:extLst>
      <p:ext uri="{BB962C8B-B14F-4D97-AF65-F5344CB8AC3E}">
        <p14:creationId xmlns:p14="http://schemas.microsoft.com/office/powerpoint/2010/main" val="14411039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(3/1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lnSpc>
                <a:spcPct val="100000"/>
              </a:lnSpc>
              <a:spcBef>
                <a:spcPts val="1200"/>
              </a:spcBef>
              <a:buNone/>
              <a:defRPr/>
            </a:pPr>
            <a:r>
              <a:rPr lang="el-GR" sz="1600" b="1" dirty="0"/>
              <a:t>Εικόνα 8. </a:t>
            </a:r>
            <a:r>
              <a:rPr lang="el-GR" sz="1600" dirty="0"/>
              <a:t>Τμήμα αποικίας Υδροζώου.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buNone/>
            </a:pPr>
            <a:r>
              <a:rPr lang="el-GR" sz="1600" b="1" dirty="0" smtClean="0"/>
              <a:t>Εικόνα </a:t>
            </a:r>
            <a:r>
              <a:rPr lang="el-GR" sz="1600" b="1" dirty="0"/>
              <a:t>9. </a:t>
            </a:r>
            <a:r>
              <a:rPr lang="sk-SK" sz="1600" i="1" dirty="0"/>
              <a:t>Obelia spp. </a:t>
            </a:r>
            <a:r>
              <a:rPr lang="sk-SK" sz="1600" dirty="0"/>
              <a:t>Scripps Institution of Oceanograph</a:t>
            </a:r>
            <a:r>
              <a:rPr lang="en-US" sz="1600" dirty="0"/>
              <a:t>y. </a:t>
            </a:r>
            <a:r>
              <a:rPr lang="el-GR" sz="1600" dirty="0"/>
              <a:t>Σύνδεσμος: </a:t>
            </a:r>
            <a:r>
              <a:rPr lang="en-US" sz="1600" dirty="0"/>
              <a:t>https://scripps.ucsd.edu/zooplanktonguide/species/obelia-spp</a:t>
            </a:r>
            <a:r>
              <a:rPr lang="el-GR" sz="1600" dirty="0"/>
              <a:t>. Πηγή: </a:t>
            </a:r>
            <a:r>
              <a:rPr lang="en-US" sz="1600" dirty="0"/>
              <a:t>https://scripps.ucsd.edu</a:t>
            </a:r>
            <a:r>
              <a:rPr lang="el-GR" sz="1600" dirty="0"/>
              <a:t>.</a:t>
            </a:r>
          </a:p>
          <a:p>
            <a:pPr marL="0" indent="0">
              <a:buNone/>
            </a:pPr>
            <a:r>
              <a:rPr lang="el-GR" sz="1600" b="1" dirty="0" smtClean="0"/>
              <a:t>Εικόνα </a:t>
            </a:r>
            <a:r>
              <a:rPr lang="el-GR" sz="1600" b="1" dirty="0"/>
              <a:t>10. </a:t>
            </a:r>
            <a:r>
              <a:rPr lang="en-US" sz="1600" dirty="0" err="1"/>
              <a:t>Gastrozooids</a:t>
            </a:r>
            <a:r>
              <a:rPr lang="en-US" sz="1600" dirty="0"/>
              <a:t> and </a:t>
            </a:r>
            <a:r>
              <a:rPr lang="en-US" sz="1600" dirty="0" err="1"/>
              <a:t>Gonozooids</a:t>
            </a:r>
            <a:r>
              <a:rPr lang="en-US" sz="1600" dirty="0"/>
              <a:t> in a hydrozoan colony </a:t>
            </a:r>
            <a:r>
              <a:rPr lang="el-GR" sz="1600" dirty="0"/>
              <a:t>. </a:t>
            </a:r>
            <a:r>
              <a:rPr lang="sk-SK" sz="1600" dirty="0"/>
              <a:t>Co</a:t>
            </a:r>
            <a:r>
              <a:rPr lang="en-US" sz="1600" dirty="0" err="1"/>
              <a:t>pyright</a:t>
            </a:r>
            <a:r>
              <a:rPr lang="en-US" sz="1600" dirty="0"/>
              <a:t> BIODIDAC. </a:t>
            </a:r>
            <a:r>
              <a:rPr lang="el-GR" sz="1600" dirty="0"/>
              <a:t>Σύνδεσμος: </a:t>
            </a:r>
            <a:r>
              <a:rPr lang="en-US" sz="1600" dirty="0"/>
              <a:t>http://biodidac.bio.uottawa.ca/thumbnails/filedet.htm/File_name/hydr028p/File_type/gif. </a:t>
            </a:r>
            <a:r>
              <a:rPr lang="el-GR" sz="1600" dirty="0"/>
              <a:t>Πηγή: </a:t>
            </a:r>
            <a:r>
              <a:rPr lang="en-US" sz="1600" dirty="0"/>
              <a:t>http://biodidac.bio.uottawa.ca</a:t>
            </a:r>
            <a:r>
              <a:rPr lang="el-GR" sz="1600" dirty="0"/>
              <a:t>.</a:t>
            </a:r>
          </a:p>
          <a:p>
            <a:pPr marL="0" indent="0">
              <a:buNone/>
            </a:pPr>
            <a:r>
              <a:rPr lang="el-GR" sz="1600" b="1" dirty="0" smtClean="0"/>
              <a:t>Εικόνα 11.</a:t>
            </a:r>
            <a:r>
              <a:rPr lang="en-US" sz="1600" b="1" dirty="0" smtClean="0"/>
              <a:t> </a:t>
            </a:r>
            <a:r>
              <a:rPr lang="el-GR" sz="1600" dirty="0"/>
              <a:t>Μέδουσα. </a:t>
            </a:r>
            <a:r>
              <a:rPr lang="sk-SK" sz="1600" dirty="0"/>
              <a:t>Wikipedia The Free Enc</a:t>
            </a:r>
            <a:r>
              <a:rPr lang="en-US" sz="1600" dirty="0" err="1"/>
              <a:t>yclopedia</a:t>
            </a:r>
            <a:r>
              <a:rPr lang="en-US" sz="1600" dirty="0"/>
              <a:t>. </a:t>
            </a:r>
            <a:r>
              <a:rPr lang="el-GR" sz="1600" dirty="0"/>
              <a:t>Σύνδεσμος: </a:t>
            </a:r>
            <a:r>
              <a:rPr lang="en-US" sz="1600" dirty="0"/>
              <a:t>http://el.wikipedia.org/wiki/%CE%9C%CE%AD%CE%B4%CE%BF%CF%85%CF%83%CE%B1_(%CE%B6%CF%8E%CE%BF)</a:t>
            </a:r>
            <a:r>
              <a:rPr lang="el-GR" sz="1600" dirty="0"/>
              <a:t>. Πηγή: </a:t>
            </a:r>
            <a:r>
              <a:rPr lang="en-US" sz="1600" dirty="0"/>
              <a:t>http://el.wikipedia.org/wiki</a:t>
            </a:r>
            <a:r>
              <a:rPr lang="el-GR" sz="1600" dirty="0"/>
              <a:t>. </a:t>
            </a:r>
          </a:p>
          <a:p>
            <a:pPr marL="0" indent="0">
              <a:buNone/>
            </a:pPr>
            <a:r>
              <a:rPr lang="el-GR" sz="1600" b="1" dirty="0" smtClean="0"/>
              <a:t>Εικόνα </a:t>
            </a:r>
            <a:r>
              <a:rPr lang="el-GR" sz="1600" b="1" dirty="0"/>
              <a:t>12. </a:t>
            </a:r>
            <a:r>
              <a:rPr lang="el-GR" sz="1600" dirty="0" err="1"/>
              <a:t>Σταυρόζωα</a:t>
            </a:r>
            <a:r>
              <a:rPr lang="el-GR" sz="1600" dirty="0"/>
              <a:t>. </a:t>
            </a:r>
            <a:r>
              <a:rPr lang="en-US" sz="1600" dirty="0"/>
              <a:t>Copyright</a:t>
            </a:r>
            <a:r>
              <a:rPr lang="el-GR" sz="1600" dirty="0"/>
              <a:t> </a:t>
            </a:r>
            <a:r>
              <a:rPr lang="en-US" sz="1600" dirty="0"/>
              <a:t>C.E. Mills. </a:t>
            </a:r>
            <a:r>
              <a:rPr lang="el-GR" sz="1600" dirty="0"/>
              <a:t>Σύνδεσμος: </a:t>
            </a:r>
            <a:r>
              <a:rPr lang="en-US" sz="1600" dirty="0"/>
              <a:t>http://faculty.washington.edu/cemills/Staurolist.html</a:t>
            </a:r>
            <a:r>
              <a:rPr lang="el-GR" sz="1600" dirty="0"/>
              <a:t>. Πηγή: </a:t>
            </a:r>
            <a:r>
              <a:rPr lang="en-US" sz="1600" dirty="0"/>
              <a:t>faculty.washington.edu.</a:t>
            </a:r>
          </a:p>
          <a:p>
            <a:pPr>
              <a:lnSpc>
                <a:spcPct val="100000"/>
              </a:lnSpc>
              <a:spcBef>
                <a:spcPts val="0"/>
              </a:spcBef>
              <a:defRPr/>
            </a:pPr>
            <a:endParaRPr lang="en-US"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94</a:t>
            </a:fld>
            <a:endParaRPr lang="en-US"/>
          </a:p>
        </p:txBody>
      </p:sp>
    </p:spTree>
    <p:extLst>
      <p:ext uri="{BB962C8B-B14F-4D97-AF65-F5344CB8AC3E}">
        <p14:creationId xmlns:p14="http://schemas.microsoft.com/office/powerpoint/2010/main" val="22758553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(4/1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lnSpc>
                <a:spcPct val="100000"/>
              </a:lnSpc>
              <a:spcBef>
                <a:spcPts val="600"/>
              </a:spcBef>
              <a:buNone/>
              <a:defRPr/>
            </a:pPr>
            <a:r>
              <a:rPr lang="el-GR" sz="1600" b="1" dirty="0"/>
              <a:t>Εικόνα 13. </a:t>
            </a:r>
            <a:r>
              <a:rPr lang="el-GR" sz="1600" dirty="0" err="1"/>
              <a:t>Κυβομέδουσα</a:t>
            </a:r>
            <a:r>
              <a:rPr lang="el-GR" sz="1600" dirty="0"/>
              <a:t>. </a:t>
            </a:r>
            <a:r>
              <a:rPr lang="sk-SK" sz="1600" dirty="0"/>
              <a:t>Wikipedia The Free Enc</a:t>
            </a:r>
            <a:r>
              <a:rPr lang="en-US" sz="1600" dirty="0" err="1"/>
              <a:t>hyclopedia</a:t>
            </a:r>
            <a:r>
              <a:rPr lang="en-US" sz="1600" dirty="0"/>
              <a:t>. </a:t>
            </a:r>
            <a:r>
              <a:rPr lang="el-GR" sz="1600" dirty="0"/>
              <a:t>Σύνδεσμος: </a:t>
            </a:r>
            <a:r>
              <a:rPr lang="en-US" sz="1600" dirty="0"/>
              <a:t>http://it.wikipedia.org/wiki/Tripedalia_cystophora</a:t>
            </a:r>
            <a:r>
              <a:rPr lang="el-GR" sz="1600" dirty="0"/>
              <a:t>. Πηγή: </a:t>
            </a:r>
            <a:r>
              <a:rPr lang="en-US" sz="1600" dirty="0"/>
              <a:t>http://it.wikipedia.org</a:t>
            </a:r>
            <a:r>
              <a:rPr lang="el-GR" sz="1600" dirty="0"/>
              <a:t>.</a:t>
            </a:r>
          </a:p>
          <a:p>
            <a:pPr marL="0" indent="0">
              <a:lnSpc>
                <a:spcPct val="100000"/>
              </a:lnSpc>
              <a:spcBef>
                <a:spcPts val="600"/>
              </a:spcBef>
              <a:buNone/>
              <a:defRPr/>
            </a:pPr>
            <a:r>
              <a:rPr lang="el-GR" sz="1600" b="1" dirty="0" smtClean="0"/>
              <a:t>Εικόνα </a:t>
            </a:r>
            <a:r>
              <a:rPr lang="el-GR" sz="1600" b="1" dirty="0"/>
              <a:t>14. </a:t>
            </a:r>
            <a:r>
              <a:rPr lang="el-GR" sz="1600" dirty="0"/>
              <a:t>Γιγάντια πράσινη ανεμώνη. </a:t>
            </a:r>
            <a:r>
              <a:rPr lang="sk-SK" sz="1600" dirty="0"/>
              <a:t>Wikipedia The Free Enc</a:t>
            </a:r>
            <a:r>
              <a:rPr lang="en-US" sz="1600" dirty="0" err="1"/>
              <a:t>hyclopedia</a:t>
            </a:r>
            <a:r>
              <a:rPr lang="en-US" sz="1600" dirty="0"/>
              <a:t>. </a:t>
            </a:r>
            <a:r>
              <a:rPr lang="el-GR" sz="1600" dirty="0"/>
              <a:t>Σύνδεσμος: </a:t>
            </a:r>
            <a:r>
              <a:rPr lang="en-US" sz="1600" dirty="0"/>
              <a:t>http://en.wikipedia.org/wiki/Anthozoa</a:t>
            </a:r>
            <a:r>
              <a:rPr lang="el-GR" sz="1600" dirty="0"/>
              <a:t> </a:t>
            </a:r>
            <a:r>
              <a:rPr lang="sk-SK" sz="1600" dirty="0"/>
              <a:t>Green giant anemone</a:t>
            </a:r>
            <a:r>
              <a:rPr lang="el-GR" sz="1600" dirty="0"/>
              <a:t>. Πηγή: </a:t>
            </a:r>
            <a:r>
              <a:rPr lang="en-US" sz="1600" dirty="0"/>
              <a:t>http://it.wikipedia.org</a:t>
            </a:r>
            <a:r>
              <a:rPr lang="el-GR" sz="1600" dirty="0"/>
              <a:t>.</a:t>
            </a:r>
          </a:p>
          <a:p>
            <a:pPr marL="0" indent="0">
              <a:lnSpc>
                <a:spcPct val="100000"/>
              </a:lnSpc>
              <a:spcBef>
                <a:spcPts val="600"/>
              </a:spcBef>
              <a:buNone/>
              <a:defRPr/>
            </a:pPr>
            <a:r>
              <a:rPr lang="el-GR" sz="1600" b="1" dirty="0" smtClean="0"/>
              <a:t>Εικόνα 15</a:t>
            </a:r>
            <a:r>
              <a:rPr lang="en-US" sz="1600" b="1" dirty="0" smtClean="0"/>
              <a:t>.</a:t>
            </a:r>
            <a:r>
              <a:rPr lang="el-GR" sz="1600" b="1" dirty="0" smtClean="0"/>
              <a:t> </a:t>
            </a:r>
            <a:r>
              <a:rPr lang="el-GR" sz="1600" dirty="0" err="1"/>
              <a:t>Κνιδοκύτταρα</a:t>
            </a:r>
            <a:r>
              <a:rPr lang="el-GR" sz="1600" dirty="0"/>
              <a:t> στο τοίχωμα του σώματος μιας Ύδρας.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spcBef>
                <a:spcPts val="600"/>
              </a:spcBef>
              <a:buNone/>
            </a:pPr>
            <a:r>
              <a:rPr lang="el-GR" sz="1600" b="1" dirty="0" smtClean="0"/>
              <a:t>Εικόνα </a:t>
            </a:r>
            <a:r>
              <a:rPr lang="el-GR" sz="1600" b="1" dirty="0"/>
              <a:t>16. </a:t>
            </a:r>
            <a:r>
              <a:rPr lang="el-GR" sz="1600" dirty="0"/>
              <a:t>Τοίχωμα σώματος </a:t>
            </a:r>
            <a:r>
              <a:rPr lang="el-GR" sz="1600" dirty="0" err="1"/>
              <a:t>Κνιδοζώου</a:t>
            </a:r>
            <a:r>
              <a:rPr lang="el-GR" sz="1600" dirty="0"/>
              <a:t>. </a:t>
            </a:r>
            <a:r>
              <a:rPr lang="en-US" sz="1600" dirty="0"/>
              <a:t>Copyright the University of Chicago Press Books. </a:t>
            </a:r>
            <a:r>
              <a:rPr lang="el-GR" sz="1600" dirty="0"/>
              <a:t>Πηγή: </a:t>
            </a:r>
            <a:r>
              <a:rPr lang="en-US" sz="1600" dirty="0"/>
              <a:t>Ralph </a:t>
            </a:r>
            <a:r>
              <a:rPr lang="en-US" sz="1600" dirty="0" err="1"/>
              <a:t>Buchsbaum</a:t>
            </a:r>
            <a:r>
              <a:rPr lang="en-US" sz="1600" dirty="0"/>
              <a:t>, Mildred </a:t>
            </a:r>
            <a:r>
              <a:rPr lang="en-US" sz="1600" dirty="0" err="1"/>
              <a:t>Buchsbaum</a:t>
            </a:r>
            <a:r>
              <a:rPr lang="en-US" sz="1600" dirty="0"/>
              <a:t>, John </a:t>
            </a:r>
            <a:r>
              <a:rPr lang="en-US" sz="1600" dirty="0" err="1"/>
              <a:t>Pearse</a:t>
            </a:r>
            <a:r>
              <a:rPr lang="en-US" sz="1600" dirty="0"/>
              <a:t>, and Vicki </a:t>
            </a:r>
            <a:r>
              <a:rPr lang="en-US" sz="1600" dirty="0" err="1"/>
              <a:t>Pearse</a:t>
            </a:r>
            <a:r>
              <a:rPr lang="en-US" sz="1600" dirty="0"/>
              <a:t>, Animals Without Backbones. An Introduction to the Invertebrates. ISBN 0-226-07874-4.</a:t>
            </a:r>
          </a:p>
          <a:p>
            <a:pPr marL="0" indent="0">
              <a:lnSpc>
                <a:spcPct val="100000"/>
              </a:lnSpc>
              <a:spcBef>
                <a:spcPts val="600"/>
              </a:spcBef>
              <a:buNone/>
              <a:defRPr/>
            </a:pPr>
            <a:r>
              <a:rPr lang="el-GR" sz="1600" b="1" dirty="0" smtClean="0"/>
              <a:t>Εικόνα 17</a:t>
            </a:r>
            <a:r>
              <a:rPr lang="en-US" sz="1600" b="1" dirty="0" smtClean="0"/>
              <a:t>.</a:t>
            </a:r>
            <a:r>
              <a:rPr lang="el-GR" sz="1600" b="1" dirty="0" smtClean="0"/>
              <a:t> </a:t>
            </a:r>
            <a:r>
              <a:rPr lang="el-GR" sz="1600" dirty="0" err="1"/>
              <a:t>Μυοεπιθυλιακά</a:t>
            </a:r>
            <a:r>
              <a:rPr lang="el-GR" sz="1600" dirty="0"/>
              <a:t> και νευρικά κύτταρα </a:t>
            </a:r>
            <a:r>
              <a:rPr lang="el-GR" sz="1600" dirty="0" err="1"/>
              <a:t>Κνιδοζώου</a:t>
            </a:r>
            <a:r>
              <a:rPr lang="el-GR" sz="1600" dirty="0"/>
              <a:t>.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smtClean="0"/>
              <a:t>.</a:t>
            </a:r>
            <a:endParaRPr lang="el-GR"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95</a:t>
            </a:fld>
            <a:endParaRPr lang="en-US"/>
          </a:p>
        </p:txBody>
      </p:sp>
    </p:spTree>
    <p:extLst>
      <p:ext uri="{BB962C8B-B14F-4D97-AF65-F5344CB8AC3E}">
        <p14:creationId xmlns:p14="http://schemas.microsoft.com/office/powerpoint/2010/main" val="1244500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(5/1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lnSpc>
                <a:spcPct val="100000"/>
              </a:lnSpc>
              <a:spcBef>
                <a:spcPts val="600"/>
              </a:spcBef>
              <a:buNone/>
              <a:defRPr/>
            </a:pPr>
            <a:r>
              <a:rPr lang="el-GR" sz="1600" b="1" dirty="0"/>
              <a:t>Εικόνα </a:t>
            </a:r>
            <a:r>
              <a:rPr lang="el-GR" sz="1600" b="1" dirty="0" smtClean="0"/>
              <a:t>18</a:t>
            </a:r>
            <a:r>
              <a:rPr lang="en-US" sz="1600" b="1" dirty="0" smtClean="0"/>
              <a:t>.</a:t>
            </a:r>
            <a:r>
              <a:rPr lang="el-GR" sz="1600" b="1" dirty="0" smtClean="0"/>
              <a:t> </a:t>
            </a:r>
            <a:r>
              <a:rPr lang="el-GR" sz="1600" dirty="0" err="1"/>
              <a:t>Γαστροδερμίδα</a:t>
            </a:r>
            <a:r>
              <a:rPr lang="el-GR" sz="1600" dirty="0"/>
              <a:t> </a:t>
            </a:r>
            <a:r>
              <a:rPr lang="el-GR" sz="1600" dirty="0" err="1"/>
              <a:t>Κνιδόζωου</a:t>
            </a:r>
            <a:r>
              <a:rPr lang="el-GR" sz="1600" dirty="0"/>
              <a:t>. </a:t>
            </a:r>
            <a:r>
              <a:rPr lang="en-US" sz="1600" dirty="0"/>
              <a:t>Copyright the University of Chicago Press Books. </a:t>
            </a:r>
            <a:r>
              <a:rPr lang="el-GR" sz="1600" dirty="0"/>
              <a:t>Πηγή: </a:t>
            </a:r>
            <a:r>
              <a:rPr lang="en-US" sz="1600" dirty="0"/>
              <a:t>Ralph </a:t>
            </a:r>
            <a:r>
              <a:rPr lang="en-US" sz="1600" dirty="0" err="1"/>
              <a:t>Buchsbaum</a:t>
            </a:r>
            <a:r>
              <a:rPr lang="en-US" sz="1600" dirty="0"/>
              <a:t>, Mildred </a:t>
            </a:r>
            <a:r>
              <a:rPr lang="en-US" sz="1600" dirty="0" err="1"/>
              <a:t>Buchsbaum</a:t>
            </a:r>
            <a:r>
              <a:rPr lang="en-US" sz="1600" dirty="0"/>
              <a:t>, John </a:t>
            </a:r>
            <a:r>
              <a:rPr lang="en-US" sz="1600" dirty="0" err="1"/>
              <a:t>Pearse</a:t>
            </a:r>
            <a:r>
              <a:rPr lang="en-US" sz="1600" dirty="0"/>
              <a:t>, and Vicki </a:t>
            </a:r>
            <a:r>
              <a:rPr lang="en-US" sz="1600" dirty="0" err="1"/>
              <a:t>Pearse</a:t>
            </a:r>
            <a:r>
              <a:rPr lang="en-US" sz="1600" dirty="0"/>
              <a:t>, Animals Without Backbones. An Introduction to the Invertebrates. ISBN 0-226-07874-4.</a:t>
            </a:r>
          </a:p>
          <a:p>
            <a:pPr marL="0" indent="0">
              <a:lnSpc>
                <a:spcPct val="100000"/>
              </a:lnSpc>
              <a:spcBef>
                <a:spcPts val="600"/>
              </a:spcBef>
              <a:buNone/>
              <a:defRPr/>
            </a:pPr>
            <a:r>
              <a:rPr lang="el-GR" sz="1600" b="1" dirty="0" smtClean="0"/>
              <a:t>Εικόνα </a:t>
            </a:r>
            <a:r>
              <a:rPr lang="el-GR" sz="1600" b="1" dirty="0"/>
              <a:t>19. </a:t>
            </a:r>
            <a:r>
              <a:rPr lang="el-GR" sz="1600" dirty="0" err="1"/>
              <a:t>Κνιδοκύτταρα</a:t>
            </a:r>
            <a:r>
              <a:rPr lang="el-GR" sz="1600" dirty="0"/>
              <a:t> στο τοίχωμα του σώματος μιας Ύδρας.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spcBef>
                <a:spcPts val="600"/>
              </a:spcBef>
              <a:buNone/>
            </a:pPr>
            <a:r>
              <a:rPr lang="en-US" sz="1600" b="1" dirty="0" smtClean="0"/>
              <a:t>E</a:t>
            </a:r>
            <a:r>
              <a:rPr lang="el-GR" sz="1600" b="1" dirty="0" err="1"/>
              <a:t>ικόνα</a:t>
            </a:r>
            <a:r>
              <a:rPr lang="el-GR" sz="1600" b="1" dirty="0"/>
              <a:t> 20. </a:t>
            </a:r>
            <a:r>
              <a:rPr lang="el-GR" sz="1600" dirty="0" err="1"/>
              <a:t>Εισχωρητική</a:t>
            </a:r>
            <a:r>
              <a:rPr lang="el-GR" sz="1600" dirty="0"/>
              <a:t> </a:t>
            </a:r>
            <a:r>
              <a:rPr lang="el-GR" sz="1600" dirty="0" err="1"/>
              <a:t>νηματοκύστη</a:t>
            </a:r>
            <a:r>
              <a:rPr lang="el-GR" sz="1600" dirty="0"/>
              <a:t>.</a:t>
            </a:r>
            <a:r>
              <a:rPr lang="sk-SK" sz="1600" dirty="0"/>
              <a:t> Wikipedia the Free Enc</a:t>
            </a:r>
            <a:r>
              <a:rPr lang="en-US" sz="1600" dirty="0"/>
              <a:t>y</a:t>
            </a:r>
            <a:r>
              <a:rPr lang="sk-SK" sz="1600" dirty="0"/>
              <a:t>clopedia</a:t>
            </a:r>
            <a:r>
              <a:rPr lang="el-GR" sz="1600" dirty="0"/>
              <a:t>. Σύνδεσμος: </a:t>
            </a:r>
            <a:r>
              <a:rPr lang="en-US" sz="1600" dirty="0"/>
              <a:t>http://en.wikipedia.org/wiki/Cnidaria</a:t>
            </a:r>
            <a:r>
              <a:rPr lang="el-GR" sz="1600" dirty="0"/>
              <a:t>. Πηγή: </a:t>
            </a:r>
            <a:r>
              <a:rPr lang="en-US" sz="1600" dirty="0"/>
              <a:t>http://en.wikipedia.org/wiki/Main_Page</a:t>
            </a:r>
            <a:r>
              <a:rPr lang="el-GR" sz="1600" dirty="0"/>
              <a:t>.</a:t>
            </a:r>
          </a:p>
          <a:p>
            <a:pPr marL="0" indent="0">
              <a:spcBef>
                <a:spcPts val="600"/>
              </a:spcBef>
              <a:buNone/>
            </a:pPr>
            <a:r>
              <a:rPr lang="el-GR" sz="1600" b="1" dirty="0" smtClean="0"/>
              <a:t>Εικόνα </a:t>
            </a:r>
            <a:r>
              <a:rPr lang="el-GR" sz="1600" b="1" dirty="0"/>
              <a:t>21.</a:t>
            </a:r>
            <a:r>
              <a:rPr lang="en-US" sz="1600" b="1" dirty="0"/>
              <a:t> </a:t>
            </a:r>
            <a:r>
              <a:rPr lang="sk-SK" sz="1600" dirty="0"/>
              <a:t>N</a:t>
            </a:r>
            <a:r>
              <a:rPr lang="el-GR" sz="1600" dirty="0" err="1"/>
              <a:t>ηματοκύστεις</a:t>
            </a:r>
            <a:r>
              <a:rPr lang="el-GR" sz="1600" dirty="0"/>
              <a:t>. </a:t>
            </a:r>
            <a:r>
              <a:rPr lang="en-US" sz="1600" dirty="0"/>
              <a:t>Copyright Saunders College Publishing/Harcourt Brace. </a:t>
            </a:r>
            <a:r>
              <a:rPr lang="el-GR" sz="1600" dirty="0"/>
              <a:t>Πηγή: </a:t>
            </a:r>
            <a:r>
              <a:rPr lang="en-US" sz="1600" dirty="0"/>
              <a:t>Robert D. Barnes. Invertebrate Zoology 5</a:t>
            </a:r>
            <a:r>
              <a:rPr lang="en-US" sz="1600" baseline="30000" dirty="0"/>
              <a:t>th</a:t>
            </a:r>
            <a:r>
              <a:rPr lang="en-US" sz="1600" dirty="0"/>
              <a:t> edition.</a:t>
            </a:r>
            <a:r>
              <a:rPr lang="en-US" sz="1600" i="1" dirty="0"/>
              <a:t> </a:t>
            </a:r>
            <a:r>
              <a:rPr lang="en-US" sz="1600" dirty="0"/>
              <a:t>ISBN-13: 978-0-03-008914-5, ISBN: 0-03-008914-X</a:t>
            </a:r>
            <a:r>
              <a:rPr lang="en-US" sz="1600" dirty="0" smtClean="0"/>
              <a:t>.</a:t>
            </a:r>
          </a:p>
          <a:p>
            <a:pPr marL="0" indent="0">
              <a:spcBef>
                <a:spcPts val="600"/>
              </a:spcBef>
              <a:buNone/>
            </a:pPr>
            <a:r>
              <a:rPr lang="el-GR" sz="1600" b="1" dirty="0" smtClean="0"/>
              <a:t>Εικόνα </a:t>
            </a:r>
            <a:r>
              <a:rPr lang="el-GR" sz="1600" b="1" dirty="0"/>
              <a:t>22. </a:t>
            </a:r>
            <a:r>
              <a:rPr lang="sk-SK" sz="1600" dirty="0"/>
              <a:t>N</a:t>
            </a:r>
            <a:r>
              <a:rPr lang="el-GR" sz="1600" dirty="0" err="1"/>
              <a:t>ηματοκύστη</a:t>
            </a:r>
            <a:r>
              <a:rPr lang="el-GR" sz="1600" dirty="0"/>
              <a:t>. </a:t>
            </a:r>
            <a:r>
              <a:rPr lang="en-US" sz="1600" dirty="0"/>
              <a:t>Copyright Saunders College Publishing/Harcourt Brace. </a:t>
            </a:r>
            <a:r>
              <a:rPr lang="el-GR" sz="1600" dirty="0"/>
              <a:t>Πηγή: </a:t>
            </a:r>
            <a:r>
              <a:rPr lang="en-US" sz="1600" dirty="0"/>
              <a:t>Robert D. Barnes. Invertebrate Zoology 5</a:t>
            </a:r>
            <a:r>
              <a:rPr lang="en-US" sz="1600" baseline="30000" dirty="0"/>
              <a:t>th</a:t>
            </a:r>
            <a:r>
              <a:rPr lang="en-US" sz="1600" dirty="0"/>
              <a:t> edition.</a:t>
            </a:r>
            <a:r>
              <a:rPr lang="en-US" sz="1600" i="1" dirty="0"/>
              <a:t> </a:t>
            </a:r>
            <a:r>
              <a:rPr lang="en-US" sz="1600" dirty="0"/>
              <a:t>ISBN-13: 978-0-03-008914-5, ISBN: </a:t>
            </a:r>
            <a:r>
              <a:rPr lang="en-US" sz="1600" dirty="0" smtClean="0"/>
              <a:t>0-03-008914-X.</a:t>
            </a:r>
          </a:p>
          <a:p>
            <a:pPr marL="0" indent="0">
              <a:spcBef>
                <a:spcPts val="600"/>
              </a:spcBef>
              <a:buNone/>
            </a:pPr>
            <a:r>
              <a:rPr lang="el-GR" sz="1600" b="1" dirty="0" smtClean="0"/>
              <a:t>Εικόνα </a:t>
            </a:r>
            <a:r>
              <a:rPr lang="el-GR" sz="1600" b="1" dirty="0"/>
              <a:t>23. </a:t>
            </a:r>
            <a:r>
              <a:rPr lang="el-GR" sz="1600" dirty="0"/>
              <a:t>Ύδρα: Μονήρες Υδρόζωο.</a:t>
            </a:r>
            <a:r>
              <a:rPr lang="en-US" sz="1600" dirty="0"/>
              <a:t> 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endParaRPr lang="el-GR"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96</a:t>
            </a:fld>
            <a:endParaRPr lang="en-US"/>
          </a:p>
        </p:txBody>
      </p:sp>
    </p:spTree>
    <p:extLst>
      <p:ext uri="{BB962C8B-B14F-4D97-AF65-F5344CB8AC3E}">
        <p14:creationId xmlns:p14="http://schemas.microsoft.com/office/powerpoint/2010/main" val="38992766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(6/1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buNone/>
            </a:pPr>
            <a:r>
              <a:rPr lang="el-GR" sz="1600" b="1" dirty="0"/>
              <a:t>Εικόνα 24. </a:t>
            </a:r>
            <a:r>
              <a:rPr lang="el-GR" sz="1600" dirty="0"/>
              <a:t>Αποικιακό Υδρόζωο.</a:t>
            </a:r>
            <a:r>
              <a:rPr lang="en-US" sz="1600" dirty="0"/>
              <a:t> Copyright </a:t>
            </a:r>
            <a:r>
              <a:rPr lang="en-US" sz="1600" dirty="0" err="1"/>
              <a:t>Keoki</a:t>
            </a:r>
            <a:r>
              <a:rPr lang="en-US" sz="1600" dirty="0"/>
              <a:t> </a:t>
            </a:r>
            <a:r>
              <a:rPr lang="en-US" sz="1600" dirty="0" err="1"/>
              <a:t>Stender</a:t>
            </a:r>
            <a:r>
              <a:rPr lang="en-US" sz="1600" dirty="0"/>
              <a:t>. </a:t>
            </a:r>
            <a:r>
              <a:rPr lang="el-GR" sz="1600" dirty="0"/>
              <a:t>Σύνδεσμος: </a:t>
            </a:r>
            <a:r>
              <a:rPr lang="en-US" sz="1600" dirty="0"/>
              <a:t>http://www.marinelifephotography.com/marine/cnidaria/hydroids.htm</a:t>
            </a:r>
            <a:r>
              <a:rPr lang="el-GR" sz="1600" dirty="0"/>
              <a:t>. Πηγή: </a:t>
            </a:r>
            <a:r>
              <a:rPr lang="en-US" sz="1600" dirty="0"/>
              <a:t>http://www.marinelifephotography.com</a:t>
            </a:r>
            <a:r>
              <a:rPr lang="el-GR" sz="1600" dirty="0"/>
              <a:t> .</a:t>
            </a:r>
            <a:endParaRPr lang="en-US" sz="1600" dirty="0"/>
          </a:p>
          <a:p>
            <a:pPr marL="0" indent="0">
              <a:buNone/>
            </a:pPr>
            <a:r>
              <a:rPr lang="el-GR" sz="1600" b="1" dirty="0" smtClean="0"/>
              <a:t>Εικόνα 25</a:t>
            </a:r>
            <a:r>
              <a:rPr lang="en-US" sz="1600" b="1" dirty="0" smtClean="0"/>
              <a:t>.</a:t>
            </a:r>
            <a:r>
              <a:rPr lang="el-GR" sz="1600" b="1" dirty="0" smtClean="0"/>
              <a:t> </a:t>
            </a:r>
            <a:r>
              <a:rPr lang="el-GR" sz="1600" dirty="0"/>
              <a:t>Μονήρες Υδρόζωο. </a:t>
            </a:r>
            <a:r>
              <a:rPr lang="en-US" sz="1600" dirty="0"/>
              <a:t>Copyright Saunders College Publishing/Harcourt Brace. </a:t>
            </a:r>
            <a:r>
              <a:rPr lang="el-GR" sz="1600" dirty="0"/>
              <a:t>Πηγή: </a:t>
            </a:r>
            <a:r>
              <a:rPr lang="en-US" sz="1600" dirty="0"/>
              <a:t>Robert D. Barnes. Invertebrate Zoology 5</a:t>
            </a:r>
            <a:r>
              <a:rPr lang="en-US" sz="1600" baseline="30000" dirty="0"/>
              <a:t>th</a:t>
            </a:r>
            <a:r>
              <a:rPr lang="en-US" sz="1600" dirty="0"/>
              <a:t> edition.</a:t>
            </a:r>
            <a:r>
              <a:rPr lang="en-US" sz="1600" i="1" dirty="0"/>
              <a:t> </a:t>
            </a:r>
            <a:r>
              <a:rPr lang="en-US" sz="1600" dirty="0"/>
              <a:t>ISBN-13: 978-0-03-008914-5, ISBN: 0-03-008914-X.</a:t>
            </a:r>
          </a:p>
          <a:p>
            <a:pPr marL="0" indent="0">
              <a:buNone/>
            </a:pPr>
            <a:r>
              <a:rPr lang="el-GR" sz="1600" b="1" dirty="0" smtClean="0"/>
              <a:t>Εικόνα </a:t>
            </a:r>
            <a:r>
              <a:rPr lang="el-GR" sz="1600" b="1" dirty="0"/>
              <a:t>26. </a:t>
            </a:r>
            <a:r>
              <a:rPr lang="el-GR" sz="1600" dirty="0"/>
              <a:t>Αποικιακό Υδρόζωο. </a:t>
            </a:r>
            <a:r>
              <a:rPr lang="en-US" sz="1600" dirty="0"/>
              <a:t>Copyright the University of Chicago Press Books. </a:t>
            </a:r>
            <a:r>
              <a:rPr lang="el-GR" sz="1600" dirty="0"/>
              <a:t>Πηγή: </a:t>
            </a:r>
            <a:r>
              <a:rPr lang="en-US" sz="1600" dirty="0"/>
              <a:t>Ralph </a:t>
            </a:r>
            <a:r>
              <a:rPr lang="en-US" sz="1600" dirty="0" err="1"/>
              <a:t>Buchsbaum</a:t>
            </a:r>
            <a:r>
              <a:rPr lang="en-US" sz="1600" dirty="0"/>
              <a:t>, Mildred </a:t>
            </a:r>
            <a:r>
              <a:rPr lang="en-US" sz="1600" dirty="0" err="1"/>
              <a:t>Buchsbaum</a:t>
            </a:r>
            <a:r>
              <a:rPr lang="en-US" sz="1600" dirty="0"/>
              <a:t>, John </a:t>
            </a:r>
            <a:r>
              <a:rPr lang="en-US" sz="1600" dirty="0" err="1"/>
              <a:t>Pearse</a:t>
            </a:r>
            <a:r>
              <a:rPr lang="en-US" sz="1600" dirty="0"/>
              <a:t>, and Vicki </a:t>
            </a:r>
            <a:r>
              <a:rPr lang="en-US" sz="1600" dirty="0" err="1"/>
              <a:t>Pearse</a:t>
            </a:r>
            <a:r>
              <a:rPr lang="en-US" sz="1600" dirty="0"/>
              <a:t>, Animals Without Backbones. An Introduction to the Invertebrates. ISBN 0-226-07874-4.</a:t>
            </a:r>
          </a:p>
          <a:p>
            <a:pPr marL="0" indent="0">
              <a:lnSpc>
                <a:spcPct val="100000"/>
              </a:lnSpc>
              <a:spcBef>
                <a:spcPts val="600"/>
              </a:spcBef>
              <a:buNone/>
              <a:defRPr/>
            </a:pPr>
            <a:r>
              <a:rPr lang="el-GR" sz="1600" b="1" dirty="0" smtClean="0"/>
              <a:t>Εικόνα 27</a:t>
            </a:r>
            <a:r>
              <a:rPr lang="en-US" sz="1600" b="1" dirty="0" smtClean="0"/>
              <a:t>.</a:t>
            </a:r>
            <a:r>
              <a:rPr lang="el-GR" sz="1600" b="1" dirty="0" smtClean="0"/>
              <a:t> </a:t>
            </a:r>
            <a:r>
              <a:rPr lang="el-GR" sz="1600" dirty="0"/>
              <a:t>Δομή Αποικιακού Υδρόζωου. </a:t>
            </a:r>
            <a:r>
              <a:rPr lang="en-US" sz="1600" dirty="0"/>
              <a:t>Copyright the University of Chicago Press Books. </a:t>
            </a:r>
            <a:r>
              <a:rPr lang="el-GR" sz="1600" dirty="0"/>
              <a:t>Πηγή: </a:t>
            </a:r>
            <a:r>
              <a:rPr lang="en-US" sz="1600" dirty="0"/>
              <a:t>Ralph </a:t>
            </a:r>
            <a:r>
              <a:rPr lang="en-US" sz="1600" dirty="0" err="1"/>
              <a:t>Buchsbaum</a:t>
            </a:r>
            <a:r>
              <a:rPr lang="en-US" sz="1600" dirty="0"/>
              <a:t>, Mildred </a:t>
            </a:r>
            <a:r>
              <a:rPr lang="en-US" sz="1600" dirty="0" err="1"/>
              <a:t>Buchsbaum</a:t>
            </a:r>
            <a:r>
              <a:rPr lang="en-US" sz="1600" dirty="0"/>
              <a:t>, John </a:t>
            </a:r>
            <a:r>
              <a:rPr lang="en-US" sz="1600" dirty="0" err="1"/>
              <a:t>Pearse</a:t>
            </a:r>
            <a:r>
              <a:rPr lang="en-US" sz="1600" dirty="0"/>
              <a:t>, and Vicki </a:t>
            </a:r>
            <a:r>
              <a:rPr lang="en-US" sz="1600" dirty="0" err="1"/>
              <a:t>Pearse</a:t>
            </a:r>
            <a:r>
              <a:rPr lang="en-US" sz="1600" dirty="0"/>
              <a:t>, Animals Without Backbones. An Introduction to the Invertebrates. ISBN 0-226-07874-4.</a:t>
            </a:r>
          </a:p>
          <a:p>
            <a:pPr marL="0" indent="0">
              <a:lnSpc>
                <a:spcPct val="100000"/>
              </a:lnSpc>
              <a:spcBef>
                <a:spcPts val="600"/>
              </a:spcBef>
              <a:buNone/>
              <a:defRPr/>
            </a:pPr>
            <a:r>
              <a:rPr lang="el-GR" sz="1600" b="1" dirty="0" smtClean="0"/>
              <a:t>Εικόνα </a:t>
            </a:r>
            <a:r>
              <a:rPr lang="el-GR" sz="1600" b="1" dirty="0"/>
              <a:t>28. </a:t>
            </a:r>
            <a:r>
              <a:rPr lang="el-GR" sz="1600" dirty="0"/>
              <a:t>Δομή Υδρομέδουσας.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endParaRPr lang="en-US"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97</a:t>
            </a:fld>
            <a:endParaRPr lang="en-US"/>
          </a:p>
        </p:txBody>
      </p:sp>
    </p:spTree>
    <p:extLst>
      <p:ext uri="{BB962C8B-B14F-4D97-AF65-F5344CB8AC3E}">
        <p14:creationId xmlns:p14="http://schemas.microsoft.com/office/powerpoint/2010/main" val="42049882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(7/1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buNone/>
            </a:pPr>
            <a:r>
              <a:rPr lang="el-GR" sz="1600" b="1" dirty="0"/>
              <a:t>Εικόνα 29. </a:t>
            </a:r>
            <a:r>
              <a:rPr lang="el-GR" sz="1600" dirty="0"/>
              <a:t>Μέδουσα του Υδροζώου </a:t>
            </a:r>
            <a:r>
              <a:rPr lang="sk-SK" sz="1600" dirty="0"/>
              <a:t>Obelia. </a:t>
            </a:r>
            <a:r>
              <a:rPr lang="en-US" sz="1600" dirty="0"/>
              <a:t>Copyright © 2015 Scripps Institution of Oceanography, UC San Diego</a:t>
            </a:r>
            <a:r>
              <a:rPr lang="el-GR" sz="1600" dirty="0"/>
              <a:t>. </a:t>
            </a:r>
            <a:r>
              <a:rPr lang="en-US" sz="1600" dirty="0"/>
              <a:t> </a:t>
            </a:r>
            <a:r>
              <a:rPr lang="el-GR" sz="1600" dirty="0"/>
              <a:t>Σύνδεσμος: </a:t>
            </a:r>
            <a:r>
              <a:rPr lang="en-US" sz="1600" dirty="0"/>
              <a:t>https://scripps.ucsd.edu/zooplanktonguide/species/obelia-spp</a:t>
            </a:r>
            <a:r>
              <a:rPr lang="el-GR" sz="1600" dirty="0"/>
              <a:t>. Πηγή: </a:t>
            </a:r>
            <a:r>
              <a:rPr lang="en-US" sz="1600" dirty="0"/>
              <a:t>https://scripps.ucsd.edu.</a:t>
            </a:r>
          </a:p>
          <a:p>
            <a:pPr marL="0" indent="0">
              <a:buNone/>
            </a:pPr>
            <a:r>
              <a:rPr lang="el-GR" sz="1600" b="1" dirty="0" smtClean="0"/>
              <a:t>Εικόνα </a:t>
            </a:r>
            <a:r>
              <a:rPr lang="el-GR" sz="1600" b="1" dirty="0"/>
              <a:t>30. </a:t>
            </a:r>
            <a:r>
              <a:rPr lang="el-GR" sz="1600" dirty="0"/>
              <a:t>Τρεφόμενη Ύδρα. </a:t>
            </a:r>
            <a:r>
              <a:rPr lang="en-US" sz="1600" dirty="0"/>
              <a:t>Copyright Dr. R. Wagner. </a:t>
            </a:r>
            <a:r>
              <a:rPr lang="el-GR" sz="1600" dirty="0"/>
              <a:t>Σύνδεσμος: </a:t>
            </a:r>
            <a:r>
              <a:rPr lang="en-US" sz="1600" dirty="0"/>
              <a:t>http://pixshark.com/hydra-animal-eating.htm</a:t>
            </a:r>
            <a:r>
              <a:rPr lang="el-GR" sz="1600" dirty="0"/>
              <a:t>. Πηγή: </a:t>
            </a:r>
            <a:r>
              <a:rPr lang="en-US" sz="1600" dirty="0"/>
              <a:t>http://pixshark.com</a:t>
            </a:r>
            <a:r>
              <a:rPr lang="el-GR" sz="1600" dirty="0"/>
              <a:t> .</a:t>
            </a:r>
            <a:endParaRPr lang="en-US" sz="1600" dirty="0"/>
          </a:p>
          <a:p>
            <a:pPr marL="0" indent="0">
              <a:buNone/>
            </a:pPr>
            <a:r>
              <a:rPr lang="el-GR" sz="1600" b="1" dirty="0" smtClean="0"/>
              <a:t>Εικόνα </a:t>
            </a:r>
            <a:r>
              <a:rPr lang="el-GR" sz="1600" b="1" dirty="0"/>
              <a:t>31. </a:t>
            </a:r>
            <a:r>
              <a:rPr lang="el-GR" sz="1600" dirty="0"/>
              <a:t>Ύδρα τρεφόμενη με</a:t>
            </a:r>
            <a:r>
              <a:rPr lang="sk-SK" sz="1600" dirty="0"/>
              <a:t> Daphnia. </a:t>
            </a:r>
            <a:r>
              <a:rPr lang="en-US" sz="1600" dirty="0"/>
              <a:t>Copyright Dr. R. Wagner. </a:t>
            </a:r>
            <a:r>
              <a:rPr lang="el-GR" sz="1600" dirty="0"/>
              <a:t>Σύνδεσμος: </a:t>
            </a:r>
            <a:r>
              <a:rPr lang="en-US" sz="1600" dirty="0"/>
              <a:t>http://pixshark.com/hydra-animal-eating.htm</a:t>
            </a:r>
            <a:r>
              <a:rPr lang="el-GR" sz="1600" dirty="0"/>
              <a:t>. Πηγή: </a:t>
            </a:r>
            <a:r>
              <a:rPr lang="en-US" sz="1600" dirty="0"/>
              <a:t>http://pixshark.com</a:t>
            </a:r>
            <a:r>
              <a:rPr lang="el-GR" sz="1600" dirty="0"/>
              <a:t> .</a:t>
            </a:r>
            <a:endParaRPr lang="en-US" sz="1600" dirty="0"/>
          </a:p>
          <a:p>
            <a:pPr marL="0" indent="0">
              <a:lnSpc>
                <a:spcPct val="100000"/>
              </a:lnSpc>
              <a:spcBef>
                <a:spcPts val="600"/>
              </a:spcBef>
              <a:buNone/>
              <a:defRPr/>
            </a:pPr>
            <a:r>
              <a:rPr lang="el-GR" sz="1600" b="1" dirty="0" smtClean="0"/>
              <a:t>Εικόνα </a:t>
            </a:r>
            <a:r>
              <a:rPr lang="el-GR" sz="1600" b="1" dirty="0"/>
              <a:t>32. </a:t>
            </a:r>
            <a:r>
              <a:rPr lang="el-GR" sz="1600" dirty="0"/>
              <a:t>Πρόσληψη τροφής από Ύδρα. </a:t>
            </a:r>
            <a:r>
              <a:rPr lang="en-US" sz="1600" dirty="0"/>
              <a:t>Copyright Addison Wesley Longman, Inc. </a:t>
            </a:r>
            <a:r>
              <a:rPr lang="el-GR" sz="1600" dirty="0"/>
              <a:t>Σύνδεσμος: </a:t>
            </a:r>
            <a:r>
              <a:rPr lang="en-US" sz="1600" dirty="0"/>
              <a:t>http://pixshark.com/hydra-animal-eating.htm</a:t>
            </a:r>
            <a:r>
              <a:rPr lang="el-GR" sz="1600" dirty="0"/>
              <a:t>. Πηγή: </a:t>
            </a:r>
            <a:r>
              <a:rPr lang="en-US" sz="1600" dirty="0"/>
              <a:t>http://pixshark.com</a:t>
            </a:r>
            <a:r>
              <a:rPr lang="el-GR" sz="1600" dirty="0"/>
              <a:t> .</a:t>
            </a:r>
            <a:endParaRPr lang="en-US" sz="1600" dirty="0"/>
          </a:p>
          <a:p>
            <a:pPr marL="0" indent="0">
              <a:buNone/>
            </a:pPr>
            <a:r>
              <a:rPr lang="el-GR" sz="1600" b="1" dirty="0" smtClean="0"/>
              <a:t>Εικόνα </a:t>
            </a:r>
            <a:r>
              <a:rPr lang="el-GR" sz="1600" b="1" dirty="0"/>
              <a:t>33. </a:t>
            </a:r>
            <a:r>
              <a:rPr lang="el-GR" sz="1600" dirty="0"/>
              <a:t>Αποικιακό Υδρόζωο. </a:t>
            </a:r>
            <a:r>
              <a:rPr lang="sk-SK" sz="1600" dirty="0"/>
              <a:t>Ph</a:t>
            </a:r>
            <a:r>
              <a:rPr lang="en-US" sz="1600" dirty="0" err="1"/>
              <a:t>ysalia</a:t>
            </a:r>
            <a:r>
              <a:rPr lang="en-US" sz="1600" dirty="0"/>
              <a:t> </a:t>
            </a:r>
            <a:r>
              <a:rPr lang="en-US" sz="1600" dirty="0" err="1"/>
              <a:t>physali</a:t>
            </a:r>
            <a:r>
              <a:rPr lang="sk-SK" sz="1600" dirty="0"/>
              <a:t>s</a:t>
            </a:r>
            <a:r>
              <a:rPr lang="en-US" sz="1600" dirty="0"/>
              <a:t>. </a:t>
            </a:r>
            <a:r>
              <a:rPr lang="sk-SK" sz="1600" dirty="0"/>
              <a:t>Wikipedia The free Enc</a:t>
            </a:r>
            <a:r>
              <a:rPr lang="en-US" sz="1600" dirty="0" err="1"/>
              <a:t>yclopedia</a:t>
            </a:r>
            <a:r>
              <a:rPr lang="en-US" sz="1600" dirty="0"/>
              <a:t>. </a:t>
            </a:r>
            <a:r>
              <a:rPr lang="el-GR" sz="1600" dirty="0"/>
              <a:t>Σύνδεσμος: </a:t>
            </a:r>
            <a:r>
              <a:rPr lang="en-US" sz="1600" dirty="0"/>
              <a:t>http://en.wikipedia.org/wiki/Physalia</a:t>
            </a:r>
            <a:r>
              <a:rPr lang="el-GR" sz="1600" dirty="0"/>
              <a:t>. Πηγή: </a:t>
            </a:r>
            <a:r>
              <a:rPr lang="en-US" sz="1600" dirty="0"/>
              <a:t>http://en.wikipedia.org</a:t>
            </a:r>
            <a:r>
              <a:rPr lang="el-GR" sz="1600" dirty="0"/>
              <a:t>.</a:t>
            </a:r>
          </a:p>
          <a:p>
            <a:pPr marL="0" indent="0">
              <a:buNone/>
            </a:pPr>
            <a:r>
              <a:rPr lang="el-GR" sz="1600" b="1" dirty="0" smtClean="0"/>
              <a:t>Εικόνα </a:t>
            </a:r>
            <a:r>
              <a:rPr lang="el-GR" sz="1600" b="1" dirty="0"/>
              <a:t>34. </a:t>
            </a:r>
            <a:r>
              <a:rPr lang="en-US" sz="1600" dirty="0"/>
              <a:t>T</a:t>
            </a:r>
            <a:r>
              <a:rPr lang="el-GR" sz="1600" dirty="0" err="1"/>
              <a:t>μήμα</a:t>
            </a:r>
            <a:r>
              <a:rPr lang="el-GR" sz="1600" dirty="0"/>
              <a:t> αποικίας </a:t>
            </a:r>
            <a:r>
              <a:rPr lang="sk-SK" sz="1600" dirty="0"/>
              <a:t>Ph</a:t>
            </a:r>
            <a:r>
              <a:rPr lang="en-US" sz="1600" dirty="0" err="1"/>
              <a:t>ysalia</a:t>
            </a:r>
            <a:r>
              <a:rPr lang="en-US" sz="1600" dirty="0"/>
              <a:t> </a:t>
            </a:r>
            <a:r>
              <a:rPr lang="en-US" sz="1600" dirty="0" err="1"/>
              <a:t>physali</a:t>
            </a:r>
            <a:r>
              <a:rPr lang="sk-SK" sz="1600" dirty="0"/>
              <a:t>s</a:t>
            </a:r>
            <a:r>
              <a:rPr lang="en-US" sz="1600" dirty="0"/>
              <a:t>. </a:t>
            </a:r>
            <a:r>
              <a:rPr lang="sk-SK" sz="1600" dirty="0"/>
              <a:t>Co</a:t>
            </a:r>
            <a:r>
              <a:rPr lang="en-US" sz="1600" dirty="0" err="1"/>
              <a:t>pyright</a:t>
            </a:r>
            <a:r>
              <a:rPr lang="en-US" sz="1600" dirty="0"/>
              <a:t> Rod Morris 2010. </a:t>
            </a:r>
            <a:r>
              <a:rPr lang="el-GR" sz="1600" dirty="0"/>
              <a:t>Σύνδεσμος: </a:t>
            </a:r>
            <a:r>
              <a:rPr lang="en-US" sz="1600" dirty="0"/>
              <a:t>http://www.rodmorris.co.nz/keyword/otago%20peninsula/</a:t>
            </a:r>
            <a:r>
              <a:rPr lang="el-GR" sz="1600" dirty="0"/>
              <a:t>. Πηγή: </a:t>
            </a:r>
            <a:r>
              <a:rPr lang="en-US" sz="1600" dirty="0"/>
              <a:t>http://www.rodmorris.co.nz</a:t>
            </a:r>
            <a:r>
              <a:rPr lang="el-GR" sz="1600" dirty="0"/>
              <a:t> .</a:t>
            </a:r>
            <a:endParaRPr lang="en-US" sz="1600" dirty="0"/>
          </a:p>
          <a:p>
            <a:pPr>
              <a:lnSpc>
                <a:spcPct val="100000"/>
              </a:lnSpc>
              <a:spcBef>
                <a:spcPts val="0"/>
              </a:spcBef>
              <a:defRPr/>
            </a:pPr>
            <a:endParaRPr lang="en-US"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98</a:t>
            </a:fld>
            <a:endParaRPr lang="en-US"/>
          </a:p>
        </p:txBody>
      </p:sp>
    </p:spTree>
    <p:extLst>
      <p:ext uri="{BB962C8B-B14F-4D97-AF65-F5344CB8AC3E}">
        <p14:creationId xmlns:p14="http://schemas.microsoft.com/office/powerpoint/2010/main" val="42099037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(8/1</a:t>
            </a:r>
            <a:r>
              <a:rPr lang="el-GR" sz="4000" b="1" dirty="0" smtClean="0">
                <a:solidFill>
                  <a:schemeClr val="accent1"/>
                </a:solidFill>
              </a:rPr>
              <a:t>7</a:t>
            </a:r>
            <a:r>
              <a:rPr lang="en-US" sz="4000" b="1" dirty="0" smtClean="0">
                <a:solidFill>
                  <a:schemeClr val="accent1"/>
                </a:solidFill>
              </a:rPr>
              <a:t>)</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r>
              <a:rPr lang="en-US" sz="1600" b="1" dirty="0" smtClean="0"/>
              <a:t> </a:t>
            </a:r>
            <a:endParaRPr lang="el-GR" sz="1600" b="1" dirty="0" smtClean="0"/>
          </a:p>
          <a:p>
            <a:pPr marL="0" indent="0">
              <a:lnSpc>
                <a:spcPct val="100000"/>
              </a:lnSpc>
              <a:spcBef>
                <a:spcPts val="1200"/>
              </a:spcBef>
              <a:buNone/>
              <a:defRPr/>
            </a:pPr>
            <a:r>
              <a:rPr lang="en-US" sz="1600" b="1" dirty="0" smtClean="0"/>
              <a:t>E</a:t>
            </a:r>
            <a:r>
              <a:rPr lang="el-GR" sz="1600" b="1" dirty="0" err="1"/>
              <a:t>ικόνα</a:t>
            </a:r>
            <a:r>
              <a:rPr lang="el-GR" sz="1600" b="1" dirty="0"/>
              <a:t> 35. </a:t>
            </a:r>
            <a:r>
              <a:rPr lang="en-US" sz="1600" i="1" dirty="0" err="1"/>
              <a:t>Physalia</a:t>
            </a:r>
            <a:r>
              <a:rPr lang="en-US" sz="1600" i="1" dirty="0"/>
              <a:t> </a:t>
            </a:r>
            <a:r>
              <a:rPr lang="en-US" sz="1600" i="1" dirty="0" err="1"/>
              <a:t>physalis</a:t>
            </a:r>
            <a:r>
              <a:rPr lang="en-US" sz="1600" i="1" dirty="0"/>
              <a:t>. </a:t>
            </a:r>
            <a:r>
              <a:rPr lang="el-GR" sz="1600" dirty="0"/>
              <a:t>Τυπική άδεια </a:t>
            </a:r>
            <a:r>
              <a:rPr lang="en-US" sz="1600" dirty="0" err="1"/>
              <a:t>Youtube</a:t>
            </a:r>
            <a:r>
              <a:rPr lang="en-US" sz="1600" dirty="0"/>
              <a:t>. </a:t>
            </a:r>
            <a:r>
              <a:rPr lang="el-GR" sz="1600" dirty="0"/>
              <a:t>Σύνδεσμος: </a:t>
            </a:r>
            <a:r>
              <a:rPr lang="en-US" sz="1600" dirty="0"/>
              <a:t>https://www.youtube.com/watch?v=zPlLVh4lEHE</a:t>
            </a:r>
            <a:r>
              <a:rPr lang="el-GR" sz="1600" dirty="0"/>
              <a:t>. Πηγή: </a:t>
            </a:r>
            <a:r>
              <a:rPr lang="en-US" sz="1600" dirty="0"/>
              <a:t>https://www.youtube.com</a:t>
            </a:r>
            <a:r>
              <a:rPr lang="el-GR" sz="1600" dirty="0"/>
              <a:t>.</a:t>
            </a:r>
            <a:endParaRPr lang="en-US" sz="1600" dirty="0"/>
          </a:p>
          <a:p>
            <a:pPr marL="0" indent="0">
              <a:buNone/>
            </a:pPr>
            <a:r>
              <a:rPr lang="el-GR" sz="1600" b="1" dirty="0" smtClean="0"/>
              <a:t>Εικόνα </a:t>
            </a:r>
            <a:r>
              <a:rPr lang="el-GR" sz="1600" b="1" dirty="0"/>
              <a:t>36. </a:t>
            </a:r>
            <a:r>
              <a:rPr lang="el-GR" sz="1600" dirty="0" err="1"/>
              <a:t>Σκυφομέδουσα</a:t>
            </a:r>
            <a:r>
              <a:rPr lang="el-GR" sz="1600" dirty="0"/>
              <a:t> </a:t>
            </a:r>
            <a:r>
              <a:rPr lang="sk-SK" sz="1600" dirty="0"/>
              <a:t>C</a:t>
            </a:r>
            <a:r>
              <a:rPr lang="en-US" sz="1600" dirty="0" err="1"/>
              <a:t>otylorhiza</a:t>
            </a:r>
            <a:r>
              <a:rPr lang="en-US" sz="1600" dirty="0"/>
              <a:t> </a:t>
            </a:r>
            <a:r>
              <a:rPr lang="en-US" sz="1600" dirty="0" err="1"/>
              <a:t>tuberculata</a:t>
            </a:r>
            <a:r>
              <a:rPr lang="en-US" sz="1600" dirty="0"/>
              <a:t>. Wikipedia the Free Encyclopedia. </a:t>
            </a:r>
            <a:r>
              <a:rPr lang="el-GR" sz="1600" dirty="0"/>
              <a:t>Σύνδεσμος: </a:t>
            </a:r>
            <a:r>
              <a:rPr lang="en-US" sz="1600" dirty="0"/>
              <a:t>http://en.wikipedia.org/wiki/Cotylorhiza</a:t>
            </a:r>
            <a:r>
              <a:rPr lang="el-GR" sz="1600" dirty="0"/>
              <a:t>. Πηγή: </a:t>
            </a:r>
            <a:r>
              <a:rPr lang="en-US" sz="1600" dirty="0"/>
              <a:t>http://en.wi</a:t>
            </a:r>
            <a:r>
              <a:rPr lang="el-GR" sz="1600" dirty="0"/>
              <a:t>.</a:t>
            </a:r>
            <a:r>
              <a:rPr lang="en-US" sz="1600" dirty="0"/>
              <a:t>kipedia.org</a:t>
            </a:r>
            <a:r>
              <a:rPr lang="el-GR" sz="1600" dirty="0"/>
              <a:t>.</a:t>
            </a:r>
            <a:endParaRPr lang="en-US" sz="1600" dirty="0"/>
          </a:p>
          <a:p>
            <a:pPr marL="0" indent="0">
              <a:buNone/>
            </a:pPr>
            <a:r>
              <a:rPr lang="el-GR" sz="1600" b="1" dirty="0" smtClean="0"/>
              <a:t>Εικόνα </a:t>
            </a:r>
            <a:r>
              <a:rPr lang="el-GR" sz="1600" b="1" dirty="0"/>
              <a:t>37. </a:t>
            </a:r>
            <a:r>
              <a:rPr lang="el-GR" sz="1600" dirty="0" err="1"/>
              <a:t>Σκυφομέδουσα</a:t>
            </a:r>
            <a:r>
              <a:rPr lang="el-GR" sz="1600" dirty="0"/>
              <a:t> </a:t>
            </a:r>
            <a:r>
              <a:rPr lang="sk-SK" sz="1600" dirty="0"/>
              <a:t>Chr</a:t>
            </a:r>
            <a:r>
              <a:rPr lang="en-US" sz="1600" dirty="0"/>
              <a:t>y</a:t>
            </a:r>
            <a:r>
              <a:rPr lang="sk-SK" sz="1600" dirty="0"/>
              <a:t>saora melanaster.</a:t>
            </a:r>
            <a:r>
              <a:rPr lang="el-GR" sz="1600" dirty="0"/>
              <a:t> </a:t>
            </a:r>
            <a:r>
              <a:rPr lang="sk-SK" sz="1600" dirty="0"/>
              <a:t>Wikimedia Commons. </a:t>
            </a:r>
            <a:r>
              <a:rPr lang="el-GR" sz="1600" dirty="0"/>
              <a:t>Σύνδεσμος: </a:t>
            </a:r>
            <a:r>
              <a:rPr lang="en-US" sz="1600" dirty="0"/>
              <a:t>http://commons.wikimedia.org/wiki/File:Qualle_Kompa%C3%9Fqualle_2006-01-02_2.jpg</a:t>
            </a:r>
            <a:r>
              <a:rPr lang="el-GR" sz="1600" dirty="0"/>
              <a:t>. Πηγή: </a:t>
            </a:r>
            <a:r>
              <a:rPr lang="en-US" sz="1600" dirty="0"/>
              <a:t>http://commons.wikimedia.org</a:t>
            </a:r>
            <a:r>
              <a:rPr lang="el-GR" sz="1600" dirty="0"/>
              <a:t>.</a:t>
            </a:r>
            <a:endParaRPr lang="en-US" sz="1600" dirty="0"/>
          </a:p>
          <a:p>
            <a:pPr marL="0" indent="0">
              <a:lnSpc>
                <a:spcPct val="100000"/>
              </a:lnSpc>
              <a:spcBef>
                <a:spcPts val="600"/>
              </a:spcBef>
              <a:buNone/>
              <a:defRPr/>
            </a:pPr>
            <a:r>
              <a:rPr lang="el-GR" sz="1600" b="1" dirty="0" smtClean="0"/>
              <a:t>Εικόνα </a:t>
            </a:r>
            <a:r>
              <a:rPr lang="el-GR" sz="1600" b="1" dirty="0"/>
              <a:t>38. </a:t>
            </a:r>
            <a:r>
              <a:rPr lang="el-GR" sz="1600" dirty="0" err="1"/>
              <a:t>Σκυφομέδουσα</a:t>
            </a:r>
            <a:r>
              <a:rPr lang="el-GR" sz="1600" dirty="0"/>
              <a:t> </a:t>
            </a:r>
            <a:r>
              <a:rPr lang="sk-SK" sz="1600" dirty="0"/>
              <a:t>Pelagia noctiluca.</a:t>
            </a:r>
            <a:r>
              <a:rPr lang="el-GR" sz="1600" dirty="0"/>
              <a:t> </a:t>
            </a:r>
            <a:r>
              <a:rPr lang="sk-SK" sz="1600" dirty="0"/>
              <a:t>Wikimedia Commons. </a:t>
            </a:r>
            <a:r>
              <a:rPr lang="el-GR" sz="1600" dirty="0"/>
              <a:t>Σύνδεσμος: </a:t>
            </a:r>
            <a:r>
              <a:rPr lang="en-US" sz="1600" dirty="0"/>
              <a:t>http://commons.wikimedia.org/wiki/File:Pelagia_noctiluca_1.jpeg</a:t>
            </a:r>
            <a:r>
              <a:rPr lang="el-GR" sz="1600" dirty="0"/>
              <a:t>. Πηγή: </a:t>
            </a:r>
            <a:r>
              <a:rPr lang="en-US" sz="1600" dirty="0"/>
              <a:t>http://commons.wikimedia.org</a:t>
            </a:r>
            <a:r>
              <a:rPr lang="el-GR" sz="1600" dirty="0"/>
              <a:t>.</a:t>
            </a:r>
            <a:endParaRPr lang="en-US" sz="1600" dirty="0"/>
          </a:p>
          <a:p>
            <a:pPr marL="0" indent="0">
              <a:buNone/>
            </a:pPr>
            <a:r>
              <a:rPr lang="el-GR" sz="1600" b="1" dirty="0" smtClean="0"/>
              <a:t>Εικόνα </a:t>
            </a:r>
            <a:r>
              <a:rPr lang="el-GR" sz="1600" b="1" dirty="0"/>
              <a:t>39. </a:t>
            </a:r>
            <a:r>
              <a:rPr lang="el-GR" sz="1600" dirty="0" err="1"/>
              <a:t>Σκυφομέδουσα</a:t>
            </a:r>
            <a:r>
              <a:rPr lang="el-GR" sz="1600" dirty="0"/>
              <a:t> </a:t>
            </a:r>
            <a:r>
              <a:rPr lang="en-US" sz="1600" dirty="0" err="1"/>
              <a:t>Nemopilena</a:t>
            </a:r>
            <a:r>
              <a:rPr lang="en-US" sz="1600" dirty="0"/>
              <a:t> </a:t>
            </a:r>
            <a:r>
              <a:rPr lang="en-US" sz="1600" dirty="0" err="1"/>
              <a:t>nomurai</a:t>
            </a:r>
            <a:r>
              <a:rPr lang="en-US" sz="1600" dirty="0"/>
              <a:t>.</a:t>
            </a:r>
            <a:r>
              <a:rPr lang="el-GR" sz="1600" dirty="0"/>
              <a:t> </a:t>
            </a:r>
            <a:r>
              <a:rPr lang="en-US" sz="1600" dirty="0"/>
              <a:t> </a:t>
            </a:r>
            <a:r>
              <a:rPr lang="sk-SK" sz="1600" dirty="0"/>
              <a:t>Public Domain, Pixshark.com. </a:t>
            </a:r>
            <a:r>
              <a:rPr lang="el-GR" sz="1600" dirty="0"/>
              <a:t>Σύνδεσμος: </a:t>
            </a:r>
            <a:r>
              <a:rPr lang="en-US" sz="1600" dirty="0"/>
              <a:t>http://pixshark.com/cool-jellyfish.htm</a:t>
            </a:r>
            <a:r>
              <a:rPr lang="el-GR" sz="1600" dirty="0"/>
              <a:t>. Πηγή:</a:t>
            </a:r>
            <a:r>
              <a:rPr lang="sk-SK" sz="1600" dirty="0"/>
              <a:t> Pixshark.com</a:t>
            </a:r>
            <a:endParaRPr lang="en-US" sz="1600" dirty="0"/>
          </a:p>
          <a:p>
            <a:pPr marL="0" indent="0">
              <a:buNone/>
            </a:pPr>
            <a:r>
              <a:rPr lang="el-GR" sz="1600" b="1" dirty="0" smtClean="0"/>
              <a:t>Εικόνα </a:t>
            </a:r>
            <a:r>
              <a:rPr lang="el-GR" sz="1600" b="1" dirty="0"/>
              <a:t>40. </a:t>
            </a:r>
            <a:r>
              <a:rPr lang="el-GR" sz="1600" dirty="0" err="1"/>
              <a:t>Σκυφομέδουσα</a:t>
            </a:r>
            <a:r>
              <a:rPr lang="el-GR" sz="1600" dirty="0"/>
              <a:t> </a:t>
            </a:r>
            <a:r>
              <a:rPr lang="sk-SK" sz="1600" dirty="0"/>
              <a:t>Aurelia </a:t>
            </a:r>
            <a:r>
              <a:rPr lang="en-US" sz="1600" dirty="0" err="1"/>
              <a:t>aurita</a:t>
            </a:r>
            <a:r>
              <a:rPr lang="en-US" sz="1600" dirty="0"/>
              <a:t>. Wikipedia The Free Encyclopedia. </a:t>
            </a:r>
            <a:r>
              <a:rPr lang="el-GR" sz="1600" dirty="0"/>
              <a:t>Σύνδεσμος: </a:t>
            </a:r>
            <a:r>
              <a:rPr lang="en-US" sz="1600" dirty="0"/>
              <a:t>http://it.wikipedia.org/wiki/Aurelia_aurita</a:t>
            </a:r>
            <a:r>
              <a:rPr lang="el-GR" sz="1600" dirty="0"/>
              <a:t>. Πηγή: </a:t>
            </a:r>
            <a:r>
              <a:rPr lang="en-US" sz="1600" dirty="0"/>
              <a:t>http://it.wikipedia.org</a:t>
            </a:r>
            <a:r>
              <a:rPr lang="el-GR" sz="1600" dirty="0" smtClean="0"/>
              <a:t>.</a:t>
            </a:r>
            <a:endParaRPr lang="el-GR" sz="1600" dirty="0"/>
          </a:p>
        </p:txBody>
      </p:sp>
      <p:sp>
        <p:nvSpPr>
          <p:cNvPr id="6" name="Θέση υποσέλιδου 5"/>
          <p:cNvSpPr>
            <a:spLocks noGrp="1"/>
          </p:cNvSpPr>
          <p:nvPr>
            <p:ph type="ftr" sz="quarter" idx="11"/>
          </p:nvPr>
        </p:nvSpPr>
        <p:spPr/>
        <p:txBody>
          <a:bodyPr/>
          <a:lstStyle/>
          <a:p>
            <a:r>
              <a:rPr lang="el-GR" smtClean="0"/>
              <a:t>Ενότητα 10. Ακτινωτά Ζώα</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99</a:t>
            </a:fld>
            <a:endParaRPr lang="en-US"/>
          </a:p>
        </p:txBody>
      </p:sp>
    </p:spTree>
    <p:extLst>
      <p:ext uri="{BB962C8B-B14F-4D97-AF65-F5344CB8AC3E}">
        <p14:creationId xmlns:p14="http://schemas.microsoft.com/office/powerpoint/2010/main" val="1027764326"/>
      </p:ext>
    </p:extLst>
  </p:cSld>
  <p:clrMapOvr>
    <a:masterClrMapping/>
  </p:clrMapOvr>
  <p:timing>
    <p:tnLst>
      <p:par>
        <p:cTn id="1" dur="indefinite" restart="never" nodeType="tmRoot"/>
      </p:par>
    </p:tnLst>
  </p:timing>
</p:sld>
</file>

<file path=ppt/theme/theme1.xml><?xml version="1.0" encoding="utf-8"?>
<a:theme xmlns:a="http://schemas.openxmlformats.org/drawingml/2006/main" name="General">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al" id="{BB0ACB66-0541-4332-98D6-877FBAC55C5D}" vid="{F49EE7C6-F92E-4C6C-99F5-A3E282C3037F}"/>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General</Template>
  <TotalTime>2384</TotalTime>
  <Words>5103</Words>
  <Application>Microsoft Office PowerPoint</Application>
  <PresentationFormat>Προβολή στην οθόνη (4:3)</PresentationFormat>
  <Paragraphs>951</Paragraphs>
  <Slides>108</Slides>
  <Notes>96</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108</vt:i4>
      </vt:variant>
    </vt:vector>
  </HeadingPairs>
  <TitlesOfParts>
    <vt:vector size="117" baseType="lpstr">
      <vt:lpstr>ＭＳ Ｐゴシック</vt:lpstr>
      <vt:lpstr>Arial</vt:lpstr>
      <vt:lpstr>Calibri</vt:lpstr>
      <vt:lpstr>Calibri Light</vt:lpstr>
      <vt:lpstr>Comic Sans MS</vt:lpstr>
      <vt:lpstr>Tahoma</vt:lpstr>
      <vt:lpstr>Times New Roman</vt:lpstr>
      <vt:lpstr>Wingdings</vt:lpstr>
      <vt:lpstr>General</vt:lpstr>
      <vt:lpstr>Ζωολογία Ι</vt:lpstr>
      <vt:lpstr>Φύλο: ΚΝΙΔΟΖΩA</vt:lpstr>
      <vt:lpstr>Μορφές Κνιδοζώων</vt:lpstr>
      <vt:lpstr>Τυπικές Μορφές Κνιδοζώων Πολύποδας - Μέδουσα</vt:lpstr>
      <vt:lpstr>Τμήμα αποικίας Υδρόζωου</vt:lpstr>
      <vt:lpstr>Οι 5 ομοταξίες  των Κνιδοζώων 1/2</vt:lpstr>
      <vt:lpstr>Οι 5 Ομοταξίες  των Κνιδοζώων 2/2</vt:lpstr>
      <vt:lpstr>Κνιδοκύτταρα 1/3 </vt:lpstr>
      <vt:lpstr>Τοίχωμα Σώματος  Κνιδοζώου</vt:lpstr>
      <vt:lpstr>Μυοεπιθηλιακά και  νευρικά κύτταρα Κνιδοζώου</vt:lpstr>
      <vt:lpstr>Τοίχωμα Σώματος  Κνιδοζώου</vt:lpstr>
      <vt:lpstr>Τα Κύτταρα των Κνιδοζώων</vt:lpstr>
      <vt:lpstr>Κνιδοκύτταρα 2/3</vt:lpstr>
      <vt:lpstr>Κνιδοκύτταρα 3/3</vt:lpstr>
      <vt:lpstr>Είδη νηματοκύστεων</vt:lpstr>
      <vt:lpstr>Εκτίναξη νηματοκύστεων</vt:lpstr>
      <vt:lpstr>ΥΔΡΟΖΩΑ</vt:lpstr>
      <vt:lpstr>Τα Υδρόζωα μπορεί να είναι  μονήρη ή αποικιακά</vt:lpstr>
      <vt:lpstr>Μονήρες Υδρόζωο</vt:lpstr>
      <vt:lpstr>Αποικιακό Υδρόζωο</vt:lpstr>
      <vt:lpstr>Δομή Αποικιακού Υδροζώου</vt:lpstr>
      <vt:lpstr>Δομή Υδρομέδουσας</vt:lpstr>
      <vt:lpstr>Μέδουσα  του Υδροζώου Obelia.</vt:lpstr>
      <vt:lpstr>Πρόσληψη τροφής 1/4 </vt:lpstr>
      <vt:lpstr> Πρόσληψη τροφής 2/4  </vt:lpstr>
      <vt:lpstr>Πρόσληψη τροφής 3/4 </vt:lpstr>
      <vt:lpstr>Πρόσληψη τροφής 4/4</vt:lpstr>
      <vt:lpstr>Αναπαραγωγή Υδρας 1/2</vt:lpstr>
      <vt:lpstr>Αναπαραγωγή Υδρας 2/2</vt:lpstr>
      <vt:lpstr>Σιφωνοφόρο Physalia physalis Aποικιακό Υδρόζωο</vt:lpstr>
      <vt:lpstr>Σιφωνοφόρο Physalia physalis Aποικιακό Υδρόζωο</vt:lpstr>
      <vt:lpstr>Physalia  Σιφωνοφόρο Υδρόζωο </vt:lpstr>
      <vt:lpstr>Χαρακτηριστικά Υδροζώων</vt:lpstr>
      <vt:lpstr>ΣΚΥΦΟΖΩΑ</vt:lpstr>
      <vt:lpstr>Μορφές Σκυφοζώων:  Cotylorhiza tuberculata </vt:lpstr>
      <vt:lpstr>Μορφές Σκυφοζώων:  Chrysaora melanaster </vt:lpstr>
      <vt:lpstr>Μορφές Σκυφοζώων:  Pelagia noctiluca </vt:lpstr>
      <vt:lpstr>Γιγαντιαίο Σκυφόζωο:  Nemopilena nomurai </vt:lpstr>
      <vt:lpstr>Μορφές Σκυφοζώων:  Aurelia aurita </vt:lpstr>
      <vt:lpstr>Δομή Σκυφομέδουσας Κοιλιακή όψη</vt:lpstr>
      <vt:lpstr>Δομή Σκυφομέδουσας Πλάγια όψη σε τομή</vt:lpstr>
      <vt:lpstr>Κίνηση της Σκυφομέδουσας  Aurelia aurita</vt:lpstr>
      <vt:lpstr>Αναπαραγωγικός Κύκλος  Σκυφοζώου 1/2</vt:lpstr>
      <vt:lpstr>Αναπαραγωγικός Κύκλος  Σκυφοζώου 2/2</vt:lpstr>
      <vt:lpstr>Στρόβιλοι Σκυφοζώου</vt:lpstr>
      <vt:lpstr>Χαρακτηριστικά Σκυφοζώων</vt:lpstr>
      <vt:lpstr>ΚΥΒΟΖΩΑ</vt:lpstr>
      <vt:lpstr>Κυβόζωα</vt:lpstr>
      <vt:lpstr>  Δομή Κυβομέδουσας</vt:lpstr>
      <vt:lpstr>Μορφές Κυβομεδουσών</vt:lpstr>
      <vt:lpstr>Κίνηση Κυβομέδουσας</vt:lpstr>
      <vt:lpstr>Χαρακτηριστικά Κυβοζώων</vt:lpstr>
      <vt:lpstr>ΣΤΑΥΡΟΖΩΑ</vt:lpstr>
      <vt:lpstr>Μορφές Σταυροζώων</vt:lpstr>
      <vt:lpstr>ΑΝΘΟΖΩΑ</vt:lpstr>
      <vt:lpstr>Η Ομοταξία Ανθόζωα  περιλαμβάνει 3 Υφομοταξίες:</vt:lpstr>
      <vt:lpstr>Ζωανθάρια ή εξακοράλλια</vt:lpstr>
      <vt:lpstr>Ζωανθάρια ή Εξακοράλλια</vt:lpstr>
      <vt:lpstr>Κηριαντιπαθάρια</vt:lpstr>
      <vt:lpstr>Οκτωκοράλλια  ή Αλκυονάρια</vt:lpstr>
      <vt:lpstr>Εσωτερική Δομή  Θαλάσσιας Ανεμώνας</vt:lpstr>
      <vt:lpstr>Εσωτερική Δομή  Θαλάσσιας Ανεμώνας</vt:lpstr>
      <vt:lpstr>   Κίνηση Θαλάσσιας Ανεμώνας</vt:lpstr>
      <vt:lpstr>Μύες και  Νευρικό Πλέγμα Θαλάσσιας Ανεμώνας</vt:lpstr>
      <vt:lpstr>Πρόσληψη τροφής  θαλάσσιας ανεμώνας</vt:lpstr>
      <vt:lpstr>Συμβίωση θαλάσσιας  ανεμώνας με πάγουρο ερημίτη</vt:lpstr>
      <vt:lpstr>Συνύπαρξη ψαριών  με ανεμώνες σε τροπικά νερά</vt:lpstr>
      <vt:lpstr>Το αποικιακό κοράλλι  Cladocora caespitosa</vt:lpstr>
      <vt:lpstr>Σκληρακτίνια</vt:lpstr>
      <vt:lpstr>Δομή Σκληρακτίνιου  Zωανθαρίου </vt:lpstr>
      <vt:lpstr>Σκελετοί μονήρων κοραλλίων.  Οι πολύποδες δεν διακρίνονται.</vt:lpstr>
      <vt:lpstr>Πολύποδες κοραλλιών</vt:lpstr>
      <vt:lpstr>Κηρίανθος  (Κηριαντιπαθάρια)</vt:lpstr>
      <vt:lpstr>Αλκυονάρια  ή Οκτωκοράλλια</vt:lpstr>
      <vt:lpstr>Πολύποδας Οκτωκοραλλίου</vt:lpstr>
      <vt:lpstr>Οκτωκοράλλιο  Corallium rubrum</vt:lpstr>
      <vt:lpstr>Δομή Οκτωκοραλλίου</vt:lpstr>
      <vt:lpstr>Μορφές Οκτωκοραλλίων</vt:lpstr>
      <vt:lpstr>Μορφές Οκτωκοραλλίων:  Eunicella verrucosa</vt:lpstr>
      <vt:lpstr>Μορφές Οκτωκοραλλίων:  Pennatula phosphorea</vt:lpstr>
      <vt:lpstr>Κοραλλιογενής ύφαλος</vt:lpstr>
      <vt:lpstr>Αυγά Κοραλλιών</vt:lpstr>
      <vt:lpstr>Χαρακτηριστικά Ανθοζώων</vt:lpstr>
      <vt:lpstr>Κλαδόγραμμα  σχέσεων ομοταξιών Κνιδοζώων</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(1/17)</vt:lpstr>
      <vt:lpstr>Σημείωμα  Χρήσης Έργων Τρίτων (2/17)</vt:lpstr>
      <vt:lpstr>Σημείωμα  Χρήσης Έργων Τρίτων (3/17)</vt:lpstr>
      <vt:lpstr>Σημείωμα  Χρήσης Έργων Τρίτων (4/17)</vt:lpstr>
      <vt:lpstr>Σημείωμα  Χρήσης Έργων Τρίτων (5/17)</vt:lpstr>
      <vt:lpstr>Σημείωμα  Χρήσης Έργων Τρίτων (6/17)</vt:lpstr>
      <vt:lpstr>Σημείωμα  Χρήσης Έργων Τρίτων (7/17)</vt:lpstr>
      <vt:lpstr>Σημείωμα  Χρήσης Έργων Τρίτων (8/17)</vt:lpstr>
      <vt:lpstr>Σημείωμα  Χρήσης Έργων Τρίτων (9/17)</vt:lpstr>
      <vt:lpstr>Σημείωμα  Χρήσης Έργων Τρίτων (10/17)</vt:lpstr>
      <vt:lpstr>Σημείωμα  Χρήσης Έργων Τρίτων (11/17)</vt:lpstr>
      <vt:lpstr>Σημείωμα  Χρήσης Έργων Τρίτων (12/17)</vt:lpstr>
      <vt:lpstr>Σημείωμα  Χρήσης Έργων Τρίτων (13/17)</vt:lpstr>
      <vt:lpstr>Σημείωμα  Χρήσης Έργων Τρίτων (14/17)</vt:lpstr>
      <vt:lpstr>Σημείωμα  Χρήσης Έργων Τρίτων (15/17)</vt:lpstr>
      <vt:lpstr>Σημείωμα  Χρήσης Έργων Τρίτων (16/17)</vt:lpstr>
      <vt:lpstr>Σημείωμα  Χρήσης Έργων Τρίτων (17/17)</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Windows User</dc:creator>
  <cp:lastModifiedBy>Guest</cp:lastModifiedBy>
  <cp:revision>297</cp:revision>
  <dcterms:created xsi:type="dcterms:W3CDTF">2014-09-12T00:38:38Z</dcterms:created>
  <dcterms:modified xsi:type="dcterms:W3CDTF">2015-05-08T07:03:47Z</dcterms:modified>
</cp:coreProperties>
</file>