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67"/>
  </p:notesMasterIdLst>
  <p:sldIdLst>
    <p:sldId id="256" r:id="rId2"/>
    <p:sldId id="261" r:id="rId3"/>
    <p:sldId id="262" r:id="rId4"/>
    <p:sldId id="400" r:id="rId5"/>
    <p:sldId id="346" r:id="rId6"/>
    <p:sldId id="347" r:id="rId7"/>
    <p:sldId id="357" r:id="rId8"/>
    <p:sldId id="354" r:id="rId9"/>
    <p:sldId id="349" r:id="rId10"/>
    <p:sldId id="348" r:id="rId11"/>
    <p:sldId id="350" r:id="rId12"/>
    <p:sldId id="351" r:id="rId13"/>
    <p:sldId id="352" r:id="rId14"/>
    <p:sldId id="355" r:id="rId15"/>
    <p:sldId id="403" r:id="rId16"/>
    <p:sldId id="356" r:id="rId17"/>
    <p:sldId id="358" r:id="rId18"/>
    <p:sldId id="363" r:id="rId19"/>
    <p:sldId id="364" r:id="rId20"/>
    <p:sldId id="365" r:id="rId21"/>
    <p:sldId id="359" r:id="rId22"/>
    <p:sldId id="360" r:id="rId23"/>
    <p:sldId id="362" r:id="rId24"/>
    <p:sldId id="361" r:id="rId25"/>
    <p:sldId id="367" r:id="rId26"/>
    <p:sldId id="366" r:id="rId27"/>
    <p:sldId id="368" r:id="rId28"/>
    <p:sldId id="376" r:id="rId29"/>
    <p:sldId id="370" r:id="rId30"/>
    <p:sldId id="371" r:id="rId31"/>
    <p:sldId id="404" r:id="rId32"/>
    <p:sldId id="377" r:id="rId33"/>
    <p:sldId id="373" r:id="rId34"/>
    <p:sldId id="372" r:id="rId35"/>
    <p:sldId id="374" r:id="rId36"/>
    <p:sldId id="375" r:id="rId37"/>
    <p:sldId id="384" r:id="rId38"/>
    <p:sldId id="378" r:id="rId39"/>
    <p:sldId id="382" r:id="rId40"/>
    <p:sldId id="381" r:id="rId41"/>
    <p:sldId id="383" r:id="rId42"/>
    <p:sldId id="385" r:id="rId43"/>
    <p:sldId id="386" r:id="rId44"/>
    <p:sldId id="388" r:id="rId45"/>
    <p:sldId id="387" r:id="rId46"/>
    <p:sldId id="389" r:id="rId47"/>
    <p:sldId id="405" r:id="rId48"/>
    <p:sldId id="406" r:id="rId49"/>
    <p:sldId id="396" r:id="rId50"/>
    <p:sldId id="399" r:id="rId51"/>
    <p:sldId id="398" r:id="rId52"/>
    <p:sldId id="390" r:id="rId53"/>
    <p:sldId id="391" r:id="rId54"/>
    <p:sldId id="392" r:id="rId55"/>
    <p:sldId id="393" r:id="rId56"/>
    <p:sldId id="394" r:id="rId57"/>
    <p:sldId id="402" r:id="rId58"/>
    <p:sldId id="280" r:id="rId59"/>
    <p:sldId id="407" r:id="rId60"/>
    <p:sldId id="408" r:id="rId61"/>
    <p:sldId id="409" r:id="rId62"/>
    <p:sldId id="410" r:id="rId63"/>
    <p:sldId id="411" r:id="rId64"/>
    <p:sldId id="412" r:id="rId65"/>
    <p:sldId id="413" r:id="rId66"/>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9309" autoAdjust="0"/>
  </p:normalViewPr>
  <p:slideViewPr>
    <p:cSldViewPr>
      <p:cViewPr varScale="1">
        <p:scale>
          <a:sx n="73" d="100"/>
          <a:sy n="73" d="100"/>
        </p:scale>
        <p:origin x="83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11/4/2016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extLst>
      <p:ext uri="{BB962C8B-B14F-4D97-AF65-F5344CB8AC3E}">
        <p14:creationId xmlns:p14="http://schemas.microsoft.com/office/powerpoint/2010/main" val="3672004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63</a:t>
            </a:fld>
            <a:endParaRPr lang="el-GR"/>
          </a:p>
        </p:txBody>
      </p:sp>
    </p:spTree>
    <p:extLst>
      <p:ext uri="{BB962C8B-B14F-4D97-AF65-F5344CB8AC3E}">
        <p14:creationId xmlns:p14="http://schemas.microsoft.com/office/powerpoint/2010/main" val="96854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64</a:t>
            </a:fld>
            <a:endParaRPr lang="el-GR"/>
          </a:p>
        </p:txBody>
      </p:sp>
    </p:spTree>
    <p:extLst>
      <p:ext uri="{BB962C8B-B14F-4D97-AF65-F5344CB8AC3E}">
        <p14:creationId xmlns:p14="http://schemas.microsoft.com/office/powerpoint/2010/main" val="2722742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65</a:t>
            </a:fld>
            <a:endParaRPr lang="el-GR"/>
          </a:p>
        </p:txBody>
      </p:sp>
    </p:spTree>
    <p:extLst>
      <p:ext uri="{BB962C8B-B14F-4D97-AF65-F5344CB8AC3E}">
        <p14:creationId xmlns:p14="http://schemas.microsoft.com/office/powerpoint/2010/main" val="746259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E289A1F-840D-49B6-815B-85C8C0FB3244}" type="slidenum">
              <a:rPr lang="el-GR" altLang="el-GR"/>
              <a:pPr fontAlgn="base">
                <a:spcBef>
                  <a:spcPct val="0"/>
                </a:spcBef>
                <a:spcAft>
                  <a:spcPct val="0"/>
                </a:spcAft>
                <a:defRPr/>
              </a:pPr>
              <a:t>2</a:t>
            </a:fld>
            <a:endParaRPr lang="el-GR" altLang="el-GR"/>
          </a:p>
        </p:txBody>
      </p:sp>
    </p:spTree>
    <p:extLst>
      <p:ext uri="{BB962C8B-B14F-4D97-AF65-F5344CB8AC3E}">
        <p14:creationId xmlns:p14="http://schemas.microsoft.com/office/powerpoint/2010/main" val="1747226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extLst>
      <p:ext uri="{BB962C8B-B14F-4D97-AF65-F5344CB8AC3E}">
        <p14:creationId xmlns:p14="http://schemas.microsoft.com/office/powerpoint/2010/main" val="1925040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4</a:t>
            </a:fld>
            <a:endParaRPr lang="el-GR" altLang="el-GR"/>
          </a:p>
        </p:txBody>
      </p:sp>
    </p:spTree>
    <p:extLst>
      <p:ext uri="{BB962C8B-B14F-4D97-AF65-F5344CB8AC3E}">
        <p14:creationId xmlns:p14="http://schemas.microsoft.com/office/powerpoint/2010/main" val="174875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58</a:t>
            </a:fld>
            <a:endParaRPr lang="el-GR" altLang="el-GR"/>
          </a:p>
        </p:txBody>
      </p:sp>
    </p:spTree>
    <p:extLst>
      <p:ext uri="{BB962C8B-B14F-4D97-AF65-F5344CB8AC3E}">
        <p14:creationId xmlns:p14="http://schemas.microsoft.com/office/powerpoint/2010/main" val="156255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59</a:t>
            </a:fld>
            <a:endParaRPr lang="el-GR"/>
          </a:p>
        </p:txBody>
      </p:sp>
    </p:spTree>
    <p:extLst>
      <p:ext uri="{BB962C8B-B14F-4D97-AF65-F5344CB8AC3E}">
        <p14:creationId xmlns:p14="http://schemas.microsoft.com/office/powerpoint/2010/main" val="8935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60</a:t>
            </a:fld>
            <a:endParaRPr lang="el-GR"/>
          </a:p>
        </p:txBody>
      </p:sp>
    </p:spTree>
    <p:extLst>
      <p:ext uri="{BB962C8B-B14F-4D97-AF65-F5344CB8AC3E}">
        <p14:creationId xmlns:p14="http://schemas.microsoft.com/office/powerpoint/2010/main" val="3030389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61</a:t>
            </a:fld>
            <a:endParaRPr lang="el-GR"/>
          </a:p>
        </p:txBody>
      </p:sp>
    </p:spTree>
    <p:extLst>
      <p:ext uri="{BB962C8B-B14F-4D97-AF65-F5344CB8AC3E}">
        <p14:creationId xmlns:p14="http://schemas.microsoft.com/office/powerpoint/2010/main" val="4172771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62</a:t>
            </a:fld>
            <a:endParaRPr lang="el-GR"/>
          </a:p>
        </p:txBody>
      </p:sp>
    </p:spTree>
    <p:extLst>
      <p:ext uri="{BB962C8B-B14F-4D97-AF65-F5344CB8AC3E}">
        <p14:creationId xmlns:p14="http://schemas.microsoft.com/office/powerpoint/2010/main" val="1621276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20339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282356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eclass.uoa.gr/courses/ECON21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opencourses.uoa.gr/courses/ECON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smtClean="0"/>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smtClean="0">
                <a:solidFill>
                  <a:schemeClr val="accent1"/>
                </a:solidFill>
              </a:rPr>
              <a:t>Ενότητα </a:t>
            </a:r>
            <a:r>
              <a:rPr lang="en-US" altLang="el-GR" sz="2800" b="1" dirty="0">
                <a:solidFill>
                  <a:schemeClr val="accent1"/>
                </a:solidFill>
              </a:rPr>
              <a:t>4</a:t>
            </a:r>
            <a:r>
              <a:rPr lang="el-GR" altLang="el-GR" sz="2800" dirty="0" smtClean="0">
                <a:solidFill>
                  <a:schemeClr val="accent1"/>
                </a:solidFill>
              </a:rPr>
              <a:t>:</a:t>
            </a:r>
            <a:r>
              <a:rPr lang="en-US" altLang="el-GR" sz="2800" dirty="0" smtClean="0">
                <a:solidFill>
                  <a:schemeClr val="accent1"/>
                </a:solidFill>
              </a:rPr>
              <a:t> </a:t>
            </a:r>
            <a:r>
              <a:rPr lang="el-GR" altLang="el-GR" sz="2800" dirty="0" smtClean="0"/>
              <a:t>Από τον μερκαντιλισμό στην κλασική πολιτική οικονομία (Φυσιοκράτες και άλλοι)</a:t>
            </a:r>
            <a:endParaRPr lang="en-US" altLang="el-GR" sz="2800" dirty="0" smtClean="0"/>
          </a:p>
          <a:p>
            <a:pPr eaLnBrk="1" hangingPunct="1"/>
            <a:r>
              <a:rPr lang="el-GR" altLang="el-GR" sz="2800" dirty="0" smtClean="0"/>
              <a:t>Νίκος Θεοχαράκης</a:t>
            </a:r>
          </a:p>
          <a:p>
            <a:pPr eaLnBrk="1" hangingPunct="1"/>
            <a:endParaRPr lang="el-GR" altLang="el-GR" sz="2800" dirty="0" smtClean="0"/>
          </a:p>
          <a:p>
            <a:pPr eaLnBrk="1" hangingPunct="1"/>
            <a:r>
              <a:rPr lang="el-GR" altLang="el-GR" sz="2800" dirty="0" smtClean="0"/>
              <a:t>Σχολή Οικονομικών και Πολιτικών Επιστημών</a:t>
            </a:r>
          </a:p>
          <a:p>
            <a:pPr eaLnBrk="1" hangingPunct="1"/>
            <a:r>
              <a:rPr lang="el-GR" altLang="el-GR" sz="2800" dirty="0" smtClean="0"/>
              <a:t>Τμήμα Οικονομικών Επιστημών</a:t>
            </a:r>
            <a:endParaRPr lang="en-US" altLang="el-GR" sz="2800" dirty="0" smtClean="0"/>
          </a:p>
          <a:p>
            <a:pPr eaLnBrk="1" hangingPunct="1"/>
            <a:endParaRPr lang="el-GR" altLang="el-GR" sz="2800" dirty="0" smtClean="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404664"/>
            <a:ext cx="5143500"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7618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196752"/>
            <a:ext cx="482917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805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869160"/>
            <a:ext cx="3096344" cy="180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269492"/>
            <a:ext cx="3590278" cy="6408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2771800" y="836712"/>
            <a:ext cx="79208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343271"/>
            <a:ext cx="822325"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rot="10800000">
            <a:off x="7740352" y="5845488"/>
            <a:ext cx="489203" cy="242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1659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555" y="1095375"/>
            <a:ext cx="482917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971600" y="198884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0920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2800" dirty="0"/>
              <a:t>Sébastien le </a:t>
            </a:r>
            <a:r>
              <a:rPr lang="fr-FR" sz="2800" dirty="0" err="1"/>
              <a:t>Prestre</a:t>
            </a:r>
            <a:r>
              <a:rPr lang="fr-FR" sz="2800" dirty="0"/>
              <a:t>, Seigneur de Vauban, </a:t>
            </a:r>
            <a:r>
              <a:rPr lang="fr-FR" sz="2800" dirty="0" smtClean="0"/>
              <a:t>1633-1707</a:t>
            </a:r>
            <a:endParaRPr lang="en-GB"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2776"/>
            <a:ext cx="2921620" cy="4536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1484783"/>
            <a:ext cx="1512168" cy="235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732240" y="3933056"/>
            <a:ext cx="1944216" cy="1815882"/>
          </a:xfrm>
          <a:prstGeom prst="rect">
            <a:avLst/>
          </a:prstGeom>
        </p:spPr>
        <p:txBody>
          <a:bodyPr wrap="square">
            <a:spAutoFit/>
          </a:bodyPr>
          <a:lstStyle/>
          <a:p>
            <a:r>
              <a:rPr lang="el-GR" sz="1400" dirty="0" smtClean="0"/>
              <a:t>Σχέδιο με παστέλ αποδιδόμενο στον </a:t>
            </a:r>
            <a:r>
              <a:rPr lang="fr-FR" sz="1400" dirty="0" smtClean="0"/>
              <a:t>Charles </a:t>
            </a:r>
            <a:r>
              <a:rPr lang="fr-FR" sz="1400" dirty="0"/>
              <a:t>Le Brun (1619-1690</a:t>
            </a:r>
            <a:r>
              <a:rPr lang="fr-FR" sz="1400" dirty="0" smtClean="0"/>
              <a:t>)</a:t>
            </a:r>
            <a:r>
              <a:rPr lang="el-GR" sz="1400" dirty="0" smtClean="0"/>
              <a:t>, </a:t>
            </a:r>
            <a:r>
              <a:rPr lang="fr-FR" sz="1400" dirty="0" smtClean="0"/>
              <a:t>Bibliothèque </a:t>
            </a:r>
            <a:r>
              <a:rPr lang="fr-FR" sz="1400" dirty="0"/>
              <a:t>du Génie, Service historique des armées à </a:t>
            </a:r>
            <a:r>
              <a:rPr lang="fr-FR" sz="1400" dirty="0" smtClean="0"/>
              <a:t>Vincennes</a:t>
            </a:r>
            <a:r>
              <a:rPr lang="el-GR" sz="1400" dirty="0" smtClean="0"/>
              <a:t>, </a:t>
            </a:r>
            <a:r>
              <a:rPr lang="en-US" sz="1400" dirty="0"/>
              <a:t>Photo </a:t>
            </a:r>
            <a:r>
              <a:rPr lang="en-US" sz="1400" dirty="0" err="1"/>
              <a:t>Giraudon</a:t>
            </a:r>
            <a:r>
              <a:rPr lang="en-US" sz="1400" dirty="0"/>
              <a:t>-Art</a:t>
            </a:r>
          </a:p>
        </p:txBody>
      </p:sp>
      <p:sp>
        <p:nvSpPr>
          <p:cNvPr id="4" name="TextBox 3"/>
          <p:cNvSpPr txBox="1"/>
          <p:nvPr/>
        </p:nvSpPr>
        <p:spPr>
          <a:xfrm>
            <a:off x="3779912" y="1628800"/>
            <a:ext cx="2376264" cy="1440160"/>
          </a:xfrm>
          <a:prstGeom prst="rect">
            <a:avLst/>
          </a:prstGeom>
        </p:spPr>
        <p:txBody>
          <a:bodyPr vert="horz" wrap="square" lIns="91440" tIns="45720" rIns="91440" bIns="45720" rtlCol="0" anchor="ctr">
            <a:normAutofit/>
          </a:bodyPr>
          <a:lstStyle/>
          <a:p>
            <a:r>
              <a:rPr lang="el-GR" dirty="0" smtClean="0"/>
              <a:t>Έργο αγνώστου, Γαλλική Σχολή, 18</a:t>
            </a:r>
            <a:r>
              <a:rPr lang="el-GR" baseline="30000" dirty="0" smtClean="0"/>
              <a:t>ος</a:t>
            </a:r>
            <a:r>
              <a:rPr lang="el-GR" dirty="0" smtClean="0"/>
              <a:t> αι.</a:t>
            </a:r>
            <a:endParaRPr lang="en-US" dirty="0" smtClean="0"/>
          </a:p>
        </p:txBody>
      </p:sp>
    </p:spTree>
    <p:extLst>
      <p:ext uri="{BB962C8B-B14F-4D97-AF65-F5344CB8AC3E}">
        <p14:creationId xmlns:p14="http://schemas.microsoft.com/office/powerpoint/2010/main" val="622946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2800" dirty="0"/>
              <a:t>Sébastien le </a:t>
            </a:r>
            <a:r>
              <a:rPr lang="fr-FR" sz="2800" dirty="0" err="1"/>
              <a:t>Prestre</a:t>
            </a:r>
            <a:r>
              <a:rPr lang="fr-FR" sz="2800" dirty="0"/>
              <a:t>, Seigneur de Vauban, </a:t>
            </a:r>
            <a:r>
              <a:rPr lang="fr-FR" sz="2800" dirty="0" smtClean="0"/>
              <a:t>1633-1707</a:t>
            </a:r>
            <a:endParaRPr lang="en-GB" sz="2800"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1" y="1556792"/>
            <a:ext cx="2145035" cy="2359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510888"/>
            <a:ext cx="4385399" cy="328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5229200"/>
            <a:ext cx="4385399" cy="936104"/>
          </a:xfrm>
          <a:prstGeom prst="rect">
            <a:avLst/>
          </a:prstGeom>
        </p:spPr>
        <p:txBody>
          <a:bodyPr vert="horz" wrap="square" lIns="91440" tIns="45720" rIns="91440" bIns="45720" rtlCol="0" anchor="ctr">
            <a:normAutofit fontScale="92500"/>
          </a:bodyPr>
          <a:lstStyle/>
          <a:p>
            <a:r>
              <a:rPr lang="el-GR" dirty="0" smtClean="0"/>
              <a:t>Το σχέδιο του κάστρου της πόλης </a:t>
            </a:r>
            <a:r>
              <a:rPr lang="en-US" dirty="0" smtClean="0"/>
              <a:t>Lille</a:t>
            </a:r>
            <a:r>
              <a:rPr lang="el-GR" dirty="0" smtClean="0"/>
              <a:t> σε μορφή αστεριού σχεδιασμένο από τον </a:t>
            </a:r>
            <a:r>
              <a:rPr lang="en-US" dirty="0" smtClean="0"/>
              <a:t>Vauban </a:t>
            </a:r>
            <a:r>
              <a:rPr lang="el-GR" dirty="0" smtClean="0"/>
              <a:t>με εντολή του Λουδοβίκου του 14</a:t>
            </a:r>
            <a:r>
              <a:rPr lang="el-GR" baseline="30000" dirty="0" smtClean="0"/>
              <a:t>ου</a:t>
            </a:r>
            <a:r>
              <a:rPr lang="el-GR" dirty="0" smtClean="0"/>
              <a:t>, 1667</a:t>
            </a:r>
            <a:endParaRPr lang="en-US" dirty="0" smtClean="0"/>
          </a:p>
        </p:txBody>
      </p:sp>
      <p:sp>
        <p:nvSpPr>
          <p:cNvPr id="4" name="TextBox 3"/>
          <p:cNvSpPr txBox="1"/>
          <p:nvPr/>
        </p:nvSpPr>
        <p:spPr>
          <a:xfrm>
            <a:off x="5940152" y="4077072"/>
            <a:ext cx="2592288" cy="792088"/>
          </a:xfrm>
          <a:prstGeom prst="rect">
            <a:avLst/>
          </a:prstGeom>
        </p:spPr>
        <p:txBody>
          <a:bodyPr vert="horz" wrap="square" lIns="91440" tIns="45720" rIns="91440" bIns="45720" rtlCol="0" anchor="ctr">
            <a:normAutofit/>
          </a:bodyPr>
          <a:lstStyle/>
          <a:p>
            <a:r>
              <a:rPr lang="el-GR" dirty="0" smtClean="0"/>
              <a:t>Το οικόσημο του </a:t>
            </a:r>
            <a:r>
              <a:rPr lang="en-US" dirty="0" smtClean="0"/>
              <a:t>Vauban</a:t>
            </a:r>
          </a:p>
        </p:txBody>
      </p:sp>
    </p:spTree>
    <p:extLst>
      <p:ext uri="{BB962C8B-B14F-4D97-AF65-F5344CB8AC3E}">
        <p14:creationId xmlns:p14="http://schemas.microsoft.com/office/powerpoint/2010/main" val="27728169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72530"/>
            <a:ext cx="3492220" cy="482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972530"/>
            <a:ext cx="2937907" cy="4825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727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smtClean="0"/>
              <a:t>John Law (1671–1729</a:t>
            </a:r>
            <a:r>
              <a:rPr lang="fr-FR" sz="2800" dirty="0"/>
              <a:t>)</a:t>
            </a:r>
            <a:endParaRPr lang="en-GB"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24744"/>
            <a:ext cx="3751641" cy="466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76328" y="5792416"/>
            <a:ext cx="3078088" cy="600164"/>
          </a:xfrm>
          <a:prstGeom prst="rect">
            <a:avLst/>
          </a:prstGeom>
        </p:spPr>
        <p:txBody>
          <a:bodyPr wrap="square">
            <a:spAutoFit/>
          </a:bodyPr>
          <a:lstStyle/>
          <a:p>
            <a:r>
              <a:rPr lang="en-US" sz="1100" dirty="0"/>
              <a:t>John </a:t>
            </a:r>
            <a:r>
              <a:rPr lang="en-US" sz="1100" dirty="0" smtClean="0"/>
              <a:t>Law attributed </a:t>
            </a:r>
            <a:r>
              <a:rPr lang="en-US" sz="1100" dirty="0"/>
              <a:t>to Alexis Simon Belle</a:t>
            </a:r>
          </a:p>
          <a:p>
            <a:r>
              <a:rPr lang="en-US" sz="1100" dirty="0"/>
              <a:t>oil on canvas, circa </a:t>
            </a:r>
            <a:r>
              <a:rPr lang="en-US" sz="1100" dirty="0" smtClean="0"/>
              <a:t>1715-1720, 813 </a:t>
            </a:r>
            <a:r>
              <a:rPr lang="en-US" sz="1100" dirty="0"/>
              <a:t>mm x 635 </a:t>
            </a:r>
            <a:r>
              <a:rPr lang="en-US" sz="1100" dirty="0" smtClean="0"/>
              <a:t>mm, oval, NPG </a:t>
            </a:r>
            <a:r>
              <a:rPr lang="en-US" sz="1100" dirty="0"/>
              <a:t>191</a:t>
            </a:r>
            <a:endParaRPr lang="en-GB" sz="1100"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268760"/>
            <a:ext cx="3124031" cy="4018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231647" y="5723166"/>
            <a:ext cx="2850267" cy="738664"/>
          </a:xfrm>
          <a:prstGeom prst="rect">
            <a:avLst/>
          </a:prstGeom>
        </p:spPr>
        <p:txBody>
          <a:bodyPr wrap="none">
            <a:spAutoFit/>
          </a:bodyPr>
          <a:lstStyle/>
          <a:p>
            <a:r>
              <a:rPr lang="en-US" sz="1400" dirty="0"/>
              <a:t>John Law, </a:t>
            </a:r>
            <a:r>
              <a:rPr lang="el-GR" sz="1400" dirty="0" smtClean="0"/>
              <a:t>από τον </a:t>
            </a:r>
            <a:r>
              <a:rPr lang="en-US" sz="1400" dirty="0" smtClean="0"/>
              <a:t>Casimir Balthazar</a:t>
            </a:r>
            <a:r>
              <a:rPr lang="fr-FR" sz="1400" dirty="0"/>
              <a:t> </a:t>
            </a:r>
            <a:endParaRPr lang="el-GR" sz="1400" dirty="0" smtClean="0"/>
          </a:p>
          <a:p>
            <a:r>
              <a:rPr lang="el-GR" sz="1400" dirty="0" smtClean="0"/>
              <a:t>ελαιογραφία</a:t>
            </a:r>
            <a:r>
              <a:rPr lang="fr-FR" sz="1400" dirty="0" smtClean="0"/>
              <a:t>, </a:t>
            </a:r>
            <a:r>
              <a:rPr lang="fr-FR" sz="1400" dirty="0"/>
              <a:t>1843. </a:t>
            </a:r>
            <a:endParaRPr lang="el-GR" sz="1400" dirty="0" smtClean="0"/>
          </a:p>
          <a:p>
            <a:r>
              <a:rPr lang="fr-FR" sz="1400" dirty="0" smtClean="0"/>
              <a:t>Musée </a:t>
            </a:r>
            <a:r>
              <a:rPr lang="fr-FR" sz="1400" dirty="0"/>
              <a:t>de Port Louis France</a:t>
            </a:r>
            <a:endParaRPr lang="en-GB" sz="1400" dirty="0"/>
          </a:p>
        </p:txBody>
      </p:sp>
    </p:spTree>
    <p:extLst>
      <p:ext uri="{BB962C8B-B14F-4D97-AF65-F5344CB8AC3E}">
        <p14:creationId xmlns:p14="http://schemas.microsoft.com/office/powerpoint/2010/main" val="3348578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smtClean="0"/>
              <a:t>John Law (1671–1729</a:t>
            </a:r>
            <a:r>
              <a:rPr lang="fr-FR" sz="2800" dirty="0"/>
              <a:t>)</a:t>
            </a:r>
            <a:endParaRPr lang="en-GB"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08720"/>
            <a:ext cx="7050360" cy="452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7544" y="5438576"/>
            <a:ext cx="8280920" cy="870744"/>
          </a:xfrm>
          <a:prstGeom prst="rect">
            <a:avLst/>
          </a:prstGeom>
        </p:spPr>
        <p:txBody>
          <a:bodyPr vert="horz" wrap="square" lIns="91440" tIns="45720" rIns="91440" bIns="45720" rtlCol="0" anchor="ctr">
            <a:normAutofit fontScale="85000" lnSpcReduction="10000"/>
          </a:bodyPr>
          <a:lstStyle/>
          <a:p>
            <a:r>
              <a:rPr lang="el-GR" dirty="0" smtClean="0"/>
              <a:t>Ολλανδικό φυλλάδιο με σατιρικούς στίχους του 1720 όπου ο </a:t>
            </a:r>
            <a:r>
              <a:rPr lang="en-US" dirty="0" smtClean="0"/>
              <a:t>Law </a:t>
            </a:r>
            <a:r>
              <a:rPr lang="el-GR" dirty="0" smtClean="0"/>
              <a:t>αναφέρεται ως ο κ. </a:t>
            </a:r>
            <a:r>
              <a:rPr lang="en-US" dirty="0" err="1" smtClean="0"/>
              <a:t>Quinquenpoix</a:t>
            </a:r>
            <a:r>
              <a:rPr lang="en-US" dirty="0" smtClean="0"/>
              <a:t>, </a:t>
            </a:r>
            <a:r>
              <a:rPr lang="el-GR" dirty="0" smtClean="0"/>
              <a:t>το όνομα του δρόμου που είχε έδρα η εταιρεία του. Στεφανώνεται με στέμμα από φτερά, βράζει στο καζάνι, με τον διάβολο στα δεξιά του.  Ο τίτλος λέει «Πραγματικό πορτραίτο του κυρίου </a:t>
            </a:r>
            <a:r>
              <a:rPr lang="en-US" dirty="0" err="1" smtClean="0"/>
              <a:t>Quinquenpoix</a:t>
            </a:r>
            <a:r>
              <a:rPr lang="el-GR" dirty="0" smtClean="0"/>
              <a:t>».</a:t>
            </a:r>
            <a:endParaRPr lang="en-US" dirty="0" smtClean="0"/>
          </a:p>
        </p:txBody>
      </p:sp>
    </p:spTree>
    <p:extLst>
      <p:ext uri="{BB962C8B-B14F-4D97-AF65-F5344CB8AC3E}">
        <p14:creationId xmlns:p14="http://schemas.microsoft.com/office/powerpoint/2010/main" val="36842892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smtClean="0"/>
              <a:t>John Law (1671–1729</a:t>
            </a:r>
            <a:r>
              <a:rPr lang="fr-FR" sz="2800" dirty="0"/>
              <a:t>)</a:t>
            </a:r>
            <a:endParaRPr lang="en-GB" sz="28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268760"/>
            <a:ext cx="4386089" cy="4460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3528" y="1124744"/>
            <a:ext cx="1512168" cy="2232248"/>
          </a:xfrm>
          <a:prstGeom prst="rect">
            <a:avLst/>
          </a:prstGeom>
        </p:spPr>
        <p:txBody>
          <a:bodyPr vert="horz" wrap="square" lIns="91440" tIns="45720" rIns="91440" bIns="45720" rtlCol="0" anchor="ctr">
            <a:normAutofit lnSpcReduction="10000"/>
          </a:bodyPr>
          <a:lstStyle/>
          <a:p>
            <a:r>
              <a:rPr lang="el-GR" dirty="0" smtClean="0"/>
              <a:t>Η Γαλλική Λουιζιάνα (βαθύ μπλε) και άλλες κτήσεις της Γαλλίας στην Β. Αμερική (γαλάζιο)</a:t>
            </a:r>
            <a:endParaRPr lang="en-US" dirty="0" smtClean="0"/>
          </a:p>
        </p:txBody>
      </p:sp>
    </p:spTree>
    <p:extLst>
      <p:ext uri="{BB962C8B-B14F-4D97-AF65-F5344CB8AC3E}">
        <p14:creationId xmlns:p14="http://schemas.microsoft.com/office/powerpoint/2010/main" val="2733134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smtClean="0"/>
              <a:t>Σκοποί  ενότητας</a:t>
            </a:r>
          </a:p>
        </p:txBody>
      </p:sp>
      <p:sp>
        <p:nvSpPr>
          <p:cNvPr id="3" name="Content Placeholder 2"/>
          <p:cNvSpPr>
            <a:spLocks noGrp="1"/>
          </p:cNvSpPr>
          <p:nvPr>
            <p:ph idx="1"/>
          </p:nvPr>
        </p:nvSpPr>
        <p:spPr>
          <a:xfrm>
            <a:off x="463550" y="1557338"/>
            <a:ext cx="8229600" cy="4525962"/>
          </a:xfrm>
        </p:spPr>
        <p:txBody>
          <a:bodyPr/>
          <a:lstStyle/>
          <a:p>
            <a:pPr marL="0" eaLnBrk="1" hangingPunct="1"/>
            <a:r>
              <a:rPr lang="el-GR" altLang="el-GR" sz="2600" dirty="0" smtClean="0"/>
              <a:t>Να περιγράψει συνοπτικά τη μετάβαση από το μερκαντιλισμό στην κλασική πολιτική οικονομία</a:t>
            </a:r>
          </a:p>
          <a:p>
            <a:pPr marL="0" eaLnBrk="1" hangingPunct="1"/>
            <a:r>
              <a:rPr lang="el-GR" altLang="el-GR" sz="2600" dirty="0" smtClean="0"/>
              <a:t>Να δείξει την επιρροή της γαλλικής πολιτικής οικονομίας στην κλασική πολιτική οικονομία</a:t>
            </a:r>
            <a:endParaRPr lang="en-US" altLang="el-GR" sz="2600" dirty="0" smtClean="0"/>
          </a:p>
          <a:p>
            <a:pPr marL="0" eaLnBrk="1" hangingPunct="1"/>
            <a:r>
              <a:rPr lang="el-GR" altLang="el-GR" sz="2600" dirty="0" smtClean="0"/>
              <a:t>Να αναλύσει τις θεωρίες των οικονομολόγων που προηγήθηκαν των Φυσιοκρατών</a:t>
            </a:r>
          </a:p>
          <a:p>
            <a:pPr marL="0" eaLnBrk="1" hangingPunct="1"/>
            <a:r>
              <a:rPr lang="el-GR" altLang="el-GR" sz="2600" dirty="0" smtClean="0"/>
              <a:t>Να αναλύσει την Φυσιοκρατία</a:t>
            </a:r>
          </a:p>
          <a:p>
            <a:pPr marL="0" indent="0" eaLnBrk="1" hangingPunct="1">
              <a:buNone/>
            </a:pPr>
            <a:endParaRPr lang="el-GR" altLang="el-GR"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208" y="81959"/>
            <a:ext cx="6215336" cy="4787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354917" y="5724871"/>
            <a:ext cx="6235116" cy="584775"/>
          </a:xfrm>
          <a:prstGeom prst="rect">
            <a:avLst/>
          </a:prstGeom>
        </p:spPr>
        <p:txBody>
          <a:bodyPr wrap="square">
            <a:spAutoFit/>
          </a:bodyPr>
          <a:lstStyle/>
          <a:p>
            <a:r>
              <a:rPr lang="el-GR" sz="1600" dirty="0" smtClean="0"/>
              <a:t>Καναδέζικό φιλμάκι για τον </a:t>
            </a:r>
            <a:r>
              <a:rPr lang="en-US" sz="1600" dirty="0" smtClean="0"/>
              <a:t>John Law </a:t>
            </a:r>
            <a:r>
              <a:rPr lang="el-GR" sz="1600" dirty="0" smtClean="0"/>
              <a:t>στο </a:t>
            </a:r>
            <a:r>
              <a:rPr lang="en-GB" sz="1600" dirty="0" smtClean="0"/>
              <a:t>https</a:t>
            </a:r>
            <a:r>
              <a:rPr lang="en-GB" sz="1600" dirty="0"/>
              <a:t>://</a:t>
            </a:r>
            <a:r>
              <a:rPr lang="en-GB" sz="1600" dirty="0" smtClean="0"/>
              <a:t>www.nfb.ca/film/john_law_and_the_mississippi_bubble</a:t>
            </a:r>
            <a:endParaRPr lang="en-GB" sz="1600" dirty="0"/>
          </a:p>
        </p:txBody>
      </p:sp>
      <p:sp>
        <p:nvSpPr>
          <p:cNvPr id="5" name="Rectangle 4"/>
          <p:cNvSpPr/>
          <p:nvPr/>
        </p:nvSpPr>
        <p:spPr>
          <a:xfrm>
            <a:off x="467544" y="4882085"/>
            <a:ext cx="7704856" cy="830997"/>
          </a:xfrm>
          <a:prstGeom prst="rect">
            <a:avLst/>
          </a:prstGeom>
        </p:spPr>
        <p:txBody>
          <a:bodyPr wrap="square">
            <a:spAutoFit/>
          </a:bodyPr>
          <a:lstStyle/>
          <a:p>
            <a:r>
              <a:rPr lang="el-GR" sz="1600" dirty="0" smtClean="0"/>
              <a:t>«Μνημείο αφιερωμένο στις επόμενες γενεές εις μνήμην της απίστευτης τρέλας του 20</a:t>
            </a:r>
            <a:r>
              <a:rPr lang="el-GR" sz="1600" baseline="30000" dirty="0" smtClean="0"/>
              <a:t>ου</a:t>
            </a:r>
            <a:r>
              <a:rPr lang="el-GR" sz="1600" dirty="0" smtClean="0"/>
              <a:t> έτους του 18</a:t>
            </a:r>
            <a:r>
              <a:rPr lang="el-GR" sz="1600" baseline="30000" dirty="0" smtClean="0"/>
              <a:t>ου</a:t>
            </a:r>
            <a:r>
              <a:rPr lang="el-GR" sz="1600" dirty="0" smtClean="0"/>
              <a:t> αι.»  Δίγλωσσο (γαλλικά και ολλανδικά) χαρακτικό του </a:t>
            </a:r>
            <a:r>
              <a:rPr lang="en-US" sz="1600" dirty="0"/>
              <a:t>Bernard </a:t>
            </a:r>
            <a:r>
              <a:rPr lang="en-US" sz="1600" dirty="0" err="1"/>
              <a:t>Picart</a:t>
            </a:r>
            <a:r>
              <a:rPr lang="en-US" sz="1600" dirty="0"/>
              <a:t> </a:t>
            </a:r>
            <a:r>
              <a:rPr lang="el-GR" sz="1600" dirty="0" smtClean="0"/>
              <a:t> που παρωδεί τη φούσκα του Μισισιπή, 1720.</a:t>
            </a:r>
            <a:endParaRPr lang="en-US" sz="1600" dirty="0"/>
          </a:p>
        </p:txBody>
      </p:sp>
    </p:spTree>
    <p:extLst>
      <p:ext uri="{BB962C8B-B14F-4D97-AF65-F5344CB8AC3E}">
        <p14:creationId xmlns:p14="http://schemas.microsoft.com/office/powerpoint/2010/main" val="4280138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smtClean="0"/>
              <a:t>John Law (1671–1729</a:t>
            </a:r>
            <a:r>
              <a:rPr lang="fr-FR" sz="2800"/>
              <a:t>)</a:t>
            </a:r>
            <a:endParaRPr lang="en-GB"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300037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052736"/>
            <a:ext cx="2880320" cy="4941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766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smtClean="0"/>
              <a:t>John Law (1671–1729</a:t>
            </a:r>
            <a:r>
              <a:rPr lang="fr-FR" sz="2800"/>
              <a:t>)</a:t>
            </a:r>
            <a:endParaRPr lang="en-GB"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340768"/>
            <a:ext cx="54578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038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smtClean="0"/>
              <a:t>Richard Cantillon ?(1680–1734)</a:t>
            </a:r>
            <a:endParaRPr lang="en-GB"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32" y="1340768"/>
            <a:ext cx="2687120" cy="4640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340768"/>
            <a:ext cx="1896244" cy="3559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162" y="5013175"/>
            <a:ext cx="1969978" cy="664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340768"/>
            <a:ext cx="270510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591" y="5129872"/>
            <a:ext cx="2571750"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0031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smtClean="0"/>
              <a:t>Richard Cantillon ?(1680–1734)</a:t>
            </a:r>
            <a:endParaRPr lang="en-GB"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80728"/>
            <a:ext cx="253365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173" y="2034927"/>
            <a:ext cx="2524125"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996952"/>
            <a:ext cx="2466975"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959775"/>
            <a:ext cx="24003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160028"/>
            <a:ext cx="265747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4350" y="4598694"/>
            <a:ext cx="2992363" cy="155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3194" y="3693395"/>
            <a:ext cx="2894676" cy="79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90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smtClean="0"/>
              <a:t>Daniel Bernoulli (1700-1782)</a:t>
            </a:r>
            <a:endParaRPr lang="en-GB"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96752"/>
            <a:ext cx="2593640" cy="423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3099" y="1196751"/>
            <a:ext cx="3058418" cy="42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183882"/>
            <a:ext cx="2965438" cy="423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09936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smtClean="0"/>
              <a:t>Daniel Bernoulli (1700-1782)</a:t>
            </a:r>
            <a:endParaRPr lang="en-GB"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340768"/>
            <a:ext cx="3500342" cy="3134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12776"/>
            <a:ext cx="479107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5157192"/>
            <a:ext cx="4018046" cy="105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63688" y="4668278"/>
            <a:ext cx="5256584" cy="416905"/>
          </a:xfrm>
          <a:prstGeom prst="rect">
            <a:avLst/>
          </a:prstGeom>
        </p:spPr>
        <p:txBody>
          <a:bodyPr vert="horz" wrap="square" lIns="91440" tIns="45720" rIns="91440" bIns="45720" rtlCol="0" anchor="ctr">
            <a:noAutofit/>
          </a:bodyPr>
          <a:lstStyle/>
          <a:p>
            <a:pPr algn="ctr"/>
            <a:r>
              <a:rPr lang="el-GR" sz="2400" dirty="0" smtClean="0">
                <a:latin typeface="Times New Roman" panose="02020603050405020304" pitchFamily="18" charset="0"/>
                <a:cs typeface="Times New Roman" panose="02020603050405020304" pitchFamily="18" charset="0"/>
              </a:rPr>
              <a:t>Παράδοξο Αγίας Πετρούπολης</a:t>
            </a:r>
            <a:endParaRPr lang="en-GB"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311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el-GR" sz="2800" dirty="0" smtClean="0"/>
              <a:t>Φυσιοκρατία</a:t>
            </a:r>
            <a:endParaRPr lang="en-GB"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052736"/>
            <a:ext cx="6677957" cy="490606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74660"/>
            <a:ext cx="1279525"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3429000"/>
            <a:ext cx="1749425" cy="301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78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el-GR" sz="2800" dirty="0" smtClean="0"/>
              <a:t>Φυσιοκρατία</a:t>
            </a:r>
            <a:endParaRPr lang="en-GB"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6752"/>
            <a:ext cx="2709549" cy="486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268760"/>
            <a:ext cx="2286000"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067944" y="3628107"/>
            <a:ext cx="4572000" cy="2308324"/>
          </a:xfrm>
          <a:prstGeom prst="rect">
            <a:avLst/>
          </a:prstGeom>
        </p:spPr>
        <p:txBody>
          <a:bodyPr>
            <a:spAutoFit/>
          </a:bodyPr>
          <a:lstStyle/>
          <a:p>
            <a:r>
              <a:rPr lang="el-GR" dirty="0" smtClean="0">
                <a:latin typeface="Times New Roman" panose="02020603050405020304" pitchFamily="18" charset="0"/>
                <a:cs typeface="Times New Roman" panose="02020603050405020304" pitchFamily="18" charset="0"/>
              </a:rPr>
              <a:t>Φυσιοκράτες &lt; φύσις + κράτος</a:t>
            </a:r>
            <a:endParaRPr lang="en-US" dirty="0" smtClean="0">
              <a:latin typeface="Times New Roman" panose="02020603050405020304" pitchFamily="18" charset="0"/>
              <a:cs typeface="Times New Roman" panose="02020603050405020304" pitchFamily="18" charset="0"/>
            </a:endParaRPr>
          </a:p>
          <a:p>
            <a:r>
              <a:rPr lang="en-US" i="1" dirty="0" smtClean="0">
                <a:latin typeface="Times New Roman" panose="02020603050405020304" pitchFamily="18" charset="0"/>
                <a:cs typeface="Times New Roman" panose="02020603050405020304" pitchFamily="18" charset="0"/>
              </a:rPr>
              <a:t>Les </a:t>
            </a:r>
            <a:r>
              <a:rPr lang="en-US" i="1" dirty="0" err="1" smtClean="0">
                <a:latin typeface="Times New Roman" panose="02020603050405020304" pitchFamily="18" charset="0"/>
                <a:cs typeface="Times New Roman" panose="02020603050405020304" pitchFamily="18" charset="0"/>
              </a:rPr>
              <a:t>économistes</a:t>
            </a:r>
            <a:r>
              <a:rPr lang="el-GR" i="1" dirty="0" smtClean="0">
                <a:latin typeface="Times New Roman" panose="02020603050405020304" pitchFamily="18" charset="0"/>
                <a:cs typeface="Times New Roman" panose="02020603050405020304" pitchFamily="18" charset="0"/>
              </a:rPr>
              <a:t> </a:t>
            </a:r>
            <a:endParaRPr lang="en-US" i="1" dirty="0" smtClean="0">
              <a:latin typeface="Times New Roman" panose="02020603050405020304" pitchFamily="18" charset="0"/>
              <a:cs typeface="Times New Roman" panose="02020603050405020304" pitchFamily="18" charset="0"/>
            </a:endParaRPr>
          </a:p>
          <a:p>
            <a:endParaRPr lang="el-GR" dirty="0" smtClean="0">
              <a:latin typeface="Times New Roman" panose="02020603050405020304" pitchFamily="18" charset="0"/>
              <a:cs typeface="Times New Roman" panose="02020603050405020304" pitchFamily="18" charset="0"/>
            </a:endParaRPr>
          </a:p>
          <a:p>
            <a:r>
              <a:rPr lang="el-GR" dirty="0" smtClean="0">
                <a:latin typeface="Times New Roman" panose="02020603050405020304" pitchFamily="18" charset="0"/>
                <a:cs typeface="Times New Roman" panose="02020603050405020304" pitchFamily="18" charset="0"/>
              </a:rPr>
              <a:t>Σημασία στη γεωργία</a:t>
            </a:r>
            <a:endParaRPr lang="en-US" dirty="0" smtClean="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r>
              <a:rPr lang="en-US" i="1" dirty="0" smtClean="0">
                <a:latin typeface="Times New Roman" panose="02020603050405020304" pitchFamily="18" charset="0"/>
                <a:cs typeface="Times New Roman" panose="02020603050405020304" pitchFamily="18" charset="0"/>
              </a:rPr>
              <a:t>Tableau </a:t>
            </a:r>
            <a:r>
              <a:rPr lang="en-US" i="1" dirty="0" err="1" smtClean="0">
                <a:latin typeface="Times New Roman" panose="02020603050405020304" pitchFamily="18" charset="0"/>
                <a:cs typeface="Times New Roman" panose="02020603050405020304" pitchFamily="18" charset="0"/>
              </a:rPr>
              <a:t>économique</a:t>
            </a:r>
            <a:endParaRPr lang="en-US" i="1" dirty="0" smtClean="0">
              <a:latin typeface="Times New Roman" panose="02020603050405020304" pitchFamily="18" charset="0"/>
              <a:cs typeface="Times New Roman" panose="02020603050405020304" pitchFamily="18" charset="0"/>
            </a:endParaRPr>
          </a:p>
          <a:p>
            <a:r>
              <a:rPr lang="en-US" i="1" dirty="0" err="1" smtClean="0">
                <a:latin typeface="Times New Roman" panose="02020603050405020304" pitchFamily="18" charset="0"/>
                <a:cs typeface="Times New Roman" panose="02020603050405020304" pitchFamily="18" charset="0"/>
              </a:rPr>
              <a:t>Produit</a:t>
            </a:r>
            <a:r>
              <a:rPr lang="en-US" i="1" dirty="0" smtClean="0">
                <a:latin typeface="Times New Roman" panose="02020603050405020304" pitchFamily="18" charset="0"/>
                <a:cs typeface="Times New Roman" panose="02020603050405020304" pitchFamily="18" charset="0"/>
              </a:rPr>
              <a:t> net</a:t>
            </a:r>
          </a:p>
          <a:p>
            <a:r>
              <a:rPr lang="en-US" i="1" dirty="0" err="1" smtClean="0">
                <a:latin typeface="Times New Roman" panose="02020603050405020304" pitchFamily="18" charset="0"/>
                <a:cs typeface="Times New Roman" panose="02020603050405020304" pitchFamily="18" charset="0"/>
              </a:rPr>
              <a:t>Impôt</a:t>
            </a:r>
            <a:r>
              <a:rPr lang="en-US" i="1" dirty="0" smtClean="0">
                <a:latin typeface="Times New Roman" panose="02020603050405020304" pitchFamily="18" charset="0"/>
                <a:cs typeface="Times New Roman" panose="02020603050405020304" pitchFamily="18" charset="0"/>
              </a:rPr>
              <a:t> unique</a:t>
            </a:r>
            <a:endParaRPr lang="en-GB"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031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el-GR" sz="2800" dirty="0" smtClean="0"/>
              <a:t>Φυσιοκρατία</a:t>
            </a:r>
            <a:endParaRPr lang="en-GB"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017669"/>
            <a:ext cx="2788959" cy="482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017669"/>
            <a:ext cx="2952328" cy="486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142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smtClean="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a:bodyPr>
          <a:lstStyle/>
          <a:p>
            <a:pPr marL="0" eaLnBrk="1" fontAlgn="auto" hangingPunct="1">
              <a:spcAft>
                <a:spcPts val="0"/>
              </a:spcAft>
              <a:buFont typeface="Arial" pitchFamily="34" charset="0"/>
              <a:buChar char="•"/>
              <a:defRPr/>
            </a:pPr>
            <a:r>
              <a:rPr lang="en-US" dirty="0" smtClean="0"/>
              <a:t>Boisguilbert</a:t>
            </a:r>
          </a:p>
          <a:p>
            <a:pPr marL="0" eaLnBrk="1" fontAlgn="auto" hangingPunct="1">
              <a:spcAft>
                <a:spcPts val="0"/>
              </a:spcAft>
              <a:buFont typeface="Arial" pitchFamily="34" charset="0"/>
              <a:buChar char="•"/>
              <a:defRPr/>
            </a:pPr>
            <a:r>
              <a:rPr lang="en-US" dirty="0" smtClean="0"/>
              <a:t>Vauban</a:t>
            </a:r>
          </a:p>
          <a:p>
            <a:pPr marL="0" eaLnBrk="1" fontAlgn="auto" hangingPunct="1">
              <a:spcAft>
                <a:spcPts val="0"/>
              </a:spcAft>
              <a:buFont typeface="Arial" pitchFamily="34" charset="0"/>
              <a:buChar char="•"/>
              <a:defRPr/>
            </a:pPr>
            <a:r>
              <a:rPr lang="en-US" dirty="0" smtClean="0"/>
              <a:t>Law</a:t>
            </a:r>
          </a:p>
          <a:p>
            <a:pPr marL="0" eaLnBrk="1" fontAlgn="auto" hangingPunct="1">
              <a:spcAft>
                <a:spcPts val="0"/>
              </a:spcAft>
              <a:buFont typeface="Arial" pitchFamily="34" charset="0"/>
              <a:buChar char="•"/>
              <a:defRPr/>
            </a:pPr>
            <a:r>
              <a:rPr lang="en-US" dirty="0" smtClean="0"/>
              <a:t>Cantillon</a:t>
            </a:r>
          </a:p>
          <a:p>
            <a:pPr marL="0" eaLnBrk="1" fontAlgn="auto" hangingPunct="1">
              <a:spcAft>
                <a:spcPts val="0"/>
              </a:spcAft>
              <a:buFont typeface="Arial" pitchFamily="34" charset="0"/>
              <a:buChar char="•"/>
              <a:defRPr/>
            </a:pPr>
            <a:r>
              <a:rPr lang="en-US" dirty="0" smtClean="0"/>
              <a:t>Bernoulli</a:t>
            </a:r>
          </a:p>
          <a:p>
            <a:pPr marL="0" indent="0" eaLnBrk="1" fontAlgn="auto" hangingPunct="1">
              <a:spcAft>
                <a:spcPts val="0"/>
              </a:spcAft>
              <a:buNone/>
              <a:defRPr/>
            </a:pPr>
            <a:endParaRPr lang="en-US" dirty="0" smtClean="0"/>
          </a:p>
          <a:p>
            <a:pPr marL="0" eaLnBrk="1" fontAlgn="auto" hangingPunct="1">
              <a:spcAft>
                <a:spcPts val="0"/>
              </a:spcAft>
              <a:buFont typeface="Arial" pitchFamily="34" charset="0"/>
              <a:buChar char="•"/>
              <a:defRPr/>
            </a:pPr>
            <a:endParaRPr lang="en-US" dirty="0" smtClean="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François </a:t>
            </a:r>
            <a:r>
              <a:rPr lang="fr-FR" sz="2800" dirty="0" smtClean="0"/>
              <a:t>Quesnay </a:t>
            </a:r>
            <a:r>
              <a:rPr lang="el-GR" sz="2800" dirty="0" smtClean="0"/>
              <a:t>(</a:t>
            </a:r>
            <a:r>
              <a:rPr lang="fr-FR" sz="2800" dirty="0" smtClean="0"/>
              <a:t>1694–1774</a:t>
            </a:r>
            <a:r>
              <a:rPr lang="el-GR" sz="2800" dirty="0" smtClean="0"/>
              <a:t>)</a:t>
            </a:r>
            <a:endParaRPr lang="en-GB"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12776"/>
            <a:ext cx="2232248" cy="2819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231" y="1407024"/>
            <a:ext cx="2118638" cy="282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72200" y="4653136"/>
            <a:ext cx="2376264" cy="1572766"/>
          </a:xfrm>
          <a:prstGeom prst="rect">
            <a:avLst/>
          </a:prstGeom>
        </p:spPr>
        <p:txBody>
          <a:bodyPr vert="horz" wrap="square" lIns="91440" tIns="45720" rIns="91440" bIns="45720" rtlCol="0" anchor="ctr">
            <a:normAutofit/>
          </a:bodyPr>
          <a:lstStyle/>
          <a:p>
            <a:r>
              <a:rPr lang="el-GR" dirty="0" smtClean="0"/>
              <a:t>Προτομή του </a:t>
            </a:r>
            <a:r>
              <a:rPr lang="en-US" dirty="0" smtClean="0"/>
              <a:t>Quesnay </a:t>
            </a:r>
            <a:r>
              <a:rPr lang="el-GR" dirty="0" smtClean="0"/>
              <a:t>στην πατρίδα του το </a:t>
            </a:r>
            <a:r>
              <a:rPr lang="en-US" dirty="0" err="1" smtClean="0"/>
              <a:t>Méré</a:t>
            </a:r>
            <a:endParaRPr lang="en-US" dirty="0" smtClean="0"/>
          </a:p>
        </p:txBody>
      </p:sp>
      <p:sp>
        <p:nvSpPr>
          <p:cNvPr id="6" name="TextBox 5"/>
          <p:cNvSpPr txBox="1"/>
          <p:nvPr/>
        </p:nvSpPr>
        <p:spPr>
          <a:xfrm>
            <a:off x="1043608" y="4509120"/>
            <a:ext cx="2160240" cy="1152128"/>
          </a:xfrm>
          <a:prstGeom prst="rect">
            <a:avLst/>
          </a:prstGeom>
        </p:spPr>
        <p:txBody>
          <a:bodyPr vert="horz" wrap="square" lIns="91440" tIns="45720" rIns="91440" bIns="45720" rtlCol="0" anchor="ctr">
            <a:normAutofit/>
          </a:bodyPr>
          <a:lstStyle/>
          <a:p>
            <a:r>
              <a:rPr lang="en-US" dirty="0" smtClean="0"/>
              <a:t>Francois Quesnay</a:t>
            </a:r>
            <a:endParaRPr lang="el-GR" dirty="0"/>
          </a:p>
          <a:p>
            <a:r>
              <a:rPr lang="el-GR" dirty="0" smtClean="0"/>
              <a:t>Ελαιογραφία του </a:t>
            </a:r>
            <a:r>
              <a:rPr lang="en-US" dirty="0" smtClean="0"/>
              <a:t>Jean </a:t>
            </a:r>
            <a:r>
              <a:rPr lang="en-US" dirty="0" err="1" smtClean="0"/>
              <a:t>Chevallier</a:t>
            </a:r>
            <a:endParaRPr lang="en-US" dirty="0" smtClean="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1412776"/>
            <a:ext cx="205740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707904" y="4232566"/>
            <a:ext cx="2057400" cy="1644706"/>
          </a:xfrm>
          <a:prstGeom prst="rect">
            <a:avLst/>
          </a:prstGeom>
        </p:spPr>
        <p:txBody>
          <a:bodyPr vert="horz" wrap="square" lIns="91440" tIns="45720" rIns="91440" bIns="45720" rtlCol="0" anchor="ctr">
            <a:normAutofit lnSpcReduction="10000"/>
          </a:bodyPr>
          <a:lstStyle/>
          <a:p>
            <a:r>
              <a:rPr lang="el-GR" dirty="0" smtClean="0"/>
              <a:t>Το οικόσημο του </a:t>
            </a:r>
            <a:r>
              <a:rPr lang="en-US" dirty="0" smtClean="0"/>
              <a:t>Quesnay</a:t>
            </a:r>
            <a:r>
              <a:rPr lang="el-GR" dirty="0" smtClean="0"/>
              <a:t>: Τρείς πανσέδες από το γαλλικό </a:t>
            </a:r>
            <a:r>
              <a:rPr lang="en-US" dirty="0" err="1" smtClean="0"/>
              <a:t>pensée</a:t>
            </a:r>
            <a:r>
              <a:rPr lang="en-US" dirty="0" smtClean="0"/>
              <a:t> [</a:t>
            </a:r>
            <a:r>
              <a:rPr lang="el-GR" dirty="0" smtClean="0"/>
              <a:t>σκέψη] προς τιμήν της σκέψης του</a:t>
            </a:r>
            <a:endParaRPr lang="en-US" dirty="0" smtClean="0"/>
          </a:p>
        </p:txBody>
      </p:sp>
    </p:spTree>
    <p:extLst>
      <p:ext uri="{BB962C8B-B14F-4D97-AF65-F5344CB8AC3E}">
        <p14:creationId xmlns:p14="http://schemas.microsoft.com/office/powerpoint/2010/main" val="4181223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François </a:t>
            </a:r>
            <a:r>
              <a:rPr lang="fr-FR" sz="2800" dirty="0" smtClean="0"/>
              <a:t>Quesnay </a:t>
            </a:r>
            <a:r>
              <a:rPr lang="el-GR" sz="2800" dirty="0" smtClean="0"/>
              <a:t>(</a:t>
            </a:r>
            <a:r>
              <a:rPr lang="fr-FR" sz="2800" dirty="0" smtClean="0"/>
              <a:t>1694–1774</a:t>
            </a:r>
            <a:r>
              <a:rPr lang="el-GR" sz="2800" dirty="0" smtClean="0"/>
              <a:t>)</a:t>
            </a:r>
            <a:endParaRPr lang="en-GB" sz="2800" dirty="0"/>
          </a:p>
        </p:txBody>
      </p:sp>
      <p:sp>
        <p:nvSpPr>
          <p:cNvPr id="4" name="Rectangle 3"/>
          <p:cNvSpPr/>
          <p:nvPr/>
        </p:nvSpPr>
        <p:spPr>
          <a:xfrm>
            <a:off x="5265106" y="3933056"/>
            <a:ext cx="2785842" cy="1815882"/>
          </a:xfrm>
          <a:prstGeom prst="rect">
            <a:avLst/>
          </a:prstGeom>
        </p:spPr>
        <p:txBody>
          <a:bodyPr wrap="square">
            <a:spAutoFit/>
          </a:bodyPr>
          <a:lstStyle/>
          <a:p>
            <a:r>
              <a:rPr lang="en-US" sz="1400" dirty="0" smtClean="0"/>
              <a:t>“</a:t>
            </a:r>
            <a:r>
              <a:rPr lang="en-US" sz="1400" dirty="0" err="1" smtClean="0"/>
              <a:t>Franciscus</a:t>
            </a:r>
            <a:r>
              <a:rPr lang="en-US" sz="1400" dirty="0" smtClean="0"/>
              <a:t> Quesnay”,</a:t>
            </a:r>
          </a:p>
          <a:p>
            <a:r>
              <a:rPr lang="fr-FR" sz="1400" dirty="0" smtClean="0"/>
              <a:t>Johann-Georg </a:t>
            </a:r>
            <a:r>
              <a:rPr lang="fr-FR" sz="1400" dirty="0" err="1"/>
              <a:t>Wille</a:t>
            </a:r>
            <a:r>
              <a:rPr lang="fr-FR" sz="1400" dirty="0"/>
              <a:t> </a:t>
            </a:r>
            <a:r>
              <a:rPr lang="fr-FR" sz="1400" dirty="0" smtClean="0"/>
              <a:t>(</a:t>
            </a:r>
            <a:r>
              <a:rPr lang="el-GR" sz="1400" dirty="0" smtClean="0"/>
              <a:t>χαράκτης</a:t>
            </a:r>
            <a:r>
              <a:rPr lang="fr-FR" sz="1400" dirty="0" smtClean="0"/>
              <a:t>)</a:t>
            </a:r>
            <a:r>
              <a:rPr lang="el-GR" sz="1400" dirty="0" smtClean="0"/>
              <a:t>, από έναν πίνακα του </a:t>
            </a:r>
            <a:r>
              <a:rPr lang="fr-FR" sz="1400" dirty="0" smtClean="0"/>
              <a:t>Jean Chevallier</a:t>
            </a:r>
            <a:r>
              <a:rPr lang="el-GR" sz="1400" dirty="0" smtClean="0"/>
              <a:t>, 1747. Από τα </a:t>
            </a:r>
            <a:r>
              <a:rPr lang="en-US" sz="1400" dirty="0" smtClean="0"/>
              <a:t>album </a:t>
            </a:r>
            <a:r>
              <a:rPr lang="el-GR" sz="1400" dirty="0" smtClean="0"/>
              <a:t>του </a:t>
            </a:r>
            <a:r>
              <a:rPr lang="en-US" sz="1400" dirty="0" smtClean="0"/>
              <a:t>Louis Philippe. </a:t>
            </a:r>
            <a:r>
              <a:rPr lang="fr-FR" sz="1400" dirty="0"/>
              <a:t>Château de Versailles et de Trianon</a:t>
            </a:r>
          </a:p>
          <a:p>
            <a:r>
              <a:rPr lang="fr-FR" sz="1400" dirty="0"/>
              <a:t>N</a:t>
            </a:r>
            <a:r>
              <a:rPr lang="fr-FR" sz="1400" dirty="0" smtClean="0"/>
              <a:t>° identification </a:t>
            </a:r>
            <a:r>
              <a:rPr lang="fr-FR" sz="1400" dirty="0"/>
              <a:t>: INV.GRAV.LP 70.74.1</a:t>
            </a:r>
            <a:endParaRPr lang="en-US" sz="1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266" y="1124744"/>
            <a:ext cx="3966542" cy="5168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94133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François </a:t>
            </a:r>
            <a:r>
              <a:rPr lang="fr-FR" sz="2800" dirty="0" smtClean="0"/>
              <a:t>Quesnay </a:t>
            </a:r>
            <a:r>
              <a:rPr lang="el-GR" sz="2800" dirty="0" smtClean="0"/>
              <a:t>(</a:t>
            </a:r>
            <a:r>
              <a:rPr lang="fr-FR" sz="2800" dirty="0" smtClean="0"/>
              <a:t>1694–1774</a:t>
            </a:r>
            <a:r>
              <a:rPr lang="el-GR" sz="2800" dirty="0" smtClean="0"/>
              <a:t>)</a:t>
            </a:r>
            <a:endParaRPr lang="en-GB"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50879"/>
            <a:ext cx="2736304" cy="3413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75905" y="5013176"/>
            <a:ext cx="3024336" cy="1169551"/>
          </a:xfrm>
          <a:prstGeom prst="rect">
            <a:avLst/>
          </a:prstGeom>
        </p:spPr>
        <p:txBody>
          <a:bodyPr wrap="square">
            <a:spAutoFit/>
          </a:bodyPr>
          <a:lstStyle/>
          <a:p>
            <a:pPr algn="ctr"/>
            <a:r>
              <a:rPr lang="it-IT" sz="1400" dirty="0"/>
              <a:t>Madame de </a:t>
            </a:r>
            <a:r>
              <a:rPr lang="it-IT" sz="1400" dirty="0" smtClean="0"/>
              <a:t>Pompadour</a:t>
            </a:r>
            <a:r>
              <a:rPr lang="el-GR" sz="1400" dirty="0" smtClean="0"/>
              <a:t> </a:t>
            </a:r>
            <a:r>
              <a:rPr lang="it-IT" sz="1400" dirty="0" smtClean="0"/>
              <a:t>(1721-1764)</a:t>
            </a:r>
            <a:r>
              <a:rPr lang="el-GR" sz="1400" dirty="0" smtClean="0"/>
              <a:t> ως Άρτεμις, Ελαιογραφία </a:t>
            </a:r>
            <a:r>
              <a:rPr lang="el-GR" sz="1400" dirty="0"/>
              <a:t>του </a:t>
            </a:r>
            <a:r>
              <a:rPr lang="fr-FR" sz="1400" dirty="0"/>
              <a:t>Jean-Marc Nattier (1685-1766</a:t>
            </a:r>
            <a:r>
              <a:rPr lang="fr-FR" sz="1400" dirty="0" smtClean="0"/>
              <a:t>)</a:t>
            </a:r>
            <a:r>
              <a:rPr lang="el-GR" sz="1400" dirty="0" smtClean="0"/>
              <a:t>, </a:t>
            </a:r>
            <a:r>
              <a:rPr lang="fr-FR" sz="1400" dirty="0" smtClean="0"/>
              <a:t>Versailles</a:t>
            </a:r>
            <a:r>
              <a:rPr lang="fr-FR" sz="1400" dirty="0"/>
              <a:t>, Musée national des châteaux de Versailles et de Trianon</a:t>
            </a:r>
            <a:endParaRPr lang="en-GB" sz="14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1" y="1340768"/>
            <a:ext cx="2837555" cy="4107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23928" y="5597951"/>
            <a:ext cx="4320480" cy="734337"/>
          </a:xfrm>
          <a:prstGeom prst="rect">
            <a:avLst/>
          </a:prstGeom>
        </p:spPr>
        <p:txBody>
          <a:bodyPr vert="horz" wrap="square" lIns="91440" tIns="45720" rIns="91440" bIns="45720" rtlCol="0" anchor="ctr">
            <a:noAutofit/>
          </a:bodyPr>
          <a:lstStyle/>
          <a:p>
            <a:pPr algn="ctr"/>
            <a:r>
              <a:rPr lang="el-GR" sz="1400" dirty="0">
                <a:latin typeface="+mn-lt"/>
              </a:rPr>
              <a:t>Λουδοβίκος</a:t>
            </a:r>
            <a:r>
              <a:rPr lang="el-GR" sz="1400" dirty="0">
                <a:latin typeface="+mn-lt"/>
                <a:cs typeface="Times New Roman" panose="02020603050405020304" pitchFamily="18" charset="0"/>
              </a:rPr>
              <a:t> </a:t>
            </a:r>
            <a:r>
              <a:rPr lang="el-GR" sz="1400" dirty="0" smtClean="0">
                <a:latin typeface="+mn-lt"/>
                <a:cs typeface="Times New Roman" panose="02020603050405020304" pitchFamily="18" charset="0"/>
              </a:rPr>
              <a:t>ΙΕ΄ (</a:t>
            </a:r>
            <a:r>
              <a:rPr lang="el-GR" sz="1400" dirty="0">
                <a:latin typeface="+mn-lt"/>
                <a:cs typeface="Times New Roman" panose="02020603050405020304" pitchFamily="18" charset="0"/>
              </a:rPr>
              <a:t>1710-1774</a:t>
            </a:r>
            <a:r>
              <a:rPr lang="el-GR" sz="1400" dirty="0" smtClean="0">
                <a:latin typeface="+mn-lt"/>
                <a:cs typeface="Times New Roman" panose="02020603050405020304" pitchFamily="18" charset="0"/>
              </a:rPr>
              <a:t>) με τα ενδύματα της στέψης του, ελαιογραφία του </a:t>
            </a:r>
            <a:r>
              <a:rPr lang="en-US" sz="1400" dirty="0" err="1" smtClean="0">
                <a:latin typeface="+mn-lt"/>
                <a:cs typeface="Times New Roman" panose="02020603050405020304" pitchFamily="18" charset="0"/>
              </a:rPr>
              <a:t>Hyacinthe</a:t>
            </a:r>
            <a:r>
              <a:rPr lang="en-US" sz="1400" dirty="0" smtClean="0">
                <a:latin typeface="+mn-lt"/>
                <a:cs typeface="Times New Roman" panose="02020603050405020304" pitchFamily="18" charset="0"/>
              </a:rPr>
              <a:t> </a:t>
            </a:r>
            <a:r>
              <a:rPr lang="en-US" sz="1400" dirty="0" err="1" smtClean="0">
                <a:latin typeface="+mn-lt"/>
                <a:cs typeface="Times New Roman" panose="02020603050405020304" pitchFamily="18" charset="0"/>
              </a:rPr>
              <a:t>Rigaud</a:t>
            </a:r>
            <a:r>
              <a:rPr lang="en-US" sz="1400" dirty="0" smtClean="0">
                <a:latin typeface="+mn-lt"/>
                <a:cs typeface="Times New Roman" panose="02020603050405020304" pitchFamily="18" charset="0"/>
              </a:rPr>
              <a:t> </a:t>
            </a:r>
            <a:r>
              <a:rPr lang="el-GR" sz="1400" dirty="0" smtClean="0">
                <a:latin typeface="+mn-lt"/>
                <a:cs typeface="Times New Roman" panose="02020603050405020304" pitchFamily="18" charset="0"/>
              </a:rPr>
              <a:t>1730</a:t>
            </a:r>
            <a:r>
              <a:rPr lang="en-US" sz="1400" dirty="0" smtClean="0">
                <a:latin typeface="+mn-lt"/>
                <a:cs typeface="Times New Roman" panose="02020603050405020304" pitchFamily="18" charset="0"/>
              </a:rPr>
              <a:t>, </a:t>
            </a:r>
            <a:r>
              <a:rPr lang="fr-FR" sz="1400" dirty="0">
                <a:latin typeface="+mn-lt"/>
                <a:cs typeface="Times New Roman" panose="02020603050405020304" pitchFamily="18" charset="0"/>
              </a:rPr>
              <a:t>Musée national des châteaux de Versailles et de Trianon</a:t>
            </a:r>
          </a:p>
          <a:p>
            <a:pPr algn="ctr"/>
            <a:endParaRPr lang="en-GB" sz="1400" dirty="0">
              <a:latin typeface="+mn-lt"/>
              <a:cs typeface="Times New Roman" panose="02020603050405020304" pitchFamily="18" charset="0"/>
            </a:endParaRPr>
          </a:p>
        </p:txBody>
      </p:sp>
    </p:spTree>
    <p:extLst>
      <p:ext uri="{BB962C8B-B14F-4D97-AF65-F5344CB8AC3E}">
        <p14:creationId xmlns:p14="http://schemas.microsoft.com/office/powerpoint/2010/main" val="37252876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François </a:t>
            </a:r>
            <a:r>
              <a:rPr lang="fr-FR" sz="2800" dirty="0" smtClean="0"/>
              <a:t>Quesnay </a:t>
            </a:r>
            <a:r>
              <a:rPr lang="el-GR" sz="2800" dirty="0" smtClean="0"/>
              <a:t>(</a:t>
            </a:r>
            <a:r>
              <a:rPr lang="fr-FR" sz="2800" dirty="0" smtClean="0"/>
              <a:t>1694–1774</a:t>
            </a:r>
            <a:r>
              <a:rPr lang="el-GR" sz="2800" dirty="0" smtClean="0"/>
              <a:t>)</a:t>
            </a:r>
            <a:endParaRPr lang="en-GB"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2747561" cy="4325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340768"/>
            <a:ext cx="2664296" cy="420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251" y="1363953"/>
            <a:ext cx="2739350" cy="417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11637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François </a:t>
            </a:r>
            <a:r>
              <a:rPr lang="fr-FR" sz="2800" dirty="0" smtClean="0"/>
              <a:t>Quesnay </a:t>
            </a:r>
            <a:r>
              <a:rPr lang="el-GR" sz="2800" dirty="0" smtClean="0"/>
              <a:t>(</a:t>
            </a:r>
            <a:r>
              <a:rPr lang="fr-FR" sz="2800" dirty="0" smtClean="0"/>
              <a:t>1694–1774</a:t>
            </a:r>
            <a:r>
              <a:rPr lang="el-GR" sz="2800" dirty="0" smtClean="0"/>
              <a:t>)</a:t>
            </a:r>
            <a:endParaRPr lang="en-GB" sz="2800" dirty="0"/>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5" y="1124744"/>
            <a:ext cx="2859437" cy="4618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067" y="1196752"/>
            <a:ext cx="3240360" cy="1229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506343"/>
            <a:ext cx="392588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0051" y="3068960"/>
            <a:ext cx="3695878"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4067" y="4581128"/>
            <a:ext cx="3456384" cy="1660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74650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François </a:t>
            </a:r>
            <a:r>
              <a:rPr lang="fr-FR" sz="2800" dirty="0" smtClean="0"/>
              <a:t>Quesnay </a:t>
            </a:r>
            <a:r>
              <a:rPr lang="el-GR" sz="2800" dirty="0" smtClean="0"/>
              <a:t>(</a:t>
            </a:r>
            <a:r>
              <a:rPr lang="fr-FR" sz="2800" dirty="0" smtClean="0"/>
              <a:t>1694–1774</a:t>
            </a:r>
            <a:r>
              <a:rPr lang="el-GR" sz="2800" dirty="0" smtClean="0"/>
              <a:t>)</a:t>
            </a:r>
            <a:endParaRPr lang="en-GB"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24765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5576" y="4790292"/>
            <a:ext cx="1872208" cy="504056"/>
          </a:xfrm>
          <a:prstGeom prst="rect">
            <a:avLst/>
          </a:prstGeom>
        </p:spPr>
        <p:txBody>
          <a:bodyPr vert="horz" wrap="square" lIns="91440" tIns="45720" rIns="91440" bIns="45720" rtlCol="0" anchor="ctr">
            <a:normAutofit fontScale="77500" lnSpcReduction="20000"/>
          </a:bodyPr>
          <a:lstStyle/>
          <a:p>
            <a:pPr algn="ctr"/>
            <a:r>
              <a:rPr lang="en-GB" i="1" dirty="0" smtClean="0">
                <a:latin typeface="Times New Roman" panose="02020603050405020304" pitchFamily="18" charset="0"/>
                <a:cs typeface="Times New Roman" panose="02020603050405020304" pitchFamily="18" charset="0"/>
              </a:rPr>
              <a:t>Tableau Oeconomique</a:t>
            </a:r>
          </a:p>
          <a:p>
            <a:pPr algn="ctr"/>
            <a:r>
              <a:rPr lang="en-GB" dirty="0" smtClean="0">
                <a:latin typeface="Times New Roman" panose="02020603050405020304" pitchFamily="18" charset="0"/>
                <a:cs typeface="Times New Roman" panose="02020603050405020304" pitchFamily="18" charset="0"/>
              </a:rPr>
              <a:t>1758</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340768"/>
            <a:ext cx="3816424" cy="50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58120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548680"/>
            <a:ext cx="3320978" cy="553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114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7701605"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064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76672"/>
            <a:ext cx="3719514" cy="5860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8263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el-GR" sz="2800" dirty="0"/>
              <a:t>Σχήμα απλής αναπαραγωγής του </a:t>
            </a:r>
            <a:r>
              <a:rPr lang="en-US" sz="2800" dirty="0" smtClean="0"/>
              <a:t>Karl Marx</a:t>
            </a:r>
            <a:endParaRPr lang="el-GR" sz="28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124744"/>
            <a:ext cx="3749675"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24744"/>
            <a:ext cx="2341600" cy="1756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124744"/>
            <a:ext cx="2438040" cy="347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879" y="3140968"/>
            <a:ext cx="1819383" cy="3075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3140968"/>
            <a:ext cx="3449935" cy="262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4873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smtClean="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a:bodyPr>
          <a:lstStyle/>
          <a:p>
            <a:pPr marL="0" eaLnBrk="1" fontAlgn="auto" hangingPunct="1">
              <a:spcAft>
                <a:spcPts val="0"/>
              </a:spcAft>
              <a:buFont typeface="Arial" pitchFamily="34" charset="0"/>
              <a:buChar char="•"/>
              <a:defRPr/>
            </a:pPr>
            <a:r>
              <a:rPr lang="el-GR" dirty="0" smtClean="0"/>
              <a:t>Φυσιοκράτες</a:t>
            </a:r>
            <a:endParaRPr lang="en-US" dirty="0" smtClean="0"/>
          </a:p>
          <a:p>
            <a:pPr marL="400050" lvl="1" eaLnBrk="1" fontAlgn="auto" hangingPunct="1">
              <a:spcAft>
                <a:spcPts val="0"/>
              </a:spcAft>
              <a:buFont typeface="Arial" pitchFamily="34" charset="0"/>
              <a:buChar char="•"/>
              <a:defRPr/>
            </a:pPr>
            <a:r>
              <a:rPr lang="en-US" dirty="0" smtClean="0"/>
              <a:t>Quesnay Tableau </a:t>
            </a:r>
            <a:r>
              <a:rPr lang="en-US" dirty="0" err="1" smtClean="0"/>
              <a:t>economique</a:t>
            </a:r>
            <a:endParaRPr lang="en-US" dirty="0" smtClean="0"/>
          </a:p>
          <a:p>
            <a:pPr marL="400050" lvl="1" eaLnBrk="1" fontAlgn="auto" hangingPunct="1">
              <a:spcAft>
                <a:spcPts val="0"/>
              </a:spcAft>
              <a:buFont typeface="Arial" pitchFamily="34" charset="0"/>
              <a:buChar char="•"/>
              <a:defRPr/>
            </a:pPr>
            <a:r>
              <a:rPr lang="en-US" dirty="0" smtClean="0"/>
              <a:t>Mirabeau</a:t>
            </a:r>
          </a:p>
          <a:p>
            <a:pPr marL="400050" lvl="1" eaLnBrk="1" fontAlgn="auto" hangingPunct="1">
              <a:spcAft>
                <a:spcPts val="0"/>
              </a:spcAft>
              <a:buFont typeface="Arial" pitchFamily="34" charset="0"/>
              <a:buChar char="•"/>
              <a:defRPr/>
            </a:pPr>
            <a:r>
              <a:rPr lang="en-US" dirty="0" err="1" smtClean="0"/>
              <a:t>Dupont</a:t>
            </a:r>
            <a:r>
              <a:rPr lang="en-US" dirty="0" smtClean="0"/>
              <a:t> de Nemours</a:t>
            </a:r>
          </a:p>
          <a:p>
            <a:pPr marL="400050" lvl="1" eaLnBrk="1" fontAlgn="auto" hangingPunct="1">
              <a:spcAft>
                <a:spcPts val="0"/>
              </a:spcAft>
              <a:buFont typeface="Arial" pitchFamily="34" charset="0"/>
              <a:buChar char="•"/>
              <a:defRPr/>
            </a:pPr>
            <a:r>
              <a:rPr lang="en-US" dirty="0" smtClean="0"/>
              <a:t>De la </a:t>
            </a:r>
            <a:r>
              <a:rPr lang="en-US" dirty="0" err="1" smtClean="0"/>
              <a:t>Riviere</a:t>
            </a:r>
            <a:r>
              <a:rPr lang="en-US" dirty="0" smtClean="0"/>
              <a:t>, </a:t>
            </a:r>
            <a:r>
              <a:rPr lang="en-US" dirty="0" err="1" smtClean="0"/>
              <a:t>Baudeau</a:t>
            </a:r>
            <a:r>
              <a:rPr lang="en-US" dirty="0" smtClean="0"/>
              <a:t>, Le </a:t>
            </a:r>
            <a:r>
              <a:rPr lang="en-US" dirty="0" err="1" smtClean="0"/>
              <a:t>Trosne</a:t>
            </a:r>
            <a:r>
              <a:rPr lang="en-US" dirty="0" smtClean="0"/>
              <a:t>.</a:t>
            </a:r>
          </a:p>
          <a:p>
            <a:pPr marL="0" eaLnBrk="1" fontAlgn="auto" hangingPunct="1">
              <a:spcAft>
                <a:spcPts val="0"/>
              </a:spcAft>
              <a:buFont typeface="Arial" pitchFamily="34" charset="0"/>
              <a:buChar char="•"/>
              <a:defRPr/>
            </a:pPr>
            <a:r>
              <a:rPr lang="en-US" dirty="0" smtClean="0"/>
              <a:t>Turgot</a:t>
            </a:r>
          </a:p>
          <a:p>
            <a:pPr marL="0" eaLnBrk="1" fontAlgn="auto" hangingPunct="1">
              <a:spcAft>
                <a:spcPts val="0"/>
              </a:spcAft>
              <a:buFont typeface="Arial" pitchFamily="34" charset="0"/>
              <a:buChar char="•"/>
              <a:defRPr/>
            </a:pPr>
            <a:r>
              <a:rPr lang="en-US" dirty="0" smtClean="0"/>
              <a:t>Galiani</a:t>
            </a:r>
          </a:p>
          <a:p>
            <a:pPr marL="0" indent="0" eaLnBrk="1" fontAlgn="auto" hangingPunct="1">
              <a:spcAft>
                <a:spcPts val="0"/>
              </a:spcAft>
              <a:buNone/>
              <a:defRPr/>
            </a:pPr>
            <a:endParaRPr lang="en-US" dirty="0" smtClean="0"/>
          </a:p>
          <a:p>
            <a:pPr marL="0" eaLnBrk="1" fontAlgn="auto" hangingPunct="1">
              <a:spcAft>
                <a:spcPts val="0"/>
              </a:spcAft>
              <a:buFont typeface="Arial" pitchFamily="34" charset="0"/>
              <a:buChar char="•"/>
              <a:defRPr/>
            </a:pPr>
            <a:endParaRPr lang="en-US" dirty="0" smtClean="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smtClean="0"/>
          </a:p>
        </p:txBody>
      </p:sp>
    </p:spTree>
    <p:extLst>
      <p:ext uri="{BB962C8B-B14F-4D97-AF65-F5344CB8AC3E}">
        <p14:creationId xmlns:p14="http://schemas.microsoft.com/office/powerpoint/2010/main" val="3761136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smtClean="0"/>
              <a:t>Wassily Leontief </a:t>
            </a:r>
            <a:r>
              <a:rPr lang="el-GR" sz="2800" dirty="0" smtClean="0"/>
              <a:t>(</a:t>
            </a:r>
            <a:r>
              <a:rPr lang="fr-FR" sz="2800" dirty="0" smtClean="0"/>
              <a:t>1906–1999</a:t>
            </a:r>
            <a:r>
              <a:rPr lang="el-GR" sz="2800" dirty="0" smtClean="0"/>
              <a:t>)</a:t>
            </a:r>
            <a:endParaRPr lang="en-GB"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268760"/>
            <a:ext cx="5654850" cy="3445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12776"/>
            <a:ext cx="285750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501008"/>
            <a:ext cx="1851502" cy="280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8802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Victor de </a:t>
            </a:r>
            <a:r>
              <a:rPr lang="fr-FR" sz="2800" dirty="0" err="1"/>
              <a:t>Riqueti</a:t>
            </a:r>
            <a:r>
              <a:rPr lang="fr-FR" sz="2800" dirty="0"/>
              <a:t>, Marquis de </a:t>
            </a:r>
            <a:r>
              <a:rPr lang="fr-FR" sz="2800" dirty="0" smtClean="0"/>
              <a:t>Mirabeau (1715-1789)</a:t>
            </a:r>
            <a:endParaRPr lang="en-GB" sz="28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340768"/>
            <a:ext cx="3497636" cy="360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0768"/>
            <a:ext cx="318135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5536" y="5301208"/>
            <a:ext cx="3384376" cy="646331"/>
          </a:xfrm>
          <a:prstGeom prst="rect">
            <a:avLst/>
          </a:prstGeom>
        </p:spPr>
        <p:txBody>
          <a:bodyPr wrap="square">
            <a:spAutoFit/>
          </a:bodyPr>
          <a:lstStyle/>
          <a:p>
            <a:r>
              <a:rPr lang="el-GR" dirty="0" smtClean="0"/>
              <a:t>Ελαιογραφία του </a:t>
            </a:r>
            <a:r>
              <a:rPr lang="fr-FR" dirty="0" smtClean="0"/>
              <a:t>Joseph Aved</a:t>
            </a:r>
            <a:r>
              <a:rPr lang="el-GR" dirty="0" smtClean="0"/>
              <a:t>, Λούβρο [πριν από το 1744]</a:t>
            </a:r>
            <a:r>
              <a:rPr lang="fr-FR" dirty="0" smtClean="0"/>
              <a:t> </a:t>
            </a:r>
            <a:endParaRPr lang="fr-FR" dirty="0"/>
          </a:p>
        </p:txBody>
      </p:sp>
    </p:spTree>
    <p:extLst>
      <p:ext uri="{BB962C8B-B14F-4D97-AF65-F5344CB8AC3E}">
        <p14:creationId xmlns:p14="http://schemas.microsoft.com/office/powerpoint/2010/main" val="35571307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Pierre Samuel </a:t>
            </a:r>
            <a:r>
              <a:rPr lang="fr-FR" sz="2800" dirty="0" err="1"/>
              <a:t>DuPont</a:t>
            </a:r>
            <a:r>
              <a:rPr lang="fr-FR" sz="2800" dirty="0"/>
              <a:t> de </a:t>
            </a:r>
            <a:r>
              <a:rPr lang="fr-FR" sz="2800" dirty="0" smtClean="0"/>
              <a:t>Nemours </a:t>
            </a:r>
            <a:r>
              <a:rPr lang="el-GR" sz="2800" dirty="0" smtClean="0"/>
              <a:t>(</a:t>
            </a:r>
            <a:r>
              <a:rPr lang="fr-FR" sz="2800" dirty="0" smtClean="0"/>
              <a:t>1739-1817</a:t>
            </a:r>
            <a:r>
              <a:rPr lang="el-GR" sz="2800" dirty="0" smtClean="0"/>
              <a:t>)</a:t>
            </a:r>
            <a:endParaRPr lang="en-GB"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412776"/>
            <a:ext cx="23717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51809" y="4725144"/>
            <a:ext cx="2828330" cy="738664"/>
          </a:xfrm>
          <a:prstGeom prst="rect">
            <a:avLst/>
          </a:prstGeom>
        </p:spPr>
        <p:txBody>
          <a:bodyPr wrap="square">
            <a:spAutoFit/>
          </a:bodyPr>
          <a:lstStyle/>
          <a:p>
            <a:pPr algn="ctr"/>
            <a:r>
              <a:rPr lang="en-GB" sz="1400" dirty="0"/>
              <a:t>Pierre-Samuel du Pont, </a:t>
            </a:r>
            <a:endParaRPr lang="el-GR" sz="1400" dirty="0" smtClean="0"/>
          </a:p>
          <a:p>
            <a:pPr algn="ctr"/>
            <a:r>
              <a:rPr lang="en-GB" sz="1400" dirty="0" smtClean="0"/>
              <a:t>engraving </a:t>
            </a:r>
            <a:r>
              <a:rPr lang="en-GB" sz="1400" dirty="0"/>
              <a:t>by L.-J. </a:t>
            </a:r>
            <a:r>
              <a:rPr lang="en-GB" sz="1400" dirty="0" err="1"/>
              <a:t>Cathelin</a:t>
            </a:r>
            <a:r>
              <a:rPr lang="en-GB" sz="1400" dirty="0"/>
              <a:t>, </a:t>
            </a:r>
            <a:endParaRPr lang="el-GR" sz="1400" dirty="0" smtClean="0"/>
          </a:p>
          <a:p>
            <a:pPr algn="ctr"/>
            <a:r>
              <a:rPr lang="en-GB" sz="1400" dirty="0" smtClean="0"/>
              <a:t>after </a:t>
            </a:r>
            <a:r>
              <a:rPr lang="en-GB" sz="1400" dirty="0"/>
              <a:t>a portrait by J. </a:t>
            </a:r>
            <a:r>
              <a:rPr lang="en-GB" sz="1400" dirty="0" err="1"/>
              <a:t>Ducreux</a:t>
            </a:r>
            <a:endParaRPr lang="en-GB" sz="1400"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3" y="1200201"/>
            <a:ext cx="2443549" cy="345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1200201"/>
            <a:ext cx="2392681" cy="420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5136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Abbé Nicolas </a:t>
            </a:r>
            <a:r>
              <a:rPr lang="fr-FR" sz="2800" dirty="0" smtClean="0"/>
              <a:t>Baudeau </a:t>
            </a:r>
            <a:r>
              <a:rPr lang="el-GR" sz="2800" dirty="0" smtClean="0"/>
              <a:t>(</a:t>
            </a:r>
            <a:r>
              <a:rPr lang="fr-FR" sz="2800" dirty="0" smtClean="0"/>
              <a:t>1730-1792</a:t>
            </a:r>
            <a:r>
              <a:rPr lang="el-GR" sz="2800" dirty="0" smtClean="0"/>
              <a:t>)</a:t>
            </a:r>
            <a:endParaRPr lang="en-GB" sz="28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196752"/>
            <a:ext cx="2520280" cy="451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268760"/>
            <a:ext cx="1759670" cy="2327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957" y="1268760"/>
            <a:ext cx="2361402" cy="4201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7448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Abbé Nicolas </a:t>
            </a:r>
            <a:r>
              <a:rPr lang="fr-FR" sz="2800" dirty="0" smtClean="0"/>
              <a:t>Baudeau </a:t>
            </a:r>
            <a:r>
              <a:rPr lang="el-GR" sz="2800" dirty="0" smtClean="0"/>
              <a:t>(</a:t>
            </a:r>
            <a:r>
              <a:rPr lang="fr-FR" sz="2800" dirty="0" smtClean="0"/>
              <a:t>1730-1792</a:t>
            </a:r>
            <a:r>
              <a:rPr lang="el-GR" sz="2800" dirty="0" smtClean="0"/>
              <a:t>)</a:t>
            </a:r>
            <a:endParaRPr lang="en-GB" sz="2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6752"/>
            <a:ext cx="3102589" cy="475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268760"/>
            <a:ext cx="2234403" cy="476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62089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Paul Pierre le Mercier de la </a:t>
            </a:r>
            <a:r>
              <a:rPr lang="fr-FR" sz="2800" dirty="0" smtClean="0"/>
              <a:t>Rivière </a:t>
            </a:r>
            <a:r>
              <a:rPr lang="el-GR" sz="2800" dirty="0" smtClean="0"/>
              <a:t>(</a:t>
            </a:r>
            <a:r>
              <a:rPr lang="fr-FR" sz="2800" dirty="0" smtClean="0"/>
              <a:t>1720-1794</a:t>
            </a:r>
            <a:r>
              <a:rPr lang="el-GR" sz="2800" dirty="0" smtClean="0"/>
              <a:t>)</a:t>
            </a:r>
            <a:endParaRPr lang="en-GB"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259953"/>
            <a:ext cx="2638739" cy="4457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196752"/>
            <a:ext cx="2471564" cy="4446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90011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Guillaume François Le </a:t>
            </a:r>
            <a:r>
              <a:rPr lang="fr-FR" sz="2800" dirty="0" err="1"/>
              <a:t>Trosne</a:t>
            </a:r>
            <a:r>
              <a:rPr lang="fr-FR" sz="2800" dirty="0"/>
              <a:t> </a:t>
            </a:r>
            <a:r>
              <a:rPr lang="el-GR" sz="2800" dirty="0" smtClean="0"/>
              <a:t>(</a:t>
            </a:r>
            <a:r>
              <a:rPr lang="fr-FR" sz="2800" dirty="0" smtClean="0"/>
              <a:t>1728-1780</a:t>
            </a:r>
            <a:r>
              <a:rPr lang="el-GR" sz="2800" dirty="0" smtClean="0"/>
              <a:t>)</a:t>
            </a:r>
            <a:endParaRPr lang="en-GB"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16114"/>
            <a:ext cx="3003367" cy="500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221152"/>
            <a:ext cx="2870350" cy="500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6778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219256" cy="850106"/>
          </a:xfrm>
        </p:spPr>
        <p:txBody>
          <a:bodyPr/>
          <a:lstStyle/>
          <a:p>
            <a:r>
              <a:rPr lang="fr-FR" sz="2800" dirty="0"/>
              <a:t>Anne-Robert-Jacques </a:t>
            </a:r>
            <a:r>
              <a:rPr lang="fr-FR" sz="2800" dirty="0" smtClean="0"/>
              <a:t>Turgot (1727-1781)</a:t>
            </a:r>
            <a:endParaRPr lang="fr-FR" sz="2800" dirty="0"/>
          </a:p>
        </p:txBody>
      </p:sp>
      <p:pic>
        <p:nvPicPr>
          <p:cNvPr id="615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68760"/>
            <a:ext cx="2249487" cy="33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975217" y="4653136"/>
            <a:ext cx="2530283" cy="1600438"/>
          </a:xfrm>
          <a:prstGeom prst="rect">
            <a:avLst/>
          </a:prstGeom>
        </p:spPr>
        <p:txBody>
          <a:bodyPr wrap="square">
            <a:spAutoFit/>
          </a:bodyPr>
          <a:lstStyle/>
          <a:p>
            <a:r>
              <a:rPr lang="de-DE" sz="1400" dirty="0" smtClean="0"/>
              <a:t>A.R.J. Turgot, </a:t>
            </a:r>
            <a:r>
              <a:rPr lang="el-GR" sz="1400" dirty="0" smtClean="0"/>
              <a:t>Γκραβούρα σε σχέδιο του </a:t>
            </a:r>
            <a:r>
              <a:rPr lang="de-DE" sz="1400" dirty="0" smtClean="0"/>
              <a:t> Charles</a:t>
            </a:r>
            <a:r>
              <a:rPr lang="el-GR" sz="1400" dirty="0" smtClean="0"/>
              <a:t>-</a:t>
            </a:r>
            <a:r>
              <a:rPr lang="de-DE" sz="1400" dirty="0" smtClean="0"/>
              <a:t>Nicolas </a:t>
            </a:r>
            <a:r>
              <a:rPr lang="de-DE" sz="1400" dirty="0"/>
              <a:t>Cochin (1715</a:t>
            </a:r>
            <a:r>
              <a:rPr lang="de-DE" sz="1400" dirty="0" smtClean="0"/>
              <a:t>), </a:t>
            </a:r>
            <a:r>
              <a:rPr lang="el-GR" sz="1400" dirty="0" smtClean="0"/>
              <a:t>χαράκτης </a:t>
            </a:r>
            <a:r>
              <a:rPr lang="de-DE" sz="1400" dirty="0" smtClean="0"/>
              <a:t>Pierre </a:t>
            </a:r>
            <a:r>
              <a:rPr lang="de-DE" sz="1400" dirty="0"/>
              <a:t>Dupin (1753</a:t>
            </a:r>
            <a:r>
              <a:rPr lang="de-DE" sz="1400" dirty="0" smtClean="0"/>
              <a:t>)</a:t>
            </a:r>
            <a:r>
              <a:rPr lang="el-GR" sz="1400" dirty="0" smtClean="0"/>
              <a:t>, </a:t>
            </a:r>
            <a:r>
              <a:rPr lang="de-DE" sz="1400" dirty="0" smtClean="0"/>
              <a:t>Esnauts </a:t>
            </a:r>
            <a:r>
              <a:rPr lang="de-DE" sz="1400" dirty="0"/>
              <a:t>et </a:t>
            </a:r>
            <a:r>
              <a:rPr lang="de-DE" sz="1400" dirty="0" smtClean="0"/>
              <a:t>Rapilly</a:t>
            </a:r>
            <a:r>
              <a:rPr lang="el-GR" sz="1400" dirty="0" smtClean="0"/>
              <a:t>, </a:t>
            </a:r>
            <a:r>
              <a:rPr lang="de-DE" sz="1400" dirty="0" smtClean="0"/>
              <a:t>Paris, 1768/1797</a:t>
            </a:r>
            <a:endParaRPr lang="el-GR" sz="1400" dirty="0" smtClean="0"/>
          </a:p>
          <a:p>
            <a:r>
              <a:rPr lang="de-DE" sz="1400" dirty="0"/>
              <a:t>Berlin, Staatsbibliothek zu Berlin - Preußischer Kulturbesitz</a:t>
            </a:r>
            <a:endParaRPr lang="en-US" sz="1400" dirty="0"/>
          </a:p>
        </p:txBody>
      </p:sp>
      <p:sp>
        <p:nvSpPr>
          <p:cNvPr id="18" name="Rectangle 17"/>
          <p:cNvSpPr/>
          <p:nvPr/>
        </p:nvSpPr>
        <p:spPr>
          <a:xfrm>
            <a:off x="4572001" y="4852924"/>
            <a:ext cx="3024336" cy="954107"/>
          </a:xfrm>
          <a:prstGeom prst="rect">
            <a:avLst/>
          </a:prstGeom>
        </p:spPr>
        <p:txBody>
          <a:bodyPr wrap="square">
            <a:spAutoFit/>
          </a:bodyPr>
          <a:lstStyle/>
          <a:p>
            <a:r>
              <a:rPr lang="el-GR" sz="1400" dirty="0" smtClean="0"/>
              <a:t>Προτομή του </a:t>
            </a:r>
            <a:r>
              <a:rPr lang="en-US" sz="1400" dirty="0" smtClean="0"/>
              <a:t>Turgot </a:t>
            </a:r>
            <a:r>
              <a:rPr lang="el-GR" sz="1400" dirty="0" smtClean="0"/>
              <a:t>σε </a:t>
            </a:r>
            <a:r>
              <a:rPr lang="en-US" sz="1400" dirty="0" smtClean="0"/>
              <a:t>terracotta,</a:t>
            </a:r>
          </a:p>
          <a:p>
            <a:r>
              <a:rPr lang="en-US" sz="1400" dirty="0" smtClean="0"/>
              <a:t>Jean-Antoine Houdon, 1778,</a:t>
            </a:r>
          </a:p>
          <a:p>
            <a:r>
              <a:rPr lang="en-US" sz="1400" dirty="0" smtClean="0"/>
              <a:t>Boston Museum of Fine Arts</a:t>
            </a:r>
            <a:endParaRPr lang="fr-FR" sz="1400" dirty="0" smtClean="0"/>
          </a:p>
          <a:p>
            <a:endParaRPr lang="el-GR" sz="1400" dirty="0" smtClean="0"/>
          </a:p>
        </p:txBody>
      </p:sp>
      <p:pic>
        <p:nvPicPr>
          <p:cNvPr id="615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808" y="1360165"/>
            <a:ext cx="2582722" cy="329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32864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Anne-Robert-Jacques </a:t>
            </a:r>
            <a:r>
              <a:rPr lang="fr-FR" sz="2800" dirty="0" smtClean="0"/>
              <a:t>Turgot (1727-1781)</a:t>
            </a:r>
            <a:endParaRPr lang="fr-FR" sz="2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923326"/>
            <a:ext cx="33147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697" y="1988840"/>
            <a:ext cx="31146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667" y="2636540"/>
            <a:ext cx="3095625"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667" y="3789040"/>
            <a:ext cx="303847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0424" y="5085184"/>
            <a:ext cx="3038475"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3300" y="5446390"/>
            <a:ext cx="3528392" cy="696069"/>
          </a:xfrm>
          <a:prstGeom prst="rect">
            <a:avLst/>
          </a:prstGeom>
        </p:spPr>
        <p:txBody>
          <a:bodyPr vert="horz" wrap="square" lIns="91440" tIns="45720" rIns="91440" bIns="45720" rtlCol="0" anchor="ctr">
            <a:normAutofit/>
          </a:bodyPr>
          <a:lstStyle/>
          <a:p>
            <a:r>
              <a:rPr lang="el-GR" dirty="0" smtClean="0"/>
              <a:t>Άρθρα στην Εγκυκλοπαίδεια 1757</a:t>
            </a:r>
            <a:endParaRPr lang="en-US" dirty="0" smtClean="0"/>
          </a:p>
        </p:txBody>
      </p:sp>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8" y="1022151"/>
            <a:ext cx="3348935" cy="4424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0136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Anne-Robert-Jacques </a:t>
            </a:r>
            <a:r>
              <a:rPr lang="fr-FR" sz="2800" dirty="0" smtClean="0"/>
              <a:t>Turgot (1727-1781)</a:t>
            </a:r>
            <a:endParaRPr lang="fr-FR" sz="28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052736"/>
            <a:ext cx="3769104" cy="491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124744"/>
            <a:ext cx="1905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3568" y="4509120"/>
            <a:ext cx="2952328" cy="1008112"/>
          </a:xfrm>
          <a:prstGeom prst="rect">
            <a:avLst/>
          </a:prstGeom>
        </p:spPr>
        <p:txBody>
          <a:bodyPr vert="horz" wrap="square" lIns="91440" tIns="45720" rIns="91440" bIns="45720" rtlCol="0" anchor="ctr">
            <a:normAutofit/>
          </a:bodyPr>
          <a:lstStyle/>
          <a:p>
            <a:r>
              <a:rPr lang="el-GR" dirty="0" smtClean="0"/>
              <a:t>Έκδοση 1769 στις «Εφημερίδες του Πολίτη»</a:t>
            </a:r>
            <a:endParaRPr lang="en-US" dirty="0" smtClean="0"/>
          </a:p>
        </p:txBody>
      </p:sp>
      <p:sp>
        <p:nvSpPr>
          <p:cNvPr id="6" name="TextBox 5"/>
          <p:cNvSpPr txBox="1"/>
          <p:nvPr/>
        </p:nvSpPr>
        <p:spPr>
          <a:xfrm>
            <a:off x="6084168" y="6021288"/>
            <a:ext cx="720080" cy="288032"/>
          </a:xfrm>
          <a:prstGeom prst="rect">
            <a:avLst/>
          </a:prstGeom>
        </p:spPr>
        <p:txBody>
          <a:bodyPr vert="horz" wrap="square" lIns="91440" tIns="45720" rIns="91440" bIns="45720" rtlCol="0" anchor="ctr">
            <a:normAutofit fontScale="85000" lnSpcReduction="20000"/>
          </a:bodyPr>
          <a:lstStyle/>
          <a:p>
            <a:r>
              <a:rPr lang="el-GR" dirty="0" smtClean="0"/>
              <a:t>1766</a:t>
            </a:r>
            <a:endParaRPr lang="en-US" dirty="0" smtClean="0"/>
          </a:p>
        </p:txBody>
      </p:sp>
    </p:spTree>
    <p:extLst>
      <p:ext uri="{BB962C8B-B14F-4D97-AF65-F5344CB8AC3E}">
        <p14:creationId xmlns:p14="http://schemas.microsoft.com/office/powerpoint/2010/main" val="1904807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Pierre le </a:t>
            </a:r>
            <a:r>
              <a:rPr lang="en-US" sz="3200" dirty="0" err="1"/>
              <a:t>Pesant</a:t>
            </a:r>
            <a:r>
              <a:rPr lang="en-US" sz="3200" dirty="0"/>
              <a:t> </a:t>
            </a:r>
            <a:r>
              <a:rPr lang="en-US" sz="3200" dirty="0" err="1"/>
              <a:t>Sieur</a:t>
            </a:r>
            <a:r>
              <a:rPr lang="en-US" sz="3200" dirty="0"/>
              <a:t> de Boisguilbert,</a:t>
            </a:r>
            <a:br>
              <a:rPr lang="en-US" sz="3200" dirty="0"/>
            </a:br>
            <a:r>
              <a:rPr lang="en-US" sz="3200" dirty="0"/>
              <a:t>1646–1714: </a:t>
            </a:r>
            <a:r>
              <a:rPr lang="el-GR" sz="3200" dirty="0" smtClean="0"/>
              <a:t>Η Γαλλία μεταξύ 17</a:t>
            </a:r>
            <a:r>
              <a:rPr lang="el-GR" sz="3200" baseline="30000" dirty="0" smtClean="0"/>
              <a:t>ου</a:t>
            </a:r>
            <a:r>
              <a:rPr lang="el-GR" sz="3200" dirty="0" smtClean="0"/>
              <a:t> και 18</a:t>
            </a:r>
            <a:r>
              <a:rPr lang="el-GR" sz="3200" baseline="30000" dirty="0" smtClean="0"/>
              <a:t>ου</a:t>
            </a:r>
            <a:r>
              <a:rPr lang="el-GR" sz="3200" dirty="0" smtClean="0"/>
              <a:t> αι.</a:t>
            </a:r>
            <a:endParaRPr lang="en-GB" sz="32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64088" y="1744625"/>
            <a:ext cx="2725011" cy="409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744625"/>
            <a:ext cx="1943100"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758272"/>
            <a:ext cx="196215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915816" y="4725144"/>
            <a:ext cx="2232248" cy="954107"/>
          </a:xfrm>
          <a:prstGeom prst="rect">
            <a:avLst/>
          </a:prstGeom>
        </p:spPr>
        <p:txBody>
          <a:bodyPr wrap="square">
            <a:spAutoFit/>
          </a:bodyPr>
          <a:lstStyle/>
          <a:p>
            <a:r>
              <a:rPr lang="fr-FR" sz="1400" dirty="0"/>
              <a:t>"Pierre Le Pesant de </a:t>
            </a:r>
            <a:r>
              <a:rPr lang="fr-FR" sz="1400" dirty="0" smtClean="0"/>
              <a:t>Boisguilbert« , Pavillon </a:t>
            </a:r>
            <a:r>
              <a:rPr lang="fr-FR" sz="1400" dirty="0"/>
              <a:t>du château de </a:t>
            </a:r>
            <a:r>
              <a:rPr lang="fr-FR" sz="1400" dirty="0" err="1"/>
              <a:t>Bois-Guilbert</a:t>
            </a:r>
            <a:r>
              <a:rPr lang="fr-FR" sz="1400" dirty="0"/>
              <a:t>, </a:t>
            </a:r>
            <a:r>
              <a:rPr lang="fr-FR" sz="1400" dirty="0" smtClean="0"/>
              <a:t>1995, </a:t>
            </a:r>
            <a:r>
              <a:rPr lang="en-US" sz="1400" dirty="0" smtClean="0"/>
              <a:t>Jean-Marc de Pas</a:t>
            </a:r>
          </a:p>
        </p:txBody>
      </p:sp>
      <p:sp>
        <p:nvSpPr>
          <p:cNvPr id="4" name="Rectangle 3"/>
          <p:cNvSpPr/>
          <p:nvPr/>
        </p:nvSpPr>
        <p:spPr>
          <a:xfrm>
            <a:off x="5364088" y="5877272"/>
            <a:ext cx="3096344" cy="523220"/>
          </a:xfrm>
          <a:prstGeom prst="rect">
            <a:avLst/>
          </a:prstGeom>
        </p:spPr>
        <p:txBody>
          <a:bodyPr wrap="square">
            <a:spAutoFit/>
          </a:bodyPr>
          <a:lstStyle/>
          <a:p>
            <a:r>
              <a:rPr lang="en-US" sz="1400" dirty="0"/>
              <a:t>Archives </a:t>
            </a:r>
            <a:r>
              <a:rPr lang="en-US" sz="1400" dirty="0" err="1"/>
              <a:t>départementales</a:t>
            </a:r>
            <a:r>
              <a:rPr lang="en-US" sz="1400" dirty="0"/>
              <a:t> de </a:t>
            </a:r>
            <a:r>
              <a:rPr lang="en-US" sz="1400" dirty="0" smtClean="0"/>
              <a:t>Seine-Maritime, Collection Jean-Marc de Pas</a:t>
            </a:r>
            <a:endParaRPr lang="en-US" sz="1400" dirty="0"/>
          </a:p>
        </p:txBody>
      </p:sp>
      <p:sp>
        <p:nvSpPr>
          <p:cNvPr id="5" name="Rectangle 4"/>
          <p:cNvSpPr/>
          <p:nvPr/>
        </p:nvSpPr>
        <p:spPr>
          <a:xfrm>
            <a:off x="179512" y="4725144"/>
            <a:ext cx="2664296" cy="1169551"/>
          </a:xfrm>
          <a:prstGeom prst="rect">
            <a:avLst/>
          </a:prstGeom>
        </p:spPr>
        <p:txBody>
          <a:bodyPr wrap="square">
            <a:spAutoFit/>
          </a:bodyPr>
          <a:lstStyle/>
          <a:p>
            <a:r>
              <a:rPr lang="el-GR" sz="1400" dirty="0" smtClean="0"/>
              <a:t>Γκραβούρα από το βιβλίο του </a:t>
            </a:r>
            <a:r>
              <a:rPr lang="fr-FR" sz="1400" dirty="0"/>
              <a:t>Eugène </a:t>
            </a:r>
            <a:r>
              <a:rPr lang="fr-FR" sz="1400" dirty="0" err="1" smtClean="0"/>
              <a:t>Daire</a:t>
            </a:r>
            <a:r>
              <a:rPr lang="el-GR" sz="1400" dirty="0" smtClean="0"/>
              <a:t>,</a:t>
            </a:r>
            <a:r>
              <a:rPr lang="fr-FR" sz="1400" dirty="0" smtClean="0"/>
              <a:t> </a:t>
            </a:r>
            <a:r>
              <a:rPr lang="fr-FR" sz="1400" i="1" dirty="0" smtClean="0"/>
              <a:t>Collection </a:t>
            </a:r>
            <a:r>
              <a:rPr lang="fr-FR" sz="1400" i="1" dirty="0"/>
              <a:t>des principaux </a:t>
            </a:r>
            <a:r>
              <a:rPr lang="fr-FR" sz="1400" i="1" dirty="0" smtClean="0"/>
              <a:t>économistes</a:t>
            </a:r>
            <a:r>
              <a:rPr lang="el-GR" sz="1400" i="1" dirty="0" smtClean="0"/>
              <a:t>, </a:t>
            </a:r>
            <a:r>
              <a:rPr lang="fr-FR" sz="1400" i="1" dirty="0" smtClean="0"/>
              <a:t> </a:t>
            </a:r>
            <a:r>
              <a:rPr lang="el-GR" sz="1400" dirty="0" smtClean="0"/>
              <a:t>τόμος</a:t>
            </a:r>
            <a:r>
              <a:rPr lang="fr-FR" sz="1400" dirty="0" smtClean="0"/>
              <a:t> 1</a:t>
            </a:r>
            <a:r>
              <a:rPr lang="el-GR" sz="1400" dirty="0" smtClean="0"/>
              <a:t>,</a:t>
            </a:r>
            <a:r>
              <a:rPr lang="fr-FR" sz="1400" i="1" dirty="0" smtClean="0"/>
              <a:t> </a:t>
            </a:r>
            <a:r>
              <a:rPr lang="fr-FR" sz="1400" i="1" dirty="0"/>
              <a:t>Économistes-financiers du XVIIIe </a:t>
            </a:r>
            <a:r>
              <a:rPr lang="fr-FR" sz="1400" i="1" dirty="0" smtClean="0"/>
              <a:t>siècle</a:t>
            </a:r>
            <a:r>
              <a:rPr lang="fr-FR" sz="1400" dirty="0" smtClean="0"/>
              <a:t>, </a:t>
            </a:r>
            <a:r>
              <a:rPr lang="en-US" sz="1400" dirty="0" err="1" smtClean="0"/>
              <a:t>Guillaumin</a:t>
            </a:r>
            <a:r>
              <a:rPr lang="en-US" sz="1400" dirty="0" smtClean="0"/>
              <a:t>, </a:t>
            </a:r>
            <a:r>
              <a:rPr lang="fr-FR" sz="1400" dirty="0" smtClean="0"/>
              <a:t>1843</a:t>
            </a:r>
            <a:endParaRPr lang="en-US" sz="1400" dirty="0"/>
          </a:p>
        </p:txBody>
      </p:sp>
    </p:spTree>
    <p:extLst>
      <p:ext uri="{BB962C8B-B14F-4D97-AF65-F5344CB8AC3E}">
        <p14:creationId xmlns:p14="http://schemas.microsoft.com/office/powerpoint/2010/main" val="21159489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Anne-Robert-Jacques </a:t>
            </a:r>
            <a:r>
              <a:rPr lang="fr-FR" sz="2800" dirty="0" smtClean="0"/>
              <a:t>Turgot (1727-1781)</a:t>
            </a:r>
            <a:endParaRPr lang="fr-FR"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386169"/>
            <a:ext cx="401955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386169"/>
            <a:ext cx="2531676" cy="40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3568" y="5517232"/>
            <a:ext cx="2934072" cy="954107"/>
          </a:xfrm>
          <a:prstGeom prst="rect">
            <a:avLst/>
          </a:prstGeom>
        </p:spPr>
        <p:txBody>
          <a:bodyPr wrap="square">
            <a:spAutoFit/>
          </a:bodyPr>
          <a:lstStyle/>
          <a:p>
            <a:r>
              <a:rPr lang="el-GR" sz="1400" dirty="0" smtClean="0"/>
              <a:t>«</a:t>
            </a:r>
            <a:r>
              <a:rPr lang="fr-FR" sz="1400" dirty="0" smtClean="0"/>
              <a:t>Portrait </a:t>
            </a:r>
            <a:r>
              <a:rPr lang="fr-FR" sz="1400" dirty="0"/>
              <a:t>d'Anne Robert Jacques Turgot, en buste, de profil dirigé à droite dans une bordure </a:t>
            </a:r>
            <a:r>
              <a:rPr lang="fr-FR" sz="1400" dirty="0" smtClean="0"/>
              <a:t>ovale</a:t>
            </a:r>
            <a:r>
              <a:rPr lang="el-GR" sz="1400" dirty="0" smtClean="0"/>
              <a:t>», Χαράκτης </a:t>
            </a:r>
            <a:r>
              <a:rPr lang="en-US" sz="1400" dirty="0" smtClean="0"/>
              <a:t>Le Beau, 1774.</a:t>
            </a:r>
            <a:endParaRPr lang="en-US" sz="1400" dirty="0"/>
          </a:p>
        </p:txBody>
      </p:sp>
    </p:spTree>
    <p:extLst>
      <p:ext uri="{BB962C8B-B14F-4D97-AF65-F5344CB8AC3E}">
        <p14:creationId xmlns:p14="http://schemas.microsoft.com/office/powerpoint/2010/main" val="32968600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Anne-Robert-Jacques </a:t>
            </a:r>
            <a:r>
              <a:rPr lang="fr-FR" sz="2800" dirty="0" smtClean="0"/>
              <a:t>Turgot (1727-1781)</a:t>
            </a:r>
            <a:endParaRPr lang="fr-FR" sz="28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485775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484784"/>
            <a:ext cx="2749476" cy="343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834894"/>
            <a:ext cx="45339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81278" y="5229200"/>
            <a:ext cx="1118914" cy="504056"/>
          </a:xfrm>
          <a:prstGeom prst="rect">
            <a:avLst/>
          </a:prstGeom>
        </p:spPr>
        <p:txBody>
          <a:bodyPr vert="horz" wrap="square" lIns="91440" tIns="45720" rIns="91440" bIns="45720" rtlCol="0" anchor="ctr">
            <a:normAutofit/>
          </a:bodyPr>
          <a:lstStyle/>
          <a:p>
            <a:r>
              <a:rPr lang="en-GB" dirty="0" smtClean="0">
                <a:latin typeface="Times New Roman" panose="02020603050405020304" pitchFamily="18" charset="0"/>
                <a:cs typeface="Times New Roman" panose="02020603050405020304" pitchFamily="18" charset="0"/>
              </a:rPr>
              <a:t>1767</a:t>
            </a:r>
          </a:p>
        </p:txBody>
      </p:sp>
    </p:spTree>
    <p:extLst>
      <p:ext uri="{BB962C8B-B14F-4D97-AF65-F5344CB8AC3E}">
        <p14:creationId xmlns:p14="http://schemas.microsoft.com/office/powerpoint/2010/main" val="18127482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Ferdinando </a:t>
            </a:r>
            <a:r>
              <a:rPr lang="fr-FR" sz="2800" dirty="0" smtClean="0"/>
              <a:t>Galiani </a:t>
            </a:r>
            <a:r>
              <a:rPr lang="el-GR" sz="2800" dirty="0" smtClean="0"/>
              <a:t>(</a:t>
            </a:r>
            <a:r>
              <a:rPr lang="fr-FR" sz="2800" dirty="0" smtClean="0"/>
              <a:t>1728-1787</a:t>
            </a:r>
            <a:r>
              <a:rPr lang="el-GR" sz="2800" dirty="0" smtClean="0"/>
              <a:t>)</a:t>
            </a:r>
            <a:endParaRPr lang="fr-FR" sz="2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524000"/>
            <a:ext cx="26860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866" y="2060848"/>
            <a:ext cx="2174998"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9552" y="4525262"/>
            <a:ext cx="3672408" cy="738664"/>
          </a:xfrm>
          <a:prstGeom prst="rect">
            <a:avLst/>
          </a:prstGeom>
        </p:spPr>
        <p:txBody>
          <a:bodyPr wrap="square">
            <a:spAutoFit/>
          </a:bodyPr>
          <a:lstStyle/>
          <a:p>
            <a:r>
              <a:rPr lang="en-US" sz="1400" dirty="0"/>
              <a:t>Ferdinando </a:t>
            </a:r>
            <a:r>
              <a:rPr lang="en-US" sz="1400" dirty="0" err="1"/>
              <a:t>Galiani</a:t>
            </a:r>
            <a:r>
              <a:rPr lang="en-US" sz="1400" dirty="0"/>
              <a:t>, </a:t>
            </a:r>
            <a:r>
              <a:rPr lang="el-GR" sz="1400" dirty="0" smtClean="0"/>
              <a:t>γκραβούρα του </a:t>
            </a:r>
            <a:r>
              <a:rPr lang="en-US" sz="1400" dirty="0" err="1"/>
              <a:t>Jakob</a:t>
            </a:r>
            <a:r>
              <a:rPr lang="en-US" sz="1400" dirty="0"/>
              <a:t> </a:t>
            </a:r>
            <a:r>
              <a:rPr lang="en-US" sz="1400" dirty="0" err="1"/>
              <a:t>Gillberg</a:t>
            </a:r>
            <a:r>
              <a:rPr lang="en-US" sz="1400" dirty="0"/>
              <a:t> </a:t>
            </a:r>
            <a:r>
              <a:rPr lang="el-GR" sz="1400" dirty="0" smtClean="0"/>
              <a:t>σε ένα πρωτότυπο του </a:t>
            </a:r>
            <a:r>
              <a:rPr lang="en-US" sz="1400" dirty="0" smtClean="0"/>
              <a:t>Robert </a:t>
            </a:r>
            <a:r>
              <a:rPr lang="en-US" sz="1400" dirty="0" err="1" smtClean="0"/>
              <a:t>Lefèvre</a:t>
            </a:r>
            <a:endParaRPr lang="en-US" sz="1400" dirty="0"/>
          </a:p>
          <a:p>
            <a:r>
              <a:rPr lang="en-US" sz="1400" dirty="0" err="1"/>
              <a:t>Bildarchiv</a:t>
            </a:r>
            <a:r>
              <a:rPr lang="en-US" sz="1400" dirty="0"/>
              <a:t> </a:t>
            </a:r>
            <a:r>
              <a:rPr lang="en-US" sz="1400" dirty="0" err="1" smtClean="0"/>
              <a:t>Preußischer</a:t>
            </a:r>
            <a:r>
              <a:rPr lang="en-US" sz="1400" dirty="0" smtClean="0"/>
              <a:t> </a:t>
            </a:r>
            <a:r>
              <a:rPr lang="en-US" sz="1400" dirty="0" err="1"/>
              <a:t>Kulturbesitz</a:t>
            </a:r>
            <a:r>
              <a:rPr lang="en-US" sz="1400" dirty="0"/>
              <a:t>, Berlin</a:t>
            </a:r>
          </a:p>
        </p:txBody>
      </p:sp>
      <p:sp>
        <p:nvSpPr>
          <p:cNvPr id="4" name="TextBox 3"/>
          <p:cNvSpPr txBox="1"/>
          <p:nvPr/>
        </p:nvSpPr>
        <p:spPr>
          <a:xfrm>
            <a:off x="4860032" y="5589240"/>
            <a:ext cx="2880320" cy="504056"/>
          </a:xfrm>
          <a:prstGeom prst="rect">
            <a:avLst/>
          </a:prstGeom>
        </p:spPr>
        <p:txBody>
          <a:bodyPr vert="horz" wrap="square" lIns="91440" tIns="45720" rIns="91440" bIns="45720" rtlCol="0" anchor="ctr">
            <a:normAutofit fontScale="85000" lnSpcReduction="10000"/>
          </a:bodyPr>
          <a:lstStyle/>
          <a:p>
            <a:r>
              <a:rPr lang="el-GR" dirty="0" smtClean="0"/>
              <a:t>Πρώτη ανώνυμη έκδοση του 1750 [1751]</a:t>
            </a:r>
            <a:endParaRPr lang="en-US" dirty="0" smtClean="0"/>
          </a:p>
        </p:txBody>
      </p:sp>
    </p:spTree>
    <p:extLst>
      <p:ext uri="{BB962C8B-B14F-4D97-AF65-F5344CB8AC3E}">
        <p14:creationId xmlns:p14="http://schemas.microsoft.com/office/powerpoint/2010/main" val="38621474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Ferdinando </a:t>
            </a:r>
            <a:r>
              <a:rPr lang="fr-FR" sz="2800" dirty="0" smtClean="0"/>
              <a:t>Galiani </a:t>
            </a:r>
            <a:r>
              <a:rPr lang="el-GR" sz="2800" dirty="0" smtClean="0"/>
              <a:t>(</a:t>
            </a:r>
            <a:r>
              <a:rPr lang="fr-FR" sz="2800" dirty="0" smtClean="0"/>
              <a:t>1728-1787</a:t>
            </a:r>
            <a:r>
              <a:rPr lang="el-GR" sz="2800" dirty="0" smtClean="0"/>
              <a:t>)</a:t>
            </a:r>
            <a:endParaRPr lang="fr-FR"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268761"/>
            <a:ext cx="3488444"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73" y="3429000"/>
            <a:ext cx="3600400" cy="123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1412776"/>
            <a:ext cx="3731218" cy="282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67944" y="4581128"/>
            <a:ext cx="4176464" cy="1368152"/>
          </a:xfrm>
          <a:prstGeom prst="rect">
            <a:avLst/>
          </a:prstGeom>
        </p:spPr>
        <p:txBody>
          <a:bodyPr vert="horz" wrap="square" lIns="91440" tIns="45720" rIns="91440" bIns="45720" rtlCol="0" anchor="ctr">
            <a:normAutofit fontScale="85000" lnSpcReduction="10000"/>
          </a:bodyPr>
          <a:lstStyle/>
          <a:p>
            <a:r>
              <a:rPr lang="el-GR" dirty="0" smtClean="0"/>
              <a:t>Ο Αριστοτέλης έγραφε στα </a:t>
            </a:r>
            <a:r>
              <a:rPr lang="el-GR" i="1" dirty="0" smtClean="0"/>
              <a:t>Ηθικά </a:t>
            </a:r>
            <a:r>
              <a:rPr lang="el-GR" i="1" dirty="0" err="1" smtClean="0"/>
              <a:t>Νικομάχεια</a:t>
            </a:r>
            <a:r>
              <a:rPr lang="el-GR" i="1" dirty="0" smtClean="0"/>
              <a:t> </a:t>
            </a:r>
            <a:r>
              <a:rPr lang="el-GR" dirty="0" smtClean="0"/>
              <a:t>ότι μπορούμε να καταστήσουμε το νόμισμα άχρηστο επειδή είναι κατά συνθήκη [</a:t>
            </a:r>
            <a:r>
              <a:rPr lang="el-GR" dirty="0" err="1" smtClean="0"/>
              <a:t>νόμω</a:t>
            </a:r>
            <a:r>
              <a:rPr lang="el-GR" dirty="0" smtClean="0"/>
              <a:t> &gt; νόμισμα]. Αλλά είναι το μεταλλικό περιεχόμενο του νομίσματος που καθορίζει την αξία τους και αυτό δε μπορούμε να το επηρεάσουμε αυθαίρετα</a:t>
            </a:r>
            <a:endParaRPr lang="en-US" dirty="0" smtClean="0"/>
          </a:p>
        </p:txBody>
      </p:sp>
    </p:spTree>
    <p:extLst>
      <p:ext uri="{BB962C8B-B14F-4D97-AF65-F5344CB8AC3E}">
        <p14:creationId xmlns:p14="http://schemas.microsoft.com/office/powerpoint/2010/main" val="35152286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Ferdinando </a:t>
            </a:r>
            <a:r>
              <a:rPr lang="fr-FR" sz="2800" dirty="0" smtClean="0"/>
              <a:t>Galiani </a:t>
            </a:r>
            <a:r>
              <a:rPr lang="el-GR" sz="2800" dirty="0" smtClean="0"/>
              <a:t>(</a:t>
            </a:r>
            <a:r>
              <a:rPr lang="fr-FR" sz="2800" dirty="0" smtClean="0"/>
              <a:t>1728-1787</a:t>
            </a:r>
            <a:r>
              <a:rPr lang="el-GR" sz="2800" dirty="0" smtClean="0"/>
              <a:t>)</a:t>
            </a:r>
            <a:endParaRPr lang="fr-F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3561606" cy="483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150" y="1268760"/>
            <a:ext cx="3888432" cy="224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83968" y="3789040"/>
            <a:ext cx="4032448" cy="2016224"/>
          </a:xfrm>
          <a:prstGeom prst="rect">
            <a:avLst/>
          </a:prstGeom>
        </p:spPr>
        <p:txBody>
          <a:bodyPr vert="horz" wrap="square" lIns="91440" tIns="45720" rIns="91440" bIns="45720" rtlCol="0" anchor="ctr">
            <a:normAutofit fontScale="92500"/>
          </a:bodyPr>
          <a:lstStyle/>
          <a:p>
            <a:r>
              <a:rPr lang="el-GR" dirty="0" smtClean="0"/>
              <a:t>Η </a:t>
            </a:r>
            <a:r>
              <a:rPr lang="el-GR" b="1" i="1" dirty="0" smtClean="0"/>
              <a:t>αξία</a:t>
            </a:r>
            <a:r>
              <a:rPr lang="el-GR" dirty="0" smtClean="0"/>
              <a:t> εξαρτάται από τη </a:t>
            </a:r>
            <a:r>
              <a:rPr lang="el-GR" b="1" i="1" dirty="0" smtClean="0"/>
              <a:t>χρησιμότητα</a:t>
            </a:r>
            <a:r>
              <a:rPr lang="el-GR" dirty="0" smtClean="0"/>
              <a:t> και τη </a:t>
            </a:r>
            <a:r>
              <a:rPr lang="el-GR" b="1" i="1" dirty="0" smtClean="0"/>
              <a:t>σπανιότητα</a:t>
            </a:r>
            <a:r>
              <a:rPr lang="el-GR" dirty="0" smtClean="0"/>
              <a:t>. Ο αέρας και το νερό έχουν μεγάλη χρησιμότητα αλλά καμία σπανιότητα άρα δεν έχουν αξία, ενώ ένας σάκος από άμμο από τις ακτές της Ιαπωνίας ενώ είναι πολύ σπάνιος δεν έχει καμία χρησιμότητα άρα και καμία αξία</a:t>
            </a:r>
            <a:endParaRPr lang="en-US" dirty="0" smtClean="0"/>
          </a:p>
        </p:txBody>
      </p:sp>
    </p:spTree>
    <p:extLst>
      <p:ext uri="{BB962C8B-B14F-4D97-AF65-F5344CB8AC3E}">
        <p14:creationId xmlns:p14="http://schemas.microsoft.com/office/powerpoint/2010/main" val="17569528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Ferdinando </a:t>
            </a:r>
            <a:r>
              <a:rPr lang="fr-FR" sz="2800" dirty="0" smtClean="0"/>
              <a:t>Galiani </a:t>
            </a:r>
            <a:r>
              <a:rPr lang="el-GR" sz="2800" dirty="0" smtClean="0"/>
              <a:t>(</a:t>
            </a:r>
            <a:r>
              <a:rPr lang="fr-FR" sz="2800" dirty="0" smtClean="0"/>
              <a:t>1728-1787</a:t>
            </a:r>
            <a:r>
              <a:rPr lang="el-GR" sz="2800" dirty="0" smtClean="0"/>
              <a:t>)</a:t>
            </a:r>
            <a:endParaRPr lang="fr-FR"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68760"/>
            <a:ext cx="3106218" cy="4364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99992" y="1700808"/>
            <a:ext cx="2376264" cy="1872208"/>
          </a:xfrm>
          <a:prstGeom prst="rect">
            <a:avLst/>
          </a:prstGeom>
        </p:spPr>
        <p:txBody>
          <a:bodyPr vert="horz" wrap="square" lIns="91440" tIns="45720" rIns="91440" bIns="45720" rtlCol="0" anchor="ctr">
            <a:normAutofit/>
          </a:bodyPr>
          <a:lstStyle/>
          <a:p>
            <a:r>
              <a:rPr lang="el-GR" dirty="0" smtClean="0"/>
              <a:t>Διάλογοι για το εμπόριο των σιτηρών</a:t>
            </a:r>
          </a:p>
          <a:p>
            <a:pPr algn="ctr"/>
            <a:r>
              <a:rPr lang="el-GR" dirty="0" smtClean="0"/>
              <a:t>1770</a:t>
            </a:r>
            <a:endParaRPr lang="en-US" dirty="0" smtClean="0"/>
          </a:p>
        </p:txBody>
      </p:sp>
    </p:spTree>
    <p:extLst>
      <p:ext uri="{BB962C8B-B14F-4D97-AF65-F5344CB8AC3E}">
        <p14:creationId xmlns:p14="http://schemas.microsoft.com/office/powerpoint/2010/main" val="10144415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Ferdinando </a:t>
            </a:r>
            <a:r>
              <a:rPr lang="fr-FR" sz="2800" dirty="0" smtClean="0"/>
              <a:t>Galiani </a:t>
            </a:r>
            <a:r>
              <a:rPr lang="el-GR" sz="2800" dirty="0" smtClean="0"/>
              <a:t>(</a:t>
            </a:r>
            <a:r>
              <a:rPr lang="fr-FR" sz="2800" dirty="0" smtClean="0"/>
              <a:t>1728-1787</a:t>
            </a:r>
            <a:r>
              <a:rPr lang="el-GR" sz="2800" dirty="0" smtClean="0"/>
              <a:t>)</a:t>
            </a:r>
            <a:endParaRPr lang="fr-FR"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74029"/>
            <a:ext cx="4241033" cy="4055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174029"/>
            <a:ext cx="3955098" cy="463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3528" y="5445224"/>
            <a:ext cx="4392488" cy="720080"/>
          </a:xfrm>
          <a:prstGeom prst="rect">
            <a:avLst/>
          </a:prstGeom>
        </p:spPr>
        <p:txBody>
          <a:bodyPr vert="horz" wrap="square" lIns="91440" tIns="45720" rIns="91440" bIns="45720" rtlCol="0" anchor="ctr">
            <a:normAutofit fontScale="92500" lnSpcReduction="20000"/>
          </a:bodyPr>
          <a:lstStyle/>
          <a:p>
            <a:r>
              <a:rPr lang="el-GR" dirty="0" smtClean="0"/>
              <a:t>Οι άνθρωποι μπορεί να έχουν πεθάνει μέχρις ότου η αγορά βρει την ισορροπία της [Κριτική των Φυσιοκρατών]</a:t>
            </a:r>
            <a:endParaRPr lang="en-US" dirty="0" smtClean="0"/>
          </a:p>
        </p:txBody>
      </p:sp>
    </p:spTree>
    <p:extLst>
      <p:ext uri="{BB962C8B-B14F-4D97-AF65-F5344CB8AC3E}">
        <p14:creationId xmlns:p14="http://schemas.microsoft.com/office/powerpoint/2010/main" val="23449918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François </a:t>
            </a:r>
            <a:r>
              <a:rPr lang="fr-FR" sz="2800" dirty="0" err="1"/>
              <a:t>Arouet</a:t>
            </a:r>
            <a:r>
              <a:rPr lang="fr-FR" sz="2800" dirty="0"/>
              <a:t> (Voltaire</a:t>
            </a:r>
            <a:r>
              <a:rPr lang="fr-FR" sz="2800" dirty="0" smtClean="0"/>
              <a:t>)  (1694 </a:t>
            </a:r>
            <a:r>
              <a:rPr lang="fr-FR" sz="2800" dirty="0"/>
              <a:t>– </a:t>
            </a:r>
            <a:r>
              <a:rPr lang="fr-FR" sz="2800" dirty="0" smtClean="0"/>
              <a:t>1778)</a:t>
            </a:r>
            <a:endParaRPr lang="fr-FR" sz="2800"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556792"/>
            <a:ext cx="1905090" cy="380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303" y="1340768"/>
            <a:ext cx="2778436" cy="3812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5360492"/>
            <a:ext cx="3528392" cy="588788"/>
          </a:xfrm>
          <a:prstGeom prst="rect">
            <a:avLst/>
          </a:prstGeom>
        </p:spPr>
        <p:txBody>
          <a:bodyPr vert="horz" wrap="square" lIns="91440" tIns="45720" rIns="91440" bIns="45720" rtlCol="0" anchor="ctr">
            <a:normAutofit lnSpcReduction="10000"/>
          </a:bodyPr>
          <a:lstStyle/>
          <a:p>
            <a:pPr algn="ctr"/>
            <a:r>
              <a:rPr lang="el-GR" dirty="0" smtClean="0"/>
              <a:t>Κριτική του φυσιοκρατικού συστήματος</a:t>
            </a:r>
            <a:endParaRPr lang="en-US" dirty="0" smtClean="0"/>
          </a:p>
        </p:txBody>
      </p:sp>
    </p:spTree>
    <p:extLst>
      <p:ext uri="{BB962C8B-B14F-4D97-AF65-F5344CB8AC3E}">
        <p14:creationId xmlns:p14="http://schemas.microsoft.com/office/powerpoint/2010/main" val="26887511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smtClean="0"/>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94934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878904"/>
            <a:ext cx="2440459" cy="449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20688"/>
            <a:ext cx="3201054" cy="535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27833" y="5396510"/>
            <a:ext cx="936104" cy="360040"/>
          </a:xfrm>
          <a:prstGeom prst="rect">
            <a:avLst/>
          </a:prstGeom>
        </p:spPr>
        <p:txBody>
          <a:bodyPr vert="horz" wrap="square" lIns="91440" tIns="45720" rIns="91440" bIns="45720" rtlCol="0" anchor="ctr">
            <a:noAutofit/>
          </a:bodyPr>
          <a:lstStyle/>
          <a:p>
            <a:pPr algn="ctr"/>
            <a:r>
              <a:rPr lang="el-GR" dirty="0" smtClean="0">
                <a:latin typeface="Times New Roman" panose="02020603050405020304" pitchFamily="18" charset="0"/>
                <a:cs typeface="Times New Roman" panose="02020603050405020304" pitchFamily="18" charset="0"/>
              </a:rPr>
              <a:t>1706</a:t>
            </a:r>
            <a:endParaRPr lang="en-GB" dirty="0" smtClean="0">
              <a:latin typeface="Times New Roman" panose="02020603050405020304" pitchFamily="18" charset="0"/>
              <a:cs typeface="Times New Roman" panose="02020603050405020304" pitchFamily="18" charset="0"/>
            </a:endParaRPr>
          </a:p>
        </p:txBody>
      </p:sp>
      <p:sp>
        <p:nvSpPr>
          <p:cNvPr id="5" name="TextBox 4"/>
          <p:cNvSpPr txBox="1"/>
          <p:nvPr/>
        </p:nvSpPr>
        <p:spPr>
          <a:xfrm>
            <a:off x="5796136" y="6093296"/>
            <a:ext cx="1819853" cy="360040"/>
          </a:xfrm>
          <a:prstGeom prst="rect">
            <a:avLst/>
          </a:prstGeom>
        </p:spPr>
        <p:txBody>
          <a:bodyPr vert="horz" wrap="square" lIns="91440" tIns="45720" rIns="91440" bIns="45720" rtlCol="0" anchor="ctr">
            <a:noAutofit/>
          </a:bodyPr>
          <a:lstStyle/>
          <a:p>
            <a:pPr algn="ctr"/>
            <a:r>
              <a:rPr lang="en-US" dirty="0" smtClean="0">
                <a:latin typeface="Times New Roman" panose="02020603050405020304" pitchFamily="18" charset="0"/>
                <a:cs typeface="Times New Roman" panose="02020603050405020304" pitchFamily="18" charset="0"/>
              </a:rPr>
              <a:t>1697-</a:t>
            </a:r>
            <a:r>
              <a:rPr lang="el-GR" dirty="0" smtClean="0">
                <a:latin typeface="Times New Roman" panose="02020603050405020304" pitchFamily="18" charset="0"/>
                <a:cs typeface="Times New Roman" panose="02020603050405020304" pitchFamily="18" charset="0"/>
              </a:rPr>
              <a:t>170</a:t>
            </a:r>
            <a:r>
              <a:rPr lang="en-US" dirty="0" smtClean="0">
                <a:latin typeface="Times New Roman" panose="02020603050405020304" pitchFamily="18" charset="0"/>
                <a:cs typeface="Times New Roman" panose="02020603050405020304" pitchFamily="18" charset="0"/>
              </a:rPr>
              <a:t>7</a:t>
            </a:r>
            <a:endParaRPr lang="en-GB"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23041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7734593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a:p>
            <a:pPr marL="0" indent="0">
              <a:buNone/>
            </a:pPr>
            <a:r>
              <a:rPr lang="el-GR" sz="2000" dirty="0"/>
              <a:t>Έχουν προηγηθεί οι κάτωθι εκδόσεις:</a:t>
            </a:r>
          </a:p>
          <a:p>
            <a:r>
              <a:rPr lang="el-GR" sz="2000" dirty="0" smtClean="0"/>
              <a:t>Έκδοση διαθέσιμη </a:t>
            </a:r>
            <a:r>
              <a:rPr lang="el-GR" sz="2000" dirty="0">
                <a:hlinkClick r:id="rId3"/>
              </a:rPr>
              <a:t>εδώ</a:t>
            </a:r>
            <a:r>
              <a:rPr lang="el-GR" sz="2000" dirty="0"/>
              <a:t>. </a:t>
            </a:r>
          </a:p>
        </p:txBody>
      </p:sp>
    </p:spTree>
    <p:extLst>
      <p:ext uri="{BB962C8B-B14F-4D97-AF65-F5344CB8AC3E}">
        <p14:creationId xmlns:p14="http://schemas.microsoft.com/office/powerpoint/2010/main" val="14515891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Εθνικόν και Καποδιστριακόν </a:t>
            </a:r>
            <a:r>
              <a:rPr lang="el-GR" sz="2000" dirty="0" err="1" smtClean="0"/>
              <a:t>Πανεπιστήμιον</a:t>
            </a:r>
            <a:r>
              <a:rPr lang="el-GR" sz="2000" dirty="0" smtClean="0"/>
              <a:t> Αθηνών</a:t>
            </a:r>
            <a:r>
              <a:rPr lang="en-US" sz="2000" dirty="0" smtClean="0"/>
              <a:t>, </a:t>
            </a:r>
            <a:r>
              <a:rPr lang="el-GR" sz="2000" dirty="0"/>
              <a:t>Νίκος </a:t>
            </a:r>
            <a:r>
              <a:rPr lang="el-GR" sz="2000" dirty="0" err="1" smtClean="0"/>
              <a:t>Θεοχαράκης</a:t>
            </a:r>
            <a:r>
              <a:rPr lang="el-GR" sz="2000" dirty="0" smtClean="0"/>
              <a:t> 2015</a:t>
            </a:r>
            <a:r>
              <a:rPr lang="el-GR" sz="2000" dirty="0"/>
              <a:t>. Νίκος </a:t>
            </a:r>
            <a:r>
              <a:rPr lang="el-GR" sz="2000" dirty="0" err="1"/>
              <a:t>Θεοχαράκης</a:t>
            </a:r>
            <a:r>
              <a:rPr lang="el-GR" sz="2000" dirty="0"/>
              <a:t>. «Ιστορία Οικονομικών Θεωριών. </a:t>
            </a:r>
            <a:r>
              <a:rPr lang="el-GR" sz="2000" dirty="0"/>
              <a:t>Από τον μερκαντιλισμό στην κλασική πολιτική </a:t>
            </a:r>
            <a:r>
              <a:rPr lang="el-GR" sz="2000" dirty="0" smtClean="0"/>
              <a:t>οικονομία». </a:t>
            </a:r>
            <a:r>
              <a:rPr lang="el-GR" sz="2000" dirty="0" smtClean="0"/>
              <a:t>Έκδοση: 1.0. Αθήνα 2015. Διαθέσιμο από τη δικτυακή διεύθυνση: </a:t>
            </a:r>
            <a:r>
              <a:rPr lang="en-GB" sz="2000" dirty="0">
                <a:hlinkClick r:id="rId3"/>
              </a:rPr>
              <a:t>http://</a:t>
            </a:r>
            <a:r>
              <a:rPr lang="en-GB" sz="2000" dirty="0" smtClean="0">
                <a:hlinkClick r:id="rId3"/>
              </a:rPr>
              <a:t>opencourses.uoa.gr/courses/ECON1</a:t>
            </a:r>
            <a:r>
              <a:rPr lang="el-GR" sz="2000" dirty="0" smtClean="0"/>
              <a:t>. </a:t>
            </a:r>
          </a:p>
          <a:p>
            <a:endParaRPr lang="el-GR" sz="2000" dirty="0"/>
          </a:p>
        </p:txBody>
      </p:sp>
    </p:spTree>
    <p:extLst>
      <p:ext uri="{BB962C8B-B14F-4D97-AF65-F5344CB8AC3E}">
        <p14:creationId xmlns:p14="http://schemas.microsoft.com/office/powerpoint/2010/main" val="24430701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5844147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2579908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464156" y="1556792"/>
            <a:ext cx="8356316" cy="4525963"/>
          </a:xfrm>
        </p:spPr>
        <p:txBody>
          <a:bodyPr>
            <a:noAutofit/>
          </a:bodyPr>
          <a:lstStyle/>
          <a:p>
            <a:pPr marL="0" indent="0">
              <a:buNone/>
            </a:pPr>
            <a:r>
              <a:rPr lang="el-GR" sz="2000" dirty="0"/>
              <a:t>"Η δομή και οργάνωση της παρουσίασης, καθώς και το υπόλοιπο περιεχόμενο, αποτελούν πνευματική ιδιοκτησία </a:t>
            </a:r>
            <a:r>
              <a:rPr lang="el-GR" sz="2000" dirty="0" smtClean="0"/>
              <a:t>του συγγραφέα </a:t>
            </a:r>
            <a:r>
              <a:rPr lang="el-GR" sz="2000" dirty="0"/>
              <a:t>και του Πανεπιστημίου Αθηνών και διατίθενται με άδεια </a:t>
            </a:r>
            <a:r>
              <a:rPr lang="el-GR" sz="2000" dirty="0" err="1"/>
              <a:t>Creative</a:t>
            </a:r>
            <a:r>
              <a:rPr lang="el-GR" sz="2000" dirty="0"/>
              <a:t> </a:t>
            </a:r>
            <a:r>
              <a:rPr lang="el-GR" sz="2000" dirty="0" err="1"/>
              <a:t>Commons</a:t>
            </a:r>
            <a:r>
              <a:rPr lang="el-GR" sz="2000" dirty="0"/>
              <a:t> Αναφορά Μη Εμπορική Χρήση Παρόμοια Διανομή Έκδοση 4.0 ή μεταγενέστερη.</a:t>
            </a:r>
          </a:p>
          <a:p>
            <a:pPr marL="0" indent="0">
              <a:buNone/>
            </a:pPr>
            <a:endParaRPr lang="el-GR" sz="1400" dirty="0"/>
          </a:p>
          <a:p>
            <a:pPr marL="0" indent="0">
              <a:buNone/>
            </a:pPr>
            <a:r>
              <a:rPr lang="el-GR" sz="2000" dirty="0"/>
              <a:t>Οι φωτογραφίες που περιέχονται στην παρουσίαση αποτελούν πνευματική ιδιοκτησία τρίτων. Απαγορεύεται η αναπαραγωγή, αναδημοσίευση και διάθεσή τους στο κοινό με οποιονδήποτε τρόπο χωρίς τη λήψη άδειας από τους δικαιούχους. "</a:t>
            </a:r>
            <a:endParaRPr lang="el-GR" sz="2000" dirty="0">
              <a:solidFill>
                <a:srgbClr val="FF0000"/>
              </a:solidFill>
            </a:endParaRPr>
          </a:p>
        </p:txBody>
      </p:sp>
    </p:spTree>
    <p:extLst>
      <p:ext uri="{BB962C8B-B14F-4D97-AF65-F5344CB8AC3E}">
        <p14:creationId xmlns:p14="http://schemas.microsoft.com/office/powerpoint/2010/main" val="1489590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114425"/>
            <a:ext cx="769620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63888" y="6091238"/>
            <a:ext cx="1944216" cy="434106"/>
          </a:xfrm>
          <a:prstGeom prst="rect">
            <a:avLst/>
          </a:prstGeom>
        </p:spPr>
        <p:txBody>
          <a:bodyPr vert="horz" wrap="square" lIns="91440" tIns="45720" rIns="91440" bIns="45720" rtlCol="0" anchor="ctr">
            <a:normAutofit/>
          </a:bodyPr>
          <a:lstStyle/>
          <a:p>
            <a:pPr algn="ctr"/>
            <a:r>
              <a:rPr lang="en-GB" dirty="0" smtClean="0">
                <a:latin typeface="Times New Roman" panose="02020603050405020304" pitchFamily="18" charset="0"/>
                <a:cs typeface="Times New Roman" panose="02020603050405020304" pitchFamily="18" charset="0"/>
              </a:rPr>
              <a:t>1704</a:t>
            </a:r>
          </a:p>
        </p:txBody>
      </p:sp>
    </p:spTree>
    <p:extLst>
      <p:ext uri="{BB962C8B-B14F-4D97-AF65-F5344CB8AC3E}">
        <p14:creationId xmlns:p14="http://schemas.microsoft.com/office/powerpoint/2010/main" val="33534213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766763"/>
            <a:ext cx="7934325"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63888" y="6091238"/>
            <a:ext cx="1944216" cy="434106"/>
          </a:xfrm>
          <a:prstGeom prst="rect">
            <a:avLst/>
          </a:prstGeom>
        </p:spPr>
        <p:txBody>
          <a:bodyPr vert="horz" wrap="square" lIns="91440" tIns="45720" rIns="91440" bIns="45720" rtlCol="0" anchor="ctr">
            <a:normAutofit/>
          </a:bodyPr>
          <a:lstStyle/>
          <a:p>
            <a:pPr algn="ctr"/>
            <a:r>
              <a:rPr lang="en-GB" dirty="0" smtClean="0">
                <a:latin typeface="Times New Roman" panose="02020603050405020304" pitchFamily="18" charset="0"/>
                <a:cs typeface="Times New Roman" panose="02020603050405020304" pitchFamily="18" charset="0"/>
              </a:rPr>
              <a:t>1707</a:t>
            </a:r>
          </a:p>
        </p:txBody>
      </p:sp>
    </p:spTree>
    <p:extLst>
      <p:ext uri="{BB962C8B-B14F-4D97-AF65-F5344CB8AC3E}">
        <p14:creationId xmlns:p14="http://schemas.microsoft.com/office/powerpoint/2010/main" val="1664978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925" y="271463"/>
            <a:ext cx="3486150" cy="631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2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1374</Words>
  <Application>Microsoft Office PowerPoint</Application>
  <PresentationFormat>On-screen Show (4:3)</PresentationFormat>
  <Paragraphs>180</Paragraphs>
  <Slides>65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ＭＳ Ｐゴシック</vt:lpstr>
      <vt:lpstr>Arial</vt:lpstr>
      <vt:lpstr>Calibri</vt:lpstr>
      <vt:lpstr>Times New Roman</vt:lpstr>
      <vt:lpstr>Wingdings</vt:lpstr>
      <vt:lpstr>Θέμα του Office</vt:lpstr>
      <vt:lpstr>Ιστορία Οικονομικών Θεωριών</vt:lpstr>
      <vt:lpstr>Σκοποί  ενότητας</vt:lpstr>
      <vt:lpstr>Περιεχόμενα ενότητας</vt:lpstr>
      <vt:lpstr>Περιεχόμενα ενότητας</vt:lpstr>
      <vt:lpstr>Pierre le Pesant Sieur de Boisguilbert, 1646–1714: Η Γαλλία μεταξύ 17ου και 18ου αι.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Sébastien le Prestre, Seigneur de Vauban, 1633-1707</vt:lpstr>
      <vt:lpstr>Sébastien le Prestre, Seigneur de Vauban, 1633-1707</vt:lpstr>
      <vt:lpstr>PowerPoint Presentation</vt:lpstr>
      <vt:lpstr>John Law (1671–1729)</vt:lpstr>
      <vt:lpstr>John Law (1671–1729)</vt:lpstr>
      <vt:lpstr>John Law (1671–1729)</vt:lpstr>
      <vt:lpstr>PowerPoint Presentation</vt:lpstr>
      <vt:lpstr>John Law (1671–1729)</vt:lpstr>
      <vt:lpstr>John Law (1671–1729)</vt:lpstr>
      <vt:lpstr>Richard Cantillon ?(1680–1734)</vt:lpstr>
      <vt:lpstr>Richard Cantillon ?(1680–1734)</vt:lpstr>
      <vt:lpstr>Daniel Bernoulli (1700-1782)</vt:lpstr>
      <vt:lpstr>Daniel Bernoulli (1700-1782)</vt:lpstr>
      <vt:lpstr>Φυσιοκρατία</vt:lpstr>
      <vt:lpstr>Φυσιοκρατία</vt:lpstr>
      <vt:lpstr>Φυσιοκρατία</vt:lpstr>
      <vt:lpstr>François Quesnay (1694–1774)</vt:lpstr>
      <vt:lpstr>François Quesnay (1694–1774)</vt:lpstr>
      <vt:lpstr>François Quesnay (1694–1774)</vt:lpstr>
      <vt:lpstr>François Quesnay (1694–1774)</vt:lpstr>
      <vt:lpstr>François Quesnay (1694–1774)</vt:lpstr>
      <vt:lpstr>François Quesnay (1694–1774)</vt:lpstr>
      <vt:lpstr>PowerPoint Presentation</vt:lpstr>
      <vt:lpstr>PowerPoint Presentation</vt:lpstr>
      <vt:lpstr>PowerPoint Presentation</vt:lpstr>
      <vt:lpstr>Σχήμα απλής αναπαραγωγής του Karl Marx</vt:lpstr>
      <vt:lpstr>Wassily Leontief (1906–1999)</vt:lpstr>
      <vt:lpstr>Victor de Riqueti, Marquis de Mirabeau (1715-1789)</vt:lpstr>
      <vt:lpstr>Pierre Samuel DuPont de Nemours (1739-1817)</vt:lpstr>
      <vt:lpstr>Abbé Nicolas Baudeau (1730-1792)</vt:lpstr>
      <vt:lpstr>Abbé Nicolas Baudeau (1730-1792)</vt:lpstr>
      <vt:lpstr>Paul Pierre le Mercier de la Rivière (1720-1794)</vt:lpstr>
      <vt:lpstr>Guillaume François Le Trosne (1728-1780)</vt:lpstr>
      <vt:lpstr>Anne-Robert-Jacques Turgot (1727-1781)</vt:lpstr>
      <vt:lpstr>Anne-Robert-Jacques Turgot (1727-1781)</vt:lpstr>
      <vt:lpstr>Anne-Robert-Jacques Turgot (1727-1781)</vt:lpstr>
      <vt:lpstr>Anne-Robert-Jacques Turgot (1727-1781)</vt:lpstr>
      <vt:lpstr>Anne-Robert-Jacques Turgot (1727-1781)</vt:lpstr>
      <vt:lpstr>Ferdinando Galiani (1728-1787)</vt:lpstr>
      <vt:lpstr>Ferdinando Galiani (1728-1787)</vt:lpstr>
      <vt:lpstr>Ferdinando Galiani (1728-1787)</vt:lpstr>
      <vt:lpstr>Ferdinando Galiani (1728-1787)</vt:lpstr>
      <vt:lpstr>Ferdinando Galiani (1728-1787)</vt:lpstr>
      <vt:lpstr>François Arouet (Voltaire)  (1694 – 1778)</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2016-04-11T09:51:37Z</dcterms:modified>
</cp:coreProperties>
</file>