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02" r:id="rId3"/>
    <p:sldId id="312" r:id="rId4"/>
    <p:sldId id="313" r:id="rId5"/>
    <p:sldId id="317" r:id="rId6"/>
    <p:sldId id="314" r:id="rId7"/>
    <p:sldId id="316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2" r:id="rId20"/>
    <p:sldId id="331" r:id="rId21"/>
    <p:sldId id="280" r:id="rId22"/>
    <p:sldId id="290" r:id="rId23"/>
    <p:sldId id="295" r:id="rId24"/>
    <p:sldId id="299" r:id="rId25"/>
    <p:sldId id="292" r:id="rId26"/>
    <p:sldId id="291" r:id="rId27"/>
    <p:sldId id="294" r:id="rId28"/>
    <p:sldId id="293" r:id="rId2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2"/>
            <p14:sldId id="312"/>
            <p14:sldId id="313"/>
            <p14:sldId id="317"/>
            <p14:sldId id="314"/>
            <p14:sldId id="316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332"/>
            <p14:sldId id="331"/>
            <p14:sldId id="280"/>
            <p14:sldId id="290"/>
            <p14:sldId id="295"/>
            <p14:sldId id="299"/>
            <p14:sldId id="292"/>
            <p14:sldId id="291"/>
            <p14:sldId id="294"/>
          </p14:sldIdLst>
        </p14:section>
        <p14:section name="Untitled Section" id="{0F1CB131-A6BD-43D0-B8D4-1F27CEF7A05E}">
          <p14:sldIdLst>
            <p14:sldId id="2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80" d="100"/>
          <a:sy n="80" d="100"/>
        </p:scale>
        <p:origin x="108" y="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2/11/2015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D16CD5-859F-420B-ADF7-AABCE0BB4531}" type="slidenum">
              <a:rPr lang="el-GR" altLang="en-US"/>
              <a:pPr/>
              <a:t>10</a:t>
            </a:fld>
            <a:endParaRPr lang="el-GR" alt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492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4EC043-9C65-4833-B729-699B9FAB2147}" type="slidenum">
              <a:rPr lang="el-GR" altLang="en-US"/>
              <a:pPr/>
              <a:t>11</a:t>
            </a:fld>
            <a:endParaRPr lang="el-GR" alt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4114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8B372D-8A23-48FA-BA44-A6A78FC0A850}" type="slidenum">
              <a:rPr lang="el-GR" altLang="en-US"/>
              <a:pPr/>
              <a:t>12</a:t>
            </a:fld>
            <a:endParaRPr lang="el-GR" alt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lnSpc>
                <a:spcPct val="80000"/>
              </a:lnSpc>
            </a:pPr>
            <a:endParaRPr lang="en-US" altLang="en-US" sz="800"/>
          </a:p>
        </p:txBody>
      </p:sp>
    </p:spTree>
    <p:extLst>
      <p:ext uri="{BB962C8B-B14F-4D97-AF65-F5344CB8AC3E}">
        <p14:creationId xmlns:p14="http://schemas.microsoft.com/office/powerpoint/2010/main" val="35566952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DC55F5-ABC6-4618-A9BF-8DBD9D663522}" type="slidenum">
              <a:rPr lang="el-GR" altLang="en-US"/>
              <a:pPr/>
              <a:t>13</a:t>
            </a:fld>
            <a:endParaRPr lang="el-GR" alt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000"/>
          </a:p>
        </p:txBody>
      </p:sp>
    </p:spTree>
    <p:extLst>
      <p:ext uri="{BB962C8B-B14F-4D97-AF65-F5344CB8AC3E}">
        <p14:creationId xmlns:p14="http://schemas.microsoft.com/office/powerpoint/2010/main" val="647070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6DFCA1-B35B-492F-BDED-D49825DEF943}" type="slidenum">
              <a:rPr lang="el-GR" altLang="en-US"/>
              <a:pPr/>
              <a:t>14</a:t>
            </a:fld>
            <a:endParaRPr lang="el-GR" alt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8604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EB1C7A-67F9-410F-9F97-E9EF07C7E450}" type="slidenum">
              <a:rPr lang="el-GR" altLang="en-US"/>
              <a:pPr/>
              <a:t>15</a:t>
            </a:fld>
            <a:endParaRPr lang="el-GR" alt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3620520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CA082F-32B5-4437-B38B-8AADBA641CCD}" type="slidenum">
              <a:rPr lang="el-GR" altLang="en-US"/>
              <a:pPr/>
              <a:t>16</a:t>
            </a:fld>
            <a:endParaRPr lang="el-GR" alt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26273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5D26EF-7823-49BF-9079-73E9F46A62E6}" type="slidenum">
              <a:rPr lang="el-GR" altLang="en-US"/>
              <a:pPr/>
              <a:t>17</a:t>
            </a:fld>
            <a:endParaRPr lang="el-GR" alt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altLang="en-US" sz="1000"/>
          </a:p>
        </p:txBody>
      </p:sp>
    </p:spTree>
    <p:extLst>
      <p:ext uri="{BB962C8B-B14F-4D97-AF65-F5344CB8AC3E}">
        <p14:creationId xmlns:p14="http://schemas.microsoft.com/office/powerpoint/2010/main" val="25051532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6256F6-7DD6-480B-A376-6FB2D39DD435}" type="slidenum">
              <a:rPr lang="el-GR" altLang="en-US"/>
              <a:pPr/>
              <a:t>18</a:t>
            </a:fld>
            <a:endParaRPr lang="el-GR" alt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52375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3603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35836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5123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218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3037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549B6B-66E3-4ED7-A8CC-B25F2AAE69BD}" type="slidenum">
              <a:rPr lang="el-GR" altLang="en-US"/>
              <a:pPr/>
              <a:t>5</a:t>
            </a:fld>
            <a:endParaRPr lang="el-GR" alt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63325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7399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2454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F7F069-2320-4497-977F-AD41079959CA}" type="slidenum">
              <a:rPr lang="el-GR" altLang="en-US"/>
              <a:pPr/>
              <a:t>8</a:t>
            </a:fld>
            <a:endParaRPr lang="el-GR" alt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10133303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817919-7C8B-4E96-969D-4B6E8877AA33}" type="slidenum">
              <a:rPr lang="el-GR" altLang="en-US"/>
              <a:pPr/>
              <a:t>9</a:t>
            </a:fld>
            <a:endParaRPr lang="el-GR" alt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595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Εισαγωγή στη θεωρία των παιδαγωγικών πρακτικών του </a:t>
            </a:r>
            <a:r>
              <a:rPr lang="en-US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B</a:t>
            </a: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Bernstein</a:t>
            </a:r>
            <a:endParaRPr lang="en-US" sz="1000" kern="1200" dirty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Εισαγωγή στη θεωρία των παιδαγωγικών πρακτικών του </a:t>
            </a:r>
            <a:r>
              <a:rPr lang="en-US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B</a:t>
            </a: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Bernstein</a:t>
            </a:r>
            <a:endParaRPr lang="en-US" sz="1000" kern="1200" dirty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Εισαγωγή στη θεωρία των παιδαγωγικών πρακτικών του </a:t>
            </a:r>
            <a:r>
              <a:rPr lang="en-US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B</a:t>
            </a: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Bernstein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Εισαγωγή στη θεωρία των παιδαγωγικών πρακτικών του </a:t>
            </a:r>
            <a:r>
              <a:rPr lang="en-US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B</a:t>
            </a: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Bernstein</a:t>
            </a:r>
            <a:endParaRPr lang="en-US" sz="1000" kern="1200" dirty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Εισαγωγή στη θεωρία των παιδαγωγικών πρακτικών του </a:t>
            </a:r>
            <a:r>
              <a:rPr lang="en-US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B</a:t>
            </a: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Bernstein</a:t>
            </a:r>
            <a:endParaRPr lang="en-US" sz="1000" kern="1200" dirty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Εισαγωγή στη θεωρία των παιδαγωγικών πρακτικών του </a:t>
            </a:r>
            <a:r>
              <a:rPr lang="en-US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B</a:t>
            </a: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Bernstein</a:t>
            </a:r>
            <a:endParaRPr lang="en-US" sz="1000" kern="1200" dirty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Εισαγωγή στη θεωρία των παιδαγωγικών πρακτικών του </a:t>
            </a:r>
            <a:r>
              <a:rPr lang="en-US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B</a:t>
            </a: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Bernstein</a:t>
            </a:r>
            <a:endParaRPr lang="en-US" sz="1000" kern="1200" dirty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vasil@ecd.uoa.g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uoa.gr/courses/ENL131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ECD105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fullwiki.org/Basil_Bernstein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lexandria-publ.gr/" TargetMode="External"/><Relationship Id="rId5" Type="http://schemas.openxmlformats.org/officeDocument/2006/relationships/hyperlink" Target="http://www.alexandria-publ.gr/book.php?id=147" TargetMode="External"/><Relationship Id="rId4" Type="http://schemas.openxmlformats.org/officeDocument/2006/relationships/hyperlink" Target="http://www.thefullwiki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Basil_bernstein_by_LGdL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altLang="en-US" dirty="0" smtClean="0">
                <a:solidFill>
                  <a:srgbClr val="5075BC"/>
                </a:solidFill>
              </a:rPr>
              <a:t>Οι </a:t>
            </a:r>
            <a:r>
              <a:rPr lang="el-GR" altLang="en-US" dirty="0">
                <a:solidFill>
                  <a:srgbClr val="5075BC"/>
                </a:solidFill>
              </a:rPr>
              <a:t>κοινωνικές παράμετροι </a:t>
            </a:r>
            <a:r>
              <a:rPr lang="en-US" altLang="en-US" dirty="0">
                <a:solidFill>
                  <a:srgbClr val="5075BC"/>
                </a:solidFill>
              </a:rPr>
              <a:t/>
            </a:r>
            <a:br>
              <a:rPr lang="en-US" altLang="en-US" dirty="0">
                <a:solidFill>
                  <a:srgbClr val="5075BC"/>
                </a:solidFill>
              </a:rPr>
            </a:br>
            <a:r>
              <a:rPr lang="el-GR" altLang="en-US" dirty="0">
                <a:solidFill>
                  <a:srgbClr val="5075BC"/>
                </a:solidFill>
              </a:rPr>
              <a:t>της εκπαιδευτικής διαδικασίας 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l-GR" sz="26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Ενότητες 3-4:</a:t>
            </a:r>
            <a:r>
              <a:rPr lang="en-US" sz="26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altLang="en-US" sz="2600" dirty="0"/>
              <a:t>Εισαγωγή στη θεωρία των </a:t>
            </a:r>
            <a:r>
              <a:rPr lang="el-GR" altLang="en-US" sz="2600" dirty="0" smtClean="0"/>
              <a:t>παιδαγωγικών</a:t>
            </a:r>
          </a:p>
          <a:p>
            <a:pPr>
              <a:lnSpc>
                <a:spcPct val="80000"/>
              </a:lnSpc>
            </a:pPr>
            <a:r>
              <a:rPr lang="el-GR" altLang="en-US" sz="2600" dirty="0" smtClean="0"/>
              <a:t>πρακτικών του </a:t>
            </a:r>
            <a:r>
              <a:rPr lang="en-US" altLang="en-US" sz="2600" dirty="0"/>
              <a:t>B</a:t>
            </a:r>
            <a:r>
              <a:rPr lang="el-GR" altLang="en-US" sz="2600" dirty="0"/>
              <a:t>. </a:t>
            </a:r>
            <a:r>
              <a:rPr lang="en-US" altLang="en-US" sz="2600" dirty="0" smtClean="0"/>
              <a:t>Bernstein</a:t>
            </a:r>
            <a:endParaRPr lang="en-US" sz="2600" dirty="0" smtClean="0"/>
          </a:p>
          <a:p>
            <a:pPr>
              <a:lnSpc>
                <a:spcPct val="80000"/>
              </a:lnSpc>
            </a:pPr>
            <a:endParaRPr lang="el-GR" altLang="en-US" sz="2600" dirty="0" smtClean="0"/>
          </a:p>
          <a:p>
            <a:pPr>
              <a:lnSpc>
                <a:spcPct val="80000"/>
              </a:lnSpc>
            </a:pPr>
            <a:r>
              <a:rPr lang="el-GR" altLang="en-US" sz="2600" dirty="0" smtClean="0"/>
              <a:t>Αλεξάνδρα </a:t>
            </a:r>
            <a:r>
              <a:rPr lang="el-GR" altLang="en-US" sz="2600" dirty="0"/>
              <a:t>Βασιλοπούλου</a:t>
            </a:r>
          </a:p>
          <a:p>
            <a:r>
              <a:rPr lang="el-GR" sz="2600" dirty="0" smtClean="0"/>
              <a:t>Σχολή</a:t>
            </a:r>
            <a:r>
              <a:rPr lang="en-US" sz="2600" dirty="0" smtClean="0"/>
              <a:t> </a:t>
            </a:r>
            <a:r>
              <a:rPr lang="el-GR" sz="2600" dirty="0" smtClean="0"/>
              <a:t>Επιστημών της Αγωγής</a:t>
            </a:r>
          </a:p>
          <a:p>
            <a:r>
              <a:rPr lang="el-GR" sz="2600" dirty="0" smtClean="0"/>
              <a:t>Τμήμα </a:t>
            </a:r>
            <a:r>
              <a:rPr lang="el-GR" sz="2600" dirty="0"/>
              <a:t>Εκπαίδευσης και Αγωγής στην Προσχολική </a:t>
            </a:r>
            <a:r>
              <a:rPr lang="el-GR" sz="2600" dirty="0" smtClean="0"/>
              <a:t>Ηλικία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l-GR" altLang="en-US" b="1" dirty="0"/>
              <a:t>Περιχάραξη</a:t>
            </a:r>
            <a:r>
              <a:rPr lang="el-GR" altLang="en-US" dirty="0"/>
              <a:t>:  Ο </a:t>
            </a:r>
            <a:r>
              <a:rPr lang="el-GR" altLang="en-US" i="1" dirty="0"/>
              <a:t>βαθμός ελέγχου</a:t>
            </a:r>
            <a:r>
              <a:rPr lang="el-GR" altLang="en-US" dirty="0"/>
              <a:t> πάνω στο βηματισμό, επιλογή και οργάνωση της γνώσης. Μετάδοση γνώσης μέσα από παιδαγωγικές πρακτικές. «πώς» (διδάσκει, διδάσκεται) – το είδος της μετάδοσης</a:t>
            </a:r>
          </a:p>
          <a:p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38765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29600" cy="4525963"/>
          </a:xfrm>
        </p:spPr>
        <p:txBody>
          <a:bodyPr>
            <a:normAutofit/>
          </a:bodyPr>
          <a:lstStyle/>
          <a:p>
            <a:pPr marL="0">
              <a:buFontTx/>
              <a:buNone/>
            </a:pPr>
            <a:r>
              <a:rPr lang="el-GR" altLang="en-US" sz="2800" b="1" dirty="0" smtClean="0"/>
              <a:t>Κείμενο</a:t>
            </a:r>
            <a:r>
              <a:rPr lang="en-GB" altLang="en-US" sz="2800" b="1" dirty="0" smtClean="0"/>
              <a:t> </a:t>
            </a:r>
            <a:r>
              <a:rPr lang="el-GR" altLang="en-US" sz="2800" b="1" dirty="0" smtClean="0"/>
              <a:t>αναφοράς </a:t>
            </a:r>
          </a:p>
          <a:p>
            <a:pPr marL="0">
              <a:buFontTx/>
              <a:buNone/>
            </a:pPr>
            <a:r>
              <a:rPr lang="de-DE" altLang="en-US" sz="2800" dirty="0" smtClean="0"/>
              <a:t>Bernstein</a:t>
            </a:r>
            <a:r>
              <a:rPr lang="el-GR" altLang="en-US" sz="2800" dirty="0"/>
              <a:t>, Β. (2000β)</a:t>
            </a:r>
            <a:r>
              <a:rPr lang="en-US" altLang="en-US" sz="2800" dirty="0"/>
              <a:t> </a:t>
            </a:r>
            <a:r>
              <a:rPr lang="el-GR" altLang="en-US" sz="2800" dirty="0"/>
              <a:t>«Κοινωνική τάξη </a:t>
            </a:r>
            <a:r>
              <a:rPr lang="el-GR" altLang="en-US" sz="2800" dirty="0" smtClean="0"/>
              <a:t>και παιδαγωγικές </a:t>
            </a:r>
            <a:r>
              <a:rPr lang="el-GR" altLang="en-US" sz="2800" dirty="0"/>
              <a:t>πρακτικές» στο </a:t>
            </a:r>
            <a:r>
              <a:rPr lang="el-GR" altLang="en-US" sz="2800" i="1" dirty="0"/>
              <a:t>Παιδαγωγικοί Κώδικες και Κοινωνικός Έλεγχος</a:t>
            </a:r>
            <a:r>
              <a:rPr lang="el-GR" altLang="en-US" sz="2800" dirty="0"/>
              <a:t>, (εισαγωγή-μετάφραση Ι. Σολομών), Αθήνα: Αλεξάνδρεια. </a:t>
            </a:r>
          </a:p>
          <a:p>
            <a:pPr marL="0">
              <a:buFontTx/>
              <a:buNone/>
            </a:pPr>
            <a:endParaRPr lang="el-GR" altLang="en-US" sz="2800" dirty="0"/>
          </a:p>
        </p:txBody>
      </p:sp>
      <p:pic>
        <p:nvPicPr>
          <p:cNvPr id="13317" name="Picture 5" descr="149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16632"/>
            <a:ext cx="1524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3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l-GR" altLang="en-US" sz="2800" dirty="0"/>
              <a:t>Παιδαγωγική πρακτική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n-US" sz="2800" dirty="0"/>
              <a:t>Α) Ως πολιτισμικός αναμεταδότης (</a:t>
            </a:r>
            <a:r>
              <a:rPr lang="en-US" altLang="en-US" sz="2800" dirty="0"/>
              <a:t>cultural relay</a:t>
            </a:r>
            <a:r>
              <a:rPr lang="el-GR" altLang="en-US" sz="2800" dirty="0"/>
              <a:t>): </a:t>
            </a:r>
            <a:r>
              <a:rPr lang="el-GR" altLang="en-US" sz="2800" dirty="0" smtClean="0"/>
              <a:t>«</a:t>
            </a:r>
            <a:r>
              <a:rPr lang="el-GR" altLang="en-US" sz="2800" dirty="0"/>
              <a:t>Πώς» αναμεταδίδεται </a:t>
            </a:r>
            <a:r>
              <a:rPr lang="el-GR" altLang="en-US" sz="2800" b="1" i="1" dirty="0"/>
              <a:t>ΜΟΡΦΗ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l-GR" altLang="en-US" sz="2400" dirty="0"/>
              <a:t>1) Ιεραρχικοί Κανόνες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l-GR" altLang="en-US" sz="2400" dirty="0"/>
              <a:t>2) Κανόνες Διαδοχής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l-GR" altLang="en-US" sz="2400" dirty="0"/>
              <a:t>3) Κανόνες Κριτηρίων</a:t>
            </a:r>
          </a:p>
          <a:p>
            <a:pPr>
              <a:lnSpc>
                <a:spcPct val="90000"/>
              </a:lnSpc>
              <a:buFontTx/>
              <a:buNone/>
            </a:pPr>
            <a:endParaRPr lang="el-GR" altLang="en-US" sz="2800" i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n-US" sz="2800" dirty="0"/>
              <a:t>Β) «Τι» αναμεταδίδει η παιδαγωγική πρακτική </a:t>
            </a:r>
            <a:r>
              <a:rPr lang="el-GR" altLang="en-US" sz="2800" b="1" i="1" dirty="0"/>
              <a:t>ΠΕΡΙΕΧΟΜΕΝΟ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/>
              <a:t>						</a:t>
            </a:r>
            <a:r>
              <a:rPr lang="el-GR" altLang="en-US" sz="2800" dirty="0"/>
              <a:t>(</a:t>
            </a:r>
            <a:r>
              <a:rPr lang="en-US" altLang="en-US" sz="2800" dirty="0"/>
              <a:t>Bernstein </a:t>
            </a:r>
            <a:r>
              <a:rPr lang="el-GR" altLang="en-US" sz="2800" dirty="0"/>
              <a:t>2000β)</a:t>
            </a:r>
          </a:p>
        </p:txBody>
      </p:sp>
    </p:spTree>
    <p:extLst>
      <p:ext uri="{BB962C8B-B14F-4D97-AF65-F5344CB8AC3E}">
        <p14:creationId xmlns:p14="http://schemas.microsoft.com/office/powerpoint/2010/main" val="320606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l-GR" altLang="en-US" sz="2800" dirty="0"/>
              <a:t>Παιδαγωγική πρακτική ως πολιτισμικός αναμεταδότης </a:t>
            </a:r>
            <a:endParaRPr lang="el-GR" altLang="en-US" sz="2800" dirty="0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l-GR" altLang="en-US" sz="2800" dirty="0" smtClean="0"/>
              <a:t>(</a:t>
            </a:r>
            <a:r>
              <a:rPr lang="en-US" altLang="en-US" sz="2800" dirty="0"/>
              <a:t>cultural relay</a:t>
            </a:r>
            <a:r>
              <a:rPr lang="el-GR" altLang="en-US" sz="2800" dirty="0"/>
              <a:t>):  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l-GR" altLang="en-US" sz="2800" dirty="0"/>
              <a:t>Α) «Πώς» αναμεταδίδεται </a:t>
            </a:r>
            <a:r>
              <a:rPr lang="el-GR" altLang="en-US" sz="2800" b="1" i="1" dirty="0"/>
              <a:t>ΜΟΡΦΗ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l-GR" altLang="en-US" sz="2400" dirty="0" smtClean="0"/>
              <a:t>1) Ιεραρχικοί </a:t>
            </a:r>
            <a:r>
              <a:rPr lang="el-GR" altLang="en-US" sz="2400" dirty="0"/>
              <a:t>Κανόνες </a:t>
            </a:r>
            <a:r>
              <a:rPr lang="en-US" altLang="en-US" sz="2400" dirty="0"/>
              <a:t>      </a:t>
            </a:r>
            <a:r>
              <a:rPr lang="en-US" altLang="en-US" sz="2400" dirty="0">
                <a:solidFill>
                  <a:schemeClr val="folHlink"/>
                </a:solidFill>
              </a:rPr>
              <a:t>  </a:t>
            </a:r>
            <a:r>
              <a:rPr lang="el-GR" altLang="en-US" sz="2400" dirty="0" smtClean="0">
                <a:solidFill>
                  <a:schemeClr val="folHlink"/>
                </a:solidFill>
              </a:rPr>
              <a:t>      ρυθμιστικοί </a:t>
            </a:r>
            <a:r>
              <a:rPr lang="el-GR" altLang="en-US" sz="2400" dirty="0">
                <a:solidFill>
                  <a:schemeClr val="folHlink"/>
                </a:solidFill>
              </a:rPr>
              <a:t>κανόνες</a:t>
            </a:r>
            <a:endParaRPr lang="en-US" altLang="en-US" sz="2400" dirty="0">
              <a:solidFill>
                <a:schemeClr val="folHlink"/>
              </a:solidFill>
            </a:endParaRPr>
          </a:p>
          <a:p>
            <a:pPr marL="990600" lvl="1" indent="-533400">
              <a:lnSpc>
                <a:spcPct val="80000"/>
              </a:lnSpc>
              <a:buFontTx/>
              <a:buNone/>
            </a:pPr>
            <a:endParaRPr lang="el-GR" altLang="en-US" sz="2400" dirty="0">
              <a:solidFill>
                <a:schemeClr val="folHlink"/>
              </a:solidFill>
            </a:endParaRPr>
          </a:p>
          <a:p>
            <a:pPr marL="990600" lvl="1" indent="-533400">
              <a:lnSpc>
                <a:spcPct val="80000"/>
              </a:lnSpc>
              <a:buFontTx/>
              <a:buNone/>
            </a:pPr>
            <a:r>
              <a:rPr lang="el-GR" altLang="en-US" sz="2400" dirty="0"/>
              <a:t>2) Κανόνες Διαδοχής </a:t>
            </a:r>
            <a:r>
              <a:rPr lang="en-US" altLang="en-US" sz="2400" dirty="0"/>
              <a:t>     </a:t>
            </a:r>
          </a:p>
          <a:p>
            <a:pPr marL="990600" lvl="1" indent="-533400">
              <a:lnSpc>
                <a:spcPct val="80000"/>
              </a:lnSpc>
              <a:buFontTx/>
              <a:buNone/>
            </a:pPr>
            <a:r>
              <a:rPr lang="en-US" altLang="en-US" sz="2400" dirty="0"/>
              <a:t>				    </a:t>
            </a:r>
            <a:r>
              <a:rPr lang="el-GR" altLang="en-US" sz="2400" dirty="0" smtClean="0">
                <a:solidFill>
                  <a:schemeClr val="folHlink"/>
                </a:solidFill>
              </a:rPr>
              <a:t>διδακτικοί </a:t>
            </a:r>
            <a:r>
              <a:rPr lang="el-GR" altLang="en-US" sz="2400" dirty="0">
                <a:solidFill>
                  <a:schemeClr val="folHlink"/>
                </a:solidFill>
              </a:rPr>
              <a:t>κανόνες</a:t>
            </a:r>
          </a:p>
          <a:p>
            <a:pPr marL="990600" lvl="1" indent="-533400">
              <a:lnSpc>
                <a:spcPct val="80000"/>
              </a:lnSpc>
              <a:buFontTx/>
              <a:buNone/>
            </a:pPr>
            <a:r>
              <a:rPr lang="el-GR" altLang="en-US" sz="2400" dirty="0"/>
              <a:t>3) Κανόνες Κριτηρίων</a:t>
            </a:r>
            <a:endParaRPr lang="en-US" altLang="en-US" sz="2400" dirty="0"/>
          </a:p>
          <a:p>
            <a:pPr marL="990600" lvl="1" indent="-533400">
              <a:lnSpc>
                <a:spcPct val="80000"/>
              </a:lnSpc>
              <a:buFontTx/>
              <a:buNone/>
            </a:pPr>
            <a:endParaRPr lang="el-GR" altLang="en-US" sz="2400" i="1" dirty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l-GR" altLang="en-US" sz="2800" dirty="0"/>
              <a:t>Β) «Τι» αναμεταδίδεται </a:t>
            </a:r>
            <a:r>
              <a:rPr lang="el-GR" altLang="en-US" sz="2800" b="1" i="1" dirty="0"/>
              <a:t>ΠΕΡΙΕΧΟΜΕΝΟ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altLang="en-US" sz="2800" dirty="0"/>
              <a:t>						</a:t>
            </a:r>
            <a:r>
              <a:rPr lang="el-GR" altLang="en-US" sz="2800" dirty="0"/>
              <a:t>(</a:t>
            </a:r>
            <a:r>
              <a:rPr lang="en-US" altLang="en-US" sz="2800" dirty="0"/>
              <a:t>Bernstein </a:t>
            </a:r>
            <a:r>
              <a:rPr lang="el-GR" altLang="en-US" sz="2800" dirty="0"/>
              <a:t>2000β)</a:t>
            </a: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3660141" y="3645024"/>
            <a:ext cx="551819" cy="1008111"/>
          </a:xfrm>
          <a:prstGeom prst="rightArrowCallout">
            <a:avLst>
              <a:gd name="adj1" fmla="val 35295"/>
              <a:gd name="adj2" fmla="val 81305"/>
              <a:gd name="adj3" fmla="val 28771"/>
              <a:gd name="adj4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3660140" y="2790896"/>
            <a:ext cx="55182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l-GR" altLang="en-US" sz="2400" dirty="0" smtClean="0"/>
          </a:p>
          <a:p>
            <a:pPr>
              <a:buFontTx/>
              <a:buNone/>
            </a:pPr>
            <a:r>
              <a:rPr lang="el-GR" altLang="en-US" sz="2400" dirty="0" smtClean="0"/>
              <a:t>Ο </a:t>
            </a:r>
            <a:r>
              <a:rPr lang="en-US" altLang="en-US" sz="2400" dirty="0"/>
              <a:t>Bernstein (</a:t>
            </a:r>
            <a:r>
              <a:rPr lang="el-GR" altLang="en-US" sz="2400" dirty="0"/>
              <a:t>2000</a:t>
            </a:r>
            <a:r>
              <a:rPr lang="el-GR" altLang="en-US" sz="2600" dirty="0"/>
              <a:t>β</a:t>
            </a:r>
            <a:r>
              <a:rPr lang="en-US" altLang="en-US" sz="2400" dirty="0"/>
              <a:t>)</a:t>
            </a:r>
            <a:r>
              <a:rPr lang="el-GR" altLang="en-US" sz="2400" dirty="0"/>
              <a:t> ανέλυσε δύο βασικούς</a:t>
            </a:r>
            <a:r>
              <a:rPr lang="en-US" altLang="en-US" sz="2400" dirty="0"/>
              <a:t> </a:t>
            </a:r>
            <a:r>
              <a:rPr lang="el-GR" altLang="en-US" sz="2400" dirty="0" smtClean="0"/>
              <a:t>τύπους </a:t>
            </a:r>
          </a:p>
          <a:p>
            <a:pPr>
              <a:buFontTx/>
              <a:buNone/>
            </a:pPr>
            <a:r>
              <a:rPr lang="el-GR" altLang="en-US" sz="2400" dirty="0" smtClean="0"/>
              <a:t>παιδαγωγικής </a:t>
            </a:r>
            <a:r>
              <a:rPr lang="el-GR" altLang="en-US" sz="2400" dirty="0"/>
              <a:t>πρακτικής:</a:t>
            </a:r>
          </a:p>
          <a:p>
            <a:pPr>
              <a:buFont typeface="Wingdings" panose="05000000000000000000" pitchFamily="2" charset="2"/>
              <a:buNone/>
            </a:pPr>
            <a:r>
              <a:rPr lang="el-GR" altLang="en-US" sz="2400" dirty="0"/>
              <a:t>Ο ένας με σαφείς, ρητούς κανόνες </a:t>
            </a:r>
            <a:r>
              <a:rPr lang="el-GR" altLang="en-US" sz="2400" dirty="0">
                <a:sym typeface="Symbol" panose="05050102010706020507" pitchFamily="18" charset="2"/>
              </a:rPr>
              <a:t></a:t>
            </a:r>
            <a:r>
              <a:rPr lang="el-GR" altLang="en-US" sz="2400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altLang="en-US" sz="2400" b="1" dirty="0"/>
              <a:t>Ορατή παιδαγωγική</a:t>
            </a:r>
            <a:endParaRPr lang="en-US" altLang="en-US" sz="2400" b="1" dirty="0"/>
          </a:p>
          <a:p>
            <a:pPr>
              <a:buFont typeface="Wingdings" panose="05000000000000000000" pitchFamily="2" charset="2"/>
              <a:buChar char="§"/>
            </a:pPr>
            <a:endParaRPr lang="el-GR" altLang="en-US" sz="2400" dirty="0"/>
          </a:p>
          <a:p>
            <a:pPr>
              <a:buFont typeface="Wingdings" panose="05000000000000000000" pitchFamily="2" charset="2"/>
              <a:buNone/>
            </a:pPr>
            <a:r>
              <a:rPr lang="el-GR" altLang="en-US" sz="2400" dirty="0"/>
              <a:t>Ο άλλος με ασαφείς, έμμεσους κανόνες </a:t>
            </a:r>
            <a:r>
              <a:rPr lang="el-GR" altLang="en-US" sz="2400" dirty="0">
                <a:sym typeface="Symbol" panose="05050102010706020507" pitchFamily="18" charset="2"/>
              </a:rPr>
              <a:t></a:t>
            </a:r>
            <a:endParaRPr lang="el-GR" alt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l-GR" altLang="en-US" sz="2400" b="1" dirty="0">
                <a:solidFill>
                  <a:srgbClr val="D7D7E1"/>
                </a:solidFill>
              </a:rPr>
              <a:t>Αόρατη παιδαγωγική</a:t>
            </a:r>
            <a:r>
              <a:rPr lang="el-GR" altLang="en-US" sz="2400" dirty="0">
                <a:solidFill>
                  <a:srgbClr val="D7D7E1"/>
                </a:solidFill>
              </a:rPr>
              <a:t> </a:t>
            </a:r>
          </a:p>
        </p:txBody>
      </p:sp>
      <p:pic>
        <p:nvPicPr>
          <p:cNvPr id="20484" name="Picture 4" descr="149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16632"/>
            <a:ext cx="1524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831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Ορατή παιδαγωγική</a:t>
            </a:r>
            <a:r>
              <a:rPr lang="el-GR" altLang="en-US" dirty="0" smtClean="0"/>
              <a:t>: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l-GR" altLang="en-US" sz="2800" dirty="0" smtClean="0"/>
              <a:t>Ισχυρή </a:t>
            </a:r>
            <a:r>
              <a:rPr lang="el-GR" altLang="en-US" sz="2800" dirty="0"/>
              <a:t>ταξινόμηση </a:t>
            </a:r>
            <a:r>
              <a:rPr lang="el-GR" altLang="en-US" sz="2800" dirty="0">
                <a:sym typeface="Symbol" panose="05050102010706020507" pitchFamily="18" charset="2"/>
              </a:rPr>
              <a:t>+Τ</a:t>
            </a:r>
            <a:r>
              <a:rPr lang="el-GR" altLang="en-US" sz="2800" dirty="0"/>
              <a:t> </a:t>
            </a:r>
            <a:endParaRPr lang="en-US" altLang="en-US" sz="2800" dirty="0"/>
          </a:p>
          <a:p>
            <a:pPr marL="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n-US" sz="2800" dirty="0" smtClean="0"/>
              <a:t>Διαφοροποιημένα </a:t>
            </a:r>
            <a:r>
              <a:rPr lang="el-GR" altLang="en-US" sz="2800" dirty="0"/>
              <a:t>γνωστικά αντικείμενα και </a:t>
            </a:r>
            <a:r>
              <a:rPr lang="el-GR" altLang="en-US" sz="2800" dirty="0" smtClean="0"/>
              <a:t>δεξιότητες. ΑΠ </a:t>
            </a:r>
            <a:r>
              <a:rPr lang="el-GR" altLang="en-US" sz="2800" dirty="0"/>
              <a:t>κατατμημένο σε παραδοσιακά γνωστικά αντικείμενα.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l-GR" altLang="en-US" sz="2800" dirty="0"/>
              <a:t>Ισχυρή περιχάραξη +Π </a:t>
            </a:r>
          </a:p>
          <a:p>
            <a:pPr marL="0">
              <a:lnSpc>
                <a:spcPct val="90000"/>
              </a:lnSpc>
              <a:buFontTx/>
              <a:buNone/>
            </a:pPr>
            <a:r>
              <a:rPr lang="el-GR" altLang="en-US" sz="2800" dirty="0" smtClean="0"/>
              <a:t>Σαφείς </a:t>
            </a:r>
            <a:r>
              <a:rPr lang="el-GR" altLang="en-US" sz="2800" dirty="0"/>
              <a:t>σχέσεις εξουσίας ανάμεσα σε μαθητές και εκπαιδευτικούς, σαφής επιβολή πειθαρχίας στην τάξη.</a:t>
            </a:r>
          </a:p>
          <a:p>
            <a:pPr marL="0">
              <a:lnSpc>
                <a:spcPct val="90000"/>
              </a:lnSpc>
              <a:buFontTx/>
              <a:buNone/>
            </a:pPr>
            <a:r>
              <a:rPr lang="el-GR" altLang="en-US" sz="2800" dirty="0"/>
              <a:t>Γενικότερα: Σαφείς κανόνες πολιτισμικής αναμετάδοσης στον δέκτη. </a:t>
            </a:r>
          </a:p>
        </p:txBody>
      </p:sp>
    </p:spTree>
    <p:extLst>
      <p:ext uri="{BB962C8B-B14F-4D97-AF65-F5344CB8AC3E}">
        <p14:creationId xmlns:p14="http://schemas.microsoft.com/office/powerpoint/2010/main" val="12002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Αόρατη παιδαγωγική</a:t>
            </a:r>
            <a:r>
              <a:rPr lang="el-GR" altLang="en-US" dirty="0" smtClean="0"/>
              <a:t>: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l-GR" altLang="en-US" sz="2400" dirty="0" smtClean="0"/>
              <a:t>Ασθενής</a:t>
            </a:r>
            <a:r>
              <a:rPr lang="el-GR" altLang="en-US" sz="2400" b="1" dirty="0" smtClean="0"/>
              <a:t> </a:t>
            </a:r>
            <a:r>
              <a:rPr lang="el-GR" altLang="en-US" sz="2400" dirty="0"/>
              <a:t>ταξινόμηση -Τ</a:t>
            </a:r>
          </a:p>
          <a:p>
            <a:pPr marL="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n-US" sz="2400" dirty="0" smtClean="0"/>
              <a:t>Τείνουν </a:t>
            </a:r>
            <a:r>
              <a:rPr lang="el-GR" altLang="en-US" sz="2400" dirty="0"/>
              <a:t>να αναμεταδίδουν «συγχωνευμένες δεξιότητες» και γνωστικά αντικείμενα. </a:t>
            </a:r>
          </a:p>
          <a:p>
            <a:pPr marL="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l-GR" altLang="en-US" sz="2400" dirty="0"/>
              <a:t>Ασθενής περιχάραξη -Π </a:t>
            </a:r>
          </a:p>
          <a:p>
            <a:pPr marL="0">
              <a:lnSpc>
                <a:spcPct val="90000"/>
              </a:lnSpc>
              <a:buFontTx/>
              <a:buNone/>
            </a:pPr>
            <a:r>
              <a:rPr lang="el-GR" altLang="en-US" sz="2400" dirty="0" smtClean="0"/>
              <a:t>Άρρητες </a:t>
            </a:r>
            <a:r>
              <a:rPr lang="el-GR" altLang="en-US" sz="2400" dirty="0"/>
              <a:t>σχέσεις εξουσίας ανάμεσα σε μαθητές και εκπαιδευτικούς, οι μαθητές έχουν περισσότερη ελευθερία.</a:t>
            </a:r>
          </a:p>
          <a:p>
            <a:pPr marL="0">
              <a:lnSpc>
                <a:spcPct val="90000"/>
              </a:lnSpc>
              <a:buFontTx/>
              <a:buNone/>
            </a:pPr>
            <a:r>
              <a:rPr lang="el-GR" altLang="en-US" sz="2400" dirty="0"/>
              <a:t>Γενικότερα: Ασαφείς κανόνες πολιτισμικής αναμετάδοσης στον δέκτη. Φαινομενικά ελάχιστος εξωτερικός καταναγκασμός.</a:t>
            </a:r>
            <a:r>
              <a:rPr lang="en-US" altLang="en-US" sz="2400" dirty="0"/>
              <a:t> (</a:t>
            </a:r>
            <a:r>
              <a:rPr lang="el-GR" altLang="en-US" sz="2400" dirty="0"/>
              <a:t>Βλ. όμως </a:t>
            </a:r>
            <a:r>
              <a:rPr lang="en-US" altLang="en-US" sz="2400" dirty="0" err="1"/>
              <a:t>Chouliaraki</a:t>
            </a:r>
            <a:r>
              <a:rPr lang="en-US" altLang="en-US" sz="2400" dirty="0"/>
              <a:t> 1996, 1998)</a:t>
            </a:r>
            <a:endParaRPr lang="el-GR" altLang="en-US" sz="2400" dirty="0"/>
          </a:p>
          <a:p>
            <a:pPr marL="0">
              <a:lnSpc>
                <a:spcPct val="90000"/>
              </a:lnSpc>
            </a:pPr>
            <a:endParaRPr lang="el-GR" altLang="en-US" sz="2400" dirty="0"/>
          </a:p>
          <a:p>
            <a:pPr marL="0">
              <a:lnSpc>
                <a:spcPct val="90000"/>
              </a:lnSpc>
              <a:buFontTx/>
              <a:buNone/>
            </a:pPr>
            <a:endParaRPr lang="el-G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8164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l-GR" altLang="en-US" sz="2800" dirty="0"/>
              <a:t>	Η μελέτη της σχολικής γνώσης (</a:t>
            </a:r>
            <a:r>
              <a:rPr lang="en-US" altLang="en-US" sz="2800" dirty="0" err="1"/>
              <a:t>Whitty</a:t>
            </a:r>
            <a:r>
              <a:rPr lang="el-GR" altLang="en-US" sz="2800" dirty="0"/>
              <a:t>, </a:t>
            </a:r>
            <a:r>
              <a:rPr lang="en-GB" altLang="en-US" sz="2800" dirty="0" err="1"/>
              <a:t>Aggleton</a:t>
            </a:r>
            <a:r>
              <a:rPr lang="en-GB" altLang="en-US" sz="2800" dirty="0"/>
              <a:t> &amp; Rowe </a:t>
            </a:r>
            <a:r>
              <a:rPr lang="el-GR" altLang="en-US" sz="2800" dirty="0"/>
              <a:t>2002, </a:t>
            </a:r>
            <a:r>
              <a:rPr lang="en-US" altLang="en-US" sz="2800" dirty="0" err="1"/>
              <a:t>Whitty</a:t>
            </a:r>
            <a:r>
              <a:rPr lang="el-GR" altLang="en-US" sz="2800" dirty="0"/>
              <a:t> 2007, </a:t>
            </a:r>
            <a:r>
              <a:rPr lang="en-US" altLang="en-US" sz="2800" dirty="0" err="1"/>
              <a:t>Whitty</a:t>
            </a:r>
            <a:r>
              <a:rPr lang="en-US" altLang="en-US" sz="2800" dirty="0"/>
              <a:t> </a:t>
            </a:r>
            <a:r>
              <a:rPr lang="el-GR" altLang="en-US" sz="2800" dirty="0"/>
              <a:t>2010)</a:t>
            </a:r>
          </a:p>
          <a:p>
            <a:pPr>
              <a:buFontTx/>
              <a:buNone/>
            </a:pPr>
            <a:endParaRPr lang="el-GR" altLang="en-US" sz="2800" dirty="0"/>
          </a:p>
          <a:p>
            <a:r>
              <a:rPr lang="el-GR" altLang="en-US" sz="2800" dirty="0"/>
              <a:t>Μελέτη διαθεματικότητας σε Αγγλικά δευτεροβάθμια σχολεία κατά τη δεκαετία του 1980. </a:t>
            </a:r>
          </a:p>
          <a:p>
            <a:r>
              <a:rPr lang="el-GR" altLang="en-US" sz="2800" dirty="0"/>
              <a:t>Σύνορα ανάμεσα στον θεμιτό και στον μη θεμιτό σχολικό λόγο.</a:t>
            </a:r>
          </a:p>
          <a:p>
            <a:pPr>
              <a:buFontTx/>
              <a:buNone/>
            </a:pPr>
            <a:endParaRPr lang="el-G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0584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n-US" sz="3400" dirty="0"/>
              <a:t>Σύνδεση γλωσσικών-παιδαγωγικών κωδίκων 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l-GR" altLang="en-US" sz="2400" dirty="0"/>
              <a:t>(</a:t>
            </a:r>
            <a:r>
              <a:rPr lang="en-US" altLang="en-US" sz="2400" dirty="0"/>
              <a:t>Atkinson</a:t>
            </a:r>
            <a:r>
              <a:rPr lang="el-GR" altLang="en-US" sz="2400" dirty="0"/>
              <a:t> 1985: 149-150</a:t>
            </a:r>
            <a:r>
              <a:rPr lang="el-GR" altLang="en-US" sz="2400" dirty="0" smtClean="0"/>
              <a:t>)</a:t>
            </a:r>
            <a:endParaRPr lang="el-GR" altLang="en-US" sz="2400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r>
              <a:rPr lang="el-GR" altLang="en-US" sz="2800" dirty="0" smtClean="0"/>
              <a:t>Δόθηκε </a:t>
            </a:r>
            <a:r>
              <a:rPr lang="el-GR" altLang="en-US" sz="2800" dirty="0"/>
              <a:t>μεγάλη έμφαση </a:t>
            </a:r>
            <a:r>
              <a:rPr lang="el-GR" altLang="en-US" sz="2800" dirty="0" smtClean="0"/>
              <a:t>στη </a:t>
            </a:r>
            <a:r>
              <a:rPr lang="el-GR" altLang="en-US" sz="2800" dirty="0"/>
              <a:t>διάσταση των διεπιδραστικών πρακτικών και των νοημάτων στη θεωρία των γλωσσικών κωδίκων. Στην προέκτασή τους οι κώδικες αυτοί μελετήθηκαν ως πραγματώσεις διαφορετικών μορφών λόγου: κάθετου και οριζόντιου </a:t>
            </a:r>
            <a:r>
              <a:rPr lang="en-US" altLang="en-US" sz="2800" dirty="0"/>
              <a:t>(Bernstein</a:t>
            </a:r>
            <a:r>
              <a:rPr lang="el-GR" altLang="en-US" sz="2800" dirty="0"/>
              <a:t> </a:t>
            </a:r>
            <a:r>
              <a:rPr lang="en-US" altLang="en-US" sz="2800" dirty="0"/>
              <a:t>&amp;</a:t>
            </a:r>
            <a:r>
              <a:rPr lang="el-GR" altLang="en-US" sz="2800" dirty="0"/>
              <a:t> </a:t>
            </a:r>
            <a:r>
              <a:rPr lang="en-US" altLang="en-US" sz="2800" dirty="0"/>
              <a:t>Solomon 1999)</a:t>
            </a:r>
            <a:r>
              <a:rPr lang="el-GR" alt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052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n-US" sz="3600" dirty="0"/>
              <a:t>Σχήμα: Κοινωνιολογική Ανάλυση Εκπαιδευτικής Πρακτικής (Σολομών 1997)</a:t>
            </a:r>
            <a:endParaRPr lang="el-GR" sz="3600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25915" y="1414553"/>
            <a:ext cx="6492170" cy="4459634"/>
          </a:xfrm>
          <a:prstGeom prst="rect">
            <a:avLst/>
          </a:prstGeom>
          <a:noFill/>
          <a:ln/>
        </p:spPr>
      </p:pic>
      <p:sp>
        <p:nvSpPr>
          <p:cNvPr id="2" name="Rectangle 1"/>
          <p:cNvSpPr/>
          <p:nvPr/>
        </p:nvSpPr>
        <p:spPr>
          <a:xfrm>
            <a:off x="457200" y="5877272"/>
            <a:ext cx="822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en-US" sz="1400" dirty="0"/>
              <a:t>Σολομών, Ι. (1997) Σχήμα: Κοινωνιολογική Ανάλυση Εκπαιδευτικής Πρακτικής, στα πλαίσια του μαθήματος του Ι. Σολομών ¨Κοινωνιολογία της Εκπαίδευσης ΙΙ¨, εαρινό εξάμηνο 1997, Αθήνα: ΤΕΑΠΗ</a:t>
            </a:r>
            <a:r>
              <a:rPr lang="el-GR" altLang="en-US" sz="1400" dirty="0" smtClean="0"/>
              <a:t>.</a:t>
            </a:r>
            <a:endParaRPr lang="el-GR" alt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7939258" y="5634167"/>
            <a:ext cx="313184" cy="2400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62500" lnSpcReduction="20000"/>
          </a:bodyPr>
          <a:lstStyle/>
          <a:p>
            <a:r>
              <a:rPr lang="el-GR" dirty="0" smtClean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33978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Οι κοινωνικές παράμετροι 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l-GR" altLang="en-US" dirty="0"/>
              <a:t>της εκπαιδευτικής διαδικασίας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l-GR" altLang="en-US" sz="28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l-GR" altLang="en-US" sz="2800" dirty="0"/>
              <a:t>Χειμερινό εξάμηνο 201</a:t>
            </a:r>
            <a:r>
              <a:rPr lang="en-US" altLang="en-US" sz="2800" dirty="0"/>
              <a:t>5</a:t>
            </a:r>
            <a:endParaRPr lang="el-GR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l-GR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l-GR" altLang="en-US" sz="2800" dirty="0"/>
              <a:t>Διδάσκουσα: Αλεξάνδρα Βασιλοπούλου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>
                <a:hlinkClick r:id="rId3"/>
              </a:rPr>
              <a:t>avasil@ecd.uoa.gr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l-GR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l-GR" altLang="en-US" sz="2800" dirty="0"/>
              <a:t>Μάθημα 3</a:t>
            </a:r>
            <a:r>
              <a:rPr lang="el-GR" altLang="en-US" sz="2800" baseline="30000" dirty="0"/>
              <a:t>ο</a:t>
            </a:r>
            <a:r>
              <a:rPr lang="el-GR" altLang="en-US" sz="2800" dirty="0"/>
              <a:t>- 4</a:t>
            </a:r>
            <a:r>
              <a:rPr lang="el-GR" altLang="en-US" sz="2800" baseline="30000" dirty="0"/>
              <a:t>ο</a:t>
            </a:r>
            <a:r>
              <a:rPr lang="el-GR" altLang="en-US" sz="2800" dirty="0"/>
              <a:t>: Εισαγωγή στη θεωρία </a:t>
            </a:r>
            <a:r>
              <a:rPr lang="el-GR" altLang="en-US" sz="2800" dirty="0" smtClean="0"/>
              <a:t>των παιδαγωγικών πρακτικών του </a:t>
            </a:r>
            <a:r>
              <a:rPr lang="en-US" altLang="en-US" sz="2800" dirty="0"/>
              <a:t>B</a:t>
            </a:r>
            <a:r>
              <a:rPr lang="el-GR" altLang="en-US" sz="2800" dirty="0"/>
              <a:t>. </a:t>
            </a:r>
            <a:r>
              <a:rPr lang="en-US" altLang="en-US" sz="2800" dirty="0" smtClean="0"/>
              <a:t>Bernstein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7394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Βιβλιογραφία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en-US" sz="1100" dirty="0"/>
              <a:t>Atkinson, P. (1985) </a:t>
            </a:r>
            <a:r>
              <a:rPr lang="en-US" altLang="en-US" sz="1100" i="1" dirty="0"/>
              <a:t>Language, Structure and Reproduction: An introduction to the sociology of Basil Bernstein</a:t>
            </a:r>
            <a:r>
              <a:rPr lang="en-US" altLang="en-US" sz="1100" dirty="0"/>
              <a:t>, London: Methuen.</a:t>
            </a:r>
            <a:endParaRPr lang="el-GR" altLang="en-US" sz="1100" dirty="0"/>
          </a:p>
          <a:p>
            <a:pPr>
              <a:lnSpc>
                <a:spcPct val="80000"/>
              </a:lnSpc>
            </a:pPr>
            <a:r>
              <a:rPr lang="de-DE" altLang="en-US" sz="1100" dirty="0"/>
              <a:t>Bernstein</a:t>
            </a:r>
            <a:r>
              <a:rPr lang="el-GR" altLang="en-US" sz="1100" dirty="0"/>
              <a:t>, Β. (2000α)(γ’έκδοση) «Περί ταξινόμησης και περιχάραξης της εκπαιδευτικής γνώσης» στο </a:t>
            </a:r>
            <a:r>
              <a:rPr lang="el-GR" altLang="en-US" sz="1100" i="1" dirty="0"/>
              <a:t>Παιδαγωγικοί Κώδικες και Κοινωνικός Έλεγχος</a:t>
            </a:r>
            <a:r>
              <a:rPr lang="el-GR" altLang="en-US" sz="1100" dirty="0"/>
              <a:t>, (εισαγωγή-μετάφραση Ι. Σολομών), Αθήνα: Αλεξάνδρεια.     </a:t>
            </a:r>
            <a:endParaRPr lang="de-DE" altLang="en-US" sz="1100" dirty="0"/>
          </a:p>
          <a:p>
            <a:pPr>
              <a:lnSpc>
                <a:spcPct val="80000"/>
              </a:lnSpc>
            </a:pPr>
            <a:r>
              <a:rPr lang="de-DE" altLang="en-US" sz="1100" dirty="0"/>
              <a:t>Bernstein</a:t>
            </a:r>
            <a:r>
              <a:rPr lang="el-GR" altLang="en-US" sz="1100" dirty="0"/>
              <a:t>, Β. (2000β)(γ’έκδοση) «Κοινωνική τάξη και παιδαγωγικές πρακτικές» στο </a:t>
            </a:r>
            <a:r>
              <a:rPr lang="el-GR" altLang="en-US" sz="1100" i="1" dirty="0"/>
              <a:t>Παιδαγωγικοί Κώδικες και Κοινωνικός Έλεγχος</a:t>
            </a:r>
            <a:r>
              <a:rPr lang="el-GR" altLang="en-US" sz="1100" dirty="0"/>
              <a:t>, (εισαγωγή-μετάφραση Ι. Σολομών), Αθήνα: Αλεξάνδρεια.     </a:t>
            </a:r>
            <a:endParaRPr lang="en-US" altLang="en-US" sz="1100" dirty="0"/>
          </a:p>
          <a:p>
            <a:pPr>
              <a:lnSpc>
                <a:spcPct val="80000"/>
              </a:lnSpc>
            </a:pPr>
            <a:r>
              <a:rPr lang="en-US" altLang="en-US" sz="1100" dirty="0"/>
              <a:t>Bernstein</a:t>
            </a:r>
            <a:r>
              <a:rPr lang="el-GR" altLang="en-US" sz="1100" dirty="0"/>
              <a:t>, Β. (2000γ)(γ’έκδοση) «Κώδικες, τροπές και διαδικασία πολιτισμικής αναπαραγωγής» στο </a:t>
            </a:r>
            <a:r>
              <a:rPr lang="el-GR" altLang="en-US" sz="1100" i="1" dirty="0"/>
              <a:t>Παιδαγωγικοί Κώδικες και Κοινωνικός Έλεγχος</a:t>
            </a:r>
            <a:r>
              <a:rPr lang="el-GR" altLang="en-US" sz="1100" dirty="0"/>
              <a:t>, (εισαγωγή-μετάφραση Ι. Σολομών), Αθήνα: Αλεξάνδρεια. 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Bernstein, Β.  (</a:t>
            </a:r>
            <a:r>
              <a:rPr lang="en-GB" altLang="en-US" sz="1100" dirty="0"/>
              <a:t>1996/</a:t>
            </a:r>
            <a:r>
              <a:rPr lang="en-US" altLang="en-US" sz="1100" dirty="0"/>
              <a:t>2000 </a:t>
            </a:r>
            <a:r>
              <a:rPr lang="el-GR" altLang="en-US" sz="1100" dirty="0"/>
              <a:t>αναθεωρημένη</a:t>
            </a:r>
            <a:r>
              <a:rPr lang="en-GB" altLang="en-US" sz="1100" dirty="0"/>
              <a:t> </a:t>
            </a:r>
            <a:r>
              <a:rPr lang="el-GR" altLang="en-US" sz="1100" dirty="0"/>
              <a:t>έκδοση</a:t>
            </a:r>
            <a:r>
              <a:rPr lang="en-GB" altLang="en-US" sz="1100" dirty="0"/>
              <a:t>) </a:t>
            </a:r>
            <a:r>
              <a:rPr lang="en-US" altLang="en-US" sz="1100" i="1" dirty="0"/>
              <a:t>Pedagogy, Symbolic Control and Identity: Theory, Research, Critique</a:t>
            </a:r>
            <a:r>
              <a:rPr lang="en-US" altLang="en-US" sz="1100" dirty="0"/>
              <a:t>, Oxford: </a:t>
            </a:r>
            <a:r>
              <a:rPr lang="en-US" altLang="en-US" sz="1100" dirty="0" err="1"/>
              <a:t>Rowman</a:t>
            </a:r>
            <a:r>
              <a:rPr lang="en-US" altLang="en-US" sz="1100" dirty="0"/>
              <a:t> &amp; Littlefield. </a:t>
            </a:r>
          </a:p>
          <a:p>
            <a:pPr>
              <a:lnSpc>
                <a:spcPct val="80000"/>
              </a:lnSpc>
            </a:pPr>
            <a:r>
              <a:rPr lang="en-GB" altLang="en-US" sz="1100" dirty="0" err="1"/>
              <a:t>Chouliaraki</a:t>
            </a:r>
            <a:r>
              <a:rPr lang="en-GB" altLang="en-US" sz="1100" dirty="0"/>
              <a:t>, </a:t>
            </a:r>
            <a:r>
              <a:rPr lang="en-GB" altLang="en-US" sz="1100" dirty="0" err="1"/>
              <a:t>Lilie</a:t>
            </a:r>
            <a:r>
              <a:rPr lang="en-GB" altLang="en-US" sz="1100" dirty="0"/>
              <a:t> (1996) Regulative practices in a '</a:t>
            </a:r>
            <a:r>
              <a:rPr lang="en-GB" altLang="en-US" sz="1100" dirty="0" err="1"/>
              <a:t>progressivist</a:t>
            </a:r>
            <a:r>
              <a:rPr lang="en-GB" altLang="en-US" sz="1100" dirty="0"/>
              <a:t>' classroom: 'good habits' as a 'disciplinary technology'. </a:t>
            </a:r>
            <a:r>
              <a:rPr lang="en-GB" altLang="en-US" sz="1100" i="1" dirty="0"/>
              <a:t>Language and education</a:t>
            </a:r>
            <a:r>
              <a:rPr lang="en-GB" altLang="en-US" sz="1100" dirty="0"/>
              <a:t>, 10 (2). pp. 103-118. </a:t>
            </a:r>
          </a:p>
          <a:p>
            <a:pPr>
              <a:lnSpc>
                <a:spcPct val="80000"/>
              </a:lnSpc>
            </a:pPr>
            <a:r>
              <a:rPr lang="en-GB" altLang="en-US" sz="1100" dirty="0" err="1"/>
              <a:t>Chouliaraki</a:t>
            </a:r>
            <a:r>
              <a:rPr lang="en-GB" altLang="en-US" sz="1100" dirty="0"/>
              <a:t>, L. (1998) </a:t>
            </a:r>
            <a:r>
              <a:rPr lang="en-US" altLang="en-US" sz="1100" dirty="0"/>
              <a:t>“</a:t>
            </a:r>
            <a:r>
              <a:rPr lang="en-GB" altLang="en-US" sz="1100" dirty="0"/>
              <a:t>Regulation in '</a:t>
            </a:r>
            <a:r>
              <a:rPr lang="en-GB" altLang="en-US" sz="1100" dirty="0" err="1"/>
              <a:t>progressivist</a:t>
            </a:r>
            <a:r>
              <a:rPr lang="en-GB" altLang="en-US" sz="1100" dirty="0"/>
              <a:t>' pedagogic discourse: individualized teacher-pupil talk, </a:t>
            </a:r>
            <a:r>
              <a:rPr lang="en-GB" altLang="en-US" sz="1100" i="1" dirty="0"/>
              <a:t>Discourse &amp; Society</a:t>
            </a:r>
            <a:r>
              <a:rPr lang="en-GB" altLang="en-US" sz="1100" dirty="0"/>
              <a:t>, 9(1): 5-32.</a:t>
            </a:r>
            <a:endParaRPr lang="en-US" altLang="en-US" sz="1100" dirty="0"/>
          </a:p>
          <a:p>
            <a:pPr>
              <a:lnSpc>
                <a:spcPct val="80000"/>
              </a:lnSpc>
            </a:pPr>
            <a:r>
              <a:rPr lang="el-GR" altLang="en-US" sz="1100" dirty="0"/>
              <a:t>Σολομών, Ι. (1997) Σχήμα: Κοινωνιολογική Ανάλυση Εκπαιδευτικής Πρακτικής, στα πλαίσια του μαθήματος του Ι. Σολομών ¨Κοινωνιολογία της Εκπαίδευσης ΙΙ¨, εαρινό εξάμηνο 1997, Αθήνα: ΤΕΑΠΗ.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Bernstein, B. &amp; J. Solomon (1999) “‘Pedagogy, Identity and the Construction of a Theory of Symbolic Control’: Basil Bernstein questioned by Joseph Solomon”, </a:t>
            </a:r>
            <a:r>
              <a:rPr lang="en-US" altLang="en-US" sz="1100" i="1" dirty="0"/>
              <a:t>British Journal of Sociology of Education</a:t>
            </a:r>
            <a:r>
              <a:rPr lang="en-US" altLang="en-US" sz="1100" dirty="0"/>
              <a:t>, 20(2): 265-279</a:t>
            </a:r>
            <a:r>
              <a:rPr lang="en-GB" altLang="en-US" sz="1100" dirty="0"/>
              <a:t>.</a:t>
            </a:r>
            <a:endParaRPr lang="en-US" altLang="en-US" sz="1100" dirty="0"/>
          </a:p>
          <a:p>
            <a:pPr>
              <a:lnSpc>
                <a:spcPct val="80000"/>
              </a:lnSpc>
            </a:pPr>
            <a:r>
              <a:rPr lang="en-GB" altLang="en-US" sz="1100" dirty="0" err="1"/>
              <a:t>Whitty</a:t>
            </a:r>
            <a:r>
              <a:rPr lang="en-GB" altLang="en-US" sz="1100" dirty="0"/>
              <a:t>, G., </a:t>
            </a:r>
            <a:r>
              <a:rPr lang="en-GB" altLang="en-US" sz="1100" dirty="0" err="1"/>
              <a:t>Aggleton</a:t>
            </a:r>
            <a:r>
              <a:rPr lang="en-GB" altLang="en-US" sz="1100" dirty="0"/>
              <a:t>, P. &amp; G. Rowe (2002) “School Knowledge and Social Education” </a:t>
            </a:r>
            <a:r>
              <a:rPr lang="el-GR" altLang="en-US" sz="1100" dirty="0"/>
              <a:t>στο</a:t>
            </a:r>
            <a:r>
              <a:rPr lang="en-GB" altLang="en-US" sz="1100" dirty="0"/>
              <a:t> </a:t>
            </a:r>
            <a:r>
              <a:rPr lang="en-US" altLang="en-US" sz="1100" dirty="0"/>
              <a:t>G. </a:t>
            </a:r>
            <a:r>
              <a:rPr lang="en-US" altLang="en-US" sz="1100" dirty="0" err="1"/>
              <a:t>Whitty</a:t>
            </a:r>
            <a:r>
              <a:rPr lang="en-US" altLang="en-US" sz="1100" dirty="0"/>
              <a:t> </a:t>
            </a:r>
            <a:r>
              <a:rPr lang="en-US" altLang="en-US" sz="1100" i="1" dirty="0"/>
              <a:t>Making Sense of Education Policy</a:t>
            </a:r>
            <a:r>
              <a:rPr lang="en-US" altLang="en-US" sz="1100" dirty="0"/>
              <a:t>, London: Sage, </a:t>
            </a:r>
            <a:r>
              <a:rPr lang="el-GR" altLang="en-US" sz="1100" dirty="0"/>
              <a:t>σσ</a:t>
            </a:r>
            <a:r>
              <a:rPr lang="en-GB" altLang="en-US" sz="1100" dirty="0"/>
              <a:t>.</a:t>
            </a:r>
            <a:r>
              <a:rPr lang="en-US" altLang="en-US" sz="1100" dirty="0"/>
              <a:t> 27-45.</a:t>
            </a:r>
            <a:endParaRPr lang="el-GR" altLang="en-US" sz="1100" dirty="0"/>
          </a:p>
          <a:p>
            <a:pPr>
              <a:lnSpc>
                <a:spcPct val="80000"/>
              </a:lnSpc>
            </a:pPr>
            <a:r>
              <a:rPr lang="el-GR" altLang="en-US" sz="1100" dirty="0"/>
              <a:t>Whitty, G. (2007) </a:t>
            </a:r>
            <a:r>
              <a:rPr lang="el-GR" altLang="en-US" sz="1100" i="1" dirty="0"/>
              <a:t>Κοινωνιολογία και σχολική γνώση</a:t>
            </a:r>
            <a:r>
              <a:rPr lang="el-GR" altLang="en-US" sz="1100" dirty="0"/>
              <a:t>, Θεσσαλονίκη: Επίκεντρο.</a:t>
            </a:r>
          </a:p>
          <a:p>
            <a:pPr>
              <a:lnSpc>
                <a:spcPct val="80000"/>
              </a:lnSpc>
            </a:pPr>
            <a:r>
              <a:rPr lang="en-US" altLang="en-US" sz="1100" dirty="0" err="1"/>
              <a:t>Whitty</a:t>
            </a:r>
            <a:r>
              <a:rPr lang="en-US" altLang="en-US" sz="1100" dirty="0"/>
              <a:t>, G. (2010) </a:t>
            </a:r>
            <a:r>
              <a:rPr lang="en-GB" altLang="en-US" sz="1100" dirty="0"/>
              <a:t>Revisiting School Knowledge: some sociological perspectives on new school curricula, </a:t>
            </a:r>
            <a:r>
              <a:rPr lang="en-GB" altLang="en-US" sz="1100" i="1" dirty="0"/>
              <a:t>European Journal of Education, </a:t>
            </a:r>
            <a:r>
              <a:rPr lang="en-GB" altLang="en-US" sz="1100" dirty="0"/>
              <a:t>Vol. 45(1): 28-45</a:t>
            </a:r>
            <a:r>
              <a:rPr lang="en-GB" altLang="en-US" sz="1100" dirty="0" smtClean="0"/>
              <a:t>.</a:t>
            </a:r>
            <a:endParaRPr lang="en-GB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323646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n-US" sz="2000" dirty="0" smtClean="0"/>
              <a:t>1.0</a:t>
            </a:r>
            <a:r>
              <a:rPr lang="el-GR" sz="2000" dirty="0" smtClean="0"/>
              <a:t>.  </a:t>
            </a:r>
            <a:endParaRPr lang="el-GR" sz="2000" dirty="0"/>
          </a:p>
          <a:p>
            <a:pPr marL="0" indent="0">
              <a:buNone/>
            </a:pPr>
            <a:r>
              <a:rPr lang="el-GR" sz="2000" dirty="0"/>
              <a:t>Έχουν προηγηθεί οι κάτωθι εκδόσεις:</a:t>
            </a:r>
          </a:p>
          <a:p>
            <a:r>
              <a:rPr lang="el-GR" sz="2000" dirty="0" smtClean="0"/>
              <a:t>Έκδοση διαθέσιμη </a:t>
            </a:r>
            <a:r>
              <a:rPr lang="el-GR" sz="2000" dirty="0">
                <a:hlinkClick r:id="rId3"/>
              </a:rPr>
              <a:t>εδώ</a:t>
            </a:r>
            <a:r>
              <a:rPr lang="el-GR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605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sz="2000" dirty="0" smtClean="0"/>
              <a:t>Αλεξάνδρα Βασιλοπούλου </a:t>
            </a:r>
            <a:r>
              <a:rPr lang="en-US" sz="2000" dirty="0" smtClean="0"/>
              <a:t>2015</a:t>
            </a:r>
            <a:r>
              <a:rPr lang="el-GR" sz="2000" dirty="0" smtClean="0"/>
              <a:t>. Αλεξάνδρα Βασιλοπούλου. «</a:t>
            </a:r>
            <a:r>
              <a:rPr lang="el-GR" sz="2000" dirty="0"/>
              <a:t>Οι κοινωνικές παράμετροι </a:t>
            </a:r>
            <a:br>
              <a:rPr lang="el-GR" sz="2000" dirty="0"/>
            </a:br>
            <a:r>
              <a:rPr lang="el-GR" sz="2000" dirty="0"/>
              <a:t>της εκπαιδευτικής διαδικασίας. Εισαγωγή</a:t>
            </a:r>
            <a:r>
              <a:rPr lang="el-GR" sz="2000" dirty="0" smtClean="0"/>
              <a:t>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2015.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GB" sz="2000" dirty="0" smtClean="0">
                <a:hlinkClick r:id="rId3"/>
              </a:rPr>
              <a:t>opencourses.uoa.gr/courses/ECD105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έργων:</a:t>
            </a:r>
          </a:p>
          <a:p>
            <a:pPr marL="0" indent="0">
              <a:buNone/>
            </a:pPr>
            <a:r>
              <a:rPr lang="el-GR" sz="2000" b="1" dirty="0" smtClean="0"/>
              <a:t>Εικόνες/Σχήματα/Διαγράμματα</a:t>
            </a:r>
            <a:r>
              <a:rPr lang="en-US" sz="2000" b="1" dirty="0" smtClean="0"/>
              <a:t>/</a:t>
            </a:r>
            <a:r>
              <a:rPr lang="el-GR" sz="2000" b="1" dirty="0" smtClean="0"/>
              <a:t>Φωτογραφίες</a:t>
            </a:r>
          </a:p>
          <a:p>
            <a:pPr marL="0" indent="0">
              <a:buNone/>
            </a:pPr>
            <a:r>
              <a:rPr lang="el-GR" sz="2000" dirty="0"/>
              <a:t>Εικόνα 1: ΜΠΑΖΙΛ ΜΠΕΡΝΣΤΑΪΝ. </a:t>
            </a:r>
            <a:r>
              <a:rPr lang="en-US" sz="2000" dirty="0"/>
              <a:t>Copyrighted. </a:t>
            </a:r>
            <a:r>
              <a:rPr lang="el-GR" sz="2000" dirty="0"/>
              <a:t>Σύνδεσμος</a:t>
            </a:r>
            <a:r>
              <a:rPr lang="en-US" sz="2000" dirty="0"/>
              <a:t>: </a:t>
            </a:r>
            <a:r>
              <a:rPr lang="en-US" sz="2000" dirty="0">
                <a:hlinkClick r:id="rId3"/>
              </a:rPr>
              <a:t>http://www.thefullwiki.org/Basil_Bernstein</a:t>
            </a:r>
            <a:r>
              <a:rPr lang="el-GR" sz="2000" dirty="0"/>
              <a:t>. Πηγή</a:t>
            </a:r>
            <a:r>
              <a:rPr lang="en-US" sz="2000" dirty="0"/>
              <a:t>: </a:t>
            </a:r>
            <a:r>
              <a:rPr lang="en-US" sz="2000" dirty="0">
                <a:hlinkClick r:id="rId4"/>
              </a:rPr>
              <a:t>www.thefullwiki.org</a:t>
            </a:r>
            <a:r>
              <a:rPr lang="el-GR" sz="2000" dirty="0"/>
              <a:t>.</a:t>
            </a:r>
          </a:p>
          <a:p>
            <a:pPr marL="0" indent="0">
              <a:buNone/>
            </a:pPr>
            <a:r>
              <a:rPr lang="el-GR" sz="2000" dirty="0" smtClean="0"/>
              <a:t>Εικόνα </a:t>
            </a:r>
            <a:r>
              <a:rPr lang="el-GR" sz="2000" dirty="0"/>
              <a:t>2</a:t>
            </a:r>
            <a:r>
              <a:rPr lang="el-GR" sz="2000" dirty="0" smtClean="0"/>
              <a:t>: ΜΠΑΖΙΛ </a:t>
            </a:r>
            <a:r>
              <a:rPr lang="el-GR" sz="2000" dirty="0"/>
              <a:t>ΜΠΕΡΝΣΤΑΪΝ, Παιδαγωγικοί κώδικες και κοινωνικός έλεγχος</a:t>
            </a:r>
            <a:r>
              <a:rPr lang="en-US" sz="2000" dirty="0"/>
              <a:t>.</a:t>
            </a:r>
            <a:r>
              <a:rPr lang="el-GR" sz="2000" dirty="0"/>
              <a:t> </a:t>
            </a:r>
            <a:r>
              <a:rPr lang="en-US" sz="2000" dirty="0"/>
              <a:t>Copyright 2015 Alexandria Publications</a:t>
            </a:r>
            <a:r>
              <a:rPr lang="el-GR" sz="2000" dirty="0"/>
              <a:t>. Σύνδεσμος</a:t>
            </a:r>
            <a:r>
              <a:rPr lang="en-US" sz="2000" dirty="0"/>
              <a:t>: </a:t>
            </a:r>
            <a:r>
              <a:rPr lang="en-US" sz="2000" dirty="0">
                <a:hlinkClick r:id="rId5"/>
              </a:rPr>
              <a:t>http://</a:t>
            </a:r>
            <a:r>
              <a:rPr lang="en-US" sz="2000" dirty="0" smtClean="0">
                <a:hlinkClick r:id="rId5"/>
              </a:rPr>
              <a:t>www.alexandria-publ.gr/book.php?id=147</a:t>
            </a:r>
            <a:r>
              <a:rPr lang="el-GR" sz="2000" dirty="0" smtClean="0"/>
              <a:t>. </a:t>
            </a:r>
            <a:r>
              <a:rPr lang="el-GR" sz="2000" dirty="0"/>
              <a:t>Πηγή</a:t>
            </a:r>
            <a:r>
              <a:rPr lang="en-US" sz="2000" dirty="0"/>
              <a:t>: </a:t>
            </a:r>
            <a:r>
              <a:rPr lang="en-US" sz="2000" dirty="0" smtClean="0">
                <a:hlinkClick r:id="rId6"/>
              </a:rPr>
              <a:t>www.alexandria-publ.gr</a:t>
            </a:r>
            <a:r>
              <a:rPr lang="el-GR" sz="2000" dirty="0" smtClean="0"/>
              <a:t>.</a:t>
            </a:r>
            <a:endParaRPr lang="el-GR" sz="2000" dirty="0"/>
          </a:p>
          <a:p>
            <a:pPr marL="0" indent="0">
              <a:buNone/>
            </a:pPr>
            <a:r>
              <a:rPr lang="el-GR" sz="2000" dirty="0" smtClean="0"/>
              <a:t>Εικόνα </a:t>
            </a:r>
            <a:r>
              <a:rPr lang="el-GR" sz="2000" dirty="0"/>
              <a:t>3</a:t>
            </a:r>
            <a:r>
              <a:rPr lang="el-GR" sz="2000" dirty="0" smtClean="0"/>
              <a:t>: </a:t>
            </a:r>
            <a:r>
              <a:rPr lang="el-GR" altLang="en-US" sz="2000" dirty="0"/>
              <a:t>Σολομών, Ι. (1997) Σχήμα: Κοινωνιολογική Ανάλυση Εκπαιδευτικής Πρακτικής, στα πλαίσια του μαθήματος του Ι. Σολομών ¨Κοινωνιολογία της Εκπαίδευσης ΙΙ¨, εαρινό εξάμηνο 1997, Αθήνα: </a:t>
            </a:r>
            <a:r>
              <a:rPr lang="el-GR" altLang="en-US" sz="2000" dirty="0" smtClean="0"/>
              <a:t>ΤΕΑΠΗ. </a:t>
            </a:r>
            <a:r>
              <a:rPr lang="en-US" sz="2000" dirty="0" smtClean="0"/>
              <a:t>Copyrighted.</a:t>
            </a:r>
          </a:p>
        </p:txBody>
      </p:sp>
    </p:spTree>
    <p:extLst>
      <p:ext uri="{BB962C8B-B14F-4D97-AF65-F5344CB8AC3E}">
        <p14:creationId xmlns:p14="http://schemas.microsoft.com/office/powerpoint/2010/main" val="235304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 smtClean="0"/>
              <a:t>Ερωτήματα</a:t>
            </a:r>
            <a:endParaRPr lang="el-GR" alt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484784"/>
            <a:ext cx="8229600" cy="4525963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l-GR" altLang="en-US" dirty="0" smtClean="0"/>
              <a:t>1</a:t>
            </a:r>
            <a:r>
              <a:rPr lang="el-GR" altLang="en-US" dirty="0"/>
              <a:t>) Πώς μπορούμε να αναλύσουμε διαφορετικές παιδαγωγικές πρακτικές;</a:t>
            </a:r>
          </a:p>
          <a:p>
            <a:pPr>
              <a:buFontTx/>
              <a:buNone/>
            </a:pPr>
            <a:r>
              <a:rPr lang="el-GR" altLang="en-US" dirty="0"/>
              <a:t>2) Ποιες ταξικές παραδοχές (</a:t>
            </a:r>
            <a:r>
              <a:rPr lang="en-US" altLang="en-US" dirty="0"/>
              <a:t>assumptions</a:t>
            </a:r>
            <a:r>
              <a:rPr lang="el-GR" altLang="en-US" dirty="0"/>
              <a:t>) εμπεριέχονται στις διαφορετικές παιδαγωγικές πρακτικές;</a:t>
            </a:r>
          </a:p>
          <a:p>
            <a:pPr>
              <a:buFontTx/>
              <a:buNone/>
            </a:pPr>
            <a:r>
              <a:rPr lang="el-GR" altLang="en-US" dirty="0"/>
              <a:t>3) Ποιες οι εσωτερικές διαφοροποιήσεις διαφορετικών παιδαγωγικών;  </a:t>
            </a:r>
          </a:p>
        </p:txBody>
      </p:sp>
    </p:spTree>
    <p:extLst>
      <p:ext uri="{BB962C8B-B14F-4D97-AF65-F5344CB8AC3E}">
        <p14:creationId xmlns:p14="http://schemas.microsoft.com/office/powerpoint/2010/main" val="35208432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altLang="en-US" dirty="0"/>
              <a:t>Basil Bernstein</a:t>
            </a:r>
            <a:endParaRPr lang="el-GR" altLang="en-US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endParaRPr lang="el-GR" altLang="en-US" sz="2000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l-GR" altLang="en-US" sz="2000" dirty="0"/>
              <a:t>Θεωρία των παιδαγωγικών πρακτικών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l-GR" altLang="en-US" sz="2000" dirty="0"/>
          </a:p>
          <a:p>
            <a:pPr marL="609600" indent="-609600">
              <a:lnSpc>
                <a:spcPct val="90000"/>
              </a:lnSpc>
            </a:pPr>
            <a:r>
              <a:rPr lang="en-US" altLang="en-US" sz="2000" dirty="0"/>
              <a:t>Bernstein, Β. (1975) </a:t>
            </a:r>
            <a:r>
              <a:rPr lang="en-US" altLang="en-US" sz="2000" i="1" dirty="0"/>
              <a:t>Class</a:t>
            </a:r>
            <a:r>
              <a:rPr lang="en-GB" altLang="en-US" sz="2000" i="1" dirty="0"/>
              <a:t>, </a:t>
            </a:r>
            <a:r>
              <a:rPr lang="en-US" altLang="en-US" sz="2000" i="1" dirty="0"/>
              <a:t>codes and control</a:t>
            </a:r>
            <a:r>
              <a:rPr lang="en-US" altLang="en-US" sz="2000" dirty="0"/>
              <a:t>, Vol. </a:t>
            </a:r>
            <a:r>
              <a:rPr lang="en-GB" altLang="en-US" sz="2000" dirty="0"/>
              <a:t>3</a:t>
            </a:r>
            <a:r>
              <a:rPr lang="en-US" altLang="en-US" sz="2000" dirty="0"/>
              <a:t>, London: Routledge &amp; Kegan Paul.              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en-US" sz="2000" dirty="0"/>
              <a:t>Bernstein</a:t>
            </a:r>
            <a:r>
              <a:rPr lang="el-GR" altLang="en-US" sz="2000" dirty="0"/>
              <a:t>, Β. [1989,1991](2000) </a:t>
            </a:r>
            <a:r>
              <a:rPr lang="el-GR" altLang="en-US" sz="2000" i="1" dirty="0"/>
              <a:t>Παιδαγωγικοί Κώδικες και Κοινωνικός Έλεγχος</a:t>
            </a:r>
            <a:r>
              <a:rPr lang="el-GR" altLang="en-US" sz="2000" dirty="0"/>
              <a:t>, (εισαγωγή-μετάφραση Ι. Σολομών), Αθήνα: Αλεξάνδρεια. </a:t>
            </a:r>
            <a:endParaRPr lang="el-GR" altLang="en-US" sz="2000" dirty="0" smtClean="0"/>
          </a:p>
          <a:p>
            <a:pPr marL="609600" indent="-609600">
              <a:lnSpc>
                <a:spcPct val="90000"/>
              </a:lnSpc>
            </a:pPr>
            <a:r>
              <a:rPr lang="en-US" altLang="en-US" sz="2000" dirty="0" smtClean="0"/>
              <a:t>Bernstein</a:t>
            </a:r>
            <a:r>
              <a:rPr lang="en-US" altLang="en-US" sz="2000" dirty="0"/>
              <a:t>, Β. (19</a:t>
            </a:r>
            <a:r>
              <a:rPr lang="en-GB" altLang="en-US" sz="2000" dirty="0"/>
              <a:t>90</a:t>
            </a:r>
            <a:r>
              <a:rPr lang="en-US" altLang="en-US" sz="2000" dirty="0"/>
              <a:t>) </a:t>
            </a:r>
            <a:r>
              <a:rPr lang="en-US" altLang="en-US" sz="2000" i="1" dirty="0"/>
              <a:t>The Structuring of Pedagogic Discourse</a:t>
            </a:r>
            <a:r>
              <a:rPr lang="en-GB" altLang="en-US" sz="2000" dirty="0"/>
              <a:t>,</a:t>
            </a:r>
            <a:r>
              <a:rPr lang="en-US" altLang="en-US" sz="2000" i="1" dirty="0"/>
              <a:t> Class</a:t>
            </a:r>
            <a:r>
              <a:rPr lang="en-GB" altLang="en-US" sz="2000" i="1" dirty="0"/>
              <a:t>, </a:t>
            </a:r>
            <a:r>
              <a:rPr lang="en-US" altLang="en-US" sz="2000" i="1" dirty="0"/>
              <a:t>codes and control</a:t>
            </a:r>
            <a:r>
              <a:rPr lang="en-US" altLang="en-US" sz="2000" dirty="0"/>
              <a:t>, Vol. </a:t>
            </a:r>
            <a:r>
              <a:rPr lang="en-GB" altLang="en-US" sz="2000" dirty="0"/>
              <a:t>4</a:t>
            </a:r>
            <a:r>
              <a:rPr lang="en-US" altLang="en-US" sz="2000" dirty="0"/>
              <a:t>,  London: Routledge.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en-US" sz="2000" dirty="0"/>
              <a:t>Bernstein, Β. [</a:t>
            </a:r>
            <a:r>
              <a:rPr lang="en-GB" altLang="en-US" sz="2000" dirty="0"/>
              <a:t>1996](</a:t>
            </a:r>
            <a:r>
              <a:rPr lang="en-US" altLang="en-US" sz="2000" dirty="0"/>
              <a:t>2000 </a:t>
            </a:r>
            <a:r>
              <a:rPr lang="el-GR" altLang="en-US" sz="2000" dirty="0"/>
              <a:t>αναθεωρημένη</a:t>
            </a:r>
            <a:r>
              <a:rPr lang="en-GB" altLang="en-US" sz="2000" dirty="0"/>
              <a:t> </a:t>
            </a:r>
            <a:r>
              <a:rPr lang="el-GR" altLang="en-US" sz="2000" dirty="0"/>
              <a:t>έκδοση</a:t>
            </a:r>
            <a:r>
              <a:rPr lang="en-GB" altLang="en-US" sz="2000" dirty="0"/>
              <a:t>) </a:t>
            </a:r>
            <a:r>
              <a:rPr lang="en-US" altLang="en-US" sz="2000" i="1" dirty="0"/>
              <a:t>Pedagogy, Symbolic Control and Identity: Theory, Research, Critique</a:t>
            </a:r>
            <a:r>
              <a:rPr lang="en-US" altLang="en-US" sz="2000" dirty="0"/>
              <a:t>, Oxford: </a:t>
            </a:r>
            <a:r>
              <a:rPr lang="en-US" altLang="en-US" sz="2000" dirty="0" err="1"/>
              <a:t>Rowman</a:t>
            </a:r>
            <a:r>
              <a:rPr lang="en-US" altLang="en-US" sz="2000" dirty="0"/>
              <a:t> &amp; Littlefield.</a:t>
            </a:r>
            <a:endParaRPr lang="el-GR" altLang="en-US" sz="2000" dirty="0"/>
          </a:p>
        </p:txBody>
      </p:sp>
      <p:pic>
        <p:nvPicPr>
          <p:cNvPr id="6" name="Picture 4" descr="180px-Basil_bernstein_by_LGdL">
            <a:hlinkClick r:id="rId3" tooltip="Basil Bernstein.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0" y="502310"/>
            <a:ext cx="1714500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73616" y="2232100"/>
            <a:ext cx="313184" cy="2400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62500" lnSpcReduction="20000"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3450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sz="4000" dirty="0"/>
              <a:t>Θεωρία των παιδαγωγικών πρακτικών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n-US" sz="2400" dirty="0"/>
              <a:t>Διαφορετικές μορφές μετάδοσης της γνώσης συνδέονται με ταξικές παραδοχές των αναλυτικών προγραμμάτων και της παιδαγωγικής μεθόδου – οδηγούν στην εκπαιδευτική ανισότητα και στην αναπαραγωγή της κοινωνικής ανισότητας.</a:t>
            </a:r>
          </a:p>
          <a:p>
            <a:pPr>
              <a:lnSpc>
                <a:spcPct val="90000"/>
              </a:lnSpc>
            </a:pPr>
            <a:r>
              <a:rPr lang="el-GR" altLang="en-US" sz="2400" dirty="0"/>
              <a:t>Εξετάζονται οι κανόνες των πρακτικών: πώς επηρεάζουν το υπό μετάδοση περιεχόμενο, την παιδαγωγική σχέση (μεταδότη-δέκτη) αλλά και ομάδες με διαφορετική ταξική προέλευση (</a:t>
            </a:r>
            <a:r>
              <a:rPr lang="en-US" altLang="en-US" sz="2400" dirty="0"/>
              <a:t>Bernstein</a:t>
            </a:r>
            <a:r>
              <a:rPr lang="el-GR" altLang="en-US" sz="2400" dirty="0"/>
              <a:t> 1990). </a:t>
            </a:r>
          </a:p>
          <a:p>
            <a:pPr>
              <a:lnSpc>
                <a:spcPct val="90000"/>
              </a:lnSpc>
            </a:pPr>
            <a:r>
              <a:rPr lang="el-GR" altLang="en-US" sz="2400" dirty="0"/>
              <a:t>Η μετάδοση διαφορετικών παιδαγωγικών κωδίκων παράγει διαφορετικές παιδαγωγικές ταυτότητες (</a:t>
            </a:r>
            <a:r>
              <a:rPr lang="en-US" altLang="en-US" sz="2400" dirty="0"/>
              <a:t>Bernstein 2000</a:t>
            </a:r>
            <a:r>
              <a:rPr lang="el-GR" altLang="en-US" sz="2400" dirty="0"/>
              <a:t>). </a:t>
            </a:r>
          </a:p>
          <a:p>
            <a:pPr>
              <a:lnSpc>
                <a:spcPct val="90000"/>
              </a:lnSpc>
              <a:buFontTx/>
              <a:buNone/>
            </a:pPr>
            <a:endParaRPr lang="el-G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7903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Ορισμός παιδαγωγικών πρακτικών 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>
              <a:buFontTx/>
              <a:buNone/>
            </a:pPr>
            <a:r>
              <a:rPr lang="el-GR" altLang="en-US" sz="2400" dirty="0" smtClean="0"/>
              <a:t>(</a:t>
            </a:r>
            <a:r>
              <a:rPr lang="en-US" altLang="en-US" sz="2400" dirty="0"/>
              <a:t>Bernstein</a:t>
            </a:r>
            <a:r>
              <a:rPr lang="el-GR" altLang="en-US" sz="2400" dirty="0"/>
              <a:t> 2000β, </a:t>
            </a:r>
            <a:r>
              <a:rPr lang="en-US" altLang="en-US" sz="2400" dirty="0" err="1"/>
              <a:t>Sadovnik</a:t>
            </a:r>
            <a:r>
              <a:rPr lang="el-GR" altLang="en-US" sz="2400" dirty="0"/>
              <a:t> 1995)</a:t>
            </a:r>
          </a:p>
          <a:p>
            <a:pPr marL="0">
              <a:buFontTx/>
              <a:buNone/>
            </a:pPr>
            <a:endParaRPr lang="el-GR" altLang="en-US" dirty="0" smtClean="0"/>
          </a:p>
          <a:p>
            <a:pPr marL="0">
              <a:buFontTx/>
              <a:buNone/>
            </a:pPr>
            <a:r>
              <a:rPr lang="el-GR" altLang="en-US" dirty="0" smtClean="0"/>
              <a:t>Οι </a:t>
            </a:r>
            <a:r>
              <a:rPr lang="el-GR" altLang="en-US" dirty="0"/>
              <a:t>παιδαγωγικές πρακτικές είναι η πραγμάτωση των κατηγοριών: εξαρτώνται από τις σχέσεις μεταξύ των κατηγοριών (</a:t>
            </a:r>
            <a:r>
              <a:rPr lang="en-US" altLang="en-US" dirty="0"/>
              <a:t>Bernstein</a:t>
            </a:r>
            <a:r>
              <a:rPr lang="el-GR" altLang="en-US" dirty="0"/>
              <a:t> 2000γ). </a:t>
            </a:r>
          </a:p>
          <a:p>
            <a:pPr marL="0">
              <a:buFontTx/>
              <a:buNone/>
            </a:pPr>
            <a:r>
              <a:rPr lang="el-GR" altLang="en-US" dirty="0" smtClean="0"/>
              <a:t>Πρακτική</a:t>
            </a:r>
            <a:r>
              <a:rPr lang="el-GR" altLang="en-US" dirty="0"/>
              <a:t>= το «μήνυμα» και το μέσον πρόσληψης μιας κατηγορίας</a:t>
            </a:r>
            <a:r>
              <a:rPr lang="el-GR" alt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478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6936" y="2747797"/>
            <a:ext cx="75243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l-GR" altLang="en-US" sz="2400" b="1" dirty="0" smtClean="0"/>
              <a:t>Κείμενο</a:t>
            </a:r>
            <a:r>
              <a:rPr lang="en-GB" altLang="en-US" sz="2400" b="1" dirty="0" smtClean="0"/>
              <a:t> </a:t>
            </a:r>
            <a:r>
              <a:rPr lang="el-GR" altLang="en-US" sz="2400" b="1" dirty="0" smtClean="0"/>
              <a:t>αναφοράς</a:t>
            </a:r>
          </a:p>
          <a:p>
            <a:pPr>
              <a:buFontTx/>
              <a:buNone/>
            </a:pPr>
            <a:endParaRPr lang="en-GB" altLang="en-US" sz="2400" dirty="0"/>
          </a:p>
          <a:p>
            <a:pPr>
              <a:buFontTx/>
              <a:buNone/>
            </a:pPr>
            <a:r>
              <a:rPr lang="de-DE" altLang="en-US" sz="2400" dirty="0"/>
              <a:t>Bernstein</a:t>
            </a:r>
            <a:r>
              <a:rPr lang="el-GR" altLang="en-US" sz="2400" dirty="0"/>
              <a:t>, Β. (2000α)</a:t>
            </a:r>
            <a:r>
              <a:rPr lang="en-US" altLang="en-US" sz="2400" dirty="0"/>
              <a:t> </a:t>
            </a:r>
            <a:r>
              <a:rPr lang="el-GR" altLang="en-US" sz="2400" dirty="0"/>
              <a:t>«Περί ταξινόμησης </a:t>
            </a:r>
            <a:r>
              <a:rPr lang="el-GR" altLang="en-US" sz="2400" dirty="0" smtClean="0"/>
              <a:t>και περιχάραξης</a:t>
            </a:r>
            <a:r>
              <a:rPr lang="el-GR" altLang="en-US" sz="2400" dirty="0"/>
              <a:t>» στο Παιδαγωγικοί Κώδικες και Κοινωνικός Έλεγχος, (εισαγωγή-μετάφραση Ι. Σολομών), Αθήνα: Αλεξάνδρεια.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748464" y="4047389"/>
            <a:ext cx="313184" cy="2400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62500" lnSpcReduction="20000"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745083" y="6171051"/>
            <a:ext cx="313184" cy="2400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62500" lnSpcReduction="20000"/>
          </a:bodyPr>
          <a:lstStyle/>
          <a:p>
            <a:r>
              <a:rPr lang="el-GR" dirty="0">
                <a:solidFill>
                  <a:schemeClr val="bg1"/>
                </a:solidFill>
              </a:rPr>
              <a:t>3</a:t>
            </a:r>
            <a:endParaRPr lang="el-GR" dirty="0" smtClean="0">
              <a:solidFill>
                <a:schemeClr val="bg1"/>
              </a:solidFill>
            </a:endParaRPr>
          </a:p>
        </p:txBody>
      </p:sp>
      <p:pic>
        <p:nvPicPr>
          <p:cNvPr id="14" name="Picture 5" descr="149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264" y="116632"/>
            <a:ext cx="1524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8656222" y="2100517"/>
            <a:ext cx="313184" cy="2400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62500" lnSpcReduction="20000"/>
          </a:bodyPr>
          <a:lstStyle/>
          <a:p>
            <a:r>
              <a:rPr lang="el-GR" dirty="0">
                <a:solidFill>
                  <a:schemeClr val="bg1"/>
                </a:solidFill>
              </a:rPr>
              <a:t>2</a:t>
            </a:r>
            <a:endParaRPr lang="el-GR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24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z="280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>
              <a:buNone/>
            </a:pPr>
            <a:r>
              <a:rPr lang="el-GR" altLang="en-US" dirty="0"/>
              <a:t>Ο </a:t>
            </a:r>
            <a:r>
              <a:rPr lang="en-US" altLang="en-US" dirty="0"/>
              <a:t>Bernstein </a:t>
            </a:r>
            <a:r>
              <a:rPr lang="el-GR" altLang="en-US" dirty="0"/>
              <a:t>για να περιγράψει το αναλυτικό </a:t>
            </a:r>
            <a:r>
              <a:rPr lang="el-GR" altLang="en-US" dirty="0" smtClean="0"/>
              <a:t>πρόγραμμα </a:t>
            </a:r>
            <a:r>
              <a:rPr lang="el-GR" altLang="en-US" dirty="0"/>
              <a:t>και τις παιδαγωγικές πρακτικές </a:t>
            </a:r>
            <a:r>
              <a:rPr lang="el-GR" altLang="en-US" dirty="0" smtClean="0"/>
              <a:t>χρησιμοποίησε </a:t>
            </a:r>
            <a:r>
              <a:rPr lang="el-GR" altLang="en-US" dirty="0"/>
              <a:t>τις έννοιες:</a:t>
            </a:r>
          </a:p>
          <a:p>
            <a:pPr marL="0">
              <a:buFontTx/>
              <a:buNone/>
            </a:pPr>
            <a:endParaRPr lang="en-US" altLang="en-US" dirty="0" smtClean="0"/>
          </a:p>
          <a:p>
            <a:pPr marL="0">
              <a:buFont typeface="Wingdings" panose="05000000000000000000" pitchFamily="2" charset="2"/>
              <a:buChar char="Ø"/>
            </a:pPr>
            <a:r>
              <a:rPr lang="el-GR" altLang="en-US" b="1" dirty="0" smtClean="0"/>
              <a:t>Ταξινόμηση</a:t>
            </a:r>
            <a:endParaRPr lang="el-GR" altLang="en-US" dirty="0"/>
          </a:p>
          <a:p>
            <a:pPr marL="0">
              <a:buFont typeface="Wingdings" panose="05000000000000000000" pitchFamily="2" charset="2"/>
              <a:buChar char="Ø"/>
            </a:pPr>
            <a:r>
              <a:rPr lang="el-GR" altLang="en-US" b="1" dirty="0"/>
              <a:t>Περιχάραξη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87869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l-GR" altLang="en-US" b="1" dirty="0"/>
              <a:t>Ταξινόμηση</a:t>
            </a:r>
            <a:r>
              <a:rPr lang="el-GR" altLang="en-US" dirty="0"/>
              <a:t>: </a:t>
            </a:r>
            <a:r>
              <a:rPr lang="en-US" altLang="en-US" dirty="0"/>
              <a:t>O</a:t>
            </a:r>
            <a:r>
              <a:rPr lang="el-GR" altLang="en-US" dirty="0"/>
              <a:t> </a:t>
            </a:r>
            <a:r>
              <a:rPr lang="el-GR" altLang="en-US" i="1" dirty="0"/>
              <a:t>βαθμός ισχύος των συνόρων</a:t>
            </a:r>
            <a:r>
              <a:rPr lang="el-GR" altLang="en-US" dirty="0"/>
              <a:t> μεταξύ περιεχομένων</a:t>
            </a:r>
            <a:endParaRPr lang="en-US" altLang="en-US" dirty="0"/>
          </a:p>
          <a:p>
            <a:pPr marL="0">
              <a:buFont typeface="Wingdings" panose="05000000000000000000" pitchFamily="2" charset="2"/>
              <a:buNone/>
            </a:pPr>
            <a:r>
              <a:rPr lang="el-GR" altLang="en-US" dirty="0"/>
              <a:t>«ποιος» (διδάσκει, διδάσκεται) «τι» (διδάσκει, διδάσκεται)</a:t>
            </a:r>
            <a:endParaRPr lang="en-US" altLang="en-US" dirty="0"/>
          </a:p>
          <a:p>
            <a:pPr marL="0"/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179769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1754</TotalTime>
  <Words>1342</Words>
  <Application>Microsoft Office PowerPoint</Application>
  <PresentationFormat>On-screen Show (4:3)</PresentationFormat>
  <Paragraphs>181</Paragraphs>
  <Slides>28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Symbol</vt:lpstr>
      <vt:lpstr>Wingdings</vt:lpstr>
      <vt:lpstr>Θέμα του Office</vt:lpstr>
      <vt:lpstr>Οι κοινωνικές παράμετροι  της εκπαιδευτικής διαδικασίας </vt:lpstr>
      <vt:lpstr>Οι κοινωνικές παράμετροι  της εκπαιδευτικής διαδικασίας</vt:lpstr>
      <vt:lpstr>Ερωτήματα</vt:lpstr>
      <vt:lpstr>Basil Bernstein</vt:lpstr>
      <vt:lpstr>Θεωρία των παιδαγωγικών πρακτικών</vt:lpstr>
      <vt:lpstr>Ορισμός παιδαγωγικών πρακτικών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Ορατή παιδαγωγική:</vt:lpstr>
      <vt:lpstr>Αόρατη παιδαγωγική:</vt:lpstr>
      <vt:lpstr>PowerPoint Presentation</vt:lpstr>
      <vt:lpstr>Σύνδεση γλωσσικών-παιδαγωγικών κωδίκων  (Atkinson 1985: 149-150)</vt:lpstr>
      <vt:lpstr>Σχήμα: Κοινωνιολογική Ανάλυση Εκπαιδευτικής Πρακτικής (Σολομών 1997)</vt:lpstr>
      <vt:lpstr>Βιβλιογραφία</vt:lpstr>
      <vt:lpstr>Τέλος Ενότητας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  <vt:lpstr>Σημείωμα Χρήσης Έργων Τρίτων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giannis</cp:lastModifiedBy>
  <cp:revision>205</cp:revision>
  <dcterms:created xsi:type="dcterms:W3CDTF">2012-09-06T09:03:05Z</dcterms:created>
  <dcterms:modified xsi:type="dcterms:W3CDTF">2015-11-02T16:20:42Z</dcterms:modified>
</cp:coreProperties>
</file>