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7"/>
  </p:notesMasterIdLst>
  <p:sldIdLst>
    <p:sldId id="456" r:id="rId2"/>
    <p:sldId id="457" r:id="rId3"/>
    <p:sldId id="476" r:id="rId4"/>
    <p:sldId id="477" r:id="rId5"/>
    <p:sldId id="459" r:id="rId6"/>
    <p:sldId id="460" r:id="rId7"/>
    <p:sldId id="461" r:id="rId8"/>
    <p:sldId id="462" r:id="rId9"/>
    <p:sldId id="478" r:id="rId10"/>
    <p:sldId id="479" r:id="rId11"/>
    <p:sldId id="480" r:id="rId12"/>
    <p:sldId id="481" r:id="rId13"/>
    <p:sldId id="482" r:id="rId14"/>
    <p:sldId id="483" r:id="rId15"/>
    <p:sldId id="484" r:id="rId16"/>
    <p:sldId id="485" r:id="rId17"/>
    <p:sldId id="486" r:id="rId18"/>
    <p:sldId id="487" r:id="rId19"/>
    <p:sldId id="488" r:id="rId20"/>
    <p:sldId id="489" r:id="rId21"/>
    <p:sldId id="490" r:id="rId22"/>
    <p:sldId id="491" r:id="rId23"/>
    <p:sldId id="492" r:id="rId24"/>
    <p:sldId id="493" r:id="rId25"/>
    <p:sldId id="494" r:id="rId26"/>
    <p:sldId id="410" r:id="rId27"/>
    <p:sldId id="411" r:id="rId28"/>
    <p:sldId id="412" r:id="rId29"/>
    <p:sldId id="497" r:id="rId30"/>
    <p:sldId id="498" r:id="rId31"/>
    <p:sldId id="499" r:id="rId32"/>
    <p:sldId id="415" r:id="rId33"/>
    <p:sldId id="416" r:id="rId34"/>
    <p:sldId id="495" r:id="rId35"/>
    <p:sldId id="49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535" autoAdjust="0"/>
    <p:restoredTop sz="94434" autoAdjust="0"/>
  </p:normalViewPr>
  <p:slideViewPr>
    <p:cSldViewPr snapToGrid="0">
      <p:cViewPr varScale="1">
        <p:scale>
          <a:sx n="74" d="100"/>
          <a:sy n="74" d="100"/>
        </p:scale>
        <p:origin x="624" y="72"/>
      </p:cViewPr>
      <p:guideLst>
        <p:guide orient="horz" pos="2160"/>
        <p:guide pos="2880"/>
      </p:guideLst>
    </p:cSldViewPr>
  </p:slideViewPr>
  <p:outlineViewPr>
    <p:cViewPr>
      <p:scale>
        <a:sx n="33" d="100"/>
        <a:sy n="33" d="100"/>
      </p:scale>
      <p:origin x="0" y="-280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pPr/>
              <a:t>11/12/2015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pPr/>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a:t>
            </a:fld>
            <a:endParaRPr lang="en-US"/>
          </a:p>
        </p:txBody>
      </p:sp>
    </p:spTree>
    <p:extLst>
      <p:ext uri="{BB962C8B-B14F-4D97-AF65-F5344CB8AC3E}">
        <p14:creationId xmlns:p14="http://schemas.microsoft.com/office/powerpoint/2010/main" val="1882836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17</a:t>
            </a:fld>
            <a:endParaRPr lang="en-US"/>
          </a:p>
        </p:txBody>
      </p:sp>
    </p:spTree>
    <p:extLst>
      <p:ext uri="{BB962C8B-B14F-4D97-AF65-F5344CB8AC3E}">
        <p14:creationId xmlns:p14="http://schemas.microsoft.com/office/powerpoint/2010/main" val="850168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19</a:t>
            </a:fld>
            <a:endParaRPr lang="en-US"/>
          </a:p>
        </p:txBody>
      </p:sp>
    </p:spTree>
    <p:extLst>
      <p:ext uri="{BB962C8B-B14F-4D97-AF65-F5344CB8AC3E}">
        <p14:creationId xmlns:p14="http://schemas.microsoft.com/office/powerpoint/2010/main" val="1417144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20</a:t>
            </a:fld>
            <a:endParaRPr lang="en-US"/>
          </a:p>
        </p:txBody>
      </p:sp>
    </p:spTree>
    <p:extLst>
      <p:ext uri="{BB962C8B-B14F-4D97-AF65-F5344CB8AC3E}">
        <p14:creationId xmlns:p14="http://schemas.microsoft.com/office/powerpoint/2010/main" val="2219591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21</a:t>
            </a:fld>
            <a:endParaRPr lang="en-US"/>
          </a:p>
        </p:txBody>
      </p:sp>
    </p:spTree>
    <p:extLst>
      <p:ext uri="{BB962C8B-B14F-4D97-AF65-F5344CB8AC3E}">
        <p14:creationId xmlns:p14="http://schemas.microsoft.com/office/powerpoint/2010/main" val="3169872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22</a:t>
            </a:fld>
            <a:endParaRPr lang="en-US"/>
          </a:p>
        </p:txBody>
      </p:sp>
    </p:spTree>
    <p:extLst>
      <p:ext uri="{BB962C8B-B14F-4D97-AF65-F5344CB8AC3E}">
        <p14:creationId xmlns:p14="http://schemas.microsoft.com/office/powerpoint/2010/main" val="2380962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23</a:t>
            </a:fld>
            <a:endParaRPr lang="en-US"/>
          </a:p>
        </p:txBody>
      </p:sp>
    </p:spTree>
    <p:extLst>
      <p:ext uri="{BB962C8B-B14F-4D97-AF65-F5344CB8AC3E}">
        <p14:creationId xmlns:p14="http://schemas.microsoft.com/office/powerpoint/2010/main" val="277495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25</a:t>
            </a:fld>
            <a:endParaRPr lang="en-US"/>
          </a:p>
        </p:txBody>
      </p:sp>
    </p:spTree>
    <p:extLst>
      <p:ext uri="{BB962C8B-B14F-4D97-AF65-F5344CB8AC3E}">
        <p14:creationId xmlns:p14="http://schemas.microsoft.com/office/powerpoint/2010/main" val="2945779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pPr/>
              <a:t>26</a:t>
            </a:fld>
            <a:endParaRPr lang="en-US"/>
          </a:p>
        </p:txBody>
      </p:sp>
    </p:spTree>
    <p:extLst>
      <p:ext uri="{BB962C8B-B14F-4D97-AF65-F5344CB8AC3E}">
        <p14:creationId xmlns:p14="http://schemas.microsoft.com/office/powerpoint/2010/main" val="1216297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27</a:t>
            </a:fld>
            <a:endParaRPr lang="el-GR"/>
          </a:p>
        </p:txBody>
      </p:sp>
    </p:spTree>
    <p:extLst>
      <p:ext uri="{BB962C8B-B14F-4D97-AF65-F5344CB8AC3E}">
        <p14:creationId xmlns:p14="http://schemas.microsoft.com/office/powerpoint/2010/main" val="1039302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28</a:t>
            </a:fld>
            <a:endParaRPr lang="el-GR"/>
          </a:p>
        </p:txBody>
      </p:sp>
    </p:spTree>
    <p:extLst>
      <p:ext uri="{BB962C8B-B14F-4D97-AF65-F5344CB8AC3E}">
        <p14:creationId xmlns:p14="http://schemas.microsoft.com/office/powerpoint/2010/main" val="370224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pPr/>
              <a:t>2</a:t>
            </a:fld>
            <a:endParaRPr lang="en-US"/>
          </a:p>
        </p:txBody>
      </p:sp>
    </p:spTree>
    <p:extLst>
      <p:ext uri="{BB962C8B-B14F-4D97-AF65-F5344CB8AC3E}">
        <p14:creationId xmlns:p14="http://schemas.microsoft.com/office/powerpoint/2010/main" val="35271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32</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33</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34</a:t>
            </a:fld>
            <a:endParaRPr lang="el-GR"/>
          </a:p>
        </p:txBody>
      </p:sp>
    </p:spTree>
    <p:extLst>
      <p:ext uri="{BB962C8B-B14F-4D97-AF65-F5344CB8AC3E}">
        <p14:creationId xmlns:p14="http://schemas.microsoft.com/office/powerpoint/2010/main" val="3290955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35</a:t>
            </a:fld>
            <a:endParaRPr lang="el-GR"/>
          </a:p>
        </p:txBody>
      </p:sp>
    </p:spTree>
    <p:extLst>
      <p:ext uri="{BB962C8B-B14F-4D97-AF65-F5344CB8AC3E}">
        <p14:creationId xmlns:p14="http://schemas.microsoft.com/office/powerpoint/2010/main" val="91281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5</a:t>
            </a:fld>
            <a:endParaRPr lang="en-US"/>
          </a:p>
        </p:txBody>
      </p:sp>
    </p:spTree>
    <p:extLst>
      <p:ext uri="{BB962C8B-B14F-4D97-AF65-F5344CB8AC3E}">
        <p14:creationId xmlns:p14="http://schemas.microsoft.com/office/powerpoint/2010/main" val="358790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33318F9-1E0F-4D7A-ACE4-115F2C38D580}" type="slidenum">
              <a:rPr lang="en-US" altLang="en-US" sz="1200"/>
              <a:pPr eaLnBrk="1" hangingPunct="1"/>
              <a:t>7</a:t>
            </a:fld>
            <a:endParaRPr lang="en-US" altLang="en-US" sz="1200"/>
          </a:p>
        </p:txBody>
      </p:sp>
    </p:spTree>
    <p:extLst>
      <p:ext uri="{BB962C8B-B14F-4D97-AF65-F5344CB8AC3E}">
        <p14:creationId xmlns:p14="http://schemas.microsoft.com/office/powerpoint/2010/main" val="105546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8</a:t>
            </a:fld>
            <a:endParaRPr lang="en-US"/>
          </a:p>
        </p:txBody>
      </p:sp>
    </p:spTree>
    <p:extLst>
      <p:ext uri="{BB962C8B-B14F-4D97-AF65-F5344CB8AC3E}">
        <p14:creationId xmlns:p14="http://schemas.microsoft.com/office/powerpoint/2010/main" val="74082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10</a:t>
            </a:fld>
            <a:endParaRPr lang="en-US"/>
          </a:p>
        </p:txBody>
      </p:sp>
    </p:spTree>
    <p:extLst>
      <p:ext uri="{BB962C8B-B14F-4D97-AF65-F5344CB8AC3E}">
        <p14:creationId xmlns:p14="http://schemas.microsoft.com/office/powerpoint/2010/main" val="3769510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11</a:t>
            </a:fld>
            <a:endParaRPr lang="en-US"/>
          </a:p>
        </p:txBody>
      </p:sp>
    </p:spTree>
    <p:extLst>
      <p:ext uri="{BB962C8B-B14F-4D97-AF65-F5344CB8AC3E}">
        <p14:creationId xmlns:p14="http://schemas.microsoft.com/office/powerpoint/2010/main" val="891326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12</a:t>
            </a:fld>
            <a:endParaRPr lang="en-US"/>
          </a:p>
        </p:txBody>
      </p:sp>
    </p:spTree>
    <p:extLst>
      <p:ext uri="{BB962C8B-B14F-4D97-AF65-F5344CB8AC3E}">
        <p14:creationId xmlns:p14="http://schemas.microsoft.com/office/powerpoint/2010/main" val="2955872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14</a:t>
            </a:fld>
            <a:endParaRPr lang="en-US"/>
          </a:p>
        </p:txBody>
      </p:sp>
    </p:spTree>
    <p:extLst>
      <p:ext uri="{BB962C8B-B14F-4D97-AF65-F5344CB8AC3E}">
        <p14:creationId xmlns:p14="http://schemas.microsoft.com/office/powerpoint/2010/main" val="2613164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lstStyle>
            <a:lvl1pPr algn="ctr">
              <a:defRPr sz="6000"/>
            </a:lvl1pPr>
          </a:lstStyle>
          <a:p>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l-GR" sz="2800" dirty="0" smtClean="0"/>
          </a:p>
        </p:txBody>
      </p:sp>
      <p:pic>
        <p:nvPicPr>
          <p:cNvPr id="7" name="Picture 6" descr="Λογότυπο Εθνικόν και Καποδιστριακόν Πανεπιστήμιον Αθηνών"/>
          <p:cNvPicPr>
            <a:picLocks noChangeAspect="1"/>
          </p:cNvPicPr>
          <p:nvPr userDrawn="1"/>
        </p:nvPicPr>
        <p:blipFill>
          <a:blip r:embed="rId2" cstate="print"/>
          <a:stretch>
            <a:fillRect/>
          </a:stretch>
        </p:blipFill>
        <p:spPr>
          <a:xfrm>
            <a:off x="685800" y="621594"/>
            <a:ext cx="4147938" cy="817388"/>
          </a:xfrm>
          <a:prstGeom prst="rect">
            <a:avLst/>
          </a:prstGeom>
        </p:spPr>
      </p:pic>
    </p:spTree>
    <p:extLst>
      <p:ext uri="{BB962C8B-B14F-4D97-AF65-F5344CB8AC3E}">
        <p14:creationId xmlns:p14="http://schemas.microsoft.com/office/powerpoint/2010/main" val="11536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7011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23440220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κειμένου 5"/>
          <p:cNvSpPr>
            <a:spLocks noGrp="1"/>
          </p:cNvSpPr>
          <p:nvPr>
            <p:ph type="body" sz="quarter" idx="12"/>
          </p:nvPr>
        </p:nvSpPr>
        <p:spPr>
          <a:xfrm>
            <a:off x="628650" y="1855788"/>
            <a:ext cx="7886700" cy="23050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εικόνας 7"/>
          <p:cNvSpPr>
            <a:spLocks noGrp="1"/>
          </p:cNvSpPr>
          <p:nvPr>
            <p:ph type="pic" sz="quarter" idx="13"/>
          </p:nvPr>
        </p:nvSpPr>
        <p:spPr>
          <a:xfrm>
            <a:off x="628650" y="4214813"/>
            <a:ext cx="7886700" cy="1947862"/>
          </a:xfrm>
        </p:spPr>
        <p:txBody>
          <a:bodyPr/>
          <a:lstStyle/>
          <a:p>
            <a:endParaRPr lang="en-US"/>
          </a:p>
        </p:txBody>
      </p:sp>
    </p:spTree>
    <p:extLst>
      <p:ext uri="{BB962C8B-B14F-4D97-AF65-F5344CB8AC3E}">
        <p14:creationId xmlns:p14="http://schemas.microsoft.com/office/powerpoint/2010/main" val="15094792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668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54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3η. Αισθήσεις (Διάλεξη 1η)</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
        <p:nvSpPr>
          <p:cNvPr id="8" name="Picture Placeholder 7"/>
          <p:cNvSpPr>
            <a:spLocks noGrp="1"/>
          </p:cNvSpPr>
          <p:nvPr>
            <p:ph type="pic" sz="quarter" idx="13"/>
          </p:nvPr>
        </p:nvSpPr>
        <p:spPr>
          <a:xfrm>
            <a:off x="630238" y="2160588"/>
            <a:ext cx="2949575" cy="3700462"/>
          </a:xfrm>
        </p:spPr>
        <p:txBody>
          <a:bodyPr/>
          <a:lstStyle/>
          <a:p>
            <a:endParaRPr lang="en-US"/>
          </a:p>
        </p:txBody>
      </p:sp>
    </p:spTree>
    <p:extLst>
      <p:ext uri="{BB962C8B-B14F-4D97-AF65-F5344CB8AC3E}">
        <p14:creationId xmlns:p14="http://schemas.microsoft.com/office/powerpoint/2010/main" val="2402833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l-GR" smtClean="0"/>
              <a:t>Ενότητα 3η. Αισθήσεις (Διάλεξη 1η)</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537393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Media Placeholder 5"/>
          <p:cNvSpPr>
            <a:spLocks noGrp="1"/>
          </p:cNvSpPr>
          <p:nvPr>
            <p:ph type="media" sz="quarter" idx="12"/>
          </p:nvPr>
        </p:nvSpPr>
        <p:spPr>
          <a:xfrm>
            <a:off x="628650" y="1854200"/>
            <a:ext cx="7886700" cy="3860800"/>
          </a:xfrm>
        </p:spPr>
        <p:txBody>
          <a:bodyPr/>
          <a:lstStyle/>
          <a:p>
            <a:endParaRPr lang="en-US"/>
          </a:p>
        </p:txBody>
      </p:sp>
    </p:spTree>
    <p:extLst>
      <p:ext uri="{BB962C8B-B14F-4D97-AF65-F5344CB8AC3E}">
        <p14:creationId xmlns:p14="http://schemas.microsoft.com/office/powerpoint/2010/main" val="128147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10" name="Content Placeholder 9"/>
          <p:cNvSpPr>
            <a:spLocks noGrp="1"/>
          </p:cNvSpPr>
          <p:nvPr>
            <p:ph sz="quarter" idx="16"/>
          </p:nvPr>
        </p:nvSpPr>
        <p:spPr>
          <a:xfrm>
            <a:off x="628650" y="1866900"/>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8603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Picture Placeholder 5"/>
          <p:cNvSpPr>
            <a:spLocks noGrp="1"/>
          </p:cNvSpPr>
          <p:nvPr>
            <p:ph type="pic" sz="quarter" idx="12"/>
          </p:nvPr>
        </p:nvSpPr>
        <p:spPr>
          <a:xfrm>
            <a:off x="628650" y="1866900"/>
            <a:ext cx="3778250" cy="2032000"/>
          </a:xfrm>
        </p:spPr>
        <p:txBody>
          <a:bodyPr/>
          <a:lstStyle/>
          <a:p>
            <a:endParaRPr lang="en-US"/>
          </a:p>
        </p:txBody>
      </p:sp>
      <p:sp>
        <p:nvSpPr>
          <p:cNvPr id="7" name="Picture Placeholder 5"/>
          <p:cNvSpPr>
            <a:spLocks noGrp="1"/>
          </p:cNvSpPr>
          <p:nvPr>
            <p:ph type="pic" sz="quarter" idx="13"/>
          </p:nvPr>
        </p:nvSpPr>
        <p:spPr>
          <a:xfrm>
            <a:off x="4737100" y="1854200"/>
            <a:ext cx="3778250" cy="2044700"/>
          </a:xfrm>
        </p:spPr>
        <p:txBody>
          <a:bodyPr/>
          <a:lstStyle/>
          <a:p>
            <a:endParaRPr lang="en-US"/>
          </a:p>
        </p:txBody>
      </p:sp>
      <p:sp>
        <p:nvSpPr>
          <p:cNvPr id="8" name="Picture Placeholder 5"/>
          <p:cNvSpPr>
            <a:spLocks noGrp="1"/>
          </p:cNvSpPr>
          <p:nvPr>
            <p:ph type="pic" sz="quarter" idx="14"/>
          </p:nvPr>
        </p:nvSpPr>
        <p:spPr>
          <a:xfrm>
            <a:off x="2682875" y="4075111"/>
            <a:ext cx="3778250" cy="2032000"/>
          </a:xfrm>
        </p:spPr>
        <p:txBody>
          <a:bodyPr/>
          <a:lstStyle/>
          <a:p>
            <a:endParaRPr lang="en-US"/>
          </a:p>
        </p:txBody>
      </p:sp>
    </p:spTree>
    <p:extLst>
      <p:ext uri="{BB962C8B-B14F-4D97-AF65-F5344CB8AC3E}">
        <p14:creationId xmlns:p14="http://schemas.microsoft.com/office/powerpoint/2010/main" val="217402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l-GR" smtClean="0"/>
              <a:t>Ενότητα 3η. Αισθήσεις (Διάλεξη 1η)</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3839191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Picture Placeholder 5"/>
          <p:cNvSpPr>
            <a:spLocks noGrp="1"/>
          </p:cNvSpPr>
          <p:nvPr>
            <p:ph type="pic" sz="quarter" idx="12"/>
          </p:nvPr>
        </p:nvSpPr>
        <p:spPr>
          <a:xfrm>
            <a:off x="527050" y="2311400"/>
            <a:ext cx="2520950" cy="3187700"/>
          </a:xfrm>
        </p:spPr>
        <p:txBody>
          <a:bodyPr/>
          <a:lstStyle/>
          <a:p>
            <a:endParaRPr lang="en-US"/>
          </a:p>
        </p:txBody>
      </p:sp>
      <p:sp>
        <p:nvSpPr>
          <p:cNvPr id="8" name="Picture Placeholder 5"/>
          <p:cNvSpPr>
            <a:spLocks noGrp="1"/>
          </p:cNvSpPr>
          <p:nvPr>
            <p:ph type="pic" sz="quarter" idx="13"/>
          </p:nvPr>
        </p:nvSpPr>
        <p:spPr>
          <a:xfrm>
            <a:off x="3302000" y="2311400"/>
            <a:ext cx="2501900" cy="3187700"/>
          </a:xfrm>
        </p:spPr>
        <p:txBody>
          <a:bodyPr/>
          <a:lstStyle/>
          <a:p>
            <a:endParaRPr lang="en-US"/>
          </a:p>
        </p:txBody>
      </p:sp>
      <p:sp>
        <p:nvSpPr>
          <p:cNvPr id="9" name="Picture Placeholder 5"/>
          <p:cNvSpPr>
            <a:spLocks noGrp="1"/>
          </p:cNvSpPr>
          <p:nvPr>
            <p:ph type="pic" sz="quarter" idx="14"/>
          </p:nvPr>
        </p:nvSpPr>
        <p:spPr>
          <a:xfrm>
            <a:off x="6076950" y="2311400"/>
            <a:ext cx="2495550" cy="3187700"/>
          </a:xfrm>
        </p:spPr>
        <p:txBody>
          <a:bodyPr/>
          <a:lstStyle/>
          <a:p>
            <a:endParaRPr lang="en-US"/>
          </a:p>
        </p:txBody>
      </p:sp>
    </p:spTree>
    <p:extLst>
      <p:ext uri="{BB962C8B-B14F-4D97-AF65-F5344CB8AC3E}">
        <p14:creationId xmlns:p14="http://schemas.microsoft.com/office/powerpoint/2010/main" val="248725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5" name="Footer Placeholder 4"/>
          <p:cNvSpPr>
            <a:spLocks noGrp="1"/>
          </p:cNvSpPr>
          <p:nvPr>
            <p:ph type="ftr" sz="quarter" idx="11"/>
          </p:nvPr>
        </p:nvSpPr>
        <p:spPr/>
        <p:txBody>
          <a:bodyPr/>
          <a:lstStyle/>
          <a:p>
            <a:r>
              <a:rPr lang="el-GR" smtClean="0"/>
              <a:t>Ενότητα 3η. Αισθήσεις (Διάλεξη 1η)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pic>
        <p:nvPicPr>
          <p:cNvPr id="8" name="Εικόνα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spTree>
    <p:extLst>
      <p:ext uri="{BB962C8B-B14F-4D97-AF65-F5344CB8AC3E}">
        <p14:creationId xmlns:p14="http://schemas.microsoft.com/office/powerpoint/2010/main" val="35657531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3η. Αισθήσεις (Διάλεξη 1η)</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423071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l-GR" smtClean="0"/>
              <a:t>Ενότητα 3η. Αισθήσεις (Διάλεξη 1η)</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7737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Tree>
    <p:extLst>
      <p:ext uri="{BB962C8B-B14F-4D97-AF65-F5344CB8AC3E}">
        <p14:creationId xmlns:p14="http://schemas.microsoft.com/office/powerpoint/2010/main" val="19029530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608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Tree>
    <p:extLst>
      <p:ext uri="{BB962C8B-B14F-4D97-AF65-F5344CB8AC3E}">
        <p14:creationId xmlns:p14="http://schemas.microsoft.com/office/powerpoint/2010/main" val="20791355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l-GR" smtClean="0"/>
              <a:t>Ενότητα 3η. Αισθήσεις (Διάλεξη 1η)</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pPr/>
              <a:t>‹#›</a:t>
            </a:fld>
            <a:endParaRPr lang="en-US"/>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1896607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211513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1η)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030882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defRPr>
            </a:lvl1pPr>
          </a:lstStyle>
          <a:p>
            <a:r>
              <a:rPr lang="el-GR" dirty="0" smtClean="0"/>
              <a:t>Ενότητα 3η. Αισθήσεις (Διάλεξη 1η)</a:t>
            </a:r>
            <a:endParaRPr lang="en-US" dirty="0"/>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defRPr>
            </a:lvl1pPr>
          </a:lstStyle>
          <a:p>
            <a:fld id="{58A56277-EA16-4AF5-BFB5-E5ECBBB39490}" type="slidenum">
              <a:rPr lang="en-US" smtClean="0"/>
              <a:pPr/>
              <a:t>‹#›</a:t>
            </a:fld>
            <a:endParaRPr lang="en-US" dirty="0"/>
          </a:p>
        </p:txBody>
      </p:sp>
      <p:pic>
        <p:nvPicPr>
          <p:cNvPr id="7" name="Picture 6" descr="Λογότυπο Εθνικόν και Καποδιστριακόν Πανεπιστήμιον Αθηνών"/>
          <p:cNvPicPr>
            <a:picLocks noChangeAspect="1"/>
          </p:cNvPicPr>
          <p:nvPr userDrawn="1"/>
        </p:nvPicPr>
        <p:blipFill rotWithShape="1">
          <a:blip r:embed="rId23" cstate="print"/>
          <a:srcRect l="1" r="85167"/>
          <a:stretch/>
        </p:blipFill>
        <p:spPr>
          <a:xfrm>
            <a:off x="628650" y="6164722"/>
            <a:ext cx="505239" cy="622325"/>
          </a:xfrm>
          <a:prstGeom prst="rect">
            <a:avLst/>
          </a:prstGeom>
        </p:spPr>
      </p:pic>
    </p:spTree>
    <p:extLst>
      <p:ext uri="{BB962C8B-B14F-4D97-AF65-F5344CB8AC3E}">
        <p14:creationId xmlns:p14="http://schemas.microsoft.com/office/powerpoint/2010/main" val="263585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9" r:id="rId5"/>
    <p:sldLayoutId id="2147483686" r:id="rId6"/>
    <p:sldLayoutId id="2147483666" r:id="rId7"/>
    <p:sldLayoutId id="2147483671" r:id="rId8"/>
    <p:sldLayoutId id="2147483672" r:id="rId9"/>
    <p:sldLayoutId id="2147483673" r:id="rId10"/>
    <p:sldLayoutId id="2147483674" r:id="rId11"/>
    <p:sldLayoutId id="2147483685" r:id="rId12"/>
    <p:sldLayoutId id="2147483681" r:id="rId13"/>
    <p:sldLayoutId id="2147483682" r:id="rId14"/>
    <p:sldLayoutId id="2147483680" r:id="rId15"/>
    <p:sldLayoutId id="2147483669" r:id="rId16"/>
    <p:sldLayoutId id="2147483675" r:id="rId17"/>
    <p:sldLayoutId id="2147483676" r:id="rId18"/>
    <p:sldLayoutId id="2147483678" r:id="rId19"/>
    <p:sldLayoutId id="2147483677" r:id="rId20"/>
    <p:sldLayoutId id="2147483683" r:id="rId21"/>
  </p:sldLayoutIdLst>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Z</a:t>
            </a:r>
            <a:r>
              <a:rPr lang="el-GR" sz="4400" dirty="0" err="1"/>
              <a:t>ωολογία</a:t>
            </a:r>
            <a:r>
              <a:rPr lang="el-GR" sz="4400" dirty="0"/>
              <a:t> ΙΙ</a:t>
            </a:r>
            <a:endParaRPr lang="en-US" sz="4400" dirty="0"/>
          </a:p>
        </p:txBody>
      </p:sp>
      <p:sp>
        <p:nvSpPr>
          <p:cNvPr id="3" name="Subtitle 2"/>
          <p:cNvSpPr>
            <a:spLocks noGrp="1"/>
          </p:cNvSpPr>
          <p:nvPr>
            <p:ph type="subTitle" idx="1"/>
          </p:nvPr>
        </p:nvSpPr>
        <p:spPr/>
        <p:txBody>
          <a:bodyPr>
            <a:normAutofit/>
          </a:bodyPr>
          <a:lstStyle/>
          <a:p>
            <a:r>
              <a:rPr lang="el-GR" sz="2800" dirty="0">
                <a:solidFill>
                  <a:schemeClr val="accent6">
                    <a:lumMod val="75000"/>
                  </a:schemeClr>
                </a:solidFill>
              </a:rPr>
              <a:t>Ενότητα  3</a:t>
            </a:r>
            <a:r>
              <a:rPr lang="el-GR" sz="2800" baseline="30000" dirty="0">
                <a:solidFill>
                  <a:schemeClr val="accent6">
                    <a:lumMod val="75000"/>
                  </a:schemeClr>
                </a:solidFill>
              </a:rPr>
              <a:t>η</a:t>
            </a:r>
            <a:r>
              <a:rPr lang="el-GR" sz="2800" dirty="0">
                <a:solidFill>
                  <a:schemeClr val="accent6">
                    <a:lumMod val="75000"/>
                  </a:schemeClr>
                </a:solidFill>
              </a:rPr>
              <a:t>. Αισθήσεις (Διάλεξη 1η)</a:t>
            </a:r>
            <a:endParaRPr lang="en-US" sz="2800" dirty="0">
              <a:solidFill>
                <a:schemeClr val="accent6">
                  <a:lumMod val="75000"/>
                </a:schemeClr>
              </a:solidFill>
            </a:endParaRPr>
          </a:p>
          <a:p>
            <a:endParaRPr lang="el-GR" sz="2800" dirty="0"/>
          </a:p>
          <a:p>
            <a:r>
              <a:rPr lang="el-GR" sz="2600" dirty="0" smtClean="0"/>
              <a:t>Σκαρλάτος Ντέντος, Επίκουρος Καθηγητής</a:t>
            </a:r>
            <a:endParaRPr lang="el-GR" sz="2600" dirty="0"/>
          </a:p>
          <a:p>
            <a:r>
              <a:rPr lang="el-GR" sz="2600" dirty="0"/>
              <a:t>Σχολή Θετικών Επιστημών</a:t>
            </a:r>
          </a:p>
          <a:p>
            <a:r>
              <a:rPr lang="el-GR" sz="2600" dirty="0" smtClean="0"/>
              <a:t>Τμήμα Βιολογίας</a:t>
            </a:r>
          </a:p>
          <a:p>
            <a:endParaRPr lang="en-US" sz="2800" dirty="0"/>
          </a:p>
        </p:txBody>
      </p:sp>
    </p:spTree>
    <p:extLst>
      <p:ext uri="{BB962C8B-B14F-4D97-AF65-F5344CB8AC3E}">
        <p14:creationId xmlns:p14="http://schemas.microsoft.com/office/powerpoint/2010/main" val="2128579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325" y="383599"/>
            <a:ext cx="8515350" cy="1325563"/>
          </a:xfrm>
        </p:spPr>
        <p:txBody>
          <a:bodyPr>
            <a:normAutofit/>
          </a:bodyPr>
          <a:lstStyle/>
          <a:p>
            <a:r>
              <a:rPr lang="el-GR" sz="3600" dirty="0" smtClean="0"/>
              <a:t>Νευρώνες – Νευρογλοιακά κύτταρα 4/</a:t>
            </a:r>
            <a:r>
              <a:rPr lang="en-US" sz="3600" dirty="0" smtClean="0"/>
              <a:t>6</a:t>
            </a:r>
            <a:endParaRPr lang="en-US" sz="36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110666"/>
            <a:ext cx="7886700" cy="3519054"/>
          </a:xfrm>
        </p:spPr>
      </p:pic>
      <p:sp>
        <p:nvSpPr>
          <p:cNvPr id="6" name="Rectangle 5"/>
          <p:cNvSpPr/>
          <p:nvPr/>
        </p:nvSpPr>
        <p:spPr>
          <a:xfrm>
            <a:off x="1279236" y="1661028"/>
            <a:ext cx="6959312" cy="369332"/>
          </a:xfrm>
          <a:prstGeom prst="rect">
            <a:avLst/>
          </a:prstGeom>
        </p:spPr>
        <p:txBody>
          <a:bodyPr wrap="square">
            <a:spAutoFit/>
          </a:bodyPr>
          <a:lstStyle/>
          <a:p>
            <a:r>
              <a:rPr lang="el-GR" altLang="en-US" b="1" dirty="0">
                <a:cs typeface="Times New Roman" panose="02020603050405020304" pitchFamily="18" charset="0"/>
              </a:rPr>
              <a:t>Το εσωτερικό της κυτταρικής μεμβράνης είναι αρνητικά φορτισμένο</a:t>
            </a:r>
          </a:p>
        </p:txBody>
      </p:sp>
      <p:sp>
        <p:nvSpPr>
          <p:cNvPr id="7" name="Footer Placeholder 6"/>
          <p:cNvSpPr>
            <a:spLocks noGrp="1"/>
          </p:cNvSpPr>
          <p:nvPr>
            <p:ph type="ftr" sz="quarter" idx="11"/>
          </p:nvPr>
        </p:nvSpPr>
        <p:spPr/>
        <p:txBody>
          <a:bodyPr/>
          <a:lstStyle/>
          <a:p>
            <a:r>
              <a:rPr lang="el-GR" smtClean="0"/>
              <a:t>Ενότητα 3η. Αισθήσεις (Διάλεξη 1η)</a:t>
            </a:r>
            <a:endParaRPr lang="en-US" dirty="0"/>
          </a:p>
        </p:txBody>
      </p:sp>
      <p:sp>
        <p:nvSpPr>
          <p:cNvPr id="8" name="Slide Number Placeholder 7"/>
          <p:cNvSpPr>
            <a:spLocks noGrp="1"/>
          </p:cNvSpPr>
          <p:nvPr>
            <p:ph type="sldNum" sz="quarter" idx="12"/>
          </p:nvPr>
        </p:nvSpPr>
        <p:spPr/>
        <p:txBody>
          <a:bodyPr/>
          <a:lstStyle/>
          <a:p>
            <a:fld id="{58A56277-EA16-4AF5-BFB5-E5ECBBB39490}" type="slidenum">
              <a:rPr lang="en-US" smtClean="0"/>
              <a:pPr/>
              <a:t>10</a:t>
            </a:fld>
            <a:endParaRPr lang="en-US"/>
          </a:p>
        </p:txBody>
      </p:sp>
      <p:sp>
        <p:nvSpPr>
          <p:cNvPr id="9" name="TextBox 8"/>
          <p:cNvSpPr txBox="1"/>
          <p:nvPr/>
        </p:nvSpPr>
        <p:spPr>
          <a:xfrm>
            <a:off x="8238548" y="5352721"/>
            <a:ext cx="263214" cy="276999"/>
          </a:xfrm>
          <a:prstGeom prst="rect">
            <a:avLst/>
          </a:prstGeom>
          <a:noFill/>
        </p:spPr>
        <p:txBody>
          <a:bodyPr wrap="none" rtlCol="0">
            <a:spAutoFit/>
          </a:bodyPr>
          <a:lstStyle/>
          <a:p>
            <a:r>
              <a:rPr lang="en-US" sz="1200" dirty="0" smtClean="0"/>
              <a:t>6</a:t>
            </a:r>
            <a:endParaRPr lang="el-GR" sz="1200" dirty="0"/>
          </a:p>
        </p:txBody>
      </p:sp>
    </p:spTree>
    <p:extLst>
      <p:ext uri="{BB962C8B-B14F-4D97-AF65-F5344CB8AC3E}">
        <p14:creationId xmlns:p14="http://schemas.microsoft.com/office/powerpoint/2010/main" val="2857687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1548" y="351609"/>
            <a:ext cx="8515350" cy="1325563"/>
          </a:xfrm>
        </p:spPr>
        <p:txBody>
          <a:bodyPr>
            <a:normAutofit/>
          </a:bodyPr>
          <a:lstStyle/>
          <a:p>
            <a:r>
              <a:rPr lang="el-GR" sz="3600" dirty="0"/>
              <a:t>Νευρώνες – Νευρογλοιακά κύτταρα </a:t>
            </a:r>
            <a:r>
              <a:rPr lang="el-GR" sz="3600" dirty="0" smtClean="0"/>
              <a:t>5/</a:t>
            </a:r>
            <a:r>
              <a:rPr lang="en-US" sz="3600" dirty="0" smtClean="0"/>
              <a:t>6</a:t>
            </a:r>
            <a:endParaRPr lang="en-US" sz="3600" dirty="0"/>
          </a:p>
        </p:txBody>
      </p:sp>
      <p:pic>
        <p:nvPicPr>
          <p:cNvPr id="10" name="Content Placeholder 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612346" y="2040291"/>
            <a:ext cx="5873751" cy="2229395"/>
          </a:xfrm>
        </p:spPr>
      </p:pic>
      <p:pic>
        <p:nvPicPr>
          <p:cNvPr id="12" name="Content Placeholder 11"/>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012848" y="4096021"/>
            <a:ext cx="7072745" cy="2121824"/>
          </a:xfrm>
        </p:spPr>
      </p:pic>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11</a:t>
            </a:fld>
            <a:endParaRPr lang="en-US"/>
          </a:p>
        </p:txBody>
      </p:sp>
      <p:sp>
        <p:nvSpPr>
          <p:cNvPr id="13" name="Rectangle 12"/>
          <p:cNvSpPr/>
          <p:nvPr/>
        </p:nvSpPr>
        <p:spPr>
          <a:xfrm>
            <a:off x="603832" y="1393960"/>
            <a:ext cx="8115295" cy="646331"/>
          </a:xfrm>
          <a:prstGeom prst="rect">
            <a:avLst/>
          </a:prstGeom>
        </p:spPr>
        <p:txBody>
          <a:bodyPr wrap="square">
            <a:spAutoFit/>
          </a:bodyPr>
          <a:lstStyle/>
          <a:p>
            <a:pPr algn="ctr"/>
            <a:r>
              <a:rPr lang="el-GR" altLang="en-US" b="1" dirty="0">
                <a:cs typeface="Times New Roman" panose="02020603050405020304" pitchFamily="18" charset="0"/>
              </a:rPr>
              <a:t>Δυναμικό διέγερσης = </a:t>
            </a:r>
            <a:r>
              <a:rPr lang="el-GR" altLang="en-US" b="1" dirty="0" err="1">
                <a:cs typeface="Times New Roman" panose="02020603050405020304" pitchFamily="18" charset="0"/>
              </a:rPr>
              <a:t>εκπόλωση</a:t>
            </a:r>
            <a:r>
              <a:rPr lang="el-GR" altLang="en-US" b="1" dirty="0">
                <a:cs typeface="Times New Roman" panose="02020603050405020304" pitchFamily="18" charset="0"/>
              </a:rPr>
              <a:t> της μεμβράνης της νευρικής ίνας</a:t>
            </a:r>
            <a:r>
              <a:rPr lang="en-GB" altLang="en-US" b="1" dirty="0">
                <a:cs typeface="Times New Roman" panose="02020603050405020304" pitchFamily="18" charset="0"/>
              </a:rPr>
              <a:t> </a:t>
            </a:r>
            <a:r>
              <a:rPr lang="el-GR" altLang="en-US" b="1" dirty="0">
                <a:cs typeface="Times New Roman" panose="02020603050405020304" pitchFamily="18" charset="0"/>
              </a:rPr>
              <a:t>ακολουθούμενη από την </a:t>
            </a:r>
            <a:r>
              <a:rPr lang="el-GR" altLang="en-US" b="1" dirty="0" err="1">
                <a:cs typeface="Times New Roman" panose="02020603050405020304" pitchFamily="18" charset="0"/>
              </a:rPr>
              <a:t>επαναπόλωση</a:t>
            </a:r>
            <a:endParaRPr lang="el-GR" altLang="en-US" b="1" dirty="0">
              <a:cs typeface="Times New Roman" panose="02020603050405020304" pitchFamily="18" charset="0"/>
            </a:endParaRPr>
          </a:p>
        </p:txBody>
      </p:sp>
      <p:sp>
        <p:nvSpPr>
          <p:cNvPr id="8" name="TextBox 7"/>
          <p:cNvSpPr txBox="1"/>
          <p:nvPr/>
        </p:nvSpPr>
        <p:spPr>
          <a:xfrm>
            <a:off x="7707791" y="3819022"/>
            <a:ext cx="263214" cy="276999"/>
          </a:xfrm>
          <a:prstGeom prst="rect">
            <a:avLst/>
          </a:prstGeom>
          <a:noFill/>
        </p:spPr>
        <p:txBody>
          <a:bodyPr wrap="none" rtlCol="0">
            <a:spAutoFit/>
          </a:bodyPr>
          <a:lstStyle/>
          <a:p>
            <a:r>
              <a:rPr lang="en-US" sz="1200" dirty="0" smtClean="0"/>
              <a:t>7</a:t>
            </a:r>
            <a:endParaRPr lang="el-GR" sz="1200" dirty="0"/>
          </a:p>
        </p:txBody>
      </p:sp>
      <p:sp>
        <p:nvSpPr>
          <p:cNvPr id="9" name="TextBox 8"/>
          <p:cNvSpPr txBox="1"/>
          <p:nvPr/>
        </p:nvSpPr>
        <p:spPr>
          <a:xfrm>
            <a:off x="8194405" y="5856132"/>
            <a:ext cx="263214" cy="276999"/>
          </a:xfrm>
          <a:prstGeom prst="rect">
            <a:avLst/>
          </a:prstGeom>
          <a:noFill/>
        </p:spPr>
        <p:txBody>
          <a:bodyPr wrap="none" rtlCol="0">
            <a:spAutoFit/>
          </a:bodyPr>
          <a:lstStyle/>
          <a:p>
            <a:r>
              <a:rPr lang="en-US" sz="1200" dirty="0" smtClean="0"/>
              <a:t>8</a:t>
            </a:r>
            <a:endParaRPr lang="el-GR" sz="1200" dirty="0"/>
          </a:p>
        </p:txBody>
      </p:sp>
    </p:spTree>
    <p:extLst>
      <p:ext uri="{BB962C8B-B14F-4D97-AF65-F5344CB8AC3E}">
        <p14:creationId xmlns:p14="http://schemas.microsoft.com/office/powerpoint/2010/main" val="504299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1548" y="351609"/>
            <a:ext cx="8515350" cy="1325563"/>
          </a:xfrm>
        </p:spPr>
        <p:txBody>
          <a:bodyPr>
            <a:normAutofit/>
          </a:bodyPr>
          <a:lstStyle/>
          <a:p>
            <a:r>
              <a:rPr lang="el-GR" sz="3600" dirty="0"/>
              <a:t>Νευρώνες – Νευρογλοιακά κύτταρα </a:t>
            </a:r>
            <a:r>
              <a:rPr lang="el-GR" sz="3600" dirty="0" smtClean="0"/>
              <a:t>6/</a:t>
            </a:r>
            <a:r>
              <a:rPr lang="en-US" sz="3600" dirty="0" smtClean="0"/>
              <a:t>6</a:t>
            </a:r>
            <a:endParaRPr lang="en-US" sz="3600" dirty="0"/>
          </a:p>
        </p:txBody>
      </p:sp>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12</a:t>
            </a:fld>
            <a:endParaRPr lang="en-US"/>
          </a:p>
        </p:txBody>
      </p:sp>
      <p:sp>
        <p:nvSpPr>
          <p:cNvPr id="2" name="Content Placeholder 1"/>
          <p:cNvSpPr>
            <a:spLocks noGrp="1"/>
          </p:cNvSpPr>
          <p:nvPr>
            <p:ph sz="half" idx="1"/>
          </p:nvPr>
        </p:nvSpPr>
        <p:spPr>
          <a:xfrm>
            <a:off x="291548" y="1378585"/>
            <a:ext cx="4849412" cy="5601335"/>
          </a:xfrm>
        </p:spPr>
        <p:txBody>
          <a:bodyPr>
            <a:normAutofit fontScale="47500" lnSpcReduction="20000"/>
          </a:bodyPr>
          <a:lstStyle/>
          <a:p>
            <a:pPr marL="548640" indent="-548640">
              <a:lnSpc>
                <a:spcPct val="110000"/>
              </a:lnSpc>
              <a:buNone/>
            </a:pPr>
            <a:r>
              <a:rPr lang="el-GR" altLang="en-US" sz="4200" b="1" dirty="0">
                <a:cs typeface="Times New Roman" panose="02020603050405020304" pitchFamily="18" charset="0"/>
              </a:rPr>
              <a:t>Δυναμικό ηρεμίας-Αντλία Νατρίου</a:t>
            </a:r>
          </a:p>
          <a:p>
            <a:pPr>
              <a:lnSpc>
                <a:spcPct val="110000"/>
              </a:lnSpc>
            </a:pPr>
            <a:r>
              <a:rPr lang="el-GR" altLang="en-US" sz="4200" dirty="0">
                <a:cs typeface="Times New Roman" panose="02020603050405020304" pitchFamily="18" charset="0"/>
              </a:rPr>
              <a:t>Η </a:t>
            </a:r>
            <a:r>
              <a:rPr lang="el-GR" altLang="en-US" sz="4200" b="1" dirty="0">
                <a:cs typeface="Times New Roman" panose="02020603050405020304" pitchFamily="18" charset="0"/>
              </a:rPr>
              <a:t>αντλία νατρίου </a:t>
            </a:r>
            <a:r>
              <a:rPr lang="el-GR" altLang="en-US" sz="4200" dirty="0">
                <a:cs typeface="Times New Roman" panose="02020603050405020304" pitchFamily="18" charset="0"/>
              </a:rPr>
              <a:t>είναι σύμπλεγμα πρωτεϊνικών </a:t>
            </a:r>
            <a:r>
              <a:rPr lang="el-GR" altLang="en-US" sz="4200" dirty="0" err="1">
                <a:cs typeface="Times New Roman" panose="02020603050405020304" pitchFamily="18" charset="0"/>
              </a:rPr>
              <a:t>υπομονάδων</a:t>
            </a:r>
            <a:r>
              <a:rPr lang="el-GR" altLang="en-US" sz="4200" dirty="0">
                <a:cs typeface="Times New Roman" panose="02020603050405020304" pitchFamily="18" charset="0"/>
              </a:rPr>
              <a:t> και λειτουργεί σαν μια αντλία ανταλλαγής ιόντων νατρίου και καλίου αφού για κάθε 3 ιόντα νατρίου που αποβάλλονται από την αντλία εισέρχονται μέσω αυτής 2 ιόντα καλίου. </a:t>
            </a:r>
          </a:p>
          <a:p>
            <a:pPr>
              <a:lnSpc>
                <a:spcPct val="110000"/>
              </a:lnSpc>
            </a:pPr>
            <a:r>
              <a:rPr lang="el-GR" altLang="en-US" sz="4200" dirty="0">
                <a:cs typeface="Times New Roman" panose="02020603050405020304" pitchFamily="18" charset="0"/>
              </a:rPr>
              <a:t>Η μεταφορά του νατρίου γίνεται μέσω υδρόλυσης του ΑΤΡ και η μεταφορά του καλίου είναι ενεργητική.</a:t>
            </a:r>
          </a:p>
          <a:p>
            <a:pPr>
              <a:lnSpc>
                <a:spcPct val="110000"/>
              </a:lnSpc>
            </a:pPr>
            <a:r>
              <a:rPr lang="el-GR" altLang="en-US" sz="4200" dirty="0">
                <a:cs typeface="Times New Roman" panose="02020603050405020304" pitchFamily="18" charset="0"/>
              </a:rPr>
              <a:t>Το σύμπλεγμα αυτό </a:t>
            </a:r>
            <a:r>
              <a:rPr lang="el-GR" altLang="en-US" sz="4200" b="1" dirty="0">
                <a:cs typeface="Times New Roman" panose="02020603050405020304" pitchFamily="18" charset="0"/>
              </a:rPr>
              <a:t>βοηθά στην αποκατάσταση της διαβάθμισης του νατρίου και καλίου ανάμεσα στην κυτταρική μεμβράνη.</a:t>
            </a:r>
          </a:p>
          <a:p>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40960" y="1600493"/>
            <a:ext cx="3304171" cy="4351338"/>
          </a:xfrm>
        </p:spPr>
      </p:pic>
      <p:sp>
        <p:nvSpPr>
          <p:cNvPr id="8" name="TextBox 7"/>
          <p:cNvSpPr txBox="1"/>
          <p:nvPr/>
        </p:nvSpPr>
        <p:spPr>
          <a:xfrm>
            <a:off x="8181917" y="5674832"/>
            <a:ext cx="263214" cy="276999"/>
          </a:xfrm>
          <a:prstGeom prst="rect">
            <a:avLst/>
          </a:prstGeom>
          <a:noFill/>
        </p:spPr>
        <p:txBody>
          <a:bodyPr wrap="none" rtlCol="0">
            <a:spAutoFit/>
          </a:bodyPr>
          <a:lstStyle/>
          <a:p>
            <a:r>
              <a:rPr lang="en-US" sz="1200" dirty="0" smtClean="0"/>
              <a:t>9</a:t>
            </a:r>
            <a:endParaRPr lang="el-GR" sz="1200" dirty="0"/>
          </a:p>
        </p:txBody>
      </p:sp>
    </p:spTree>
    <p:extLst>
      <p:ext uri="{BB962C8B-B14F-4D97-AF65-F5344CB8AC3E}">
        <p14:creationId xmlns:p14="http://schemas.microsoft.com/office/powerpoint/2010/main" val="4111515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4965" y="351609"/>
            <a:ext cx="8434070" cy="1325563"/>
          </a:xfrm>
        </p:spPr>
        <p:txBody>
          <a:bodyPr>
            <a:normAutofit/>
          </a:bodyPr>
          <a:lstStyle/>
          <a:p>
            <a:r>
              <a:rPr lang="el-GR" sz="4000" dirty="0" smtClean="0"/>
              <a:t>Συνάψεις: Ενώσεις μεταξύ νεύρων 1/</a:t>
            </a:r>
            <a:r>
              <a:rPr lang="en-US" sz="4000" dirty="0" smtClean="0"/>
              <a:t>4</a:t>
            </a:r>
            <a:endParaRPr lang="en-US" sz="4000" dirty="0"/>
          </a:p>
        </p:txBody>
      </p:sp>
      <p:sp>
        <p:nvSpPr>
          <p:cNvPr id="2" name="Content Placeholder 1"/>
          <p:cNvSpPr>
            <a:spLocks noGrp="1"/>
          </p:cNvSpPr>
          <p:nvPr>
            <p:ph idx="1"/>
          </p:nvPr>
        </p:nvSpPr>
        <p:spPr>
          <a:xfrm>
            <a:off x="354965" y="1677172"/>
            <a:ext cx="8515350" cy="5316855"/>
          </a:xfrm>
        </p:spPr>
        <p:txBody>
          <a:bodyPr>
            <a:normAutofit fontScale="40000" lnSpcReduction="20000"/>
          </a:bodyPr>
          <a:lstStyle/>
          <a:p>
            <a:pPr marL="548640" indent="-548640" algn="ctr">
              <a:lnSpc>
                <a:spcPct val="110000"/>
              </a:lnSpc>
              <a:buNone/>
            </a:pPr>
            <a:r>
              <a:rPr lang="el-GR" altLang="en-US" sz="5000" b="1" dirty="0">
                <a:cs typeface="Times New Roman" panose="02020603050405020304" pitchFamily="18" charset="0"/>
              </a:rPr>
              <a:t>2 ειδών συνάψεις</a:t>
            </a:r>
            <a:r>
              <a:rPr lang="en-GB" altLang="en-US" sz="5000" b="1" dirty="0">
                <a:cs typeface="Times New Roman" panose="02020603050405020304" pitchFamily="18" charset="0"/>
              </a:rPr>
              <a:t>:</a:t>
            </a:r>
            <a:r>
              <a:rPr lang="el-GR" altLang="en-US" sz="5000" b="1" dirty="0">
                <a:cs typeface="Times New Roman" panose="02020603050405020304" pitchFamily="18" charset="0"/>
              </a:rPr>
              <a:t> Ηλεκτρικές και χημικές</a:t>
            </a:r>
          </a:p>
          <a:p>
            <a:pPr marL="0" indent="0">
              <a:lnSpc>
                <a:spcPct val="110000"/>
              </a:lnSpc>
              <a:buNone/>
            </a:pPr>
            <a:r>
              <a:rPr lang="el-GR" altLang="en-US" sz="5000" b="1" dirty="0">
                <a:cs typeface="Times New Roman" panose="02020603050405020304" pitchFamily="18" charset="0"/>
              </a:rPr>
              <a:t>Ηλεκτρικές συνάψεις</a:t>
            </a:r>
            <a:r>
              <a:rPr lang="el-GR" altLang="en-US" sz="5000" dirty="0">
                <a:cs typeface="Times New Roman" panose="02020603050405020304" pitchFamily="18" charset="0"/>
              </a:rPr>
              <a:t>:</a:t>
            </a:r>
            <a:r>
              <a:rPr lang="en-GB" altLang="en-US" sz="5000" dirty="0">
                <a:cs typeface="Times New Roman" panose="02020603050405020304" pitchFamily="18" charset="0"/>
              </a:rPr>
              <a:t> </a:t>
            </a:r>
            <a:r>
              <a:rPr lang="el-GR" altLang="en-US" sz="5000" dirty="0">
                <a:cs typeface="Times New Roman" panose="02020603050405020304" pitchFamily="18" charset="0"/>
              </a:rPr>
              <a:t>Δημιουργούν ένα αγώγιμο σύνδεσμο μεταξύ δύο γειτονικών νευρώνων μέσω </a:t>
            </a:r>
            <a:r>
              <a:rPr lang="el-GR" altLang="en-US" sz="5000" dirty="0" err="1">
                <a:cs typeface="Times New Roman" panose="02020603050405020304" pitchFamily="18" charset="0"/>
              </a:rPr>
              <a:t>χασμοσυνδέσεων</a:t>
            </a:r>
            <a:r>
              <a:rPr lang="el-GR" altLang="en-US" sz="5000" dirty="0">
                <a:cs typeface="Times New Roman" panose="02020603050405020304" pitchFamily="18" charset="0"/>
              </a:rPr>
              <a:t> (</a:t>
            </a:r>
            <a:r>
              <a:rPr lang="en-GB" altLang="en-US" sz="5000" dirty="0">
                <a:cs typeface="Times New Roman" panose="02020603050405020304" pitchFamily="18" charset="0"/>
              </a:rPr>
              <a:t>gap junctions). </a:t>
            </a:r>
          </a:p>
          <a:p>
            <a:pPr marL="0" indent="0">
              <a:lnSpc>
                <a:spcPct val="110000"/>
              </a:lnSpc>
              <a:buNone/>
            </a:pPr>
            <a:r>
              <a:rPr lang="el-GR" altLang="en-US" sz="5000" b="1" dirty="0">
                <a:cs typeface="Times New Roman" panose="02020603050405020304" pitchFamily="18" charset="0"/>
              </a:rPr>
              <a:t>Χαρακτηριστικά:</a:t>
            </a:r>
            <a:r>
              <a:rPr lang="el-GR" altLang="en-US" sz="5000" dirty="0">
                <a:cs typeface="Times New Roman" panose="02020603050405020304" pitchFamily="18" charset="0"/>
              </a:rPr>
              <a:t> </a:t>
            </a:r>
          </a:p>
          <a:p>
            <a:pPr marL="914400" indent="-548640">
              <a:lnSpc>
                <a:spcPct val="110000"/>
              </a:lnSpc>
              <a:spcBef>
                <a:spcPts val="600"/>
              </a:spcBef>
              <a:buNone/>
            </a:pPr>
            <a:r>
              <a:rPr lang="el-GR" altLang="en-US" sz="5000" dirty="0">
                <a:cs typeface="Times New Roman" panose="02020603050405020304" pitchFamily="18" charset="0"/>
              </a:rPr>
              <a:t>1) Ταχύτερη μεταφορά σήματος σε σχέση με τις χημικές </a:t>
            </a:r>
            <a:r>
              <a:rPr lang="el-GR" altLang="en-US" sz="5000" dirty="0" smtClean="0">
                <a:cs typeface="Times New Roman" panose="02020603050405020304" pitchFamily="18" charset="0"/>
              </a:rPr>
              <a:t>συνάψεις. </a:t>
            </a:r>
            <a:endParaRPr lang="el-GR" altLang="en-US" sz="5000" dirty="0">
              <a:cs typeface="Times New Roman" panose="02020603050405020304" pitchFamily="18" charset="0"/>
            </a:endParaRPr>
          </a:p>
          <a:p>
            <a:pPr marL="914400" indent="-548640">
              <a:lnSpc>
                <a:spcPct val="110000"/>
              </a:lnSpc>
              <a:spcBef>
                <a:spcPts val="600"/>
              </a:spcBef>
              <a:buNone/>
            </a:pPr>
            <a:r>
              <a:rPr lang="el-GR" altLang="en-US" sz="5000" dirty="0">
                <a:cs typeface="Times New Roman" panose="02020603050405020304" pitchFamily="18" charset="0"/>
              </a:rPr>
              <a:t>2) Είναι </a:t>
            </a:r>
            <a:r>
              <a:rPr lang="el-GR" altLang="en-US" sz="5000" dirty="0" smtClean="0">
                <a:cs typeface="Times New Roman" panose="02020603050405020304" pitchFamily="18" charset="0"/>
              </a:rPr>
              <a:t>αμφίδρομες.</a:t>
            </a:r>
            <a:endParaRPr lang="en-GB" altLang="en-US" sz="5000" dirty="0">
              <a:cs typeface="Times New Roman" panose="02020603050405020304" pitchFamily="18" charset="0"/>
            </a:endParaRPr>
          </a:p>
          <a:p>
            <a:pPr marL="914400" indent="-548640">
              <a:lnSpc>
                <a:spcPct val="110000"/>
              </a:lnSpc>
              <a:spcBef>
                <a:spcPts val="600"/>
              </a:spcBef>
              <a:buNone/>
            </a:pPr>
            <a:r>
              <a:rPr lang="en-GB" altLang="en-US" sz="5000" dirty="0">
                <a:cs typeface="Times New Roman" panose="02020603050405020304" pitchFamily="18" charset="0"/>
              </a:rPr>
              <a:t>3) </a:t>
            </a:r>
            <a:r>
              <a:rPr lang="el-GR" altLang="en-US" sz="5000" dirty="0">
                <a:cs typeface="Times New Roman" panose="02020603050405020304" pitchFamily="18" charset="0"/>
              </a:rPr>
              <a:t>Δεν έχουν κέρδος ισχύος (το σήμα μειώνεται σταδιακά</a:t>
            </a:r>
            <a:r>
              <a:rPr lang="el-GR" altLang="en-US" sz="5000" dirty="0" smtClean="0">
                <a:cs typeface="Times New Roman" panose="02020603050405020304" pitchFamily="18" charset="0"/>
              </a:rPr>
              <a:t>).</a:t>
            </a:r>
            <a:endParaRPr lang="el-GR" altLang="en-US" sz="5000" dirty="0">
              <a:cs typeface="Times New Roman" panose="02020603050405020304" pitchFamily="18" charset="0"/>
            </a:endParaRPr>
          </a:p>
          <a:p>
            <a:pPr marL="914400" indent="-548640">
              <a:lnSpc>
                <a:spcPct val="110000"/>
              </a:lnSpc>
              <a:spcBef>
                <a:spcPts val="600"/>
              </a:spcBef>
              <a:buNone/>
            </a:pPr>
            <a:r>
              <a:rPr lang="el-GR" altLang="en-US" sz="5000" dirty="0">
                <a:cs typeface="Times New Roman" panose="02020603050405020304" pitchFamily="18" charset="0"/>
              </a:rPr>
              <a:t>4) Χαρακτηρίζουν τις γρήγορες αντανακλαστικές αντιδράσεις των </a:t>
            </a:r>
            <a:r>
              <a:rPr lang="el-GR" altLang="en-US" sz="5000" dirty="0" smtClean="0">
                <a:cs typeface="Times New Roman" panose="02020603050405020304" pitchFamily="18" charset="0"/>
              </a:rPr>
              <a:t>ζώων.</a:t>
            </a:r>
            <a:endParaRPr lang="en-GB" altLang="en-US" sz="5000" dirty="0">
              <a:cs typeface="Times New Roman" panose="02020603050405020304" pitchFamily="18" charset="0"/>
            </a:endParaRPr>
          </a:p>
          <a:p>
            <a:pPr marL="548640" indent="-548640">
              <a:lnSpc>
                <a:spcPct val="110000"/>
              </a:lnSpc>
              <a:buNone/>
            </a:pPr>
            <a:r>
              <a:rPr lang="el-GR" altLang="en-US" sz="5000" dirty="0">
                <a:cs typeface="Times New Roman" panose="02020603050405020304" pitchFamily="18" charset="0"/>
              </a:rPr>
              <a:t>Στις </a:t>
            </a:r>
            <a:r>
              <a:rPr lang="el-GR" altLang="en-US" sz="5000" dirty="0" err="1">
                <a:cs typeface="Times New Roman" panose="02020603050405020304" pitchFamily="18" charset="0"/>
              </a:rPr>
              <a:t>χασμοσυνδέσεις</a:t>
            </a:r>
            <a:r>
              <a:rPr lang="el-GR" altLang="en-US" sz="5000" dirty="0">
                <a:cs typeface="Times New Roman" panose="02020603050405020304" pitchFamily="18" charset="0"/>
              </a:rPr>
              <a:t> </a:t>
            </a:r>
            <a:r>
              <a:rPr lang="el-GR" altLang="en-US" sz="5000" dirty="0" smtClean="0">
                <a:cs typeface="Times New Roman" panose="02020603050405020304" pitchFamily="18" charset="0"/>
              </a:rPr>
              <a:t>η απόσταση </a:t>
            </a:r>
            <a:r>
              <a:rPr lang="el-GR" altLang="en-US" sz="5000" dirty="0">
                <a:cs typeface="Times New Roman" panose="02020603050405020304" pitchFamily="18" charset="0"/>
              </a:rPr>
              <a:t>μεταξύ δύο </a:t>
            </a:r>
            <a:r>
              <a:rPr lang="el-GR" altLang="en-US" sz="5000" dirty="0" smtClean="0">
                <a:cs typeface="Times New Roman" panose="02020603050405020304" pitchFamily="18" charset="0"/>
              </a:rPr>
              <a:t>νευρώνων </a:t>
            </a:r>
            <a:r>
              <a:rPr lang="el-GR" altLang="en-US" sz="5000" dirty="0">
                <a:cs typeface="Times New Roman" panose="02020603050405020304" pitchFamily="18" charset="0"/>
              </a:rPr>
              <a:t>είναι 3,5 </a:t>
            </a:r>
            <a:r>
              <a:rPr lang="en-GB" altLang="en-US" sz="5000" dirty="0">
                <a:cs typeface="Times New Roman" panose="02020603050405020304" pitchFamily="18" charset="0"/>
              </a:rPr>
              <a:t>nm</a:t>
            </a:r>
            <a:r>
              <a:rPr lang="el-GR" altLang="en-US" sz="5000" dirty="0">
                <a:cs typeface="Times New Roman" panose="02020603050405020304" pitchFamily="18" charset="0"/>
              </a:rPr>
              <a:t> </a:t>
            </a:r>
            <a:r>
              <a:rPr lang="el-GR" altLang="en-US" sz="5000" dirty="0" smtClean="0">
                <a:cs typeface="Times New Roman" panose="02020603050405020304" pitchFamily="18" charset="0"/>
              </a:rPr>
              <a:t>(</a:t>
            </a:r>
            <a:r>
              <a:rPr lang="el-GR" altLang="en-US" sz="5000" dirty="0">
                <a:cs typeface="Times New Roman" panose="02020603050405020304" pitchFamily="18" charset="0"/>
              </a:rPr>
              <a:t>ενώ στις χημικές </a:t>
            </a:r>
            <a:r>
              <a:rPr lang="el-GR" altLang="en-US" sz="5000" dirty="0" smtClean="0">
                <a:cs typeface="Times New Roman" panose="02020603050405020304" pitchFamily="18" charset="0"/>
              </a:rPr>
              <a:t>συνάψεις είναι </a:t>
            </a:r>
            <a:r>
              <a:rPr lang="en-GB" altLang="en-US" sz="5000" dirty="0">
                <a:cs typeface="Times New Roman" panose="02020603050405020304" pitchFamily="18" charset="0"/>
              </a:rPr>
              <a:t>20-40 nm</a:t>
            </a:r>
            <a:r>
              <a:rPr lang="en-GB" altLang="en-US" sz="5000" dirty="0" smtClean="0">
                <a:cs typeface="Times New Roman" panose="02020603050405020304" pitchFamily="18" charset="0"/>
              </a:rPr>
              <a:t>)</a:t>
            </a:r>
            <a:r>
              <a:rPr lang="el-GR" altLang="en-US" sz="5000" dirty="0" smtClean="0">
                <a:cs typeface="Times New Roman" panose="02020603050405020304" pitchFamily="18" charset="0"/>
              </a:rPr>
              <a:t>.</a:t>
            </a:r>
            <a:endParaRPr lang="en-GB" altLang="en-US" sz="5000" dirty="0">
              <a:cs typeface="Times New Roman" panose="02020603050405020304" pitchFamily="18" charset="0"/>
            </a:endParaRPr>
          </a:p>
          <a:p>
            <a:pPr marL="548640" indent="-548640">
              <a:lnSpc>
                <a:spcPct val="110000"/>
              </a:lnSpc>
              <a:buNone/>
            </a:pPr>
            <a:r>
              <a:rPr lang="el-GR" altLang="en-US" sz="5000" b="1" dirty="0">
                <a:cs typeface="Times New Roman" panose="02020603050405020304" pitchFamily="18" charset="0"/>
              </a:rPr>
              <a:t>Δομικά μόρια: Πρωτεΐνες</a:t>
            </a:r>
          </a:p>
          <a:p>
            <a:pPr marL="548640" indent="-548640">
              <a:lnSpc>
                <a:spcPct val="110000"/>
              </a:lnSpc>
              <a:buNone/>
            </a:pPr>
            <a:r>
              <a:rPr lang="el-GR" altLang="en-US" sz="5000" dirty="0" err="1">
                <a:cs typeface="Times New Roman" panose="02020603050405020304" pitchFamily="18" charset="0"/>
              </a:rPr>
              <a:t>Κοννεξίνες</a:t>
            </a:r>
            <a:r>
              <a:rPr lang="el-GR" altLang="en-US" sz="5000" dirty="0">
                <a:cs typeface="Times New Roman" panose="02020603050405020304" pitchFamily="18" charset="0"/>
              </a:rPr>
              <a:t> (</a:t>
            </a:r>
            <a:r>
              <a:rPr lang="el-GR" altLang="en-US" sz="5000" dirty="0" err="1">
                <a:cs typeface="Times New Roman" panose="02020603050405020304" pitchFamily="18" charset="0"/>
              </a:rPr>
              <a:t>Σπονδυλόζωα</a:t>
            </a:r>
            <a:r>
              <a:rPr lang="el-GR" altLang="en-US" sz="5000" dirty="0" smtClean="0">
                <a:cs typeface="Times New Roman" panose="02020603050405020304" pitchFamily="18" charset="0"/>
              </a:rPr>
              <a:t>), </a:t>
            </a:r>
            <a:r>
              <a:rPr lang="el-GR" altLang="en-US" sz="5000" dirty="0" err="1" smtClean="0">
                <a:cs typeface="Times New Roman" panose="02020603050405020304" pitchFamily="18" charset="0"/>
              </a:rPr>
              <a:t>Ιννεξίνες</a:t>
            </a:r>
            <a:r>
              <a:rPr lang="el-GR" altLang="en-US" sz="5000" dirty="0" smtClean="0">
                <a:cs typeface="Times New Roman" panose="02020603050405020304" pitchFamily="18" charset="0"/>
              </a:rPr>
              <a:t> </a:t>
            </a:r>
            <a:r>
              <a:rPr lang="el-GR" altLang="en-US" sz="5000" dirty="0">
                <a:cs typeface="Times New Roman" panose="02020603050405020304" pitchFamily="18" charset="0"/>
              </a:rPr>
              <a:t>(Ασπόνδυλα) </a:t>
            </a:r>
            <a:endParaRPr lang="en-GB" altLang="en-US" sz="5000" dirty="0">
              <a:cs typeface="Times New Roman" panose="02020603050405020304" pitchFamily="18" charset="0"/>
            </a:endParaRPr>
          </a:p>
          <a:p>
            <a:pPr marL="548640" indent="-548640">
              <a:lnSpc>
                <a:spcPct val="110000"/>
              </a:lnSpc>
            </a:pPr>
            <a:endParaRPr lang="en-US" dirty="0"/>
          </a:p>
        </p:txBody>
      </p:sp>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13</a:t>
            </a:fld>
            <a:endParaRPr lang="en-US"/>
          </a:p>
        </p:txBody>
      </p:sp>
    </p:spTree>
    <p:extLst>
      <p:ext uri="{BB962C8B-B14F-4D97-AF65-F5344CB8AC3E}">
        <p14:creationId xmlns:p14="http://schemas.microsoft.com/office/powerpoint/2010/main" val="4127741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4965" y="351609"/>
            <a:ext cx="8434070" cy="1325563"/>
          </a:xfrm>
        </p:spPr>
        <p:txBody>
          <a:bodyPr>
            <a:normAutofit/>
          </a:bodyPr>
          <a:lstStyle/>
          <a:p>
            <a:r>
              <a:rPr lang="el-GR" sz="4000" dirty="0" smtClean="0"/>
              <a:t>Συνάψεις: Ενώσεις μεταξύ νεύρων 2/</a:t>
            </a:r>
            <a:r>
              <a:rPr lang="en-US" sz="4000" dirty="0" smtClean="0"/>
              <a:t>4</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14</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3889" y="1767840"/>
            <a:ext cx="6590751" cy="3883583"/>
          </a:xfrm>
        </p:spPr>
      </p:pic>
      <p:sp>
        <p:nvSpPr>
          <p:cNvPr id="8" name="TextBox 7"/>
          <p:cNvSpPr txBox="1"/>
          <p:nvPr/>
        </p:nvSpPr>
        <p:spPr>
          <a:xfrm>
            <a:off x="7832950" y="5256821"/>
            <a:ext cx="341760" cy="276999"/>
          </a:xfrm>
          <a:prstGeom prst="rect">
            <a:avLst/>
          </a:prstGeom>
          <a:noFill/>
        </p:spPr>
        <p:txBody>
          <a:bodyPr wrap="none" rtlCol="0">
            <a:spAutoFit/>
          </a:bodyPr>
          <a:lstStyle/>
          <a:p>
            <a:r>
              <a:rPr lang="en-US" sz="1200" dirty="0" smtClean="0"/>
              <a:t>10</a:t>
            </a:r>
            <a:endParaRPr lang="el-GR" sz="1200" dirty="0"/>
          </a:p>
        </p:txBody>
      </p:sp>
    </p:spTree>
    <p:extLst>
      <p:ext uri="{BB962C8B-B14F-4D97-AF65-F5344CB8AC3E}">
        <p14:creationId xmlns:p14="http://schemas.microsoft.com/office/powerpoint/2010/main" val="3279480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4965" y="351609"/>
            <a:ext cx="8434070" cy="1325563"/>
          </a:xfrm>
        </p:spPr>
        <p:txBody>
          <a:bodyPr>
            <a:normAutofit/>
          </a:bodyPr>
          <a:lstStyle/>
          <a:p>
            <a:r>
              <a:rPr lang="el-GR" sz="4000" dirty="0" smtClean="0"/>
              <a:t>Συνάψεις: Ενώσεις μεταξύ νεύρων 3/</a:t>
            </a:r>
            <a:r>
              <a:rPr lang="en-US" sz="4000" dirty="0" smtClean="0"/>
              <a:t>4</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15</a:t>
            </a:fld>
            <a:endParaRPr lang="en-US"/>
          </a:p>
        </p:txBody>
      </p:sp>
      <p:sp>
        <p:nvSpPr>
          <p:cNvPr id="2" name="Content Placeholder 1"/>
          <p:cNvSpPr>
            <a:spLocks noGrp="1"/>
          </p:cNvSpPr>
          <p:nvPr>
            <p:ph idx="1"/>
          </p:nvPr>
        </p:nvSpPr>
        <p:spPr>
          <a:xfrm>
            <a:off x="628650" y="1463040"/>
            <a:ext cx="7886700" cy="4713923"/>
          </a:xfrm>
        </p:spPr>
        <p:txBody>
          <a:bodyPr>
            <a:normAutofit/>
          </a:bodyPr>
          <a:lstStyle/>
          <a:p>
            <a:pPr marL="0" indent="0" algn="ctr">
              <a:buNone/>
            </a:pPr>
            <a:r>
              <a:rPr lang="el-GR" altLang="en-US" sz="2200" b="1" dirty="0">
                <a:cs typeface="Times New Roman" panose="02020603050405020304" pitchFamily="18" charset="0"/>
              </a:rPr>
              <a:t>Χημικές συνάψεις</a:t>
            </a:r>
            <a:r>
              <a:rPr lang="el-GR" altLang="en-US" sz="2200" dirty="0">
                <a:cs typeface="Times New Roman" panose="02020603050405020304" pitchFamily="18" charset="0"/>
              </a:rPr>
              <a:t>:</a:t>
            </a:r>
            <a:r>
              <a:rPr lang="en-GB" altLang="en-US" sz="2200" dirty="0">
                <a:cs typeface="Times New Roman" panose="02020603050405020304" pitchFamily="18" charset="0"/>
              </a:rPr>
              <a:t> </a:t>
            </a:r>
            <a:r>
              <a:rPr lang="el-GR" altLang="en-US" sz="2200" dirty="0">
                <a:cs typeface="Times New Roman" panose="02020603050405020304" pitchFamily="18" charset="0"/>
              </a:rPr>
              <a:t> μέσω </a:t>
            </a:r>
            <a:r>
              <a:rPr lang="el-GR" altLang="en-US" sz="2200" b="1" dirty="0" smtClean="0">
                <a:cs typeface="Times New Roman" panose="02020603050405020304" pitchFamily="18" charset="0"/>
              </a:rPr>
              <a:t>νευροδιαβιβαστών</a:t>
            </a:r>
          </a:p>
          <a:p>
            <a:pPr marL="0" indent="0">
              <a:buNone/>
            </a:pPr>
            <a:endParaRPr lang="en-GB" altLang="en-US" sz="2200" b="1" dirty="0">
              <a:cs typeface="Times New Roman" panose="02020603050405020304" pitchFamily="18" charset="0"/>
            </a:endParaRPr>
          </a:p>
          <a:p>
            <a:pPr marL="0" indent="0">
              <a:buNone/>
            </a:pPr>
            <a:r>
              <a:rPr lang="el-GR" altLang="en-US" sz="2200" dirty="0">
                <a:cs typeface="Times New Roman" panose="02020603050405020304" pitchFamily="18" charset="0"/>
              </a:rPr>
              <a:t> </a:t>
            </a:r>
            <a:r>
              <a:rPr lang="el-GR" altLang="en-US" sz="2200" b="1" dirty="0">
                <a:cs typeface="Times New Roman" panose="02020603050405020304" pitchFamily="18" charset="0"/>
              </a:rPr>
              <a:t>Νευροδιαβιβαστές</a:t>
            </a:r>
            <a:r>
              <a:rPr lang="el-GR" altLang="en-US" sz="2200" b="1" dirty="0" smtClean="0">
                <a:cs typeface="Times New Roman" panose="02020603050405020304" pitchFamily="18" charset="0"/>
              </a:rPr>
              <a:t>:</a:t>
            </a:r>
            <a:endParaRPr lang="el-GR" altLang="en-US" sz="2200" b="1" dirty="0">
              <a:cs typeface="Times New Roman" panose="02020603050405020304" pitchFamily="18" charset="0"/>
            </a:endParaRPr>
          </a:p>
          <a:p>
            <a:pPr marL="457200" indent="0">
              <a:buNone/>
            </a:pPr>
            <a:r>
              <a:rPr lang="el-GR" altLang="en-US" sz="2200" b="1" dirty="0">
                <a:cs typeface="Times New Roman" panose="02020603050405020304" pitchFamily="18" charset="0"/>
              </a:rPr>
              <a:t>1) Αμινοξέα: </a:t>
            </a:r>
          </a:p>
          <a:p>
            <a:pPr marL="1371600"/>
            <a:r>
              <a:rPr lang="el-GR" altLang="en-US" sz="2200" b="1" dirty="0" err="1">
                <a:cs typeface="Times New Roman" panose="02020603050405020304" pitchFamily="18" charset="0"/>
              </a:rPr>
              <a:t>Γλουταμινικό</a:t>
            </a:r>
            <a:r>
              <a:rPr lang="el-GR" altLang="en-US" sz="2200" b="1" dirty="0">
                <a:cs typeface="Times New Roman" panose="02020603050405020304" pitchFamily="18" charset="0"/>
              </a:rPr>
              <a:t> οξύ </a:t>
            </a:r>
            <a:r>
              <a:rPr lang="el-GR" altLang="en-US" sz="2200" dirty="0">
                <a:cs typeface="Times New Roman" panose="02020603050405020304" pitchFamily="18" charset="0"/>
              </a:rPr>
              <a:t>στις διεγερτικές </a:t>
            </a:r>
            <a:r>
              <a:rPr lang="el-GR" altLang="en-US" sz="2200" dirty="0" smtClean="0">
                <a:cs typeface="Times New Roman" panose="02020603050405020304" pitchFamily="18" charset="0"/>
              </a:rPr>
              <a:t>συνάψεις. </a:t>
            </a:r>
            <a:endParaRPr lang="el-GR" altLang="en-US" sz="2200" dirty="0">
              <a:cs typeface="Times New Roman" panose="02020603050405020304" pitchFamily="18" charset="0"/>
            </a:endParaRPr>
          </a:p>
          <a:p>
            <a:pPr marL="1371600"/>
            <a:r>
              <a:rPr lang="el-GR" altLang="en-US" sz="2200" b="1" dirty="0">
                <a:cs typeface="Times New Roman" panose="02020603050405020304" pitchFamily="18" charset="0"/>
              </a:rPr>
              <a:t>γ-</a:t>
            </a:r>
            <a:r>
              <a:rPr lang="el-GR" altLang="en-US" sz="2200" b="1" dirty="0" err="1">
                <a:cs typeface="Times New Roman" panose="02020603050405020304" pitchFamily="18" charset="0"/>
              </a:rPr>
              <a:t>αμινοβουτυρικό</a:t>
            </a:r>
            <a:r>
              <a:rPr lang="el-GR" altLang="en-US" sz="2200" b="1" dirty="0">
                <a:cs typeface="Times New Roman" panose="02020603050405020304" pitchFamily="18" charset="0"/>
              </a:rPr>
              <a:t> οξύ </a:t>
            </a:r>
            <a:r>
              <a:rPr lang="el-GR" altLang="en-US" sz="2200" dirty="0">
                <a:cs typeface="Times New Roman" panose="02020603050405020304" pitchFamily="18" charset="0"/>
              </a:rPr>
              <a:t>στις ανασταλτικές </a:t>
            </a:r>
            <a:r>
              <a:rPr lang="el-GR" altLang="en-US" sz="2200" dirty="0" smtClean="0">
                <a:cs typeface="Times New Roman" panose="02020603050405020304" pitchFamily="18" charset="0"/>
              </a:rPr>
              <a:t>συνάψεις. </a:t>
            </a:r>
            <a:endParaRPr lang="el-GR" altLang="en-US" sz="2200" dirty="0">
              <a:cs typeface="Times New Roman" panose="02020603050405020304" pitchFamily="18" charset="0"/>
            </a:endParaRPr>
          </a:p>
          <a:p>
            <a:pPr marL="1371600"/>
            <a:r>
              <a:rPr lang="el-GR" altLang="en-US" sz="2200" b="1" dirty="0" err="1">
                <a:cs typeface="Times New Roman" panose="02020603050405020304" pitchFamily="18" charset="0"/>
              </a:rPr>
              <a:t>Γλυκίνη</a:t>
            </a:r>
            <a:r>
              <a:rPr lang="el-GR" altLang="en-US" sz="2200" dirty="0">
                <a:cs typeface="Times New Roman" panose="02020603050405020304" pitchFamily="18" charset="0"/>
              </a:rPr>
              <a:t> (ανταγωνιστής της η στρυχνίνη) στις ανασταλτικές </a:t>
            </a:r>
            <a:r>
              <a:rPr lang="el-GR" altLang="en-US" sz="2200" dirty="0" smtClean="0">
                <a:cs typeface="Times New Roman" panose="02020603050405020304" pitchFamily="18" charset="0"/>
              </a:rPr>
              <a:t>συνάψεις.</a:t>
            </a:r>
            <a:endParaRPr lang="el-GR" altLang="en-US" sz="2200" dirty="0">
              <a:cs typeface="Times New Roman" panose="02020603050405020304" pitchFamily="18" charset="0"/>
            </a:endParaRPr>
          </a:p>
          <a:p>
            <a:endParaRPr lang="en-US" dirty="0"/>
          </a:p>
        </p:txBody>
      </p:sp>
    </p:spTree>
    <p:extLst>
      <p:ext uri="{BB962C8B-B14F-4D97-AF65-F5344CB8AC3E}">
        <p14:creationId xmlns:p14="http://schemas.microsoft.com/office/powerpoint/2010/main" val="2845694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4965" y="351609"/>
            <a:ext cx="8434070" cy="1325563"/>
          </a:xfrm>
        </p:spPr>
        <p:txBody>
          <a:bodyPr>
            <a:normAutofit/>
          </a:bodyPr>
          <a:lstStyle/>
          <a:p>
            <a:r>
              <a:rPr lang="el-GR" sz="4000" dirty="0" smtClean="0"/>
              <a:t>Συνάψεις: Ενώσεις μεταξύ νεύρων 4/</a:t>
            </a:r>
            <a:r>
              <a:rPr lang="en-US" sz="4000" dirty="0" smtClean="0"/>
              <a:t>4</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16</a:t>
            </a:fld>
            <a:endParaRPr lang="en-US"/>
          </a:p>
        </p:txBody>
      </p:sp>
      <p:sp>
        <p:nvSpPr>
          <p:cNvPr id="2" name="Content Placeholder 1"/>
          <p:cNvSpPr>
            <a:spLocks noGrp="1"/>
          </p:cNvSpPr>
          <p:nvPr>
            <p:ph idx="1"/>
          </p:nvPr>
        </p:nvSpPr>
        <p:spPr>
          <a:xfrm>
            <a:off x="628650" y="1463040"/>
            <a:ext cx="7886700" cy="4713923"/>
          </a:xfrm>
        </p:spPr>
        <p:txBody>
          <a:bodyPr>
            <a:normAutofit/>
          </a:bodyPr>
          <a:lstStyle/>
          <a:p>
            <a:pPr marL="0" indent="0" algn="ctr">
              <a:buNone/>
            </a:pPr>
            <a:r>
              <a:rPr lang="el-GR" altLang="en-US" sz="2200" b="1" dirty="0">
                <a:cs typeface="Times New Roman" panose="02020603050405020304" pitchFamily="18" charset="0"/>
              </a:rPr>
              <a:t>Χημικές συνάψεις</a:t>
            </a:r>
            <a:r>
              <a:rPr lang="el-GR" altLang="en-US" sz="2200" dirty="0">
                <a:cs typeface="Times New Roman" panose="02020603050405020304" pitchFamily="18" charset="0"/>
              </a:rPr>
              <a:t>:</a:t>
            </a:r>
            <a:r>
              <a:rPr lang="en-GB" altLang="en-US" sz="2200" dirty="0">
                <a:cs typeface="Times New Roman" panose="02020603050405020304" pitchFamily="18" charset="0"/>
              </a:rPr>
              <a:t> </a:t>
            </a:r>
            <a:r>
              <a:rPr lang="el-GR" altLang="en-US" sz="2200" dirty="0">
                <a:cs typeface="Times New Roman" panose="02020603050405020304" pitchFamily="18" charset="0"/>
              </a:rPr>
              <a:t> μέσω </a:t>
            </a:r>
            <a:r>
              <a:rPr lang="el-GR" altLang="en-US" sz="2200" b="1" dirty="0" smtClean="0">
                <a:cs typeface="Times New Roman" panose="02020603050405020304" pitchFamily="18" charset="0"/>
              </a:rPr>
              <a:t>νευροδιαβιβαστών</a:t>
            </a:r>
          </a:p>
          <a:p>
            <a:pPr marL="0" indent="0">
              <a:buNone/>
            </a:pPr>
            <a:endParaRPr lang="en-GB" altLang="en-US" sz="2200" b="1" dirty="0">
              <a:cs typeface="Times New Roman" panose="02020603050405020304" pitchFamily="18" charset="0"/>
            </a:endParaRPr>
          </a:p>
          <a:p>
            <a:pPr marL="0" indent="0">
              <a:buNone/>
            </a:pPr>
            <a:r>
              <a:rPr lang="el-GR" altLang="en-US" sz="2200" dirty="0">
                <a:cs typeface="Times New Roman" panose="02020603050405020304" pitchFamily="18" charset="0"/>
              </a:rPr>
              <a:t> </a:t>
            </a:r>
            <a:r>
              <a:rPr lang="el-GR" altLang="en-US" sz="2200" b="1" dirty="0">
                <a:cs typeface="Times New Roman" panose="02020603050405020304" pitchFamily="18" charset="0"/>
              </a:rPr>
              <a:t>Νευροδιαβιβαστές</a:t>
            </a:r>
            <a:r>
              <a:rPr lang="el-GR" altLang="en-US" sz="2200" b="1" dirty="0" smtClean="0">
                <a:cs typeface="Times New Roman" panose="02020603050405020304" pitchFamily="18" charset="0"/>
              </a:rPr>
              <a:t>:</a:t>
            </a:r>
            <a:endParaRPr lang="el-GR" altLang="en-US" sz="2200" b="1" dirty="0">
              <a:cs typeface="Times New Roman" panose="02020603050405020304" pitchFamily="18" charset="0"/>
            </a:endParaRPr>
          </a:p>
          <a:p>
            <a:pPr marL="457200" indent="0">
              <a:buNone/>
            </a:pPr>
            <a:r>
              <a:rPr lang="el-GR" altLang="en-US" sz="2200" b="1" dirty="0">
                <a:cs typeface="Times New Roman" panose="02020603050405020304" pitchFamily="18" charset="0"/>
              </a:rPr>
              <a:t>2) </a:t>
            </a:r>
            <a:r>
              <a:rPr lang="el-GR" altLang="en-US" sz="2200" b="1" dirty="0" err="1">
                <a:cs typeface="Times New Roman" panose="02020603050405020304" pitchFamily="18" charset="0"/>
              </a:rPr>
              <a:t>Μονοαμίνες</a:t>
            </a:r>
            <a:r>
              <a:rPr lang="el-GR" altLang="en-US" sz="2200" dirty="0">
                <a:cs typeface="Times New Roman" panose="02020603050405020304" pitchFamily="18" charset="0"/>
              </a:rPr>
              <a:t>: </a:t>
            </a:r>
          </a:p>
          <a:p>
            <a:pPr marL="914400"/>
            <a:r>
              <a:rPr lang="en-US" altLang="en-US" sz="2200" b="1" dirty="0">
                <a:cs typeface="Times New Roman" panose="02020603050405020304" pitchFamily="18" charset="0"/>
              </a:rPr>
              <a:t>Ν</a:t>
            </a:r>
            <a:r>
              <a:rPr lang="el-GR" altLang="en-US" sz="2200" b="1" dirty="0" err="1">
                <a:cs typeface="Times New Roman" panose="02020603050405020304" pitchFamily="18" charset="0"/>
              </a:rPr>
              <a:t>τοπαμίνη</a:t>
            </a:r>
            <a:r>
              <a:rPr lang="el-GR" altLang="en-US" sz="2200" b="1" dirty="0">
                <a:cs typeface="Times New Roman" panose="02020603050405020304" pitchFamily="18" charset="0"/>
              </a:rPr>
              <a:t> </a:t>
            </a:r>
            <a:r>
              <a:rPr lang="el-GR" altLang="en-US" sz="2200" dirty="0">
                <a:cs typeface="Times New Roman" panose="02020603050405020304" pitchFamily="18" charset="0"/>
              </a:rPr>
              <a:t>στο σύστημα</a:t>
            </a:r>
            <a:r>
              <a:rPr lang="en-GB" altLang="en-US" sz="2200" dirty="0">
                <a:cs typeface="Times New Roman" panose="02020603050405020304" pitchFamily="18" charset="0"/>
              </a:rPr>
              <a:t> </a:t>
            </a:r>
            <a:r>
              <a:rPr lang="el-GR" altLang="en-US" sz="2200" dirty="0">
                <a:cs typeface="Times New Roman" panose="02020603050405020304" pitchFamily="18" charset="0"/>
              </a:rPr>
              <a:t>επιβράβευσης-συσχέτιση με ναρκωτικές </a:t>
            </a:r>
            <a:r>
              <a:rPr lang="el-GR" altLang="en-US" sz="2200" dirty="0" smtClean="0">
                <a:cs typeface="Times New Roman" panose="02020603050405020304" pitchFamily="18" charset="0"/>
              </a:rPr>
              <a:t>ουσίες.</a:t>
            </a:r>
            <a:endParaRPr lang="el-GR" altLang="en-US" sz="2200" dirty="0">
              <a:cs typeface="Times New Roman" panose="02020603050405020304" pitchFamily="18" charset="0"/>
            </a:endParaRPr>
          </a:p>
          <a:p>
            <a:pPr marL="914400"/>
            <a:r>
              <a:rPr lang="el-GR" altLang="en-US" sz="2200" b="1" dirty="0" err="1">
                <a:cs typeface="Times New Roman" panose="02020603050405020304" pitchFamily="18" charset="0"/>
              </a:rPr>
              <a:t>Επινεφρίνη</a:t>
            </a:r>
            <a:r>
              <a:rPr lang="el-GR" altLang="en-US" sz="2200" b="1" dirty="0">
                <a:cs typeface="Times New Roman" panose="02020603050405020304" pitchFamily="18" charset="0"/>
              </a:rPr>
              <a:t>/</a:t>
            </a:r>
            <a:r>
              <a:rPr lang="el-GR" altLang="en-US" sz="2200" b="1" dirty="0" err="1">
                <a:cs typeface="Times New Roman" panose="02020603050405020304" pitchFamily="18" charset="0"/>
              </a:rPr>
              <a:t>νορεπινεφρίνη</a:t>
            </a:r>
            <a:r>
              <a:rPr lang="el-GR" altLang="en-US" sz="2200" dirty="0">
                <a:cs typeface="Times New Roman" panose="02020603050405020304" pitchFamily="18" charset="0"/>
              </a:rPr>
              <a:t> στο μηχανισμό </a:t>
            </a:r>
            <a:r>
              <a:rPr lang="en-GB" altLang="en-US" sz="2200" dirty="0">
                <a:cs typeface="Times New Roman" panose="02020603050405020304" pitchFamily="18" charset="0"/>
              </a:rPr>
              <a:t>“</a:t>
            </a:r>
            <a:r>
              <a:rPr lang="el-GR" altLang="ja-JP" sz="2200" dirty="0">
                <a:cs typeface="Times New Roman" panose="02020603050405020304" pitchFamily="18" charset="0"/>
              </a:rPr>
              <a:t>μάχη ή φυγή</a:t>
            </a:r>
            <a:r>
              <a:rPr lang="en-GB" altLang="en-US" sz="2200" dirty="0" smtClean="0">
                <a:cs typeface="Times New Roman" panose="02020603050405020304" pitchFamily="18" charset="0"/>
              </a:rPr>
              <a:t>”</a:t>
            </a:r>
            <a:r>
              <a:rPr lang="el-GR" altLang="en-US" sz="2200" dirty="0" smtClean="0">
                <a:cs typeface="Times New Roman" panose="02020603050405020304" pitchFamily="18" charset="0"/>
              </a:rPr>
              <a:t>.</a:t>
            </a:r>
            <a:endParaRPr lang="el-GR" altLang="ja-JP" sz="2200" dirty="0">
              <a:cs typeface="Times New Roman" panose="02020603050405020304" pitchFamily="18" charset="0"/>
            </a:endParaRPr>
          </a:p>
          <a:p>
            <a:pPr marL="914400"/>
            <a:r>
              <a:rPr lang="el-GR" altLang="en-US" sz="2200" b="1" dirty="0" err="1">
                <a:cs typeface="Times New Roman" panose="02020603050405020304" pitchFamily="18" charset="0"/>
              </a:rPr>
              <a:t>Ισταμίνη</a:t>
            </a:r>
            <a:r>
              <a:rPr lang="el-GR" altLang="en-US" sz="2200" b="1" dirty="0">
                <a:cs typeface="Times New Roman" panose="02020603050405020304" pitchFamily="18" charset="0"/>
              </a:rPr>
              <a:t> </a:t>
            </a:r>
            <a:r>
              <a:rPr lang="el-GR" altLang="en-US" sz="2200" dirty="0">
                <a:cs typeface="Times New Roman" panose="02020603050405020304" pitchFamily="18" charset="0"/>
              </a:rPr>
              <a:t>στο μηχανισμό </a:t>
            </a:r>
            <a:r>
              <a:rPr lang="el-GR" altLang="en-US" sz="2200" dirty="0" smtClean="0">
                <a:cs typeface="Times New Roman" panose="02020603050405020304" pitchFamily="18" charset="0"/>
              </a:rPr>
              <a:t>αφύπνισης.</a:t>
            </a:r>
            <a:endParaRPr lang="el-GR" altLang="en-US" sz="2200" dirty="0">
              <a:cs typeface="Times New Roman" panose="02020603050405020304" pitchFamily="18" charset="0"/>
            </a:endParaRPr>
          </a:p>
          <a:p>
            <a:pPr marL="914400"/>
            <a:r>
              <a:rPr lang="el-GR" altLang="en-US" sz="2200" b="1" dirty="0" err="1">
                <a:cs typeface="Times New Roman" panose="02020603050405020304" pitchFamily="18" charset="0"/>
              </a:rPr>
              <a:t>Μελατονίνη</a:t>
            </a:r>
            <a:r>
              <a:rPr lang="el-GR" altLang="en-US" sz="2200" b="1" dirty="0">
                <a:cs typeface="Times New Roman" panose="02020603050405020304" pitchFamily="18" charset="0"/>
              </a:rPr>
              <a:t> </a:t>
            </a:r>
            <a:r>
              <a:rPr lang="el-GR" altLang="en-US" sz="2200" dirty="0">
                <a:cs typeface="Times New Roman" panose="02020603050405020304" pitchFamily="18" charset="0"/>
              </a:rPr>
              <a:t>στο σύστημα ρύθμισης της περιόδου </a:t>
            </a:r>
            <a:r>
              <a:rPr lang="el-GR" altLang="en-US" sz="2200" dirty="0" smtClean="0">
                <a:cs typeface="Times New Roman" panose="02020603050405020304" pitchFamily="18" charset="0"/>
              </a:rPr>
              <a:t>αναπαραγωγής.</a:t>
            </a:r>
            <a:endParaRPr lang="el-GR" altLang="en-US" sz="2200" dirty="0">
              <a:cs typeface="Times New Roman" panose="02020603050405020304" pitchFamily="18" charset="0"/>
            </a:endParaRPr>
          </a:p>
          <a:p>
            <a:pPr marL="914400"/>
            <a:r>
              <a:rPr lang="el-GR" altLang="en-US" sz="2200" b="1" dirty="0" err="1">
                <a:cs typeface="Times New Roman" panose="02020603050405020304" pitchFamily="18" charset="0"/>
              </a:rPr>
              <a:t>Σεροτονίνη</a:t>
            </a:r>
            <a:r>
              <a:rPr lang="el-GR" altLang="en-US" sz="2200" dirty="0">
                <a:cs typeface="Times New Roman" panose="02020603050405020304" pitchFamily="18" charset="0"/>
              </a:rPr>
              <a:t> στη συμπεριφορά των </a:t>
            </a:r>
            <a:r>
              <a:rPr lang="el-GR" altLang="en-US" sz="2200" dirty="0" smtClean="0">
                <a:cs typeface="Times New Roman" panose="02020603050405020304" pitchFamily="18" charset="0"/>
              </a:rPr>
              <a:t>ζώων.</a:t>
            </a:r>
            <a:endParaRPr lang="en-US" sz="2200" dirty="0"/>
          </a:p>
        </p:txBody>
      </p:sp>
    </p:spTree>
    <p:extLst>
      <p:ext uri="{BB962C8B-B14F-4D97-AF65-F5344CB8AC3E}">
        <p14:creationId xmlns:p14="http://schemas.microsoft.com/office/powerpoint/2010/main" val="1455873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5873" y="223431"/>
            <a:ext cx="7886700" cy="1325563"/>
          </a:xfrm>
        </p:spPr>
        <p:txBody>
          <a:bodyPr>
            <a:normAutofit/>
          </a:bodyPr>
          <a:lstStyle/>
          <a:p>
            <a:r>
              <a:rPr lang="el-GR" sz="4000" dirty="0" smtClean="0"/>
              <a:t>Συνάψεις: Ρόλος της </a:t>
            </a:r>
            <a:r>
              <a:rPr lang="el-GR" sz="4000" dirty="0" err="1" smtClean="0"/>
              <a:t>ακετυλοχολινεστεράσης</a:t>
            </a:r>
            <a:endParaRPr lang="en-US" sz="4000" dirty="0"/>
          </a:p>
        </p:txBody>
      </p:sp>
      <p:sp>
        <p:nvSpPr>
          <p:cNvPr id="7" name="Content Placeholder 6"/>
          <p:cNvSpPr>
            <a:spLocks noGrp="1"/>
          </p:cNvSpPr>
          <p:nvPr>
            <p:ph sz="half" idx="1"/>
          </p:nvPr>
        </p:nvSpPr>
        <p:spPr>
          <a:xfrm>
            <a:off x="753983" y="1544320"/>
            <a:ext cx="5374640" cy="5313680"/>
          </a:xfrm>
        </p:spPr>
        <p:txBody>
          <a:bodyPr>
            <a:normAutofit fontScale="62500" lnSpcReduction="20000"/>
          </a:bodyPr>
          <a:lstStyle/>
          <a:p>
            <a:pPr marL="0" indent="0" algn="ctr">
              <a:lnSpc>
                <a:spcPct val="110000"/>
              </a:lnSpc>
              <a:buNone/>
            </a:pPr>
            <a:r>
              <a:rPr lang="el-GR" altLang="en-US" b="1" dirty="0">
                <a:cs typeface="Times New Roman" panose="02020603050405020304" pitchFamily="18" charset="0"/>
              </a:rPr>
              <a:t>Γιατί είναι σημαντικό ένζυμο;</a:t>
            </a:r>
          </a:p>
          <a:p>
            <a:pPr>
              <a:lnSpc>
                <a:spcPct val="110000"/>
              </a:lnSpc>
            </a:pPr>
            <a:r>
              <a:rPr lang="el-GR" altLang="en-US" dirty="0">
                <a:cs typeface="Times New Roman" panose="02020603050405020304" pitchFamily="18" charset="0"/>
              </a:rPr>
              <a:t>Βρίσκεται στις </a:t>
            </a:r>
            <a:r>
              <a:rPr lang="el-GR" altLang="en-US" dirty="0" err="1">
                <a:cs typeface="Times New Roman" panose="02020603050405020304" pitchFamily="18" charset="0"/>
              </a:rPr>
              <a:t>συναπτικές</a:t>
            </a:r>
            <a:r>
              <a:rPr lang="el-GR" altLang="en-US" dirty="0">
                <a:cs typeface="Times New Roman" panose="02020603050405020304" pitchFamily="18" charset="0"/>
              </a:rPr>
              <a:t> σχισμές και μετατρέπει την </a:t>
            </a:r>
            <a:r>
              <a:rPr lang="el-GR" altLang="en-US" dirty="0" err="1">
                <a:cs typeface="Times New Roman" panose="02020603050405020304" pitchFamily="18" charset="0"/>
              </a:rPr>
              <a:t>ακετυλοχολίνη</a:t>
            </a:r>
            <a:r>
              <a:rPr lang="el-GR" altLang="en-US" dirty="0">
                <a:cs typeface="Times New Roman" panose="02020603050405020304" pitchFamily="18" charset="0"/>
              </a:rPr>
              <a:t> σε </a:t>
            </a:r>
            <a:r>
              <a:rPr lang="el-GR" altLang="en-US" b="1" dirty="0">
                <a:cs typeface="Times New Roman" panose="02020603050405020304" pitchFamily="18" charset="0"/>
              </a:rPr>
              <a:t>οξικό οξύ </a:t>
            </a:r>
            <a:r>
              <a:rPr lang="el-GR" altLang="en-US" dirty="0">
                <a:cs typeface="Times New Roman" panose="02020603050405020304" pitchFamily="18" charset="0"/>
              </a:rPr>
              <a:t>και </a:t>
            </a:r>
            <a:r>
              <a:rPr lang="el-GR" altLang="en-US" b="1" dirty="0" err="1">
                <a:cs typeface="Times New Roman" panose="02020603050405020304" pitchFamily="18" charset="0"/>
              </a:rPr>
              <a:t>χολίνη</a:t>
            </a:r>
            <a:r>
              <a:rPr lang="el-GR" altLang="en-US" dirty="0">
                <a:cs typeface="Times New Roman" panose="02020603050405020304" pitchFamily="18" charset="0"/>
              </a:rPr>
              <a:t>. Αυτό </a:t>
            </a:r>
            <a:r>
              <a:rPr lang="el-GR" altLang="en-US" dirty="0" smtClean="0">
                <a:cs typeface="Times New Roman" panose="02020603050405020304" pitchFamily="18" charset="0"/>
              </a:rPr>
              <a:t>επιτρέπει το </a:t>
            </a:r>
            <a:r>
              <a:rPr lang="el-GR" altLang="en-US" dirty="0">
                <a:cs typeface="Times New Roman" panose="02020603050405020304" pitchFamily="18" charset="0"/>
              </a:rPr>
              <a:t>σταμάτημα της δράσης της </a:t>
            </a:r>
            <a:r>
              <a:rPr lang="el-GR" altLang="en-US" dirty="0" err="1">
                <a:cs typeface="Times New Roman" panose="02020603050405020304" pitchFamily="18" charset="0"/>
              </a:rPr>
              <a:t>ακετυλοχολίνης</a:t>
            </a:r>
            <a:r>
              <a:rPr lang="el-GR" altLang="en-US" dirty="0">
                <a:cs typeface="Times New Roman" panose="02020603050405020304" pitchFamily="18" charset="0"/>
              </a:rPr>
              <a:t> ως νευροδιαβιβαστή. Αναστολή της δράσης του ενζύμου οδηγεί σε συνεχή δράση της </a:t>
            </a:r>
            <a:r>
              <a:rPr lang="el-GR" altLang="en-US" dirty="0" err="1">
                <a:cs typeface="Times New Roman" panose="02020603050405020304" pitchFamily="18" charset="0"/>
              </a:rPr>
              <a:t>ακετυλοχολίνης</a:t>
            </a:r>
            <a:r>
              <a:rPr lang="el-GR" altLang="en-US" dirty="0">
                <a:cs typeface="Times New Roman" panose="02020603050405020304" pitchFamily="18" charset="0"/>
              </a:rPr>
              <a:t>.</a:t>
            </a:r>
          </a:p>
          <a:p>
            <a:pPr>
              <a:lnSpc>
                <a:spcPct val="110000"/>
              </a:lnSpc>
            </a:pPr>
            <a:r>
              <a:rPr lang="el-GR" altLang="en-US" dirty="0" smtClean="0">
                <a:cs typeface="Times New Roman" panose="02020603050405020304" pitchFamily="18" charset="0"/>
              </a:rPr>
              <a:t>Έχει </a:t>
            </a:r>
            <a:r>
              <a:rPr lang="el-GR" altLang="en-US" dirty="0">
                <a:cs typeface="Times New Roman" panose="02020603050405020304" pitchFamily="18" charset="0"/>
              </a:rPr>
              <a:t>αποτελέσει το ένζυμο-στόχο για: </a:t>
            </a:r>
            <a:r>
              <a:rPr lang="el-GR" altLang="en-US" b="1" dirty="0" err="1">
                <a:cs typeface="Times New Roman" panose="02020603050405020304" pitchFamily="18" charset="0"/>
              </a:rPr>
              <a:t>οργανοφωσφορικές</a:t>
            </a:r>
            <a:r>
              <a:rPr lang="el-GR" altLang="en-US" b="1" dirty="0">
                <a:cs typeface="Times New Roman" panose="02020603050405020304" pitchFamily="18" charset="0"/>
              </a:rPr>
              <a:t> ενώσει</a:t>
            </a:r>
            <a:r>
              <a:rPr lang="el-GR" altLang="en-US" dirty="0">
                <a:cs typeface="Times New Roman" panose="02020603050405020304" pitchFamily="18" charset="0"/>
              </a:rPr>
              <a:t>ς (</a:t>
            </a:r>
            <a:r>
              <a:rPr lang="el-GR" altLang="en-US" dirty="0" err="1">
                <a:cs typeface="Times New Roman" panose="02020603050405020304" pitchFamily="18" charset="0"/>
              </a:rPr>
              <a:t>Μαλαθείο</a:t>
            </a:r>
            <a:r>
              <a:rPr lang="el-GR" altLang="en-US" dirty="0">
                <a:cs typeface="Times New Roman" panose="02020603050405020304" pitchFamily="18" charset="0"/>
              </a:rPr>
              <a:t>, </a:t>
            </a:r>
            <a:r>
              <a:rPr lang="el-GR" altLang="en-US" dirty="0" smtClean="0">
                <a:cs typeface="Times New Roman" panose="02020603050405020304" pitchFamily="18" charset="0"/>
              </a:rPr>
              <a:t>Παραθείο, </a:t>
            </a:r>
            <a:r>
              <a:rPr lang="el-GR" altLang="en-US" dirty="0" err="1" smtClean="0">
                <a:cs typeface="Times New Roman" panose="02020603050405020304" pitchFamily="18" charset="0"/>
              </a:rPr>
              <a:t>Σαρίν</a:t>
            </a:r>
            <a:r>
              <a:rPr lang="el-GR" altLang="en-US" dirty="0">
                <a:cs typeface="Times New Roman" panose="02020603050405020304" pitchFamily="18" charset="0"/>
              </a:rPr>
              <a:t>, </a:t>
            </a:r>
            <a:r>
              <a:rPr lang="el-GR" altLang="en-US" dirty="0" err="1">
                <a:cs typeface="Times New Roman" panose="02020603050405020304" pitchFamily="18" charset="0"/>
              </a:rPr>
              <a:t>Ταμπούν</a:t>
            </a:r>
            <a:r>
              <a:rPr lang="el-GR" altLang="en-US" dirty="0">
                <a:cs typeface="Times New Roman" panose="02020603050405020304" pitchFamily="18" charset="0"/>
              </a:rPr>
              <a:t> και άλλες ουσίες χημικού </a:t>
            </a:r>
            <a:r>
              <a:rPr lang="el-GR" altLang="en-US" dirty="0" smtClean="0">
                <a:cs typeface="Times New Roman" panose="02020603050405020304" pitchFamily="18" charset="0"/>
              </a:rPr>
              <a:t>πολέμου) </a:t>
            </a:r>
            <a:r>
              <a:rPr lang="el-GR" altLang="en-US" b="1" dirty="0" err="1" smtClean="0">
                <a:cs typeface="Times New Roman" panose="02020603050405020304" pitchFamily="18" charset="0"/>
              </a:rPr>
              <a:t>καρβαμιδικές</a:t>
            </a:r>
            <a:r>
              <a:rPr lang="el-GR" altLang="en-US" b="1" dirty="0" smtClean="0">
                <a:cs typeface="Times New Roman" panose="02020603050405020304" pitchFamily="18" charset="0"/>
              </a:rPr>
              <a:t> </a:t>
            </a:r>
            <a:r>
              <a:rPr lang="el-GR" altLang="en-US" b="1" dirty="0">
                <a:cs typeface="Times New Roman" panose="02020603050405020304" pitchFamily="18" charset="0"/>
              </a:rPr>
              <a:t>ενώσει</a:t>
            </a:r>
            <a:r>
              <a:rPr lang="el-GR" altLang="en-US" dirty="0">
                <a:cs typeface="Times New Roman" panose="02020603050405020304" pitchFamily="18" charset="0"/>
              </a:rPr>
              <a:t>ς (μια σειρά από </a:t>
            </a:r>
            <a:r>
              <a:rPr lang="el-GR" altLang="en-US" dirty="0" smtClean="0">
                <a:cs typeface="Times New Roman" panose="02020603050405020304" pitchFamily="18" charset="0"/>
              </a:rPr>
              <a:t>εντομοκτόνα που </a:t>
            </a:r>
            <a:r>
              <a:rPr lang="el-GR" altLang="en-US" dirty="0">
                <a:cs typeface="Times New Roman" panose="02020603050405020304" pitchFamily="18" charset="0"/>
              </a:rPr>
              <a:t>ανήκουν στην κατηγορία των </a:t>
            </a:r>
            <a:r>
              <a:rPr lang="el-GR" altLang="en-US" dirty="0" err="1" smtClean="0">
                <a:cs typeface="Times New Roman" panose="02020603050405020304" pitchFamily="18" charset="0"/>
              </a:rPr>
              <a:t>καρβαμιδικών</a:t>
            </a:r>
            <a:r>
              <a:rPr lang="el-GR" altLang="en-US" dirty="0" smtClean="0">
                <a:cs typeface="Times New Roman" panose="02020603050405020304" pitchFamily="18" charset="0"/>
              </a:rPr>
              <a:t>) </a:t>
            </a:r>
            <a:r>
              <a:rPr lang="el-GR" altLang="en-US" b="1" dirty="0" smtClean="0">
                <a:cs typeface="Times New Roman" panose="02020603050405020304" pitchFamily="18" charset="0"/>
              </a:rPr>
              <a:t>φάρμακα </a:t>
            </a:r>
            <a:r>
              <a:rPr lang="el-GR" altLang="en-US" b="1" dirty="0">
                <a:cs typeface="Times New Roman" panose="02020603050405020304" pitchFamily="18" charset="0"/>
              </a:rPr>
              <a:t>για τη Νόσο του </a:t>
            </a:r>
            <a:r>
              <a:rPr lang="en-GB" altLang="en-US" b="1" dirty="0">
                <a:cs typeface="Times New Roman" panose="02020603050405020304" pitchFamily="18" charset="0"/>
              </a:rPr>
              <a:t>Alzheimer</a:t>
            </a:r>
            <a:r>
              <a:rPr lang="el-GR" altLang="en-US" b="1" dirty="0" smtClean="0">
                <a:cs typeface="Times New Roman" panose="02020603050405020304" pitchFamily="18" charset="0"/>
              </a:rPr>
              <a:t>, φυσικές </a:t>
            </a:r>
            <a:r>
              <a:rPr lang="el-GR" altLang="en-US" b="1" dirty="0">
                <a:cs typeface="Times New Roman" panose="02020603050405020304" pitchFamily="18" charset="0"/>
              </a:rPr>
              <a:t>ουσίες </a:t>
            </a:r>
            <a:r>
              <a:rPr lang="el-GR" altLang="en-US" dirty="0">
                <a:cs typeface="Times New Roman" panose="02020603050405020304" pitchFamily="18" charset="0"/>
              </a:rPr>
              <a:t>(δηλητήρια ή φυτικά παράγωγα</a:t>
            </a:r>
            <a:r>
              <a:rPr lang="el-GR" altLang="en-US" dirty="0" smtClean="0">
                <a:cs typeface="Times New Roman" panose="02020603050405020304" pitchFamily="18" charset="0"/>
              </a:rPr>
              <a:t>).  </a:t>
            </a:r>
            <a:endParaRPr lang="el-GR" altLang="en-US" dirty="0">
              <a:cs typeface="Times New Roman" panose="02020603050405020304" pitchFamily="18" charset="0"/>
            </a:endParaRPr>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7991" y="1690689"/>
            <a:ext cx="1807991" cy="4351337"/>
          </a:xfrm>
        </p:spPr>
      </p:pic>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17</a:t>
            </a:fld>
            <a:endParaRPr lang="en-US"/>
          </a:p>
        </p:txBody>
      </p:sp>
      <p:sp>
        <p:nvSpPr>
          <p:cNvPr id="8" name="TextBox 7"/>
          <p:cNvSpPr txBox="1"/>
          <p:nvPr/>
        </p:nvSpPr>
        <p:spPr>
          <a:xfrm>
            <a:off x="7884222" y="5752360"/>
            <a:ext cx="341760" cy="276999"/>
          </a:xfrm>
          <a:prstGeom prst="rect">
            <a:avLst/>
          </a:prstGeom>
          <a:noFill/>
        </p:spPr>
        <p:txBody>
          <a:bodyPr wrap="none" rtlCol="0">
            <a:spAutoFit/>
          </a:bodyPr>
          <a:lstStyle/>
          <a:p>
            <a:r>
              <a:rPr lang="en-US" sz="1200" dirty="0" smtClean="0">
                <a:solidFill>
                  <a:schemeClr val="bg1"/>
                </a:solidFill>
              </a:rPr>
              <a:t>11</a:t>
            </a:r>
            <a:endParaRPr lang="el-GR" sz="1200" dirty="0">
              <a:solidFill>
                <a:schemeClr val="bg1"/>
              </a:solidFill>
            </a:endParaRPr>
          </a:p>
        </p:txBody>
      </p:sp>
    </p:spTree>
    <p:extLst>
      <p:ext uri="{BB962C8B-B14F-4D97-AF65-F5344CB8AC3E}">
        <p14:creationId xmlns:p14="http://schemas.microsoft.com/office/powerpoint/2010/main" val="1298568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83" y="351609"/>
            <a:ext cx="8717280" cy="1325563"/>
          </a:xfrm>
        </p:spPr>
        <p:txBody>
          <a:bodyPr>
            <a:normAutofit/>
          </a:bodyPr>
          <a:lstStyle/>
          <a:p>
            <a:r>
              <a:rPr lang="el-GR" sz="3600" dirty="0" smtClean="0"/>
              <a:t>Συνάψεις: Μετάδοση νευρικής ώσης 1/</a:t>
            </a:r>
            <a:r>
              <a:rPr lang="en-US" sz="3600" dirty="0" smtClean="0"/>
              <a:t>2</a:t>
            </a:r>
            <a:endParaRPr lang="en-US" sz="3600" dirty="0"/>
          </a:p>
        </p:txBody>
      </p:sp>
      <p:sp>
        <p:nvSpPr>
          <p:cNvPr id="7" name="Content Placeholder 6"/>
          <p:cNvSpPr>
            <a:spLocks noGrp="1"/>
          </p:cNvSpPr>
          <p:nvPr>
            <p:ph idx="1"/>
          </p:nvPr>
        </p:nvSpPr>
        <p:spPr/>
        <p:txBody>
          <a:bodyPr>
            <a:normAutofit fontScale="92500" lnSpcReduction="10000"/>
          </a:bodyPr>
          <a:lstStyle/>
          <a:p>
            <a:pPr marL="0" indent="-548640">
              <a:lnSpc>
                <a:spcPct val="110000"/>
              </a:lnSpc>
              <a:buNone/>
            </a:pPr>
            <a:r>
              <a:rPr lang="el-GR" altLang="en-US" sz="2400" dirty="0">
                <a:cs typeface="Times New Roman" panose="02020603050405020304" pitchFamily="18" charset="0"/>
              </a:rPr>
              <a:t>Η μετάδοση της νευρικής ώσης από τον ένα νευρώνα σε ένα άλλο είναι μια περίπλοκη διαδικασία που σχετίζεται με την παρουσία διεγερτικών ή/και ανασταλτικών </a:t>
            </a:r>
            <a:r>
              <a:rPr lang="el-GR" altLang="en-US" sz="2400" dirty="0" smtClean="0">
                <a:cs typeface="Times New Roman" panose="02020603050405020304" pitchFamily="18" charset="0"/>
              </a:rPr>
              <a:t>συνάψεων.</a:t>
            </a:r>
            <a:endParaRPr lang="el-GR" altLang="en-US" sz="2400" dirty="0">
              <a:cs typeface="Times New Roman" panose="02020603050405020304" pitchFamily="18" charset="0"/>
            </a:endParaRPr>
          </a:p>
          <a:p>
            <a:pPr marL="548640" indent="-548640">
              <a:lnSpc>
                <a:spcPct val="110000"/>
              </a:lnSpc>
              <a:buNone/>
            </a:pPr>
            <a:r>
              <a:rPr lang="el-GR" altLang="en-US" sz="2400" b="1" dirty="0">
                <a:cs typeface="Times New Roman" panose="02020603050405020304" pitchFamily="18" charset="0"/>
              </a:rPr>
              <a:t>Καθορίζεται από</a:t>
            </a:r>
            <a:r>
              <a:rPr lang="el-GR" altLang="en-US" sz="2400" dirty="0">
                <a:cs typeface="Times New Roman" panose="02020603050405020304" pitchFamily="18" charset="0"/>
              </a:rPr>
              <a:t>:</a:t>
            </a:r>
          </a:p>
          <a:p>
            <a:pPr marL="0" indent="-548640">
              <a:lnSpc>
                <a:spcPct val="110000"/>
              </a:lnSpc>
              <a:buNone/>
            </a:pPr>
            <a:r>
              <a:rPr lang="el-GR" altLang="en-US" sz="2400" dirty="0" smtClean="0">
                <a:cs typeface="Times New Roman" panose="02020603050405020304" pitchFamily="18" charset="0"/>
              </a:rPr>
              <a:t>1. το </a:t>
            </a:r>
            <a:r>
              <a:rPr lang="el-GR" altLang="en-US" sz="2400" dirty="0">
                <a:cs typeface="Times New Roman" panose="02020603050405020304" pitchFamily="18" charset="0"/>
              </a:rPr>
              <a:t>είδος του νευροδιαβιβαστή που απελευθερώνεται στη νευρική σύναψη και </a:t>
            </a:r>
            <a:r>
              <a:rPr lang="el-GR" altLang="en-US" sz="2400" dirty="0" err="1">
                <a:cs typeface="Times New Roman" panose="02020603050405020304" pitchFamily="18" charset="0"/>
              </a:rPr>
              <a:t>εκπολώνει</a:t>
            </a:r>
            <a:r>
              <a:rPr lang="el-GR" altLang="en-US" sz="2400" dirty="0">
                <a:cs typeface="Times New Roman" panose="02020603050405020304" pitchFamily="18" charset="0"/>
              </a:rPr>
              <a:t> (διέγερση) ή </a:t>
            </a:r>
            <a:r>
              <a:rPr lang="el-GR" altLang="en-US" sz="2400" dirty="0" err="1">
                <a:cs typeface="Times New Roman" panose="02020603050405020304" pitchFamily="18" charset="0"/>
              </a:rPr>
              <a:t>υπερπολώνει</a:t>
            </a:r>
            <a:r>
              <a:rPr lang="el-GR" altLang="en-US" sz="2400" dirty="0">
                <a:cs typeface="Times New Roman" panose="02020603050405020304" pitchFamily="18" charset="0"/>
              </a:rPr>
              <a:t> (αναστολή) τον </a:t>
            </a:r>
            <a:r>
              <a:rPr lang="el-GR" altLang="en-US" sz="2400" dirty="0" err="1">
                <a:cs typeface="Times New Roman" panose="02020603050405020304" pitchFamily="18" charset="0"/>
              </a:rPr>
              <a:t>μετασυναπτικό</a:t>
            </a:r>
            <a:r>
              <a:rPr lang="el-GR" altLang="en-US" sz="2400" dirty="0">
                <a:cs typeface="Times New Roman" panose="02020603050405020304" pitchFamily="18" charset="0"/>
              </a:rPr>
              <a:t> </a:t>
            </a:r>
            <a:r>
              <a:rPr lang="el-GR" altLang="en-US" sz="2400" dirty="0" smtClean="0">
                <a:cs typeface="Times New Roman" panose="02020603050405020304" pitchFamily="18" charset="0"/>
              </a:rPr>
              <a:t>νευρώνα,</a:t>
            </a:r>
            <a:endParaRPr lang="el-GR" altLang="en-US" sz="2400" dirty="0">
              <a:cs typeface="Times New Roman" panose="02020603050405020304" pitchFamily="18" charset="0"/>
            </a:endParaRPr>
          </a:p>
          <a:p>
            <a:pPr marL="548640" indent="-548640">
              <a:lnSpc>
                <a:spcPct val="110000"/>
              </a:lnSpc>
              <a:buNone/>
            </a:pPr>
            <a:r>
              <a:rPr lang="el-GR" altLang="en-US" sz="2400" b="1" dirty="0">
                <a:cs typeface="Times New Roman" panose="02020603050405020304" pitchFamily="18" charset="0"/>
              </a:rPr>
              <a:t>αλλά και </a:t>
            </a:r>
          </a:p>
          <a:p>
            <a:pPr marL="0" indent="-548640">
              <a:lnSpc>
                <a:spcPct val="110000"/>
              </a:lnSpc>
              <a:buNone/>
            </a:pPr>
            <a:r>
              <a:rPr lang="el-GR" altLang="en-US" sz="2400" dirty="0" smtClean="0">
                <a:cs typeface="Times New Roman" panose="02020603050405020304" pitchFamily="18" charset="0"/>
              </a:rPr>
              <a:t>2. το </a:t>
            </a:r>
            <a:r>
              <a:rPr lang="el-GR" altLang="en-US" sz="2400" dirty="0">
                <a:cs typeface="Times New Roman" panose="02020603050405020304" pitchFamily="18" charset="0"/>
              </a:rPr>
              <a:t>ισοζύγιο όλων των διεγερτικών και ανασταλτικών ερεθισμάτων που δέχεται ένας </a:t>
            </a:r>
            <a:r>
              <a:rPr lang="el-GR" altLang="en-US" sz="2400" dirty="0" err="1">
                <a:cs typeface="Times New Roman" panose="02020603050405020304" pitchFamily="18" charset="0"/>
              </a:rPr>
              <a:t>μετασυναπτικός</a:t>
            </a:r>
            <a:r>
              <a:rPr lang="el-GR" altLang="en-US" sz="2400" dirty="0">
                <a:cs typeface="Times New Roman" panose="02020603050405020304" pitchFamily="18" charset="0"/>
              </a:rPr>
              <a:t> νευρώνας έτσι ώστε να δημιουργηθεί δυναμικό </a:t>
            </a:r>
            <a:r>
              <a:rPr lang="el-GR" altLang="en-US" sz="2400" dirty="0" smtClean="0">
                <a:cs typeface="Times New Roman" panose="02020603050405020304" pitchFamily="18" charset="0"/>
              </a:rPr>
              <a:t>διέγερσης.</a:t>
            </a:r>
            <a:endParaRPr lang="el-GR" altLang="en-US" sz="24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18</a:t>
            </a:fld>
            <a:endParaRPr lang="en-US"/>
          </a:p>
        </p:txBody>
      </p:sp>
    </p:spTree>
    <p:extLst>
      <p:ext uri="{BB962C8B-B14F-4D97-AF65-F5344CB8AC3E}">
        <p14:creationId xmlns:p14="http://schemas.microsoft.com/office/powerpoint/2010/main" val="2383746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83" y="351609"/>
            <a:ext cx="8717280" cy="1325563"/>
          </a:xfrm>
        </p:spPr>
        <p:txBody>
          <a:bodyPr>
            <a:normAutofit/>
          </a:bodyPr>
          <a:lstStyle/>
          <a:p>
            <a:r>
              <a:rPr lang="el-GR" sz="3600" dirty="0" smtClean="0"/>
              <a:t>Συνάψεις: Μετάδοση νευρικής ώσης 2/</a:t>
            </a:r>
            <a:r>
              <a:rPr lang="en-US" sz="3600" dirty="0" smtClean="0"/>
              <a:t>2</a:t>
            </a:r>
            <a:endParaRPr lang="en-US" sz="3600" dirty="0"/>
          </a:p>
        </p:txBody>
      </p:sp>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19</a:t>
            </a:fld>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184" y="1677172"/>
            <a:ext cx="6401632" cy="4250625"/>
          </a:xfrm>
        </p:spPr>
      </p:pic>
      <p:sp>
        <p:nvSpPr>
          <p:cNvPr id="7" name="TextBox 6"/>
          <p:cNvSpPr txBox="1"/>
          <p:nvPr/>
        </p:nvSpPr>
        <p:spPr>
          <a:xfrm>
            <a:off x="7431056" y="5650798"/>
            <a:ext cx="341760" cy="276999"/>
          </a:xfrm>
          <a:prstGeom prst="rect">
            <a:avLst/>
          </a:prstGeom>
          <a:noFill/>
        </p:spPr>
        <p:txBody>
          <a:bodyPr wrap="none" rtlCol="0">
            <a:spAutoFit/>
          </a:bodyPr>
          <a:lstStyle/>
          <a:p>
            <a:r>
              <a:rPr lang="en-US" sz="1200" dirty="0" smtClean="0"/>
              <a:t>12</a:t>
            </a:r>
            <a:endParaRPr lang="el-GR" sz="1200" dirty="0"/>
          </a:p>
        </p:txBody>
      </p:sp>
    </p:spTree>
    <p:extLst>
      <p:ext uri="{BB962C8B-B14F-4D97-AF65-F5344CB8AC3E}">
        <p14:creationId xmlns:p14="http://schemas.microsoft.com/office/powerpoint/2010/main" val="1684900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Αισθήσεις – Αισθητήρια Όργανα</a:t>
            </a:r>
            <a:endParaRPr lang="en-US" sz="4000" dirty="0"/>
          </a:p>
        </p:txBody>
      </p:sp>
      <p:sp>
        <p:nvSpPr>
          <p:cNvPr id="3" name="Content Placeholder 2"/>
          <p:cNvSpPr>
            <a:spLocks noGrp="1"/>
          </p:cNvSpPr>
          <p:nvPr>
            <p:ph idx="1"/>
          </p:nvPr>
        </p:nvSpPr>
        <p:spPr>
          <a:xfrm>
            <a:off x="628650" y="1637752"/>
            <a:ext cx="7886700" cy="4351338"/>
          </a:xfrm>
        </p:spPr>
        <p:txBody>
          <a:bodyPr>
            <a:noAutofit/>
          </a:bodyPr>
          <a:lstStyle/>
          <a:p>
            <a:pPr marL="0" indent="0" algn="ctr">
              <a:buNone/>
            </a:pPr>
            <a:r>
              <a:rPr lang="el-GR" altLang="en-US" sz="2000" dirty="0">
                <a:cs typeface="Times New Roman" panose="02020603050405020304" pitchFamily="18" charset="0"/>
              </a:rPr>
              <a:t>Θα αναπτυχθούν τα εξής θέματα:</a:t>
            </a:r>
            <a:endParaRPr lang="en-GB" altLang="en-US" sz="2000" dirty="0">
              <a:cs typeface="Times New Roman" panose="02020603050405020304" pitchFamily="18" charset="0"/>
            </a:endParaRPr>
          </a:p>
          <a:p>
            <a:pPr marL="0" indent="0" algn="ctr">
              <a:buNone/>
            </a:pPr>
            <a:endParaRPr lang="en-GB" altLang="en-US" sz="2000" dirty="0">
              <a:cs typeface="Times New Roman" panose="02020603050405020304" pitchFamily="18" charset="0"/>
            </a:endParaRPr>
          </a:p>
          <a:p>
            <a:pPr algn="ctr"/>
            <a:r>
              <a:rPr lang="el-GR" altLang="en-US" sz="2000" dirty="0" smtClean="0">
                <a:cs typeface="Times New Roman" panose="02020603050405020304" pitchFamily="18" charset="0"/>
              </a:rPr>
              <a:t>Νευρώνες </a:t>
            </a:r>
            <a:r>
              <a:rPr lang="el-GR" altLang="en-US" sz="2000" dirty="0">
                <a:cs typeface="Times New Roman" panose="02020603050405020304" pitchFamily="18" charset="0"/>
              </a:rPr>
              <a:t>- Νευρικές συνάψεις</a:t>
            </a:r>
            <a:endParaRPr lang="en-GB" altLang="en-US" sz="2000" dirty="0">
              <a:cs typeface="Times New Roman" panose="02020603050405020304" pitchFamily="18" charset="0"/>
            </a:endParaRPr>
          </a:p>
          <a:p>
            <a:pPr algn="ctr"/>
            <a:r>
              <a:rPr lang="el-GR" altLang="en-US" sz="2000" dirty="0" smtClean="0">
                <a:cs typeface="Times New Roman" panose="02020603050405020304" pitchFamily="18" charset="0"/>
              </a:rPr>
              <a:t>Εξέλιξη </a:t>
            </a:r>
            <a:r>
              <a:rPr lang="el-GR" altLang="en-US" sz="2000" dirty="0">
                <a:cs typeface="Times New Roman" panose="02020603050405020304" pitchFamily="18" charset="0"/>
              </a:rPr>
              <a:t>νευρικών συστημάτων</a:t>
            </a:r>
            <a:endParaRPr lang="en-GB" altLang="en-US" sz="2000" dirty="0">
              <a:cs typeface="Times New Roman" panose="02020603050405020304" pitchFamily="18" charset="0"/>
            </a:endParaRPr>
          </a:p>
          <a:p>
            <a:pPr algn="ctr"/>
            <a:r>
              <a:rPr lang="el-GR" altLang="en-US" sz="2000" dirty="0" smtClean="0">
                <a:cs typeface="Times New Roman" panose="02020603050405020304" pitchFamily="18" charset="0"/>
              </a:rPr>
              <a:t>Περιφερειακό </a:t>
            </a:r>
            <a:r>
              <a:rPr lang="el-GR" altLang="en-US" sz="2000" dirty="0">
                <a:cs typeface="Times New Roman" panose="02020603050405020304" pitchFamily="18" charset="0"/>
              </a:rPr>
              <a:t>Νευρικό Σύστημα</a:t>
            </a:r>
          </a:p>
          <a:p>
            <a:pPr algn="ctr"/>
            <a:r>
              <a:rPr lang="el-GR" altLang="en-US" sz="2000" dirty="0" smtClean="0">
                <a:cs typeface="Times New Roman" panose="02020603050405020304" pitchFamily="18" charset="0"/>
              </a:rPr>
              <a:t>Αισθητήρια </a:t>
            </a:r>
            <a:r>
              <a:rPr lang="el-GR" altLang="en-US" sz="2000" dirty="0">
                <a:cs typeface="Times New Roman" panose="02020603050405020304" pitchFamily="18" charset="0"/>
              </a:rPr>
              <a:t>όργανα</a:t>
            </a:r>
          </a:p>
          <a:p>
            <a:pPr algn="ctr"/>
            <a:endParaRPr lang="en-GB" altLang="en-US" sz="2000" dirty="0">
              <a:cs typeface="Times New Roman" panose="02020603050405020304" pitchFamily="18" charset="0"/>
            </a:endParaRPr>
          </a:p>
          <a:p>
            <a:pPr algn="ctr"/>
            <a:endParaRPr lang="en-GB" altLang="en-US" sz="2000" dirty="0" smtClean="0">
              <a:cs typeface="Times New Roman" panose="02020603050405020304" pitchFamily="18" charset="0"/>
            </a:endParaRPr>
          </a:p>
          <a:p>
            <a:pPr algn="ctr"/>
            <a:endParaRPr lang="en-GB" altLang="en-US" sz="2000" dirty="0">
              <a:cs typeface="Times New Roman" panose="02020603050405020304" pitchFamily="18" charset="0"/>
            </a:endParaRPr>
          </a:p>
          <a:p>
            <a:pPr marL="0" indent="0" algn="ctr">
              <a:buNone/>
            </a:pPr>
            <a:r>
              <a:rPr lang="el-GR" altLang="en-US" sz="2000" dirty="0">
                <a:cs typeface="Times New Roman" panose="02020603050405020304" pitchFamily="18" charset="0"/>
              </a:rPr>
              <a:t> Σκαρλάτος </a:t>
            </a:r>
            <a:r>
              <a:rPr lang="el-GR" altLang="en-US" sz="2000" dirty="0" err="1" smtClean="0">
                <a:cs typeface="Times New Roman" panose="02020603050405020304" pitchFamily="18" charset="0"/>
              </a:rPr>
              <a:t>Ντέντος</a:t>
            </a:r>
            <a:endParaRPr lang="el-GR" altLang="en-US" sz="2000" dirty="0" smtClean="0">
              <a:cs typeface="Times New Roman" panose="02020603050405020304" pitchFamily="18" charset="0"/>
            </a:endParaRPr>
          </a:p>
          <a:p>
            <a:pPr marL="0" indent="0" algn="ctr">
              <a:buNone/>
            </a:pPr>
            <a:r>
              <a:rPr lang="el-GR" altLang="en-US" sz="2000" dirty="0" smtClean="0">
                <a:cs typeface="Times New Roman" panose="02020603050405020304" pitchFamily="18" charset="0"/>
              </a:rPr>
              <a:t>(</a:t>
            </a:r>
            <a:r>
              <a:rPr lang="sk-SK" altLang="en-US" sz="2000" dirty="0" smtClean="0">
                <a:cs typeface="Times New Roman" panose="02020603050405020304" pitchFamily="18" charset="0"/>
              </a:rPr>
              <a:t>sdedos2biol.uoa.gr</a:t>
            </a:r>
            <a:r>
              <a:rPr lang="en-US" altLang="en-US" sz="2000" dirty="0" smtClean="0">
                <a:cs typeface="Times New Roman" panose="02020603050405020304" pitchFamily="18" charset="0"/>
              </a:rPr>
              <a:t>)</a:t>
            </a:r>
            <a:endParaRPr lang="el-GR" altLang="en-US" sz="2000" dirty="0">
              <a:cs typeface="Times New Roman" panose="02020603050405020304" pitchFamily="18" charset="0"/>
            </a:endParaRPr>
          </a:p>
          <a:p>
            <a:pPr marL="0" indent="0" algn="ctr">
              <a:buNone/>
            </a:pPr>
            <a:r>
              <a:rPr lang="en-GB" altLang="en-US" sz="2000" dirty="0">
                <a:cs typeface="Times New Roman" panose="02020603050405020304" pitchFamily="18" charset="0"/>
              </a:rPr>
              <a:t> </a:t>
            </a:r>
            <a:endParaRPr lang="en-US" sz="2000" dirty="0"/>
          </a:p>
        </p:txBody>
      </p:sp>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l-GR" sz="4000" dirty="0" smtClean="0"/>
              <a:t>Εξέλιξη νευρικών συστημάτων 1/</a:t>
            </a:r>
            <a:r>
              <a:rPr lang="en-US" sz="4000" dirty="0" smtClean="0"/>
              <a:t>6</a:t>
            </a:r>
            <a:endParaRPr lang="en-US" sz="4000" dirty="0"/>
          </a:p>
        </p:txBody>
      </p:sp>
      <p:sp>
        <p:nvSpPr>
          <p:cNvPr id="7" name="Content Placeholder 6"/>
          <p:cNvSpPr>
            <a:spLocks noGrp="1"/>
          </p:cNvSpPr>
          <p:nvPr>
            <p:ph sz="half" idx="1"/>
          </p:nvPr>
        </p:nvSpPr>
        <p:spPr>
          <a:xfrm>
            <a:off x="350520" y="1431200"/>
            <a:ext cx="8442960" cy="2539999"/>
          </a:xfrm>
        </p:spPr>
        <p:txBody>
          <a:bodyPr>
            <a:normAutofit fontScale="70000" lnSpcReduction="20000"/>
          </a:bodyPr>
          <a:lstStyle/>
          <a:p>
            <a:pPr>
              <a:lnSpc>
                <a:spcPct val="110000"/>
              </a:lnSpc>
            </a:pPr>
            <a:r>
              <a:rPr lang="el-GR" altLang="en-US" sz="2900" dirty="0">
                <a:cs typeface="Times New Roman" panose="02020603050405020304" pitchFamily="18" charset="0"/>
              </a:rPr>
              <a:t>Η απλούστερη οργάνωση νευρικού συστήματος παρουσιάζεται στα ακτινωτής συμμετρίας ζώα (ανεμώνες, </a:t>
            </a:r>
            <a:r>
              <a:rPr lang="el-GR" altLang="en-US" sz="2900" dirty="0" err="1">
                <a:cs typeface="Times New Roman" panose="02020603050405020304" pitchFamily="18" charset="0"/>
              </a:rPr>
              <a:t>ύδρες</a:t>
            </a:r>
            <a:r>
              <a:rPr lang="el-GR" altLang="en-US" sz="2900" dirty="0">
                <a:cs typeface="Times New Roman" panose="02020603050405020304" pitchFamily="18" charset="0"/>
              </a:rPr>
              <a:t>, μέδουσες</a:t>
            </a:r>
            <a:r>
              <a:rPr lang="el-GR" altLang="en-US" sz="2900" dirty="0" smtClean="0">
                <a:cs typeface="Times New Roman" panose="02020603050405020304" pitchFamily="18" charset="0"/>
              </a:rPr>
              <a:t>): </a:t>
            </a:r>
          </a:p>
          <a:p>
            <a:pPr>
              <a:lnSpc>
                <a:spcPct val="110000"/>
              </a:lnSpc>
            </a:pPr>
            <a:r>
              <a:rPr lang="el-GR" altLang="en-US" sz="2900" dirty="0" smtClean="0">
                <a:cs typeface="Times New Roman" panose="02020603050405020304" pitchFamily="18" charset="0"/>
              </a:rPr>
              <a:t>(</a:t>
            </a:r>
            <a:r>
              <a:rPr lang="el-GR" altLang="en-US" sz="2900" dirty="0">
                <a:cs typeface="Times New Roman" panose="02020603050405020304" pitchFamily="18" charset="0"/>
              </a:rPr>
              <a:t>Α): </a:t>
            </a:r>
            <a:r>
              <a:rPr lang="el-GR" altLang="en-US" sz="2900" dirty="0" smtClean="0">
                <a:cs typeface="Times New Roman" panose="02020603050405020304" pitchFamily="18" charset="0"/>
              </a:rPr>
              <a:t>Μετάδοση </a:t>
            </a:r>
            <a:r>
              <a:rPr lang="el-GR" altLang="en-US" sz="2900" dirty="0">
                <a:cs typeface="Times New Roman" panose="02020603050405020304" pitchFamily="18" charset="0"/>
              </a:rPr>
              <a:t>ώσης προς όλες τις κατευθύνσεις, έλλειψη διαφοροποιημένων νευρώνων, μερικές επιλεκτικές </a:t>
            </a:r>
            <a:r>
              <a:rPr lang="el-GR" altLang="en-US" sz="2900" dirty="0" smtClean="0">
                <a:cs typeface="Times New Roman" panose="02020603050405020304" pitchFamily="18" charset="0"/>
              </a:rPr>
              <a:t>αποκρίσεις. Επόμενη </a:t>
            </a:r>
            <a:r>
              <a:rPr lang="el-GR" altLang="en-US" sz="2900" dirty="0" err="1">
                <a:cs typeface="Times New Roman" panose="02020603050405020304" pitchFamily="18" charset="0"/>
              </a:rPr>
              <a:t>βαθμίδα:Αμφίπλευροι</a:t>
            </a:r>
            <a:r>
              <a:rPr lang="el-GR" altLang="en-US" sz="2900" dirty="0">
                <a:cs typeface="Times New Roman" panose="02020603050405020304" pitchFamily="18" charset="0"/>
              </a:rPr>
              <a:t> οργανισμοί (</a:t>
            </a:r>
            <a:r>
              <a:rPr lang="el-GR" altLang="en-US" sz="2900" dirty="0" err="1">
                <a:cs typeface="Times New Roman" panose="02020603050405020304" pitchFamily="18" charset="0"/>
              </a:rPr>
              <a:t>Πλατυέλμινθες</a:t>
            </a:r>
            <a:r>
              <a:rPr lang="el-GR" altLang="en-US" sz="2900" dirty="0">
                <a:cs typeface="Times New Roman" panose="02020603050405020304" pitchFamily="18" charset="0"/>
              </a:rPr>
              <a:t>) </a:t>
            </a:r>
            <a:endParaRPr lang="el-GR" altLang="en-US" sz="2900" dirty="0" smtClean="0">
              <a:cs typeface="Times New Roman" panose="02020603050405020304" pitchFamily="18" charset="0"/>
            </a:endParaRPr>
          </a:p>
          <a:p>
            <a:pPr>
              <a:lnSpc>
                <a:spcPct val="110000"/>
              </a:lnSpc>
            </a:pPr>
            <a:r>
              <a:rPr lang="el-GR" altLang="en-US" sz="2900" dirty="0" smtClean="0">
                <a:cs typeface="Times New Roman" panose="02020603050405020304" pitchFamily="18" charset="0"/>
              </a:rPr>
              <a:t>(</a:t>
            </a:r>
            <a:r>
              <a:rPr lang="el-GR" altLang="en-US" sz="2900" dirty="0">
                <a:cs typeface="Times New Roman" panose="02020603050405020304" pitchFamily="18" charset="0"/>
              </a:rPr>
              <a:t>Β): Παρουσία κεντρικού και περιφερειακού νευρικού συστήματος, 2 πρόσθια γάγγλια, παρουσία νευρικών κορμών κατά μήκος του </a:t>
            </a:r>
            <a:r>
              <a:rPr lang="el-GR" altLang="en-US" sz="2900" dirty="0" smtClean="0">
                <a:cs typeface="Times New Roman" panose="02020603050405020304" pitchFamily="18" charset="0"/>
              </a:rPr>
              <a:t>σώματος.</a:t>
            </a:r>
            <a:endParaRPr lang="el-GR" altLang="en-US" sz="2900" dirty="0">
              <a:cs typeface="Times New Roman" panose="02020603050405020304" pitchFamily="18" charset="0"/>
            </a:endParaRPr>
          </a:p>
          <a:p>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325880" y="3711710"/>
            <a:ext cx="6492240" cy="2488734"/>
          </a:xfrm>
        </p:spPr>
      </p:pic>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20</a:t>
            </a:fld>
            <a:endParaRPr lang="en-US"/>
          </a:p>
        </p:txBody>
      </p:sp>
      <p:sp>
        <p:nvSpPr>
          <p:cNvPr id="8" name="TextBox 7"/>
          <p:cNvSpPr txBox="1"/>
          <p:nvPr/>
        </p:nvSpPr>
        <p:spPr>
          <a:xfrm>
            <a:off x="7818120" y="5985931"/>
            <a:ext cx="341760" cy="276999"/>
          </a:xfrm>
          <a:prstGeom prst="rect">
            <a:avLst/>
          </a:prstGeom>
          <a:noFill/>
        </p:spPr>
        <p:txBody>
          <a:bodyPr wrap="none" rtlCol="0">
            <a:spAutoFit/>
          </a:bodyPr>
          <a:lstStyle/>
          <a:p>
            <a:r>
              <a:rPr lang="en-US" sz="1200" dirty="0" smtClean="0"/>
              <a:t>13</a:t>
            </a:r>
            <a:endParaRPr lang="el-GR" sz="1200" dirty="0"/>
          </a:p>
        </p:txBody>
      </p:sp>
      <p:sp>
        <p:nvSpPr>
          <p:cNvPr id="10" name="TextBox 9"/>
          <p:cNvSpPr txBox="1"/>
          <p:nvPr/>
        </p:nvSpPr>
        <p:spPr>
          <a:xfrm>
            <a:off x="7431056" y="5650798"/>
            <a:ext cx="341760" cy="276999"/>
          </a:xfrm>
          <a:prstGeom prst="rect">
            <a:avLst/>
          </a:prstGeom>
          <a:noFill/>
        </p:spPr>
        <p:txBody>
          <a:bodyPr wrap="none" rtlCol="0">
            <a:spAutoFit/>
          </a:bodyPr>
          <a:lstStyle/>
          <a:p>
            <a:r>
              <a:rPr lang="en-US" sz="1200" dirty="0" smtClean="0"/>
              <a:t>12</a:t>
            </a:r>
            <a:endParaRPr lang="el-GR" sz="1200" dirty="0"/>
          </a:p>
        </p:txBody>
      </p:sp>
    </p:spTree>
    <p:extLst>
      <p:ext uri="{BB962C8B-B14F-4D97-AF65-F5344CB8AC3E}">
        <p14:creationId xmlns:p14="http://schemas.microsoft.com/office/powerpoint/2010/main" val="1267413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l-GR" sz="4000" dirty="0" smtClean="0"/>
              <a:t>Εξέλιξη νευρικών συστημάτων 2/</a:t>
            </a:r>
            <a:r>
              <a:rPr lang="en-US" sz="4000" dirty="0" smtClean="0"/>
              <a:t>6</a:t>
            </a:r>
            <a:endParaRPr lang="en-US" sz="4000" dirty="0"/>
          </a:p>
        </p:txBody>
      </p:sp>
      <p:sp>
        <p:nvSpPr>
          <p:cNvPr id="7" name="Content Placeholder 6"/>
          <p:cNvSpPr>
            <a:spLocks noGrp="1"/>
          </p:cNvSpPr>
          <p:nvPr>
            <p:ph idx="1"/>
          </p:nvPr>
        </p:nvSpPr>
        <p:spPr/>
        <p:txBody>
          <a:bodyPr>
            <a:normAutofit/>
          </a:bodyPr>
          <a:lstStyle/>
          <a:p>
            <a:r>
              <a:rPr lang="el-GR" altLang="en-US" sz="2200" dirty="0">
                <a:cs typeface="Times New Roman" panose="02020603050405020304" pitchFamily="18" charset="0"/>
              </a:rPr>
              <a:t>Επόμενη βαθμίδα: Γαιοσκώληκες (Γ). Έχουν εγκέφαλο με 2 λοβούς, κεντρικό νευρικό σύστημα με 2 επιμήκη και ενωμένα νεύρα και πολλά γάγγλια. Φέρουν προσαγωγούς (αισθητήριους) και </a:t>
            </a:r>
            <a:r>
              <a:rPr lang="el-GR" altLang="en-US" sz="2200" dirty="0" err="1">
                <a:cs typeface="Times New Roman" panose="02020603050405020304" pitchFamily="18" charset="0"/>
              </a:rPr>
              <a:t>απαγωγούς</a:t>
            </a:r>
            <a:r>
              <a:rPr lang="el-GR" altLang="en-US" sz="2200" dirty="0">
                <a:cs typeface="Times New Roman" panose="02020603050405020304" pitchFamily="18" charset="0"/>
              </a:rPr>
              <a:t> (κινητήριους) νευρώνες.</a:t>
            </a:r>
          </a:p>
          <a:p>
            <a:r>
              <a:rPr lang="el-GR" altLang="en-US" sz="2200" dirty="0">
                <a:cs typeface="Times New Roman" panose="02020603050405020304" pitchFamily="18" charset="0"/>
              </a:rPr>
              <a:t>Επόμενη βαθμίδα: Αρθρόποδα (Δ). Έχουν εγκέφαλο με 2 λοβούς και γάγγλια και αισθητήριους νευρώνες με πολύπλοκη δομή. Στα ζώα αυτά έχουμε τις πρώτες ενδείξεις για δυνατότητα μάθησης με την παρουσία σχηματισμών που ονομάζονται </a:t>
            </a:r>
            <a:r>
              <a:rPr lang="el-GR" altLang="en-US" sz="2200" b="1" dirty="0">
                <a:cs typeface="Times New Roman" panose="02020603050405020304" pitchFamily="18" charset="0"/>
              </a:rPr>
              <a:t>μανιταροειδή σώματα</a:t>
            </a:r>
            <a:r>
              <a:rPr lang="en-US" altLang="en-US" sz="2200" dirty="0">
                <a:cs typeface="Times New Roman" panose="02020603050405020304" pitchFamily="18" charset="0"/>
              </a:rPr>
              <a:t>…..</a:t>
            </a:r>
            <a:endParaRPr lang="el-GR" altLang="en-US" sz="22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21</a:t>
            </a:fld>
            <a:endParaRPr lang="en-US"/>
          </a:p>
        </p:txBody>
      </p:sp>
    </p:spTree>
    <p:extLst>
      <p:ext uri="{BB962C8B-B14F-4D97-AF65-F5344CB8AC3E}">
        <p14:creationId xmlns:p14="http://schemas.microsoft.com/office/powerpoint/2010/main" val="4064137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8068" y="365126"/>
            <a:ext cx="8322310" cy="1325563"/>
          </a:xfrm>
        </p:spPr>
        <p:txBody>
          <a:bodyPr>
            <a:normAutofit/>
          </a:bodyPr>
          <a:lstStyle/>
          <a:p>
            <a:r>
              <a:rPr lang="el-GR" sz="4000" dirty="0"/>
              <a:t>Εξέλιξη νευρικών συστημάτων </a:t>
            </a:r>
            <a:r>
              <a:rPr lang="el-GR" sz="4000" dirty="0" smtClean="0"/>
              <a:t>3/</a:t>
            </a:r>
            <a:r>
              <a:rPr lang="en-US" sz="4000" dirty="0" smtClean="0"/>
              <a:t>6</a:t>
            </a:r>
            <a:endParaRPr lang="en-US" sz="4000" dirty="0"/>
          </a:p>
        </p:txBody>
      </p:sp>
      <p:sp>
        <p:nvSpPr>
          <p:cNvPr id="5" name="Footer Placeholder 4"/>
          <p:cNvSpPr>
            <a:spLocks noGrp="1"/>
          </p:cNvSpPr>
          <p:nvPr>
            <p:ph type="ftr" sz="quarter" idx="10"/>
          </p:nvPr>
        </p:nvSpPr>
        <p:spPr/>
        <p:txBody>
          <a:bodyPr/>
          <a:lstStyle/>
          <a:p>
            <a:r>
              <a:rPr lang="el-GR" smtClean="0"/>
              <a:t>Ενότητα 3η. Αισθήσεις (Διάλεξη 1η)</a:t>
            </a:r>
            <a:endParaRPr lang="en-US"/>
          </a:p>
        </p:txBody>
      </p:sp>
      <p:sp>
        <p:nvSpPr>
          <p:cNvPr id="6" name="Slide Number Placeholder 5"/>
          <p:cNvSpPr>
            <a:spLocks noGrp="1"/>
          </p:cNvSpPr>
          <p:nvPr>
            <p:ph type="sldNum" sz="quarter" idx="11"/>
          </p:nvPr>
        </p:nvSpPr>
        <p:spPr/>
        <p:txBody>
          <a:bodyPr/>
          <a:lstStyle/>
          <a:p>
            <a:fld id="{58A56277-EA16-4AF5-BFB5-E5ECBBB39490}" type="slidenum">
              <a:rPr lang="en-US" smtClean="0"/>
              <a:pPr/>
              <a:t>22</a:t>
            </a:fld>
            <a:endParaRPr lang="en-US"/>
          </a:p>
        </p:txBody>
      </p:sp>
      <p:pic>
        <p:nvPicPr>
          <p:cNvPr id="11" name="Content Placeholder 10"/>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936858" y="1854200"/>
            <a:ext cx="3266021" cy="2068513"/>
          </a:xfrm>
        </p:spPr>
      </p:pic>
      <p:pic>
        <p:nvPicPr>
          <p:cNvPr id="12" name="Content Placeholder 11"/>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4709710" y="4048125"/>
            <a:ext cx="3720318" cy="2114550"/>
          </a:xfrm>
        </p:spPr>
      </p:pic>
      <p:sp>
        <p:nvSpPr>
          <p:cNvPr id="10" name="Content Placeholder 9"/>
          <p:cNvSpPr>
            <a:spLocks noGrp="1"/>
          </p:cNvSpPr>
          <p:nvPr>
            <p:ph sz="quarter" idx="14"/>
          </p:nvPr>
        </p:nvSpPr>
        <p:spPr/>
        <p:txBody>
          <a:bodyPr>
            <a:normAutofit fontScale="70000" lnSpcReduction="20000"/>
          </a:bodyPr>
          <a:lstStyle/>
          <a:p>
            <a:pPr>
              <a:lnSpc>
                <a:spcPct val="110000"/>
              </a:lnSpc>
            </a:pPr>
            <a:r>
              <a:rPr lang="el-GR" altLang="en-US" dirty="0" smtClean="0">
                <a:cs typeface="Times New Roman" panose="02020603050405020304" pitchFamily="18" charset="0"/>
              </a:rPr>
              <a:t>Βλέπετε </a:t>
            </a:r>
            <a:r>
              <a:rPr lang="el-GR" altLang="en-US" dirty="0">
                <a:cs typeface="Times New Roman" panose="02020603050405020304" pitchFamily="18" charset="0"/>
              </a:rPr>
              <a:t>τα </a:t>
            </a:r>
            <a:r>
              <a:rPr lang="el-GR" altLang="en-US" b="1" dirty="0">
                <a:cs typeface="Times New Roman" panose="02020603050405020304" pitchFamily="18" charset="0"/>
              </a:rPr>
              <a:t>μανιταροειδή </a:t>
            </a:r>
            <a:r>
              <a:rPr lang="el-GR" altLang="en-US" b="1" dirty="0" smtClean="0">
                <a:cs typeface="Times New Roman" panose="02020603050405020304" pitchFamily="18" charset="0"/>
              </a:rPr>
              <a:t>σώματα </a:t>
            </a:r>
            <a:r>
              <a:rPr lang="el-GR" altLang="en-US" dirty="0" smtClean="0">
                <a:cs typeface="Times New Roman" panose="02020603050405020304" pitchFamily="18" charset="0"/>
              </a:rPr>
              <a:t>στον </a:t>
            </a:r>
            <a:r>
              <a:rPr lang="el-GR" altLang="en-US" dirty="0">
                <a:cs typeface="Times New Roman" panose="02020603050405020304" pitchFamily="18" charset="0"/>
              </a:rPr>
              <a:t>εγκέφαλο </a:t>
            </a:r>
            <a:r>
              <a:rPr lang="el-GR" altLang="en-US" dirty="0" smtClean="0">
                <a:cs typeface="Times New Roman" panose="02020603050405020304" pitchFamily="18" charset="0"/>
              </a:rPr>
              <a:t>της </a:t>
            </a:r>
            <a:r>
              <a:rPr lang="en-GB" altLang="en-US" dirty="0" smtClean="0">
                <a:cs typeface="Times New Roman" panose="02020603050405020304" pitchFamily="18" charset="0"/>
              </a:rPr>
              <a:t>Drosophila </a:t>
            </a:r>
            <a:r>
              <a:rPr lang="en-GB" altLang="en-US" dirty="0">
                <a:cs typeface="Times New Roman" panose="02020603050405020304" pitchFamily="18" charset="0"/>
              </a:rPr>
              <a:t>melanogaster (</a:t>
            </a:r>
            <a:r>
              <a:rPr lang="el-GR" altLang="en-US" dirty="0">
                <a:cs typeface="Times New Roman" panose="02020603050405020304" pitchFamily="18" charset="0"/>
              </a:rPr>
              <a:t>σε </a:t>
            </a:r>
            <a:r>
              <a:rPr lang="el-GR" altLang="en-US" b="1" dirty="0" err="1">
                <a:cs typeface="Times New Roman" panose="02020603050405020304" pitchFamily="18" charset="0"/>
              </a:rPr>
              <a:t>μπλέ</a:t>
            </a:r>
            <a:r>
              <a:rPr lang="el-GR" altLang="en-US" dirty="0" smtClean="0">
                <a:cs typeface="Times New Roman" panose="02020603050405020304" pitchFamily="18" charset="0"/>
              </a:rPr>
              <a:t>).</a:t>
            </a:r>
            <a:endParaRPr lang="el-GR" altLang="en-US" dirty="0">
              <a:cs typeface="Times New Roman" panose="02020603050405020304" pitchFamily="18" charset="0"/>
            </a:endParaRPr>
          </a:p>
          <a:p>
            <a:pPr>
              <a:lnSpc>
                <a:spcPct val="110000"/>
              </a:lnSpc>
            </a:pPr>
            <a:r>
              <a:rPr lang="el-GR" altLang="en-US" dirty="0" smtClean="0">
                <a:cs typeface="Times New Roman" panose="02020603050405020304" pitchFamily="18" charset="0"/>
              </a:rPr>
              <a:t>Το </a:t>
            </a:r>
            <a:r>
              <a:rPr lang="el-GR" altLang="en-US" dirty="0">
                <a:cs typeface="Times New Roman" panose="02020603050405020304" pitchFamily="18" charset="0"/>
              </a:rPr>
              <a:t>νευρικό σύστημα στα Κεφαλόποδα </a:t>
            </a:r>
            <a:r>
              <a:rPr lang="el-GR" altLang="en-US" dirty="0" smtClean="0">
                <a:cs typeface="Times New Roman" panose="02020603050405020304" pitchFamily="18" charset="0"/>
              </a:rPr>
              <a:t>Μαλάκια εμφανίζει </a:t>
            </a:r>
            <a:r>
              <a:rPr lang="el-GR" altLang="en-US" dirty="0">
                <a:cs typeface="Times New Roman" panose="02020603050405020304" pitchFamily="18" charset="0"/>
              </a:rPr>
              <a:t>μερικές διαφορές με ανάπτυξη των γαγγλίων σε νευρικά κέντρα με πολύπλοκη δομή, ανάπτυξη των αισθητήριων νεύρων και δυνατότητα </a:t>
            </a:r>
            <a:r>
              <a:rPr lang="el-GR" altLang="en-US" dirty="0" smtClean="0">
                <a:cs typeface="Times New Roman" panose="02020603050405020304" pitchFamily="18" charset="0"/>
              </a:rPr>
              <a:t>μάθησης.</a:t>
            </a:r>
            <a:endParaRPr lang="el-GR" altLang="en-US" dirty="0">
              <a:cs typeface="Times New Roman" panose="02020603050405020304" pitchFamily="18" charset="0"/>
            </a:endParaRPr>
          </a:p>
          <a:p>
            <a:endParaRPr lang="en-US" dirty="0"/>
          </a:p>
        </p:txBody>
      </p:sp>
      <p:sp>
        <p:nvSpPr>
          <p:cNvPr id="8" name="TextBox 7"/>
          <p:cNvSpPr txBox="1"/>
          <p:nvPr/>
        </p:nvSpPr>
        <p:spPr>
          <a:xfrm>
            <a:off x="8202879" y="3645714"/>
            <a:ext cx="341760" cy="276999"/>
          </a:xfrm>
          <a:prstGeom prst="rect">
            <a:avLst/>
          </a:prstGeom>
          <a:noFill/>
        </p:spPr>
        <p:txBody>
          <a:bodyPr wrap="none" rtlCol="0">
            <a:spAutoFit/>
          </a:bodyPr>
          <a:lstStyle/>
          <a:p>
            <a:r>
              <a:rPr lang="en-US" sz="1200" dirty="0" smtClean="0"/>
              <a:t>14</a:t>
            </a:r>
            <a:endParaRPr lang="el-GR" sz="1200" dirty="0"/>
          </a:p>
        </p:txBody>
      </p:sp>
      <p:sp>
        <p:nvSpPr>
          <p:cNvPr id="9" name="TextBox 8"/>
          <p:cNvSpPr txBox="1"/>
          <p:nvPr/>
        </p:nvSpPr>
        <p:spPr>
          <a:xfrm>
            <a:off x="8239953" y="5967046"/>
            <a:ext cx="341760" cy="276999"/>
          </a:xfrm>
          <a:prstGeom prst="rect">
            <a:avLst/>
          </a:prstGeom>
          <a:noFill/>
        </p:spPr>
        <p:txBody>
          <a:bodyPr wrap="none" rtlCol="0">
            <a:spAutoFit/>
          </a:bodyPr>
          <a:lstStyle/>
          <a:p>
            <a:r>
              <a:rPr lang="en-US" sz="1200" dirty="0" smtClean="0"/>
              <a:t>15</a:t>
            </a:r>
            <a:endParaRPr lang="el-GR" sz="1200" dirty="0"/>
          </a:p>
        </p:txBody>
      </p:sp>
    </p:spTree>
    <p:extLst>
      <p:ext uri="{BB962C8B-B14F-4D97-AF65-F5344CB8AC3E}">
        <p14:creationId xmlns:p14="http://schemas.microsoft.com/office/powerpoint/2010/main" val="4042658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868" y="365896"/>
            <a:ext cx="8220710" cy="1325563"/>
          </a:xfrm>
        </p:spPr>
        <p:txBody>
          <a:bodyPr>
            <a:normAutofit/>
          </a:bodyPr>
          <a:lstStyle/>
          <a:p>
            <a:r>
              <a:rPr lang="el-GR" sz="4000" dirty="0"/>
              <a:t>Εξέλιξη νευρικών συστημάτων </a:t>
            </a:r>
            <a:r>
              <a:rPr lang="el-GR" sz="4000" dirty="0" smtClean="0"/>
              <a:t>4/</a:t>
            </a:r>
            <a:r>
              <a:rPr lang="en-US" sz="4000" dirty="0" smtClean="0"/>
              <a:t>6</a:t>
            </a:r>
            <a:endParaRPr lang="en-US" sz="4000" dirty="0"/>
          </a:p>
        </p:txBody>
      </p:sp>
      <p:sp>
        <p:nvSpPr>
          <p:cNvPr id="5" name="Footer Placeholder 4"/>
          <p:cNvSpPr>
            <a:spLocks noGrp="1"/>
          </p:cNvSpPr>
          <p:nvPr>
            <p:ph type="ftr" sz="quarter" idx="11"/>
          </p:nvPr>
        </p:nvSpPr>
        <p:spPr/>
        <p:txBody>
          <a:bodyPr/>
          <a:lstStyle/>
          <a:p>
            <a:r>
              <a:rPr lang="el-GR" smtClean="0"/>
              <a:t>Ενότητα 3η. Αισθήσεις (Διάλεξη 1η)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23</a:t>
            </a:fld>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8929" y="1832768"/>
            <a:ext cx="6570649" cy="3971043"/>
          </a:xfrm>
        </p:spPr>
      </p:pic>
      <p:sp>
        <p:nvSpPr>
          <p:cNvPr id="4" name="Rectangle 3"/>
          <p:cNvSpPr/>
          <p:nvPr/>
        </p:nvSpPr>
        <p:spPr>
          <a:xfrm>
            <a:off x="360500" y="2387128"/>
            <a:ext cx="1834060" cy="2308324"/>
          </a:xfrm>
          <a:prstGeom prst="rect">
            <a:avLst/>
          </a:prstGeom>
        </p:spPr>
        <p:txBody>
          <a:bodyPr wrap="square">
            <a:spAutoFit/>
          </a:bodyPr>
          <a:lstStyle/>
          <a:p>
            <a:r>
              <a:rPr lang="el-GR" altLang="en-US" sz="1600" b="1" dirty="0">
                <a:cs typeface="Times New Roman" panose="02020603050405020304" pitchFamily="18" charset="0"/>
              </a:rPr>
              <a:t>Τμήματα του εγκεφάλου </a:t>
            </a:r>
            <a:r>
              <a:rPr lang="el-GR" altLang="en-US" sz="1600" b="1" dirty="0" err="1">
                <a:cs typeface="Times New Roman" panose="02020603050405020304" pitchFamily="18" charset="0"/>
              </a:rPr>
              <a:t>Σπονδυλοζώων</a:t>
            </a:r>
            <a:endParaRPr lang="el-GR" altLang="en-US" sz="1600" b="1" dirty="0">
              <a:cs typeface="Times New Roman" panose="02020603050405020304" pitchFamily="18" charset="0"/>
            </a:endParaRPr>
          </a:p>
          <a:p>
            <a:r>
              <a:rPr lang="el-GR" altLang="en-US" sz="1600" b="1" dirty="0" err="1">
                <a:cs typeface="Times New Roman" panose="02020603050405020304" pitchFamily="18" charset="0"/>
              </a:rPr>
              <a:t>προσεγκέφαλος</a:t>
            </a:r>
            <a:r>
              <a:rPr lang="el-GR" altLang="en-US" sz="1600" b="1" dirty="0">
                <a:cs typeface="Times New Roman" panose="02020603050405020304" pitchFamily="18" charset="0"/>
              </a:rPr>
              <a:t> (όσφρηση), </a:t>
            </a:r>
            <a:r>
              <a:rPr lang="el-GR" altLang="en-US" sz="1600" b="1" dirty="0" err="1">
                <a:cs typeface="Times New Roman" panose="02020603050405020304" pitchFamily="18" charset="0"/>
              </a:rPr>
              <a:t>μεσεγκέφαλος</a:t>
            </a:r>
            <a:r>
              <a:rPr lang="el-GR" altLang="en-US" sz="1600" b="1" dirty="0">
                <a:cs typeface="Times New Roman" panose="02020603050405020304" pitchFamily="18" charset="0"/>
              </a:rPr>
              <a:t> (όραση), </a:t>
            </a:r>
            <a:endParaRPr lang="el-GR" altLang="en-US" sz="1600" b="1" dirty="0" smtClean="0">
              <a:cs typeface="Times New Roman" panose="02020603050405020304" pitchFamily="18" charset="0"/>
            </a:endParaRPr>
          </a:p>
          <a:p>
            <a:r>
              <a:rPr lang="el-GR" altLang="en-US" sz="1600" b="1" dirty="0" err="1" smtClean="0">
                <a:cs typeface="Times New Roman" panose="02020603050405020304" pitchFamily="18" charset="0"/>
              </a:rPr>
              <a:t>ρομβεγκέφαλος</a:t>
            </a:r>
            <a:r>
              <a:rPr lang="el-GR" altLang="en-US" sz="1600" b="1" dirty="0" smtClean="0">
                <a:cs typeface="Times New Roman" panose="02020603050405020304" pitchFamily="18" charset="0"/>
              </a:rPr>
              <a:t> </a:t>
            </a:r>
            <a:r>
              <a:rPr lang="el-GR" altLang="en-US" sz="1600" b="1" dirty="0">
                <a:cs typeface="Times New Roman" panose="02020603050405020304" pitchFamily="18" charset="0"/>
              </a:rPr>
              <a:t>(ακοή-ισορροπία) </a:t>
            </a:r>
          </a:p>
        </p:txBody>
      </p:sp>
      <p:sp>
        <p:nvSpPr>
          <p:cNvPr id="8" name="TextBox 7"/>
          <p:cNvSpPr txBox="1"/>
          <p:nvPr/>
        </p:nvSpPr>
        <p:spPr>
          <a:xfrm>
            <a:off x="8239953" y="5806620"/>
            <a:ext cx="341760" cy="276999"/>
          </a:xfrm>
          <a:prstGeom prst="rect">
            <a:avLst/>
          </a:prstGeom>
          <a:noFill/>
        </p:spPr>
        <p:txBody>
          <a:bodyPr wrap="none" rtlCol="0">
            <a:spAutoFit/>
          </a:bodyPr>
          <a:lstStyle/>
          <a:p>
            <a:r>
              <a:rPr lang="en-US" sz="1200" dirty="0" smtClean="0"/>
              <a:t>16</a:t>
            </a:r>
            <a:endParaRPr lang="el-GR" sz="1200" dirty="0"/>
          </a:p>
        </p:txBody>
      </p:sp>
    </p:spTree>
    <p:extLst>
      <p:ext uri="{BB962C8B-B14F-4D97-AF65-F5344CB8AC3E}">
        <p14:creationId xmlns:p14="http://schemas.microsoft.com/office/powerpoint/2010/main" val="181282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8548" y="351609"/>
            <a:ext cx="8261350" cy="1325563"/>
          </a:xfrm>
        </p:spPr>
        <p:txBody>
          <a:bodyPr>
            <a:noAutofit/>
          </a:bodyPr>
          <a:lstStyle/>
          <a:p>
            <a:r>
              <a:rPr lang="el-GR" sz="4000" dirty="0"/>
              <a:t>Εξέλιξη νευρικών συστημάτων </a:t>
            </a:r>
            <a:r>
              <a:rPr lang="en-US" sz="4000" dirty="0" smtClean="0"/>
              <a:t>5</a:t>
            </a:r>
            <a:r>
              <a:rPr lang="el-GR" sz="4000" dirty="0" smtClean="0"/>
              <a:t>/</a:t>
            </a:r>
            <a:r>
              <a:rPr lang="en-US" sz="4000" dirty="0" smtClean="0"/>
              <a:t>6</a:t>
            </a:r>
            <a:endParaRPr lang="en-US" sz="4000" dirty="0"/>
          </a:p>
        </p:txBody>
      </p:sp>
      <p:sp>
        <p:nvSpPr>
          <p:cNvPr id="12" name="Content Placeholder 11"/>
          <p:cNvSpPr>
            <a:spLocks noGrp="1"/>
          </p:cNvSpPr>
          <p:nvPr>
            <p:ph idx="1"/>
          </p:nvPr>
        </p:nvSpPr>
        <p:spPr>
          <a:xfrm>
            <a:off x="605873" y="1525821"/>
            <a:ext cx="7886700" cy="4351338"/>
          </a:xfrm>
        </p:spPr>
        <p:txBody>
          <a:bodyPr>
            <a:noAutofit/>
          </a:bodyPr>
          <a:lstStyle/>
          <a:p>
            <a:pPr marL="0" indent="0">
              <a:lnSpc>
                <a:spcPct val="110000"/>
              </a:lnSpc>
              <a:buNone/>
            </a:pPr>
            <a:r>
              <a:rPr lang="en-US" altLang="en-US" sz="2200" dirty="0">
                <a:cs typeface="Times New Roman" panose="02020603050405020304" pitchFamily="18" charset="0"/>
              </a:rPr>
              <a:t>Emery NJ., Clayton NS. (2005) Evolution of the avian brain and intelligence. Current Biology, 15, </a:t>
            </a:r>
            <a:r>
              <a:rPr lang="en-US" altLang="en-US" sz="2200" dirty="0" smtClean="0">
                <a:cs typeface="Times New Roman" panose="02020603050405020304" pitchFamily="18" charset="0"/>
              </a:rPr>
              <a:t>R946-950</a:t>
            </a:r>
            <a:r>
              <a:rPr lang="el-GR" altLang="en-US" sz="2200" dirty="0" smtClean="0">
                <a:cs typeface="Times New Roman" panose="02020603050405020304" pitchFamily="18" charset="0"/>
              </a:rPr>
              <a:t>.</a:t>
            </a:r>
            <a:endParaRPr lang="en-US" altLang="en-US" sz="2200" dirty="0">
              <a:cs typeface="Times New Roman" panose="02020603050405020304" pitchFamily="18" charset="0"/>
            </a:endParaRPr>
          </a:p>
          <a:p>
            <a:pPr marL="0" indent="0">
              <a:lnSpc>
                <a:spcPct val="110000"/>
              </a:lnSpc>
              <a:buNone/>
            </a:pPr>
            <a:r>
              <a:rPr lang="en-US" altLang="en-US" sz="2200" dirty="0">
                <a:cs typeface="Times New Roman" panose="02020603050405020304" pitchFamily="18" charset="0"/>
              </a:rPr>
              <a:t>Jarvis, E. et al.( 2005) Avian brains and a new understanding of vertebrate brain </a:t>
            </a:r>
            <a:r>
              <a:rPr lang="en-US" altLang="en-US" sz="2200" dirty="0" err="1">
                <a:cs typeface="Times New Roman" panose="02020603050405020304" pitchFamily="18" charset="0"/>
              </a:rPr>
              <a:t>evolution.Nature</a:t>
            </a:r>
            <a:r>
              <a:rPr lang="en-US" altLang="en-US" sz="2200" dirty="0">
                <a:cs typeface="Times New Roman" panose="02020603050405020304" pitchFamily="18" charset="0"/>
              </a:rPr>
              <a:t> Reviews Neuroscience, 6, </a:t>
            </a:r>
            <a:r>
              <a:rPr lang="en-US" altLang="en-US" sz="2200" dirty="0" smtClean="0">
                <a:cs typeface="Times New Roman" panose="02020603050405020304" pitchFamily="18" charset="0"/>
              </a:rPr>
              <a:t>151-159</a:t>
            </a:r>
            <a:r>
              <a:rPr lang="el-GR" altLang="en-US" sz="2200" dirty="0" smtClean="0">
                <a:cs typeface="Times New Roman" panose="02020603050405020304" pitchFamily="18" charset="0"/>
              </a:rPr>
              <a:t>.</a:t>
            </a:r>
            <a:endParaRPr lang="el-GR" altLang="en-US" sz="2200" dirty="0">
              <a:cs typeface="Times New Roman" panose="02020603050405020304" pitchFamily="18" charset="0"/>
            </a:endParaRPr>
          </a:p>
          <a:p>
            <a:pPr marL="0" indent="0">
              <a:lnSpc>
                <a:spcPct val="110000"/>
              </a:lnSpc>
              <a:buNone/>
            </a:pPr>
            <a:r>
              <a:rPr lang="el-GR" altLang="en-US" sz="2200" dirty="0" smtClean="0">
                <a:cs typeface="Times New Roman" panose="02020603050405020304" pitchFamily="18" charset="0"/>
              </a:rPr>
              <a:t>Δεδομένης </a:t>
            </a:r>
            <a:r>
              <a:rPr lang="el-GR" altLang="en-US" sz="2200" dirty="0">
                <a:cs typeface="Times New Roman" panose="02020603050405020304" pitchFamily="18" charset="0"/>
              </a:rPr>
              <a:t>της εξέλιξης από τα ερπετά μέσω των </a:t>
            </a:r>
            <a:r>
              <a:rPr lang="el-GR" altLang="en-US" sz="2200" b="1" dirty="0" err="1">
                <a:cs typeface="Times New Roman" panose="02020603050405020304" pitchFamily="18" charset="0"/>
              </a:rPr>
              <a:t>Σαυρόψιδων</a:t>
            </a:r>
            <a:r>
              <a:rPr lang="en-GB" altLang="en-US" sz="2200" b="1" dirty="0">
                <a:cs typeface="Times New Roman" panose="02020603050405020304" pitchFamily="18" charset="0"/>
              </a:rPr>
              <a:t> </a:t>
            </a:r>
            <a:r>
              <a:rPr lang="en-GB" altLang="en-US" sz="2200" dirty="0">
                <a:cs typeface="Times New Roman" panose="02020603050405020304" pitchFamily="18" charset="0"/>
              </a:rPr>
              <a:t>(</a:t>
            </a:r>
            <a:r>
              <a:rPr lang="el-GR" altLang="en-US" sz="2200" dirty="0">
                <a:cs typeface="Times New Roman" panose="02020603050405020304" pitchFamily="18" charset="0"/>
              </a:rPr>
              <a:t>πουλιά, δεινόσαυροι) και των </a:t>
            </a:r>
            <a:r>
              <a:rPr lang="el-GR" altLang="en-US" sz="2200" b="1" dirty="0" err="1">
                <a:cs typeface="Times New Roman" panose="02020603050405020304" pitchFamily="18" charset="0"/>
              </a:rPr>
              <a:t>Θηραψιδωτών</a:t>
            </a:r>
            <a:r>
              <a:rPr lang="en-GB" altLang="en-US" sz="2200" b="1" dirty="0">
                <a:cs typeface="Times New Roman" panose="02020603050405020304" pitchFamily="18" charset="0"/>
              </a:rPr>
              <a:t> (</a:t>
            </a:r>
            <a:r>
              <a:rPr lang="el-GR" altLang="en-US" sz="2200" dirty="0">
                <a:cs typeface="Times New Roman" panose="02020603050405020304" pitchFamily="18" charset="0"/>
              </a:rPr>
              <a:t>θηλαστικά), οι συγγραφείς αυτοί προτείνουν ότι οι νευρικές δομές ενυπάρχουν και στην εξελικτική πορεία αυξάνονται σε μέγεθος. Δεν εμφανίζονται νέες δομές αλλά εξελίσσονται ήδη </a:t>
            </a:r>
            <a:r>
              <a:rPr lang="el-GR" altLang="en-US" sz="2200" dirty="0" smtClean="0">
                <a:cs typeface="Times New Roman" panose="02020603050405020304" pitchFamily="18" charset="0"/>
              </a:rPr>
              <a:t>υπάρχουσες.</a:t>
            </a:r>
            <a:endParaRPr lang="el-GR" altLang="en-US" sz="2200" dirty="0">
              <a:cs typeface="Times New Roman" panose="02020603050405020304" pitchFamily="18" charset="0"/>
            </a:endParaRPr>
          </a:p>
          <a:p>
            <a:pPr marL="0" indent="0">
              <a:lnSpc>
                <a:spcPct val="110000"/>
              </a:lnSpc>
              <a:buNone/>
            </a:pPr>
            <a:r>
              <a:rPr lang="el-GR" altLang="en-US" sz="2200" dirty="0">
                <a:cs typeface="Times New Roman" panose="02020603050405020304" pitchFamily="18" charset="0"/>
              </a:rPr>
              <a:t>Αυτό οδηγεί στην αντίληψη ότι τα πουλιά είναι </a:t>
            </a:r>
            <a:r>
              <a:rPr lang="el-GR" altLang="en-US" sz="2200" dirty="0" smtClean="0">
                <a:cs typeface="Times New Roman" panose="02020603050405020304" pitchFamily="18" charset="0"/>
              </a:rPr>
              <a:t>έξυπνα.</a:t>
            </a:r>
            <a:endParaRPr lang="en-GB" altLang="en-US" sz="2200" dirty="0">
              <a:cs typeface="Times New Roman" panose="02020603050405020304" pitchFamily="18" charset="0"/>
            </a:endParaRPr>
          </a:p>
          <a:p>
            <a:endParaRPr lang="en-US" sz="2000" dirty="0"/>
          </a:p>
        </p:txBody>
      </p:sp>
      <p:sp>
        <p:nvSpPr>
          <p:cNvPr id="5" name="Footer Placeholder 4"/>
          <p:cNvSpPr>
            <a:spLocks noGrp="1"/>
          </p:cNvSpPr>
          <p:nvPr>
            <p:ph type="ftr" sz="quarter" idx="11"/>
          </p:nvPr>
        </p:nvSpPr>
        <p:spPr/>
        <p:txBody>
          <a:bodyPr/>
          <a:lstStyle/>
          <a:p>
            <a:r>
              <a:rPr lang="el-GR" smtClean="0"/>
              <a:t>Ενότητα 3η. Αισθήσεις (Διάλεξη 1η)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24</a:t>
            </a:fld>
            <a:endParaRPr lang="en-US"/>
          </a:p>
        </p:txBody>
      </p:sp>
    </p:spTree>
    <p:extLst>
      <p:ext uri="{BB962C8B-B14F-4D97-AF65-F5344CB8AC3E}">
        <p14:creationId xmlns:p14="http://schemas.microsoft.com/office/powerpoint/2010/main" val="2368016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8548" y="351609"/>
            <a:ext cx="8261350" cy="1325563"/>
          </a:xfrm>
        </p:spPr>
        <p:txBody>
          <a:bodyPr>
            <a:normAutofit/>
          </a:bodyPr>
          <a:lstStyle/>
          <a:p>
            <a:r>
              <a:rPr lang="el-GR" sz="4000" dirty="0"/>
              <a:t>Εξέλιξη νευρικών συστημάτων </a:t>
            </a:r>
            <a:r>
              <a:rPr lang="en-US" sz="4000" dirty="0" smtClean="0"/>
              <a:t>6</a:t>
            </a:r>
            <a:r>
              <a:rPr lang="el-GR" sz="4000" dirty="0" smtClean="0"/>
              <a:t>/</a:t>
            </a:r>
            <a:r>
              <a:rPr lang="en-US" sz="4000" dirty="0" smtClean="0"/>
              <a:t>6</a:t>
            </a:r>
            <a:endParaRPr lang="en-US" sz="4000" dirty="0"/>
          </a:p>
        </p:txBody>
      </p:sp>
      <p:sp>
        <p:nvSpPr>
          <p:cNvPr id="5" name="Footer Placeholder 4"/>
          <p:cNvSpPr>
            <a:spLocks noGrp="1"/>
          </p:cNvSpPr>
          <p:nvPr>
            <p:ph type="ftr" sz="quarter" idx="11"/>
          </p:nvPr>
        </p:nvSpPr>
        <p:spPr/>
        <p:txBody>
          <a:bodyPr/>
          <a:lstStyle/>
          <a:p>
            <a:r>
              <a:rPr lang="el-GR" smtClean="0"/>
              <a:t>Ενότητα 3η. Αισθήσεις (Διάλεξη 1η)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25</a:t>
            </a:fld>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778000"/>
            <a:ext cx="7886700" cy="3850640"/>
          </a:xfrm>
        </p:spPr>
      </p:pic>
      <p:sp>
        <p:nvSpPr>
          <p:cNvPr id="8" name="TextBox 7"/>
          <p:cNvSpPr txBox="1"/>
          <p:nvPr/>
        </p:nvSpPr>
        <p:spPr>
          <a:xfrm>
            <a:off x="8173590" y="5700028"/>
            <a:ext cx="341760" cy="276999"/>
          </a:xfrm>
          <a:prstGeom prst="rect">
            <a:avLst/>
          </a:prstGeom>
          <a:noFill/>
        </p:spPr>
        <p:txBody>
          <a:bodyPr wrap="none" rtlCol="0">
            <a:spAutoFit/>
          </a:bodyPr>
          <a:lstStyle/>
          <a:p>
            <a:r>
              <a:rPr lang="en-US" sz="1200" dirty="0" smtClean="0"/>
              <a:t>17</a:t>
            </a:r>
            <a:endParaRPr lang="el-GR" sz="1200" dirty="0"/>
          </a:p>
        </p:txBody>
      </p:sp>
    </p:spTree>
    <p:extLst>
      <p:ext uri="{BB962C8B-B14F-4D97-AF65-F5344CB8AC3E}">
        <p14:creationId xmlns:p14="http://schemas.microsoft.com/office/powerpoint/2010/main" val="2153374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6">
                    <a:lumMod val="75000"/>
                  </a:schemeClr>
                </a:solidFill>
              </a:rPr>
              <a:t>Τέλος Παρουσίασης</a:t>
            </a:r>
            <a:endParaRPr lang="en-US" dirty="0">
              <a:solidFill>
                <a:schemeClr val="accent6">
                  <a:lumMod val="75000"/>
                </a:schemeClr>
              </a:solidFill>
            </a:endParaRPr>
          </a:p>
        </p:txBody>
      </p:sp>
      <p:sp>
        <p:nvSpPr>
          <p:cNvPr id="4" name="Θέση υποσέλιδου 3"/>
          <p:cNvSpPr>
            <a:spLocks noGrp="1"/>
          </p:cNvSpPr>
          <p:nvPr>
            <p:ph type="ftr" sz="quarter" idx="10"/>
          </p:nvPr>
        </p:nvSpPr>
        <p:spPr/>
        <p:txBody>
          <a:bodyPr/>
          <a:lstStyle/>
          <a:p>
            <a:r>
              <a:rPr lang="el-GR" smtClean="0"/>
              <a:t>Ενότητα 3η. Αισθήσεις (Διάλεξη 1η)</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pPr/>
              <a:t>26</a:t>
            </a:fld>
            <a:endParaRPr lang="en-US"/>
          </a:p>
        </p:txBody>
      </p:sp>
    </p:spTree>
    <p:extLst>
      <p:ext uri="{BB962C8B-B14F-4D97-AF65-F5344CB8AC3E}">
        <p14:creationId xmlns:p14="http://schemas.microsoft.com/office/powerpoint/2010/main" val="11081648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υποσέλιδου 3"/>
          <p:cNvSpPr>
            <a:spLocks noGrp="1"/>
          </p:cNvSpPr>
          <p:nvPr>
            <p:ph type="ftr" sz="quarter" idx="11"/>
          </p:nvPr>
        </p:nvSpPr>
        <p:spPr/>
        <p:txBody>
          <a:bodyPr/>
          <a:lstStyle/>
          <a:p>
            <a:r>
              <a:rPr lang="el-GR" smtClean="0"/>
              <a:t>Ενότητα 3η. Αισθήσεις (Διάλεξη 1η)</a:t>
            </a:r>
            <a:endParaRPr lang="en-US"/>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pPr/>
              <a:t>27</a:t>
            </a:fld>
            <a:endParaRPr lang="en-US"/>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1604761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solidFill>
                  <a:schemeClr val="accent6">
                    <a:lumMod val="75000"/>
                  </a:schemeClr>
                </a:solidFill>
              </a:rPr>
              <a:t>Σημειώματα</a:t>
            </a:r>
            <a:endParaRPr lang="el-GR" sz="4400" dirty="0">
              <a:solidFill>
                <a:schemeClr val="accent6">
                  <a:lumMod val="75000"/>
                </a:schemeClr>
              </a:solidFill>
            </a:endParaRPr>
          </a:p>
        </p:txBody>
      </p:sp>
      <p:sp>
        <p:nvSpPr>
          <p:cNvPr id="2" name="Θέση υποσέλιδου 1"/>
          <p:cNvSpPr>
            <a:spLocks noGrp="1"/>
          </p:cNvSpPr>
          <p:nvPr>
            <p:ph type="ftr" sz="quarter" idx="10"/>
          </p:nvPr>
        </p:nvSpPr>
        <p:spPr/>
        <p:txBody>
          <a:bodyPr/>
          <a:lstStyle/>
          <a:p>
            <a:r>
              <a:rPr lang="el-GR" smtClean="0"/>
              <a:t>Ενότητα 3η. Αισθήσεις (Διάλεξη 1η)</a:t>
            </a:r>
            <a:endParaRPr lang="en-US"/>
          </a:p>
        </p:txBody>
      </p:sp>
      <p:sp>
        <p:nvSpPr>
          <p:cNvPr id="3" name="Θέση αριθμού διαφάνειας 2"/>
          <p:cNvSpPr>
            <a:spLocks noGrp="1"/>
          </p:cNvSpPr>
          <p:nvPr>
            <p:ph type="sldNum" sz="quarter" idx="11"/>
          </p:nvPr>
        </p:nvSpPr>
        <p:spPr/>
        <p:txBody>
          <a:bodyPr/>
          <a:lstStyle/>
          <a:p>
            <a:fld id="{58A56277-EA16-4AF5-BFB5-E5ECBBB39490}" type="slidenum">
              <a:rPr lang="en-US" smtClean="0"/>
              <a:pPr/>
              <a:t>28</a:t>
            </a:fld>
            <a:endParaRPr lang="en-US"/>
          </a:p>
        </p:txBody>
      </p:sp>
    </p:spTree>
    <p:extLst>
      <p:ext uri="{BB962C8B-B14F-4D97-AF65-F5344CB8AC3E}">
        <p14:creationId xmlns:p14="http://schemas.microsoft.com/office/powerpoint/2010/main" val="2531627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4294967295"/>
          </p:nvPr>
        </p:nvSpPr>
        <p:spPr>
          <a:xfrm>
            <a:off x="1133475" y="6326188"/>
            <a:ext cx="6831013" cy="279400"/>
          </a:xfrm>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3η. Αισθήσεις (Διάλεξη 1η)</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5911F546-0C8F-4432-ACA8-6C0ADB8BBB42}" type="slidenum">
              <a:rPr lang="el-GR" smtClean="0"/>
              <a:pPr>
                <a:defRPr/>
              </a:pPr>
              <a:t>29</a:t>
            </a:fld>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Σκοπός της διάλεξης</a:t>
            </a:r>
            <a:endParaRPr lang="el-GR" dirty="0"/>
          </a:p>
        </p:txBody>
      </p:sp>
      <p:sp>
        <p:nvSpPr>
          <p:cNvPr id="8" name="Content Placeholder 7"/>
          <p:cNvSpPr>
            <a:spLocks noGrp="1"/>
          </p:cNvSpPr>
          <p:nvPr>
            <p:ph idx="1"/>
          </p:nvPr>
        </p:nvSpPr>
        <p:spPr/>
        <p:txBody>
          <a:bodyPr>
            <a:normAutofit/>
          </a:bodyPr>
          <a:lstStyle/>
          <a:p>
            <a:r>
              <a:rPr lang="el-GR" altLang="en-US" sz="2200" dirty="0">
                <a:cs typeface="Times New Roman" panose="02020603050405020304" pitchFamily="18" charset="0"/>
              </a:rPr>
              <a:t>Να παρουσιάσει τους τρόπους με τους οποίους γίνεται αντιληπτό το περιβάλλον από τα </a:t>
            </a:r>
            <a:r>
              <a:rPr lang="el-GR" altLang="en-US" sz="2200" dirty="0" smtClean="0">
                <a:cs typeface="Times New Roman" panose="02020603050405020304" pitchFamily="18" charset="0"/>
              </a:rPr>
              <a:t>ζώα</a:t>
            </a:r>
            <a:r>
              <a:rPr lang="en-US" altLang="en-US" sz="2200" dirty="0" smtClean="0">
                <a:cs typeface="Times New Roman" panose="02020603050405020304" pitchFamily="18" charset="0"/>
              </a:rPr>
              <a:t>.</a:t>
            </a:r>
            <a:endParaRPr lang="el-GR" altLang="en-US" sz="2200" dirty="0">
              <a:cs typeface="Times New Roman" panose="02020603050405020304" pitchFamily="18" charset="0"/>
            </a:endParaRPr>
          </a:p>
          <a:p>
            <a:r>
              <a:rPr lang="el-GR" altLang="en-US" sz="2200" dirty="0">
                <a:cs typeface="Times New Roman" panose="02020603050405020304" pitchFamily="18" charset="0"/>
              </a:rPr>
              <a:t>Να αναδείξει τη σημασία των αισθητήριων οργάνων στην προσαρμογή, επιβίωση και ανάπτυξη των </a:t>
            </a:r>
            <a:r>
              <a:rPr lang="el-GR" altLang="en-US" sz="2200" dirty="0" err="1">
                <a:cs typeface="Times New Roman" panose="02020603050405020304" pitchFamily="18" charset="0"/>
              </a:rPr>
              <a:t>ζωϊκών</a:t>
            </a:r>
            <a:r>
              <a:rPr lang="el-GR" altLang="en-US" sz="2200" dirty="0">
                <a:cs typeface="Times New Roman" panose="02020603050405020304" pitchFamily="18" charset="0"/>
              </a:rPr>
              <a:t> </a:t>
            </a:r>
            <a:r>
              <a:rPr lang="el-GR" altLang="en-US" sz="2200" dirty="0" smtClean="0">
                <a:cs typeface="Times New Roman" panose="02020603050405020304" pitchFamily="18" charset="0"/>
              </a:rPr>
              <a:t>ειδών</a:t>
            </a:r>
            <a:r>
              <a:rPr lang="en-US" altLang="en-US" sz="2200" dirty="0" smtClean="0">
                <a:cs typeface="Times New Roman" panose="02020603050405020304" pitchFamily="18" charset="0"/>
              </a:rPr>
              <a:t>.</a:t>
            </a:r>
            <a:endParaRPr lang="el-GR" altLang="en-US" sz="2200" dirty="0">
              <a:cs typeface="Times New Roman" panose="02020603050405020304" pitchFamily="18" charset="0"/>
            </a:endParaRPr>
          </a:p>
          <a:p>
            <a:r>
              <a:rPr lang="el-GR" altLang="en-US" sz="2200" dirty="0">
                <a:cs typeface="Times New Roman" panose="02020603050405020304" pitchFamily="18" charset="0"/>
              </a:rPr>
              <a:t>Να παραθέσει βασικές έννοιες και γνώσεις που θα αποτελέσουν θεμέλιο για την κατανόηση περαιτέρω εξειδικευμένων μαθημάτων στα επόμενα </a:t>
            </a:r>
            <a:r>
              <a:rPr lang="el-GR" altLang="en-US" sz="2200" dirty="0" smtClean="0">
                <a:cs typeface="Times New Roman" panose="02020603050405020304" pitchFamily="18" charset="0"/>
              </a:rPr>
              <a:t>εξάμηνα</a:t>
            </a:r>
            <a:r>
              <a:rPr lang="en-US" altLang="en-US" sz="2200" dirty="0" smtClean="0">
                <a:cs typeface="Times New Roman" panose="02020603050405020304" pitchFamily="18" charset="0"/>
              </a:rPr>
              <a:t>.</a:t>
            </a:r>
            <a:endParaRPr lang="en-US" altLang="en-US" sz="2200" dirty="0">
              <a:cs typeface="Times New Roman" panose="02020603050405020304" pitchFamily="18" charset="0"/>
            </a:endParaRPr>
          </a:p>
          <a:p>
            <a:endParaRPr lang="el-GR" dirty="0"/>
          </a:p>
        </p:txBody>
      </p:sp>
      <p:sp>
        <p:nvSpPr>
          <p:cNvPr id="6" name="Footer Placeholder 5"/>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a:xfrm>
            <a:off x="428625" y="1690688"/>
            <a:ext cx="8286750" cy="4351337"/>
          </a:xfrm>
        </p:spPr>
        <p:txBody>
          <a:bodyPr/>
          <a:lstStyle/>
          <a:p>
            <a:pPr marL="0" inden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Σκαρλάτος Ντέντος, Επίκουρος Καθηγητής. «Ζωολογία </a:t>
            </a:r>
            <a:r>
              <a:rPr lang="en-US" altLang="en-US" sz="2000" dirty="0" smtClean="0"/>
              <a:t>II</a:t>
            </a:r>
            <a:r>
              <a:rPr lang="el-GR" altLang="en-US" sz="2000" dirty="0" smtClean="0"/>
              <a:t>.</a:t>
            </a:r>
            <a:r>
              <a:rPr lang="el-GR" altLang="en-US" sz="2000" dirty="0" smtClean="0">
                <a:solidFill>
                  <a:srgbClr val="FF0000"/>
                </a:solidFill>
              </a:rPr>
              <a:t> </a:t>
            </a:r>
            <a:r>
              <a:rPr lang="el-GR" altLang="en-US" sz="2000" dirty="0" smtClean="0"/>
              <a:t>Ενότητα </a:t>
            </a:r>
            <a:r>
              <a:rPr lang="en-US" altLang="en-US" sz="2000" dirty="0" smtClean="0"/>
              <a:t>3</a:t>
            </a:r>
            <a:r>
              <a:rPr lang="el-GR" altLang="en-US" sz="2000"/>
              <a:t>. </a:t>
            </a:r>
            <a:r>
              <a:rPr lang="el-GR" altLang="en-US" sz="2000" smtClean="0"/>
              <a:t>Αισθήσεις </a:t>
            </a:r>
            <a:r>
              <a:rPr lang="el-GR" altLang="en-US" sz="2000" dirty="0"/>
              <a:t>(Διάλεξη 1η</a:t>
            </a:r>
            <a:r>
              <a:rPr lang="el-GR" altLang="en-US" sz="2000" dirty="0" smtClean="0"/>
              <a:t>)». Έκδοση: 1.0. Αθήνα 201</a:t>
            </a:r>
            <a:r>
              <a:rPr lang="en-US" altLang="en-US" sz="2000" dirty="0" smtClean="0"/>
              <a:t>5</a:t>
            </a:r>
            <a:r>
              <a:rPr lang="el-GR" altLang="en-US" sz="2000" dirty="0" smtClean="0"/>
              <a:t>. Διαθέσιμο από τη δικτυακή διεύθυνση: </a:t>
            </a:r>
            <a:r>
              <a:rPr lang="en-GB" altLang="en-US" sz="2000" dirty="0"/>
              <a:t>http://opencourses.uoa.gr/courses/BIOL1/</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4294967295"/>
          </p:nvPr>
        </p:nvSpPr>
        <p:spPr>
          <a:xfrm>
            <a:off x="1133475" y="6326188"/>
            <a:ext cx="6831013" cy="279400"/>
          </a:xfrm>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3η. Αισθήσεις (Διάλεξη 1η)</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681EBA9A-717F-4E81-A601-969B4396BD57}" type="slidenum">
              <a:rPr lang="el-GR" smtClean="0"/>
              <a:pPr>
                <a:defRPr/>
              </a:pPr>
              <a:t>30</a:t>
            </a:fld>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p:txBody>
          <a:bodyPr/>
          <a:lstStyle/>
          <a:p>
            <a:r>
              <a:rPr lang="el-GR" altLang="en-US" smtClean="0"/>
              <a:t>Σημείωμα Αδειοδότησης</a:t>
            </a:r>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3η. Αισθήσεις (Διάλεξη 1η)</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BB4AC124-1D3B-4BA9-831F-35B6CDCD4A06}" type="slidenum">
              <a:rPr lang="el-GR" smtClean="0"/>
              <a:pPr>
                <a:defRPr/>
              </a:pPr>
              <a:t>31</a:t>
            </a:fld>
            <a:endParaRPr lang="el-GR" dirty="0"/>
          </a:p>
        </p:txBody>
      </p:sp>
      <p:sp>
        <p:nvSpPr>
          <p:cNvPr id="114693"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a:p>
        </p:txBody>
      </p:sp>
      <p:pic>
        <p:nvPicPr>
          <p:cNvPr id="114694" name="Picture 22" descr="Λογότυπο για Άδειες χρήσης Creative Commons BY-NC-ND">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Box 8"/>
          <p:cNvSpPr txBox="1">
            <a:spLocks noChangeArrowheads="1"/>
          </p:cNvSpPr>
          <p:nvPr/>
        </p:nvSpPr>
        <p:spPr bwMode="auto">
          <a:xfrm>
            <a:off x="139700" y="3025775"/>
            <a:ext cx="90360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r>
              <a:rPr lang="el-GR" altLang="en-US" sz="1800"/>
              <a:t>[1] http://creativecommons.org/licenses/by-nc-sa/4.0/ </a:t>
            </a:r>
            <a:endParaRPr lang="en-US" altLang="en-US" sz="1800"/>
          </a:p>
          <a:p>
            <a:pPr>
              <a:lnSpc>
                <a:spcPct val="100000"/>
              </a:lnSpc>
              <a:spcBef>
                <a:spcPts val="1200"/>
              </a:spcBef>
              <a:buFontTx/>
              <a:buNone/>
            </a:pPr>
            <a:r>
              <a:rPr lang="el-GR" altLang="en-US" sz="1800"/>
              <a:t>Ως </a:t>
            </a:r>
            <a:r>
              <a:rPr lang="el-GR" altLang="en-US" sz="1800" b="1"/>
              <a:t>Μη Εμπορική</a:t>
            </a:r>
            <a:r>
              <a:rPr lang="el-GR" altLang="en-US" sz="1800"/>
              <a:t> ορίζεται η χρήση:</a:t>
            </a:r>
          </a:p>
          <a:p>
            <a:pPr>
              <a:lnSpc>
                <a:spcPct val="100000"/>
              </a:lnSpc>
              <a:spcBef>
                <a:spcPct val="0"/>
              </a:spcBef>
            </a:pPr>
            <a:r>
              <a:rPr lang="el-GR" altLang="en-US" sz="1800"/>
              <a:t>που δεν περιλαμβάνει άμεσο ή έμμεσο οικονομικό όφελος από την χρήση του έργου, για το διανομέα του έργου και αδειοδόχο</a:t>
            </a:r>
          </a:p>
          <a:p>
            <a:pPr>
              <a:lnSpc>
                <a:spcPct val="100000"/>
              </a:lnSpc>
              <a:spcBef>
                <a:spcPct val="0"/>
              </a:spcBef>
            </a:pPr>
            <a:r>
              <a:rPr lang="el-GR" altLang="en-US" sz="1800"/>
              <a:t>που</a:t>
            </a:r>
            <a:r>
              <a:rPr lang="en-GB" altLang="en-US" sz="1800"/>
              <a:t> </a:t>
            </a:r>
            <a:r>
              <a:rPr lang="el-GR" altLang="en-US" sz="1800"/>
              <a:t>δεν περιλαμβάνει οικονομική συναλλαγή ως προϋπόθεση για τη χρήση ή πρόσβαση στο έργο</a:t>
            </a:r>
          </a:p>
          <a:p>
            <a:pPr>
              <a:lnSpc>
                <a:spcPct val="100000"/>
              </a:lnSpc>
              <a:spcBef>
                <a:spcPct val="0"/>
              </a:spcBef>
            </a:pPr>
            <a:r>
              <a:rPr lang="el-GR" altLang="en-US" sz="1800"/>
              <a:t>που</a:t>
            </a:r>
            <a:r>
              <a:rPr lang="en-GB" altLang="en-US" sz="1800"/>
              <a:t> </a:t>
            </a:r>
            <a:r>
              <a:rPr lang="el-GR" altLang="en-US" sz="1800"/>
              <a:t>δεν προσπορίζει στο διανομέα του έργου και</a:t>
            </a:r>
            <a:r>
              <a:rPr lang="en-GB" altLang="en-US" sz="1800"/>
              <a:t> </a:t>
            </a:r>
            <a:r>
              <a:rPr lang="el-GR" altLang="en-US" sz="1800"/>
              <a:t>αδειοδόχο</a:t>
            </a:r>
            <a:r>
              <a:rPr lang="en-GB" altLang="en-US" sz="1800"/>
              <a:t> </a:t>
            </a:r>
            <a:r>
              <a:rPr lang="el-GR" altLang="en-US" sz="1800"/>
              <a:t>έμμεσο οικονομικό όφελος (π.χ. διαφημίσεις) από την προβολή του έργου σε διαδικτυακό τόπο</a:t>
            </a:r>
            <a:endParaRPr lang="en-US" altLang="en-US" sz="1800"/>
          </a:p>
          <a:p>
            <a:pPr>
              <a:lnSpc>
                <a:spcPct val="100000"/>
              </a:lnSpc>
              <a:spcBef>
                <a:spcPct val="0"/>
              </a:spcBef>
              <a:buFontTx/>
              <a:buNone/>
            </a:pPr>
            <a:r>
              <a:rPr lang="el-GR" altLang="en-US" sz="1800"/>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t>Διατήρηση </a:t>
            </a:r>
            <a:r>
              <a:rPr lang="el-GR" b="1" dirty="0" smtClean="0"/>
              <a:t>Σημειωμάτων</a:t>
            </a:r>
            <a:endParaRPr lang="el-GR" b="1"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7" name="Θέση υποσέλιδου 6"/>
          <p:cNvSpPr>
            <a:spLocks noGrp="1"/>
          </p:cNvSpPr>
          <p:nvPr>
            <p:ph type="ftr" sz="quarter" idx="11"/>
          </p:nvPr>
        </p:nvSpPr>
        <p:spPr/>
        <p:txBody>
          <a:bodyPr/>
          <a:lstStyle/>
          <a:p>
            <a:r>
              <a:rPr lang="el-GR" smtClean="0"/>
              <a:t>Ενότητα 3η. Αισθήσεις (Διάλεξη 1η)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32</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1/3</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a:t>
            </a:r>
            <a:endParaRPr lang="en-US" sz="2000" b="1" dirty="0" smtClean="0"/>
          </a:p>
          <a:p>
            <a:pPr marL="0" indent="0">
              <a:spcBef>
                <a:spcPts val="600"/>
              </a:spcBef>
              <a:buNone/>
            </a:pPr>
            <a:r>
              <a:rPr lang="el-GR" sz="1600" b="1" dirty="0"/>
              <a:t>Εικόνα 1. </a:t>
            </a:r>
            <a:r>
              <a:rPr lang="el-GR" sz="1600" dirty="0"/>
              <a:t>Διάγραμμα της δομής ενός νευρώνα. </a:t>
            </a:r>
            <a:r>
              <a:rPr lang="en-US" sz="1600" dirty="0"/>
              <a:t>Wikipedia The Free Encyclopedia. </a:t>
            </a:r>
            <a:r>
              <a:rPr lang="el-GR" sz="1600" dirty="0"/>
              <a:t>Σύνδεσμος:</a:t>
            </a:r>
            <a:r>
              <a:rPr lang="en-US" sz="1600" dirty="0"/>
              <a:t>https://el.wikipedia.org/wiki/%CE%9D%CE%B5%CF%85%CF%81%CE%AC%CE%BE%CE%BF%CE%BD%CE%B1%CF%82 </a:t>
            </a:r>
            <a:r>
              <a:rPr lang="el-GR" sz="1600" dirty="0"/>
              <a:t>Πηγή:</a:t>
            </a:r>
          </a:p>
          <a:p>
            <a:pPr marL="0" indent="0">
              <a:buNone/>
            </a:pPr>
            <a:r>
              <a:rPr lang="el-GR" sz="1600" b="1" dirty="0" smtClean="0"/>
              <a:t>Εικόνα </a:t>
            </a:r>
            <a:r>
              <a:rPr lang="el-GR" sz="1600" b="1" dirty="0"/>
              <a:t>2. </a:t>
            </a:r>
            <a:r>
              <a:rPr lang="en-US" sz="1600" dirty="0"/>
              <a:t>Copyright © 2010-2015 Neurocenter.gr - All rights reserved. </a:t>
            </a:r>
            <a:r>
              <a:rPr lang="el-GR" sz="1600" dirty="0"/>
              <a:t>Σύνδεσμος: </a:t>
            </a:r>
            <a:r>
              <a:rPr lang="en-US" sz="1600" dirty="0"/>
              <a:t>http://www.neurocenter.gr/moudiasma-sto-xeri-i-sto-podi.html. </a:t>
            </a:r>
            <a:r>
              <a:rPr lang="el-GR" sz="1600" dirty="0"/>
              <a:t>Πηγή:</a:t>
            </a:r>
            <a:r>
              <a:rPr lang="en-US" sz="1600" dirty="0"/>
              <a:t>http://www.neurocenter.gr/.</a:t>
            </a:r>
          </a:p>
          <a:p>
            <a:pPr marL="0" indent="0">
              <a:buNone/>
            </a:pPr>
            <a:r>
              <a:rPr lang="el-GR" sz="1600" b="1" dirty="0" smtClean="0"/>
              <a:t>Εικόνα  </a:t>
            </a:r>
            <a:r>
              <a:rPr lang="el-GR" sz="1600" b="1" dirty="0"/>
              <a:t>3.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marL="0" indent="0">
              <a:buNone/>
            </a:pPr>
            <a:r>
              <a:rPr lang="el-GR" sz="1600" b="1" dirty="0" smtClean="0"/>
              <a:t>Εικόνα  </a:t>
            </a:r>
            <a:r>
              <a:rPr lang="el-GR" sz="1600" b="1" dirty="0"/>
              <a:t>4. </a:t>
            </a:r>
            <a:r>
              <a:rPr lang="en-US" sz="1600" dirty="0"/>
              <a:t>Copyright © Gwen Childs Jones, Ph.D. 1995. </a:t>
            </a:r>
            <a:r>
              <a:rPr lang="el-GR" sz="1600" dirty="0"/>
              <a:t>Σύνδεσμος: </a:t>
            </a:r>
            <a:r>
              <a:rPr lang="en-US" sz="1600" dirty="0"/>
              <a:t>http://cytochemistry.net/cell-biology/membrane.htm. </a:t>
            </a:r>
            <a:r>
              <a:rPr lang="el-GR" sz="1600" dirty="0"/>
              <a:t>Πηγή:</a:t>
            </a:r>
            <a:r>
              <a:rPr lang="en-US" sz="1600" dirty="0"/>
              <a:t>http://www.cytochemistry.net</a:t>
            </a:r>
          </a:p>
          <a:p>
            <a:pPr marL="0" indent="0">
              <a:buNone/>
            </a:pPr>
            <a:r>
              <a:rPr lang="el-GR" sz="1600" b="1" dirty="0" smtClean="0"/>
              <a:t>Εικόνα  </a:t>
            </a:r>
            <a:r>
              <a:rPr lang="el-GR" sz="1600" b="1" dirty="0"/>
              <a:t>5. </a:t>
            </a:r>
            <a:r>
              <a:rPr lang="en-US" sz="1600" dirty="0"/>
              <a:t>Copyright: This set of web pages is based upon a lecture prepared by Steve </a:t>
            </a:r>
            <a:r>
              <a:rPr lang="en-US" sz="1600" dirty="0" err="1"/>
              <a:t>DeArmond</a:t>
            </a:r>
            <a:r>
              <a:rPr lang="en-US" sz="1600" dirty="0"/>
              <a:t> in the UCSF "old curriculum" Path 102 course. Most of the images and portions of the text were taken directly from his lecture and the accompanying syllabus chapter, with his permission. </a:t>
            </a:r>
            <a:r>
              <a:rPr lang="el-GR" sz="1600" dirty="0"/>
              <a:t>Σύνδεσμος: </a:t>
            </a:r>
            <a:r>
              <a:rPr lang="en-US" sz="1600" dirty="0"/>
              <a:t>http://missinglink.ucsf.edu/lm/ids_104_cns_injury/Response%20_to_Injury/Oligodendroglia.htm. </a:t>
            </a:r>
            <a:r>
              <a:rPr lang="el-GR" sz="1600" dirty="0"/>
              <a:t>Πηγή:</a:t>
            </a:r>
            <a:r>
              <a:rPr lang="en-US" sz="1600" dirty="0"/>
              <a:t>http://missinglink.ucsf.edu/lm/ids_104_cns_injury/Response%20_to_Injury/ResptoInjury.htm.</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3η. Αισθήσεις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33</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2/3</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spcBef>
                <a:spcPts val="600"/>
              </a:spcBef>
              <a:buNone/>
            </a:pPr>
            <a:r>
              <a:rPr lang="el-GR" sz="1600" b="1" dirty="0"/>
              <a:t>Εικόνα  6.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marL="0" indent="0">
              <a:spcBef>
                <a:spcPts val="600"/>
              </a:spcBef>
              <a:buNone/>
            </a:pPr>
            <a:r>
              <a:rPr lang="el-GR" sz="1600" b="1" dirty="0" smtClean="0"/>
              <a:t>Εικόνα  </a:t>
            </a:r>
            <a:r>
              <a:rPr lang="el-GR" sz="1600" b="1" dirty="0"/>
              <a:t>7.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marL="0" indent="0">
              <a:spcBef>
                <a:spcPts val="600"/>
              </a:spcBef>
              <a:buNone/>
            </a:pPr>
            <a:r>
              <a:rPr lang="el-GR" sz="1600" b="1" dirty="0" smtClean="0"/>
              <a:t>Εικόνα  </a:t>
            </a:r>
            <a:r>
              <a:rPr lang="el-GR" sz="1600" b="1" dirty="0"/>
              <a:t>8.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marL="0" indent="0">
              <a:spcBef>
                <a:spcPts val="600"/>
              </a:spcBef>
              <a:buNone/>
            </a:pPr>
            <a:r>
              <a:rPr lang="el-GR" sz="1600" b="1" dirty="0" smtClean="0"/>
              <a:t>Εικόνα  </a:t>
            </a:r>
            <a:r>
              <a:rPr lang="el-GR" sz="1600" b="1" dirty="0"/>
              <a:t>9. </a:t>
            </a:r>
            <a:r>
              <a:rPr lang="en-US" sz="1600" dirty="0" err="1"/>
              <a:t>Bomba</a:t>
            </a:r>
            <a:r>
              <a:rPr lang="en-US" sz="1600" dirty="0"/>
              <a:t> de </a:t>
            </a:r>
            <a:r>
              <a:rPr lang="en-US" sz="1600" dirty="0" err="1"/>
              <a:t>sódio</a:t>
            </a:r>
            <a:r>
              <a:rPr lang="en-US" sz="1600" dirty="0"/>
              <a:t>. Wikipedia the Free Encyclopedia. Creative Commons </a:t>
            </a:r>
            <a:r>
              <a:rPr lang="en-US" sz="1600" dirty="0" err="1"/>
              <a:t>Licence</a:t>
            </a:r>
            <a:r>
              <a:rPr lang="en-US" sz="1600" dirty="0"/>
              <a:t>. </a:t>
            </a:r>
            <a:r>
              <a:rPr lang="el-GR" sz="1600" dirty="0"/>
              <a:t>Σύνδεσμος: </a:t>
            </a:r>
            <a:r>
              <a:rPr lang="en-US" sz="1600" dirty="0"/>
              <a:t>https://pt.wikipedia.org/wiki/Bomba_de_s%C3%B3dio</a:t>
            </a:r>
            <a:r>
              <a:rPr lang="el-GR" sz="1600" dirty="0"/>
              <a:t>Πηγή:</a:t>
            </a:r>
          </a:p>
          <a:p>
            <a:pPr marL="0" indent="0">
              <a:spcBef>
                <a:spcPts val="600"/>
              </a:spcBef>
              <a:buNone/>
            </a:pPr>
            <a:r>
              <a:rPr lang="el-GR" sz="1600" b="1" dirty="0" smtClean="0"/>
              <a:t>Εικόνα  </a:t>
            </a:r>
            <a:r>
              <a:rPr lang="el-GR" sz="1600" b="1" dirty="0"/>
              <a:t>10. </a:t>
            </a:r>
            <a:r>
              <a:rPr lang="en-US" sz="1600" dirty="0"/>
              <a:t>Gap Junctions. Wikipedia the Free Encyclopedia. Creative Commons </a:t>
            </a:r>
            <a:r>
              <a:rPr lang="en-US" sz="1600" dirty="0" err="1"/>
              <a:t>Licence</a:t>
            </a:r>
            <a:r>
              <a:rPr lang="en-US" sz="1600" dirty="0"/>
              <a:t>. </a:t>
            </a:r>
            <a:r>
              <a:rPr lang="el-GR" sz="1600" dirty="0"/>
              <a:t>Σύνδεσμος: </a:t>
            </a:r>
            <a:r>
              <a:rPr lang="en-US" sz="1600" dirty="0"/>
              <a:t>https://de.wikipedia.org/wiki/Gap_Junction. </a:t>
            </a:r>
            <a:r>
              <a:rPr lang="el-GR" sz="1600" dirty="0"/>
              <a:t>Πηγή:</a:t>
            </a:r>
          </a:p>
          <a:p>
            <a:pPr marL="0" indent="0">
              <a:spcBef>
                <a:spcPts val="600"/>
              </a:spcBef>
              <a:buNone/>
            </a:pPr>
            <a:r>
              <a:rPr lang="el-GR" sz="1600" b="1" dirty="0" smtClean="0"/>
              <a:t>Εικόνα  </a:t>
            </a:r>
            <a:r>
              <a:rPr lang="el-GR" sz="1600" b="1" dirty="0"/>
              <a:t>11. </a:t>
            </a:r>
            <a:r>
              <a:rPr lang="en-US" sz="1600" dirty="0"/>
              <a:t>Copyrighted.</a:t>
            </a:r>
          </a:p>
          <a:p>
            <a:pPr marL="0" indent="0">
              <a:spcBef>
                <a:spcPts val="600"/>
              </a:spcBef>
              <a:buNone/>
            </a:pPr>
            <a:r>
              <a:rPr lang="el-GR" sz="1600" b="1" dirty="0" smtClean="0"/>
              <a:t>Εικόνα  </a:t>
            </a:r>
            <a:r>
              <a:rPr lang="el-GR" sz="1600" b="1" dirty="0"/>
              <a:t>12.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marL="0" indent="0">
              <a:spcBef>
                <a:spcPts val="600"/>
              </a:spcBef>
              <a:buNone/>
            </a:pPr>
            <a:endParaRPr lang="en-US" sz="1600" b="1" dirty="0"/>
          </a:p>
        </p:txBody>
      </p:sp>
      <p:sp>
        <p:nvSpPr>
          <p:cNvPr id="6" name="Θέση υποσέλιδου 5"/>
          <p:cNvSpPr>
            <a:spLocks noGrp="1"/>
          </p:cNvSpPr>
          <p:nvPr>
            <p:ph type="ftr" sz="quarter" idx="11"/>
          </p:nvPr>
        </p:nvSpPr>
        <p:spPr/>
        <p:txBody>
          <a:bodyPr/>
          <a:lstStyle/>
          <a:p>
            <a:r>
              <a:rPr lang="el-GR" smtClean="0"/>
              <a:t>Ενότητα 3η. Αισθήσεις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34</a:t>
            </a:fld>
            <a:endParaRPr lang="en-US"/>
          </a:p>
        </p:txBody>
      </p:sp>
    </p:spTree>
    <p:extLst>
      <p:ext uri="{BB962C8B-B14F-4D97-AF65-F5344CB8AC3E}">
        <p14:creationId xmlns:p14="http://schemas.microsoft.com/office/powerpoint/2010/main" val="1811950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3/3</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spcBef>
                <a:spcPts val="600"/>
              </a:spcBef>
              <a:buNone/>
            </a:pPr>
            <a:r>
              <a:rPr lang="el-GR" sz="1600" b="1" dirty="0"/>
              <a:t>Εικόνα  13.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marL="0" indent="0">
              <a:spcBef>
                <a:spcPts val="600"/>
              </a:spcBef>
              <a:buNone/>
            </a:pPr>
            <a:r>
              <a:rPr lang="el-GR" sz="1600" b="1" dirty="0" smtClean="0"/>
              <a:t>Εικόνα  </a:t>
            </a:r>
            <a:r>
              <a:rPr lang="el-GR" sz="1600" b="1" dirty="0"/>
              <a:t>14. </a:t>
            </a:r>
            <a:r>
              <a:rPr lang="en-US" sz="1600" dirty="0"/>
              <a:t>The mushroom bodies are indicated in blue. Copyright © 2008 Nature Publishing Group - All Rights Reserved . </a:t>
            </a:r>
            <a:r>
              <a:rPr lang="el-GR" sz="1600" dirty="0"/>
              <a:t>Σύνδεσμος: </a:t>
            </a:r>
            <a:r>
              <a:rPr lang="en-US" sz="1600" dirty="0"/>
              <a:t>http://www.neuroscience-gateway.org/2007/070426/full/aba1737.shtml</a:t>
            </a:r>
            <a:r>
              <a:rPr lang="el-GR" sz="1600" dirty="0"/>
              <a:t>Πηγή:</a:t>
            </a:r>
          </a:p>
          <a:p>
            <a:pPr marL="0" indent="0">
              <a:spcBef>
                <a:spcPts val="600"/>
              </a:spcBef>
              <a:buNone/>
            </a:pPr>
            <a:r>
              <a:rPr lang="el-GR" sz="1600" b="1" dirty="0" smtClean="0"/>
              <a:t>Εικόνα  </a:t>
            </a:r>
            <a:r>
              <a:rPr lang="el-GR" sz="1600" b="1" dirty="0"/>
              <a:t>15. </a:t>
            </a:r>
            <a:r>
              <a:rPr lang="en-US" sz="1600" dirty="0"/>
              <a:t>Copyright © </a:t>
            </a:r>
            <a:r>
              <a:rPr lang="en-US" sz="1600" dirty="0" err="1"/>
              <a:t>Genoscope</a:t>
            </a:r>
            <a:r>
              <a:rPr lang="en-US" sz="1600" dirty="0"/>
              <a:t> - Centre National de </a:t>
            </a:r>
            <a:r>
              <a:rPr lang="en-US" sz="1600" dirty="0" err="1"/>
              <a:t>Séquençage</a:t>
            </a:r>
            <a:r>
              <a:rPr lang="en-US" sz="1600" dirty="0"/>
              <a:t>.  </a:t>
            </a:r>
            <a:r>
              <a:rPr lang="el-GR" sz="1600" dirty="0"/>
              <a:t>Σύνδεσμος: </a:t>
            </a:r>
            <a:r>
              <a:rPr lang="en-US" sz="1600" dirty="0"/>
              <a:t>http://153417098987157315.weebly.com/biology.html. </a:t>
            </a:r>
            <a:r>
              <a:rPr lang="el-GR" sz="1600" dirty="0"/>
              <a:t>Πηγή:</a:t>
            </a:r>
            <a:r>
              <a:rPr lang="en-US" sz="1600" dirty="0"/>
              <a:t>http://www.cns.fr/spip/-Sepia-officinalis,531-.html</a:t>
            </a:r>
          </a:p>
          <a:p>
            <a:pPr marL="0" indent="0">
              <a:spcBef>
                <a:spcPts val="600"/>
              </a:spcBef>
              <a:buNone/>
            </a:pPr>
            <a:r>
              <a:rPr lang="el-GR" sz="1600" b="1" dirty="0" smtClean="0"/>
              <a:t>Εικόνα  </a:t>
            </a:r>
            <a:r>
              <a:rPr lang="el-GR" sz="1600" b="1" dirty="0"/>
              <a:t>16.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marL="0" indent="0">
              <a:spcBef>
                <a:spcPts val="600"/>
              </a:spcBef>
              <a:buNone/>
            </a:pPr>
            <a:r>
              <a:rPr lang="el-GR" sz="1600" b="1" dirty="0" smtClean="0"/>
              <a:t>Εικόνα  </a:t>
            </a:r>
            <a:r>
              <a:rPr lang="el-GR" sz="1600" b="1" dirty="0"/>
              <a:t>17. </a:t>
            </a:r>
            <a:r>
              <a:rPr lang="en-US" sz="1600" dirty="0"/>
              <a:t>Copyright Emery and Clayton 2005. </a:t>
            </a:r>
            <a:r>
              <a:rPr lang="el-GR" sz="1600" dirty="0"/>
              <a:t>Σύνδεσμος: </a:t>
            </a:r>
            <a:r>
              <a:rPr lang="en-US" sz="1600" dirty="0"/>
              <a:t>http://people.eku.edu/ritchisong/birdbrain.html. </a:t>
            </a:r>
            <a:r>
              <a:rPr lang="el-GR" sz="1600" dirty="0"/>
              <a:t>Πηγή: </a:t>
            </a:r>
            <a:r>
              <a:rPr lang="en-US" sz="1600" dirty="0"/>
              <a:t>Emery, N. J. and N. S. Clayton. 2005. Evolution of the avian brain and intelligence. Current Biology 15: R946-R950. </a:t>
            </a:r>
          </a:p>
          <a:p>
            <a:pPr marL="0" indent="0">
              <a:spcBef>
                <a:spcPts val="600"/>
              </a:spcBef>
              <a:buNone/>
            </a:pPr>
            <a:endParaRPr lang="en-US" sz="1600" b="1" dirty="0"/>
          </a:p>
          <a:p>
            <a:pPr marL="0" indent="0">
              <a:spcBef>
                <a:spcPts val="600"/>
              </a:spcBef>
              <a:buNone/>
            </a:pPr>
            <a:endParaRPr lang="en-US" sz="1600" b="1" dirty="0"/>
          </a:p>
        </p:txBody>
      </p:sp>
      <p:sp>
        <p:nvSpPr>
          <p:cNvPr id="6" name="Θέση υποσέλιδου 5"/>
          <p:cNvSpPr>
            <a:spLocks noGrp="1"/>
          </p:cNvSpPr>
          <p:nvPr>
            <p:ph type="ftr" sz="quarter" idx="11"/>
          </p:nvPr>
        </p:nvSpPr>
        <p:spPr/>
        <p:txBody>
          <a:bodyPr/>
          <a:lstStyle/>
          <a:p>
            <a:r>
              <a:rPr lang="el-GR" smtClean="0"/>
              <a:t>Ενότητα 3η. Αισθήσεις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35</a:t>
            </a:fld>
            <a:endParaRPr lang="en-US"/>
          </a:p>
        </p:txBody>
      </p:sp>
    </p:spTree>
    <p:extLst>
      <p:ext uri="{BB962C8B-B14F-4D97-AF65-F5344CB8AC3E}">
        <p14:creationId xmlns:p14="http://schemas.microsoft.com/office/powerpoint/2010/main" val="1386705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Προσδοκώμενα αποτελέσματα</a:t>
            </a:r>
            <a:endParaRPr lang="el-GR" dirty="0"/>
          </a:p>
        </p:txBody>
      </p:sp>
      <p:sp>
        <p:nvSpPr>
          <p:cNvPr id="8" name="Content Placeholder 7"/>
          <p:cNvSpPr>
            <a:spLocks noGrp="1"/>
          </p:cNvSpPr>
          <p:nvPr>
            <p:ph idx="1"/>
          </p:nvPr>
        </p:nvSpPr>
        <p:spPr>
          <a:xfrm>
            <a:off x="628650" y="1565329"/>
            <a:ext cx="7886700" cy="4611634"/>
          </a:xfrm>
        </p:spPr>
        <p:txBody>
          <a:bodyPr>
            <a:normAutofit/>
          </a:bodyPr>
          <a:lstStyle/>
          <a:p>
            <a:pPr marL="0" indent="0" algn="just">
              <a:buNone/>
            </a:pPr>
            <a:r>
              <a:rPr lang="el-GR" altLang="en-US" sz="2200" b="1" dirty="0">
                <a:cs typeface="Times New Roman" panose="02020603050405020304" pitchFamily="18" charset="0"/>
              </a:rPr>
              <a:t>Όταν θα έχετε ολοκληρώσει τη μελέτη του κεφαλαίου και του υλικού που παρουσιάζεται στη διάλεξη θα είσαστε σε θέση να:</a:t>
            </a:r>
            <a:endParaRPr lang="el-GR" altLang="en-US" sz="2400" b="1" dirty="0">
              <a:cs typeface="Times New Roman" panose="02020603050405020304" pitchFamily="18" charset="0"/>
            </a:endParaRPr>
          </a:p>
          <a:p>
            <a:pPr algn="just"/>
            <a:r>
              <a:rPr lang="el-GR" altLang="en-US" sz="2200" dirty="0">
                <a:cs typeface="Times New Roman" panose="02020603050405020304" pitchFamily="18" charset="0"/>
              </a:rPr>
              <a:t>περιγράφετε τους μηχανισμούς με τους οποίους λειτουργούν τα αισθητήρια όργανα στα ζώα.</a:t>
            </a:r>
          </a:p>
          <a:p>
            <a:pPr algn="just"/>
            <a:r>
              <a:rPr lang="el-GR" altLang="en-US" sz="2200" dirty="0">
                <a:cs typeface="Times New Roman" panose="02020603050405020304" pitchFamily="18" charset="0"/>
              </a:rPr>
              <a:t>διακρίνετε τις διαφορετικές προσαρμογές που έχουν αναπτύξει τα ζώα για να αντιλαμβάνονται το περιβάλλον που διαβιούν. </a:t>
            </a:r>
          </a:p>
          <a:p>
            <a:pPr algn="just"/>
            <a:r>
              <a:rPr lang="el-GR" altLang="en-US" sz="2200" dirty="0">
                <a:cs typeface="Times New Roman" panose="02020603050405020304" pitchFamily="18" charset="0"/>
              </a:rPr>
              <a:t>εξηγείτε τους διαφορετικούς μηχανισμούς που μετατρέπουν μια χημική αντίδραση σε συμπεριφορά. </a:t>
            </a:r>
          </a:p>
          <a:p>
            <a:pPr algn="just">
              <a:buFont typeface="Arial" charset="0"/>
              <a:buChar char="•"/>
            </a:pPr>
            <a:endParaRPr lang="el-GR" sz="2200" dirty="0" smtClean="0">
              <a:cs typeface="Times New Roman" charset="0"/>
            </a:endParaRPr>
          </a:p>
          <a:p>
            <a:pPr>
              <a:buNone/>
            </a:pPr>
            <a:r>
              <a:rPr lang="el-GR" sz="2200" b="1" dirty="0" smtClean="0"/>
              <a:t>Λέξεις – κλειδιά: </a:t>
            </a:r>
          </a:p>
          <a:p>
            <a:pPr marL="0" indent="0">
              <a:buNone/>
            </a:pPr>
            <a:r>
              <a:rPr lang="en-US" altLang="en-US" sz="2000" b="1" dirty="0" smtClean="0">
                <a:latin typeface="Times New Roman" panose="02020603050405020304" pitchFamily="18" charset="0"/>
                <a:cs typeface="Times New Roman" panose="02020603050405020304" pitchFamily="18" charset="0"/>
              </a:rPr>
              <a:t>     </a:t>
            </a:r>
            <a:r>
              <a:rPr lang="el-GR" altLang="en-US" sz="2000" b="1" dirty="0" smtClean="0">
                <a:cs typeface="Times New Roman" panose="02020603050405020304" pitchFamily="18" charset="0"/>
              </a:rPr>
              <a:t>Νευρώνες-Νευρικές συνάψεις</a:t>
            </a:r>
            <a:r>
              <a:rPr lang="en-US" altLang="en-US" sz="2000" b="1" dirty="0" smtClean="0">
                <a:cs typeface="Times New Roman" panose="02020603050405020304" pitchFamily="18" charset="0"/>
              </a:rPr>
              <a:t>, </a:t>
            </a:r>
            <a:r>
              <a:rPr lang="el-GR" altLang="en-US" sz="2000" b="1" dirty="0" smtClean="0">
                <a:cs typeface="Times New Roman" panose="02020603050405020304" pitchFamily="18" charset="0"/>
              </a:rPr>
              <a:t>Κανάλια </a:t>
            </a:r>
            <a:r>
              <a:rPr lang="el-GR" altLang="en-US" sz="2000" b="1" dirty="0" err="1" smtClean="0">
                <a:cs typeface="Times New Roman" panose="02020603050405020304" pitchFamily="18" charset="0"/>
              </a:rPr>
              <a:t>κατιόντων</a:t>
            </a:r>
            <a:r>
              <a:rPr lang="en-US" altLang="en-US" sz="2000" b="1" dirty="0" smtClean="0">
                <a:cs typeface="Times New Roman" panose="02020603050405020304" pitchFamily="18" charset="0"/>
              </a:rPr>
              <a:t>, </a:t>
            </a:r>
            <a:r>
              <a:rPr lang="el-GR" altLang="en-US" sz="2000" b="1" dirty="0" smtClean="0">
                <a:cs typeface="Times New Roman" panose="02020603050405020304" pitchFamily="18" charset="0"/>
              </a:rPr>
              <a:t>Φωτοχημική</a:t>
            </a:r>
            <a:endParaRPr lang="en-US" altLang="en-US" sz="2000" b="1" dirty="0" smtClean="0">
              <a:cs typeface="Times New Roman" panose="02020603050405020304" pitchFamily="18" charset="0"/>
            </a:endParaRPr>
          </a:p>
          <a:p>
            <a:pPr marL="0" indent="0">
              <a:spcBef>
                <a:spcPts val="0"/>
              </a:spcBef>
              <a:buNone/>
            </a:pPr>
            <a:r>
              <a:rPr lang="en-US" altLang="en-US" sz="2000" b="1" dirty="0">
                <a:cs typeface="Times New Roman" panose="02020603050405020304" pitchFamily="18" charset="0"/>
              </a:rPr>
              <a:t> </a:t>
            </a:r>
            <a:r>
              <a:rPr lang="en-US" altLang="en-US" sz="2000" b="1" dirty="0" smtClean="0">
                <a:cs typeface="Times New Roman" panose="02020603050405020304" pitchFamily="18" charset="0"/>
              </a:rPr>
              <a:t>   </a:t>
            </a:r>
            <a:r>
              <a:rPr lang="el-GR" altLang="en-US" sz="2000" b="1" dirty="0" smtClean="0">
                <a:cs typeface="Times New Roman" panose="02020603050405020304" pitchFamily="18" charset="0"/>
              </a:rPr>
              <a:t> αντίδραση</a:t>
            </a:r>
            <a:r>
              <a:rPr lang="en-US" altLang="en-US" sz="2000" b="1" dirty="0" smtClean="0">
                <a:cs typeface="Times New Roman" panose="02020603050405020304" pitchFamily="18" charset="0"/>
              </a:rPr>
              <a:t>.</a:t>
            </a:r>
            <a:endParaRPr lang="el-GR" altLang="en-US" sz="2000" b="1" dirty="0">
              <a:cs typeface="Times New Roman" panose="02020603050405020304" pitchFamily="18" charset="0"/>
            </a:endParaRPr>
          </a:p>
          <a:p>
            <a:endParaRPr lang="el-GR" dirty="0"/>
          </a:p>
        </p:txBody>
      </p:sp>
      <p:sp>
        <p:nvSpPr>
          <p:cNvPr id="6" name="Footer Placeholder 5"/>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Νευρώνας (νευρικό κύτταρο)</a:t>
            </a:r>
            <a:endParaRPr lang="en-US" sz="4000" dirty="0"/>
          </a:p>
        </p:txBody>
      </p:sp>
      <p:sp>
        <p:nvSpPr>
          <p:cNvPr id="2" name="Content Placeholder 1"/>
          <p:cNvSpPr>
            <a:spLocks noGrp="1"/>
          </p:cNvSpPr>
          <p:nvPr>
            <p:ph sz="half" idx="1"/>
          </p:nvPr>
        </p:nvSpPr>
        <p:spPr>
          <a:xfrm>
            <a:off x="230908" y="1293090"/>
            <a:ext cx="5348433" cy="4311218"/>
          </a:xfrm>
        </p:spPr>
        <p:txBody>
          <a:bodyPr>
            <a:normAutofit fontScale="25000" lnSpcReduction="20000"/>
          </a:bodyPr>
          <a:lstStyle/>
          <a:p>
            <a:pPr marL="0" indent="0">
              <a:lnSpc>
                <a:spcPct val="110000"/>
              </a:lnSpc>
              <a:buNone/>
            </a:pPr>
            <a:r>
              <a:rPr lang="el-GR" sz="8000" dirty="0" smtClean="0"/>
              <a:t>Μερικά χαρακτηριστικά των νευρώνων</a:t>
            </a:r>
          </a:p>
          <a:p>
            <a:pPr>
              <a:lnSpc>
                <a:spcPct val="110000"/>
              </a:lnSpc>
            </a:pPr>
            <a:r>
              <a:rPr lang="el-GR" altLang="en-US" sz="8000" dirty="0">
                <a:cs typeface="Times New Roman" panose="02020603050405020304" pitchFamily="18" charset="0"/>
              </a:rPr>
              <a:t>Διακρίνονται σε: </a:t>
            </a:r>
          </a:p>
          <a:p>
            <a:pPr marL="640080">
              <a:lnSpc>
                <a:spcPct val="110000"/>
              </a:lnSpc>
              <a:buFontTx/>
              <a:buAutoNum type="arabicParenR"/>
            </a:pPr>
            <a:r>
              <a:rPr lang="el-GR" altLang="en-US" sz="8000" b="1" dirty="0">
                <a:cs typeface="Times New Roman" panose="02020603050405020304" pitchFamily="18" charset="0"/>
              </a:rPr>
              <a:t>προσαγωγούς (ή αισθητικούς) </a:t>
            </a:r>
          </a:p>
          <a:p>
            <a:pPr marL="640080">
              <a:lnSpc>
                <a:spcPct val="110000"/>
              </a:lnSpc>
              <a:buFontTx/>
              <a:buAutoNum type="arabicParenR"/>
            </a:pPr>
            <a:r>
              <a:rPr lang="el-GR" altLang="en-US" sz="8000" b="1" dirty="0" err="1">
                <a:cs typeface="Times New Roman" panose="02020603050405020304" pitchFamily="18" charset="0"/>
              </a:rPr>
              <a:t>απαγωγούς</a:t>
            </a:r>
            <a:r>
              <a:rPr lang="el-GR" altLang="en-US" sz="8000" b="1" dirty="0">
                <a:cs typeface="Times New Roman" panose="02020603050405020304" pitchFamily="18" charset="0"/>
              </a:rPr>
              <a:t> (ή κινητικούς) </a:t>
            </a:r>
          </a:p>
          <a:p>
            <a:pPr marL="640080">
              <a:lnSpc>
                <a:spcPct val="110000"/>
              </a:lnSpc>
              <a:buFontTx/>
              <a:buAutoNum type="arabicParenR"/>
            </a:pPr>
            <a:r>
              <a:rPr lang="el-GR" altLang="en-US" sz="8000" b="1" dirty="0">
                <a:cs typeface="Times New Roman" panose="02020603050405020304" pitchFamily="18" charset="0"/>
              </a:rPr>
              <a:t>διάμεσους</a:t>
            </a:r>
          </a:p>
          <a:p>
            <a:pPr>
              <a:lnSpc>
                <a:spcPct val="110000"/>
              </a:lnSpc>
            </a:pPr>
            <a:r>
              <a:rPr lang="el-GR" altLang="en-US" sz="8000" dirty="0">
                <a:cs typeface="Times New Roman" panose="02020603050405020304" pitchFamily="18" charset="0"/>
              </a:rPr>
              <a:t>Οι προσαγωγοί και </a:t>
            </a:r>
            <a:r>
              <a:rPr lang="el-GR" altLang="en-US" sz="8000" dirty="0" err="1">
                <a:cs typeface="Times New Roman" panose="02020603050405020304" pitchFamily="18" charset="0"/>
              </a:rPr>
              <a:t>απαγωγοί</a:t>
            </a:r>
            <a:r>
              <a:rPr lang="el-GR" altLang="en-US" sz="8000" dirty="0">
                <a:cs typeface="Times New Roman" panose="02020603050405020304" pitchFamily="18" charset="0"/>
              </a:rPr>
              <a:t> </a:t>
            </a:r>
            <a:r>
              <a:rPr lang="el-GR" altLang="en-US" sz="8000" dirty="0" smtClean="0">
                <a:cs typeface="Times New Roman" panose="02020603050405020304" pitchFamily="18" charset="0"/>
              </a:rPr>
              <a:t>βρίσκονται εκτός </a:t>
            </a:r>
            <a:r>
              <a:rPr lang="el-GR" altLang="en-US" sz="8000" dirty="0">
                <a:cs typeface="Times New Roman" panose="02020603050405020304" pitchFamily="18" charset="0"/>
              </a:rPr>
              <a:t>κεντρικού νευρικού συστήματος</a:t>
            </a:r>
            <a:r>
              <a:rPr lang="el-GR" altLang="en-US" sz="8000" dirty="0" smtClean="0">
                <a:cs typeface="Times New Roman" panose="02020603050405020304" pitchFamily="18" charset="0"/>
              </a:rPr>
              <a:t>. Οι </a:t>
            </a:r>
            <a:r>
              <a:rPr lang="el-GR" altLang="en-US" sz="8000" dirty="0">
                <a:cs typeface="Times New Roman" panose="02020603050405020304" pitchFamily="18" charset="0"/>
              </a:rPr>
              <a:t>διάμεσοι αποκλειστικά στο </a:t>
            </a:r>
            <a:r>
              <a:rPr lang="el-GR" altLang="en-US" sz="8000" dirty="0" smtClean="0">
                <a:cs typeface="Times New Roman" panose="02020603050405020304" pitchFamily="18" charset="0"/>
              </a:rPr>
              <a:t>κεντρικό </a:t>
            </a:r>
            <a:r>
              <a:rPr lang="el-GR" altLang="en-US" sz="8000" dirty="0">
                <a:cs typeface="Times New Roman" panose="02020603050405020304" pitchFamily="18" charset="0"/>
              </a:rPr>
              <a:t>νευρικό σύστημα (ΚΝΣ). </a:t>
            </a:r>
            <a:r>
              <a:rPr lang="el-GR" altLang="en-US" sz="8000" dirty="0" smtClean="0">
                <a:cs typeface="Times New Roman" panose="02020603050405020304" pitchFamily="18" charset="0"/>
              </a:rPr>
              <a:t>Στα </a:t>
            </a:r>
            <a:r>
              <a:rPr lang="el-GR" altLang="en-US" sz="8000" dirty="0" err="1">
                <a:cs typeface="Times New Roman" panose="02020603050405020304" pitchFamily="18" charset="0"/>
              </a:rPr>
              <a:t>Σπονδυλόζωα</a:t>
            </a:r>
            <a:r>
              <a:rPr lang="el-GR" altLang="en-US" sz="8000" dirty="0">
                <a:cs typeface="Times New Roman" panose="02020603050405020304" pitchFamily="18" charset="0"/>
              </a:rPr>
              <a:t> οι </a:t>
            </a:r>
            <a:r>
              <a:rPr lang="el-GR" altLang="en-US" sz="8000" dirty="0" err="1">
                <a:cs typeface="Times New Roman" panose="02020603050405020304" pitchFamily="18" charset="0"/>
              </a:rPr>
              <a:t>νευράξονες</a:t>
            </a:r>
            <a:r>
              <a:rPr lang="el-GR" altLang="en-US" sz="8000" dirty="0">
                <a:cs typeface="Times New Roman" panose="02020603050405020304" pitchFamily="18" charset="0"/>
              </a:rPr>
              <a:t> </a:t>
            </a:r>
            <a:r>
              <a:rPr lang="el-GR" altLang="en-US" sz="8000" dirty="0" smtClean="0">
                <a:cs typeface="Times New Roman" panose="02020603050405020304" pitchFamily="18" charset="0"/>
              </a:rPr>
              <a:t>συσσωματώνονται </a:t>
            </a:r>
            <a:r>
              <a:rPr lang="el-GR" altLang="en-US" sz="8000" dirty="0">
                <a:cs typeface="Times New Roman" panose="02020603050405020304" pitchFamily="18" charset="0"/>
              </a:rPr>
              <a:t>και περιβάλλονται </a:t>
            </a:r>
            <a:r>
              <a:rPr lang="el-GR" altLang="en-US" sz="8000" dirty="0" smtClean="0">
                <a:cs typeface="Times New Roman" panose="02020603050405020304" pitchFamily="18" charset="0"/>
              </a:rPr>
              <a:t>από </a:t>
            </a:r>
            <a:r>
              <a:rPr lang="el-GR" altLang="en-US" sz="8000" dirty="0">
                <a:cs typeface="Times New Roman" panose="02020603050405020304" pitchFamily="18" charset="0"/>
              </a:rPr>
              <a:t>ένα στρώμα συνδετικού ιστού και </a:t>
            </a:r>
            <a:r>
              <a:rPr lang="el-GR" altLang="en-US" sz="8000" dirty="0" smtClean="0">
                <a:cs typeface="Times New Roman" panose="02020603050405020304" pitchFamily="18" charset="0"/>
              </a:rPr>
              <a:t>σχηματίζουν </a:t>
            </a:r>
            <a:r>
              <a:rPr lang="el-GR" altLang="en-US" sz="8000" dirty="0">
                <a:cs typeface="Times New Roman" panose="02020603050405020304" pitchFamily="18" charset="0"/>
              </a:rPr>
              <a:t>ένα </a:t>
            </a:r>
            <a:r>
              <a:rPr lang="el-GR" altLang="en-US" sz="8000" b="1" dirty="0">
                <a:cs typeface="Times New Roman" panose="02020603050405020304" pitchFamily="18" charset="0"/>
              </a:rPr>
              <a:t>νεύρο.</a:t>
            </a:r>
          </a:p>
          <a:p>
            <a:pPr>
              <a:lnSpc>
                <a:spcPct val="110000"/>
              </a:lnSpc>
            </a:pPr>
            <a:r>
              <a:rPr lang="el-GR" altLang="en-US" sz="8000" dirty="0">
                <a:cs typeface="Times New Roman" panose="02020603050405020304" pitchFamily="18" charset="0"/>
              </a:rPr>
              <a:t>Τα κυτταρικά σώματα αυτών των </a:t>
            </a:r>
            <a:r>
              <a:rPr lang="el-GR" altLang="en-US" sz="8000" dirty="0" err="1" smtClean="0">
                <a:cs typeface="Times New Roman" panose="02020603050405020304" pitchFamily="18" charset="0"/>
              </a:rPr>
              <a:t>νευραξόνων</a:t>
            </a:r>
            <a:r>
              <a:rPr lang="el-GR" altLang="en-US" sz="8000" dirty="0" smtClean="0">
                <a:cs typeface="Times New Roman" panose="02020603050405020304" pitchFamily="18" charset="0"/>
              </a:rPr>
              <a:t> </a:t>
            </a:r>
            <a:r>
              <a:rPr lang="el-GR" altLang="en-US" sz="8000" dirty="0">
                <a:cs typeface="Times New Roman" panose="02020603050405020304" pitchFamily="18" charset="0"/>
              </a:rPr>
              <a:t>είναι τοποθετημένα είτε στο </a:t>
            </a:r>
            <a:r>
              <a:rPr lang="el-GR" altLang="en-US" sz="8000" dirty="0" smtClean="0">
                <a:cs typeface="Times New Roman" panose="02020603050405020304" pitchFamily="18" charset="0"/>
              </a:rPr>
              <a:t>ΚΝΣ </a:t>
            </a:r>
            <a:r>
              <a:rPr lang="el-GR" altLang="en-US" sz="8000" dirty="0">
                <a:cs typeface="Times New Roman" panose="02020603050405020304" pitchFamily="18" charset="0"/>
              </a:rPr>
              <a:t>είτε σε </a:t>
            </a:r>
            <a:r>
              <a:rPr lang="el-GR" altLang="en-US" sz="8000" b="1" dirty="0">
                <a:cs typeface="Times New Roman" panose="02020603050405020304" pitchFamily="18" charset="0"/>
              </a:rPr>
              <a:t>γάγγλια </a:t>
            </a:r>
            <a:r>
              <a:rPr lang="el-GR" altLang="en-US" sz="8000" dirty="0">
                <a:cs typeface="Times New Roman" panose="02020603050405020304" pitchFamily="18" charset="0"/>
              </a:rPr>
              <a:t>(μάζες νευρικών κυττάρων εκτός ΚΝΣ).</a:t>
            </a:r>
          </a:p>
          <a:p>
            <a:pPr marL="0" indent="0">
              <a:buNone/>
            </a:pP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79341" y="1690689"/>
            <a:ext cx="3198619" cy="4033043"/>
          </a:xfrm>
        </p:spPr>
      </p:pic>
      <p:sp>
        <p:nvSpPr>
          <p:cNvPr id="6" name="Footer Placeholder 5"/>
          <p:cNvSpPr>
            <a:spLocks noGrp="1"/>
          </p:cNvSpPr>
          <p:nvPr>
            <p:ph type="ftr" sz="quarter" idx="11"/>
          </p:nvPr>
        </p:nvSpPr>
        <p:spPr/>
        <p:txBody>
          <a:bodyPr/>
          <a:lstStyle/>
          <a:p>
            <a:r>
              <a:rPr lang="el-GR" smtClean="0"/>
              <a:t>Ενότητα 3η. Αισθήσεις (Διάλεξη 1η)</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5</a:t>
            </a:fld>
            <a:endParaRPr lang="en-US"/>
          </a:p>
        </p:txBody>
      </p:sp>
      <p:sp>
        <p:nvSpPr>
          <p:cNvPr id="3" name="TextBox 2"/>
          <p:cNvSpPr txBox="1"/>
          <p:nvPr/>
        </p:nvSpPr>
        <p:spPr>
          <a:xfrm>
            <a:off x="8515350" y="3508999"/>
            <a:ext cx="263214" cy="276999"/>
          </a:xfrm>
          <a:prstGeom prst="rect">
            <a:avLst/>
          </a:prstGeom>
          <a:noFill/>
        </p:spPr>
        <p:txBody>
          <a:bodyPr wrap="none" rtlCol="0">
            <a:spAutoFit/>
          </a:bodyPr>
          <a:lstStyle/>
          <a:p>
            <a:r>
              <a:rPr lang="en-US" sz="1200" dirty="0" smtClean="0"/>
              <a:t>1</a:t>
            </a:r>
            <a:endParaRPr lang="el-GR" sz="1200" dirty="0"/>
          </a:p>
        </p:txBody>
      </p:sp>
      <p:sp>
        <p:nvSpPr>
          <p:cNvPr id="8" name="TextBox 7"/>
          <p:cNvSpPr txBox="1"/>
          <p:nvPr/>
        </p:nvSpPr>
        <p:spPr>
          <a:xfrm>
            <a:off x="8442387" y="5723732"/>
            <a:ext cx="263214" cy="276999"/>
          </a:xfrm>
          <a:prstGeom prst="rect">
            <a:avLst/>
          </a:prstGeom>
          <a:noFill/>
        </p:spPr>
        <p:txBody>
          <a:bodyPr wrap="none" rtlCol="0">
            <a:spAutoFit/>
          </a:bodyPr>
          <a:lstStyle/>
          <a:p>
            <a:r>
              <a:rPr lang="el-GR" sz="1200" dirty="0" smtClean="0"/>
              <a:t>2</a:t>
            </a:r>
            <a:endParaRPr lang="el-GR"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Νευρογλοιακά κύτταρα</a:t>
            </a:r>
            <a:endParaRPr lang="en-US" dirty="0"/>
          </a:p>
        </p:txBody>
      </p:sp>
      <p:sp>
        <p:nvSpPr>
          <p:cNvPr id="2" name="Content Placeholder 1"/>
          <p:cNvSpPr>
            <a:spLocks noGrp="1"/>
          </p:cNvSpPr>
          <p:nvPr>
            <p:ph idx="1"/>
          </p:nvPr>
        </p:nvSpPr>
        <p:spPr/>
        <p:txBody>
          <a:bodyPr>
            <a:noAutofit/>
          </a:bodyPr>
          <a:lstStyle/>
          <a:p>
            <a:pPr marL="548640" indent="-548640" algn="ctr">
              <a:lnSpc>
                <a:spcPct val="110000"/>
              </a:lnSpc>
              <a:buNone/>
            </a:pPr>
            <a:r>
              <a:rPr lang="el-GR" altLang="en-US" sz="2000" b="1" dirty="0">
                <a:cs typeface="Times New Roman" panose="02020603050405020304" pitchFamily="18" charset="0"/>
              </a:rPr>
              <a:t>Μερικά βασικά χαρακτηριστικά των νευρογλοιακών κυττάρων</a:t>
            </a:r>
          </a:p>
          <a:p>
            <a:pPr marL="548640" indent="-548640">
              <a:lnSpc>
                <a:spcPct val="110000"/>
              </a:lnSpc>
            </a:pPr>
            <a:r>
              <a:rPr lang="el-GR" altLang="en-US" sz="2000" b="1" dirty="0" smtClean="0">
                <a:cs typeface="Times New Roman" panose="02020603050405020304" pitchFamily="18" charset="0"/>
              </a:rPr>
              <a:t>Νευρογλοιακά </a:t>
            </a:r>
            <a:r>
              <a:rPr lang="el-GR" altLang="en-US" sz="2000" b="1" dirty="0">
                <a:cs typeface="Times New Roman" panose="02020603050405020304" pitchFamily="18" charset="0"/>
              </a:rPr>
              <a:t>κύτταρα</a:t>
            </a:r>
            <a:r>
              <a:rPr lang="el-GR" altLang="en-US" sz="2000" dirty="0">
                <a:cs typeface="Times New Roman" panose="02020603050405020304" pitchFamily="18" charset="0"/>
              </a:rPr>
              <a:t>: Κύτταρα που περιβάλλουν τους νευρώνες</a:t>
            </a:r>
          </a:p>
          <a:p>
            <a:pPr marL="548640" indent="-548640" algn="ctr">
              <a:lnSpc>
                <a:spcPct val="110000"/>
              </a:lnSpc>
              <a:buNone/>
            </a:pPr>
            <a:r>
              <a:rPr lang="el-GR" altLang="en-US" sz="2000" dirty="0" smtClean="0">
                <a:cs typeface="Times New Roman" panose="02020603050405020304" pitchFamily="18" charset="0"/>
              </a:rPr>
              <a:t>Υπάρχουν </a:t>
            </a:r>
            <a:r>
              <a:rPr lang="el-GR" altLang="en-US" sz="2000" b="1" dirty="0">
                <a:cs typeface="Times New Roman" panose="02020603050405020304" pitchFamily="18" charset="0"/>
              </a:rPr>
              <a:t>2 είδη</a:t>
            </a:r>
            <a:r>
              <a:rPr lang="el-GR" altLang="en-US" sz="2000" dirty="0">
                <a:cs typeface="Times New Roman" panose="02020603050405020304" pitchFamily="18" charset="0"/>
              </a:rPr>
              <a:t> νευρογλοιακών κυττάρων: </a:t>
            </a:r>
          </a:p>
          <a:p>
            <a:pPr marL="548640" indent="-548640" algn="ctr">
              <a:lnSpc>
                <a:spcPct val="110000"/>
              </a:lnSpc>
              <a:spcBef>
                <a:spcPts val="0"/>
              </a:spcBef>
              <a:buNone/>
            </a:pPr>
            <a:r>
              <a:rPr lang="el-GR" altLang="en-US" sz="2000" dirty="0">
                <a:cs typeface="Times New Roman" panose="02020603050405020304" pitchFamily="18" charset="0"/>
              </a:rPr>
              <a:t>Τα </a:t>
            </a:r>
            <a:r>
              <a:rPr lang="el-GR" altLang="en-US" sz="2000" b="1" dirty="0" err="1">
                <a:cs typeface="Times New Roman" panose="02020603050405020304" pitchFamily="18" charset="0"/>
              </a:rPr>
              <a:t>μικρογλοιακά</a:t>
            </a:r>
            <a:r>
              <a:rPr lang="el-GR" altLang="en-US" sz="2000" b="1" dirty="0">
                <a:cs typeface="Times New Roman" panose="02020603050405020304" pitchFamily="18" charset="0"/>
              </a:rPr>
              <a:t> κ</a:t>
            </a:r>
            <a:r>
              <a:rPr lang="el-GR" altLang="en-US" sz="2000" dirty="0">
                <a:cs typeface="Times New Roman" panose="02020603050405020304" pitchFamily="18" charset="0"/>
              </a:rPr>
              <a:t>αι τα </a:t>
            </a:r>
            <a:r>
              <a:rPr lang="el-GR" altLang="en-US" sz="2000" b="1" dirty="0" err="1">
                <a:cs typeface="Times New Roman" panose="02020603050405020304" pitchFamily="18" charset="0"/>
              </a:rPr>
              <a:t>μακρογλοιακ</a:t>
            </a:r>
            <a:r>
              <a:rPr lang="el-GR" altLang="en-US" sz="2000" dirty="0" err="1">
                <a:cs typeface="Times New Roman" panose="02020603050405020304" pitchFamily="18" charset="0"/>
              </a:rPr>
              <a:t>ά</a:t>
            </a:r>
            <a:r>
              <a:rPr lang="el-GR" altLang="en-US" sz="2000" dirty="0">
                <a:cs typeface="Times New Roman" panose="02020603050405020304" pitchFamily="18" charset="0"/>
              </a:rPr>
              <a:t> κύτταρα</a:t>
            </a:r>
          </a:p>
          <a:p>
            <a:pPr marL="548640" indent="-548640">
              <a:lnSpc>
                <a:spcPct val="110000"/>
              </a:lnSpc>
            </a:pPr>
            <a:r>
              <a:rPr lang="el-GR" altLang="en-US" sz="2000" dirty="0" smtClean="0">
                <a:cs typeface="Times New Roman" panose="02020603050405020304" pitchFamily="18" charset="0"/>
              </a:rPr>
              <a:t>Τα </a:t>
            </a:r>
            <a:r>
              <a:rPr lang="el-GR" altLang="en-US" sz="2000" b="1" dirty="0" err="1">
                <a:cs typeface="Times New Roman" panose="02020603050405020304" pitchFamily="18" charset="0"/>
              </a:rPr>
              <a:t>μικρογλοιακά</a:t>
            </a:r>
            <a:r>
              <a:rPr lang="el-GR" altLang="en-US" sz="2000" b="1" dirty="0">
                <a:cs typeface="Times New Roman" panose="02020603050405020304" pitchFamily="18" charset="0"/>
              </a:rPr>
              <a:t> </a:t>
            </a:r>
            <a:r>
              <a:rPr lang="el-GR" altLang="en-US" sz="2000" dirty="0">
                <a:cs typeface="Times New Roman" panose="02020603050405020304" pitchFamily="18" charset="0"/>
              </a:rPr>
              <a:t>κύτταρα είναι </a:t>
            </a:r>
            <a:r>
              <a:rPr lang="el-GR" altLang="en-US" sz="2000" b="1" dirty="0">
                <a:cs typeface="Times New Roman" panose="02020603050405020304" pitchFamily="18" charset="0"/>
              </a:rPr>
              <a:t>μια κατηγορία </a:t>
            </a:r>
            <a:r>
              <a:rPr lang="el-GR" altLang="en-US" sz="2000" b="1" dirty="0" err="1">
                <a:cs typeface="Times New Roman" panose="02020603050405020304" pitchFamily="18" charset="0"/>
              </a:rPr>
              <a:t>μακροφάγων</a:t>
            </a:r>
            <a:r>
              <a:rPr lang="el-GR" altLang="en-US" sz="2000" dirty="0">
                <a:cs typeface="Times New Roman" panose="02020603050405020304" pitchFamily="18" charset="0"/>
              </a:rPr>
              <a:t> που συμμετέχουν στην αναγεννητική διεργασία των </a:t>
            </a:r>
            <a:r>
              <a:rPr lang="el-GR" altLang="en-US" sz="2000" dirty="0" smtClean="0">
                <a:cs typeface="Times New Roman" panose="02020603050405020304" pitchFamily="18" charset="0"/>
              </a:rPr>
              <a:t>νευρώνων.</a:t>
            </a:r>
            <a:endParaRPr lang="el-GR" altLang="en-US" sz="2000" dirty="0">
              <a:cs typeface="Times New Roman" panose="02020603050405020304" pitchFamily="18" charset="0"/>
            </a:endParaRPr>
          </a:p>
          <a:p>
            <a:pPr marL="548640" indent="-548640">
              <a:lnSpc>
                <a:spcPct val="110000"/>
              </a:lnSpc>
            </a:pPr>
            <a:r>
              <a:rPr lang="el-GR" altLang="en-US" sz="2000" dirty="0" smtClean="0">
                <a:cs typeface="Times New Roman" panose="02020603050405020304" pitchFamily="18" charset="0"/>
              </a:rPr>
              <a:t>Τα </a:t>
            </a:r>
            <a:r>
              <a:rPr lang="el-GR" altLang="en-US" sz="2000" b="1" dirty="0" err="1">
                <a:cs typeface="Times New Roman" panose="02020603050405020304" pitchFamily="18" charset="0"/>
              </a:rPr>
              <a:t>μακρογλοιακά</a:t>
            </a:r>
            <a:r>
              <a:rPr lang="el-GR" altLang="en-US" sz="2000" dirty="0">
                <a:cs typeface="Times New Roman" panose="02020603050405020304" pitchFamily="18" charset="0"/>
              </a:rPr>
              <a:t> κύτταρα είναι πολλών ειδών: </a:t>
            </a:r>
            <a:r>
              <a:rPr lang="el-GR" altLang="en-US" sz="2000" b="1" dirty="0" err="1">
                <a:cs typeface="Times New Roman" panose="02020603050405020304" pitchFamily="18" charset="0"/>
              </a:rPr>
              <a:t>Αστροκύτταρα</a:t>
            </a:r>
            <a:r>
              <a:rPr lang="en-GB" altLang="en-US" sz="2000" b="1" dirty="0">
                <a:cs typeface="Times New Roman" panose="02020603050405020304" pitchFamily="18" charset="0"/>
              </a:rPr>
              <a:t>, </a:t>
            </a:r>
            <a:r>
              <a:rPr lang="el-GR" altLang="en-US" sz="2000" b="1" dirty="0">
                <a:cs typeface="Times New Roman" panose="02020603050405020304" pitchFamily="18" charset="0"/>
              </a:rPr>
              <a:t>Επενδυτικά κύτταρα, Ακτινωτά κύτταρα, Δορυφορικά κύτταρα, </a:t>
            </a:r>
            <a:r>
              <a:rPr lang="el-GR" altLang="en-US" sz="2000" b="1" dirty="0" err="1">
                <a:cs typeface="Times New Roman" panose="02020603050405020304" pitchFamily="18" charset="0"/>
              </a:rPr>
              <a:t>Ολιγοδενδροκύτταρα</a:t>
            </a:r>
            <a:r>
              <a:rPr lang="el-GR" altLang="en-US" sz="2000" b="1" dirty="0">
                <a:cs typeface="Times New Roman" panose="02020603050405020304" pitchFamily="18" charset="0"/>
              </a:rPr>
              <a:t> και τα Κύτταρα του </a:t>
            </a:r>
            <a:r>
              <a:rPr lang="en-GB" altLang="en-US" sz="2000" b="1" dirty="0" smtClean="0">
                <a:cs typeface="Times New Roman" panose="02020603050405020304" pitchFamily="18" charset="0"/>
              </a:rPr>
              <a:t>Schwann</a:t>
            </a:r>
            <a:r>
              <a:rPr lang="el-GR" altLang="en-US" sz="2000" b="1" dirty="0" smtClean="0">
                <a:cs typeface="Times New Roman" panose="02020603050405020304" pitchFamily="18" charset="0"/>
              </a:rPr>
              <a:t>.</a:t>
            </a:r>
            <a:endParaRPr lang="en-GB" altLang="en-US" sz="2000" b="1" dirty="0">
              <a:cs typeface="Times New Roman" panose="02020603050405020304" pitchFamily="18" charset="0"/>
            </a:endParaRPr>
          </a:p>
          <a:p>
            <a:pPr marL="548640" indent="-548640">
              <a:lnSpc>
                <a:spcPct val="110000"/>
              </a:lnSpc>
            </a:pPr>
            <a:r>
              <a:rPr lang="el-GR" altLang="en-US" sz="2000" dirty="0" smtClean="0">
                <a:cs typeface="Times New Roman" panose="02020603050405020304" pitchFamily="18" charset="0"/>
              </a:rPr>
              <a:t>Τα </a:t>
            </a:r>
            <a:r>
              <a:rPr lang="el-GR" altLang="en-US" sz="2000" b="1" dirty="0" err="1">
                <a:cs typeface="Times New Roman" panose="02020603050405020304" pitchFamily="18" charset="0"/>
              </a:rPr>
              <a:t>Ολιγοδενδροκύτταρα</a:t>
            </a:r>
            <a:r>
              <a:rPr lang="el-GR" altLang="en-US" sz="2000" dirty="0">
                <a:cs typeface="Times New Roman" panose="02020603050405020304" pitchFamily="18" charset="0"/>
              </a:rPr>
              <a:t> και </a:t>
            </a:r>
            <a:r>
              <a:rPr lang="el-GR" altLang="en-US" sz="2000" b="1" dirty="0">
                <a:cs typeface="Times New Roman" panose="02020603050405020304" pitchFamily="18" charset="0"/>
              </a:rPr>
              <a:t>τα Κύτταρα του </a:t>
            </a:r>
            <a:r>
              <a:rPr lang="en-GB" altLang="en-US" sz="2000" b="1" dirty="0">
                <a:cs typeface="Times New Roman" panose="02020603050405020304" pitchFamily="18" charset="0"/>
              </a:rPr>
              <a:t>Schwan</a:t>
            </a:r>
            <a:r>
              <a:rPr lang="en-GB" altLang="en-US" sz="2000" dirty="0">
                <a:cs typeface="Times New Roman" panose="02020603050405020304" pitchFamily="18" charset="0"/>
              </a:rPr>
              <a:t>n </a:t>
            </a:r>
            <a:r>
              <a:rPr lang="el-GR" altLang="en-US" sz="2000" dirty="0">
                <a:cs typeface="Times New Roman" panose="02020603050405020304" pitchFamily="18" charset="0"/>
              </a:rPr>
              <a:t>δημιουργούν τη θήκη της </a:t>
            </a:r>
            <a:r>
              <a:rPr lang="el-GR" altLang="en-US" sz="2000" dirty="0" err="1" smtClean="0">
                <a:cs typeface="Times New Roman" panose="02020603050405020304" pitchFamily="18" charset="0"/>
              </a:rPr>
              <a:t>μυελίνης</a:t>
            </a:r>
            <a:r>
              <a:rPr lang="el-GR" altLang="en-US" sz="2000" dirty="0" smtClean="0">
                <a:cs typeface="Times New Roman" panose="02020603050405020304" pitchFamily="18" charset="0"/>
              </a:rPr>
              <a:t>.</a:t>
            </a:r>
            <a:endParaRPr lang="el-GR" altLang="en-US" sz="2000" dirty="0">
              <a:cs typeface="Times New Roman" panose="02020603050405020304" pitchFamily="18" charset="0"/>
            </a:endParaRPr>
          </a:p>
          <a:p>
            <a:pPr marL="548640" indent="-548640">
              <a:lnSpc>
                <a:spcPct val="110000"/>
              </a:lnSpc>
            </a:pPr>
            <a:endParaRPr lang="en-US" sz="2000" dirty="0"/>
          </a:p>
        </p:txBody>
      </p:sp>
      <p:sp>
        <p:nvSpPr>
          <p:cNvPr id="3" name="Footer Placeholder 2"/>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78" y="300472"/>
            <a:ext cx="8432223" cy="1325563"/>
          </a:xfrm>
        </p:spPr>
        <p:txBody>
          <a:bodyPr>
            <a:normAutofit/>
          </a:bodyPr>
          <a:lstStyle/>
          <a:p>
            <a:r>
              <a:rPr lang="el-GR" sz="3600" dirty="0" smtClean="0"/>
              <a:t>Νευρώνες – Νευρογλοιακά κύτταρα 1/</a:t>
            </a:r>
            <a:r>
              <a:rPr lang="en-US" sz="3600" dirty="0" smtClean="0"/>
              <a:t>6</a:t>
            </a:r>
            <a:endParaRPr lang="en-US" sz="3600" dirty="0"/>
          </a:p>
        </p:txBody>
      </p:sp>
      <p:sp>
        <p:nvSpPr>
          <p:cNvPr id="3" name="Content Placeholder 2"/>
          <p:cNvSpPr>
            <a:spLocks noGrp="1"/>
          </p:cNvSpPr>
          <p:nvPr>
            <p:ph idx="1"/>
          </p:nvPr>
        </p:nvSpPr>
        <p:spPr>
          <a:xfrm>
            <a:off x="230908" y="1380836"/>
            <a:ext cx="8829964" cy="5477164"/>
          </a:xfrm>
        </p:spPr>
        <p:txBody>
          <a:bodyPr>
            <a:normAutofit fontScale="40000" lnSpcReduction="20000"/>
          </a:bodyPr>
          <a:lstStyle/>
          <a:p>
            <a:pPr marL="0" indent="0" algn="ctr">
              <a:buNone/>
            </a:pPr>
            <a:r>
              <a:rPr lang="el-GR" altLang="en-US" sz="5000" b="1" dirty="0">
                <a:cs typeface="Times New Roman" panose="02020603050405020304" pitchFamily="18" charset="0"/>
              </a:rPr>
              <a:t>Χαρακτηριστικά της θήκης της </a:t>
            </a:r>
            <a:r>
              <a:rPr lang="el-GR" altLang="en-US" sz="5000" b="1" dirty="0" err="1">
                <a:cs typeface="Times New Roman" panose="02020603050405020304" pitchFamily="18" charset="0"/>
              </a:rPr>
              <a:t>μυελίνης</a:t>
            </a:r>
            <a:endParaRPr lang="en-GB" altLang="en-US" sz="5000" b="1" dirty="0">
              <a:cs typeface="Times New Roman" panose="02020603050405020304" pitchFamily="18" charset="0"/>
            </a:endParaRPr>
          </a:p>
          <a:p>
            <a:pPr>
              <a:lnSpc>
                <a:spcPct val="117000"/>
              </a:lnSpc>
            </a:pPr>
            <a:r>
              <a:rPr lang="el-GR" altLang="en-US" sz="5000" dirty="0">
                <a:cs typeface="Times New Roman" panose="02020603050405020304" pitchFamily="18" charset="0"/>
              </a:rPr>
              <a:t>Δημιουργείται από τα </a:t>
            </a:r>
            <a:r>
              <a:rPr lang="el-GR" altLang="en-US" sz="5000" b="1" dirty="0" err="1">
                <a:cs typeface="Times New Roman" panose="02020603050405020304" pitchFamily="18" charset="0"/>
              </a:rPr>
              <a:t>ολιγοδενδροκύτταρα</a:t>
            </a:r>
            <a:r>
              <a:rPr lang="el-GR" altLang="en-US" sz="5000" b="1" dirty="0">
                <a:cs typeface="Times New Roman" panose="02020603050405020304" pitchFamily="18" charset="0"/>
              </a:rPr>
              <a:t> </a:t>
            </a:r>
            <a:r>
              <a:rPr lang="el-GR" altLang="en-US" sz="5000" dirty="0">
                <a:cs typeface="Times New Roman" panose="02020603050405020304" pitchFamily="18" charset="0"/>
              </a:rPr>
              <a:t>στο </a:t>
            </a:r>
            <a:r>
              <a:rPr lang="el-GR" altLang="en-US" sz="5000" u="sng" dirty="0">
                <a:cs typeface="Times New Roman" panose="02020603050405020304" pitchFamily="18" charset="0"/>
              </a:rPr>
              <a:t>κεντρικό νευρικό σύστημα</a:t>
            </a:r>
            <a:r>
              <a:rPr lang="el-GR" altLang="en-US" sz="5000" dirty="0">
                <a:cs typeface="Times New Roman" panose="02020603050405020304" pitchFamily="18" charset="0"/>
              </a:rPr>
              <a:t> και τα </a:t>
            </a:r>
            <a:r>
              <a:rPr lang="el-GR" altLang="en-US" sz="5000" b="1" dirty="0">
                <a:cs typeface="Times New Roman" panose="02020603050405020304" pitchFamily="18" charset="0"/>
              </a:rPr>
              <a:t>κύτταρα του </a:t>
            </a:r>
            <a:r>
              <a:rPr lang="en-GB" altLang="en-US" sz="5000" b="1" dirty="0">
                <a:cs typeface="Times New Roman" panose="02020603050405020304" pitchFamily="18" charset="0"/>
              </a:rPr>
              <a:t>Schwann </a:t>
            </a:r>
            <a:r>
              <a:rPr lang="el-GR" altLang="en-US" sz="5000" dirty="0">
                <a:cs typeface="Times New Roman" panose="02020603050405020304" pitchFamily="18" charset="0"/>
              </a:rPr>
              <a:t>στο </a:t>
            </a:r>
            <a:r>
              <a:rPr lang="el-GR" altLang="en-US" sz="5000" u="sng" dirty="0">
                <a:cs typeface="Times New Roman" panose="02020603050405020304" pitchFamily="18" charset="0"/>
              </a:rPr>
              <a:t>περιφερικό νευρικό σύστημα</a:t>
            </a:r>
            <a:endParaRPr lang="en-GB" altLang="en-US" sz="5000" u="sng" dirty="0">
              <a:cs typeface="Times New Roman" panose="02020603050405020304" pitchFamily="18" charset="0"/>
            </a:endParaRPr>
          </a:p>
          <a:p>
            <a:pPr>
              <a:lnSpc>
                <a:spcPct val="117000"/>
              </a:lnSpc>
            </a:pPr>
            <a:r>
              <a:rPr lang="el-GR" altLang="en-US" sz="5000" dirty="0">
                <a:cs typeface="Times New Roman" panose="02020603050405020304" pitchFamily="18" charset="0"/>
              </a:rPr>
              <a:t>Σύσταση: 75% λιπίδια και 25% πρωτεΐνες</a:t>
            </a:r>
          </a:p>
          <a:p>
            <a:pPr>
              <a:lnSpc>
                <a:spcPct val="117000"/>
              </a:lnSpc>
            </a:pPr>
            <a:r>
              <a:rPr lang="el-GR" altLang="en-US" sz="5000" dirty="0" smtClean="0">
                <a:cs typeface="Times New Roman" panose="02020603050405020304" pitchFamily="18" charset="0"/>
              </a:rPr>
              <a:t>Σύσταση </a:t>
            </a:r>
            <a:r>
              <a:rPr lang="el-GR" altLang="en-US" sz="5000" dirty="0">
                <a:cs typeface="Times New Roman" panose="02020603050405020304" pitchFamily="18" charset="0"/>
              </a:rPr>
              <a:t>των λιπιδίων της </a:t>
            </a:r>
            <a:r>
              <a:rPr lang="el-GR" altLang="en-US" sz="5000" dirty="0" err="1">
                <a:cs typeface="Times New Roman" panose="02020603050405020304" pitchFamily="18" charset="0"/>
              </a:rPr>
              <a:t>μυελίνης</a:t>
            </a:r>
            <a:r>
              <a:rPr lang="el-GR" altLang="en-US" sz="5000" dirty="0">
                <a:cs typeface="Times New Roman" panose="02020603050405020304" pitchFamily="18" charset="0"/>
              </a:rPr>
              <a:t>:</a:t>
            </a:r>
            <a:r>
              <a:rPr lang="en-GB" altLang="en-US" sz="5000" dirty="0">
                <a:cs typeface="Times New Roman" panose="02020603050405020304" pitchFamily="18" charset="0"/>
              </a:rPr>
              <a:t> </a:t>
            </a:r>
            <a:r>
              <a:rPr lang="el-GR" altLang="en-US" sz="5000" b="1" dirty="0" err="1">
                <a:cs typeface="Times New Roman" panose="02020603050405020304" pitchFamily="18" charset="0"/>
              </a:rPr>
              <a:t>Γαλακτοκερεβροζίτες</a:t>
            </a:r>
            <a:r>
              <a:rPr lang="el-GR" altLang="en-US" sz="5000" dirty="0">
                <a:cs typeface="Times New Roman" panose="02020603050405020304" pitchFamily="18" charset="0"/>
              </a:rPr>
              <a:t>, </a:t>
            </a:r>
            <a:r>
              <a:rPr lang="el-GR" altLang="en-US" sz="5000" b="1" dirty="0" err="1">
                <a:cs typeface="Times New Roman" panose="02020603050405020304" pitchFamily="18" charset="0"/>
              </a:rPr>
              <a:t>Γαλακτοσουλφίδια</a:t>
            </a:r>
            <a:r>
              <a:rPr lang="el-GR" altLang="en-US" sz="5000" b="1" dirty="0">
                <a:cs typeface="Times New Roman" panose="02020603050405020304" pitchFamily="18" charset="0"/>
              </a:rPr>
              <a:t>, </a:t>
            </a:r>
            <a:r>
              <a:rPr lang="el-GR" altLang="en-US" sz="5000" b="1" dirty="0" err="1">
                <a:cs typeface="Times New Roman" panose="02020603050405020304" pitchFamily="18" charset="0"/>
              </a:rPr>
              <a:t>Σφιγγομυελίνη</a:t>
            </a:r>
            <a:r>
              <a:rPr lang="el-GR" altLang="en-US" sz="5000" b="1" dirty="0">
                <a:cs typeface="Times New Roman" panose="02020603050405020304" pitchFamily="18" charset="0"/>
              </a:rPr>
              <a:t>, Χοληστερόλη, </a:t>
            </a:r>
            <a:r>
              <a:rPr lang="el-GR" altLang="en-US" sz="5000" b="1" dirty="0" err="1">
                <a:cs typeface="Times New Roman" panose="02020603050405020304" pitchFamily="18" charset="0"/>
              </a:rPr>
              <a:t>Σύμπλοκα</a:t>
            </a:r>
            <a:r>
              <a:rPr lang="el-GR" altLang="en-US" sz="5000" b="1" dirty="0">
                <a:cs typeface="Times New Roman" panose="02020603050405020304" pitchFamily="18" charset="0"/>
              </a:rPr>
              <a:t> </a:t>
            </a:r>
            <a:r>
              <a:rPr lang="el-GR" altLang="en-US" sz="5000" b="1" dirty="0" err="1">
                <a:cs typeface="Times New Roman" panose="02020603050405020304" pitchFamily="18" charset="0"/>
              </a:rPr>
              <a:t>Αιθανολαμίνης</a:t>
            </a:r>
            <a:endParaRPr lang="el-GR" altLang="en-US" sz="5000" b="1" dirty="0">
              <a:cs typeface="Times New Roman" panose="02020603050405020304" pitchFamily="18" charset="0"/>
            </a:endParaRPr>
          </a:p>
          <a:p>
            <a:pPr>
              <a:lnSpc>
                <a:spcPct val="117000"/>
              </a:lnSpc>
            </a:pPr>
            <a:r>
              <a:rPr lang="el-GR" altLang="en-US" sz="5000" dirty="0" smtClean="0">
                <a:cs typeface="Times New Roman" panose="02020603050405020304" pitchFamily="18" charset="0"/>
              </a:rPr>
              <a:t>Σύσταση </a:t>
            </a:r>
            <a:r>
              <a:rPr lang="el-GR" altLang="en-US" sz="5000" dirty="0">
                <a:cs typeface="Times New Roman" panose="02020603050405020304" pitchFamily="18" charset="0"/>
              </a:rPr>
              <a:t>των πρωτεϊνών της </a:t>
            </a:r>
            <a:r>
              <a:rPr lang="el-GR" altLang="en-US" sz="5000" dirty="0" err="1">
                <a:cs typeface="Times New Roman" panose="02020603050405020304" pitchFamily="18" charset="0"/>
              </a:rPr>
              <a:t>μυελίνης</a:t>
            </a:r>
            <a:r>
              <a:rPr lang="el-GR" altLang="en-US" sz="5000" dirty="0">
                <a:cs typeface="Times New Roman" panose="02020603050405020304" pitchFamily="18" charset="0"/>
              </a:rPr>
              <a:t>: </a:t>
            </a:r>
            <a:r>
              <a:rPr lang="el-GR" altLang="en-US" sz="5000" b="1" dirty="0" err="1">
                <a:cs typeface="Times New Roman" panose="02020603050405020304" pitchFamily="18" charset="0"/>
              </a:rPr>
              <a:t>ΠρωτεοΛιπιδική</a:t>
            </a:r>
            <a:r>
              <a:rPr lang="el-GR" altLang="en-US" sz="5000" b="1" dirty="0">
                <a:cs typeface="Times New Roman" panose="02020603050405020304" pitchFamily="18" charset="0"/>
              </a:rPr>
              <a:t> Πρωτεΐνη (</a:t>
            </a:r>
            <a:r>
              <a:rPr lang="en-GB" altLang="en-US" sz="5000" b="1" dirty="0">
                <a:cs typeface="Times New Roman" panose="02020603050405020304" pitchFamily="18" charset="0"/>
              </a:rPr>
              <a:t>PLP)</a:t>
            </a:r>
            <a:r>
              <a:rPr lang="el-GR" altLang="en-US" sz="5000" b="1" dirty="0">
                <a:cs typeface="Times New Roman" panose="02020603050405020304" pitchFamily="18" charset="0"/>
              </a:rPr>
              <a:t>, Βασική Πρωτεΐνη </a:t>
            </a:r>
            <a:r>
              <a:rPr lang="el-GR" altLang="en-US" sz="5000" b="1" dirty="0" err="1">
                <a:cs typeface="Times New Roman" panose="02020603050405020304" pitchFamily="18" charset="0"/>
              </a:rPr>
              <a:t>Μυελίνης</a:t>
            </a:r>
            <a:r>
              <a:rPr lang="el-GR" altLang="en-US" sz="5000" b="1" dirty="0">
                <a:cs typeface="Times New Roman" panose="02020603050405020304" pitchFamily="18" charset="0"/>
              </a:rPr>
              <a:t> (</a:t>
            </a:r>
            <a:r>
              <a:rPr lang="en-GB" altLang="en-US" sz="5000" b="1" dirty="0">
                <a:cs typeface="Times New Roman" panose="02020603050405020304" pitchFamily="18" charset="0"/>
              </a:rPr>
              <a:t>MBP)</a:t>
            </a:r>
            <a:r>
              <a:rPr lang="el-GR" altLang="en-US" sz="5000" b="1" dirty="0">
                <a:cs typeface="Times New Roman" panose="02020603050405020304" pitchFamily="18" charset="0"/>
              </a:rPr>
              <a:t>, </a:t>
            </a:r>
            <a:r>
              <a:rPr lang="el-GR" altLang="en-US" sz="5000" b="1" dirty="0" err="1">
                <a:cs typeface="Times New Roman" panose="02020603050405020304" pitchFamily="18" charset="0"/>
              </a:rPr>
              <a:t>Γλυκοπρωτεΐνη</a:t>
            </a:r>
            <a:r>
              <a:rPr lang="el-GR" altLang="en-US" sz="5000" b="1" dirty="0">
                <a:cs typeface="Times New Roman" panose="02020603050405020304" pitchFamily="18" charset="0"/>
              </a:rPr>
              <a:t> των </a:t>
            </a:r>
            <a:r>
              <a:rPr lang="en-GB" altLang="en-US" sz="5000" b="1" dirty="0">
                <a:cs typeface="Times New Roman" panose="02020603050405020304" pitchFamily="18" charset="0"/>
              </a:rPr>
              <a:t>O</a:t>
            </a:r>
            <a:r>
              <a:rPr lang="el-GR" altLang="en-US" sz="5000" b="1" dirty="0" err="1">
                <a:cs typeface="Times New Roman" panose="02020603050405020304" pitchFamily="18" charset="0"/>
              </a:rPr>
              <a:t>λιγοδενδροκυττάρων</a:t>
            </a:r>
            <a:r>
              <a:rPr lang="el-GR" altLang="en-US" sz="5000" b="1" dirty="0">
                <a:cs typeface="Times New Roman" panose="02020603050405020304" pitchFamily="18" charset="0"/>
              </a:rPr>
              <a:t> (</a:t>
            </a:r>
            <a:r>
              <a:rPr lang="en-GB" altLang="en-US" sz="5000" b="1" dirty="0">
                <a:cs typeface="Times New Roman" panose="02020603050405020304" pitchFamily="18" charset="0"/>
              </a:rPr>
              <a:t>(MOG)</a:t>
            </a:r>
            <a:endParaRPr lang="el-GR" altLang="en-US" sz="5000" b="1" dirty="0">
              <a:cs typeface="Times New Roman" panose="02020603050405020304" pitchFamily="18" charset="0"/>
            </a:endParaRPr>
          </a:p>
          <a:p>
            <a:pPr>
              <a:lnSpc>
                <a:spcPct val="117000"/>
              </a:lnSpc>
            </a:pPr>
            <a:r>
              <a:rPr lang="el-GR" altLang="en-US" sz="5000" dirty="0">
                <a:cs typeface="Times New Roman" panose="02020603050405020304" pitchFamily="18" charset="0"/>
              </a:rPr>
              <a:t>Ρόλος της </a:t>
            </a:r>
            <a:r>
              <a:rPr lang="el-GR" altLang="en-US" sz="5000" dirty="0" err="1">
                <a:cs typeface="Times New Roman" panose="02020603050405020304" pitchFamily="18" charset="0"/>
              </a:rPr>
              <a:t>Μυελίνης</a:t>
            </a:r>
            <a:r>
              <a:rPr lang="el-GR" altLang="en-US" sz="5000" dirty="0">
                <a:cs typeface="Times New Roman" panose="02020603050405020304" pitchFamily="18" charset="0"/>
              </a:rPr>
              <a:t>: </a:t>
            </a:r>
          </a:p>
          <a:p>
            <a:pPr marL="548640">
              <a:lnSpc>
                <a:spcPct val="117000"/>
              </a:lnSpc>
              <a:buFontTx/>
              <a:buAutoNum type="arabicParenR"/>
            </a:pPr>
            <a:r>
              <a:rPr lang="el-GR" altLang="en-US" sz="5000" dirty="0">
                <a:cs typeface="Times New Roman" panose="02020603050405020304" pitchFamily="18" charset="0"/>
              </a:rPr>
              <a:t>Αυξάνει την ταχύτητα μετάδοσης της νευρικής ώσης</a:t>
            </a:r>
          </a:p>
          <a:p>
            <a:pPr marL="548640">
              <a:lnSpc>
                <a:spcPct val="117000"/>
              </a:lnSpc>
              <a:spcBef>
                <a:spcPts val="600"/>
              </a:spcBef>
              <a:buFontTx/>
              <a:buAutoNum type="arabicParenR"/>
            </a:pPr>
            <a:r>
              <a:rPr lang="el-GR" altLang="en-US" sz="5000" dirty="0">
                <a:cs typeface="Times New Roman" panose="02020603050405020304" pitchFamily="18" charset="0"/>
              </a:rPr>
              <a:t>Μειώνει της ενεργειακές απαιτήσεις για τη μετάδοση της ώσης</a:t>
            </a:r>
          </a:p>
          <a:p>
            <a:pPr marL="548640">
              <a:lnSpc>
                <a:spcPct val="117000"/>
              </a:lnSpc>
              <a:spcBef>
                <a:spcPts val="600"/>
              </a:spcBef>
              <a:buFontTx/>
              <a:buAutoNum type="arabicParenR"/>
            </a:pPr>
            <a:r>
              <a:rPr lang="el-GR" altLang="en-US" sz="5000" dirty="0">
                <a:cs typeface="Times New Roman" panose="02020603050405020304" pitchFamily="18" charset="0"/>
              </a:rPr>
              <a:t>Μειώνει το χώρο που καταλαμβάνουν τα νεύρα</a:t>
            </a:r>
          </a:p>
          <a:p>
            <a:pPr marL="548640">
              <a:lnSpc>
                <a:spcPct val="117000"/>
              </a:lnSpc>
              <a:spcBef>
                <a:spcPts val="600"/>
              </a:spcBef>
              <a:buFontTx/>
              <a:buAutoNum type="arabicParenR"/>
            </a:pPr>
            <a:r>
              <a:rPr lang="el-GR" altLang="en-US" sz="5000" dirty="0">
                <a:cs typeface="Times New Roman" panose="02020603050405020304" pitchFamily="18" charset="0"/>
              </a:rPr>
              <a:t>Αυξάνει την αντίσταση και μειώνει την χωρητικότητα της </a:t>
            </a:r>
            <a:r>
              <a:rPr lang="el-GR" altLang="en-US" sz="5000" dirty="0" smtClean="0">
                <a:cs typeface="Times New Roman" panose="02020603050405020304" pitchFamily="18" charset="0"/>
              </a:rPr>
              <a:t>ώσης</a:t>
            </a:r>
            <a:endParaRPr lang="en-US" dirty="0"/>
          </a:p>
        </p:txBody>
      </p:sp>
      <p:sp>
        <p:nvSpPr>
          <p:cNvPr id="4" name="Footer Placeholder 3"/>
          <p:cNvSpPr>
            <a:spLocks noGrp="1"/>
          </p:cNvSpPr>
          <p:nvPr>
            <p:ph type="ftr" sz="quarter" idx="11"/>
          </p:nvPr>
        </p:nvSpPr>
        <p:spPr/>
        <p:txBody>
          <a:bodyPr/>
          <a:lstStyle/>
          <a:p>
            <a:r>
              <a:rPr lang="el-GR" smtClean="0"/>
              <a:t>Ενότητα 3η. Αισθήσεις (Διάλεξη 1η)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1401" y="365126"/>
            <a:ext cx="8823489" cy="1325563"/>
          </a:xfrm>
        </p:spPr>
        <p:txBody>
          <a:bodyPr>
            <a:normAutofit/>
          </a:bodyPr>
          <a:lstStyle/>
          <a:p>
            <a:r>
              <a:rPr lang="el-GR" sz="3600" dirty="0" smtClean="0"/>
              <a:t>Νευρώνες – Νευρογλοιακά κύτταρα 2/</a:t>
            </a:r>
            <a:r>
              <a:rPr lang="en-US" sz="3600" dirty="0" smtClean="0"/>
              <a:t>6</a:t>
            </a:r>
            <a:endParaRPr lang="en-US" sz="3600" dirty="0"/>
          </a:p>
        </p:txBody>
      </p:sp>
      <p:sp>
        <p:nvSpPr>
          <p:cNvPr id="4" name="Content Placeholder 3"/>
          <p:cNvSpPr>
            <a:spLocks noGrp="1"/>
          </p:cNvSpPr>
          <p:nvPr>
            <p:ph sz="half" idx="1"/>
          </p:nvPr>
        </p:nvSpPr>
        <p:spPr>
          <a:xfrm>
            <a:off x="255701" y="1362173"/>
            <a:ext cx="8454190" cy="2969682"/>
          </a:xfrm>
        </p:spPr>
        <p:txBody>
          <a:bodyPr>
            <a:normAutofit fontScale="47500" lnSpcReduction="20000"/>
          </a:bodyPr>
          <a:lstStyle/>
          <a:p>
            <a:pPr marL="548640" indent="-548640" algn="ctr">
              <a:lnSpc>
                <a:spcPct val="110000"/>
              </a:lnSpc>
              <a:buNone/>
            </a:pPr>
            <a:r>
              <a:rPr lang="el-GR" altLang="en-US" sz="4200" b="1" dirty="0" err="1">
                <a:cs typeface="Times New Roman" panose="02020603050405020304" pitchFamily="18" charset="0"/>
              </a:rPr>
              <a:t>Ωφέλη</a:t>
            </a:r>
            <a:r>
              <a:rPr lang="el-GR" altLang="en-US" sz="4200" b="1" dirty="0">
                <a:cs typeface="Times New Roman" panose="02020603050405020304" pitchFamily="18" charset="0"/>
              </a:rPr>
              <a:t> παρουσίας της θήκης της </a:t>
            </a:r>
            <a:r>
              <a:rPr lang="el-GR" altLang="en-US" sz="4200" b="1" dirty="0" err="1">
                <a:cs typeface="Times New Roman" panose="02020603050405020304" pitchFamily="18" charset="0"/>
              </a:rPr>
              <a:t>μυελίνης</a:t>
            </a:r>
            <a:endParaRPr lang="el-GR" altLang="en-US" sz="4200" b="1" dirty="0">
              <a:cs typeface="Times New Roman" panose="02020603050405020304" pitchFamily="18" charset="0"/>
            </a:endParaRPr>
          </a:p>
          <a:p>
            <a:pPr>
              <a:lnSpc>
                <a:spcPct val="110000"/>
              </a:lnSpc>
            </a:pPr>
            <a:r>
              <a:rPr lang="el-GR" altLang="en-US" sz="4200" dirty="0">
                <a:cs typeface="Times New Roman" panose="02020603050405020304" pitchFamily="18" charset="0"/>
              </a:rPr>
              <a:t>Η παρουσία της θήκης της </a:t>
            </a:r>
            <a:r>
              <a:rPr lang="el-GR" altLang="en-US" sz="4200" dirty="0" err="1">
                <a:cs typeface="Times New Roman" panose="02020603050405020304" pitchFamily="18" charset="0"/>
              </a:rPr>
              <a:t>μυελίνης</a:t>
            </a:r>
            <a:r>
              <a:rPr lang="el-GR" altLang="en-US" sz="4200" dirty="0">
                <a:cs typeface="Times New Roman" panose="02020603050405020304" pitchFamily="18" charset="0"/>
              </a:rPr>
              <a:t> είναι χαρακτηριστικό </a:t>
            </a:r>
            <a:r>
              <a:rPr lang="el-GR" altLang="en-US" sz="4200" dirty="0" smtClean="0">
                <a:cs typeface="Times New Roman" panose="02020603050405020304" pitchFamily="18" charset="0"/>
              </a:rPr>
              <a:t>των </a:t>
            </a:r>
            <a:r>
              <a:rPr lang="el-GR" altLang="en-US" sz="4200" b="1" dirty="0" err="1" smtClean="0">
                <a:cs typeface="Times New Roman" panose="02020603050405020304" pitchFamily="18" charset="0"/>
              </a:rPr>
              <a:t>Γναθόστομων</a:t>
            </a:r>
            <a:r>
              <a:rPr lang="el-GR" altLang="en-US" sz="4200" b="1" dirty="0" smtClean="0">
                <a:cs typeface="Times New Roman" panose="02020603050405020304" pitchFamily="18" charset="0"/>
              </a:rPr>
              <a:t> </a:t>
            </a:r>
            <a:r>
              <a:rPr lang="el-GR" altLang="en-US" sz="4200" b="1" dirty="0" err="1">
                <a:cs typeface="Times New Roman" panose="02020603050405020304" pitchFamily="18" charset="0"/>
              </a:rPr>
              <a:t>Σπονδυλοζώων</a:t>
            </a:r>
            <a:r>
              <a:rPr lang="el-GR" altLang="en-US" sz="4200" b="1" dirty="0">
                <a:cs typeface="Times New Roman" panose="02020603050405020304" pitchFamily="18" charset="0"/>
              </a:rPr>
              <a:t> </a:t>
            </a:r>
            <a:r>
              <a:rPr lang="el-GR" altLang="en-US" sz="4200" dirty="0">
                <a:cs typeface="Times New Roman" panose="02020603050405020304" pitchFamily="18" charset="0"/>
              </a:rPr>
              <a:t>αλλά παρόμοιες δομές έχουν βρεθεί </a:t>
            </a:r>
            <a:r>
              <a:rPr lang="el-GR" altLang="en-US" sz="4200" dirty="0" smtClean="0">
                <a:cs typeface="Times New Roman" panose="02020603050405020304" pitchFamily="18" charset="0"/>
              </a:rPr>
              <a:t>και στους </a:t>
            </a:r>
            <a:r>
              <a:rPr lang="el-GR" altLang="en-US" sz="4200" b="1" dirty="0">
                <a:cs typeface="Times New Roman" panose="02020603050405020304" pitchFamily="18" charset="0"/>
              </a:rPr>
              <a:t>Γαιοσκώληκες</a:t>
            </a:r>
            <a:r>
              <a:rPr lang="el-GR" altLang="en-US" sz="4200" dirty="0">
                <a:cs typeface="Times New Roman" panose="02020603050405020304" pitchFamily="18" charset="0"/>
              </a:rPr>
              <a:t> και σε </a:t>
            </a:r>
            <a:r>
              <a:rPr lang="el-GR" altLang="en-US" sz="4200" b="1" dirty="0" smtClean="0">
                <a:cs typeface="Times New Roman" panose="02020603050405020304" pitchFamily="18" charset="0"/>
              </a:rPr>
              <a:t>Αρθρόποδα.</a:t>
            </a:r>
            <a:endParaRPr lang="el-GR" altLang="en-US" sz="4200" b="1" dirty="0">
              <a:cs typeface="Times New Roman" panose="02020603050405020304" pitchFamily="18" charset="0"/>
            </a:endParaRPr>
          </a:p>
          <a:p>
            <a:pPr>
              <a:lnSpc>
                <a:spcPct val="110000"/>
              </a:lnSpc>
            </a:pPr>
            <a:r>
              <a:rPr lang="el-GR" altLang="en-US" sz="4200" dirty="0">
                <a:cs typeface="Times New Roman" panose="02020603050405020304" pitchFamily="18" charset="0"/>
              </a:rPr>
              <a:t>Η </a:t>
            </a:r>
            <a:r>
              <a:rPr lang="el-GR" altLang="en-US" sz="4200" b="1" dirty="0">
                <a:cs typeface="Times New Roman" panose="02020603050405020304" pitchFamily="18" charset="0"/>
              </a:rPr>
              <a:t>θήκη της </a:t>
            </a:r>
            <a:r>
              <a:rPr lang="el-GR" altLang="en-US" sz="4200" b="1" dirty="0" err="1">
                <a:cs typeface="Times New Roman" panose="02020603050405020304" pitchFamily="18" charset="0"/>
              </a:rPr>
              <a:t>μυελίνης</a:t>
            </a:r>
            <a:r>
              <a:rPr lang="el-GR" altLang="en-US" sz="4200" b="1" dirty="0">
                <a:cs typeface="Times New Roman" panose="02020603050405020304" pitchFamily="18" charset="0"/>
              </a:rPr>
              <a:t> </a:t>
            </a:r>
            <a:r>
              <a:rPr lang="el-GR" altLang="en-US" sz="4200" dirty="0">
                <a:cs typeface="Times New Roman" panose="02020603050405020304" pitchFamily="18" charset="0"/>
              </a:rPr>
              <a:t>σε συνδυασμό με τους </a:t>
            </a:r>
            <a:r>
              <a:rPr lang="el-GR" altLang="en-US" sz="4200" b="1" dirty="0">
                <a:cs typeface="Times New Roman" panose="02020603050405020304" pitchFamily="18" charset="0"/>
              </a:rPr>
              <a:t>κόμβους του </a:t>
            </a:r>
            <a:r>
              <a:rPr lang="en-GB" altLang="en-US" sz="4200" b="1" dirty="0">
                <a:cs typeface="Times New Roman" panose="02020603050405020304" pitchFamily="18" charset="0"/>
              </a:rPr>
              <a:t>Ranvier </a:t>
            </a:r>
            <a:r>
              <a:rPr lang="el-GR" altLang="en-US" sz="4200" dirty="0">
                <a:cs typeface="Times New Roman" panose="02020603050405020304" pitchFamily="18" charset="0"/>
              </a:rPr>
              <a:t>βοηθά στη διαβίβαση του δυναμικού διέγερσης από κόμβο σε κόμβο (</a:t>
            </a:r>
            <a:r>
              <a:rPr lang="el-GR" altLang="en-US" sz="4200" b="1" dirty="0">
                <a:cs typeface="Times New Roman" panose="02020603050405020304" pitchFamily="18" charset="0"/>
              </a:rPr>
              <a:t>διαβίβαση με άλματα</a:t>
            </a:r>
            <a:r>
              <a:rPr lang="el-GR" altLang="en-US" sz="4200" dirty="0">
                <a:cs typeface="Times New Roman" panose="02020603050405020304" pitchFamily="18" charset="0"/>
              </a:rPr>
              <a:t>) και όχι σε κύματα. Έτσι ένας </a:t>
            </a:r>
            <a:r>
              <a:rPr lang="el-GR" altLang="en-US" sz="4200" dirty="0" err="1" smtClean="0">
                <a:cs typeface="Times New Roman" panose="02020603050405020304" pitchFamily="18" charset="0"/>
              </a:rPr>
              <a:t>εμύελος</a:t>
            </a:r>
            <a:r>
              <a:rPr lang="el-GR" altLang="en-US" sz="4200" dirty="0" smtClean="0">
                <a:cs typeface="Times New Roman" panose="02020603050405020304" pitchFamily="18" charset="0"/>
              </a:rPr>
              <a:t> </a:t>
            </a:r>
            <a:r>
              <a:rPr lang="el-GR" altLang="en-US" sz="4200" dirty="0" err="1">
                <a:cs typeface="Times New Roman" panose="02020603050405020304" pitchFamily="18" charset="0"/>
              </a:rPr>
              <a:t>νευράξονας</a:t>
            </a:r>
            <a:r>
              <a:rPr lang="el-GR" altLang="en-US" sz="4200" dirty="0">
                <a:cs typeface="Times New Roman" panose="02020603050405020304" pitchFamily="18" charset="0"/>
              </a:rPr>
              <a:t> βατράχου (με διάμετρο π.χ. 12 μ</a:t>
            </a:r>
            <a:r>
              <a:rPr lang="en-GB" altLang="en-US" sz="4200" dirty="0">
                <a:cs typeface="Times New Roman" panose="02020603050405020304" pitchFamily="18" charset="0"/>
              </a:rPr>
              <a:t>m</a:t>
            </a:r>
            <a:r>
              <a:rPr lang="el-GR" altLang="en-US" sz="4200" dirty="0">
                <a:cs typeface="Times New Roman" panose="02020603050405020304" pitchFamily="18" charset="0"/>
              </a:rPr>
              <a:t>) είναι εξίσου αποτελεσματικός με </a:t>
            </a:r>
            <a:r>
              <a:rPr lang="el-GR" altLang="en-US" sz="4200" dirty="0" err="1">
                <a:cs typeface="Times New Roman" panose="02020603050405020304" pitchFamily="18" charset="0"/>
              </a:rPr>
              <a:t>νευράξονα</a:t>
            </a:r>
            <a:r>
              <a:rPr lang="el-GR" altLang="en-US" sz="4200" dirty="0">
                <a:cs typeface="Times New Roman" panose="02020603050405020304" pitchFamily="18" charset="0"/>
              </a:rPr>
              <a:t> καλαμαριού διαμέτρου 350 μ</a:t>
            </a:r>
            <a:r>
              <a:rPr lang="en-GB" altLang="en-US" sz="4200" dirty="0" smtClean="0">
                <a:cs typeface="Times New Roman" panose="02020603050405020304" pitchFamily="18" charset="0"/>
              </a:rPr>
              <a:t>m</a:t>
            </a:r>
            <a:r>
              <a:rPr lang="el-GR" altLang="en-US" sz="4200" dirty="0" smtClean="0">
                <a:cs typeface="Times New Roman" panose="02020603050405020304" pitchFamily="18" charset="0"/>
              </a:rPr>
              <a:t>.     </a:t>
            </a:r>
            <a:endParaRPr lang="el-GR" altLang="en-US" sz="4200" dirty="0">
              <a:cs typeface="Times New Roman" panose="02020603050405020304" pitchFamily="18" charset="0"/>
            </a:endParaRPr>
          </a:p>
          <a:p>
            <a:endParaRPr lang="en-US" dirty="0"/>
          </a:p>
        </p:txBody>
      </p:sp>
      <p:pic>
        <p:nvPicPr>
          <p:cNvPr id="6" name="Content Placeholder 5"/>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608858" y="4193308"/>
            <a:ext cx="6168161" cy="1980599"/>
          </a:xfrm>
        </p:spPr>
      </p:pic>
      <p:sp>
        <p:nvSpPr>
          <p:cNvPr id="7" name="Footer Placeholder 6"/>
          <p:cNvSpPr>
            <a:spLocks noGrp="1"/>
          </p:cNvSpPr>
          <p:nvPr>
            <p:ph type="ftr" sz="quarter" idx="11"/>
          </p:nvPr>
        </p:nvSpPr>
        <p:spPr/>
        <p:txBody>
          <a:bodyPr/>
          <a:lstStyle/>
          <a:p>
            <a:r>
              <a:rPr lang="el-GR" smtClean="0"/>
              <a:t>Ενότητα 3η. Αισθήσεις (Διάλεξη 1η)</a:t>
            </a:r>
            <a:endParaRPr lang="en-US"/>
          </a:p>
        </p:txBody>
      </p:sp>
      <p:sp>
        <p:nvSpPr>
          <p:cNvPr id="8" name="Slide Number Placeholder 7"/>
          <p:cNvSpPr>
            <a:spLocks noGrp="1"/>
          </p:cNvSpPr>
          <p:nvPr>
            <p:ph type="sldNum" sz="quarter" idx="12"/>
          </p:nvPr>
        </p:nvSpPr>
        <p:spPr/>
        <p:txBody>
          <a:bodyPr/>
          <a:lstStyle/>
          <a:p>
            <a:fld id="{58A56277-EA16-4AF5-BFB5-E5ECBBB39490}" type="slidenum">
              <a:rPr lang="en-US" smtClean="0"/>
              <a:pPr/>
              <a:t>8</a:t>
            </a:fld>
            <a:endParaRPr lang="en-US"/>
          </a:p>
        </p:txBody>
      </p:sp>
      <p:sp>
        <p:nvSpPr>
          <p:cNvPr id="9" name="TextBox 8"/>
          <p:cNvSpPr txBox="1"/>
          <p:nvPr/>
        </p:nvSpPr>
        <p:spPr>
          <a:xfrm>
            <a:off x="3237340" y="5896908"/>
            <a:ext cx="263214" cy="276999"/>
          </a:xfrm>
          <a:prstGeom prst="rect">
            <a:avLst/>
          </a:prstGeom>
          <a:noFill/>
        </p:spPr>
        <p:txBody>
          <a:bodyPr wrap="none" rtlCol="0">
            <a:spAutoFit/>
          </a:bodyPr>
          <a:lstStyle/>
          <a:p>
            <a:r>
              <a:rPr lang="en-US" sz="1200" dirty="0" smtClean="0"/>
              <a:t>3</a:t>
            </a:r>
            <a:endParaRPr lang="el-GR" sz="1200" dirty="0"/>
          </a:p>
        </p:txBody>
      </p:sp>
      <p:sp>
        <p:nvSpPr>
          <p:cNvPr id="10" name="TextBox 9"/>
          <p:cNvSpPr txBox="1"/>
          <p:nvPr/>
        </p:nvSpPr>
        <p:spPr>
          <a:xfrm>
            <a:off x="5255688" y="5908631"/>
            <a:ext cx="263214" cy="276999"/>
          </a:xfrm>
          <a:prstGeom prst="rect">
            <a:avLst/>
          </a:prstGeom>
          <a:noFill/>
        </p:spPr>
        <p:txBody>
          <a:bodyPr wrap="none" rtlCol="0">
            <a:spAutoFit/>
          </a:bodyPr>
          <a:lstStyle/>
          <a:p>
            <a:r>
              <a:rPr lang="en-US" sz="1200" dirty="0" smtClean="0"/>
              <a:t>4</a:t>
            </a:r>
            <a:endParaRPr lang="el-GR" sz="1200" dirty="0"/>
          </a:p>
        </p:txBody>
      </p:sp>
      <p:sp>
        <p:nvSpPr>
          <p:cNvPr id="11" name="TextBox 10"/>
          <p:cNvSpPr txBox="1"/>
          <p:nvPr/>
        </p:nvSpPr>
        <p:spPr>
          <a:xfrm>
            <a:off x="7513805" y="5908631"/>
            <a:ext cx="263214" cy="276999"/>
          </a:xfrm>
          <a:prstGeom prst="rect">
            <a:avLst/>
          </a:prstGeom>
          <a:noFill/>
        </p:spPr>
        <p:txBody>
          <a:bodyPr wrap="none" rtlCol="0">
            <a:spAutoFit/>
          </a:bodyPr>
          <a:lstStyle/>
          <a:p>
            <a:r>
              <a:rPr lang="en-US" sz="1200" dirty="0" smtClean="0"/>
              <a:t>5</a:t>
            </a:r>
            <a:endParaRPr lang="el-GR"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325" y="383599"/>
            <a:ext cx="8515350" cy="1325563"/>
          </a:xfrm>
        </p:spPr>
        <p:txBody>
          <a:bodyPr>
            <a:normAutofit/>
          </a:bodyPr>
          <a:lstStyle/>
          <a:p>
            <a:r>
              <a:rPr lang="el-GR" sz="3600" dirty="0" smtClean="0"/>
              <a:t>Νευρώνες – Νευρογλοιακά κύτταρα 3/</a:t>
            </a:r>
            <a:r>
              <a:rPr lang="en-US" sz="3600" dirty="0" smtClean="0"/>
              <a:t>6</a:t>
            </a:r>
            <a:endParaRPr lang="en-US" sz="3600" dirty="0"/>
          </a:p>
        </p:txBody>
      </p:sp>
      <p:sp>
        <p:nvSpPr>
          <p:cNvPr id="4" name="Content Placeholder 3"/>
          <p:cNvSpPr>
            <a:spLocks noGrp="1"/>
          </p:cNvSpPr>
          <p:nvPr>
            <p:ph idx="1"/>
          </p:nvPr>
        </p:nvSpPr>
        <p:spPr/>
        <p:txBody>
          <a:bodyPr>
            <a:normAutofit fontScale="25000" lnSpcReduction="20000"/>
          </a:bodyPr>
          <a:lstStyle/>
          <a:p>
            <a:pPr marL="548640" indent="-548640" algn="ctr">
              <a:lnSpc>
                <a:spcPct val="110000"/>
              </a:lnSpc>
              <a:buNone/>
            </a:pPr>
            <a:r>
              <a:rPr lang="el-GR" altLang="en-US" sz="8000" b="1" dirty="0" smtClean="0">
                <a:cs typeface="Times New Roman" panose="02020603050405020304" pitchFamily="18" charset="0"/>
              </a:rPr>
              <a:t>Δυναμικό ηρεμίας</a:t>
            </a:r>
            <a:endParaRPr lang="el-GR" altLang="en-US" sz="8000" b="1" dirty="0">
              <a:cs typeface="Times New Roman" panose="02020603050405020304" pitchFamily="18" charset="0"/>
            </a:endParaRPr>
          </a:p>
          <a:p>
            <a:pPr marL="0" indent="0">
              <a:lnSpc>
                <a:spcPct val="110000"/>
              </a:lnSpc>
              <a:buNone/>
            </a:pPr>
            <a:r>
              <a:rPr lang="el-GR" altLang="en-US" sz="8000" b="1" dirty="0">
                <a:cs typeface="Times New Roman" panose="02020603050405020304" pitchFamily="18" charset="0"/>
              </a:rPr>
              <a:t>Μέσα στον </a:t>
            </a:r>
            <a:r>
              <a:rPr lang="el-GR" altLang="en-US" sz="8000" b="1" dirty="0" err="1">
                <a:cs typeface="Times New Roman" panose="02020603050405020304" pitchFamily="18" charset="0"/>
              </a:rPr>
              <a:t>νευράξονα</a:t>
            </a:r>
            <a:r>
              <a:rPr lang="el-GR" altLang="en-US" sz="8000" b="1" dirty="0">
                <a:cs typeface="Times New Roman" panose="02020603050405020304" pitchFamily="18" charset="0"/>
              </a:rPr>
              <a:t>:</a:t>
            </a:r>
            <a:r>
              <a:rPr lang="en-GB" altLang="en-US" sz="8000" b="1" dirty="0">
                <a:cs typeface="Times New Roman" panose="02020603050405020304" pitchFamily="18" charset="0"/>
              </a:rPr>
              <a:t>  </a:t>
            </a:r>
          </a:p>
          <a:p>
            <a:pPr marL="0" indent="0">
              <a:lnSpc>
                <a:spcPct val="110000"/>
              </a:lnSpc>
              <a:buNone/>
            </a:pPr>
            <a:r>
              <a:rPr lang="en-GB" altLang="en-US" sz="8000" dirty="0">
                <a:cs typeface="Times New Roman" panose="02020603050405020304" pitchFamily="18" charset="0"/>
              </a:rPr>
              <a:t>Na</a:t>
            </a:r>
            <a:r>
              <a:rPr lang="en-GB" altLang="en-US" sz="8000" baseline="30000" dirty="0">
                <a:cs typeface="Times New Roman" panose="02020603050405020304" pitchFamily="18" charset="0"/>
              </a:rPr>
              <a:t>+</a:t>
            </a:r>
            <a:r>
              <a:rPr lang="en-GB" altLang="en-US" sz="8000" dirty="0">
                <a:cs typeface="Times New Roman" panose="02020603050405020304" pitchFamily="18" charset="0"/>
              </a:rPr>
              <a:t>: 18 </a:t>
            </a:r>
            <a:r>
              <a:rPr lang="en-GB" altLang="en-US" sz="8000" dirty="0" err="1">
                <a:cs typeface="Times New Roman" panose="02020603050405020304" pitchFamily="18" charset="0"/>
              </a:rPr>
              <a:t>mM</a:t>
            </a:r>
            <a:r>
              <a:rPr lang="el-GR" altLang="en-US" sz="8000" dirty="0">
                <a:cs typeface="Times New Roman" panose="02020603050405020304" pitchFamily="18" charset="0"/>
              </a:rPr>
              <a:t>, </a:t>
            </a:r>
            <a:r>
              <a:rPr lang="en-GB" altLang="en-US" sz="8000" dirty="0">
                <a:cs typeface="Times New Roman" panose="02020603050405020304" pitchFamily="18" charset="0"/>
              </a:rPr>
              <a:t>K</a:t>
            </a:r>
            <a:r>
              <a:rPr lang="en-GB" altLang="en-US" sz="8000" baseline="30000" dirty="0">
                <a:cs typeface="Times New Roman" panose="02020603050405020304" pitchFamily="18" charset="0"/>
              </a:rPr>
              <a:t>+</a:t>
            </a:r>
            <a:r>
              <a:rPr lang="en-GB" altLang="en-US" sz="8000" dirty="0">
                <a:cs typeface="Times New Roman" panose="02020603050405020304" pitchFamily="18" charset="0"/>
              </a:rPr>
              <a:t>: 135 </a:t>
            </a:r>
            <a:r>
              <a:rPr lang="en-GB" altLang="en-US" sz="8000" dirty="0" err="1">
                <a:cs typeface="Times New Roman" panose="02020603050405020304" pitchFamily="18" charset="0"/>
              </a:rPr>
              <a:t>mM</a:t>
            </a:r>
            <a:r>
              <a:rPr lang="en-GB" altLang="en-US" sz="8000" dirty="0">
                <a:cs typeface="Times New Roman" panose="02020603050405020304" pitchFamily="18" charset="0"/>
              </a:rPr>
              <a:t>, </a:t>
            </a:r>
            <a:r>
              <a:rPr lang="el-GR" altLang="en-US" sz="8000" dirty="0">
                <a:cs typeface="Times New Roman" panose="02020603050405020304" pitchFamily="18" charset="0"/>
              </a:rPr>
              <a:t>, </a:t>
            </a:r>
            <a:r>
              <a:rPr lang="en-GB" altLang="en-US" sz="8000" dirty="0">
                <a:cs typeface="Times New Roman" panose="02020603050405020304" pitchFamily="18" charset="0"/>
              </a:rPr>
              <a:t>Ca</a:t>
            </a:r>
            <a:r>
              <a:rPr lang="el-GR" altLang="en-US" sz="8000" baseline="30000" dirty="0">
                <a:cs typeface="Times New Roman" panose="02020603050405020304" pitchFamily="18" charset="0"/>
              </a:rPr>
              <a:t>2</a:t>
            </a:r>
            <a:r>
              <a:rPr lang="en-GB" altLang="en-US" sz="8000" baseline="30000" dirty="0">
                <a:cs typeface="Times New Roman" panose="02020603050405020304" pitchFamily="18" charset="0"/>
              </a:rPr>
              <a:t>+</a:t>
            </a:r>
            <a:r>
              <a:rPr lang="en-GB" altLang="en-US" sz="8000" dirty="0">
                <a:cs typeface="Times New Roman" panose="02020603050405020304" pitchFamily="18" charset="0"/>
              </a:rPr>
              <a:t>: 0</a:t>
            </a:r>
            <a:r>
              <a:rPr lang="el-GR" altLang="en-US" sz="8000" dirty="0">
                <a:cs typeface="Times New Roman" panose="02020603050405020304" pitchFamily="18" charset="0"/>
              </a:rPr>
              <a:t>,</a:t>
            </a:r>
            <a:r>
              <a:rPr lang="en-GB" altLang="en-US" sz="8000" dirty="0">
                <a:cs typeface="Times New Roman" panose="02020603050405020304" pitchFamily="18" charset="0"/>
              </a:rPr>
              <a:t>0001 </a:t>
            </a:r>
            <a:r>
              <a:rPr lang="en-GB" altLang="en-US" sz="8000" dirty="0" err="1">
                <a:cs typeface="Times New Roman" panose="02020603050405020304" pitchFamily="18" charset="0"/>
              </a:rPr>
              <a:t>mM</a:t>
            </a:r>
            <a:r>
              <a:rPr lang="el-GR" altLang="en-US" sz="8000" dirty="0">
                <a:cs typeface="Times New Roman" panose="02020603050405020304" pitchFamily="18" charset="0"/>
              </a:rPr>
              <a:t>,</a:t>
            </a:r>
            <a:r>
              <a:rPr lang="en-GB" altLang="en-US" sz="8000" dirty="0">
                <a:cs typeface="Times New Roman" panose="02020603050405020304" pitchFamily="18" charset="0"/>
              </a:rPr>
              <a:t> Cl</a:t>
            </a:r>
            <a:r>
              <a:rPr lang="en-GB" altLang="en-US" sz="8000" baseline="50000" dirty="0">
                <a:cs typeface="Times New Roman" panose="02020603050405020304" pitchFamily="18" charset="0"/>
              </a:rPr>
              <a:t>- </a:t>
            </a:r>
            <a:r>
              <a:rPr lang="en-GB" altLang="en-US" sz="8000" dirty="0">
                <a:cs typeface="Times New Roman" panose="02020603050405020304" pitchFamily="18" charset="0"/>
              </a:rPr>
              <a:t>: 7 </a:t>
            </a:r>
            <a:r>
              <a:rPr lang="en-GB" altLang="en-US" sz="8000" dirty="0" err="1">
                <a:cs typeface="Times New Roman" panose="02020603050405020304" pitchFamily="18" charset="0"/>
              </a:rPr>
              <a:t>mM</a:t>
            </a:r>
            <a:r>
              <a:rPr lang="en-GB" altLang="en-US" sz="8000" dirty="0">
                <a:cs typeface="Times New Roman" panose="02020603050405020304" pitchFamily="18" charset="0"/>
              </a:rPr>
              <a:t> </a:t>
            </a:r>
          </a:p>
          <a:p>
            <a:pPr marL="0" indent="0">
              <a:lnSpc>
                <a:spcPct val="110000"/>
              </a:lnSpc>
              <a:buNone/>
            </a:pPr>
            <a:r>
              <a:rPr lang="el-GR" altLang="en-US" sz="8000" b="1" dirty="0">
                <a:cs typeface="Times New Roman" panose="02020603050405020304" pitchFamily="18" charset="0"/>
              </a:rPr>
              <a:t>Έξω από τον </a:t>
            </a:r>
            <a:r>
              <a:rPr lang="el-GR" altLang="en-US" sz="8000" b="1" dirty="0" err="1">
                <a:cs typeface="Times New Roman" panose="02020603050405020304" pitchFamily="18" charset="0"/>
              </a:rPr>
              <a:t>νευράξονα</a:t>
            </a:r>
            <a:r>
              <a:rPr lang="el-GR" altLang="en-US" sz="8000" dirty="0">
                <a:cs typeface="Times New Roman" panose="02020603050405020304" pitchFamily="18" charset="0"/>
              </a:rPr>
              <a:t>:</a:t>
            </a:r>
            <a:endParaRPr lang="en-GB" altLang="en-US" sz="8000" dirty="0">
              <a:cs typeface="Times New Roman" panose="02020603050405020304" pitchFamily="18" charset="0"/>
            </a:endParaRPr>
          </a:p>
          <a:p>
            <a:pPr marL="0" indent="0">
              <a:lnSpc>
                <a:spcPct val="110000"/>
              </a:lnSpc>
              <a:buNone/>
            </a:pPr>
            <a:r>
              <a:rPr lang="en-GB" altLang="en-US" sz="8000" dirty="0">
                <a:cs typeface="Times New Roman" panose="02020603050405020304" pitchFamily="18" charset="0"/>
              </a:rPr>
              <a:t>Na</a:t>
            </a:r>
            <a:r>
              <a:rPr lang="en-GB" altLang="en-US" sz="8000" baseline="30000" dirty="0">
                <a:cs typeface="Times New Roman" panose="02020603050405020304" pitchFamily="18" charset="0"/>
              </a:rPr>
              <a:t>+</a:t>
            </a:r>
            <a:r>
              <a:rPr lang="en-GB" altLang="en-US" sz="8000" dirty="0">
                <a:cs typeface="Times New Roman" panose="02020603050405020304" pitchFamily="18" charset="0"/>
              </a:rPr>
              <a:t>: 145 </a:t>
            </a:r>
            <a:r>
              <a:rPr lang="en-GB" altLang="en-US" sz="8000" dirty="0" err="1">
                <a:cs typeface="Times New Roman" panose="02020603050405020304" pitchFamily="18" charset="0"/>
              </a:rPr>
              <a:t>mM</a:t>
            </a:r>
            <a:r>
              <a:rPr lang="el-GR" altLang="en-US" sz="8000" dirty="0">
                <a:cs typeface="Times New Roman" panose="02020603050405020304" pitchFamily="18" charset="0"/>
              </a:rPr>
              <a:t>, </a:t>
            </a:r>
            <a:r>
              <a:rPr lang="en-GB" altLang="en-US" sz="8000" dirty="0">
                <a:cs typeface="Times New Roman" panose="02020603050405020304" pitchFamily="18" charset="0"/>
              </a:rPr>
              <a:t>K</a:t>
            </a:r>
            <a:r>
              <a:rPr lang="en-GB" altLang="en-US" sz="8000" baseline="30000" dirty="0">
                <a:cs typeface="Times New Roman" panose="02020603050405020304" pitchFamily="18" charset="0"/>
              </a:rPr>
              <a:t>+</a:t>
            </a:r>
            <a:r>
              <a:rPr lang="en-GB" altLang="en-US" sz="8000" dirty="0">
                <a:cs typeface="Times New Roman" panose="02020603050405020304" pitchFamily="18" charset="0"/>
              </a:rPr>
              <a:t>: 3 </a:t>
            </a:r>
            <a:r>
              <a:rPr lang="en-GB" altLang="en-US" sz="8000" dirty="0" err="1">
                <a:cs typeface="Times New Roman" panose="02020603050405020304" pitchFamily="18" charset="0"/>
              </a:rPr>
              <a:t>mM</a:t>
            </a:r>
            <a:r>
              <a:rPr lang="el-GR" altLang="en-US" sz="8000" dirty="0">
                <a:cs typeface="Times New Roman" panose="02020603050405020304" pitchFamily="18" charset="0"/>
              </a:rPr>
              <a:t>, </a:t>
            </a:r>
            <a:r>
              <a:rPr lang="en-GB" altLang="en-US" sz="8000" dirty="0">
                <a:cs typeface="Times New Roman" panose="02020603050405020304" pitchFamily="18" charset="0"/>
              </a:rPr>
              <a:t>Ca</a:t>
            </a:r>
            <a:r>
              <a:rPr lang="el-GR" altLang="en-US" sz="8000" baseline="30000" dirty="0">
                <a:cs typeface="Times New Roman" panose="02020603050405020304" pitchFamily="18" charset="0"/>
              </a:rPr>
              <a:t>2</a:t>
            </a:r>
            <a:r>
              <a:rPr lang="en-GB" altLang="en-US" sz="8000" baseline="30000" dirty="0">
                <a:cs typeface="Times New Roman" panose="02020603050405020304" pitchFamily="18" charset="0"/>
              </a:rPr>
              <a:t>+</a:t>
            </a:r>
            <a:r>
              <a:rPr lang="en-GB" altLang="en-US" sz="8000" dirty="0">
                <a:cs typeface="Times New Roman" panose="02020603050405020304" pitchFamily="18" charset="0"/>
              </a:rPr>
              <a:t>: </a:t>
            </a:r>
            <a:r>
              <a:rPr lang="el-GR" altLang="en-US" sz="8000" dirty="0">
                <a:cs typeface="Times New Roman" panose="02020603050405020304" pitchFamily="18" charset="0"/>
              </a:rPr>
              <a:t>1</a:t>
            </a:r>
            <a:r>
              <a:rPr lang="en-GB" altLang="en-US" sz="8000" dirty="0">
                <a:cs typeface="Times New Roman" panose="02020603050405020304" pitchFamily="18" charset="0"/>
              </a:rPr>
              <a:t>,2 </a:t>
            </a:r>
            <a:r>
              <a:rPr lang="en-GB" altLang="en-US" sz="8000" dirty="0" err="1">
                <a:cs typeface="Times New Roman" panose="02020603050405020304" pitchFamily="18" charset="0"/>
              </a:rPr>
              <a:t>mM</a:t>
            </a:r>
            <a:r>
              <a:rPr lang="el-GR" altLang="en-US" sz="8000" dirty="0">
                <a:cs typeface="Times New Roman" panose="02020603050405020304" pitchFamily="18" charset="0"/>
              </a:rPr>
              <a:t>, </a:t>
            </a:r>
            <a:r>
              <a:rPr lang="en-GB" altLang="en-US" sz="8000" dirty="0">
                <a:cs typeface="Times New Roman" panose="02020603050405020304" pitchFamily="18" charset="0"/>
              </a:rPr>
              <a:t>Cl</a:t>
            </a:r>
            <a:r>
              <a:rPr lang="en-GB" altLang="en-US" sz="8000" baseline="50000" dirty="0">
                <a:cs typeface="Times New Roman" panose="02020603050405020304" pitchFamily="18" charset="0"/>
              </a:rPr>
              <a:t>- </a:t>
            </a:r>
            <a:r>
              <a:rPr lang="en-GB" altLang="en-US" sz="8000" dirty="0">
                <a:cs typeface="Times New Roman" panose="02020603050405020304" pitchFamily="18" charset="0"/>
              </a:rPr>
              <a:t>: 120 </a:t>
            </a:r>
            <a:r>
              <a:rPr lang="en-GB" altLang="en-US" sz="8000" dirty="0" err="1">
                <a:cs typeface="Times New Roman" panose="02020603050405020304" pitchFamily="18" charset="0"/>
              </a:rPr>
              <a:t>mM</a:t>
            </a:r>
            <a:endParaRPr lang="el-GR" altLang="en-US" sz="8000" dirty="0">
              <a:cs typeface="Times New Roman" panose="02020603050405020304" pitchFamily="18" charset="0"/>
            </a:endParaRPr>
          </a:p>
          <a:p>
            <a:pPr marL="0" indent="0">
              <a:lnSpc>
                <a:spcPct val="110000"/>
              </a:lnSpc>
              <a:buNone/>
            </a:pPr>
            <a:r>
              <a:rPr lang="el-GR" altLang="en-US" sz="8000" dirty="0">
                <a:cs typeface="Times New Roman" panose="02020603050405020304" pitchFamily="18" charset="0"/>
              </a:rPr>
              <a:t>Τα ιόντα </a:t>
            </a:r>
            <a:r>
              <a:rPr lang="en-GB" altLang="en-US" sz="8000" dirty="0">
                <a:cs typeface="Times New Roman" panose="02020603050405020304" pitchFamily="18" charset="0"/>
              </a:rPr>
              <a:t>Na</a:t>
            </a:r>
            <a:r>
              <a:rPr lang="en-GB" altLang="en-US" sz="8000" baseline="30000" dirty="0">
                <a:cs typeface="Times New Roman" panose="02020603050405020304" pitchFamily="18" charset="0"/>
              </a:rPr>
              <a:t>+</a:t>
            </a:r>
            <a:r>
              <a:rPr lang="el-GR" altLang="en-US" sz="8000" dirty="0">
                <a:cs typeface="Times New Roman" panose="02020603050405020304" pitchFamily="18" charset="0"/>
              </a:rPr>
              <a:t> δεν διαπερνούν την κυτταρική μεμβράνη σε κατάσταση ηρεμίας</a:t>
            </a:r>
          </a:p>
          <a:p>
            <a:pPr marL="0" indent="0">
              <a:lnSpc>
                <a:spcPct val="110000"/>
              </a:lnSpc>
              <a:buNone/>
            </a:pPr>
            <a:r>
              <a:rPr lang="el-GR" altLang="en-US" sz="8000" dirty="0">
                <a:cs typeface="Times New Roman" panose="02020603050405020304" pitchFamily="18" charset="0"/>
              </a:rPr>
              <a:t>Τα ιόντα </a:t>
            </a:r>
            <a:r>
              <a:rPr lang="en-GB" altLang="en-US" sz="8000" dirty="0">
                <a:cs typeface="Times New Roman" panose="02020603050405020304" pitchFamily="18" charset="0"/>
              </a:rPr>
              <a:t>K</a:t>
            </a:r>
            <a:r>
              <a:rPr lang="en-GB" altLang="en-US" sz="8000" baseline="30000" dirty="0">
                <a:cs typeface="Times New Roman" panose="02020603050405020304" pitchFamily="18" charset="0"/>
              </a:rPr>
              <a:t>+</a:t>
            </a:r>
            <a:r>
              <a:rPr lang="el-GR" altLang="en-US" sz="8000" dirty="0">
                <a:cs typeface="Times New Roman" panose="02020603050405020304" pitchFamily="18" charset="0"/>
              </a:rPr>
              <a:t> μετακινούνται μέσω της κυτταρικής μεμβράνης αλλά η κίνησή τους προς τα έξω ελέγχεται.</a:t>
            </a:r>
            <a:endParaRPr lang="en-GB" altLang="en-US" sz="8000" dirty="0">
              <a:cs typeface="Times New Roman" panose="02020603050405020304" pitchFamily="18" charset="0"/>
            </a:endParaRPr>
          </a:p>
          <a:p>
            <a:pPr marL="0" indent="0">
              <a:lnSpc>
                <a:spcPct val="110000"/>
              </a:lnSpc>
              <a:buNone/>
            </a:pPr>
            <a:r>
              <a:rPr lang="el-GR" altLang="en-US" sz="8000" dirty="0">
                <a:cs typeface="Times New Roman" panose="02020603050405020304" pitchFamily="18" charset="0"/>
              </a:rPr>
              <a:t>Το δυναμικό της μεμβράνης σε ηρεμία είναι περίπου -70 </a:t>
            </a:r>
            <a:r>
              <a:rPr lang="en-GB" altLang="en-US" sz="8000" dirty="0">
                <a:cs typeface="Times New Roman" panose="02020603050405020304" pitchFamily="18" charset="0"/>
              </a:rPr>
              <a:t>mV </a:t>
            </a:r>
            <a:r>
              <a:rPr lang="el-GR" altLang="en-US" sz="8000" dirty="0">
                <a:cs typeface="Times New Roman" panose="02020603050405020304" pitchFamily="18" charset="0"/>
              </a:rPr>
              <a:t>ή 0.07 </a:t>
            </a:r>
            <a:r>
              <a:rPr lang="en-GB" altLang="en-US" sz="8000" dirty="0">
                <a:cs typeface="Times New Roman" panose="02020603050405020304" pitchFamily="18" charset="0"/>
              </a:rPr>
              <a:t>Volts</a:t>
            </a:r>
            <a:r>
              <a:rPr lang="el-GR" altLang="en-US" sz="8000" dirty="0">
                <a:cs typeface="Times New Roman" panose="02020603050405020304" pitchFamily="18" charset="0"/>
              </a:rPr>
              <a:t> ανά 3.5</a:t>
            </a:r>
            <a:r>
              <a:rPr lang="en-GB" altLang="en-US" sz="8000" dirty="0">
                <a:cs typeface="Times New Roman" panose="02020603050405020304" pitchFamily="18" charset="0"/>
              </a:rPr>
              <a:t>x</a:t>
            </a:r>
            <a:r>
              <a:rPr lang="el-GR" altLang="en-US" sz="8000" dirty="0">
                <a:cs typeface="Times New Roman" panose="02020603050405020304" pitchFamily="18" charset="0"/>
              </a:rPr>
              <a:t>10</a:t>
            </a:r>
            <a:r>
              <a:rPr lang="el-GR" altLang="en-US" sz="8000" baseline="30000" dirty="0">
                <a:cs typeface="Times New Roman" panose="02020603050405020304" pitchFamily="18" charset="0"/>
              </a:rPr>
              <a:t>-7 </a:t>
            </a:r>
            <a:r>
              <a:rPr lang="el-GR" altLang="en-US" sz="8000" dirty="0">
                <a:cs typeface="Times New Roman" panose="02020603050405020304" pitchFamily="18" charset="0"/>
              </a:rPr>
              <a:t> (πάχος κυτταρικής μεμβράνης) </a:t>
            </a:r>
            <a:r>
              <a:rPr lang="en-GB" altLang="en-US" sz="8000" dirty="0">
                <a:cs typeface="Times New Roman" panose="02020603050405020304" pitchFamily="18" charset="0"/>
              </a:rPr>
              <a:t>cm</a:t>
            </a:r>
            <a:r>
              <a:rPr lang="el-GR" altLang="en-US" sz="8000" dirty="0">
                <a:cs typeface="Times New Roman" panose="02020603050405020304" pitchFamily="18" charset="0"/>
              </a:rPr>
              <a:t> ή 200000 </a:t>
            </a:r>
            <a:r>
              <a:rPr lang="en-GB" altLang="en-US" sz="8000" dirty="0">
                <a:cs typeface="Times New Roman" panose="02020603050405020304" pitchFamily="18" charset="0"/>
              </a:rPr>
              <a:t>Volts</a:t>
            </a:r>
            <a:r>
              <a:rPr lang="el-GR" altLang="en-US" sz="8000" dirty="0">
                <a:cs typeface="Times New Roman" panose="02020603050405020304" pitchFamily="18" charset="0"/>
              </a:rPr>
              <a:t> ανά</a:t>
            </a:r>
            <a:r>
              <a:rPr lang="en-GB" altLang="en-US" sz="8000" dirty="0">
                <a:cs typeface="Times New Roman" panose="02020603050405020304" pitchFamily="18" charset="0"/>
              </a:rPr>
              <a:t> </a:t>
            </a:r>
            <a:r>
              <a:rPr lang="en-GB" altLang="en-US" sz="8000" dirty="0" smtClean="0">
                <a:cs typeface="Times New Roman" panose="02020603050405020304" pitchFamily="18" charset="0"/>
              </a:rPr>
              <a:t>cm</a:t>
            </a:r>
            <a:r>
              <a:rPr lang="el-GR" altLang="en-US" sz="8000" dirty="0" smtClean="0">
                <a:cs typeface="Times New Roman" panose="02020603050405020304" pitchFamily="18" charset="0"/>
              </a:rPr>
              <a:t>.</a:t>
            </a:r>
            <a:endParaRPr lang="el-GR" altLang="en-US" sz="8000" dirty="0">
              <a:cs typeface="Times New Roman" panose="02020603050405020304" pitchFamily="18" charset="0"/>
            </a:endParaRPr>
          </a:p>
          <a:p>
            <a:endParaRPr lang="en-US" sz="8000" dirty="0"/>
          </a:p>
        </p:txBody>
      </p:sp>
      <p:sp>
        <p:nvSpPr>
          <p:cNvPr id="5" name="Footer Placeholder 4"/>
          <p:cNvSpPr>
            <a:spLocks noGrp="1"/>
          </p:cNvSpPr>
          <p:nvPr>
            <p:ph type="ftr" sz="quarter" idx="11"/>
          </p:nvPr>
        </p:nvSpPr>
        <p:spPr/>
        <p:txBody>
          <a:bodyPr/>
          <a:lstStyle/>
          <a:p>
            <a:r>
              <a:rPr lang="el-GR" smtClean="0"/>
              <a:t>Ενότητα 3η. Αισθήσεις (Διάλεξη 1η)</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pPr/>
              <a:t>9</a:t>
            </a:fld>
            <a:endParaRPr lang="en-US"/>
          </a:p>
        </p:txBody>
      </p:sp>
    </p:spTree>
    <p:extLst>
      <p:ext uri="{BB962C8B-B14F-4D97-AF65-F5344CB8AC3E}">
        <p14:creationId xmlns:p14="http://schemas.microsoft.com/office/powerpoint/2010/main" val="1236008840"/>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Θέμα του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1.pptx" id="{384095AA-3FED-4702-B384-88A1E9625162}" vid="{8E3B2130-187F-4ED6-B635-B15099330E8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TEMPLATE1a</Template>
  <TotalTime>1298</TotalTime>
  <Words>2759</Words>
  <Application>Microsoft Office PowerPoint</Application>
  <PresentationFormat>On-screen Show (4:3)</PresentationFormat>
  <Paragraphs>298</Paragraphs>
  <Slides>35</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ＭＳ Ｐゴシック</vt:lpstr>
      <vt:lpstr>ＭＳ Ｐゴシック</vt:lpstr>
      <vt:lpstr>Tahoma</vt:lpstr>
      <vt:lpstr>Times New Roman</vt:lpstr>
      <vt:lpstr>Wingdings</vt:lpstr>
      <vt:lpstr>Θέμα του Office</vt:lpstr>
      <vt:lpstr>Zωολογία ΙΙ</vt:lpstr>
      <vt:lpstr>Αισθήσεις – Αισθητήρια Όργανα</vt:lpstr>
      <vt:lpstr>Σκοπός της διάλεξης</vt:lpstr>
      <vt:lpstr>Προσδοκώμενα αποτελέσματα</vt:lpstr>
      <vt:lpstr>Νευρώνας (νευρικό κύτταρο)</vt:lpstr>
      <vt:lpstr>Νευρογλοιακά κύτταρα</vt:lpstr>
      <vt:lpstr>Νευρώνες – Νευρογλοιακά κύτταρα 1/6</vt:lpstr>
      <vt:lpstr>Νευρώνες – Νευρογλοιακά κύτταρα 2/6</vt:lpstr>
      <vt:lpstr>Νευρώνες – Νευρογλοιακά κύτταρα 3/6</vt:lpstr>
      <vt:lpstr>Νευρώνες – Νευρογλοιακά κύτταρα 4/6</vt:lpstr>
      <vt:lpstr>Νευρώνες – Νευρογλοιακά κύτταρα 5/6</vt:lpstr>
      <vt:lpstr>Νευρώνες – Νευρογλοιακά κύτταρα 6/6</vt:lpstr>
      <vt:lpstr>Συνάψεις: Ενώσεις μεταξύ νεύρων 1/4</vt:lpstr>
      <vt:lpstr>Συνάψεις: Ενώσεις μεταξύ νεύρων 2/4</vt:lpstr>
      <vt:lpstr>Συνάψεις: Ενώσεις μεταξύ νεύρων 3/4</vt:lpstr>
      <vt:lpstr>Συνάψεις: Ενώσεις μεταξύ νεύρων 4/4</vt:lpstr>
      <vt:lpstr>Συνάψεις: Ρόλος της ακετυλοχολινεστεράσης</vt:lpstr>
      <vt:lpstr>Συνάψεις: Μετάδοση νευρικής ώσης 1/2</vt:lpstr>
      <vt:lpstr>Συνάψεις: Μετάδοση νευρικής ώσης 2/2</vt:lpstr>
      <vt:lpstr>Εξέλιξη νευρικών συστημάτων 1/6</vt:lpstr>
      <vt:lpstr>Εξέλιξη νευρικών συστημάτων 2/6</vt:lpstr>
      <vt:lpstr>Εξέλιξη νευρικών συστημάτων 3/6</vt:lpstr>
      <vt:lpstr>Εξέλιξη νευρικών συστημάτων 4/6</vt:lpstr>
      <vt:lpstr>Εξέλιξη νευρικών συστημάτων 5/6</vt:lpstr>
      <vt:lpstr>Εξέλιξη νευρικών συστημάτων 6/6</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1/3</vt:lpstr>
      <vt:lpstr>Σημείωμα  Χρήσης Έργων Τρίτων 2/3</vt:lpstr>
      <vt:lpstr>Σημείωμα  Χρήσης Έργων Τρίτων 3/3</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Vassiliki Siafaka</dc:creator>
  <cp:lastModifiedBy>Vassiliki Siafaka</cp:lastModifiedBy>
  <cp:revision>191</cp:revision>
  <dcterms:created xsi:type="dcterms:W3CDTF">2015-03-24T06:43:16Z</dcterms:created>
  <dcterms:modified xsi:type="dcterms:W3CDTF">2015-11-12T21:13:36Z</dcterms:modified>
</cp:coreProperties>
</file>