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301" r:id="rId3"/>
    <p:sldId id="371" r:id="rId4"/>
    <p:sldId id="372" r:id="rId5"/>
    <p:sldId id="373" r:id="rId6"/>
    <p:sldId id="374" r:id="rId7"/>
    <p:sldId id="376" r:id="rId8"/>
    <p:sldId id="377" r:id="rId9"/>
    <p:sldId id="378" r:id="rId10"/>
    <p:sldId id="379" r:id="rId11"/>
    <p:sldId id="380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9" r:id="rId28"/>
    <p:sldId id="400" r:id="rId29"/>
    <p:sldId id="401" r:id="rId30"/>
    <p:sldId id="402" r:id="rId31"/>
    <p:sldId id="403" r:id="rId32"/>
    <p:sldId id="404" r:id="rId33"/>
    <p:sldId id="405" r:id="rId34"/>
    <p:sldId id="406" r:id="rId35"/>
    <p:sldId id="407" r:id="rId36"/>
    <p:sldId id="408" r:id="rId37"/>
    <p:sldId id="409" r:id="rId38"/>
    <p:sldId id="410" r:id="rId39"/>
    <p:sldId id="411" r:id="rId40"/>
    <p:sldId id="412" r:id="rId41"/>
    <p:sldId id="413" r:id="rId42"/>
    <p:sldId id="414" r:id="rId43"/>
    <p:sldId id="415" r:id="rId44"/>
    <p:sldId id="416" r:id="rId45"/>
    <p:sldId id="418" r:id="rId46"/>
    <p:sldId id="419" r:id="rId47"/>
    <p:sldId id="420" r:id="rId48"/>
    <p:sldId id="421" r:id="rId49"/>
    <p:sldId id="422" r:id="rId50"/>
    <p:sldId id="423" r:id="rId51"/>
    <p:sldId id="424" r:id="rId52"/>
    <p:sldId id="426" r:id="rId53"/>
    <p:sldId id="427" r:id="rId54"/>
    <p:sldId id="428" r:id="rId55"/>
    <p:sldId id="429" r:id="rId56"/>
    <p:sldId id="280" r:id="rId57"/>
    <p:sldId id="290" r:id="rId58"/>
    <p:sldId id="295" r:id="rId59"/>
    <p:sldId id="299" r:id="rId60"/>
    <p:sldId id="292" r:id="rId61"/>
    <p:sldId id="291" r:id="rId62"/>
    <p:sldId id="294" r:id="rId63"/>
    <p:sldId id="293" r:id="rId6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01"/>
            <p14:sldId id="371"/>
            <p14:sldId id="372"/>
            <p14:sldId id="373"/>
            <p14:sldId id="374"/>
            <p14:sldId id="376"/>
            <p14:sldId id="377"/>
            <p14:sldId id="378"/>
            <p14:sldId id="379"/>
            <p14:sldId id="380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8"/>
            <p14:sldId id="419"/>
            <p14:sldId id="420"/>
            <p14:sldId id="421"/>
            <p14:sldId id="422"/>
            <p14:sldId id="423"/>
            <p14:sldId id="424"/>
            <p14:sldId id="426"/>
            <p14:sldId id="427"/>
            <p14:sldId id="428"/>
            <p14:sldId id="429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9309" autoAdjust="0"/>
  </p:normalViewPr>
  <p:slideViewPr>
    <p:cSldViewPr>
      <p:cViewPr varScale="1">
        <p:scale>
          <a:sx n="78" d="100"/>
          <a:sy n="78" d="100"/>
        </p:scale>
        <p:origin x="121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7/10/2015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8165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Γ’ </a:t>
            </a:r>
            <a:r>
              <a:rPr lang="el-GR" sz="1000" dirty="0" err="1" smtClean="0">
                <a:solidFill>
                  <a:srgbClr val="5075BC"/>
                </a:solidFill>
              </a:rPr>
              <a:t>Μεσοβυζαντινή</a:t>
            </a:r>
            <a:r>
              <a:rPr lang="el-GR" sz="1000" dirty="0" smtClean="0">
                <a:solidFill>
                  <a:srgbClr val="5075BC"/>
                </a:solidFill>
              </a:rPr>
              <a:t> </a:t>
            </a:r>
            <a:r>
              <a:rPr lang="el-GR" sz="1000" baseline="0" dirty="0" smtClean="0">
                <a:solidFill>
                  <a:srgbClr val="5075BC"/>
                </a:solidFill>
              </a:rPr>
              <a:t>Τέχνη (843-1204)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THEOL10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Χριστιανική και Βυζαντινή Αρχαιολογία</a:t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Γ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Μεσοβυζαντινή Τέχνη (843-1204) Ζωγραφική.</a:t>
            </a:r>
          </a:p>
          <a:p>
            <a:endParaRPr lang="en-US" sz="2800" dirty="0" smtClean="0"/>
          </a:p>
          <a:p>
            <a:r>
              <a:rPr lang="el-GR" sz="2800" dirty="0" err="1" smtClean="0"/>
              <a:t>Στουφή</a:t>
            </a:r>
            <a:r>
              <a:rPr lang="el-GR" sz="2800" dirty="0" smtClean="0"/>
              <a:t> - Πουλημένου Ιωάννα</a:t>
            </a:r>
          </a:p>
          <a:p>
            <a:r>
              <a:rPr lang="en-US" sz="2800" dirty="0" err="1" smtClean="0">
                <a:sym typeface="Helvetica" pitchFamily="2" charset="0"/>
              </a:rPr>
              <a:t>Ἐθνικὸ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καὶ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Καποδιστριακὸ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Πανεπιστήμιο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Ἀθηνῶν</a:t>
            </a:r>
            <a:endParaRPr lang="en-US" sz="2800" dirty="0" smtClean="0">
              <a:sym typeface="Helvetica" pitchFamily="2" charset="0"/>
            </a:endParaRPr>
          </a:p>
          <a:p>
            <a:r>
              <a:rPr lang="en-US" sz="2800" dirty="0" err="1" smtClean="0">
                <a:sym typeface="Helvetica" pitchFamily="2" charset="0"/>
              </a:rPr>
              <a:t>Τμῆμα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Θεολογίας</a:t>
            </a:r>
            <a:r>
              <a:rPr lang="en-US" sz="2800" dirty="0" smtClean="0">
                <a:sym typeface="Helvetica" pitchFamily="2" charset="0"/>
              </a:rPr>
              <a:t> - </a:t>
            </a:r>
            <a:r>
              <a:rPr lang="en-US" sz="2800" dirty="0" err="1" smtClean="0">
                <a:sym typeface="Helvetica" pitchFamily="2" charset="0"/>
              </a:rPr>
              <a:t>Θεολογικὴ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Σχολή</a:t>
            </a:r>
            <a:endParaRPr lang="en-US" sz="2800" dirty="0" smtClean="0">
              <a:sym typeface="Helvetica" pitchFamily="2" charset="0"/>
            </a:endParaRPr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158221" cy="4779987"/>
          </a:xfrm>
        </p:spPr>
        <p:txBody>
          <a:bodyPr/>
          <a:lstStyle/>
          <a:p>
            <a:r>
              <a:rPr lang="el-GR" dirty="0" smtClean="0"/>
              <a:t>Βοιωτία. Καθολικό μονής Οσίου Λουκά. Ψηφιδωτό. Η Γέννηση, α’ μισό 11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738606"/>
            <a:ext cx="6479902" cy="4595647"/>
          </a:xfrm>
        </p:spPr>
      </p:pic>
    </p:spTree>
    <p:extLst>
      <p:ext uri="{BB962C8B-B14F-4D97-AF65-F5344CB8AC3E}">
        <p14:creationId xmlns:p14="http://schemas.microsoft.com/office/powerpoint/2010/main" val="55070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Βοιωτία. Καθολικό μονής Οσίου Λουκά. Ψηφιδωτό. Η Υπαπαντή.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2306226"/>
            <a:ext cx="7055966" cy="4074782"/>
          </a:xfrm>
        </p:spPr>
      </p:pic>
    </p:spTree>
    <p:extLst>
      <p:ext uri="{BB962C8B-B14F-4D97-AF65-F5344CB8AC3E}">
        <p14:creationId xmlns:p14="http://schemas.microsoft.com/office/powerpoint/2010/main" val="133077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Βοιωτία. Καθολικό μονής Οσίου Λουκά. Ψηφιδωτό. Ο Νιπτήρας.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248341"/>
            <a:ext cx="6983958" cy="4135637"/>
          </a:xfrm>
        </p:spPr>
      </p:pic>
    </p:spTree>
    <p:extLst>
      <p:ext uri="{BB962C8B-B14F-4D97-AF65-F5344CB8AC3E}">
        <p14:creationId xmlns:p14="http://schemas.microsoft.com/office/powerpoint/2010/main" val="279508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Βοιωτία. Καθολικό μονής Οσίου Λουκά. Ψηφιδωτό. Η Σταύρωση.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2134743"/>
            <a:ext cx="6407894" cy="4262601"/>
          </a:xfrm>
        </p:spPr>
      </p:pic>
    </p:spTree>
    <p:extLst>
      <p:ext uri="{BB962C8B-B14F-4D97-AF65-F5344CB8AC3E}">
        <p14:creationId xmlns:p14="http://schemas.microsoft.com/office/powerpoint/2010/main" val="37229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Βοιωτία. Καθολικό μονής Οσίου Λουκά. Ψηφιδωτό. Η Ανάσταση.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2145384"/>
            <a:ext cx="6407894" cy="4209994"/>
          </a:xfrm>
        </p:spPr>
      </p:pic>
    </p:spTree>
    <p:extLst>
      <p:ext uri="{BB962C8B-B14F-4D97-AF65-F5344CB8AC3E}">
        <p14:creationId xmlns:p14="http://schemas.microsoft.com/office/powerpoint/2010/main" val="408726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Βοιωτία. Καθολικό μονής Οσίου Λουκά. Ψηφιδωτό. Ο Χριστός πάνω από την είσοδο στον κυρίως ναό.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88640"/>
            <a:ext cx="4542297" cy="6174686"/>
          </a:xfrm>
        </p:spPr>
      </p:pic>
    </p:spTree>
    <p:extLst>
      <p:ext uri="{BB962C8B-B14F-4D97-AF65-F5344CB8AC3E}">
        <p14:creationId xmlns:p14="http://schemas.microsoft.com/office/powerpoint/2010/main" val="310600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Κωνσταντινούπολη. Αγία Σοφία. Ψηφιδωτό. Ο </a:t>
            </a:r>
            <a:r>
              <a:rPr lang="el-GR" dirty="0" err="1" smtClean="0"/>
              <a:t>ένθρονος</a:t>
            </a:r>
            <a:r>
              <a:rPr lang="el-GR" dirty="0" smtClean="0"/>
              <a:t> Χριστός με τον αυτοκράτορα Κωνσταντίνο Μονομάχο και την αυτοκράτειρα Ζωή, 1044.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560514"/>
            <a:ext cx="6335886" cy="4825832"/>
          </a:xfrm>
        </p:spPr>
      </p:pic>
    </p:spTree>
    <p:extLst>
      <p:ext uri="{BB962C8B-B14F-4D97-AF65-F5344CB8AC3E}">
        <p14:creationId xmlns:p14="http://schemas.microsoft.com/office/powerpoint/2010/main" val="12361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513" y="1484784"/>
            <a:ext cx="2614840" cy="4752528"/>
          </a:xfrm>
        </p:spPr>
        <p:txBody>
          <a:bodyPr/>
          <a:lstStyle/>
          <a:p>
            <a:r>
              <a:rPr lang="el-GR" dirty="0" smtClean="0"/>
              <a:t>Χίος. Νέα Μονή. </a:t>
            </a:r>
          </a:p>
          <a:p>
            <a:r>
              <a:rPr lang="el-GR" dirty="0" smtClean="0"/>
              <a:t>Η Βάπτιση του Χριστού. 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844824"/>
            <a:ext cx="6389392" cy="4280892"/>
          </a:xfrm>
        </p:spPr>
      </p:pic>
    </p:spTree>
    <p:extLst>
      <p:ext uri="{BB962C8B-B14F-4D97-AF65-F5344CB8AC3E}">
        <p14:creationId xmlns:p14="http://schemas.microsoft.com/office/powerpoint/2010/main" val="382448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Χίος. Νέα Μονή. Η Ανάσταση, 1042-1056.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713" y="2204864"/>
            <a:ext cx="6337957" cy="4094104"/>
          </a:xfrm>
        </p:spPr>
      </p:pic>
    </p:spTree>
    <p:extLst>
      <p:ext uri="{BB962C8B-B14F-4D97-AF65-F5344CB8AC3E}">
        <p14:creationId xmlns:p14="http://schemas.microsoft.com/office/powerpoint/2010/main" val="6444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1</a:t>
            </a:r>
            <a:r>
              <a:rPr lang="en-US" dirty="0" smtClean="0"/>
              <a:t>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Χίος. Νέα Μονή. Ο Νιπτήρας (λεπτομέρεια).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116632"/>
            <a:ext cx="4848450" cy="6290038"/>
          </a:xfrm>
        </p:spPr>
      </p:pic>
    </p:spTree>
    <p:extLst>
      <p:ext uri="{BB962C8B-B14F-4D97-AF65-F5344CB8AC3E}">
        <p14:creationId xmlns:p14="http://schemas.microsoft.com/office/powerpoint/2010/main" val="280573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827584" y="2708920"/>
            <a:ext cx="7523113" cy="2880320"/>
          </a:xfrm>
        </p:spPr>
        <p:txBody>
          <a:bodyPr>
            <a:normAutofit/>
          </a:bodyPr>
          <a:lstStyle/>
          <a:p>
            <a:r>
              <a:rPr lang="el-GR" sz="4400" dirty="0" smtClean="0"/>
              <a:t>                   Ζωγραφική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18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Αχρίδα. Αγία Σοφία. Η Κοινωνία των Αποστόλων (λεπτομέρεια), 1037-1056.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352" y="1706940"/>
            <a:ext cx="6241326" cy="4740568"/>
          </a:xfrm>
        </p:spPr>
      </p:pic>
    </p:spTree>
    <p:extLst>
      <p:ext uri="{BB962C8B-B14F-4D97-AF65-F5344CB8AC3E}">
        <p14:creationId xmlns:p14="http://schemas.microsoft.com/office/powerpoint/2010/main" val="429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19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Αχρίδα. Αγία Σοφία. Τοιχογραφία. Η Ανάληψη (λεπτομέρεια).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541960"/>
            <a:ext cx="6263878" cy="4708745"/>
          </a:xfrm>
        </p:spPr>
      </p:pic>
    </p:spTree>
    <p:extLst>
      <p:ext uri="{BB962C8B-B14F-4D97-AF65-F5344CB8AC3E}">
        <p14:creationId xmlns:p14="http://schemas.microsoft.com/office/powerpoint/2010/main" val="227180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20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Αττική. Μονή Δαφνίου. Ψηφιδωτό. Ο Παντοκράτορας, τέλη 11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352" y="699723"/>
            <a:ext cx="6241326" cy="5537589"/>
          </a:xfrm>
        </p:spPr>
      </p:pic>
    </p:spTree>
    <p:extLst>
      <p:ext uri="{BB962C8B-B14F-4D97-AF65-F5344CB8AC3E}">
        <p14:creationId xmlns:p14="http://schemas.microsoft.com/office/powerpoint/2010/main" val="409832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2</a:t>
            </a:r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Αττική. Μονή Δαφνίου. Ψηφιδωτό. Η Γέννηση.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352" y="1281442"/>
            <a:ext cx="6207914" cy="5076694"/>
          </a:xfrm>
        </p:spPr>
      </p:pic>
    </p:spTree>
    <p:extLst>
      <p:ext uri="{BB962C8B-B14F-4D97-AF65-F5344CB8AC3E}">
        <p14:creationId xmlns:p14="http://schemas.microsoft.com/office/powerpoint/2010/main" val="127516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2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Αττική. Μονή Δαφνίου, Ψηφιδωτό. Η Βάπτιση.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352" y="776654"/>
            <a:ext cx="6169318" cy="5483837"/>
          </a:xfrm>
        </p:spPr>
      </p:pic>
    </p:spTree>
    <p:extLst>
      <p:ext uri="{BB962C8B-B14F-4D97-AF65-F5344CB8AC3E}">
        <p14:creationId xmlns:p14="http://schemas.microsoft.com/office/powerpoint/2010/main" val="11346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2</a:t>
            </a:r>
            <a:r>
              <a:rPr lang="en-US" dirty="0" smtClean="0"/>
              <a:t>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Αττική. Μονή Δαφνίου. Ψηφιδωτό. Η Σταύρωση.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907" y="234160"/>
            <a:ext cx="5157677" cy="6103760"/>
          </a:xfrm>
        </p:spPr>
      </p:pic>
    </p:spTree>
    <p:extLst>
      <p:ext uri="{BB962C8B-B14F-4D97-AF65-F5344CB8AC3E}">
        <p14:creationId xmlns:p14="http://schemas.microsoft.com/office/powerpoint/2010/main" val="207596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2</a:t>
            </a:r>
            <a:r>
              <a:rPr lang="en-US" dirty="0" smtClean="0"/>
              <a:t>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Αττική. Μονή Δαφνίου. Ψηφιδωτό. Η Ανάσταση.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116632"/>
            <a:ext cx="4464496" cy="6252249"/>
          </a:xfrm>
        </p:spPr>
      </p:pic>
    </p:spTree>
    <p:extLst>
      <p:ext uri="{BB962C8B-B14F-4D97-AF65-F5344CB8AC3E}">
        <p14:creationId xmlns:p14="http://schemas.microsoft.com/office/powerpoint/2010/main" val="395616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2</a:t>
            </a:r>
            <a:r>
              <a:rPr lang="en-US" dirty="0" smtClean="0"/>
              <a:t>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Κωνσταντινούπολη. Αγία Σοφία. Ψηφιδωτό. Βρεφοκρατούσα Παναγία με τον Ιωάννη Β’ Κομνηνό και την αυτοκράτειρα Ειρήνη, π. 1118.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520788"/>
            <a:ext cx="6407894" cy="4805920"/>
          </a:xfrm>
        </p:spPr>
      </p:pic>
    </p:spTree>
    <p:extLst>
      <p:ext uri="{BB962C8B-B14F-4D97-AF65-F5344CB8AC3E}">
        <p14:creationId xmlns:p14="http://schemas.microsoft.com/office/powerpoint/2010/main" val="96131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26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230229" cy="4779987"/>
          </a:xfrm>
        </p:spPr>
        <p:txBody>
          <a:bodyPr/>
          <a:lstStyle/>
          <a:p>
            <a:r>
              <a:rPr lang="el-GR" dirty="0" smtClean="0"/>
              <a:t>Σικελία, </a:t>
            </a:r>
            <a:r>
              <a:rPr lang="el-GR" dirty="0" err="1" smtClean="0"/>
              <a:t>Τσεφαλού</a:t>
            </a:r>
            <a:r>
              <a:rPr lang="el-GR" dirty="0" smtClean="0"/>
              <a:t>. Μητρόπολη. Ψηφιδωτό. Ο Χριστός Παντοκράτωρ, 1148.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976239"/>
            <a:ext cx="6637744" cy="4397506"/>
          </a:xfrm>
        </p:spPr>
      </p:pic>
    </p:spTree>
    <p:extLst>
      <p:ext uri="{BB962C8B-B14F-4D97-AF65-F5344CB8AC3E}">
        <p14:creationId xmlns:p14="http://schemas.microsoft.com/office/powerpoint/2010/main" val="21925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27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Σικελία, Παλέρμο, </a:t>
            </a:r>
            <a:r>
              <a:rPr lang="en-US" dirty="0" err="1" smtClean="0"/>
              <a:t>Martorana</a:t>
            </a:r>
            <a:r>
              <a:rPr lang="en-US" dirty="0" smtClean="0"/>
              <a:t>. </a:t>
            </a:r>
            <a:r>
              <a:rPr lang="el-GR" dirty="0" smtClean="0"/>
              <a:t>Ψηφιδωτό. Η εικονογράφηση του τρούλου, 1143-1151.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907" y="124713"/>
            <a:ext cx="4692461" cy="6256615"/>
          </a:xfrm>
        </p:spPr>
      </p:pic>
    </p:spTree>
    <p:extLst>
      <p:ext uri="{BB962C8B-B14F-4D97-AF65-F5344CB8AC3E}">
        <p14:creationId xmlns:p14="http://schemas.microsoft.com/office/powerpoint/2010/main" val="67003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513" y="1484784"/>
            <a:ext cx="2304255" cy="4752528"/>
          </a:xfrm>
        </p:spPr>
        <p:txBody>
          <a:bodyPr/>
          <a:lstStyle/>
          <a:p>
            <a:r>
              <a:rPr lang="el-GR" dirty="0" smtClean="0"/>
              <a:t>Κωνσταντινούπολη. Αγία Σοφία. Ψηφιδωτό. Η βρεφοκρατούσα Παναγιά στο </a:t>
            </a:r>
            <a:r>
              <a:rPr lang="el-GR" dirty="0" err="1" smtClean="0"/>
              <a:t>τεταρτοσφαίριο</a:t>
            </a:r>
            <a:r>
              <a:rPr lang="el-GR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της </a:t>
            </a:r>
            <a:r>
              <a:rPr lang="el-GR" dirty="0" smtClean="0"/>
              <a:t>αψίδας, 867.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917192"/>
            <a:ext cx="6700670" cy="4455945"/>
          </a:xfrm>
        </p:spPr>
      </p:pic>
    </p:spTree>
    <p:extLst>
      <p:ext uri="{BB962C8B-B14F-4D97-AF65-F5344CB8AC3E}">
        <p14:creationId xmlns:p14="http://schemas.microsoft.com/office/powerpoint/2010/main" val="205421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28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/>
              <a:t>Σικελία, Παλέρμο. </a:t>
            </a:r>
            <a:r>
              <a:rPr lang="en-US" dirty="0" smtClean="0"/>
              <a:t>Capella. </a:t>
            </a:r>
            <a:r>
              <a:rPr lang="el-GR" dirty="0"/>
              <a:t>Ψηφιδωτό. Η εικονογράφηση του τρούλου, </a:t>
            </a:r>
            <a:r>
              <a:rPr lang="el-GR" dirty="0" smtClean="0"/>
              <a:t>πριν από 1143.</a:t>
            </a:r>
            <a:endParaRPr lang="el-GR" dirty="0"/>
          </a:p>
          <a:p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117662"/>
            <a:ext cx="4824536" cy="6277574"/>
          </a:xfrm>
        </p:spPr>
      </p:pic>
    </p:spTree>
    <p:extLst>
      <p:ext uri="{BB962C8B-B14F-4D97-AF65-F5344CB8AC3E}">
        <p14:creationId xmlns:p14="http://schemas.microsoft.com/office/powerpoint/2010/main" val="374383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29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6" y="1457325"/>
            <a:ext cx="1999244" cy="4779987"/>
          </a:xfrm>
        </p:spPr>
        <p:txBody>
          <a:bodyPr/>
          <a:lstStyle/>
          <a:p>
            <a:r>
              <a:rPr lang="el-GR" dirty="0" smtClean="0"/>
              <a:t>Κύπρος. Παναγία της </a:t>
            </a:r>
            <a:r>
              <a:rPr lang="el-GR" dirty="0" err="1" smtClean="0"/>
              <a:t>Ασίνου</a:t>
            </a:r>
            <a:r>
              <a:rPr lang="el-GR" dirty="0" smtClean="0"/>
              <a:t>. Τοιχογραφία. </a:t>
            </a:r>
            <a:br>
              <a:rPr lang="el-GR" dirty="0" smtClean="0"/>
            </a:br>
            <a:r>
              <a:rPr lang="el-GR" dirty="0" smtClean="0"/>
              <a:t>Η Κοινωνία των Αποστόλων, 1105-1106.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2935" y="1988840"/>
            <a:ext cx="6790736" cy="4368595"/>
          </a:xfrm>
        </p:spPr>
      </p:pic>
    </p:spTree>
    <p:extLst>
      <p:ext uri="{BB962C8B-B14F-4D97-AF65-F5344CB8AC3E}">
        <p14:creationId xmlns:p14="http://schemas.microsoft.com/office/powerpoint/2010/main" val="104062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3</a:t>
            </a:r>
            <a:r>
              <a:rPr lang="en-US" dirty="0" smtClean="0"/>
              <a:t>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err="1" smtClean="0"/>
              <a:t>Νέρεζι</a:t>
            </a:r>
            <a:r>
              <a:rPr lang="el-GR" dirty="0" smtClean="0"/>
              <a:t>. Άγιος Παντελεήμων. Τοιχογραφία. Ο Επιτάφιος Θρήνος- Ενταφιασμός του Κυρίου, 1164.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9226" y="1700808"/>
            <a:ext cx="6394444" cy="4666635"/>
          </a:xfrm>
        </p:spPr>
      </p:pic>
    </p:spTree>
    <p:extLst>
      <p:ext uri="{BB962C8B-B14F-4D97-AF65-F5344CB8AC3E}">
        <p14:creationId xmlns:p14="http://schemas.microsoft.com/office/powerpoint/2010/main" val="35435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3</a:t>
            </a:r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err="1" smtClean="0"/>
              <a:t>Νέρεζι</a:t>
            </a:r>
            <a:r>
              <a:rPr lang="el-GR" dirty="0" smtClean="0"/>
              <a:t>. Άγιος Παντελεήμων. Τοιχογραφία. Η Αποκαθήλωση, 1164.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352" y="1473149"/>
            <a:ext cx="6241326" cy="4788512"/>
          </a:xfrm>
        </p:spPr>
      </p:pic>
    </p:spTree>
    <p:extLst>
      <p:ext uri="{BB962C8B-B14F-4D97-AF65-F5344CB8AC3E}">
        <p14:creationId xmlns:p14="http://schemas.microsoft.com/office/powerpoint/2010/main" val="66568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3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Καστοριά. Άγιοι Ανάργυροι. Τοιχογραφία. Ο Ενταφιασμός, π. 1180.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352" y="1551144"/>
            <a:ext cx="6241326" cy="4805656"/>
          </a:xfrm>
        </p:spPr>
      </p:pic>
    </p:spTree>
    <p:extLst>
      <p:ext uri="{BB962C8B-B14F-4D97-AF65-F5344CB8AC3E}">
        <p14:creationId xmlns:p14="http://schemas.microsoft.com/office/powerpoint/2010/main" val="392419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3</a:t>
            </a:r>
            <a:r>
              <a:rPr lang="en-US" dirty="0" smtClean="0"/>
              <a:t>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err="1" smtClean="0"/>
              <a:t>Κουρμπίνοβο</a:t>
            </a:r>
            <a:r>
              <a:rPr lang="el-GR" dirty="0" smtClean="0"/>
              <a:t>. Άγιος Γεώργιος. Τοιχογραφία. </a:t>
            </a:r>
            <a:r>
              <a:rPr lang="el-GR" dirty="0" err="1" smtClean="0"/>
              <a:t>Σεβίζων</a:t>
            </a:r>
            <a:r>
              <a:rPr lang="el-GR" dirty="0" smtClean="0"/>
              <a:t> αρχάγγελος, 1191.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116632"/>
            <a:ext cx="4603413" cy="6277936"/>
          </a:xfrm>
        </p:spPr>
      </p:pic>
    </p:spTree>
    <p:extLst>
      <p:ext uri="{BB962C8B-B14F-4D97-AF65-F5344CB8AC3E}">
        <p14:creationId xmlns:p14="http://schemas.microsoft.com/office/powerpoint/2010/main" val="8636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3</a:t>
            </a:r>
            <a:r>
              <a:rPr lang="en-US" dirty="0" smtClean="0"/>
              <a:t>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Μέγαρα. Άγιος Ιερόθεος. Τοιχογραφία. Εικονογράφηση του τρούλου.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340885"/>
            <a:ext cx="6075392" cy="6054971"/>
          </a:xfrm>
        </p:spPr>
      </p:pic>
    </p:spTree>
    <p:extLst>
      <p:ext uri="{BB962C8B-B14F-4D97-AF65-F5344CB8AC3E}">
        <p14:creationId xmlns:p14="http://schemas.microsoft.com/office/powerpoint/2010/main" val="361005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3</a:t>
            </a:r>
            <a:r>
              <a:rPr lang="en-US" dirty="0" smtClean="0"/>
              <a:t>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Κύπρος. Παναγία </a:t>
            </a:r>
            <a:r>
              <a:rPr lang="el-GR" dirty="0" err="1" smtClean="0"/>
              <a:t>Αράκου</a:t>
            </a:r>
            <a:r>
              <a:rPr lang="el-GR" dirty="0" smtClean="0"/>
              <a:t>. Τοιχογραφία. Εικονογράφηση του τρούλου, 1142.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43522"/>
            <a:ext cx="4750325" cy="6337806"/>
          </a:xfrm>
        </p:spPr>
      </p:pic>
    </p:spTree>
    <p:extLst>
      <p:ext uri="{BB962C8B-B14F-4D97-AF65-F5344CB8AC3E}">
        <p14:creationId xmlns:p14="http://schemas.microsoft.com/office/powerpoint/2010/main" val="41192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36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Θεσσαλονίκη. Μονή Λατόμου. Τοιχογραφία. Η Γέννηση (λεπτομέρεια), π. 1160.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16632"/>
            <a:ext cx="5675882" cy="6248378"/>
          </a:xfrm>
        </p:spPr>
      </p:pic>
    </p:spTree>
    <p:extLst>
      <p:ext uri="{BB962C8B-B14F-4D97-AF65-F5344CB8AC3E}">
        <p14:creationId xmlns:p14="http://schemas.microsoft.com/office/powerpoint/2010/main" val="28857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37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Πάτμος. Μονή Αγίου Ιωάννου του Θεολόγου, παρεκκλήσιο της Παναγίας. Τοιχογραφία. Ιεράρχης, τέλος 12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8753" y="116632"/>
            <a:ext cx="5198320" cy="6274253"/>
          </a:xfrm>
        </p:spPr>
      </p:pic>
    </p:spTree>
    <p:extLst>
      <p:ext uri="{BB962C8B-B14F-4D97-AF65-F5344CB8AC3E}">
        <p14:creationId xmlns:p14="http://schemas.microsoft.com/office/powerpoint/2010/main" val="5673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02237" cy="4779987"/>
          </a:xfrm>
        </p:spPr>
        <p:txBody>
          <a:bodyPr/>
          <a:lstStyle/>
          <a:p>
            <a:r>
              <a:rPr lang="el-GR" dirty="0"/>
              <a:t>Κωνσταντινούπολη. Αγία Σοφία. Ψηφιδωτό</a:t>
            </a:r>
            <a:r>
              <a:rPr lang="el-GR" dirty="0" smtClean="0"/>
              <a:t>. </a:t>
            </a:r>
            <a:r>
              <a:rPr lang="el-GR" dirty="0" err="1" smtClean="0"/>
              <a:t>Ένθρονος</a:t>
            </a:r>
            <a:r>
              <a:rPr lang="el-GR" dirty="0" smtClean="0"/>
              <a:t> Χριστός πάνω από τη βασιλική πύλη, π. 912.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0451" y="2132856"/>
            <a:ext cx="6595228" cy="4161719"/>
          </a:xfrm>
        </p:spPr>
      </p:pic>
    </p:spTree>
    <p:extLst>
      <p:ext uri="{BB962C8B-B14F-4D97-AF65-F5344CB8AC3E}">
        <p14:creationId xmlns:p14="http://schemas.microsoft.com/office/powerpoint/2010/main" val="104385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37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Πάτμος. Μονή Αγίου Ιωάννου του Θεολόγου, παρεκκλήσιο της Παναγίας. Η φιλοξενία του Αβραάμ.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2457" y="1844824"/>
            <a:ext cx="6563221" cy="4558452"/>
          </a:xfrm>
        </p:spPr>
      </p:pic>
    </p:spTree>
    <p:extLst>
      <p:ext uri="{BB962C8B-B14F-4D97-AF65-F5344CB8AC3E}">
        <p14:creationId xmlns:p14="http://schemas.microsoft.com/office/powerpoint/2010/main" val="89935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39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Σικελία. </a:t>
            </a:r>
            <a:r>
              <a:rPr lang="el-GR" dirty="0" err="1" smtClean="0"/>
              <a:t>Μονρεάλε</a:t>
            </a:r>
            <a:r>
              <a:rPr lang="el-GR" dirty="0" smtClean="0"/>
              <a:t>. Μητρόπολη. Ψηφιδωτό. Η Δημιουργία του κόσμου (τμήμα), 1180-1190.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102840"/>
            <a:ext cx="4873018" cy="6278488"/>
          </a:xfrm>
        </p:spPr>
      </p:pic>
    </p:spTree>
    <p:extLst>
      <p:ext uri="{BB962C8B-B14F-4D97-AF65-F5344CB8AC3E}">
        <p14:creationId xmlns:p14="http://schemas.microsoft.com/office/powerpoint/2010/main" val="32234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18538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4</a:t>
            </a:r>
            <a:r>
              <a:rPr lang="en-US" dirty="0" smtClean="0"/>
              <a:t>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1942197" cy="4779987"/>
          </a:xfrm>
        </p:spPr>
        <p:txBody>
          <a:bodyPr/>
          <a:lstStyle/>
          <a:p>
            <a:r>
              <a:rPr lang="el-GR" dirty="0" smtClean="0"/>
              <a:t>Βενετία. Άγιος Μάρκος. Ψηφιδωτό. Η Δημιουργία των ζώων της ξηράς, α’ μισό 13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441785"/>
            <a:ext cx="6623918" cy="4919723"/>
          </a:xfrm>
        </p:spPr>
      </p:pic>
    </p:spTree>
    <p:extLst>
      <p:ext uri="{BB962C8B-B14F-4D97-AF65-F5344CB8AC3E}">
        <p14:creationId xmlns:p14="http://schemas.microsoft.com/office/powerpoint/2010/main" val="315777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4</a:t>
            </a:r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Βενετία. Άγιος Μάρκος, Ψηφιδωτό. Η Προδοσία, 1180-1190.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461" y="476672"/>
            <a:ext cx="5984175" cy="5882671"/>
          </a:xfrm>
        </p:spPr>
      </p:pic>
    </p:spTree>
    <p:extLst>
      <p:ext uri="{BB962C8B-B14F-4D97-AF65-F5344CB8AC3E}">
        <p14:creationId xmlns:p14="http://schemas.microsoft.com/office/powerpoint/2010/main" val="9624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4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Εικόνα. Η Παναγία του </a:t>
            </a:r>
            <a:r>
              <a:rPr lang="el-GR" dirty="0" err="1" smtClean="0"/>
              <a:t>Βλαντιμήρ</a:t>
            </a:r>
            <a:r>
              <a:rPr lang="el-GR" dirty="0" smtClean="0"/>
              <a:t>, π. 1130.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16632"/>
            <a:ext cx="4161499" cy="6298486"/>
          </a:xfrm>
        </p:spPr>
      </p:pic>
    </p:spTree>
    <p:extLst>
      <p:ext uri="{BB962C8B-B14F-4D97-AF65-F5344CB8AC3E}">
        <p14:creationId xmlns:p14="http://schemas.microsoft.com/office/powerpoint/2010/main" val="5725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4</a:t>
            </a:r>
            <a:r>
              <a:rPr lang="en-US" dirty="0" smtClean="0"/>
              <a:t>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Κώδικας </a:t>
            </a:r>
            <a:r>
              <a:rPr lang="en-US" dirty="0" smtClean="0"/>
              <a:t>gr. </a:t>
            </a:r>
            <a:r>
              <a:rPr lang="el-GR" dirty="0" smtClean="0"/>
              <a:t>510 των </a:t>
            </a:r>
            <a:r>
              <a:rPr lang="el-GR" dirty="0" err="1" smtClean="0"/>
              <a:t>Παρισίων</a:t>
            </a:r>
            <a:r>
              <a:rPr lang="el-GR" dirty="0" smtClean="0"/>
              <a:t>. Το Όραμα του Ιεζεκιήλ, ίσως 879.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116632"/>
            <a:ext cx="5156557" cy="6338268"/>
          </a:xfrm>
        </p:spPr>
      </p:pic>
    </p:spTree>
    <p:extLst>
      <p:ext uri="{BB962C8B-B14F-4D97-AF65-F5344CB8AC3E}">
        <p14:creationId xmlns:p14="http://schemas.microsoft.com/office/powerpoint/2010/main" val="40104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4</a:t>
            </a:r>
            <a:r>
              <a:rPr lang="en-US" dirty="0" smtClean="0"/>
              <a:t>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Χριστιανική Τοπογραφία Κοσμά του </a:t>
            </a:r>
            <a:r>
              <a:rPr lang="el-GR" dirty="0" err="1" smtClean="0"/>
              <a:t>Ινδικοπλεύστη</a:t>
            </a:r>
            <a:r>
              <a:rPr lang="el-GR" dirty="0" smtClean="0"/>
              <a:t>, β’ μισό 9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39981"/>
            <a:ext cx="5504867" cy="6241347"/>
          </a:xfrm>
        </p:spPr>
      </p:pic>
    </p:spTree>
    <p:extLst>
      <p:ext uri="{BB962C8B-B14F-4D97-AF65-F5344CB8AC3E}">
        <p14:creationId xmlns:p14="http://schemas.microsoft.com/office/powerpoint/2010/main" val="409023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45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1654165" cy="4779987"/>
          </a:xfrm>
        </p:spPr>
        <p:txBody>
          <a:bodyPr/>
          <a:lstStyle/>
          <a:p>
            <a:r>
              <a:rPr lang="el-GR" dirty="0" smtClean="0"/>
              <a:t>Ειλητάριο του Ιησού του </a:t>
            </a:r>
            <a:r>
              <a:rPr lang="el-GR" dirty="0" err="1" smtClean="0"/>
              <a:t>Ναυή</a:t>
            </a:r>
            <a:r>
              <a:rPr lang="el-GR" dirty="0" smtClean="0"/>
              <a:t>, </a:t>
            </a:r>
            <a:r>
              <a:rPr lang="en-US" dirty="0" err="1" smtClean="0"/>
              <a:t>Biblioteca</a:t>
            </a:r>
            <a:r>
              <a:rPr lang="en-US" dirty="0" smtClean="0"/>
              <a:t> </a:t>
            </a:r>
            <a:r>
              <a:rPr lang="en-US" dirty="0" err="1" smtClean="0"/>
              <a:t>Apostolica</a:t>
            </a:r>
            <a:r>
              <a:rPr lang="en-US" dirty="0" smtClean="0"/>
              <a:t> </a:t>
            </a:r>
            <a:r>
              <a:rPr lang="en-US" dirty="0" err="1" smtClean="0"/>
              <a:t>Vaticana</a:t>
            </a:r>
            <a:r>
              <a:rPr lang="en-US" dirty="0" smtClean="0"/>
              <a:t>. </a:t>
            </a:r>
            <a:r>
              <a:rPr lang="el-GR" dirty="0" smtClean="0"/>
              <a:t>Η συνάντηση του Ιησού του </a:t>
            </a:r>
            <a:r>
              <a:rPr lang="el-GR" dirty="0" err="1" smtClean="0"/>
              <a:t>Ναυή</a:t>
            </a:r>
            <a:r>
              <a:rPr lang="el-GR" dirty="0" smtClean="0"/>
              <a:t> με τον αρχάγγελο Μιχαήλ, π. 950.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626" y="2060848"/>
            <a:ext cx="6997052" cy="4275976"/>
          </a:xfrm>
        </p:spPr>
      </p:pic>
    </p:spTree>
    <p:extLst>
      <p:ext uri="{BB962C8B-B14F-4D97-AF65-F5344CB8AC3E}">
        <p14:creationId xmlns:p14="http://schemas.microsoft.com/office/powerpoint/2010/main" val="381004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46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Ψαλτήρι 139 της Εθνικής Βιβλιοθήκης </a:t>
            </a:r>
            <a:r>
              <a:rPr lang="el-GR" dirty="0" err="1" smtClean="0"/>
              <a:t>Παρισίων</a:t>
            </a:r>
            <a:r>
              <a:rPr lang="el-GR" dirty="0" smtClean="0"/>
              <a:t>. Ο Δαβίδ και η Μελωδία, α’ μισό 10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199256"/>
            <a:ext cx="5610200" cy="6059016"/>
          </a:xfrm>
        </p:spPr>
      </p:pic>
    </p:spTree>
    <p:extLst>
      <p:ext uri="{BB962C8B-B14F-4D97-AF65-F5344CB8AC3E}">
        <p14:creationId xmlns:p14="http://schemas.microsoft.com/office/powerpoint/2010/main" val="98709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47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err="1" smtClean="0"/>
              <a:t>Τετραευάγγελο</a:t>
            </a:r>
            <a:r>
              <a:rPr lang="el-GR" dirty="0" smtClean="0"/>
              <a:t> μονής </a:t>
            </a:r>
            <a:r>
              <a:rPr lang="el-GR" dirty="0" err="1" smtClean="0"/>
              <a:t>Σταυρονικήτα</a:t>
            </a:r>
            <a:r>
              <a:rPr lang="el-GR" dirty="0" smtClean="0"/>
              <a:t>. Ο ευαγγελιστής Λουκάς, 950-960.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636" y="116632"/>
            <a:ext cx="5351954" cy="6191207"/>
          </a:xfrm>
        </p:spPr>
      </p:pic>
    </p:spTree>
    <p:extLst>
      <p:ext uri="{BB962C8B-B14F-4D97-AF65-F5344CB8AC3E}">
        <p14:creationId xmlns:p14="http://schemas.microsoft.com/office/powerpoint/2010/main" val="221016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02237" cy="4779987"/>
          </a:xfrm>
        </p:spPr>
        <p:txBody>
          <a:bodyPr/>
          <a:lstStyle/>
          <a:p>
            <a:r>
              <a:rPr lang="el-GR" dirty="0"/>
              <a:t>Κωνσταντινούπολη. Αγία Σοφία. Ψηφιδωτό</a:t>
            </a:r>
            <a:r>
              <a:rPr lang="el-GR" dirty="0" smtClean="0"/>
              <a:t>. Βρεφοκρατούσα Θεοτόκος με τον Μ. Κωνσταντίνο και τον Ιουστινιανό, π. 1000.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988189"/>
            <a:ext cx="6308912" cy="4249123"/>
          </a:xfrm>
        </p:spPr>
      </p:pic>
    </p:spTree>
    <p:extLst>
      <p:ext uri="{BB962C8B-B14F-4D97-AF65-F5344CB8AC3E}">
        <p14:creationId xmlns:p14="http://schemas.microsoft.com/office/powerpoint/2010/main" val="359662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48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Σινά. Μονή Αγίας Αικατερίνης. Ο Χριστός, π. 1000.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841" y="127573"/>
            <a:ext cx="4880542" cy="6237231"/>
          </a:xfrm>
        </p:spPr>
      </p:pic>
    </p:spTree>
    <p:extLst>
      <p:ext uri="{BB962C8B-B14F-4D97-AF65-F5344CB8AC3E}">
        <p14:creationId xmlns:p14="http://schemas.microsoft.com/office/powerpoint/2010/main" val="30765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49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err="1" smtClean="0"/>
              <a:t>Ευαγγελιστάριο</a:t>
            </a:r>
            <a:r>
              <a:rPr lang="el-GR" dirty="0" smtClean="0"/>
              <a:t> «του αυτοκράτορα Φωκά» στη μονή Μεγίστης Λαύρας. Η Γέννηση, 1120-1130.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2568" y="257175"/>
            <a:ext cx="5193900" cy="6124153"/>
          </a:xfrm>
        </p:spPr>
      </p:pic>
    </p:spTree>
    <p:extLst>
      <p:ext uri="{BB962C8B-B14F-4D97-AF65-F5344CB8AC3E}">
        <p14:creationId xmlns:p14="http://schemas.microsoft.com/office/powerpoint/2010/main" val="189939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5</a:t>
            </a:r>
            <a:r>
              <a:rPr lang="en-US" dirty="0" smtClean="0"/>
              <a:t>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144917"/>
            <a:ext cx="4413753" cy="6236411"/>
          </a:xfrm>
        </p:spPr>
      </p:pic>
    </p:spTree>
    <p:extLst>
      <p:ext uri="{BB962C8B-B14F-4D97-AF65-F5344CB8AC3E}">
        <p14:creationId xmlns:p14="http://schemas.microsoft.com/office/powerpoint/2010/main" val="8960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5</a:t>
            </a:r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470" y="1457325"/>
            <a:ext cx="6718192" cy="4779987"/>
          </a:xfrm>
        </p:spPr>
      </p:pic>
    </p:spTree>
    <p:extLst>
      <p:ext uri="{BB962C8B-B14F-4D97-AF65-F5344CB8AC3E}">
        <p14:creationId xmlns:p14="http://schemas.microsoft.com/office/powerpoint/2010/main" val="2076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5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676" y="1556792"/>
            <a:ext cx="6721994" cy="4809579"/>
          </a:xfrm>
        </p:spPr>
      </p:pic>
    </p:spTree>
    <p:extLst>
      <p:ext uri="{BB962C8B-B14F-4D97-AF65-F5344CB8AC3E}">
        <p14:creationId xmlns:p14="http://schemas.microsoft.com/office/powerpoint/2010/main" val="208976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5</a:t>
            </a:r>
            <a:r>
              <a:rPr lang="en-US" dirty="0" smtClean="0"/>
              <a:t>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099" y="188640"/>
            <a:ext cx="4326832" cy="6194667"/>
          </a:xfrm>
        </p:spPr>
      </p:pic>
    </p:spTree>
    <p:extLst>
      <p:ext uri="{BB962C8B-B14F-4D97-AF65-F5344CB8AC3E}">
        <p14:creationId xmlns:p14="http://schemas.microsoft.com/office/powerpoint/2010/main" val="59601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Τέλος Ενότητας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 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230229" cy="4779987"/>
          </a:xfrm>
        </p:spPr>
        <p:txBody>
          <a:bodyPr/>
          <a:lstStyle/>
          <a:p>
            <a:r>
              <a:rPr lang="el-GR" dirty="0" smtClean="0"/>
              <a:t>Θεσσαλονίκη. Αγία Σοφία. Ψηφιδωτό. Η Ανάληψη (λεπτομέρεια), 885.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770715"/>
            <a:ext cx="6407894" cy="4638311"/>
          </a:xfrm>
        </p:spPr>
      </p:pic>
    </p:spTree>
    <p:extLst>
      <p:ext uri="{BB962C8B-B14F-4D97-AF65-F5344CB8AC3E}">
        <p14:creationId xmlns:p14="http://schemas.microsoft.com/office/powerpoint/2010/main" val="15753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</a:t>
            </a:r>
            <a:r>
              <a:rPr lang="el-GR" sz="2000" dirty="0" err="1"/>
              <a:t>ΑθηνώνΣτουφή</a:t>
            </a:r>
            <a:r>
              <a:rPr lang="el-GR" sz="2000" dirty="0"/>
              <a:t> - Πουλημένου </a:t>
            </a:r>
            <a:r>
              <a:rPr lang="el-GR" sz="2000" dirty="0" smtClean="0"/>
              <a:t>Ιωάννα</a:t>
            </a:r>
            <a:r>
              <a:rPr lang="el-GR" sz="2000" dirty="0"/>
              <a:t>. «Χριστιανική και Βυζαντινή </a:t>
            </a:r>
            <a:r>
              <a:rPr lang="el-GR" sz="2000" dirty="0" smtClean="0"/>
              <a:t>Αρχαιολογία</a:t>
            </a:r>
            <a:r>
              <a:rPr lang="en-US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/>
              <a:t>Μεσοβυζαντινή Τέχνη (843-1204) </a:t>
            </a:r>
            <a:r>
              <a:rPr lang="el-GR" sz="2000" dirty="0" smtClean="0"/>
              <a:t>Ζωγραφική».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</a:t>
            </a:r>
            <a:r>
              <a:rPr lang="en-US" sz="2000" dirty="0" smtClean="0"/>
              <a:t>5</a:t>
            </a:r>
            <a:r>
              <a:rPr lang="el-GR" sz="2000" dirty="0" smtClean="0"/>
              <a:t>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solidFill>
                  <a:srgbClr val="FF0000"/>
                </a:solidFill>
                <a:hlinkClick r:id="rId3"/>
              </a:rPr>
              <a:t>opencourses.uoa.gr/courses/THEOL100/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dirty="0" smtClean="0"/>
              <a:t>Εικόνες: 1-5, 6-10, 12-16, 18-26, 29-46, 48-54 </a:t>
            </a:r>
            <a:r>
              <a:rPr lang="en-US" sz="2000" dirty="0" smtClean="0"/>
              <a:t>Copyrighted</a:t>
            </a:r>
            <a:r>
              <a:rPr lang="el-GR" sz="2000" dirty="0" smtClean="0"/>
              <a:t> από το βιβλίο: </a:t>
            </a:r>
            <a:r>
              <a:rPr lang="el-GR" altLang="el-GR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Στουφή</a:t>
            </a:r>
            <a:r>
              <a:rPr lang="el-GR" altLang="el-G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-Πουλημένου</a:t>
            </a:r>
            <a:r>
              <a:rPr lang="el-GR" alt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Ι. (2013). </a:t>
            </a:r>
            <a:r>
              <a:rPr lang="el-GR" altLang="el-G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Χριστιανική και Βυζαντινή Αρχαιολογία και Τέχνη.</a:t>
            </a:r>
            <a:r>
              <a:rPr lang="el-GR" alt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Αθήνα: Εκδόσεις </a:t>
            </a:r>
            <a:r>
              <a:rPr lang="el-GR" altLang="el-G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«Παρρησία», σελ. 309-371.</a:t>
            </a:r>
          </a:p>
          <a:p>
            <a:pPr marL="0" indent="0">
              <a:buNone/>
            </a:pPr>
            <a:r>
              <a:rPr lang="el-GR" sz="2000" dirty="0"/>
              <a:t>Εικόνες: 5, </a:t>
            </a:r>
            <a:r>
              <a:rPr lang="el-GR" sz="2000" dirty="0" smtClean="0"/>
              <a:t>1</a:t>
            </a:r>
            <a:r>
              <a:rPr lang="en-US" sz="2000" dirty="0" smtClean="0"/>
              <a:t>5, </a:t>
            </a:r>
            <a:r>
              <a:rPr lang="el-GR" sz="2000" dirty="0" smtClean="0"/>
              <a:t>5</a:t>
            </a:r>
            <a:r>
              <a:rPr lang="en-US" sz="2000" dirty="0" smtClean="0"/>
              <a:t>0</a:t>
            </a:r>
            <a:r>
              <a:rPr lang="el-GR" sz="2000" dirty="0" smtClean="0"/>
              <a:t>-5</a:t>
            </a:r>
            <a:r>
              <a:rPr lang="en-US" sz="2000" smtClean="0"/>
              <a:t>3</a:t>
            </a:r>
            <a:r>
              <a:rPr lang="el-GR" sz="2000" smtClean="0"/>
              <a:t> </a:t>
            </a:r>
            <a:r>
              <a:rPr lang="en-US" sz="2000" dirty="0"/>
              <a:t>Copyrighted</a:t>
            </a:r>
            <a:r>
              <a:rPr lang="el-GR" sz="2000" dirty="0"/>
              <a:t> </a:t>
            </a:r>
            <a:endParaRPr lang="el-GR" altLang="el-GR" sz="2000" dirty="0"/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1870189" cy="4779987"/>
          </a:xfrm>
        </p:spPr>
        <p:txBody>
          <a:bodyPr/>
          <a:lstStyle/>
          <a:p>
            <a:r>
              <a:rPr lang="el-GR" dirty="0" smtClean="0"/>
              <a:t>Θεσσαλονίκη, Άγιος Γεώργιος. Τοιχογραφία. Η Ανάληψη, τέλος 9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958" y="2060848"/>
            <a:ext cx="6760062" cy="4134473"/>
          </a:xfrm>
        </p:spPr>
      </p:pic>
    </p:spTree>
    <p:extLst>
      <p:ext uri="{BB962C8B-B14F-4D97-AF65-F5344CB8AC3E}">
        <p14:creationId xmlns:p14="http://schemas.microsoft.com/office/powerpoint/2010/main" val="50406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014205" cy="4779987"/>
          </a:xfrm>
        </p:spPr>
        <p:txBody>
          <a:bodyPr/>
          <a:lstStyle/>
          <a:p>
            <a:r>
              <a:rPr lang="el-GR" dirty="0" smtClean="0"/>
              <a:t>Νάξος. </a:t>
            </a:r>
            <a:r>
              <a:rPr lang="el-GR" dirty="0" err="1" smtClean="0"/>
              <a:t>Πρωτόθρονη</a:t>
            </a:r>
            <a:r>
              <a:rPr lang="el-GR" dirty="0" smtClean="0"/>
              <a:t> στο </a:t>
            </a:r>
            <a:r>
              <a:rPr lang="el-GR" dirty="0" err="1" smtClean="0"/>
              <a:t>Σαγκρί</a:t>
            </a:r>
            <a:r>
              <a:rPr lang="el-GR" dirty="0" smtClean="0"/>
              <a:t>. Τοιχογραφίες τρούλου (α’ στρώμα), 1052.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434402"/>
            <a:ext cx="6417912" cy="5808065"/>
          </a:xfrm>
        </p:spPr>
      </p:pic>
    </p:spTree>
    <p:extLst>
      <p:ext uri="{BB962C8B-B14F-4D97-AF65-F5344CB8AC3E}">
        <p14:creationId xmlns:p14="http://schemas.microsoft.com/office/powerpoint/2010/main" val="78682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086213" cy="4779987"/>
          </a:xfrm>
        </p:spPr>
        <p:txBody>
          <a:bodyPr/>
          <a:lstStyle/>
          <a:p>
            <a:r>
              <a:rPr lang="el-GR" dirty="0" smtClean="0"/>
              <a:t>Αττική, Κορωπί. Ναός της Μεταμορφώσεως του </a:t>
            </a:r>
            <a:r>
              <a:rPr lang="el-GR" dirty="0" err="1" smtClean="0"/>
              <a:t>Σωτήρος</a:t>
            </a:r>
            <a:r>
              <a:rPr lang="el-GR" dirty="0" smtClean="0"/>
              <a:t>, τέλος 10</a:t>
            </a:r>
            <a:r>
              <a:rPr lang="el-GR" baseline="30000" dirty="0" smtClean="0"/>
              <a:t>ου</a:t>
            </a:r>
            <a:r>
              <a:rPr lang="el-GR" dirty="0" smtClean="0"/>
              <a:t>-αρχές 11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2060736"/>
            <a:ext cx="6551910" cy="4371351"/>
          </a:xfrm>
        </p:spPr>
      </p:pic>
    </p:spTree>
    <p:extLst>
      <p:ext uri="{BB962C8B-B14F-4D97-AF65-F5344CB8AC3E}">
        <p14:creationId xmlns:p14="http://schemas.microsoft.com/office/powerpoint/2010/main" val="181233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6113</TotalTime>
  <Words>1213</Words>
  <Application>Microsoft Office PowerPoint</Application>
  <PresentationFormat>Προβολή στην οθόνη (4:3)</PresentationFormat>
  <Paragraphs>151</Paragraphs>
  <Slides>63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63</vt:i4>
      </vt:variant>
    </vt:vector>
  </HeadingPairs>
  <TitlesOfParts>
    <vt:vector size="70" baseType="lpstr">
      <vt:lpstr>ＭＳ Ｐゴシック</vt:lpstr>
      <vt:lpstr>Arial</vt:lpstr>
      <vt:lpstr>Calibri</vt:lpstr>
      <vt:lpstr>Helvetica</vt:lpstr>
      <vt:lpstr>Times New Roman</vt:lpstr>
      <vt:lpstr>Wingdings</vt:lpstr>
      <vt:lpstr>Θέμα του Office</vt:lpstr>
      <vt:lpstr>Χριστιανική και Βυζαντινή Αρχαιολογία </vt:lpstr>
      <vt:lpstr>                   Ζωγραφική</vt:lpstr>
      <vt:lpstr>Εικόνα 1</vt:lpstr>
      <vt:lpstr>Εικόνα 2</vt:lpstr>
      <vt:lpstr>Εικόνα 3</vt:lpstr>
      <vt:lpstr>Εικόνα 4</vt:lpstr>
      <vt:lpstr>Εικόνα 5</vt:lpstr>
      <vt:lpstr>Εικόνα 6</vt:lpstr>
      <vt:lpstr>Εικόνα 7</vt:lpstr>
      <vt:lpstr>Εικόνα 8</vt:lpstr>
      <vt:lpstr>Εικόνα 9</vt:lpstr>
      <vt:lpstr>Εικόνα 10</vt:lpstr>
      <vt:lpstr>Εικόνα 11</vt:lpstr>
      <vt:lpstr>Εικόνα 12</vt:lpstr>
      <vt:lpstr>Εικόνα 13</vt:lpstr>
      <vt:lpstr>Εικόνα 14</vt:lpstr>
      <vt:lpstr>Εικόνα 15</vt:lpstr>
      <vt:lpstr>Εικόνα 16</vt:lpstr>
      <vt:lpstr>Εικόνα 17</vt:lpstr>
      <vt:lpstr>Εικόνα 18</vt:lpstr>
      <vt:lpstr>Εικόνα 19</vt:lpstr>
      <vt:lpstr>Εικόνα 20</vt:lpstr>
      <vt:lpstr>Εικόνα 21</vt:lpstr>
      <vt:lpstr>Εικόνα 22</vt:lpstr>
      <vt:lpstr>Εικόνα 23</vt:lpstr>
      <vt:lpstr>Εικόνα 24</vt:lpstr>
      <vt:lpstr>Εικόνα 25</vt:lpstr>
      <vt:lpstr>Εικόνα 26</vt:lpstr>
      <vt:lpstr>Εικόνα 27</vt:lpstr>
      <vt:lpstr>Εικόνα 28</vt:lpstr>
      <vt:lpstr>Εικόνα 29</vt:lpstr>
      <vt:lpstr>Εικόνα 30</vt:lpstr>
      <vt:lpstr>Εικόνα 31</vt:lpstr>
      <vt:lpstr>Εικόνα 32</vt:lpstr>
      <vt:lpstr>Εικόνα 33</vt:lpstr>
      <vt:lpstr>Εικόνα 34</vt:lpstr>
      <vt:lpstr>Εικόνα 35</vt:lpstr>
      <vt:lpstr>Εικόνα 36</vt:lpstr>
      <vt:lpstr>Εικόνα 37</vt:lpstr>
      <vt:lpstr>Εικόνα 37</vt:lpstr>
      <vt:lpstr>Εικόνα 39</vt:lpstr>
      <vt:lpstr>Εικόνα 40</vt:lpstr>
      <vt:lpstr>Εικόνα 41</vt:lpstr>
      <vt:lpstr>Εικόνα 42</vt:lpstr>
      <vt:lpstr>Εικόνα 43</vt:lpstr>
      <vt:lpstr>Εικόνα 44</vt:lpstr>
      <vt:lpstr>Εικόνα 45</vt:lpstr>
      <vt:lpstr>Εικόνα 46</vt:lpstr>
      <vt:lpstr>Εικόνα 47</vt:lpstr>
      <vt:lpstr>Εικόνα 48</vt:lpstr>
      <vt:lpstr>Εικόνα 49</vt:lpstr>
      <vt:lpstr>Εικόνα 50</vt:lpstr>
      <vt:lpstr>Εικόνα 51</vt:lpstr>
      <vt:lpstr>Εικόνα 52</vt:lpstr>
      <vt:lpstr>Εικόνα 53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Risispa</cp:lastModifiedBy>
  <cp:revision>259</cp:revision>
  <dcterms:created xsi:type="dcterms:W3CDTF">2012-09-06T09:03:05Z</dcterms:created>
  <dcterms:modified xsi:type="dcterms:W3CDTF">2015-10-07T13:37:13Z</dcterms:modified>
</cp:coreProperties>
</file>