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59" r:id="rId2"/>
    <p:sldId id="365" r:id="rId3"/>
    <p:sldId id="366" r:id="rId4"/>
    <p:sldId id="367" r:id="rId5"/>
    <p:sldId id="368" r:id="rId6"/>
    <p:sldId id="369" r:id="rId7"/>
    <p:sldId id="370" r:id="rId8"/>
    <p:sldId id="371" r:id="rId9"/>
    <p:sldId id="372" r:id="rId10"/>
    <p:sldId id="373" r:id="rId11"/>
    <p:sldId id="374" r:id="rId12"/>
    <p:sldId id="375" r:id="rId13"/>
    <p:sldId id="376" r:id="rId14"/>
    <p:sldId id="377" r:id="rId15"/>
    <p:sldId id="378" r:id="rId16"/>
    <p:sldId id="362" r:id="rId17"/>
    <p:sldId id="290" r:id="rId18"/>
    <p:sldId id="295" r:id="rId19"/>
    <p:sldId id="299" r:id="rId20"/>
    <p:sldId id="292" r:id="rId21"/>
    <p:sldId id="291" r:id="rId22"/>
    <p:sldId id="294" r:id="rId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59"/>
            <p14:sldId id="365"/>
            <p14:sldId id="366"/>
            <p14:sldId id="367"/>
            <p14:sldId id="368"/>
            <p14:sldId id="369"/>
            <p14:sldId id="370"/>
            <p14:sldId id="371"/>
            <p14:sldId id="372"/>
            <p14:sldId id="373"/>
            <p14:sldId id="374"/>
            <p14:sldId id="375"/>
            <p14:sldId id="376"/>
            <p14:sldId id="377"/>
            <p14:sldId id="378"/>
            <p14:sldId id="362"/>
            <p14:sldId id="290"/>
            <p14:sldId id="295"/>
            <p14:sldId id="299"/>
            <p14:sldId id="292"/>
            <p14:sldId id="291"/>
            <p14:sldId id="294"/>
          </p14:sldIdLst>
        </p14:section>
        <p14:section name="Untitled Section" id="{0F1CB131-A6BD-43D0-B8D4-1F27CEF7A05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9283" autoAdjust="0"/>
  </p:normalViewPr>
  <p:slideViewPr>
    <p:cSldViewPr>
      <p:cViewPr varScale="1">
        <p:scale>
          <a:sx n="116" d="100"/>
          <a:sy n="116" d="100"/>
        </p:scale>
        <p:origin x="1500" y="108"/>
      </p:cViewPr>
      <p:guideLst>
        <p:guide orient="horz" pos="2160"/>
        <p:guide pos="2880"/>
      </p:guideLst>
    </p:cSldViewPr>
  </p:slideViewPr>
  <p:outlineViewPr>
    <p:cViewPr>
      <p:scale>
        <a:sx n="33" d="100"/>
        <a:sy n="33" d="100"/>
      </p:scale>
      <p:origin x="0" y="10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11/12/2015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21</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22</a:t>
            </a:fld>
            <a:endParaRPr lang="el-GR"/>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6" name="Picture 5"/>
          <p:cNvPicPr>
            <a:picLocks noChangeAspect="1"/>
          </p:cNvPicPr>
          <p:nvPr userDrawn="1"/>
        </p:nvPicPr>
        <p:blipFill>
          <a:blip r:embed="rId2" cstate="print"/>
          <a:stretch>
            <a:fillRect/>
          </a:stretch>
        </p:blipFill>
        <p:spPr>
          <a:xfrm>
            <a:off x="58723" y="6255465"/>
            <a:ext cx="431834" cy="570020"/>
          </a:xfrm>
          <a:prstGeom prst="rect">
            <a:avLst/>
          </a:prstGeom>
        </p:spPr>
      </p:pic>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lvl="0"/>
            <a:r>
              <a:rPr lang="el-GR" sz="1000" dirty="0" smtClean="0">
                <a:solidFill>
                  <a:srgbClr val="5075BC"/>
                </a:solidFill>
              </a:rPr>
              <a:t>Ενότητα </a:t>
            </a:r>
            <a:r>
              <a:rPr lang="en-US" sz="1000" dirty="0" smtClean="0">
                <a:solidFill>
                  <a:srgbClr val="5075BC"/>
                </a:solidFill>
              </a:rPr>
              <a:t>7</a:t>
            </a:r>
            <a:r>
              <a:rPr lang="el-GR" sz="1000" kern="1200" dirty="0" smtClean="0">
                <a:solidFill>
                  <a:srgbClr val="5075BC"/>
                </a:solidFill>
                <a:latin typeface="+mn-lt"/>
                <a:ea typeface="+mn-ea"/>
                <a:cs typeface="+mn-cs"/>
              </a:rPr>
              <a:t>:</a:t>
            </a:r>
            <a:r>
              <a:rPr lang="en-US" sz="1000" kern="1200" dirty="0" smtClean="0">
                <a:solidFill>
                  <a:srgbClr val="5075BC"/>
                </a:solidFill>
                <a:latin typeface="+mn-lt"/>
                <a:ea typeface="+mn-ea"/>
                <a:cs typeface="+mn-cs"/>
              </a:rPr>
              <a:t> </a:t>
            </a:r>
            <a:r>
              <a:rPr lang="el-GR" sz="1000" kern="1200" dirty="0" smtClean="0">
                <a:solidFill>
                  <a:srgbClr val="5075BC"/>
                </a:solidFill>
                <a:latin typeface="+mn-lt"/>
                <a:ea typeface="+mn-ea"/>
                <a:cs typeface="+mn-cs"/>
              </a:rPr>
              <a:t>Ανιχνεύοντας και ερμηνεύοντας τα "απομεινάρια της ιστορίας" στα σύγχρονα κείμενα "επιστήμης" που διακινούν τα ΜΜΕ</a:t>
            </a:r>
            <a:r>
              <a:rPr lang="en-US" sz="1000" kern="1200" dirty="0" smtClean="0">
                <a:solidFill>
                  <a:srgbClr val="5075BC"/>
                </a:solidFill>
                <a:latin typeface="+mn-lt"/>
                <a:ea typeface="+mn-ea"/>
                <a:cs typeface="+mn-cs"/>
              </a:rPr>
              <a:t>.</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6" name="Picture 5"/>
          <p:cNvPicPr>
            <a:picLocks noChangeAspect="1"/>
          </p:cNvPicPr>
          <p:nvPr userDrawn="1"/>
        </p:nvPicPr>
        <p:blipFill>
          <a:blip r:embed="rId2" cstate="print"/>
          <a:stretch>
            <a:fillRect/>
          </a:stretch>
        </p:blipFill>
        <p:spPr>
          <a:xfrm>
            <a:off x="58723" y="6255465"/>
            <a:ext cx="431834" cy="570020"/>
          </a:xfrm>
          <a:prstGeom prst="rect">
            <a:avLst/>
          </a:prstGeom>
        </p:spPr>
      </p:pic>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lvl="0"/>
            <a:r>
              <a:rPr lang="el-GR" sz="1000" dirty="0" smtClean="0">
                <a:solidFill>
                  <a:srgbClr val="5075BC"/>
                </a:solidFill>
              </a:rPr>
              <a:t>Ενότητα </a:t>
            </a:r>
            <a:r>
              <a:rPr lang="en-US" sz="1000" dirty="0" smtClean="0">
                <a:solidFill>
                  <a:srgbClr val="5075BC"/>
                </a:solidFill>
              </a:rPr>
              <a:t>7</a:t>
            </a:r>
            <a:r>
              <a:rPr lang="el-GR" sz="1000" kern="1200" dirty="0" smtClean="0">
                <a:solidFill>
                  <a:srgbClr val="5075BC"/>
                </a:solidFill>
                <a:latin typeface="+mn-lt"/>
                <a:ea typeface="+mn-ea"/>
                <a:cs typeface="+mn-cs"/>
              </a:rPr>
              <a:t>:</a:t>
            </a:r>
            <a:r>
              <a:rPr lang="en-US" sz="1000" kern="1200" dirty="0" smtClean="0">
                <a:solidFill>
                  <a:srgbClr val="5075BC"/>
                </a:solidFill>
                <a:latin typeface="+mn-lt"/>
                <a:ea typeface="+mn-ea"/>
                <a:cs typeface="+mn-cs"/>
              </a:rPr>
              <a:t> </a:t>
            </a:r>
            <a:r>
              <a:rPr lang="el-GR" sz="1000" kern="1200" dirty="0" smtClean="0">
                <a:solidFill>
                  <a:srgbClr val="5075BC"/>
                </a:solidFill>
                <a:latin typeface="+mn-lt"/>
                <a:ea typeface="+mn-ea"/>
                <a:cs typeface="+mn-cs"/>
              </a:rPr>
              <a:t>Ανιχνεύοντας και ερμηνεύοντας τα "απομεινάρια της ιστορίας" στα σύγχρονα κείμενα "επιστήμης" που διακινούν τα ΜΜΕ</a:t>
            </a:r>
            <a:r>
              <a:rPr lang="en-US" sz="1000" kern="1200" dirty="0" smtClean="0">
                <a:solidFill>
                  <a:srgbClr val="5075BC"/>
                </a:solidFill>
                <a:latin typeface="+mn-lt"/>
                <a:ea typeface="+mn-ea"/>
                <a:cs typeface="+mn-cs"/>
              </a:rPr>
              <a:t>.</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7" name="Picture 6"/>
          <p:cNvPicPr>
            <a:picLocks noChangeAspect="1"/>
          </p:cNvPicPr>
          <p:nvPr userDrawn="1"/>
        </p:nvPicPr>
        <p:blipFill>
          <a:blip r:embed="rId2" cstate="print"/>
          <a:stretch>
            <a:fillRect/>
          </a:stretch>
        </p:blipFill>
        <p:spPr>
          <a:xfrm>
            <a:off x="58723" y="6255465"/>
            <a:ext cx="431834" cy="570020"/>
          </a:xfrm>
          <a:prstGeom prst="rect">
            <a:avLst/>
          </a:prstGeom>
        </p:spPr>
      </p:pic>
      <p:sp>
        <p:nvSpPr>
          <p:cNvPr id="9"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lvl="0"/>
            <a:r>
              <a:rPr lang="el-GR" sz="1000" dirty="0" smtClean="0">
                <a:solidFill>
                  <a:srgbClr val="5075BC"/>
                </a:solidFill>
              </a:rPr>
              <a:t>Ενότητα </a:t>
            </a:r>
            <a:r>
              <a:rPr lang="en-US" sz="1000" dirty="0" smtClean="0">
                <a:solidFill>
                  <a:srgbClr val="5075BC"/>
                </a:solidFill>
              </a:rPr>
              <a:t>7</a:t>
            </a:r>
            <a:r>
              <a:rPr lang="el-GR" sz="1000" kern="1200" dirty="0" smtClean="0">
                <a:solidFill>
                  <a:srgbClr val="5075BC"/>
                </a:solidFill>
                <a:latin typeface="+mn-lt"/>
                <a:ea typeface="+mn-ea"/>
                <a:cs typeface="+mn-cs"/>
              </a:rPr>
              <a:t>:</a:t>
            </a:r>
            <a:r>
              <a:rPr lang="en-US" sz="1000" kern="1200" dirty="0" smtClean="0">
                <a:solidFill>
                  <a:srgbClr val="5075BC"/>
                </a:solidFill>
                <a:latin typeface="+mn-lt"/>
                <a:ea typeface="+mn-ea"/>
                <a:cs typeface="+mn-cs"/>
              </a:rPr>
              <a:t> </a:t>
            </a:r>
            <a:r>
              <a:rPr lang="el-GR" sz="1000" kern="1200" dirty="0" smtClean="0">
                <a:solidFill>
                  <a:srgbClr val="5075BC"/>
                </a:solidFill>
                <a:latin typeface="+mn-lt"/>
                <a:ea typeface="+mn-ea"/>
                <a:cs typeface="+mn-cs"/>
              </a:rPr>
              <a:t>Ανιχνεύοντας και ερμηνεύοντας τα "απομεινάρια της ιστορίας" στα σύγχρονα κείμενα "επιστήμης" που διακινούν τα ΜΜΕ</a:t>
            </a:r>
            <a:r>
              <a:rPr lang="en-US" sz="1000" kern="1200" dirty="0" smtClean="0">
                <a:solidFill>
                  <a:srgbClr val="5075BC"/>
                </a:solidFill>
                <a:latin typeface="+mn-lt"/>
                <a:ea typeface="+mn-ea"/>
                <a:cs typeface="+mn-cs"/>
              </a:rPr>
              <a:t>.</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9" name="Picture 8"/>
          <p:cNvPicPr>
            <a:picLocks noChangeAspect="1"/>
          </p:cNvPicPr>
          <p:nvPr userDrawn="1"/>
        </p:nvPicPr>
        <p:blipFill>
          <a:blip r:embed="rId2" cstate="print"/>
          <a:stretch>
            <a:fillRect/>
          </a:stretch>
        </p:blipFill>
        <p:spPr>
          <a:xfrm>
            <a:off x="58723" y="6255465"/>
            <a:ext cx="431834" cy="570020"/>
          </a:xfrm>
          <a:prstGeom prst="rect">
            <a:avLst/>
          </a:prstGeom>
        </p:spPr>
      </p:pic>
      <p:sp>
        <p:nvSpPr>
          <p:cNvPr id="10"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lvl="0"/>
            <a:r>
              <a:rPr lang="el-GR" sz="1000" dirty="0" smtClean="0">
                <a:solidFill>
                  <a:srgbClr val="5075BC"/>
                </a:solidFill>
              </a:rPr>
              <a:t>Ενότητα </a:t>
            </a:r>
            <a:r>
              <a:rPr lang="en-US" sz="1000" dirty="0" smtClean="0">
                <a:solidFill>
                  <a:srgbClr val="5075BC"/>
                </a:solidFill>
              </a:rPr>
              <a:t>7</a:t>
            </a:r>
            <a:r>
              <a:rPr lang="el-GR" sz="1000" kern="1200" dirty="0" smtClean="0">
                <a:solidFill>
                  <a:srgbClr val="5075BC"/>
                </a:solidFill>
                <a:latin typeface="+mn-lt"/>
                <a:ea typeface="+mn-ea"/>
                <a:cs typeface="+mn-cs"/>
              </a:rPr>
              <a:t>:</a:t>
            </a:r>
            <a:r>
              <a:rPr lang="en-US" sz="1000" kern="1200" dirty="0" smtClean="0">
                <a:solidFill>
                  <a:srgbClr val="5075BC"/>
                </a:solidFill>
                <a:latin typeface="+mn-lt"/>
                <a:ea typeface="+mn-ea"/>
                <a:cs typeface="+mn-cs"/>
              </a:rPr>
              <a:t> </a:t>
            </a:r>
            <a:r>
              <a:rPr lang="el-GR" sz="1000" kern="1200" dirty="0" smtClean="0">
                <a:solidFill>
                  <a:srgbClr val="5075BC"/>
                </a:solidFill>
                <a:latin typeface="+mn-lt"/>
                <a:ea typeface="+mn-ea"/>
                <a:cs typeface="+mn-cs"/>
              </a:rPr>
              <a:t>Ανιχνεύοντας και ερμηνεύοντας τα "απομεινάρια της ιστορίας" στα σύγχρονα κείμενα "επιστήμης" που διακινούν τα ΜΜΕ</a:t>
            </a:r>
            <a:r>
              <a:rPr lang="en-US" sz="1000" kern="1200" dirty="0" smtClean="0">
                <a:solidFill>
                  <a:srgbClr val="5075BC"/>
                </a:solidFill>
                <a:latin typeface="+mn-lt"/>
                <a:ea typeface="+mn-ea"/>
                <a:cs typeface="+mn-cs"/>
              </a:rPr>
              <a:t>.</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5" name="Picture 4"/>
          <p:cNvPicPr>
            <a:picLocks noChangeAspect="1"/>
          </p:cNvPicPr>
          <p:nvPr userDrawn="1"/>
        </p:nvPicPr>
        <p:blipFill>
          <a:blip r:embed="rId2" cstate="print"/>
          <a:stretch>
            <a:fillRect/>
          </a:stretch>
        </p:blipFill>
        <p:spPr>
          <a:xfrm>
            <a:off x="58723" y="6255465"/>
            <a:ext cx="431834" cy="570020"/>
          </a:xfrm>
          <a:prstGeom prst="rect">
            <a:avLst/>
          </a:prstGeom>
        </p:spPr>
      </p:pic>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lvl="0"/>
            <a:r>
              <a:rPr lang="el-GR" sz="1000" dirty="0" smtClean="0">
                <a:solidFill>
                  <a:srgbClr val="5075BC"/>
                </a:solidFill>
              </a:rPr>
              <a:t>Ενότητα </a:t>
            </a:r>
            <a:r>
              <a:rPr lang="en-US" sz="1000" dirty="0" smtClean="0">
                <a:solidFill>
                  <a:srgbClr val="5075BC"/>
                </a:solidFill>
              </a:rPr>
              <a:t>7</a:t>
            </a:r>
            <a:r>
              <a:rPr lang="el-GR" sz="1000" kern="1200" dirty="0" smtClean="0">
                <a:solidFill>
                  <a:srgbClr val="5075BC"/>
                </a:solidFill>
                <a:latin typeface="+mn-lt"/>
                <a:ea typeface="+mn-ea"/>
                <a:cs typeface="+mn-cs"/>
              </a:rPr>
              <a:t>:</a:t>
            </a:r>
            <a:r>
              <a:rPr lang="en-US" sz="1000" kern="1200" dirty="0" smtClean="0">
                <a:solidFill>
                  <a:srgbClr val="5075BC"/>
                </a:solidFill>
                <a:latin typeface="+mn-lt"/>
                <a:ea typeface="+mn-ea"/>
                <a:cs typeface="+mn-cs"/>
              </a:rPr>
              <a:t> </a:t>
            </a:r>
            <a:r>
              <a:rPr lang="el-GR" sz="1000" kern="1200" dirty="0" smtClean="0">
                <a:solidFill>
                  <a:srgbClr val="5075BC"/>
                </a:solidFill>
                <a:latin typeface="+mn-lt"/>
                <a:ea typeface="+mn-ea"/>
                <a:cs typeface="+mn-cs"/>
              </a:rPr>
              <a:t>Ανιχνεύοντας και ερμηνεύοντας τα "απομεινάρια της ιστορίας" στα σύγχρονα κείμενα "επιστήμης" που διακινούν τα ΜΜΕ</a:t>
            </a:r>
            <a:r>
              <a:rPr lang="en-US" sz="1000" kern="1200" dirty="0" smtClean="0">
                <a:solidFill>
                  <a:srgbClr val="5075BC"/>
                </a:solidFill>
                <a:latin typeface="+mn-lt"/>
                <a:ea typeface="+mn-ea"/>
                <a:cs typeface="+mn-cs"/>
              </a:rPr>
              <a:t>.</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8" name="Picture 7"/>
          <p:cNvPicPr>
            <a:picLocks noChangeAspect="1"/>
          </p:cNvPicPr>
          <p:nvPr userDrawn="1"/>
        </p:nvPicPr>
        <p:blipFill>
          <a:blip r:embed="rId2" cstate="print"/>
          <a:stretch>
            <a:fillRect/>
          </a:stretch>
        </p:blipFill>
        <p:spPr>
          <a:xfrm>
            <a:off x="58723" y="6255465"/>
            <a:ext cx="431834" cy="570020"/>
          </a:xfrm>
          <a:prstGeom prst="rect">
            <a:avLst/>
          </a:prstGeom>
        </p:spPr>
      </p:pic>
      <p:sp>
        <p:nvSpPr>
          <p:cNvPr id="9"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lvl="0"/>
            <a:r>
              <a:rPr lang="el-GR" sz="1000" dirty="0" smtClean="0">
                <a:solidFill>
                  <a:srgbClr val="5075BC"/>
                </a:solidFill>
              </a:rPr>
              <a:t>Ενότητα </a:t>
            </a:r>
            <a:r>
              <a:rPr lang="en-US" sz="1000" dirty="0" smtClean="0">
                <a:solidFill>
                  <a:srgbClr val="5075BC"/>
                </a:solidFill>
              </a:rPr>
              <a:t>7</a:t>
            </a:r>
            <a:r>
              <a:rPr lang="el-GR" sz="1000" kern="1200" dirty="0" smtClean="0">
                <a:solidFill>
                  <a:srgbClr val="5075BC"/>
                </a:solidFill>
                <a:latin typeface="+mn-lt"/>
                <a:ea typeface="+mn-ea"/>
                <a:cs typeface="+mn-cs"/>
              </a:rPr>
              <a:t>:</a:t>
            </a:r>
            <a:r>
              <a:rPr lang="en-US" sz="1000" kern="1200" dirty="0" smtClean="0">
                <a:solidFill>
                  <a:srgbClr val="5075BC"/>
                </a:solidFill>
                <a:latin typeface="+mn-lt"/>
                <a:ea typeface="+mn-ea"/>
                <a:cs typeface="+mn-cs"/>
              </a:rPr>
              <a:t> </a:t>
            </a:r>
            <a:r>
              <a:rPr lang="el-GR" sz="1000" kern="1200" dirty="0" smtClean="0">
                <a:solidFill>
                  <a:srgbClr val="5075BC"/>
                </a:solidFill>
                <a:latin typeface="+mn-lt"/>
                <a:ea typeface="+mn-ea"/>
                <a:cs typeface="+mn-cs"/>
              </a:rPr>
              <a:t>Ανιχνεύοντας και ερμηνεύοντας τα "απομεινάρια της ιστορίας" στα σύγχρονα κείμενα "επιστήμης" που διακινούν τα ΜΜΕ</a:t>
            </a:r>
            <a:r>
              <a:rPr lang="en-US" sz="1000" kern="1200" dirty="0" smtClean="0">
                <a:solidFill>
                  <a:srgbClr val="5075BC"/>
                </a:solidFill>
                <a:latin typeface="+mn-lt"/>
                <a:ea typeface="+mn-ea"/>
                <a:cs typeface="+mn-cs"/>
              </a:rPr>
              <a:t>.</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7" name="Picture 6"/>
          <p:cNvPicPr>
            <a:picLocks noChangeAspect="1"/>
          </p:cNvPicPr>
          <p:nvPr userDrawn="1"/>
        </p:nvPicPr>
        <p:blipFill>
          <a:blip r:embed="rId2" cstate="print"/>
          <a:stretch>
            <a:fillRect/>
          </a:stretch>
        </p:blipFill>
        <p:spPr>
          <a:xfrm>
            <a:off x="58723" y="6255465"/>
            <a:ext cx="431834" cy="570020"/>
          </a:xfrm>
          <a:prstGeom prst="rect">
            <a:avLst/>
          </a:prstGeom>
        </p:spPr>
      </p:pic>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lvl="0"/>
            <a:r>
              <a:rPr lang="el-GR" sz="1000" dirty="0" smtClean="0">
                <a:solidFill>
                  <a:srgbClr val="5075BC"/>
                </a:solidFill>
              </a:rPr>
              <a:t>Ενότητα </a:t>
            </a:r>
            <a:r>
              <a:rPr lang="en-US" sz="1000" dirty="0" smtClean="0">
                <a:solidFill>
                  <a:srgbClr val="5075BC"/>
                </a:solidFill>
              </a:rPr>
              <a:t>7</a:t>
            </a:r>
            <a:r>
              <a:rPr lang="el-GR" sz="1000" kern="1200" dirty="0" smtClean="0">
                <a:solidFill>
                  <a:srgbClr val="5075BC"/>
                </a:solidFill>
                <a:latin typeface="+mn-lt"/>
                <a:ea typeface="+mn-ea"/>
                <a:cs typeface="+mn-cs"/>
              </a:rPr>
              <a:t>:</a:t>
            </a:r>
            <a:r>
              <a:rPr lang="en-US" sz="1000" kern="1200" dirty="0" smtClean="0">
                <a:solidFill>
                  <a:srgbClr val="5075BC"/>
                </a:solidFill>
                <a:latin typeface="+mn-lt"/>
                <a:ea typeface="+mn-ea"/>
                <a:cs typeface="+mn-cs"/>
              </a:rPr>
              <a:t> </a:t>
            </a:r>
            <a:r>
              <a:rPr lang="el-GR" sz="1000" kern="1200" dirty="0" smtClean="0">
                <a:solidFill>
                  <a:srgbClr val="5075BC"/>
                </a:solidFill>
                <a:latin typeface="+mn-lt"/>
                <a:ea typeface="+mn-ea"/>
                <a:cs typeface="+mn-cs"/>
              </a:rPr>
              <a:t>Ανιχνεύοντας και ερμηνεύοντας τα "απομεινάρια της ιστορίας" στα σύγχρονα κείμενα "επιστήμης" που διακινούν τα ΜΜΕ</a:t>
            </a:r>
            <a:r>
              <a:rPr lang="en-US" sz="1000" kern="1200" dirty="0" smtClean="0">
                <a:solidFill>
                  <a:srgbClr val="5075BC"/>
                </a:solidFill>
                <a:latin typeface="+mn-lt"/>
                <a:ea typeface="+mn-ea"/>
                <a:cs typeface="+mn-cs"/>
              </a:rPr>
              <a:t>.</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opencourses.uoa.gr/courses/ECD1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628800"/>
            <a:ext cx="7772400" cy="1470025"/>
          </a:xfrm>
        </p:spPr>
        <p:txBody>
          <a:bodyPr/>
          <a:lstStyle/>
          <a:p>
            <a:r>
              <a:rPr lang="el-GR" dirty="0"/>
              <a:t>Εξέλιξη των ιδεών στις Φυσικές Επιστήμες</a:t>
            </a:r>
          </a:p>
        </p:txBody>
      </p:sp>
      <p:sp>
        <p:nvSpPr>
          <p:cNvPr id="3" name="Υπότιτλος 2"/>
          <p:cNvSpPr>
            <a:spLocks noGrp="1"/>
          </p:cNvSpPr>
          <p:nvPr>
            <p:ph type="subTitle" idx="1"/>
          </p:nvPr>
        </p:nvSpPr>
        <p:spPr>
          <a:xfrm>
            <a:off x="467544" y="3284984"/>
            <a:ext cx="8352928" cy="3240360"/>
          </a:xfrm>
        </p:spPr>
        <p:txBody>
          <a:bodyPr>
            <a:normAutofit fontScale="85000" lnSpcReduction="20000"/>
          </a:bodyPr>
          <a:lstStyle/>
          <a:p>
            <a:pPr lvl="0"/>
            <a:r>
              <a:rPr lang="el-GR" dirty="0">
                <a:solidFill>
                  <a:srgbClr val="5075BC"/>
                </a:solidFill>
              </a:rPr>
              <a:t>Ενότητα </a:t>
            </a:r>
            <a:r>
              <a:rPr lang="en-US" dirty="0" smtClean="0">
                <a:solidFill>
                  <a:srgbClr val="5075BC"/>
                </a:solidFill>
              </a:rPr>
              <a:t>7</a:t>
            </a:r>
            <a:r>
              <a:rPr lang="el-GR" dirty="0" smtClean="0">
                <a:solidFill>
                  <a:srgbClr val="5075BC"/>
                </a:solidFill>
              </a:rPr>
              <a:t>:</a:t>
            </a:r>
            <a:r>
              <a:rPr lang="en-US" dirty="0" smtClean="0">
                <a:solidFill>
                  <a:srgbClr val="5075BC"/>
                </a:solidFill>
              </a:rPr>
              <a:t> </a:t>
            </a:r>
            <a:r>
              <a:rPr lang="el-GR" dirty="0"/>
              <a:t>Ανιχνεύοντας και ερμηνεύοντας τα "απομεινάρια της ιστορίας" στα σύγχρονα κείμενα "επιστήμης" που διακινούν τα Μέσα Μαζικής </a:t>
            </a:r>
            <a:r>
              <a:rPr lang="el-GR" dirty="0" smtClean="0"/>
              <a:t>Ενημέρωσης</a:t>
            </a:r>
            <a:r>
              <a:rPr lang="en-US" dirty="0" smtClean="0"/>
              <a:t>.</a:t>
            </a:r>
            <a:endParaRPr lang="en-US" dirty="0"/>
          </a:p>
          <a:p>
            <a:endParaRPr lang="en-US" dirty="0"/>
          </a:p>
          <a:p>
            <a:r>
              <a:rPr lang="el-GR" dirty="0" smtClean="0">
                <a:sym typeface="Helvetica" pitchFamily="2" charset="0"/>
              </a:rPr>
              <a:t>Βασίλης Τσελφές</a:t>
            </a:r>
            <a:endParaRPr lang="el-GR" dirty="0">
              <a:sym typeface="Helvetica" pitchFamily="2" charset="0"/>
            </a:endParaRPr>
          </a:p>
          <a:p>
            <a:r>
              <a:rPr lang="el-GR" dirty="0" smtClean="0">
                <a:sym typeface="Helvetica" pitchFamily="2" charset="0"/>
              </a:rPr>
              <a:t>Ε</a:t>
            </a:r>
            <a:r>
              <a:rPr lang="en-US" dirty="0" err="1" smtClean="0">
                <a:sym typeface="Helvetica" pitchFamily="2" charset="0"/>
              </a:rPr>
              <a:t>θνικὸ</a:t>
            </a:r>
            <a:r>
              <a:rPr lang="en-US" dirty="0" smtClean="0">
                <a:sym typeface="Helvetica" pitchFamily="2" charset="0"/>
              </a:rPr>
              <a:t> κα</a:t>
            </a:r>
            <a:r>
              <a:rPr lang="el-GR" dirty="0" smtClean="0">
                <a:sym typeface="Helvetica" pitchFamily="2" charset="0"/>
              </a:rPr>
              <a:t>ι</a:t>
            </a:r>
            <a:r>
              <a:rPr lang="en-US" dirty="0" smtClean="0">
                <a:sym typeface="Helvetica" pitchFamily="2" charset="0"/>
              </a:rPr>
              <a:t> </a:t>
            </a:r>
            <a:r>
              <a:rPr lang="en-US" dirty="0">
                <a:sym typeface="Helvetica" pitchFamily="2" charset="0"/>
              </a:rPr>
              <a:t>Καπ</a:t>
            </a:r>
            <a:r>
              <a:rPr lang="en-US" dirty="0" err="1">
                <a:sym typeface="Helvetica" pitchFamily="2" charset="0"/>
              </a:rPr>
              <a:t>οδιστρι</a:t>
            </a:r>
            <a:r>
              <a:rPr lang="en-US" dirty="0">
                <a:sym typeface="Helvetica" pitchFamily="2" charset="0"/>
              </a:rPr>
              <a:t>ακὸ Πανεπιστήμιο </a:t>
            </a:r>
            <a:r>
              <a:rPr lang="el-GR" dirty="0" smtClean="0">
                <a:sym typeface="Helvetica" pitchFamily="2" charset="0"/>
              </a:rPr>
              <a:t>Α</a:t>
            </a:r>
            <a:r>
              <a:rPr lang="en-US" dirty="0" err="1" smtClean="0">
                <a:sym typeface="Helvetica" pitchFamily="2" charset="0"/>
              </a:rPr>
              <a:t>θην</a:t>
            </a:r>
            <a:r>
              <a:rPr lang="el-GR" dirty="0" smtClean="0">
                <a:sym typeface="Helvetica" pitchFamily="2" charset="0"/>
              </a:rPr>
              <a:t>ώ</a:t>
            </a:r>
            <a:r>
              <a:rPr lang="en-US" dirty="0" smtClean="0">
                <a:sym typeface="Helvetica" pitchFamily="2" charset="0"/>
              </a:rPr>
              <a:t>ν</a:t>
            </a:r>
            <a:endParaRPr lang="en-US" dirty="0">
              <a:sym typeface="Helvetica" pitchFamily="2" charset="0"/>
            </a:endParaRPr>
          </a:p>
          <a:p>
            <a:r>
              <a:rPr lang="en-US" dirty="0" err="1" smtClean="0">
                <a:sym typeface="Helvetica" pitchFamily="2" charset="0"/>
              </a:rPr>
              <a:t>Τμ</a:t>
            </a:r>
            <a:r>
              <a:rPr lang="el-GR" dirty="0" smtClean="0">
                <a:sym typeface="Helvetica" pitchFamily="2" charset="0"/>
              </a:rPr>
              <a:t>ή</a:t>
            </a:r>
            <a:r>
              <a:rPr lang="en-US" dirty="0" smtClean="0">
                <a:sym typeface="Helvetica" pitchFamily="2" charset="0"/>
              </a:rPr>
              <a:t>μα </a:t>
            </a:r>
            <a:r>
              <a:rPr lang="el-GR" dirty="0" smtClean="0">
                <a:sym typeface="Helvetica" pitchFamily="2" charset="0"/>
              </a:rPr>
              <a:t>Εκπαίδευσης και Αγωγής στην Προσχολική </a:t>
            </a:r>
            <a:r>
              <a:rPr lang="el-GR" dirty="0" smtClean="0">
                <a:sym typeface="Helvetica" pitchFamily="2" charset="0"/>
              </a:rPr>
              <a:t>Ηλικία</a:t>
            </a:r>
            <a:endParaRPr lang="en-US" dirty="0">
              <a:sym typeface="Helvetica" pitchFamily="2" charset="0"/>
            </a:endParaRPr>
          </a:p>
        </p:txBody>
      </p:sp>
      <p:pic>
        <p:nvPicPr>
          <p:cNvPr id="4" name="Picture 6" descr="Λογότυπο Εθνικόν και Καποδιστριακόν Πανεπιστήμιον Αθηνών"/>
          <p:cNvPicPr>
            <a:picLocks noChangeAspect="1"/>
          </p:cNvPicPr>
          <p:nvPr/>
        </p:nvPicPr>
        <p:blipFill>
          <a:blip r:embed="rId2" cstate="print"/>
          <a:stretch>
            <a:fillRect/>
          </a:stretch>
        </p:blipFill>
        <p:spPr>
          <a:xfrm>
            <a:off x="179512" y="404664"/>
            <a:ext cx="4147938" cy="817388"/>
          </a:xfrm>
          <a:prstGeom prst="rect">
            <a:avLst/>
          </a:prstGeom>
        </p:spPr>
      </p:pic>
    </p:spTree>
    <p:extLst>
      <p:ext uri="{BB962C8B-B14F-4D97-AF65-F5344CB8AC3E}">
        <p14:creationId xmlns:p14="http://schemas.microsoft.com/office/powerpoint/2010/main" val="3108404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Κατά πόσο θα πρέπει να θεωρείται «κατοικίδιο» η γάτα</a:t>
            </a:r>
            <a:endParaRPr lang="en-US" dirty="0"/>
          </a:p>
        </p:txBody>
      </p:sp>
      <p:sp>
        <p:nvSpPr>
          <p:cNvPr id="3" name="Content Placeholder 2"/>
          <p:cNvSpPr>
            <a:spLocks noGrp="1"/>
          </p:cNvSpPr>
          <p:nvPr>
            <p:ph idx="1"/>
          </p:nvPr>
        </p:nvSpPr>
        <p:spPr>
          <a:xfrm>
            <a:off x="457200" y="1600200"/>
            <a:ext cx="8229600" cy="4916263"/>
          </a:xfrm>
        </p:spPr>
        <p:txBody>
          <a:bodyPr>
            <a:normAutofit fontScale="70000" lnSpcReduction="20000"/>
          </a:bodyPr>
          <a:lstStyle/>
          <a:p>
            <a:r>
              <a:rPr lang="el-GR" dirty="0"/>
              <a:t>Οι πιθανοί πρόγονοι των οικόσιτων σκύλων χρονολογούνται στα 30.000 χρόνια πριν. Οι πρόγονοι όμως των οικόσιτων γατών, σύμφωνα με τα λείψανα που έχουν ανακαλυφθεί μέχρι στιγμής, φαίνεται να πηγαίνουν πίσω μόλις 9.500 χρόνια. Αυτή η διαφορά έρχεται να υποστηρίξει την αντίληψή μας σχετικά με τον συγκριτικό βαθμό εξημέρωσης των δύο ειδών: Οι σκύλοι θέλουν να είναι «οι καλύτεροι φίλοι του ανθρώπου», ενώ οι γάτες όχι και </a:t>
            </a:r>
            <a:r>
              <a:rPr lang="el-GR" dirty="0" smtClean="0"/>
              <a:t>τόσο.</a:t>
            </a:r>
          </a:p>
          <a:p>
            <a:r>
              <a:rPr lang="el-GR" dirty="0" smtClean="0"/>
              <a:t>Μπορεί </a:t>
            </a:r>
            <a:r>
              <a:rPr lang="el-GR" dirty="0"/>
              <a:t>τα απολιθώματα να αποτελούν εύχρηστα στιγμιότυπα του παρελθόντος, όμως η ανάλυση του γονιδιώματος είναι η μηχανή του χρόνου που επιτρέπει στους επιστήμονες να «διαβάσουν» αντίστροφα την εξελικτική ιστορία των ειδών. Παρότι η πρώτη ανάλυση του γονιδιώματος της οικόσιτης γάτας έγινε το 2007, μία πρόσφατη μελέτη στην οποία συμμετείχα συνέκρινε το γονιδίωμα της οικόσιτης γάτας με αυτό της αγριόγατας (Felis </a:t>
            </a:r>
            <a:r>
              <a:rPr lang="el-GR" dirty="0" err="1"/>
              <a:t>silvestris</a:t>
            </a:r>
            <a:r>
              <a:rPr lang="el-GR" dirty="0"/>
              <a:t>), ρίχνοντας φως στα τελευταία 10.000 χρόνια εξελικτικής προσαρμογής των αιλουροειδών</a:t>
            </a:r>
            <a:r>
              <a:rPr lang="el-GR" dirty="0" smtClean="0"/>
              <a:t>...</a:t>
            </a:r>
            <a:endParaRPr lang="en-US" dirty="0"/>
          </a:p>
        </p:txBody>
      </p:sp>
    </p:spTree>
    <p:extLst>
      <p:ext uri="{BB962C8B-B14F-4D97-AF65-F5344CB8AC3E}">
        <p14:creationId xmlns:p14="http://schemas.microsoft.com/office/powerpoint/2010/main" val="3888326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Εξάσκηση για εγκέφαλο... σε φόρμα</a:t>
            </a:r>
            <a:endParaRPr lang="en-US" dirty="0"/>
          </a:p>
        </p:txBody>
      </p:sp>
      <p:sp>
        <p:nvSpPr>
          <p:cNvPr id="3" name="Content Placeholder 2"/>
          <p:cNvSpPr>
            <a:spLocks noGrp="1"/>
          </p:cNvSpPr>
          <p:nvPr>
            <p:ph idx="1"/>
          </p:nvPr>
        </p:nvSpPr>
        <p:spPr>
          <a:xfrm>
            <a:off x="457200" y="1417638"/>
            <a:ext cx="8229600" cy="5440362"/>
          </a:xfrm>
        </p:spPr>
        <p:txBody>
          <a:bodyPr>
            <a:normAutofit fontScale="77500" lnSpcReduction="20000"/>
          </a:bodyPr>
          <a:lstStyle/>
          <a:p>
            <a:r>
              <a:rPr lang="el-GR" dirty="0"/>
              <a:t>Το ντοκιμαντέρ «</a:t>
            </a:r>
            <a:r>
              <a:rPr lang="el-GR" dirty="0" err="1"/>
              <a:t>Επανασχεδιάζοντας</a:t>
            </a:r>
            <a:r>
              <a:rPr lang="el-GR" dirty="0"/>
              <a:t> τον εγκέφαλό μου: Κάνε με εξυπνότερο», το οποίο προβλήθηκε στο 8ο Διεθνές Φεστιβάλ Επιστημονικών Ταινιών που διοργανώνει κάθε χρόνο το Κέντρο Κοινωνίας, Επιστήμης και Τέχνης CAID στην Αθήνα, βάζει στοίχημα να κάνει τον παρουσιαστή του </a:t>
            </a:r>
            <a:r>
              <a:rPr lang="el-GR" dirty="0" err="1"/>
              <a:t>Τοντ</a:t>
            </a:r>
            <a:r>
              <a:rPr lang="el-GR" dirty="0"/>
              <a:t> </a:t>
            </a:r>
            <a:r>
              <a:rPr lang="el-GR" dirty="0" err="1"/>
              <a:t>Σάμπσον</a:t>
            </a:r>
            <a:r>
              <a:rPr lang="el-GR" dirty="0"/>
              <a:t> πιο έξυπνο μέσα σε τέσσερις εβδομάδες και να αποδείξει σε όλους ότι μπορούν να βελτιώσουν τον εγκέφαλό </a:t>
            </a:r>
            <a:r>
              <a:rPr lang="el-GR" dirty="0" smtClean="0"/>
              <a:t>τους.</a:t>
            </a:r>
          </a:p>
          <a:p>
            <a:r>
              <a:rPr lang="el-GR" dirty="0" smtClean="0"/>
              <a:t>Την </a:t>
            </a:r>
            <a:r>
              <a:rPr lang="el-GR" dirty="0"/>
              <a:t>περασμένη χρονιά μέσα από τα ντοκιμαντέρ «Ντόπινγκ εγκεφάλου» και «</a:t>
            </a:r>
            <a:r>
              <a:rPr lang="el-GR" dirty="0" err="1"/>
              <a:t>Ονειρα</a:t>
            </a:r>
            <a:r>
              <a:rPr lang="el-GR" dirty="0"/>
              <a:t> με το </a:t>
            </a:r>
            <a:r>
              <a:rPr lang="el-GR" dirty="0" err="1"/>
              <a:t>DNA</a:t>
            </a:r>
            <a:r>
              <a:rPr lang="el-GR" dirty="0"/>
              <a:t>» που προβλήθηκαν στο πλαίσιο του ίδιου φεστιβάλ, οι θεατές εξερεύνησαν πώς χημικές ουσίες, νόμιμες ή παράνομες, μπορούν να ενισχύσουν την εγκεφαλική λειτουργία, καθώς και πώς γνωρίζοντας τα γονίδια που συνδέονται με άτομα υψηλής νοημοσύνης μπορεί κανείς να οδηγήσει μέχρι και στον γενετικό σχεδιασμό ανθρώπων με υψηλό δείκτη νοημοσύνης</a:t>
            </a:r>
            <a:r>
              <a:rPr lang="el-GR" dirty="0" smtClean="0"/>
              <a:t>...</a:t>
            </a:r>
            <a:endParaRPr lang="en-US" dirty="0"/>
          </a:p>
        </p:txBody>
      </p:sp>
    </p:spTree>
    <p:extLst>
      <p:ext uri="{BB962C8B-B14F-4D97-AF65-F5344CB8AC3E}">
        <p14:creationId xmlns:p14="http://schemas.microsoft.com/office/powerpoint/2010/main" val="1758907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Οι προφητείες του </a:t>
            </a:r>
            <a:r>
              <a:rPr lang="el-GR" dirty="0" err="1"/>
              <a:t>Στίβεν</a:t>
            </a:r>
            <a:r>
              <a:rPr lang="el-GR" dirty="0"/>
              <a:t> </a:t>
            </a:r>
            <a:r>
              <a:rPr lang="el-GR" dirty="0" err="1"/>
              <a:t>Χόκινγκ</a:t>
            </a:r>
            <a:endParaRPr lang="en-US" dirty="0"/>
          </a:p>
        </p:txBody>
      </p:sp>
      <p:sp>
        <p:nvSpPr>
          <p:cNvPr id="3" name="Content Placeholder 2"/>
          <p:cNvSpPr>
            <a:spLocks noGrp="1"/>
          </p:cNvSpPr>
          <p:nvPr>
            <p:ph idx="1"/>
          </p:nvPr>
        </p:nvSpPr>
        <p:spPr>
          <a:xfrm>
            <a:off x="457200" y="1417638"/>
            <a:ext cx="8229600" cy="5440362"/>
          </a:xfrm>
        </p:spPr>
        <p:txBody>
          <a:bodyPr>
            <a:normAutofit fontScale="77500" lnSpcReduction="20000"/>
          </a:bodyPr>
          <a:lstStyle/>
          <a:p>
            <a:r>
              <a:rPr lang="el-GR" dirty="0"/>
              <a:t>Ο </a:t>
            </a:r>
            <a:r>
              <a:rPr lang="el-GR" dirty="0" err="1"/>
              <a:t>Χόκινγκ</a:t>
            </a:r>
            <a:r>
              <a:rPr lang="el-GR" dirty="0"/>
              <a:t> προλογίζοντας το βιβλίο «</a:t>
            </a:r>
            <a:r>
              <a:rPr lang="el-GR" dirty="0" err="1"/>
              <a:t>Starmus</a:t>
            </a:r>
            <a:r>
              <a:rPr lang="el-GR" dirty="0"/>
              <a:t>, 50 Years of Man in Space» παρουσιάζεται ως υποστηρικτής της θεωρίας του λεγόμενου «κυκλικού Σύμπαντος». Πρόκειται για μια θεωρία που αναπτύχθηκε στα τέλη της δεκαετίας του 1990, σύμφωνα με την οποία υπάρχει ένας αέναος κύκλος δημιουργίας συμπάντων</a:t>
            </a:r>
            <a:r>
              <a:rPr lang="el-GR" dirty="0" smtClean="0"/>
              <a:t>.</a:t>
            </a:r>
          </a:p>
          <a:p>
            <a:r>
              <a:rPr lang="el-GR" dirty="0"/>
              <a:t>Η συμπαντική εναλλαγή γίνεται, σύμφωνα με αυτή τη θεωρία, μέσω μιας φυσαλίδας την οποία κβαντικές διακυμάνσεις δημιουργούν σε κάποιο κοσμικό κενό. Η φυσαλίδα αρχίζει να μεγαλώνει και καθώς μεγαλώνει «καταπίνει» τον χώρο, δηλαδή το Σύμπαν στο όποιο δημιουργήθηκε επιτρέποντας έτσι σε ένα νέο Σύμπαν να εγκατασταθεί στη θέση του προηγούμενου. Στη δημιουργία της φυσαλίδας, έστω και άθελά του, παίζει ρόλο το </a:t>
            </a:r>
            <a:r>
              <a:rPr lang="el-GR" dirty="0" err="1"/>
              <a:t>μποζόνιο</a:t>
            </a:r>
            <a:r>
              <a:rPr lang="el-GR" dirty="0"/>
              <a:t> </a:t>
            </a:r>
            <a:r>
              <a:rPr lang="el-GR" dirty="0" err="1"/>
              <a:t>Χιγκς</a:t>
            </a:r>
            <a:r>
              <a:rPr lang="el-GR" dirty="0"/>
              <a:t>, οι ιδιότητες του οποίου δείχνουν ότι το Σύμπαν είναι ασταθές και άρα μπορεί να καταρρεύσει κάποτε</a:t>
            </a:r>
            <a:r>
              <a:rPr lang="el-GR" dirty="0" smtClean="0"/>
              <a:t>...</a:t>
            </a:r>
            <a:endParaRPr lang="en-US" dirty="0"/>
          </a:p>
        </p:txBody>
      </p:sp>
    </p:spTree>
    <p:extLst>
      <p:ext uri="{BB962C8B-B14F-4D97-AF65-F5344CB8AC3E}">
        <p14:creationId xmlns:p14="http://schemas.microsoft.com/office/powerpoint/2010/main" val="4040270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Οι προφητείες του </a:t>
            </a:r>
            <a:r>
              <a:rPr lang="el-GR" dirty="0" err="1" smtClean="0"/>
              <a:t>Στίβεν</a:t>
            </a:r>
            <a:r>
              <a:rPr lang="el-GR" dirty="0" smtClean="0"/>
              <a:t> </a:t>
            </a:r>
            <a:r>
              <a:rPr lang="el-GR" dirty="0" err="1" smtClean="0"/>
              <a:t>Χόκινγκ</a:t>
            </a:r>
            <a:endParaRPr lang="en-US" dirty="0"/>
          </a:p>
        </p:txBody>
      </p:sp>
      <p:sp>
        <p:nvSpPr>
          <p:cNvPr id="3" name="Content Placeholder 2"/>
          <p:cNvSpPr>
            <a:spLocks noGrp="1"/>
          </p:cNvSpPr>
          <p:nvPr>
            <p:ph idx="1"/>
          </p:nvPr>
        </p:nvSpPr>
        <p:spPr>
          <a:xfrm>
            <a:off x="457200" y="1600200"/>
            <a:ext cx="8229600" cy="4890608"/>
          </a:xfrm>
        </p:spPr>
        <p:txBody>
          <a:bodyPr>
            <a:normAutofit fontScale="85000" lnSpcReduction="20000"/>
          </a:bodyPr>
          <a:lstStyle/>
          <a:p>
            <a:r>
              <a:rPr lang="el-GR" dirty="0"/>
              <a:t>«Η πλήρης ανάπτυξη της τεχνητής νοημοσύνης μπορεί να σημάνει το τέλος του ανθρώπινου είδους», τόνισε με έμφαση στο </a:t>
            </a:r>
            <a:r>
              <a:rPr lang="el-GR" dirty="0" err="1"/>
              <a:t>BBC</a:t>
            </a:r>
            <a:r>
              <a:rPr lang="el-GR" dirty="0"/>
              <a:t>, συμπληρώνοντας πως μπορεί οι απλοϊκές μορφές τεχνητής νοημοσύνης που έχουν δημιουργηθεί μέχρι στιγμής, να έχουν αποδειχτεί πολύ χρήσιμες, ωστόσο δεν παρέλειψε να εκφράσει το φόβο του για τις συνέπειες που μπορεί να υπάρξουν, αν αυτή δημιουργήσει κάτι που θα ξεπεράσει τις ανθρώπινες </a:t>
            </a:r>
            <a:r>
              <a:rPr lang="el-GR" dirty="0" err="1"/>
              <a:t>ικανότητες…</a:t>
            </a:r>
            <a:endParaRPr lang="el-GR" dirty="0"/>
          </a:p>
          <a:p>
            <a:r>
              <a:rPr lang="el-GR" dirty="0"/>
              <a:t>«Θα έκανε κουμάντο μόνο του και θα </a:t>
            </a:r>
            <a:r>
              <a:rPr lang="el-GR" dirty="0" err="1"/>
              <a:t>επανασχεδίαζε</a:t>
            </a:r>
            <a:r>
              <a:rPr lang="el-GR" dirty="0"/>
              <a:t> τον εαυτό του με αυξανόμενη ταχύτητα. Οι άνθρωποι, οι οποίοι είναι περιορισμένοι από την αργή βιολογική εξέλιξη, δεν θα μπορούσαν να το ανταγωνιστούν και θα έμεναν πίσω», υπογράμμισε.</a:t>
            </a:r>
          </a:p>
          <a:p>
            <a:endParaRPr lang="el-GR" dirty="0"/>
          </a:p>
          <a:p>
            <a:endParaRPr lang="el-GR" dirty="0"/>
          </a:p>
        </p:txBody>
      </p:sp>
    </p:spTree>
    <p:extLst>
      <p:ext uri="{BB962C8B-B14F-4D97-AF65-F5344CB8AC3E}">
        <p14:creationId xmlns:p14="http://schemas.microsoft.com/office/powerpoint/2010/main" val="3344851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Οι προφητείες του </a:t>
            </a:r>
            <a:r>
              <a:rPr lang="el-GR" dirty="0" err="1" smtClean="0"/>
              <a:t>Στίβεν</a:t>
            </a:r>
            <a:r>
              <a:rPr lang="el-GR" dirty="0" smtClean="0"/>
              <a:t> </a:t>
            </a:r>
            <a:r>
              <a:rPr lang="el-GR" dirty="0" err="1" smtClean="0"/>
              <a:t>Χόκινγκ</a:t>
            </a:r>
            <a:endParaRPr lang="en-US" dirty="0"/>
          </a:p>
        </p:txBody>
      </p:sp>
      <p:sp>
        <p:nvSpPr>
          <p:cNvPr id="3" name="Content Placeholder 2"/>
          <p:cNvSpPr>
            <a:spLocks noGrp="1"/>
          </p:cNvSpPr>
          <p:nvPr>
            <p:ph idx="1"/>
          </p:nvPr>
        </p:nvSpPr>
        <p:spPr>
          <a:xfrm>
            <a:off x="457200" y="1600200"/>
            <a:ext cx="8229600" cy="5006057"/>
          </a:xfrm>
        </p:spPr>
        <p:txBody>
          <a:bodyPr>
            <a:normAutofit fontScale="77500" lnSpcReduction="20000"/>
          </a:bodyPr>
          <a:lstStyle/>
          <a:p>
            <a:r>
              <a:rPr lang="el-GR" dirty="0"/>
              <a:t>«Σε 50 χρόνια θα έχουμε δημιουργήσει βάσεις και κατοικίες στη Σελήνη στις οποίες θα ζουν άνθρωποι. Το ίδιο θα γίνει και στον Άρη μέχρι το τέλος του αιώνα» είπε ο </a:t>
            </a:r>
            <a:r>
              <a:rPr lang="el-GR" dirty="0" err="1"/>
              <a:t>Χόκινγκ</a:t>
            </a:r>
            <a:r>
              <a:rPr lang="el-GR" dirty="0"/>
              <a:t> .</a:t>
            </a:r>
          </a:p>
          <a:p>
            <a:r>
              <a:rPr lang="el-GR" dirty="0"/>
              <a:t>«Ο πλανήτης μας είναι ένας παλιός κόσμος που απειλείται από τη συνεχή αύξηση του ανθρώπινου πληθυσμού και την εξάντληση των πλουτοπαραγωγικών πηγών της Γης. Πρέπει να ληφθούν υπόψη αυτοί οι παράγοντες και να φτιάξουμε ένα σχέδιο Β. Αν θέλουμε ο άνθρωπος να επιβιώσει τα επόμενα εκατό χρόνια, πολύ περισσότερο αν μιλήσουμε για τα επόμενα χίλια έτη, είναι επιβεβλημένη η αποίκηση άλλων κόσμων μακριά από τη Γη. Αν ακολουθήσουμε αυτό το μονοπάτι είμαι βέβαιος ότι ο αιώνας που διανύουμε θα χαρακτηριστεί ως μια πραγματική διαστημική εποχή» ανέφερε ο </a:t>
            </a:r>
            <a:r>
              <a:rPr lang="el-GR" dirty="0" err="1"/>
              <a:t>Χόκινγκ</a:t>
            </a:r>
            <a:r>
              <a:rPr lang="el-GR" dirty="0" smtClean="0"/>
              <a:t>.</a:t>
            </a:r>
            <a:endParaRPr lang="el-GR" dirty="0"/>
          </a:p>
        </p:txBody>
      </p:sp>
    </p:spTree>
    <p:extLst>
      <p:ext uri="{BB962C8B-B14F-4D97-AF65-F5344CB8AC3E}">
        <p14:creationId xmlns:p14="http://schemas.microsoft.com/office/powerpoint/2010/main" val="1162807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Τεχνολογία ή επιστήμη;</a:t>
            </a:r>
            <a:endParaRPr lang="en-US" dirty="0"/>
          </a:p>
        </p:txBody>
      </p:sp>
      <p:sp>
        <p:nvSpPr>
          <p:cNvPr id="3" name="Content Placeholder 2"/>
          <p:cNvSpPr>
            <a:spLocks noGrp="1"/>
          </p:cNvSpPr>
          <p:nvPr>
            <p:ph idx="1"/>
          </p:nvPr>
        </p:nvSpPr>
        <p:spPr/>
        <p:txBody>
          <a:bodyPr>
            <a:normAutofit fontScale="92500" lnSpcReduction="20000"/>
          </a:bodyPr>
          <a:lstStyle/>
          <a:p>
            <a:r>
              <a:rPr lang="el-GR" dirty="0" smtClean="0"/>
              <a:t>Διαχείριση της πολυπλοκότητας με τεχνοκρατική ματιά</a:t>
            </a:r>
          </a:p>
          <a:p>
            <a:r>
              <a:rPr lang="el-GR" dirty="0" smtClean="0"/>
              <a:t>Τρεις νέες ουτοπίες:</a:t>
            </a:r>
          </a:p>
          <a:p>
            <a:pPr lvl="1"/>
            <a:r>
              <a:rPr lang="el-GR" dirty="0" smtClean="0"/>
              <a:t>Η ουτοπία του διαστήματος</a:t>
            </a:r>
          </a:p>
          <a:p>
            <a:pPr lvl="1"/>
            <a:r>
              <a:rPr lang="el-GR" dirty="0" smtClean="0"/>
              <a:t>Η ουτοπία της γενετικής </a:t>
            </a:r>
          </a:p>
          <a:p>
            <a:pPr lvl="1"/>
            <a:r>
              <a:rPr lang="el-GR" dirty="0" smtClean="0"/>
              <a:t>Η ουτοπία των Η/Υ</a:t>
            </a:r>
          </a:p>
          <a:p>
            <a:r>
              <a:rPr lang="el-GR" dirty="0" smtClean="0"/>
              <a:t>Μελλοντολογία και τεχνοκρατική επιστήμη της πολυπλοκότητας</a:t>
            </a:r>
          </a:p>
          <a:p>
            <a:r>
              <a:rPr lang="el-GR" dirty="0" smtClean="0"/>
              <a:t>Και ο φόβος ...</a:t>
            </a:r>
            <a:endParaRPr lang="el-GR" dirty="0"/>
          </a:p>
        </p:txBody>
      </p:sp>
    </p:spTree>
    <p:extLst>
      <p:ext uri="{BB962C8B-B14F-4D97-AF65-F5344CB8AC3E}">
        <p14:creationId xmlns:p14="http://schemas.microsoft.com/office/powerpoint/2010/main" val="216873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Τέλος</a:t>
            </a:r>
            <a:endParaRPr lang="el-GR" dirty="0"/>
          </a:p>
        </p:txBody>
      </p:sp>
      <p:sp>
        <p:nvSpPr>
          <p:cNvPr id="3" name="Υπότιτλος 2"/>
          <p:cNvSpPr>
            <a:spLocks noGrp="1"/>
          </p:cNvSpPr>
          <p:nvPr>
            <p:ph type="subTitle" idx="1"/>
          </p:nvPr>
        </p:nvSpPr>
        <p:spPr/>
        <p:txBody>
          <a:bodyPr/>
          <a:lstStyle/>
          <a:p>
            <a:endParaRPr lang="el-GR"/>
          </a:p>
        </p:txBody>
      </p:sp>
    </p:spTree>
    <p:extLst>
      <p:ext uri="{BB962C8B-B14F-4D97-AF65-F5344CB8AC3E}">
        <p14:creationId xmlns:p14="http://schemas.microsoft.com/office/powerpoint/2010/main" val="25050539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n-US" sz="2000" dirty="0" smtClean="0"/>
              <a:t>1.0.</a:t>
            </a:r>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Επιστημονικές παραδόσεις σε σύγχρονα κείμενα επιστήμης 2</a:t>
            </a:r>
            <a:endParaRPr lang="en-US" dirty="0"/>
          </a:p>
        </p:txBody>
      </p:sp>
      <p:sp>
        <p:nvSpPr>
          <p:cNvPr id="3" name="Subtitle 2"/>
          <p:cNvSpPr>
            <a:spLocks noGrp="1"/>
          </p:cNvSpPr>
          <p:nvPr>
            <p:ph type="subTitle" idx="1"/>
          </p:nvPr>
        </p:nvSpPr>
        <p:spPr/>
        <p:txBody>
          <a:bodyPr>
            <a:normAutofit/>
          </a:bodyPr>
          <a:lstStyle/>
          <a:p>
            <a:pPr algn="r"/>
            <a:endParaRPr lang="en-US" sz="2400" dirty="0"/>
          </a:p>
        </p:txBody>
      </p:sp>
    </p:spTree>
    <p:extLst>
      <p:ext uri="{BB962C8B-B14F-4D97-AF65-F5344CB8AC3E}">
        <p14:creationId xmlns:p14="http://schemas.microsoft.com/office/powerpoint/2010/main" val="8943821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lvl="0" indent="0">
              <a:buNone/>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a:sym typeface="Helvetica" pitchFamily="2" charset="0"/>
              </a:rPr>
              <a:t>Βασίλης </a:t>
            </a:r>
            <a:r>
              <a:rPr lang="el-GR" sz="2000" dirty="0" smtClean="0">
                <a:sym typeface="Helvetica" pitchFamily="2" charset="0"/>
              </a:rPr>
              <a:t>Τσελφές</a:t>
            </a:r>
            <a:r>
              <a:rPr lang="el-GR" sz="2000" dirty="0"/>
              <a:t>. </a:t>
            </a:r>
            <a:r>
              <a:rPr lang="el-GR" sz="2000" dirty="0">
                <a:sym typeface="Helvetica" pitchFamily="2" charset="0"/>
              </a:rPr>
              <a:t>Βασίλης Τσελφές</a:t>
            </a:r>
            <a:r>
              <a:rPr lang="el-GR" sz="2000" dirty="0"/>
              <a:t>. «Εξέλιξη των ιδεών στις Φυσικές </a:t>
            </a:r>
            <a:r>
              <a:rPr lang="el-GR" sz="2000" dirty="0" smtClean="0"/>
              <a:t>Επιστήμες</a:t>
            </a:r>
            <a:r>
              <a:rPr lang="en-US" sz="2000" dirty="0" smtClean="0"/>
              <a:t> - </a:t>
            </a:r>
            <a:r>
              <a:rPr lang="el-GR" sz="2000" dirty="0"/>
              <a:t>Ενότητα </a:t>
            </a:r>
            <a:r>
              <a:rPr lang="en-US" sz="2000" dirty="0"/>
              <a:t>7</a:t>
            </a:r>
            <a:r>
              <a:rPr lang="el-GR" sz="2000" dirty="0"/>
              <a:t>:</a:t>
            </a:r>
            <a:r>
              <a:rPr lang="en-US" sz="2000" dirty="0"/>
              <a:t> </a:t>
            </a:r>
            <a:r>
              <a:rPr lang="el-GR" sz="2000" dirty="0"/>
              <a:t>Ανιχνεύοντας </a:t>
            </a:r>
            <a:r>
              <a:rPr lang="el-GR" sz="2000" dirty="0"/>
              <a:t>και ερμηνεύοντας τα "απομεινάρια της ιστορίας" στα σύγχρονα κείμενα "επιστήμης" που διακινούν τα Μέσα Μαζικής Ενημέρωσης</a:t>
            </a:r>
            <a:r>
              <a:rPr lang="en-US" sz="2000" dirty="0" smtClean="0"/>
              <a:t>.</a:t>
            </a:r>
            <a:r>
              <a:rPr lang="el-GR" sz="2000" dirty="0" smtClean="0"/>
              <a:t>». </a:t>
            </a:r>
            <a:r>
              <a:rPr lang="el-GR" sz="2000" dirty="0"/>
              <a:t>Έκδοση: </a:t>
            </a:r>
            <a:r>
              <a:rPr lang="el-GR" sz="2000" dirty="0" smtClean="0"/>
              <a:t>1.0</a:t>
            </a:r>
            <a:r>
              <a:rPr lang="el-GR" sz="2000" dirty="0"/>
              <a:t>. Αθήνα </a:t>
            </a:r>
            <a:r>
              <a:rPr lang="el-GR" sz="2000" dirty="0" smtClean="0"/>
              <a:t>2015. </a:t>
            </a:r>
            <a:r>
              <a:rPr lang="el-GR" sz="2000" dirty="0"/>
              <a:t>Διαθέσιμο από τη δικτυακή </a:t>
            </a:r>
            <a:r>
              <a:rPr lang="el-GR" sz="2000" dirty="0" smtClean="0"/>
              <a:t>διεύθυνση:</a:t>
            </a:r>
            <a:r>
              <a:rPr lang="en-US" sz="2000" dirty="0"/>
              <a:t> </a:t>
            </a:r>
            <a:r>
              <a:rPr lang="en-US" sz="2000" dirty="0">
                <a:hlinkClick r:id="rId3"/>
              </a:rPr>
              <a:t>http://opencourses.uoa.gr/courses/ECD10/</a:t>
            </a:r>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l-GR" sz="2000" dirty="0" smtClean="0"/>
              <a:t>Δ</a:t>
            </a:r>
            <a:r>
              <a:rPr lang="en-US" sz="2000" dirty="0" err="1" smtClean="0"/>
              <a:t>ήλωση</a:t>
            </a:r>
            <a:r>
              <a:rPr lang="en-US" sz="2000" dirty="0" smtClean="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Πηγές δημοσιογραφικών επιστημονικών κειμένων</a:t>
            </a:r>
            <a:endParaRPr lang="en-US" dirty="0"/>
          </a:p>
        </p:txBody>
      </p:sp>
      <p:sp>
        <p:nvSpPr>
          <p:cNvPr id="3" name="Content Placeholder 2"/>
          <p:cNvSpPr>
            <a:spLocks noGrp="1"/>
          </p:cNvSpPr>
          <p:nvPr>
            <p:ph idx="1"/>
          </p:nvPr>
        </p:nvSpPr>
        <p:spPr/>
        <p:txBody>
          <a:bodyPr>
            <a:normAutofit lnSpcReduction="10000"/>
          </a:bodyPr>
          <a:lstStyle/>
          <a:p>
            <a:r>
              <a:rPr lang="el-GR" dirty="0" smtClean="0"/>
              <a:t>Στα πεδία «επιστήμη» ή «τεχνολογία» ή «επιστήμη – τεχνολογία»</a:t>
            </a:r>
          </a:p>
          <a:p>
            <a:r>
              <a:rPr lang="el-GR" dirty="0" smtClean="0"/>
              <a:t>Περιεχόμενο:</a:t>
            </a:r>
          </a:p>
          <a:p>
            <a:pPr lvl="1"/>
            <a:r>
              <a:rPr lang="el-GR" dirty="0" smtClean="0"/>
              <a:t>Διάστημα</a:t>
            </a:r>
          </a:p>
          <a:p>
            <a:pPr lvl="1"/>
            <a:r>
              <a:rPr lang="el-GR" dirty="0" smtClean="0"/>
              <a:t>Ιατρική – Βιολογία</a:t>
            </a:r>
          </a:p>
          <a:p>
            <a:pPr lvl="1"/>
            <a:r>
              <a:rPr lang="el-GR" dirty="0" smtClean="0"/>
              <a:t>Νέες Τεχνολογίες</a:t>
            </a:r>
          </a:p>
          <a:p>
            <a:pPr lvl="1"/>
            <a:r>
              <a:rPr lang="el-GR" dirty="0" smtClean="0"/>
              <a:t>Περιβάλλον</a:t>
            </a:r>
          </a:p>
          <a:p>
            <a:r>
              <a:rPr lang="el-GR" dirty="0" smtClean="0"/>
              <a:t>Χαρακτηριστικά ...</a:t>
            </a:r>
            <a:endParaRPr lang="el-GR" dirty="0"/>
          </a:p>
          <a:p>
            <a:endParaRPr lang="en-US" dirty="0"/>
          </a:p>
        </p:txBody>
      </p:sp>
    </p:spTree>
    <p:extLst>
      <p:ext uri="{BB962C8B-B14F-4D97-AF65-F5344CB8AC3E}">
        <p14:creationId xmlns:p14="http://schemas.microsoft.com/office/powerpoint/2010/main" val="88757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«Πράσινο φως» για το Ευρωπαϊκό Υπερβολικά Μεγάλο </a:t>
            </a:r>
            <a:r>
              <a:rPr lang="el-GR" dirty="0" smtClean="0"/>
              <a:t>Τηλεσκόπιο</a:t>
            </a:r>
            <a:endParaRPr lang="el-GR" dirty="0"/>
          </a:p>
        </p:txBody>
      </p:sp>
      <p:sp>
        <p:nvSpPr>
          <p:cNvPr id="3" name="Content Placeholder 2"/>
          <p:cNvSpPr>
            <a:spLocks noGrp="1"/>
          </p:cNvSpPr>
          <p:nvPr>
            <p:ph idx="1"/>
          </p:nvPr>
        </p:nvSpPr>
        <p:spPr>
          <a:xfrm>
            <a:off x="457200" y="1600200"/>
            <a:ext cx="8229600" cy="4916263"/>
          </a:xfrm>
        </p:spPr>
        <p:txBody>
          <a:bodyPr>
            <a:normAutofit fontScale="85000" lnSpcReduction="10000"/>
          </a:bodyPr>
          <a:lstStyle/>
          <a:p>
            <a:r>
              <a:rPr lang="el-GR" dirty="0" smtClean="0"/>
              <a:t>Το </a:t>
            </a:r>
            <a:r>
              <a:rPr lang="el-GR" dirty="0"/>
              <a:t>«πράσινο φως» για την κατασκευή του Ευρωπαϊκού Υπερβολικά Μεγάλου Τηλεσκοπίου (European Extremely Large Telescope – E-ELT) δόθηκε τελικά ύστερα από δυο χρόνια καθυστέρησης. Σύμφωνα με ανακοίνωση του Ευρωπαϊκού Νότιου Αστεροσκοπείου (</a:t>
            </a:r>
            <a:r>
              <a:rPr lang="el-GR" dirty="0" err="1"/>
              <a:t>ESO</a:t>
            </a:r>
            <a:r>
              <a:rPr lang="el-GR" dirty="0"/>
              <a:t>) το E-ELT, το οποίο θα είναι το μεγαλύτερο οπτικό τηλεσκόπιο του κόσμου, θα αρχίσει να κατασκευάζεται στη Χιλή και θα είναι έτοιμο να ξεκινήσει την παρατήρηση του ουρανού το 2024. Οι εικόνες του αναμένεται να είναι 16 φορές πιο καθαρές από αυτές του Hubble, το οποίο μας έχει ήδη αποκαλύψει με τον πιο θεαματικό τρόπο άγνωστες «πτυχές» του Σύμπαντος.</a:t>
            </a:r>
            <a:endParaRPr lang="en-US" dirty="0"/>
          </a:p>
        </p:txBody>
      </p:sp>
    </p:spTree>
    <p:extLst>
      <p:ext uri="{BB962C8B-B14F-4D97-AF65-F5344CB8AC3E}">
        <p14:creationId xmlns:p14="http://schemas.microsoft.com/office/powerpoint/2010/main" val="3960549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Ολοκληρώθηκε η δοκιμαστική πτήση του νέου σκάφους της </a:t>
            </a:r>
            <a:r>
              <a:rPr lang="el-GR" dirty="0" smtClean="0"/>
              <a:t>NASA</a:t>
            </a:r>
            <a:endParaRPr lang="en-US" dirty="0"/>
          </a:p>
        </p:txBody>
      </p:sp>
      <p:sp>
        <p:nvSpPr>
          <p:cNvPr id="3" name="Content Placeholder 2"/>
          <p:cNvSpPr>
            <a:spLocks noGrp="1"/>
          </p:cNvSpPr>
          <p:nvPr>
            <p:ph idx="1"/>
          </p:nvPr>
        </p:nvSpPr>
        <p:spPr/>
        <p:txBody>
          <a:bodyPr>
            <a:normAutofit/>
          </a:bodyPr>
          <a:lstStyle/>
          <a:p>
            <a:r>
              <a:rPr lang="el-GR" dirty="0" smtClean="0"/>
              <a:t>Ολοκληρώθηκε </a:t>
            </a:r>
            <a:r>
              <a:rPr lang="el-GR" dirty="0"/>
              <a:t>το απόγευμα της Παρασκευής η πρώτη δοκιμαστική αποστολή του Orion, του σκάφους της NASA που προορίζεται να μεταφέρει τον άνθρωπο πιο μακριά από ποτέ. Η μη επανδρωμένη πτήση έφτασε 15 φορές ψηλότερα από τον Διεθνή Διαστημικό Σταθμό, και εκτέθηκε σε ακραίες θερμοκρασίας όταν επανήλθε στην ατμόσφαιρα για να πέσει στον Ειρηνικό.</a:t>
            </a:r>
            <a:endParaRPr lang="en-US" dirty="0"/>
          </a:p>
        </p:txBody>
      </p:sp>
    </p:spTree>
    <p:extLst>
      <p:ext uri="{BB962C8B-B14F-4D97-AF65-F5344CB8AC3E}">
        <p14:creationId xmlns:p14="http://schemas.microsoft.com/office/powerpoint/2010/main" val="2929506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0088"/>
            <a:ext cx="8229600" cy="1143000"/>
          </a:xfrm>
        </p:spPr>
        <p:txBody>
          <a:bodyPr>
            <a:normAutofit fontScale="90000"/>
          </a:bodyPr>
          <a:lstStyle/>
          <a:p>
            <a:r>
              <a:rPr lang="el-GR" b="1" dirty="0"/>
              <a:t>Ιαπωνικός κυνηγός αστεροειδών αναχώρησε για τον </a:t>
            </a:r>
            <a:r>
              <a:rPr lang="el-GR" b="1" dirty="0" smtClean="0"/>
              <a:t>στόχο</a:t>
            </a:r>
            <a:endParaRPr lang="en-US" dirty="0"/>
          </a:p>
        </p:txBody>
      </p:sp>
      <p:sp>
        <p:nvSpPr>
          <p:cNvPr id="3" name="Content Placeholder 2"/>
          <p:cNvSpPr>
            <a:spLocks noGrp="1"/>
          </p:cNvSpPr>
          <p:nvPr>
            <p:ph idx="1"/>
          </p:nvPr>
        </p:nvSpPr>
        <p:spPr>
          <a:xfrm>
            <a:off x="457200" y="2074825"/>
            <a:ext cx="8229600" cy="4525963"/>
          </a:xfrm>
        </p:spPr>
        <p:txBody>
          <a:bodyPr>
            <a:normAutofit/>
          </a:bodyPr>
          <a:lstStyle/>
          <a:p>
            <a:r>
              <a:rPr lang="el-GR" dirty="0" smtClean="0"/>
              <a:t>Τέσσερα </a:t>
            </a:r>
            <a:r>
              <a:rPr lang="el-GR" dirty="0"/>
              <a:t>χρόνια μετά την ιστορική επιτυχία του </a:t>
            </a:r>
            <a:r>
              <a:rPr lang="el-GR" dirty="0" err="1"/>
              <a:t>Hayabusa</a:t>
            </a:r>
            <a:r>
              <a:rPr lang="el-GR" dirty="0"/>
              <a:t>, της πρώτης αποστολής που έφερε στη Γη δείγματα ενός αστεροειδή, η Ιαπωνία εκτόξευσε την Τετάρτη το </a:t>
            </a:r>
            <a:r>
              <a:rPr lang="el-GR" dirty="0" err="1"/>
              <a:t>Hayabusa</a:t>
            </a:r>
            <a:r>
              <a:rPr lang="el-GR" dirty="0"/>
              <a:t>-2, το οποίο θα στείλει έναν μικρό στόλο από ρομπότ στην επιφάνεια ενός διαστημικού βράχου.</a:t>
            </a:r>
            <a:endParaRPr lang="en-US" dirty="0"/>
          </a:p>
        </p:txBody>
      </p:sp>
    </p:spTree>
    <p:extLst>
      <p:ext uri="{BB962C8B-B14F-4D97-AF65-F5344CB8AC3E}">
        <p14:creationId xmlns:p14="http://schemas.microsoft.com/office/powerpoint/2010/main" val="1152807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Τα γονίδιά μας καθορίζουν την διάρκεια του ύπνου</a:t>
            </a:r>
            <a:endParaRPr lang="en-US" dirty="0"/>
          </a:p>
        </p:txBody>
      </p:sp>
      <p:sp>
        <p:nvSpPr>
          <p:cNvPr id="3" name="Content Placeholder 2"/>
          <p:cNvSpPr>
            <a:spLocks noGrp="1"/>
          </p:cNvSpPr>
          <p:nvPr>
            <p:ph idx="1"/>
          </p:nvPr>
        </p:nvSpPr>
        <p:spPr>
          <a:xfrm>
            <a:off x="457200" y="1600200"/>
            <a:ext cx="8229600" cy="4903435"/>
          </a:xfrm>
        </p:spPr>
        <p:txBody>
          <a:bodyPr>
            <a:normAutofit fontScale="85000" lnSpcReduction="20000"/>
          </a:bodyPr>
          <a:lstStyle/>
          <a:p>
            <a:r>
              <a:rPr lang="el-GR" dirty="0" smtClean="0"/>
              <a:t>Εντοπίστηκαν δύο περιοχές του </a:t>
            </a:r>
            <a:r>
              <a:rPr lang="el-GR" dirty="0" err="1" smtClean="0"/>
              <a:t>DNA</a:t>
            </a:r>
            <a:r>
              <a:rPr lang="el-GR" dirty="0" smtClean="0"/>
              <a:t> που συνδέονται άμεσα με το αν κάποιος κοιμάται πολύ ή λίγο</a:t>
            </a:r>
            <a:r>
              <a:rPr lang="en-US" dirty="0" smtClean="0"/>
              <a:t> …</a:t>
            </a:r>
          </a:p>
          <a:p>
            <a:r>
              <a:rPr lang="el-GR" dirty="0" smtClean="0"/>
              <a:t>Η μελέτη έφερε στο φως δύο περιοχές του </a:t>
            </a:r>
            <a:r>
              <a:rPr lang="el-GR" dirty="0" err="1" smtClean="0"/>
              <a:t>DNA</a:t>
            </a:r>
            <a:r>
              <a:rPr lang="el-GR" dirty="0" smtClean="0"/>
              <a:t>, η μία από τις οποίες είναι πιο κοινή σε όσους κοιμούνται πάνω από τον μέσο όρο και η άλλη, αντίστροφα, είναι πολύ συχνότερη σε εκείνους που κοιμούνται λιγότερο από τον μέσο όρο.</a:t>
            </a:r>
            <a:endParaRPr lang="en-US" dirty="0" smtClean="0"/>
          </a:p>
          <a:p>
            <a:r>
              <a:rPr lang="el-GR" dirty="0" smtClean="0"/>
              <a:t>Προηγούμενες έρευνες έχουν συνδέσει τόσο τον πολύ, όσο και -κυρίως- τον λίγο ύπνο με προβλήματα υγείας</a:t>
            </a:r>
            <a:r>
              <a:rPr lang="en-US" dirty="0" smtClean="0"/>
              <a:t> </a:t>
            </a:r>
            <a:r>
              <a:rPr lang="el-GR" dirty="0" smtClean="0"/>
              <a:t>…</a:t>
            </a:r>
            <a:endParaRPr lang="en-US" dirty="0" smtClean="0"/>
          </a:p>
          <a:p>
            <a:r>
              <a:rPr lang="el-GR" dirty="0"/>
              <a:t>Απαιτείται περαιτέρω μελέτη στο γενετικό </a:t>
            </a:r>
            <a:r>
              <a:rPr lang="el-GR" dirty="0" smtClean="0"/>
              <a:t>υπόβαθρο</a:t>
            </a:r>
            <a:r>
              <a:rPr lang="en-US" dirty="0" smtClean="0"/>
              <a:t> </a:t>
            </a:r>
            <a:r>
              <a:rPr lang="el-GR" dirty="0" smtClean="0"/>
              <a:t>…</a:t>
            </a:r>
            <a:endParaRPr lang="en-US" dirty="0" smtClean="0"/>
          </a:p>
          <a:p>
            <a:endParaRPr lang="el-GR" dirty="0"/>
          </a:p>
        </p:txBody>
      </p:sp>
    </p:spTree>
    <p:extLst>
      <p:ext uri="{BB962C8B-B14F-4D97-AF65-F5344CB8AC3E}">
        <p14:creationId xmlns:p14="http://schemas.microsoft.com/office/powerpoint/2010/main" val="3212175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Γιατί χάνονται τα ψάρια στη Μεσόγειο</a:t>
            </a:r>
            <a:endParaRPr lang="en-US" dirty="0"/>
          </a:p>
        </p:txBody>
      </p:sp>
      <p:sp>
        <p:nvSpPr>
          <p:cNvPr id="3" name="Content Placeholder 2"/>
          <p:cNvSpPr>
            <a:spLocks noGrp="1"/>
          </p:cNvSpPr>
          <p:nvPr>
            <p:ph idx="1"/>
          </p:nvPr>
        </p:nvSpPr>
        <p:spPr>
          <a:xfrm>
            <a:off x="457200" y="1600200"/>
            <a:ext cx="8229600" cy="5095851"/>
          </a:xfrm>
        </p:spPr>
        <p:txBody>
          <a:bodyPr>
            <a:normAutofit fontScale="85000" lnSpcReduction="20000"/>
          </a:bodyPr>
          <a:lstStyle/>
          <a:p>
            <a:r>
              <a:rPr lang="el-GR" dirty="0"/>
              <a:t>Σύμφωνα με τις τελευταίες μελέτες </a:t>
            </a:r>
            <a:r>
              <a:rPr lang="el-GR" dirty="0" smtClean="0"/>
              <a:t>Ελλήνων </a:t>
            </a:r>
            <a:r>
              <a:rPr lang="el-GR" dirty="0"/>
              <a:t>ερευνητών τα πιο εμπορικά είδη, αυτά που όλοι προτιμάμε να βλέπουμε στο τραπέζι μας, αλιεύονται στα ευρωπαϊκά νερά της Μεσογείου – και η Ελλάδα δεν αποτελεί εξαίρεση – επάνω από τα όρια που μπορούν να αντέξουν οι πληθυσμοί τους. Παράλληλα η απουσία καλής γνώσης της κατάστασης των αλιευτικών αποθεμάτων και η ελλιπής αστυνόμευση χειροτερεύουν ακόμη περισσότερο την κατάσταση. Και όμως, αν μόνο εφαρμόζαμε τα υπάρχοντα μέτρα διαχείρισης θα είχαμε να κερδίσουμε πολλά. Μοιάζει παράδοξο αλλά με τις απαγορεύσεις οι αλιευτικές αποδόσεις θα βελτιώνονταν θεαματικά – μαζί και τα κέρδη των </a:t>
            </a:r>
            <a:r>
              <a:rPr lang="el-GR" dirty="0" smtClean="0"/>
              <a:t>αλιέων</a:t>
            </a:r>
            <a:r>
              <a:rPr lang="en-US" dirty="0" smtClean="0"/>
              <a:t> ..</a:t>
            </a:r>
            <a:r>
              <a:rPr lang="el-GR" dirty="0" smtClean="0"/>
              <a:t>.</a:t>
            </a:r>
            <a:endParaRPr lang="en-US" dirty="0"/>
          </a:p>
        </p:txBody>
      </p:sp>
    </p:spTree>
    <p:extLst>
      <p:ext uri="{BB962C8B-B14F-4D97-AF65-F5344CB8AC3E}">
        <p14:creationId xmlns:p14="http://schemas.microsoft.com/office/powerpoint/2010/main" val="2478318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Πόνος </a:t>
            </a:r>
            <a:r>
              <a:rPr lang="el-GR" dirty="0"/>
              <a:t>και παυσίπονα</a:t>
            </a:r>
            <a:endParaRPr lang="en-US" dirty="0"/>
          </a:p>
        </p:txBody>
      </p:sp>
      <p:sp>
        <p:nvSpPr>
          <p:cNvPr id="3" name="Content Placeholder 2"/>
          <p:cNvSpPr>
            <a:spLocks noGrp="1"/>
          </p:cNvSpPr>
          <p:nvPr>
            <p:ph idx="1"/>
          </p:nvPr>
        </p:nvSpPr>
        <p:spPr>
          <a:xfrm>
            <a:off x="457200" y="1600200"/>
            <a:ext cx="8229600" cy="5070195"/>
          </a:xfrm>
        </p:spPr>
        <p:txBody>
          <a:bodyPr>
            <a:normAutofit fontScale="70000" lnSpcReduction="20000"/>
          </a:bodyPr>
          <a:lstStyle/>
          <a:p>
            <a:r>
              <a:rPr lang="el-GR" dirty="0"/>
              <a:t>«Ο πόνος δεν είναι σαν την αρτηριακή πίεση, όπου μία συγκεκριμένη δόση μπορεί να μειώσει την πίεση κατά ένα συγκεκριμένο ποσό» λέει ο </a:t>
            </a:r>
            <a:r>
              <a:rPr lang="el-GR" dirty="0" err="1"/>
              <a:t>δρ</a:t>
            </a:r>
            <a:r>
              <a:rPr lang="el-GR" dirty="0"/>
              <a:t> </a:t>
            </a:r>
            <a:r>
              <a:rPr lang="el-GR" dirty="0" err="1"/>
              <a:t>Νιλ</a:t>
            </a:r>
            <a:r>
              <a:rPr lang="el-GR" dirty="0"/>
              <a:t> </a:t>
            </a:r>
            <a:r>
              <a:rPr lang="el-GR" dirty="0" err="1"/>
              <a:t>Μέτα</a:t>
            </a:r>
            <a:r>
              <a:rPr lang="el-GR" dirty="0"/>
              <a:t>, ιατρικός διευθυντής του Ιατρικού Κέντρου Πόνου στο Πρεσβυτεριανό Νοσοκομείο της Νέας Υόρκης. Αντίθετα, «πρέπει να χρησιμοποιήσουμε εμπειρική προσέγγιση». Ο στόχος είναι να βρίσκεις πάντα τη χαμηλότερη δυνατή δόση για να αντιμετωπίζεις δραστικά τον πόνο, ενώ παράλληλα να περιορίζεις τις αλληλεπιδράσεις με άλλα φάρμακα και να μειώνεις την πιθανότητα παρενεργειών, λέει ο </a:t>
            </a:r>
            <a:r>
              <a:rPr lang="el-GR" dirty="0" err="1"/>
              <a:t>δρ</a:t>
            </a:r>
            <a:r>
              <a:rPr lang="el-GR" dirty="0"/>
              <a:t> </a:t>
            </a:r>
            <a:r>
              <a:rPr lang="el-GR" dirty="0" err="1"/>
              <a:t>Μέτα</a:t>
            </a:r>
            <a:r>
              <a:rPr lang="el-GR" dirty="0"/>
              <a:t>. Οι ειδικοί στον τομέα του πόνου βασίζονται στην ίδια την αίσθηση των ασθενών για να μετρήσουν την αποτελεσματικότητα, και προσθέτει «πιστεύουμε τους ασθενείς μας». Οι επιστήμονες ζητούν από τους ενήλικες ασθενείς να αξιολογήσουν τον πόνο χρησιμοποιώντας τη γνωστή κλίματα 1 έως 10, ενώ ένα διάγραμμα εκφράσεων του προσώπου χρησιμοποιείται στην περίπτωση των παιδιών. Διαφορετικά είδη πόνου χρειάζονται και διαφορετικού είδους αγωγή.</a:t>
            </a:r>
            <a:endParaRPr lang="en-US" dirty="0"/>
          </a:p>
        </p:txBody>
      </p:sp>
    </p:spTree>
    <p:extLst>
      <p:ext uri="{BB962C8B-B14F-4D97-AF65-F5344CB8AC3E}">
        <p14:creationId xmlns:p14="http://schemas.microsoft.com/office/powerpoint/2010/main" val="1044437897"/>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5751</TotalTime>
  <Words>1722</Words>
  <Application>Microsoft Office PowerPoint</Application>
  <PresentationFormat>On-screen Show (4:3)</PresentationFormat>
  <Paragraphs>86</Paragraphs>
  <Slides>22</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Helvetica</vt:lpstr>
      <vt:lpstr>Wingdings</vt:lpstr>
      <vt:lpstr>Θέμα του Office</vt:lpstr>
      <vt:lpstr>Εξέλιξη των ιδεών στις Φυσικές Επιστήμες</vt:lpstr>
      <vt:lpstr>Επιστημονικές παραδόσεις σε σύγχρονα κείμενα επιστήμης 2</vt:lpstr>
      <vt:lpstr>Πηγές δημοσιογραφικών επιστημονικών κειμένων</vt:lpstr>
      <vt:lpstr>«Πράσινο φως» για το Ευρωπαϊκό Υπερβολικά Μεγάλο Τηλεσκόπιο</vt:lpstr>
      <vt:lpstr>Ολοκληρώθηκε η δοκιμαστική πτήση του νέου σκάφους της NASA</vt:lpstr>
      <vt:lpstr>Ιαπωνικός κυνηγός αστεροειδών αναχώρησε για τον στόχο</vt:lpstr>
      <vt:lpstr>Τα γονίδιά μας καθορίζουν την διάρκεια του ύπνου</vt:lpstr>
      <vt:lpstr>Γιατί χάνονται τα ψάρια στη Μεσόγειο</vt:lpstr>
      <vt:lpstr>Πόνος και παυσίπονα</vt:lpstr>
      <vt:lpstr>Κατά πόσο θα πρέπει να θεωρείται «κατοικίδιο» η γάτα</vt:lpstr>
      <vt:lpstr>Εξάσκηση για εγκέφαλο... σε φόρμα</vt:lpstr>
      <vt:lpstr>Οι προφητείες του Στίβεν Χόκινγκ</vt:lpstr>
      <vt:lpstr>Οι προφητείες του Στίβεν Χόκινγκ</vt:lpstr>
      <vt:lpstr>Οι προφητείες του Στίβεν Χόκινγκ</vt:lpstr>
      <vt:lpstr>Τεχνολογία ή επιστήμη;</vt:lpstr>
      <vt:lpstr>Τέλος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ourna</cp:lastModifiedBy>
  <cp:revision>286</cp:revision>
  <dcterms:created xsi:type="dcterms:W3CDTF">2012-09-06T09:03:05Z</dcterms:created>
  <dcterms:modified xsi:type="dcterms:W3CDTF">2015-12-11T10:35:20Z</dcterms:modified>
</cp:coreProperties>
</file>