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320" r:id="rId2"/>
    <p:sldId id="325" r:id="rId3"/>
    <p:sldId id="326" r:id="rId4"/>
    <p:sldId id="327" r:id="rId5"/>
    <p:sldId id="328" r:id="rId6"/>
    <p:sldId id="329" r:id="rId7"/>
    <p:sldId id="330" r:id="rId8"/>
    <p:sldId id="331" r:id="rId9"/>
    <p:sldId id="332" r:id="rId10"/>
    <p:sldId id="333" r:id="rId11"/>
    <p:sldId id="334" r:id="rId12"/>
    <p:sldId id="335" r:id="rId13"/>
    <p:sldId id="314" r:id="rId14"/>
    <p:sldId id="315" r:id="rId15"/>
    <p:sldId id="316" r:id="rId16"/>
    <p:sldId id="317" r:id="rId17"/>
    <p:sldId id="31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485" autoAdjust="0"/>
    <p:restoredTop sz="94660"/>
  </p:normalViewPr>
  <p:slideViewPr>
    <p:cSldViewPr>
      <p:cViewPr varScale="1">
        <p:scale>
          <a:sx n="95" d="100"/>
          <a:sy n="95" d="100"/>
        </p:scale>
        <p:origin x="-90"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FC431E-ACF1-4158-9C30-A7C728871B15}" type="datetimeFigureOut">
              <a:rPr lang="el-GR" smtClean="0"/>
              <a:pPr/>
              <a:t>20/5/2016</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EBF1C2-6CE4-4094-A8FC-E74FD9E2DDFC}" type="slidenum">
              <a:rPr lang="el-GR" smtClean="0"/>
              <a:pPr/>
              <a:t>‹#›</a:t>
            </a:fld>
            <a:endParaRPr lang="el-GR"/>
          </a:p>
        </p:txBody>
      </p:sp>
    </p:spTree>
    <p:extLst>
      <p:ext uri="{BB962C8B-B14F-4D97-AF65-F5344CB8AC3E}">
        <p14:creationId xmlns:p14="http://schemas.microsoft.com/office/powerpoint/2010/main" xmlns="" val="2617773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AE0CD6-9126-4088-8943-5B636C0C7371}" type="slidenum">
              <a:rPr lang="en-US">
                <a:solidFill>
                  <a:prstClr val="black"/>
                </a:solidFill>
              </a:rPr>
              <a:pPr/>
              <a:t>1</a:t>
            </a:fld>
            <a:endParaRPr lang="en-US">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xmlns="" val="370529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xmlns="" val="257776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xmlns="" val="145149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xmlns="" val="822409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xmlns="" val="1194063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xmlns="" val="356835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spTree>
    <p:extLst>
      <p:ext uri="{BB962C8B-B14F-4D97-AF65-F5344CB8AC3E}">
        <p14:creationId xmlns:p14="http://schemas.microsoft.com/office/powerpoint/2010/main" xmlns="" val="9526489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10560233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30985106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6" name="Picture 5"/>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42004478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xmlns="" val="6737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p:nvSpPr>
        <p:spPr bwMode="auto">
          <a:xfrm>
            <a:off x="500082" y="6441971"/>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7" name="Picture 6"/>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41852250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9" name="Picture 8"/>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1108743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5" name="Picture 4"/>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5378810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381072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8" name="Picture 7"/>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3745792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kern="1200" dirty="0" smtClean="0">
                <a:solidFill>
                  <a:srgbClr val="5075BC"/>
                </a:solidFill>
                <a:latin typeface="Arial" charset="0"/>
                <a:ea typeface="+mn-ea"/>
                <a:cs typeface="+mn-cs"/>
              </a:rPr>
              <a:t>Ενότητα Ε: Θεωρητικές Προσεγγίσεις του Μύθου</a:t>
            </a:r>
          </a:p>
        </p:txBody>
      </p:sp>
      <p:pic>
        <p:nvPicPr>
          <p:cNvPr id="7" name="Picture 6"/>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32876485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23283626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opencourses.uoa.gr/courses/PHIL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64618" y="1676400"/>
            <a:ext cx="5829300" cy="1339463"/>
          </a:xfrm>
        </p:spPr>
        <p:txBody>
          <a:bodyPr>
            <a:normAutofit fontScale="90000"/>
          </a:bodyPr>
          <a:lstStyle/>
          <a:p>
            <a:r>
              <a:rPr lang="el-GR" dirty="0"/>
              <a:t>ΚΦΑ 14 Εισαγωγή στην Αρχαία Ελληνική Μυθολογία</a:t>
            </a:r>
            <a:r>
              <a:rPr lang="en-US" dirty="0"/>
              <a:t> </a:t>
            </a:r>
            <a:r>
              <a:rPr lang="el-GR" dirty="0"/>
              <a:t>και </a:t>
            </a:r>
            <a:r>
              <a:rPr lang="el-GR" dirty="0" smtClean="0"/>
              <a:t>Θρησκεία</a:t>
            </a:r>
            <a:endParaRPr lang="en-US" sz="3600" dirty="0">
              <a:solidFill>
                <a:srgbClr val="5075BC"/>
              </a:solidFill>
            </a:endParaRPr>
          </a:p>
        </p:txBody>
      </p:sp>
      <p:sp>
        <p:nvSpPr>
          <p:cNvPr id="2051" name="Rectangle 3"/>
          <p:cNvSpPr>
            <a:spLocks noGrp="1" noChangeArrowheads="1"/>
          </p:cNvSpPr>
          <p:nvPr>
            <p:ph type="subTitle" idx="1"/>
          </p:nvPr>
        </p:nvSpPr>
        <p:spPr>
          <a:xfrm>
            <a:off x="1447800" y="3581400"/>
            <a:ext cx="6027964" cy="2604864"/>
          </a:xfrm>
        </p:spPr>
        <p:txBody>
          <a:bodyPr>
            <a:normAutofit fontScale="25000" lnSpcReduction="20000"/>
          </a:bodyPr>
          <a:lstStyle/>
          <a:p>
            <a:r>
              <a:rPr lang="el-GR" sz="8400" dirty="0">
                <a:solidFill>
                  <a:srgbClr val="5075BC"/>
                </a:solidFill>
              </a:rPr>
              <a:t>Ενότητα</a:t>
            </a:r>
            <a:r>
              <a:rPr lang="en-US" sz="8400" dirty="0">
                <a:solidFill>
                  <a:srgbClr val="5075BC"/>
                </a:solidFill>
              </a:rPr>
              <a:t> E</a:t>
            </a:r>
            <a:r>
              <a:rPr lang="el-GR" sz="8400" dirty="0">
                <a:solidFill>
                  <a:srgbClr val="5075BC"/>
                </a:solidFill>
              </a:rPr>
              <a:t> </a:t>
            </a:r>
            <a:r>
              <a:rPr lang="en-US" sz="8400" dirty="0">
                <a:solidFill>
                  <a:srgbClr val="5075BC"/>
                </a:solidFill>
              </a:rPr>
              <a:t>:</a:t>
            </a:r>
            <a:r>
              <a:rPr lang="el-GR" sz="8400" dirty="0">
                <a:solidFill>
                  <a:srgbClr val="5075BC"/>
                </a:solidFill>
              </a:rPr>
              <a:t> </a:t>
            </a:r>
            <a:r>
              <a:rPr lang="el-GR" sz="8400" dirty="0"/>
              <a:t>Θεωρητικές Προσεγγίσεις του Μύθου</a:t>
            </a:r>
            <a:endParaRPr lang="en-US" sz="8400" dirty="0"/>
          </a:p>
          <a:p>
            <a:r>
              <a:rPr lang="el-GR" sz="8400" dirty="0"/>
              <a:t>Μάθημα </a:t>
            </a:r>
            <a:r>
              <a:rPr lang="en-US" sz="8400" dirty="0" smtClean="0"/>
              <a:t>12</a:t>
            </a:r>
            <a:r>
              <a:rPr lang="el-GR" sz="8400" baseline="30000" dirty="0" smtClean="0"/>
              <a:t>ο</a:t>
            </a:r>
            <a:r>
              <a:rPr lang="el-GR" sz="8400" dirty="0"/>
              <a:t>: </a:t>
            </a:r>
            <a:r>
              <a:rPr lang="el-GR" sz="8400" dirty="0" smtClean="0"/>
              <a:t>«</a:t>
            </a:r>
            <a:r>
              <a:rPr lang="el-GR" sz="8400" dirty="0" smtClean="0"/>
              <a:t>Το </a:t>
            </a:r>
            <a:r>
              <a:rPr lang="el-GR" sz="8400" dirty="0" smtClean="0"/>
              <a:t>Πέρασμα στην </a:t>
            </a:r>
            <a:r>
              <a:rPr lang="el-GR" sz="8400" dirty="0" smtClean="0"/>
              <a:t>Εσπερία </a:t>
            </a:r>
            <a:r>
              <a:rPr lang="en-US" sz="8400" dirty="0" smtClean="0"/>
              <a:t/>
            </a:r>
            <a:br>
              <a:rPr lang="en-US" sz="8400" dirty="0" smtClean="0"/>
            </a:br>
            <a:r>
              <a:rPr lang="el-GR" sz="8400" dirty="0" smtClean="0"/>
              <a:t>– Η </a:t>
            </a:r>
            <a:r>
              <a:rPr lang="el-GR" sz="8400" dirty="0" smtClean="0"/>
              <a:t>Πρόσληψη του Ελληνικού Μύθου στη </a:t>
            </a:r>
            <a:r>
              <a:rPr lang="el-GR" sz="8400" dirty="0" smtClean="0"/>
              <a:t>Ρώμη»</a:t>
            </a:r>
            <a:endParaRPr lang="en-US" sz="8400" dirty="0"/>
          </a:p>
          <a:p>
            <a:endParaRPr lang="el-GR" sz="8400" dirty="0"/>
          </a:p>
          <a:p>
            <a:r>
              <a:rPr lang="el-GR" sz="8400" dirty="0"/>
              <a:t>Σοφία</a:t>
            </a:r>
            <a:r>
              <a:rPr lang="en-US" sz="8400" dirty="0"/>
              <a:t> </a:t>
            </a:r>
            <a:r>
              <a:rPr lang="el-GR" sz="8400" dirty="0"/>
              <a:t>Παπαϊωάννου</a:t>
            </a:r>
          </a:p>
          <a:p>
            <a:r>
              <a:rPr lang="el-GR" sz="8400" dirty="0"/>
              <a:t>Φιλοσοφική Σχολή</a:t>
            </a:r>
          </a:p>
          <a:p>
            <a:r>
              <a:rPr lang="el-GR" sz="8400" dirty="0"/>
              <a:t>Τμήμα Φιλολογίας</a:t>
            </a:r>
            <a:endParaRPr lang="en-US" sz="8400" dirty="0"/>
          </a:p>
          <a:p>
            <a:endParaRPr lang="el-GR" sz="8400" dirty="0"/>
          </a:p>
          <a:p>
            <a:endParaRPr lang="el-GR" dirty="0" smtClean="0"/>
          </a:p>
          <a:p>
            <a:endParaRPr lang="el-GR" dirty="0"/>
          </a:p>
        </p:txBody>
      </p:sp>
    </p:spTree>
    <p:extLst>
      <p:ext uri="{BB962C8B-B14F-4D97-AF65-F5344CB8AC3E}">
        <p14:creationId xmlns:p14="http://schemas.microsoft.com/office/powerpoint/2010/main" xmlns="" val="1174152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b="1" dirty="0" smtClean="0"/>
              <a:t>Το υφαντό της </a:t>
            </a:r>
            <a:r>
              <a:rPr lang="en-US" b="1" dirty="0" smtClean="0"/>
              <a:t>Minerva</a:t>
            </a:r>
            <a:endParaRPr lang="el-GR" dirty="0"/>
          </a:p>
        </p:txBody>
      </p:sp>
      <p:sp>
        <p:nvSpPr>
          <p:cNvPr id="3" name="Content Placeholder 2"/>
          <p:cNvSpPr>
            <a:spLocks noGrp="1"/>
          </p:cNvSpPr>
          <p:nvPr>
            <p:ph idx="1"/>
          </p:nvPr>
        </p:nvSpPr>
        <p:spPr>
          <a:xfrm>
            <a:off x="381000" y="1295400"/>
            <a:ext cx="8229600" cy="4525963"/>
          </a:xfrm>
        </p:spPr>
        <p:txBody>
          <a:bodyPr>
            <a:noAutofit/>
          </a:bodyPr>
          <a:lstStyle/>
          <a:p>
            <a:r>
              <a:rPr lang="el-GR" sz="1400" dirty="0" smtClean="0"/>
              <a:t>Η </a:t>
            </a:r>
            <a:r>
              <a:rPr lang="el-GR" sz="1400" dirty="0"/>
              <a:t>Παλλάδα απεικονίζει τον λόφο του Άρη, και το δικαστήριο του Αρείου πάγου, στην Αθήνα του Κέκροπα, και την παλιά διαμάχη ανάμεσα στην ίδια και τον Ποσειδώνα για το ποιος το δίκαιο έχει να δώσει στην πόλη το όνομά της. Εκεί κάθονται και οι 12 θεοί σε όλο τους το μεγαλείο, πάνω σε θρόνους ψηλούς, με τον </a:t>
            </a:r>
            <a:r>
              <a:rPr lang="en-US" sz="1400" dirty="0"/>
              <a:t>Jupiter</a:t>
            </a:r>
            <a:r>
              <a:rPr lang="el-GR" sz="1400" dirty="0"/>
              <a:t> στη μέση. Υφαίνει εκείνη τους θεούς με τα γνωστά τους διακριτικά. Η εικόνα του </a:t>
            </a:r>
            <a:r>
              <a:rPr lang="en-US" sz="1400" dirty="0"/>
              <a:t>Jupiter</a:t>
            </a:r>
            <a:r>
              <a:rPr lang="el-GR" sz="1400" dirty="0"/>
              <a:t> είναι βασιλική. Απεικονίζει επίσης τον θεό του Ωκεανού, να στέκεται και να χτυπά τον άγριο βράχο με τη μακριά του τρίαινα, και νερό θαλασσινό να ρέει από το κέντρο </a:t>
            </a:r>
            <a:r>
              <a:rPr lang="el-GR" sz="1600" dirty="0"/>
              <a:t>του</a:t>
            </a:r>
            <a:r>
              <a:rPr lang="el-GR" sz="1400" dirty="0"/>
              <a:t> κομματιασμένου βράχου, δείγμα της υποψηφιότητάς του για την πόλη. Η </a:t>
            </a:r>
            <a:r>
              <a:rPr lang="en-US" sz="1400" dirty="0"/>
              <a:t>Minerva</a:t>
            </a:r>
            <a:r>
              <a:rPr lang="el-GR" sz="1400" dirty="0"/>
              <a:t> κρατά μια ασπίδα, ένα μυτερό κοντάρι, φορά ένα κράνος στο κεφάλι της, ενώ η αιγίδα προστατεύει το στήθος της. Δείχνει ένα ελαιόδεντρο με </a:t>
            </a:r>
            <a:r>
              <a:rPr lang="el-GR" sz="1400" dirty="0" err="1"/>
              <a:t>γκριζόλευκο</a:t>
            </a:r>
            <a:r>
              <a:rPr lang="el-GR" sz="1400" dirty="0"/>
              <a:t> κορμό, φορτωμένο με καρπούς, το οποίο φύτρωσε από τη γη μόλις αυτή τη χτύπησε το κοντάρι της, κι ενώ οι θεοί έβλεπαν και θαύμαζαν. Και η Νίκη στεφανώνει το έργο.</a:t>
            </a:r>
            <a:endParaRPr lang="en-US" sz="1400" dirty="0"/>
          </a:p>
          <a:p>
            <a:r>
              <a:rPr lang="el-GR" sz="1400" dirty="0"/>
              <a:t>Στη συνέχεια προσθέτει τέσσερα επεισόδια διαγωνισμών στις τέσσερες γωνίες, το καθένα με τις δικές του μικροσκοπικές φιγούρες, με τα δικά του διακριτικά χρώματα, έτσι ώστε η αντίπαλός της να μάθει, από τα παραδείγματα που παρατίθενται, τι είδους «βραβείο» την περιμένει, για το εξωφρενικό της θράσος</a:t>
            </a:r>
            <a:r>
              <a:rPr lang="el-GR" sz="1400" dirty="0" smtClean="0"/>
              <a:t>.</a:t>
            </a:r>
            <a:r>
              <a:rPr lang="en-GB" sz="1400" dirty="0" smtClean="0"/>
              <a:t> </a:t>
            </a:r>
            <a:r>
              <a:rPr lang="el-GR" sz="1400" dirty="0" smtClean="0"/>
              <a:t>Η μια γωνιά δείχνει τα βουνά της Θράκης, τη </a:t>
            </a:r>
            <a:r>
              <a:rPr lang="el-GR" sz="1400" dirty="0"/>
              <a:t>Ροδόπη και τον Αίμο, </a:t>
            </a:r>
            <a:r>
              <a:rPr lang="el-GR" sz="1400" dirty="0" smtClean="0"/>
              <a:t>…. . </a:t>
            </a:r>
            <a:r>
              <a:rPr lang="el-GR" sz="1400" dirty="0"/>
              <a:t>Η δεύτερη γωνία απεικονίζει την θλιβερή μοίρα της βασίλισσας των </a:t>
            </a:r>
            <a:r>
              <a:rPr lang="el-GR" sz="1400" dirty="0" smtClean="0"/>
              <a:t>Πυγμαίων …. . </a:t>
            </a:r>
            <a:r>
              <a:rPr lang="el-GR" sz="1400" dirty="0"/>
              <a:t>Απεικονίζει επίσης την Αντιγόνη, την οποία η βασίλισσα </a:t>
            </a:r>
            <a:r>
              <a:rPr lang="en-US" sz="1400" dirty="0"/>
              <a:t>Juno</a:t>
            </a:r>
            <a:r>
              <a:rPr lang="el-GR" sz="1400" dirty="0"/>
              <a:t> την μετέτρεψε σε πουλί διότι εκείνη τόλμησε να προκαλέσει σε αγώνα τη μεγάλη σύζυγο του </a:t>
            </a:r>
            <a:r>
              <a:rPr lang="en-US" sz="1400" dirty="0" smtClean="0"/>
              <a:t>Jupiter</a:t>
            </a:r>
            <a:r>
              <a:rPr lang="el-GR" sz="1400" dirty="0"/>
              <a:t> </a:t>
            </a:r>
            <a:r>
              <a:rPr lang="el-GR" sz="1400" dirty="0" smtClean="0"/>
              <a:t>… . </a:t>
            </a:r>
            <a:r>
              <a:rPr lang="el-GR" sz="1400" dirty="0"/>
              <a:t>Η γωνία που τελευταία απέμεινε απεικονίζει τον Κινύρα, </a:t>
            </a:r>
            <a:r>
              <a:rPr lang="el-GR" sz="1400" dirty="0" smtClean="0"/>
              <a:t>συντετριμμένο …. </a:t>
            </a:r>
            <a:r>
              <a:rPr lang="el-GR" sz="1400" dirty="0"/>
              <a:t>Η </a:t>
            </a:r>
            <a:r>
              <a:rPr lang="en-US" sz="1400" dirty="0"/>
              <a:t>Minerva</a:t>
            </a:r>
            <a:r>
              <a:rPr lang="el-GR" sz="1400" dirty="0"/>
              <a:t> περιβάλλει το εξωτερικό πλαίσιο του υφαντού με κλωνάρια ειρήνης από κλαδιά ελιάς (αυτή ήταν και η τελευταία προσθήκη), και με τον τρόπο αυτό ολοκλήρωσε το έργο με εμβλήματα από το δικό της δέντρο.</a:t>
            </a:r>
            <a:endParaRPr lang="en-US" sz="1400" dirty="0"/>
          </a:p>
        </p:txBody>
      </p:sp>
    </p:spTree>
    <p:extLst>
      <p:ext uri="{BB962C8B-B14F-4D97-AF65-F5344CB8AC3E}">
        <p14:creationId xmlns="" xmlns:p14="http://schemas.microsoft.com/office/powerpoint/2010/main" val="3753910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b="1" dirty="0" smtClean="0"/>
              <a:t>Το υφαντό της </a:t>
            </a:r>
            <a:r>
              <a:rPr lang="el-GR" b="1" dirty="0" smtClean="0"/>
              <a:t>Αράχνης</a:t>
            </a:r>
            <a:endParaRPr lang="el-GR" dirty="0"/>
          </a:p>
        </p:txBody>
      </p:sp>
      <p:sp>
        <p:nvSpPr>
          <p:cNvPr id="3" name="Content Placeholder 2"/>
          <p:cNvSpPr>
            <a:spLocks noGrp="1"/>
          </p:cNvSpPr>
          <p:nvPr>
            <p:ph idx="1"/>
          </p:nvPr>
        </p:nvSpPr>
        <p:spPr>
          <a:xfrm>
            <a:off x="457200" y="1676400"/>
            <a:ext cx="8229600" cy="4525963"/>
          </a:xfrm>
        </p:spPr>
        <p:txBody>
          <a:bodyPr>
            <a:normAutofit fontScale="47500" lnSpcReduction="20000"/>
          </a:bodyPr>
          <a:lstStyle/>
          <a:p>
            <a:r>
              <a:rPr lang="el-GR" dirty="0" smtClean="0"/>
              <a:t>Η </a:t>
            </a:r>
            <a:r>
              <a:rPr lang="el-GR" dirty="0"/>
              <a:t>κοπέλα της Λυδίας απεικονίζει την Ευρώπη που εξαπατήθηκε από την εμφάνιση του ταύρου: θα πίστευες ότι το ζώο της εικόνας ήταν πραγματικό και πραγματικά τα κύματα επίσης. Η Ευρώπη κοιτάζει τις ακτές που αφήνει πίσω της και καλεί τις κοπέλες της συντροφιάς της, και είναι έκδηλος στο πρόσωπό της ο φόβος στο άγγιγμα του νερού που υψώνεται, και τραβάει τα πόδια της που τρέμουν. Επίσης η Αράχνη αποτυπώνει την </a:t>
            </a:r>
            <a:r>
              <a:rPr lang="el-GR" dirty="0" err="1"/>
              <a:t>Αστερίη</a:t>
            </a:r>
            <a:r>
              <a:rPr lang="el-GR" dirty="0"/>
              <a:t>, να την κρατάει ο αετός κι εκείνη να παλεύει, και τη Λήδα να είναι ξαπλωμένα κάτω από τις φτερούγες του κύκνου. Προσέθεσε και τον </a:t>
            </a:r>
            <a:r>
              <a:rPr lang="en-US" dirty="0"/>
              <a:t>Jupiter</a:t>
            </a:r>
            <a:r>
              <a:rPr lang="el-GR" dirty="0"/>
              <a:t> που, κρυμμένος πίσω από τη μορφή του σατύρου, έγκυο άφησε την Αντιόπη, με δίδυμα—ο </a:t>
            </a:r>
            <a:r>
              <a:rPr lang="en-US" dirty="0"/>
              <a:t>Jupiter</a:t>
            </a:r>
            <a:r>
              <a:rPr lang="el-GR" dirty="0"/>
              <a:t> που, ως Αμφιτρύων, ξεμυαλίστηκε από σένα, Αλκμήνη της Τίρυνθας, ενώ από τη Δανάη, ως χρυσή βροχή, από την Αίγινα την κόρη του Ασωπού, ως φλόγα, από τη Μνημοσύνη, ως βοσκός, από την Περσεφόνη, της Δήμητρας την κόρη, ως φίδι με στίγματα.</a:t>
            </a:r>
            <a:endParaRPr lang="en-US" dirty="0"/>
          </a:p>
          <a:p>
            <a:r>
              <a:rPr lang="el-GR" dirty="0"/>
              <a:t>Η Αράχνη ύφανε κι εσένα, </a:t>
            </a:r>
            <a:r>
              <a:rPr lang="en-US" dirty="0" err="1"/>
              <a:t>Neptunus</a:t>
            </a:r>
            <a:r>
              <a:rPr lang="el-GR" dirty="0"/>
              <a:t>, επίσης, μεταμορφωμένο σε ταύρο μανιασμένο για χάρη της Κανάκης, της κόρης του Αιόλου. Με τη μορφή του Ενιπέα γέννησες τους </a:t>
            </a:r>
            <a:r>
              <a:rPr lang="el-GR" dirty="0" err="1"/>
              <a:t>Αλωίδες</a:t>
            </a:r>
            <a:r>
              <a:rPr lang="el-GR" dirty="0"/>
              <a:t>, και με τη μορφή ενός κριαριού εξαπάτησες την Θεοφάνη. Η ξανθομαλλούσα, τρισεύγενη μητέρα των σπαρτών σε γνώρισε ως άλογο. Η </a:t>
            </a:r>
            <a:r>
              <a:rPr lang="el-GR" dirty="0" err="1"/>
              <a:t>φιδομαλλούσα</a:t>
            </a:r>
            <a:r>
              <a:rPr lang="el-GR" dirty="0"/>
              <a:t> μητέρα του φτερωτού αλόγου σε γνώρισε ως πουλί φτερωτό. Η </a:t>
            </a:r>
            <a:r>
              <a:rPr lang="el-GR" dirty="0" err="1"/>
              <a:t>Μελανθώ</a:t>
            </a:r>
            <a:r>
              <a:rPr lang="el-GR" dirty="0"/>
              <a:t> σε γνώρισε ως δελφίνι. Η Αράχνη προσέδωσε σε όλους τα δικά τους ιδιαίτερα χαρακτηριστικά, αλλά και τα χαρακτηριστικά της κάθε γεωγραφικής τοποθεσία. Εδώ είναι και ο Φοίβος με τη μορφή του χωρικού, και η κοπέλα τον απεικονίζει τώρα με τα φτερά ενός γερακιού, και τώρα με το δέρμα ενός λιονταριού, και πως με τη μορφή ενός βοσκού ξεγέλασε την </a:t>
            </a:r>
            <a:r>
              <a:rPr lang="el-GR" dirty="0" err="1"/>
              <a:t>Ίσση</a:t>
            </a:r>
            <a:r>
              <a:rPr lang="el-GR" dirty="0"/>
              <a:t>, την κόρη του </a:t>
            </a:r>
            <a:r>
              <a:rPr lang="el-GR" dirty="0" err="1"/>
              <a:t>Μακαρέα</a:t>
            </a:r>
            <a:r>
              <a:rPr lang="el-GR" dirty="0"/>
              <a:t>. Απεικόνισε επίσης και πως ο Βάκχος </a:t>
            </a:r>
            <a:r>
              <a:rPr lang="el-GR" dirty="0" err="1"/>
              <a:t>παγίδευσε</a:t>
            </a:r>
            <a:r>
              <a:rPr lang="el-GR" dirty="0"/>
              <a:t> την Ηριγόνη με σταφύλια μεθυστικά. Το πλαίσιο του ιστού, </a:t>
            </a:r>
            <a:r>
              <a:rPr lang="el-GR" dirty="0" err="1"/>
              <a:t>περιζωσμένο</a:t>
            </a:r>
            <a:r>
              <a:rPr lang="el-GR" dirty="0"/>
              <a:t> από μια στενή μπορντούρα, είχε λουλούδια πλεγμένα με μπλεγμένο κισσό.</a:t>
            </a:r>
            <a:endParaRPr lang="en-US" dirty="0"/>
          </a:p>
        </p:txBody>
      </p:sp>
    </p:spTree>
    <p:extLst>
      <p:ext uri="{BB962C8B-B14F-4D97-AF65-F5344CB8AC3E}">
        <p14:creationId xmlns="" xmlns:p14="http://schemas.microsoft.com/office/powerpoint/2010/main" val="365526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b="1" dirty="0" smtClean="0"/>
              <a:t>Η τιμωρία της Αράχνης</a:t>
            </a:r>
            <a:r>
              <a:rPr lang="en-US" dirty="0" smtClean="0"/>
              <a:t/>
            </a:r>
            <a:br>
              <a:rPr lang="en-US" dirty="0" smtClean="0"/>
            </a:br>
            <a:endParaRPr lang="el-GR" dirty="0"/>
          </a:p>
        </p:txBody>
      </p:sp>
      <p:sp>
        <p:nvSpPr>
          <p:cNvPr id="3" name="Content Placeholder 2"/>
          <p:cNvSpPr>
            <a:spLocks noGrp="1"/>
          </p:cNvSpPr>
          <p:nvPr>
            <p:ph idx="1"/>
          </p:nvPr>
        </p:nvSpPr>
        <p:spPr>
          <a:xfrm>
            <a:off x="457200" y="1600200"/>
            <a:ext cx="8229600" cy="4525963"/>
          </a:xfrm>
        </p:spPr>
        <p:txBody>
          <a:bodyPr>
            <a:noAutofit/>
          </a:bodyPr>
          <a:lstStyle/>
          <a:p>
            <a:r>
              <a:rPr lang="el-GR" sz="2000" dirty="0" smtClean="0"/>
              <a:t>Ούτε </a:t>
            </a:r>
            <a:r>
              <a:rPr lang="el-GR" sz="2000" dirty="0"/>
              <a:t>η Παλλάδα ούτε ο Φθόνος ο ίδιος δεν μπορούσαν ψόγο να βρουν στο έργο της Αράχνης. Η ξανθομάλλα θεά του πολέμου </a:t>
            </a:r>
            <a:r>
              <a:rPr lang="el-GR" sz="2000" dirty="0" err="1"/>
              <a:t>στεναχωρέθηκε</a:t>
            </a:r>
            <a:r>
              <a:rPr lang="el-GR" sz="2000" dirty="0"/>
              <a:t> από την επιτυχία του, και έσκισε το υφαντό, που το έζωναν οι ατασθαλίες των θεών, και καθώς κρατούσε τη </a:t>
            </a:r>
            <a:r>
              <a:rPr lang="el-GR" sz="2000" dirty="0" err="1"/>
              <a:t>σαϊτα</a:t>
            </a:r>
            <a:r>
              <a:rPr lang="el-GR" sz="2000" dirty="0"/>
              <a:t> που από μαύρο ξύλο από το βουνό </a:t>
            </a:r>
            <a:r>
              <a:rPr lang="el-GR" sz="2000" dirty="0" err="1"/>
              <a:t>Κύτωρος</a:t>
            </a:r>
            <a:r>
              <a:rPr lang="el-GR" sz="2000" dirty="0"/>
              <a:t> ήταν φτιαγμένη, χτύπησε την Αράχνη του </a:t>
            </a:r>
            <a:r>
              <a:rPr lang="el-GR" sz="2000" dirty="0" err="1"/>
              <a:t>Ίδμωνα</a:t>
            </a:r>
            <a:r>
              <a:rPr lang="el-GR" sz="2000" dirty="0"/>
              <a:t> την κόρη, τρεις ή τέσσερις φορές, στο μέτωπο. Η δύστυχη κοπέλα να το αντέξει δεν μπορούσε, και με θάρρος πέρασε μια θηλιά στο λαιμό της. Η Παλλάδα, συμπονώντας την, </a:t>
            </a:r>
            <a:r>
              <a:rPr lang="el-GR" sz="2000" dirty="0" err="1"/>
              <a:t>τήν</a:t>
            </a:r>
            <a:r>
              <a:rPr lang="el-GR" sz="2000" dirty="0"/>
              <a:t> σήκωσε και όπως εκείνη κρέμονταν </a:t>
            </a:r>
            <a:r>
              <a:rPr lang="el-GR" sz="2000" dirty="0" err="1"/>
              <a:t>τής</a:t>
            </a:r>
            <a:r>
              <a:rPr lang="el-GR" sz="2000" dirty="0"/>
              <a:t> είπε τα ακόλουθα: «Ζήσε, λοιπόν, αλλά κρεμασμένη, και αυτή θα είναι η καταδίκη σου, αλλά για να μην επιδείξεις παρόμοια ανεμυαλιά και στο μέλλον, η ίδια καταδίκη θα βαρύνει, ως τιμωρία, και τους απογόνους σου, μέχρι τον τελευταίο της γενιάς σου!».</a:t>
            </a:r>
            <a:endParaRPr lang="en-US" sz="2000" dirty="0"/>
          </a:p>
        </p:txBody>
      </p:sp>
    </p:spTree>
    <p:extLst>
      <p:ext uri="{BB962C8B-B14F-4D97-AF65-F5344CB8AC3E}">
        <p14:creationId xmlns="" xmlns:p14="http://schemas.microsoft.com/office/powerpoint/2010/main" val="199506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1485900" y="1862827"/>
            <a:ext cx="6172200" cy="3394472"/>
          </a:xfrm>
        </p:spPr>
        <p:txBody>
          <a:bodyPr>
            <a:normAutofit/>
          </a:bodyPr>
          <a:lstStyle/>
          <a:p>
            <a:r>
              <a:rPr lang="el-GR" sz="1500" dirty="0"/>
              <a:t>Το παρόν εκπαιδευτικό υλικό έχει αναπτυχθεί </a:t>
            </a:r>
            <a:r>
              <a:rPr lang="el-GR" sz="1500" dirty="0" err="1"/>
              <a:t>στ</a:t>
            </a:r>
            <a:r>
              <a:rPr lang="en-US" sz="1500" dirty="0"/>
              <a:t>o</a:t>
            </a:r>
            <a:r>
              <a:rPr lang="el-GR" sz="1500" dirty="0"/>
              <a:t> </a:t>
            </a:r>
            <a:r>
              <a:rPr lang="el-GR" sz="1500" dirty="0" err="1"/>
              <a:t>πλαίσι</a:t>
            </a:r>
            <a:r>
              <a:rPr lang="en-US" sz="1500" dirty="0"/>
              <a:t>o</a:t>
            </a:r>
            <a:r>
              <a:rPr lang="el-GR" sz="1500" dirty="0"/>
              <a:t> του εκπαιδευτικού έργου του διδάσκοντα.</a:t>
            </a:r>
            <a:endParaRPr lang="en-US" sz="1500" dirty="0"/>
          </a:p>
          <a:p>
            <a:r>
              <a:rPr lang="el-GR" sz="1500" dirty="0"/>
              <a:t>Το έργο «</a:t>
            </a:r>
            <a:r>
              <a:rPr lang="el-GR" sz="1500" b="1" dirty="0"/>
              <a:t>Ανοικτά Ακαδημαϊκά Μαθήματα στο Πανεπιστήμιο Αθηνών</a:t>
            </a:r>
            <a:r>
              <a:rPr lang="el-GR" sz="1500" dirty="0"/>
              <a:t>» έχει χρηματοδοτήσει μόνο την αναδιαμόρφωση του εκπαιδευτικού υλικού. </a:t>
            </a:r>
            <a:endParaRPr lang="en-US" sz="1500" dirty="0"/>
          </a:p>
          <a:p>
            <a:r>
              <a:rPr lang="el-GR" sz="15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357754" y="4347102"/>
            <a:ext cx="4126230" cy="1040130"/>
          </a:xfrm>
          <a:prstGeom prst="rect">
            <a:avLst/>
          </a:prstGeom>
        </p:spPr>
      </p:pic>
    </p:spTree>
    <p:extLst>
      <p:ext uri="{BB962C8B-B14F-4D97-AF65-F5344CB8AC3E}">
        <p14:creationId xmlns:p14="http://schemas.microsoft.com/office/powerpoint/2010/main" xmlns="" val="1018769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300" dirty="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xmlns="" val="2696477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063229"/>
            <a:ext cx="6858000" cy="85725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1143000" y="2286000"/>
            <a:ext cx="6439689" cy="3394472"/>
          </a:xfrm>
        </p:spPr>
        <p:txBody>
          <a:bodyPr>
            <a:normAutofit/>
          </a:bodyPr>
          <a:lstStyle/>
          <a:p>
            <a:pPr marL="0" indent="0">
              <a:buNone/>
            </a:pPr>
            <a:r>
              <a:rPr lang="el-GR" sz="1800" dirty="0"/>
              <a:t>Το παρόν έργο αποτελεί την έκδοση 1.0</a:t>
            </a:r>
          </a:p>
        </p:txBody>
      </p:sp>
    </p:spTree>
    <p:extLst>
      <p:ext uri="{BB962C8B-B14F-4D97-AF65-F5344CB8AC3E}">
        <p14:creationId xmlns:p14="http://schemas.microsoft.com/office/powerpoint/2010/main" xmlns="" val="2405904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1500" dirty="0" err="1"/>
              <a:t>Copyright</a:t>
            </a:r>
            <a:r>
              <a:rPr lang="el-GR" sz="1500" dirty="0"/>
              <a:t> </a:t>
            </a:r>
            <a:r>
              <a:rPr lang="el-GR" sz="1500" dirty="0" err="1"/>
              <a:t>Εθνικόν</a:t>
            </a:r>
            <a:r>
              <a:rPr lang="el-GR" sz="1500" dirty="0"/>
              <a:t> και </a:t>
            </a:r>
            <a:r>
              <a:rPr lang="el-GR" sz="1500" dirty="0" err="1"/>
              <a:t>Καποδιστριακόν</a:t>
            </a:r>
            <a:r>
              <a:rPr lang="el-GR" sz="1500" dirty="0"/>
              <a:t> </a:t>
            </a:r>
            <a:r>
              <a:rPr lang="el-GR" sz="1500" dirty="0" err="1"/>
              <a:t>Πανεπιστήμιον</a:t>
            </a:r>
            <a:r>
              <a:rPr lang="el-GR" sz="1500" dirty="0"/>
              <a:t> Αθηνών</a:t>
            </a:r>
            <a:r>
              <a:rPr lang="en-US" sz="1500" dirty="0"/>
              <a:t>, </a:t>
            </a:r>
            <a:r>
              <a:rPr lang="el-GR" sz="1500" dirty="0"/>
              <a:t>Σοφία Παπαϊωάννου 2014</a:t>
            </a:r>
            <a:r>
              <a:rPr lang="en-US" sz="1500" dirty="0"/>
              <a:t>.</a:t>
            </a:r>
            <a:r>
              <a:rPr lang="el-GR" sz="1500" dirty="0"/>
              <a:t> Σοφία Παπαϊωάννου 2014. Τίτλος μαθήματος: «Εισαγωγή στην Αρχαία Ελληνική Μυθολογία</a:t>
            </a:r>
            <a:r>
              <a:rPr lang="en-US" sz="1500" dirty="0"/>
              <a:t> </a:t>
            </a:r>
            <a:r>
              <a:rPr lang="el-GR" sz="1500" dirty="0"/>
              <a:t>και Θρησκεία. Τίτλος ενότητας «Ενότητα</a:t>
            </a:r>
            <a:r>
              <a:rPr lang="en-US" sz="1500" dirty="0"/>
              <a:t> E:</a:t>
            </a:r>
            <a:r>
              <a:rPr lang="el-GR" sz="1500" dirty="0"/>
              <a:t> Θεωρητικές Προσεγγίσεις του Μύθου»</a:t>
            </a:r>
            <a:r>
              <a:rPr lang="en-US" sz="1500" dirty="0"/>
              <a:t> </a:t>
            </a:r>
            <a:r>
              <a:rPr lang="el-GR" sz="1500" dirty="0"/>
              <a:t>Μάθημα </a:t>
            </a:r>
            <a:r>
              <a:rPr lang="en-US" sz="1500" dirty="0" smtClean="0"/>
              <a:t>12</a:t>
            </a:r>
            <a:r>
              <a:rPr lang="el-GR" sz="1500" baseline="30000" dirty="0" smtClean="0"/>
              <a:t>ο</a:t>
            </a:r>
            <a:r>
              <a:rPr lang="el-GR" sz="1500" dirty="0"/>
              <a:t>: </a:t>
            </a:r>
            <a:r>
              <a:rPr lang="el-GR" sz="1500" dirty="0" smtClean="0"/>
              <a:t>«</a:t>
            </a:r>
            <a:r>
              <a:rPr lang="el-GR" sz="1600" dirty="0" smtClean="0"/>
              <a:t>Μάθημα 12</a:t>
            </a:r>
            <a:r>
              <a:rPr lang="el-GR" sz="1600" baseline="30000" dirty="0" smtClean="0"/>
              <a:t>ο</a:t>
            </a:r>
            <a:r>
              <a:rPr lang="el-GR" sz="1600" dirty="0" smtClean="0"/>
              <a:t> ‘Το Πέρασμα στην Εσπερία’ – </a:t>
            </a:r>
            <a:r>
              <a:rPr lang="el-GR" sz="1600" dirty="0" smtClean="0"/>
              <a:t>Η </a:t>
            </a:r>
            <a:r>
              <a:rPr lang="el-GR" sz="1600" dirty="0" smtClean="0"/>
              <a:t>Πρόσληψη του Ελληνικού Μύθου στη </a:t>
            </a:r>
            <a:r>
              <a:rPr lang="el-GR" sz="1600" dirty="0" smtClean="0"/>
              <a:t>Ρώμη</a:t>
            </a:r>
            <a:r>
              <a:rPr lang="el-GR" sz="1500" dirty="0" smtClean="0"/>
              <a:t>». </a:t>
            </a:r>
            <a:r>
              <a:rPr lang="el-GR" sz="1500" dirty="0"/>
              <a:t>Έκδοση: 1.0. Αθήνα 2014. </a:t>
            </a:r>
            <a:endParaRPr lang="en-US" sz="1500" dirty="0"/>
          </a:p>
          <a:p>
            <a:pPr marL="0" indent="0">
              <a:buNone/>
            </a:pPr>
            <a:r>
              <a:rPr lang="el-GR" sz="1500" dirty="0"/>
              <a:t>Διαθέσιμο από τη δικτυακή διεύθυνση:  (</a:t>
            </a:r>
            <a:r>
              <a:rPr lang="en-US" sz="1500" dirty="0">
                <a:hlinkClick r:id="rId3" tooltip="Αυτή η εξωτερική σύνδεση θα ανοίξει σε ένα νέο παράθυρο"/>
              </a:rPr>
              <a:t>http://opencourses.uoa.gr/courses/PHIL5/</a:t>
            </a:r>
            <a:r>
              <a:rPr lang="en-US" sz="1500" dirty="0"/>
              <a:t>)</a:t>
            </a:r>
            <a:endParaRPr lang="el-GR" sz="1500" dirty="0"/>
          </a:p>
          <a:p>
            <a:pPr marL="0" indent="0">
              <a:buNone/>
            </a:pPr>
            <a:endParaRPr lang="el-GR" sz="1500" dirty="0"/>
          </a:p>
          <a:p>
            <a:endParaRPr lang="el-GR" sz="1500" dirty="0"/>
          </a:p>
        </p:txBody>
      </p:sp>
    </p:spTree>
    <p:extLst>
      <p:ext uri="{BB962C8B-B14F-4D97-AF65-F5344CB8AC3E}">
        <p14:creationId xmlns:p14="http://schemas.microsoft.com/office/powerpoint/2010/main" xmlns="" val="35110689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35546"/>
            <a:ext cx="6172200" cy="85725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223628" y="1618197"/>
            <a:ext cx="6696744" cy="1080119"/>
          </a:xfrm>
        </p:spPr>
        <p:txBody>
          <a:bodyPr>
            <a:noAutofit/>
          </a:bodyPr>
          <a:lstStyle/>
          <a:p>
            <a:pPr marL="0" indent="0">
              <a:buNone/>
            </a:pPr>
            <a:r>
              <a:rPr lang="el-GR" sz="15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500" dirty="0" err="1"/>
              <a:t>κ.λ.π</a:t>
            </a:r>
            <a:r>
              <a:rPr lang="el-GR" sz="15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5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13438" y="2841098"/>
            <a:ext cx="1236495" cy="43204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143000" y="3294917"/>
            <a:ext cx="6777372" cy="2592288"/>
          </a:xfrm>
          <a:prstGeom prst="rect">
            <a:avLst/>
          </a:prstGeom>
        </p:spPr>
        <p:txBody>
          <a:bodyPr vert="horz" wrap="square" lIns="68580" tIns="34290" rIns="68580" bIns="34290" rtlCol="0" anchor="ctr">
            <a:normAutofit fontScale="85000" lnSpcReduction="20000"/>
          </a:bodyPr>
          <a:lstStyle/>
          <a:p>
            <a:r>
              <a:rPr lang="el-GR" dirty="0">
                <a:solidFill>
                  <a:prstClr val="black"/>
                </a:solidFill>
              </a:rPr>
              <a:t>[1] http://creativecommons.org/licenses/by-nc-sa/4.0/ </a:t>
            </a:r>
            <a:endParaRPr lang="en-US" dirty="0">
              <a:solidFill>
                <a:prstClr val="black"/>
              </a:solidFill>
            </a:endParaRPr>
          </a:p>
          <a:p>
            <a:endParaRPr lang="el-GR" dirty="0">
              <a:solidFill>
                <a:prstClr val="black"/>
              </a:solidFill>
            </a:endParaRPr>
          </a:p>
          <a:p>
            <a:r>
              <a:rPr lang="el-GR" dirty="0">
                <a:solidFill>
                  <a:prstClr val="black"/>
                </a:solidFill>
              </a:rPr>
              <a:t>Ως </a:t>
            </a:r>
            <a:r>
              <a:rPr lang="el-GR" b="1" dirty="0">
                <a:solidFill>
                  <a:prstClr val="black"/>
                </a:solidFill>
              </a:rPr>
              <a:t>Μη Εμπορική</a:t>
            </a:r>
            <a:r>
              <a:rPr lang="el-GR" dirty="0">
                <a:solidFill>
                  <a:prstClr val="black"/>
                </a:solidFill>
              </a:rPr>
              <a:t> ορίζεται η χρήση:</a:t>
            </a:r>
          </a:p>
          <a:p>
            <a:pPr marL="257175" indent="-257175">
              <a:buFont typeface="Arial" panose="020B0604020202020204" pitchFamily="34" charset="0"/>
              <a:buChar char="•"/>
            </a:pPr>
            <a:r>
              <a:rPr lang="el-GR" dirty="0">
                <a:solidFill>
                  <a:prstClr val="black"/>
                </a:solidFill>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rPr>
              <a:t>αδειοδόχο</a:t>
            </a:r>
            <a:endParaRPr lang="el-GR" dirty="0">
              <a:solidFill>
                <a:prstClr val="black"/>
              </a:solidFill>
            </a:endParaRPr>
          </a:p>
          <a:p>
            <a:pPr marL="257175" indent="-257175">
              <a:buFont typeface="Arial" panose="020B0604020202020204" pitchFamily="34" charset="0"/>
              <a:buChar char="•"/>
            </a:pPr>
            <a:r>
              <a:rPr lang="el-GR" dirty="0">
                <a:solidFill>
                  <a:prstClr val="black"/>
                </a:solidFill>
              </a:rPr>
              <a:t>που</a:t>
            </a:r>
            <a:r>
              <a:rPr lang="en-GB" dirty="0">
                <a:solidFill>
                  <a:prstClr val="black"/>
                </a:solidFill>
              </a:rPr>
              <a:t> </a:t>
            </a:r>
            <a:r>
              <a:rPr lang="el-GR" dirty="0">
                <a:solidFill>
                  <a:prstClr val="black"/>
                </a:solidFill>
              </a:rPr>
              <a:t>δεν περιλαμβάνει οικονομική συναλλαγή ως προϋπόθεση για τη χρήση ή πρόσβαση στο έργο</a:t>
            </a:r>
          </a:p>
          <a:p>
            <a:pPr marL="257175" indent="-257175">
              <a:buFont typeface="Arial" panose="020B0604020202020204" pitchFamily="34" charset="0"/>
              <a:buChar char="•"/>
            </a:pPr>
            <a:r>
              <a:rPr lang="el-GR" dirty="0">
                <a:solidFill>
                  <a:prstClr val="black"/>
                </a:solidFill>
              </a:rPr>
              <a:t>που</a:t>
            </a:r>
            <a:r>
              <a:rPr lang="en-GB" dirty="0">
                <a:solidFill>
                  <a:prstClr val="black"/>
                </a:solidFill>
              </a:rPr>
              <a:t> </a:t>
            </a:r>
            <a:r>
              <a:rPr lang="el-GR" dirty="0">
                <a:solidFill>
                  <a:prstClr val="black"/>
                </a:solidFill>
              </a:rPr>
              <a:t>δεν προσπορίζει στο διανομέα του έργου και</a:t>
            </a:r>
            <a:r>
              <a:rPr lang="en-GB" dirty="0">
                <a:solidFill>
                  <a:prstClr val="black"/>
                </a:solidFill>
              </a:rPr>
              <a:t> </a:t>
            </a:r>
            <a:r>
              <a:rPr lang="el-GR" dirty="0" err="1">
                <a:solidFill>
                  <a:prstClr val="black"/>
                </a:solidFill>
              </a:rPr>
              <a:t>αδειοδόχο</a:t>
            </a:r>
            <a:r>
              <a:rPr lang="en-GB" dirty="0">
                <a:solidFill>
                  <a:prstClr val="black"/>
                </a:solidFill>
              </a:rPr>
              <a:t> </a:t>
            </a:r>
            <a:r>
              <a:rPr lang="el-GR" dirty="0">
                <a:solidFill>
                  <a:prstClr val="black"/>
                </a:solidFill>
              </a:rPr>
              <a:t>έμμεσο οικονομικό όφελος (π.χ. διαφημίσεις) από την προβολή του έργου σε διαδικτυακό τόπο</a:t>
            </a:r>
            <a:endParaRPr lang="en-US" dirty="0">
              <a:solidFill>
                <a:prstClr val="black"/>
              </a:solidFill>
            </a:endParaRPr>
          </a:p>
          <a:p>
            <a:pPr marL="257175" indent="-257175">
              <a:buFont typeface="Arial" panose="020B0604020202020204" pitchFamily="34" charset="0"/>
              <a:buChar char="•"/>
            </a:pPr>
            <a:endParaRPr lang="el-GR" dirty="0">
              <a:solidFill>
                <a:prstClr val="black"/>
              </a:solidFill>
            </a:endParaRPr>
          </a:p>
          <a:p>
            <a:r>
              <a:rPr lang="el-GR" dirty="0">
                <a:solidFill>
                  <a:prstClr val="black"/>
                </a:solidFill>
              </a:rPr>
              <a:t>Ο δικαιούχος μπορεί να παρέχει στον </a:t>
            </a:r>
            <a:r>
              <a:rPr lang="el-GR" dirty="0" err="1">
                <a:solidFill>
                  <a:prstClr val="black"/>
                </a:solidFill>
              </a:rPr>
              <a:t>αδειοδόχο</a:t>
            </a:r>
            <a:r>
              <a:rPr lang="el-GR" dirty="0">
                <a:solidFill>
                  <a:prstClr val="black"/>
                </a:solidFill>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xmlns="" val="378239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45489"/>
          </a:xfrm>
        </p:spPr>
        <p:txBody>
          <a:bodyPr>
            <a:normAutofit fontScale="90000"/>
          </a:bodyPr>
          <a:lstStyle/>
          <a:p>
            <a:r>
              <a:rPr lang="el-GR" b="1" dirty="0"/>
              <a:t>Η Ελληνιστική </a:t>
            </a:r>
            <a:r>
              <a:rPr lang="el-GR" b="1" dirty="0" smtClean="0"/>
              <a:t>Γέφυρα – Καλλίμαχος</a:t>
            </a:r>
            <a:endParaRPr lang="en-US" dirty="0"/>
          </a:p>
        </p:txBody>
      </p:sp>
      <p:sp>
        <p:nvSpPr>
          <p:cNvPr id="3" name="Content Placeholder 2"/>
          <p:cNvSpPr>
            <a:spLocks noGrp="1"/>
          </p:cNvSpPr>
          <p:nvPr>
            <p:ph idx="1"/>
          </p:nvPr>
        </p:nvSpPr>
        <p:spPr>
          <a:xfrm>
            <a:off x="685800" y="1600200"/>
            <a:ext cx="7829550" cy="4572000"/>
          </a:xfrm>
        </p:spPr>
        <p:txBody>
          <a:bodyPr>
            <a:normAutofit fontScale="70000" lnSpcReduction="20000"/>
          </a:bodyPr>
          <a:lstStyle/>
          <a:p>
            <a:pPr marL="0" indent="0">
              <a:buNone/>
            </a:pPr>
            <a:r>
              <a:rPr lang="el-GR" dirty="0"/>
              <a:t>……]ι μοι </a:t>
            </a:r>
            <a:r>
              <a:rPr lang="el-GR" dirty="0" err="1"/>
              <a:t>Τελχῖνες</a:t>
            </a:r>
            <a:r>
              <a:rPr lang="el-GR" dirty="0"/>
              <a:t> </a:t>
            </a:r>
            <a:r>
              <a:rPr lang="el-GR" dirty="0" err="1"/>
              <a:t>ἐπιτρύζουσιν</a:t>
            </a:r>
            <a:r>
              <a:rPr lang="el-GR" dirty="0"/>
              <a:t> ἀ[</a:t>
            </a:r>
            <a:r>
              <a:rPr lang="el-GR" dirty="0" err="1"/>
              <a:t>οιδῇ</a:t>
            </a:r>
            <a:r>
              <a:rPr lang="el-GR" dirty="0"/>
              <a:t>,</a:t>
            </a:r>
            <a:br>
              <a:rPr lang="el-GR" dirty="0"/>
            </a:br>
            <a:r>
              <a:rPr lang="el-GR" dirty="0" err="1"/>
              <a:t>νήιδε</a:t>
            </a:r>
            <a:r>
              <a:rPr lang="el-GR" dirty="0"/>
              <a:t>]ς </a:t>
            </a:r>
            <a:r>
              <a:rPr lang="el-GR" dirty="0" err="1"/>
              <a:t>οἳ</a:t>
            </a:r>
            <a:r>
              <a:rPr lang="el-GR" dirty="0"/>
              <a:t> </a:t>
            </a:r>
            <a:r>
              <a:rPr lang="el-GR" dirty="0" err="1"/>
              <a:t>Μούσης</a:t>
            </a:r>
            <a:r>
              <a:rPr lang="el-GR" dirty="0"/>
              <a:t> </a:t>
            </a:r>
            <a:r>
              <a:rPr lang="el-GR" dirty="0" err="1"/>
              <a:t>οὐκ</a:t>
            </a:r>
            <a:r>
              <a:rPr lang="el-GR" dirty="0"/>
              <a:t> </a:t>
            </a:r>
            <a:r>
              <a:rPr lang="el-GR" dirty="0" err="1"/>
              <a:t>ἐγένοντο</a:t>
            </a:r>
            <a:r>
              <a:rPr lang="el-GR" dirty="0"/>
              <a:t> φίλοι,</a:t>
            </a:r>
            <a:br>
              <a:rPr lang="el-GR" dirty="0"/>
            </a:br>
            <a:r>
              <a:rPr lang="el-GR" dirty="0" err="1"/>
              <a:t>εἵνεκε</a:t>
            </a:r>
            <a:r>
              <a:rPr lang="el-GR" dirty="0"/>
              <a:t>]ν </a:t>
            </a:r>
            <a:r>
              <a:rPr lang="el-GR" b="1" dirty="0" err="1"/>
              <a:t>οὐχ</a:t>
            </a:r>
            <a:r>
              <a:rPr lang="el-GR" b="1" dirty="0"/>
              <a:t> </a:t>
            </a:r>
            <a:r>
              <a:rPr lang="el-GR" b="1" dirty="0" err="1"/>
              <a:t>ἓν</a:t>
            </a:r>
            <a:r>
              <a:rPr lang="el-GR" b="1" dirty="0"/>
              <a:t> </a:t>
            </a:r>
            <a:r>
              <a:rPr lang="el-GR" b="1" dirty="0" err="1"/>
              <a:t>ἄεισμα</a:t>
            </a:r>
            <a:r>
              <a:rPr lang="el-GR" b="1" dirty="0"/>
              <a:t> </a:t>
            </a:r>
            <a:r>
              <a:rPr lang="el-GR" b="1" dirty="0" err="1"/>
              <a:t>διηνεκὲς</a:t>
            </a:r>
            <a:r>
              <a:rPr lang="el-GR" dirty="0"/>
              <a:t> ἢ </a:t>
            </a:r>
            <a:r>
              <a:rPr lang="el-GR" b="1" dirty="0" err="1"/>
              <a:t>βασιλ</a:t>
            </a:r>
            <a:r>
              <a:rPr lang="el-GR" b="1" dirty="0"/>
              <a:t>[η</a:t>
            </a:r>
            <a:r>
              <a:rPr lang="el-GR" dirty="0"/>
              <a:t/>
            </a:r>
            <a:br>
              <a:rPr lang="el-GR" dirty="0"/>
            </a:br>
            <a:r>
              <a:rPr lang="el-GR" dirty="0"/>
              <a:t>……]ας </a:t>
            </a:r>
            <a:r>
              <a:rPr lang="el-GR" b="1" dirty="0" err="1"/>
              <a:t>ἐν</a:t>
            </a:r>
            <a:r>
              <a:rPr lang="el-GR" b="1" dirty="0"/>
              <a:t> </a:t>
            </a:r>
            <a:r>
              <a:rPr lang="el-GR" b="1" dirty="0" err="1"/>
              <a:t>πολλαῖς</a:t>
            </a:r>
            <a:r>
              <a:rPr lang="el-GR" b="1" dirty="0"/>
              <a:t> </a:t>
            </a:r>
            <a:r>
              <a:rPr lang="el-GR" b="1" dirty="0" err="1"/>
              <a:t>ἤνυσα</a:t>
            </a:r>
            <a:r>
              <a:rPr lang="el-GR" b="1" dirty="0"/>
              <a:t> </a:t>
            </a:r>
            <a:r>
              <a:rPr lang="el-GR" b="1" dirty="0" err="1"/>
              <a:t>χιλιάσιν</a:t>
            </a:r>
            <a:r>
              <a:rPr lang="el-GR" dirty="0"/>
              <a:t/>
            </a:r>
            <a:br>
              <a:rPr lang="el-GR" dirty="0"/>
            </a:br>
            <a:r>
              <a:rPr lang="el-GR" dirty="0"/>
              <a:t>5 ἢ…...].</a:t>
            </a:r>
            <a:r>
              <a:rPr lang="el-GR" dirty="0" err="1"/>
              <a:t>ους</a:t>
            </a:r>
            <a:r>
              <a:rPr lang="el-GR" dirty="0"/>
              <a:t> </a:t>
            </a:r>
            <a:r>
              <a:rPr lang="el-GR" b="1" dirty="0" err="1"/>
              <a:t>ἥρωας</a:t>
            </a:r>
            <a:r>
              <a:rPr lang="el-GR" dirty="0"/>
              <a:t>, </a:t>
            </a:r>
            <a:r>
              <a:rPr lang="el-GR" u="sng" dirty="0" err="1"/>
              <a:t>ἔπος</a:t>
            </a:r>
            <a:r>
              <a:rPr lang="el-GR" u="sng" dirty="0"/>
              <a:t> δ᾽ </a:t>
            </a:r>
            <a:r>
              <a:rPr lang="el-GR" u="sng" dirty="0" err="1"/>
              <a:t>ἐπὶ</a:t>
            </a:r>
            <a:r>
              <a:rPr lang="el-GR" u="sng" dirty="0"/>
              <a:t> </a:t>
            </a:r>
            <a:r>
              <a:rPr lang="el-GR" u="sng" dirty="0" err="1"/>
              <a:t>τυτθὸν</a:t>
            </a:r>
            <a:r>
              <a:rPr lang="el-GR" u="sng" dirty="0"/>
              <a:t> </a:t>
            </a:r>
            <a:r>
              <a:rPr lang="el-GR" u="sng" dirty="0" err="1"/>
              <a:t>ἑλ</a:t>
            </a:r>
            <a:r>
              <a:rPr lang="el-GR" u="sng" dirty="0"/>
              <a:t>[</a:t>
            </a:r>
            <a:r>
              <a:rPr lang="el-GR" u="sng" dirty="0" err="1"/>
              <a:t>ίσσω</a:t>
            </a:r>
            <a:r>
              <a:rPr lang="el-GR" dirty="0"/>
              <a:t/>
            </a:r>
            <a:br>
              <a:rPr lang="el-GR" dirty="0"/>
            </a:br>
            <a:r>
              <a:rPr lang="el-GR" u="sng" dirty="0" err="1"/>
              <a:t>παῖς</a:t>
            </a:r>
            <a:r>
              <a:rPr lang="el-GR" u="sng" dirty="0"/>
              <a:t> </a:t>
            </a:r>
            <a:r>
              <a:rPr lang="el-GR" u="sng" dirty="0" err="1"/>
              <a:t>ἅτ</a:t>
            </a:r>
            <a:r>
              <a:rPr lang="el-GR" u="sng" dirty="0"/>
              <a:t>]ε, </a:t>
            </a:r>
            <a:r>
              <a:rPr lang="el-GR" u="sng" dirty="0" err="1"/>
              <a:t>τῶν</a:t>
            </a:r>
            <a:r>
              <a:rPr lang="el-GR" u="sng" dirty="0"/>
              <a:t> δ᾽ </a:t>
            </a:r>
            <a:r>
              <a:rPr lang="el-GR" u="sng" dirty="0" err="1"/>
              <a:t>ἐτέων</a:t>
            </a:r>
            <a:r>
              <a:rPr lang="el-GR" u="sng" dirty="0"/>
              <a:t> ἡ </a:t>
            </a:r>
            <a:r>
              <a:rPr lang="el-GR" u="sng" dirty="0" err="1"/>
              <a:t>δεκὰ</a:t>
            </a:r>
            <a:r>
              <a:rPr lang="el-GR" u="sng" dirty="0"/>
              <a:t>[ς] </a:t>
            </a:r>
            <a:r>
              <a:rPr lang="el-GR" u="sng" dirty="0" err="1"/>
              <a:t>οὐκ</a:t>
            </a:r>
            <a:r>
              <a:rPr lang="el-GR" u="sng" dirty="0"/>
              <a:t> </a:t>
            </a:r>
            <a:r>
              <a:rPr lang="el-GR" u="sng" dirty="0" err="1"/>
              <a:t>ὀλίγη</a:t>
            </a:r>
            <a:r>
              <a:rPr lang="el-GR" dirty="0"/>
              <a:t>.</a:t>
            </a:r>
            <a:br>
              <a:rPr lang="el-GR" dirty="0"/>
            </a:br>
            <a:r>
              <a:rPr lang="el-GR" dirty="0"/>
              <a:t>……]. [.]και Τε[λ]</a:t>
            </a:r>
            <a:r>
              <a:rPr lang="el-GR" dirty="0" err="1"/>
              <a:t>χῖσιν</a:t>
            </a:r>
            <a:r>
              <a:rPr lang="el-GR" dirty="0"/>
              <a:t> </a:t>
            </a:r>
            <a:r>
              <a:rPr lang="el-GR" dirty="0" err="1"/>
              <a:t>ἐγὼ</a:t>
            </a:r>
            <a:r>
              <a:rPr lang="el-GR" dirty="0"/>
              <a:t> </a:t>
            </a:r>
            <a:r>
              <a:rPr lang="el-GR" dirty="0" err="1"/>
              <a:t>τόδε</a:t>
            </a:r>
            <a:r>
              <a:rPr lang="el-GR" dirty="0"/>
              <a:t>· «</a:t>
            </a:r>
            <a:r>
              <a:rPr lang="el-GR" dirty="0" err="1"/>
              <a:t>φῦλον</a:t>
            </a:r>
            <a:r>
              <a:rPr lang="el-GR" dirty="0"/>
              <a:t> α[</a:t>
            </a:r>
            <a:br>
              <a:rPr lang="el-GR" dirty="0"/>
            </a:br>
            <a:r>
              <a:rPr lang="el-GR" dirty="0"/>
              <a:t>……] </a:t>
            </a:r>
            <a:r>
              <a:rPr lang="el-GR" dirty="0" err="1"/>
              <a:t>τήκ</a:t>
            </a:r>
            <a:r>
              <a:rPr lang="el-GR" dirty="0"/>
              <a:t>[</a:t>
            </a:r>
            <a:r>
              <a:rPr lang="el-GR" dirty="0" err="1"/>
              <a:t>ειν</a:t>
            </a:r>
            <a:r>
              <a:rPr lang="el-GR" dirty="0"/>
              <a:t>] </a:t>
            </a:r>
            <a:r>
              <a:rPr lang="el-GR" dirty="0" err="1"/>
              <a:t>ἧπαρ</a:t>
            </a:r>
            <a:r>
              <a:rPr lang="el-GR" dirty="0"/>
              <a:t> </a:t>
            </a:r>
            <a:r>
              <a:rPr lang="el-GR" dirty="0" err="1"/>
              <a:t>ἐπιστάμενον</a:t>
            </a:r>
            <a:r>
              <a:rPr lang="el-GR" dirty="0"/>
              <a:t>,</a:t>
            </a:r>
            <a:br>
              <a:rPr lang="el-GR" dirty="0"/>
            </a:br>
            <a:r>
              <a:rPr lang="el-GR" dirty="0"/>
              <a:t>……].. </a:t>
            </a:r>
            <a:r>
              <a:rPr lang="el-GR" dirty="0" err="1"/>
              <a:t>ρεην</a:t>
            </a:r>
            <a:r>
              <a:rPr lang="el-GR" dirty="0"/>
              <a:t> </a:t>
            </a:r>
            <a:r>
              <a:rPr lang="el-GR" u="sng" dirty="0"/>
              <a:t>[</a:t>
            </a:r>
            <a:r>
              <a:rPr lang="el-GR" u="sng" dirty="0" err="1"/>
              <a:t>ὀλ</a:t>
            </a:r>
            <a:r>
              <a:rPr lang="el-GR" u="sng" dirty="0"/>
              <a:t>]</a:t>
            </a:r>
            <a:r>
              <a:rPr lang="el-GR" u="sng" dirty="0" err="1"/>
              <a:t>ιγόστιχος</a:t>
            </a:r>
            <a:r>
              <a:rPr lang="el-GR" dirty="0"/>
              <a:t>· </a:t>
            </a:r>
            <a:r>
              <a:rPr lang="el-GR" dirty="0" err="1"/>
              <a:t>ἀλλὰ</a:t>
            </a:r>
            <a:r>
              <a:rPr lang="el-GR" dirty="0"/>
              <a:t> </a:t>
            </a:r>
            <a:r>
              <a:rPr lang="el-GR" dirty="0" err="1"/>
              <a:t>καθέλ</a:t>
            </a:r>
            <a:r>
              <a:rPr lang="el-GR" dirty="0"/>
              <a:t>[κει</a:t>
            </a:r>
            <a:br>
              <a:rPr lang="el-GR" dirty="0"/>
            </a:br>
            <a:r>
              <a:rPr lang="el-GR" dirty="0"/>
              <a:t>10 ……</a:t>
            </a:r>
            <a:r>
              <a:rPr lang="el-GR" dirty="0" err="1"/>
              <a:t>πο</a:t>
            </a:r>
            <a:r>
              <a:rPr lang="el-GR" dirty="0"/>
              <a:t>]</a:t>
            </a:r>
            <a:r>
              <a:rPr lang="el-GR" dirty="0" err="1"/>
              <a:t>λὺ</a:t>
            </a:r>
            <a:r>
              <a:rPr lang="el-GR" dirty="0"/>
              <a:t> </a:t>
            </a:r>
            <a:r>
              <a:rPr lang="el-GR" dirty="0" err="1"/>
              <a:t>τὴν</a:t>
            </a:r>
            <a:r>
              <a:rPr lang="el-GR" dirty="0"/>
              <a:t> </a:t>
            </a:r>
            <a:r>
              <a:rPr lang="el-GR" dirty="0" err="1"/>
              <a:t>μακρὴν</a:t>
            </a:r>
            <a:r>
              <a:rPr lang="el-GR" dirty="0"/>
              <a:t> </a:t>
            </a:r>
            <a:r>
              <a:rPr lang="el-GR" dirty="0" err="1"/>
              <a:t>ὄμπνια</a:t>
            </a:r>
            <a:r>
              <a:rPr lang="el-GR" dirty="0"/>
              <a:t> </a:t>
            </a:r>
            <a:r>
              <a:rPr lang="el-GR" dirty="0" err="1"/>
              <a:t>Θεσμοφόρο</a:t>
            </a:r>
            <a:r>
              <a:rPr lang="el-GR" dirty="0"/>
              <a:t>[ς·</a:t>
            </a:r>
            <a:br>
              <a:rPr lang="el-GR" dirty="0"/>
            </a:br>
            <a:r>
              <a:rPr lang="el-GR" dirty="0" err="1"/>
              <a:t>τοῖν</a:t>
            </a:r>
            <a:r>
              <a:rPr lang="el-GR" dirty="0"/>
              <a:t> </a:t>
            </a:r>
            <a:r>
              <a:rPr lang="el-GR" dirty="0" err="1"/>
              <a:t>δὲ</a:t>
            </a:r>
            <a:r>
              <a:rPr lang="el-GR" dirty="0"/>
              <a:t>] </a:t>
            </a:r>
            <a:r>
              <a:rPr lang="el-GR" dirty="0" err="1"/>
              <a:t>δ̣υ̣οῖν</a:t>
            </a:r>
            <a:r>
              <a:rPr lang="el-GR" dirty="0"/>
              <a:t> Μίμνερμος </a:t>
            </a:r>
            <a:r>
              <a:rPr lang="el-GR" dirty="0" err="1"/>
              <a:t>ὅτι</a:t>
            </a:r>
            <a:r>
              <a:rPr lang="el-GR" dirty="0"/>
              <a:t> γλυκύς, α[ἱ </a:t>
            </a:r>
            <a:r>
              <a:rPr lang="el-GR" dirty="0" err="1"/>
              <a:t>κατὰ</a:t>
            </a:r>
            <a:r>
              <a:rPr lang="el-GR" dirty="0"/>
              <a:t> </a:t>
            </a:r>
            <a:r>
              <a:rPr lang="el-GR" dirty="0" err="1"/>
              <a:t>λεπτόν</a:t>
            </a:r>
            <a:r>
              <a:rPr lang="el-GR" dirty="0"/>
              <a:t/>
            </a:r>
            <a:br>
              <a:rPr lang="el-GR" dirty="0"/>
            </a:br>
            <a:r>
              <a:rPr lang="el-GR" dirty="0"/>
              <a:t>……] ἡ μεγάλη δ᾽ </a:t>
            </a:r>
            <a:r>
              <a:rPr lang="el-GR" dirty="0" err="1"/>
              <a:t>οὐκ</a:t>
            </a:r>
            <a:r>
              <a:rPr lang="el-GR" dirty="0"/>
              <a:t> </a:t>
            </a:r>
            <a:r>
              <a:rPr lang="el-GR" dirty="0" err="1"/>
              <a:t>ἐδίδαξε</a:t>
            </a:r>
            <a:r>
              <a:rPr lang="el-GR" dirty="0"/>
              <a:t> γυνή.</a:t>
            </a:r>
            <a:br>
              <a:rPr lang="el-GR" dirty="0"/>
            </a:br>
            <a:r>
              <a:rPr lang="el-GR" dirty="0" smtClean="0"/>
              <a:t>……]</a:t>
            </a:r>
            <a:r>
              <a:rPr lang="el-GR" dirty="0" err="1" smtClean="0"/>
              <a:t>ο̣ν</a:t>
            </a:r>
            <a:r>
              <a:rPr lang="el-GR" dirty="0" smtClean="0"/>
              <a:t> </a:t>
            </a:r>
            <a:r>
              <a:rPr lang="el-GR" dirty="0" err="1" smtClean="0"/>
              <a:t>ἐπὶ</a:t>
            </a:r>
            <a:r>
              <a:rPr lang="el-GR" dirty="0" smtClean="0"/>
              <a:t> </a:t>
            </a:r>
            <a:r>
              <a:rPr lang="el-GR" dirty="0" err="1" smtClean="0"/>
              <a:t>Θρήϊκας</a:t>
            </a:r>
            <a:r>
              <a:rPr lang="el-GR" dirty="0" smtClean="0"/>
              <a:t> </a:t>
            </a:r>
            <a:r>
              <a:rPr lang="el-GR" dirty="0" err="1" smtClean="0"/>
              <a:t>ἀπ</a:t>
            </a:r>
            <a:r>
              <a:rPr lang="el-GR" dirty="0" smtClean="0"/>
              <a:t>᾽ </a:t>
            </a:r>
            <a:r>
              <a:rPr lang="el-GR" dirty="0" err="1" smtClean="0"/>
              <a:t>Αἰγύπτοιο</a:t>
            </a:r>
            <a:r>
              <a:rPr lang="el-GR" dirty="0" smtClean="0"/>
              <a:t> [</a:t>
            </a:r>
            <a:r>
              <a:rPr lang="el-GR" dirty="0" err="1" smtClean="0"/>
              <a:t>πέτοιτο</a:t>
            </a:r>
            <a:r>
              <a:rPr lang="el-GR" dirty="0" smtClean="0"/>
              <a:t/>
            </a:r>
            <a:br>
              <a:rPr lang="el-GR" dirty="0" smtClean="0"/>
            </a:br>
            <a:r>
              <a:rPr lang="el-GR" dirty="0" err="1" smtClean="0"/>
              <a:t>αἵματ</a:t>
            </a:r>
            <a:r>
              <a:rPr lang="el-GR" dirty="0" smtClean="0"/>
              <a:t>]ι̣ </a:t>
            </a:r>
            <a:r>
              <a:rPr lang="el-GR" dirty="0" err="1" smtClean="0"/>
              <a:t>Π̣υ̣γ̣μαίων</a:t>
            </a:r>
            <a:r>
              <a:rPr lang="el-GR" dirty="0" smtClean="0"/>
              <a:t> </a:t>
            </a:r>
            <a:r>
              <a:rPr lang="el-GR" dirty="0" err="1" smtClean="0"/>
              <a:t>ἡδο̣μ̣έ̣νη</a:t>
            </a:r>
            <a:r>
              <a:rPr lang="el-GR" dirty="0" smtClean="0"/>
              <a:t> [γ]</a:t>
            </a:r>
            <a:r>
              <a:rPr lang="el-GR" dirty="0" err="1" smtClean="0"/>
              <a:t>έρα</a:t>
            </a:r>
            <a:r>
              <a:rPr lang="el-GR" dirty="0" smtClean="0"/>
              <a:t>[</a:t>
            </a:r>
            <a:r>
              <a:rPr lang="el-GR" dirty="0" err="1" smtClean="0"/>
              <a:t>νος</a:t>
            </a:r>
            <a:r>
              <a:rPr lang="el-GR" dirty="0" smtClean="0"/>
              <a:t>,</a:t>
            </a:r>
            <a:br>
              <a:rPr lang="el-GR" dirty="0" smtClean="0"/>
            </a:br>
            <a:r>
              <a:rPr lang="el-GR" dirty="0" smtClean="0"/>
              <a:t>15 </a:t>
            </a:r>
            <a:r>
              <a:rPr lang="el-GR" dirty="0" err="1" smtClean="0"/>
              <a:t>Μασσα</a:t>
            </a:r>
            <a:r>
              <a:rPr lang="el-GR" dirty="0" smtClean="0"/>
              <a:t>]</a:t>
            </a:r>
            <a:r>
              <a:rPr lang="el-GR" dirty="0" err="1" smtClean="0"/>
              <a:t>γ̣έ̣τ̣αι</a:t>
            </a:r>
            <a:r>
              <a:rPr lang="el-GR" dirty="0" smtClean="0"/>
              <a:t> [κ]</a:t>
            </a:r>
            <a:r>
              <a:rPr lang="el-GR" dirty="0" err="1" smtClean="0"/>
              <a:t>αὶ</a:t>
            </a:r>
            <a:r>
              <a:rPr lang="el-GR" dirty="0" smtClean="0"/>
              <a:t> </a:t>
            </a:r>
            <a:r>
              <a:rPr lang="el-GR" dirty="0" err="1" smtClean="0"/>
              <a:t>μακ</a:t>
            </a:r>
            <a:r>
              <a:rPr lang="el-GR" dirty="0" smtClean="0"/>
              <a:t>[</a:t>
            </a:r>
            <a:r>
              <a:rPr lang="el-GR" dirty="0" err="1" smtClean="0"/>
              <a:t>ρὸν</a:t>
            </a:r>
            <a:r>
              <a:rPr lang="el-GR" dirty="0" smtClean="0"/>
              <a:t> </a:t>
            </a:r>
            <a:r>
              <a:rPr lang="el-GR" dirty="0" err="1" smtClean="0"/>
              <a:t>ὀϊστεύ</a:t>
            </a:r>
            <a:r>
              <a:rPr lang="el-GR" dirty="0" smtClean="0"/>
              <a:t>]</a:t>
            </a:r>
            <a:r>
              <a:rPr lang="el-GR" dirty="0" err="1" smtClean="0"/>
              <a:t>οιεν</a:t>
            </a:r>
            <a:r>
              <a:rPr lang="el-GR" dirty="0" smtClean="0"/>
              <a:t> </a:t>
            </a:r>
            <a:r>
              <a:rPr lang="el-GR" dirty="0" err="1" smtClean="0"/>
              <a:t>ἐπ</a:t>
            </a:r>
            <a:r>
              <a:rPr lang="el-GR" dirty="0" smtClean="0"/>
              <a:t>᾽ </a:t>
            </a:r>
            <a:r>
              <a:rPr lang="el-GR" dirty="0" err="1" smtClean="0"/>
              <a:t>ἄνδρα</a:t>
            </a:r>
            <a:r>
              <a:rPr lang="el-GR" dirty="0" smtClean="0"/>
              <a:t/>
            </a:r>
            <a:br>
              <a:rPr lang="el-GR" dirty="0" smtClean="0"/>
            </a:br>
            <a:r>
              <a:rPr lang="el-GR" dirty="0" err="1" smtClean="0"/>
              <a:t>Μῆδον</a:t>
            </a:r>
            <a:r>
              <a:rPr lang="el-GR" dirty="0" smtClean="0"/>
              <a:t>]· ἀ̣[</a:t>
            </a:r>
            <a:r>
              <a:rPr lang="el-GR" dirty="0" err="1" smtClean="0"/>
              <a:t>ηδονίδες</a:t>
            </a:r>
            <a:r>
              <a:rPr lang="el-GR" dirty="0" smtClean="0"/>
              <a:t>] δ᾽ </a:t>
            </a:r>
            <a:r>
              <a:rPr lang="el-GR" dirty="0" err="1" smtClean="0"/>
              <a:t>ὧδε</a:t>
            </a:r>
            <a:r>
              <a:rPr lang="el-GR" dirty="0" smtClean="0"/>
              <a:t> </a:t>
            </a:r>
            <a:r>
              <a:rPr lang="el-GR" dirty="0" err="1" smtClean="0"/>
              <a:t>μελιχρ</a:t>
            </a:r>
            <a:r>
              <a:rPr lang="el-GR" dirty="0" smtClean="0"/>
              <a:t>[ό]</a:t>
            </a:r>
            <a:r>
              <a:rPr lang="el-GR" dirty="0" err="1" smtClean="0"/>
              <a:t>τεραι</a:t>
            </a:r>
            <a:r>
              <a:rPr lang="el-GR" dirty="0" smtClean="0"/>
              <a:t>.</a:t>
            </a:r>
            <a:endParaRPr lang="en-US" dirty="0"/>
          </a:p>
        </p:txBody>
      </p:sp>
    </p:spTree>
    <p:extLst>
      <p:ext uri="{BB962C8B-B14F-4D97-AF65-F5344CB8AC3E}">
        <p14:creationId xmlns="" xmlns:p14="http://schemas.microsoft.com/office/powerpoint/2010/main" val="12919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6934200" cy="4876800"/>
          </a:xfrm>
        </p:spPr>
        <p:txBody>
          <a:bodyPr>
            <a:noAutofit/>
          </a:bodyPr>
          <a:lstStyle/>
          <a:p>
            <a:r>
              <a:rPr lang="el-GR" sz="1400" dirty="0" err="1" smtClean="0"/>
              <a:t>ἔλλετε</a:t>
            </a:r>
            <a:r>
              <a:rPr lang="el-GR" sz="1400" dirty="0" smtClean="0"/>
              <a:t> </a:t>
            </a:r>
            <a:r>
              <a:rPr lang="el-GR" sz="1400" dirty="0" err="1"/>
              <a:t>Βασκανίη</a:t>
            </a:r>
            <a:r>
              <a:rPr lang="el-GR" sz="1400" dirty="0"/>
              <a:t>]ς </a:t>
            </a:r>
            <a:r>
              <a:rPr lang="el-GR" sz="1400" dirty="0" err="1"/>
              <a:t>ὀλοὸν</a:t>
            </a:r>
            <a:r>
              <a:rPr lang="el-GR" sz="1400" dirty="0"/>
              <a:t> </a:t>
            </a:r>
            <a:r>
              <a:rPr lang="el-GR" sz="1400" dirty="0" err="1"/>
              <a:t>γένο</a:t>
            </a:r>
            <a:r>
              <a:rPr lang="el-GR" sz="1400" dirty="0"/>
              <a:t>[ς]· </a:t>
            </a:r>
            <a:r>
              <a:rPr lang="el-GR" sz="1400" b="1" dirty="0" err="1"/>
              <a:t>αὖθι</a:t>
            </a:r>
            <a:r>
              <a:rPr lang="el-GR" sz="1400" b="1" dirty="0"/>
              <a:t> </a:t>
            </a:r>
            <a:r>
              <a:rPr lang="el-GR" sz="1400" b="1" dirty="0" err="1"/>
              <a:t>δὲ</a:t>
            </a:r>
            <a:r>
              <a:rPr lang="el-GR" sz="1400" b="1" dirty="0"/>
              <a:t> </a:t>
            </a:r>
            <a:r>
              <a:rPr lang="el-GR" sz="1400" b="1" dirty="0" err="1"/>
              <a:t>τέχνῃ</a:t>
            </a:r>
            <a:r>
              <a:rPr lang="el-GR" sz="1400" b="1" dirty="0"/>
              <a:t/>
            </a:r>
            <a:br>
              <a:rPr lang="el-GR" sz="1400" b="1" dirty="0"/>
            </a:br>
            <a:r>
              <a:rPr lang="el-GR" sz="1400" b="1" dirty="0"/>
              <a:t>κρίνετε,] [</a:t>
            </a:r>
            <a:r>
              <a:rPr lang="el-GR" sz="1400" b="1" dirty="0" err="1"/>
              <a:t>μὴ</a:t>
            </a:r>
            <a:r>
              <a:rPr lang="el-GR" sz="1400" b="1" dirty="0"/>
              <a:t> </a:t>
            </a:r>
            <a:r>
              <a:rPr lang="el-GR" sz="1400" b="1" dirty="0" err="1"/>
              <a:t>σχοίν</a:t>
            </a:r>
            <a:r>
              <a:rPr lang="el-GR" sz="1400" b="1" dirty="0"/>
              <a:t>]ῳ </a:t>
            </a:r>
            <a:r>
              <a:rPr lang="el-GR" sz="1400" b="1" dirty="0" err="1"/>
              <a:t>Περσίδι</a:t>
            </a:r>
            <a:r>
              <a:rPr lang="el-GR" sz="1400" b="1" dirty="0"/>
              <a:t> </a:t>
            </a:r>
            <a:r>
              <a:rPr lang="el-GR" sz="1400" b="1" dirty="0" err="1"/>
              <a:t>τὴ</a:t>
            </a:r>
            <a:r>
              <a:rPr lang="el-GR" sz="1400" b="1" dirty="0"/>
              <a:t>[ν] </a:t>
            </a:r>
            <a:r>
              <a:rPr lang="el-GR" sz="1400" b="1" dirty="0" err="1"/>
              <a:t>σοφίην</a:t>
            </a:r>
            <a:r>
              <a:rPr lang="el-GR" sz="1400" dirty="0"/>
              <a:t>·</a:t>
            </a:r>
            <a:br>
              <a:rPr lang="el-GR" sz="1400" dirty="0"/>
            </a:br>
            <a:r>
              <a:rPr lang="el-GR" sz="1400" b="1" dirty="0" err="1"/>
              <a:t>μηδ</a:t>
            </a:r>
            <a:r>
              <a:rPr lang="el-GR" sz="1400" b="1" dirty="0"/>
              <a:t>᾽ </a:t>
            </a:r>
            <a:r>
              <a:rPr lang="el-GR" sz="1400" b="1" dirty="0" err="1"/>
              <a:t>ἀπ</a:t>
            </a:r>
            <a:r>
              <a:rPr lang="el-GR" sz="1400" b="1" dirty="0"/>
              <a:t>᾽ </a:t>
            </a:r>
            <a:r>
              <a:rPr lang="el-GR" sz="1400" b="1" dirty="0" err="1"/>
              <a:t>ἐμεῦ</a:t>
            </a:r>
            <a:r>
              <a:rPr lang="el-GR" sz="1400" b="1" dirty="0"/>
              <a:t> </a:t>
            </a:r>
            <a:r>
              <a:rPr lang="el-GR" sz="1400" b="1" dirty="0" err="1"/>
              <a:t>διφᾶ</a:t>
            </a:r>
            <a:r>
              <a:rPr lang="el-GR" sz="1400" b="1" dirty="0"/>
              <a:t>]τε μέγα </a:t>
            </a:r>
            <a:r>
              <a:rPr lang="el-GR" sz="1400" b="1" dirty="0" err="1"/>
              <a:t>ψοφέουσαν</a:t>
            </a:r>
            <a:r>
              <a:rPr lang="el-GR" sz="1400" b="1" dirty="0"/>
              <a:t> </a:t>
            </a:r>
            <a:r>
              <a:rPr lang="el-GR" sz="1400" b="1" dirty="0" err="1"/>
              <a:t>ἀοιδήν</a:t>
            </a:r>
            <a:r>
              <a:rPr lang="el-GR" sz="1400" b="1" dirty="0"/>
              <a:t/>
            </a:r>
            <a:br>
              <a:rPr lang="el-GR" sz="1400" b="1" dirty="0"/>
            </a:br>
            <a:r>
              <a:rPr lang="el-GR" sz="1400" b="1" dirty="0"/>
              <a:t>20 </a:t>
            </a:r>
            <a:r>
              <a:rPr lang="el-GR" sz="1400" b="1" dirty="0" err="1"/>
              <a:t>τίκτεσθαι</a:t>
            </a:r>
            <a:r>
              <a:rPr lang="el-GR" sz="1400" b="1" dirty="0"/>
              <a:t>· </a:t>
            </a:r>
            <a:r>
              <a:rPr lang="el-GR" sz="1400" b="1" dirty="0" err="1"/>
              <a:t>βροντᾶ</a:t>
            </a:r>
            <a:r>
              <a:rPr lang="el-GR" sz="1400" b="1" dirty="0"/>
              <a:t>]ν </a:t>
            </a:r>
            <a:r>
              <a:rPr lang="el-GR" sz="1400" b="1" dirty="0" err="1"/>
              <a:t>οὐκ</a:t>
            </a:r>
            <a:r>
              <a:rPr lang="el-GR" sz="1400" b="1" dirty="0"/>
              <a:t> </a:t>
            </a:r>
            <a:r>
              <a:rPr lang="el-GR" sz="1400" b="1" dirty="0" err="1"/>
              <a:t>ἐμόν</a:t>
            </a:r>
            <a:r>
              <a:rPr lang="el-GR" sz="1400" b="1" dirty="0"/>
              <a:t>, [</a:t>
            </a:r>
            <a:r>
              <a:rPr lang="el-GR" sz="1400" b="1" dirty="0" err="1"/>
              <a:t>ἀλλὰ</a:t>
            </a:r>
            <a:r>
              <a:rPr lang="el-GR" sz="1400" b="1" dirty="0"/>
              <a:t>] Διός</a:t>
            </a:r>
            <a:r>
              <a:rPr lang="el-GR" sz="1400" dirty="0"/>
              <a:t>».</a:t>
            </a:r>
            <a:br>
              <a:rPr lang="el-GR" sz="1400" dirty="0"/>
            </a:br>
            <a:r>
              <a:rPr lang="el-GR" sz="1400" dirty="0" err="1"/>
              <a:t>καὶ</a:t>
            </a:r>
            <a:r>
              <a:rPr lang="el-GR" sz="1400" dirty="0"/>
              <a:t> </a:t>
            </a:r>
            <a:r>
              <a:rPr lang="el-GR" sz="1400" dirty="0" err="1"/>
              <a:t>γὰρ</a:t>
            </a:r>
            <a:r>
              <a:rPr lang="el-GR" sz="1400" dirty="0"/>
              <a:t> </a:t>
            </a:r>
            <a:r>
              <a:rPr lang="el-GR" sz="1400" dirty="0" err="1"/>
              <a:t>ὅτ</a:t>
            </a:r>
            <a:r>
              <a:rPr lang="el-GR" sz="1400" dirty="0"/>
              <a:t>]ε </a:t>
            </a:r>
            <a:r>
              <a:rPr lang="el-GR" sz="1400" dirty="0" err="1"/>
              <a:t>πρ</a:t>
            </a:r>
            <a:r>
              <a:rPr lang="el-GR" sz="1400" dirty="0"/>
              <a:t>[ώ]</a:t>
            </a:r>
            <a:r>
              <a:rPr lang="el-GR" sz="1400" dirty="0" err="1"/>
              <a:t>τιστον</a:t>
            </a:r>
            <a:r>
              <a:rPr lang="el-GR" sz="1400" dirty="0"/>
              <a:t> </a:t>
            </a:r>
            <a:r>
              <a:rPr lang="el-GR" sz="1400" dirty="0" err="1"/>
              <a:t>ἐμοῖς</a:t>
            </a:r>
            <a:r>
              <a:rPr lang="el-GR" sz="1400" dirty="0"/>
              <a:t> </a:t>
            </a:r>
            <a:r>
              <a:rPr lang="el-GR" sz="1400" dirty="0" err="1"/>
              <a:t>ἐπὶ</a:t>
            </a:r>
            <a:r>
              <a:rPr lang="el-GR" sz="1400" dirty="0"/>
              <a:t> </a:t>
            </a:r>
            <a:r>
              <a:rPr lang="el-GR" sz="1400" dirty="0" err="1"/>
              <a:t>δέλτον</a:t>
            </a:r>
            <a:r>
              <a:rPr lang="el-GR" sz="1400" dirty="0"/>
              <a:t> </a:t>
            </a:r>
            <a:r>
              <a:rPr lang="el-GR" sz="1400" dirty="0" err="1"/>
              <a:t>ἔθηκα</a:t>
            </a:r>
            <a:r>
              <a:rPr lang="el-GR" sz="1400" dirty="0"/>
              <a:t/>
            </a:r>
            <a:br>
              <a:rPr lang="el-GR" sz="1400" dirty="0"/>
            </a:br>
            <a:r>
              <a:rPr lang="el-GR" sz="1400" dirty="0" err="1"/>
              <a:t>γούνασι</a:t>
            </a:r>
            <a:r>
              <a:rPr lang="el-GR" sz="1400" dirty="0"/>
              <a:t>]ν, </a:t>
            </a:r>
            <a:r>
              <a:rPr lang="el-GR" sz="1400" b="1" dirty="0"/>
              <a:t>Ἀ[</a:t>
            </a:r>
            <a:r>
              <a:rPr lang="el-GR" sz="1400" b="1" dirty="0" err="1"/>
              <a:t>πό</a:t>
            </a:r>
            <a:r>
              <a:rPr lang="el-GR" sz="1400" b="1" dirty="0"/>
              <a:t>]</a:t>
            </a:r>
            <a:r>
              <a:rPr lang="el-GR" sz="1400" b="1" dirty="0" err="1"/>
              <a:t>λλων</a:t>
            </a:r>
            <a:r>
              <a:rPr lang="el-GR" sz="1400" dirty="0"/>
              <a:t> </a:t>
            </a:r>
            <a:r>
              <a:rPr lang="el-GR" sz="1400" dirty="0" err="1"/>
              <a:t>εἶπεν</a:t>
            </a:r>
            <a:r>
              <a:rPr lang="el-GR" sz="1400" dirty="0"/>
              <a:t> ὅ μοι </a:t>
            </a:r>
            <a:r>
              <a:rPr lang="el-GR" sz="1400" dirty="0" err="1"/>
              <a:t>Λύκιος</a:t>
            </a:r>
            <a:r>
              <a:rPr lang="el-GR" sz="1400" dirty="0"/>
              <a:t>·</a:t>
            </a:r>
            <a:br>
              <a:rPr lang="el-GR" sz="1400" dirty="0"/>
            </a:br>
            <a:r>
              <a:rPr lang="el-GR" sz="1400" dirty="0"/>
              <a:t>«……]…</a:t>
            </a:r>
            <a:r>
              <a:rPr lang="el-GR" sz="1400" dirty="0" err="1"/>
              <a:t>ἀοιδέ</a:t>
            </a:r>
            <a:r>
              <a:rPr lang="el-GR" sz="1400" dirty="0"/>
              <a:t>, </a:t>
            </a:r>
            <a:r>
              <a:rPr lang="el-GR" sz="1400" dirty="0" err="1"/>
              <a:t>τὸ</a:t>
            </a:r>
            <a:r>
              <a:rPr lang="el-GR" sz="1400" dirty="0"/>
              <a:t> </a:t>
            </a:r>
            <a:r>
              <a:rPr lang="el-GR" sz="1400" dirty="0" err="1"/>
              <a:t>μὲν</a:t>
            </a:r>
            <a:r>
              <a:rPr lang="el-GR" sz="1400" dirty="0"/>
              <a:t> </a:t>
            </a:r>
            <a:r>
              <a:rPr lang="el-GR" sz="1400" dirty="0" err="1"/>
              <a:t>θύος</a:t>
            </a:r>
            <a:r>
              <a:rPr lang="el-GR" sz="1400" dirty="0"/>
              <a:t> </a:t>
            </a:r>
            <a:r>
              <a:rPr lang="el-GR" sz="1400" dirty="0" err="1"/>
              <a:t>ὅττι</a:t>
            </a:r>
            <a:r>
              <a:rPr lang="el-GR" sz="1400" dirty="0"/>
              <a:t> </a:t>
            </a:r>
            <a:r>
              <a:rPr lang="el-GR" sz="1400" dirty="0" err="1"/>
              <a:t>πάχιστον</a:t>
            </a:r>
            <a:r>
              <a:rPr lang="el-GR" sz="1400" dirty="0"/>
              <a:t/>
            </a:r>
            <a:br>
              <a:rPr lang="el-GR" sz="1400" dirty="0"/>
            </a:br>
            <a:r>
              <a:rPr lang="el-GR" sz="1400" dirty="0" err="1"/>
              <a:t>θρέψαι</a:t>
            </a:r>
            <a:r>
              <a:rPr lang="el-GR" sz="1400" dirty="0"/>
              <a:t>, </a:t>
            </a:r>
            <a:r>
              <a:rPr lang="el-GR" sz="1400" dirty="0" err="1"/>
              <a:t>τὴ</a:t>
            </a:r>
            <a:r>
              <a:rPr lang="el-GR" sz="1400" dirty="0"/>
              <a:t>]ν </a:t>
            </a:r>
            <a:r>
              <a:rPr lang="el-GR" sz="1400" dirty="0" err="1"/>
              <a:t>Μοῦσαν</a:t>
            </a:r>
            <a:r>
              <a:rPr lang="el-GR" sz="1400" dirty="0"/>
              <a:t> δ᾽ </a:t>
            </a:r>
            <a:r>
              <a:rPr lang="el-GR" sz="1400" dirty="0" err="1"/>
              <a:t>ὠγαθὲ</a:t>
            </a:r>
            <a:r>
              <a:rPr lang="el-GR" sz="1400" dirty="0"/>
              <a:t> </a:t>
            </a:r>
            <a:r>
              <a:rPr lang="el-GR" sz="1400" dirty="0" err="1"/>
              <a:t>λεπταλέην</a:t>
            </a:r>
            <a:r>
              <a:rPr lang="el-GR" sz="1400" dirty="0"/>
              <a:t>·</a:t>
            </a:r>
            <a:br>
              <a:rPr lang="el-GR" sz="1400" dirty="0"/>
            </a:br>
            <a:r>
              <a:rPr lang="el-GR" sz="1400" dirty="0"/>
              <a:t>25 </a:t>
            </a:r>
            <a:r>
              <a:rPr lang="el-GR" sz="1400" dirty="0" err="1"/>
              <a:t>πρὸς</a:t>
            </a:r>
            <a:r>
              <a:rPr lang="el-GR" sz="1400" dirty="0"/>
              <a:t> </a:t>
            </a:r>
            <a:r>
              <a:rPr lang="el-GR" sz="1400" dirty="0" err="1"/>
              <a:t>δέ</a:t>
            </a:r>
            <a:r>
              <a:rPr lang="el-GR" sz="1400" dirty="0"/>
              <a:t> σε] </a:t>
            </a:r>
            <a:r>
              <a:rPr lang="el-GR" sz="1400" dirty="0" err="1"/>
              <a:t>καὶ</a:t>
            </a:r>
            <a:r>
              <a:rPr lang="el-GR" sz="1400" dirty="0"/>
              <a:t> </a:t>
            </a:r>
            <a:r>
              <a:rPr lang="el-GR" sz="1400" dirty="0" err="1"/>
              <a:t>τόδ</a:t>
            </a:r>
            <a:r>
              <a:rPr lang="el-GR" sz="1400" dirty="0"/>
              <a:t>᾽ </a:t>
            </a:r>
            <a:r>
              <a:rPr lang="el-GR" sz="1400" dirty="0" err="1"/>
              <a:t>ἄνωγα</a:t>
            </a:r>
            <a:r>
              <a:rPr lang="el-GR" sz="1400" dirty="0"/>
              <a:t>, </a:t>
            </a:r>
            <a:r>
              <a:rPr lang="el-GR" sz="1400" dirty="0" err="1"/>
              <a:t>τὰ</a:t>
            </a:r>
            <a:r>
              <a:rPr lang="el-GR" sz="1400" dirty="0"/>
              <a:t> </a:t>
            </a:r>
            <a:r>
              <a:rPr lang="el-GR" sz="1400" dirty="0" err="1"/>
              <a:t>μὴ</a:t>
            </a:r>
            <a:r>
              <a:rPr lang="el-GR" sz="1400" dirty="0"/>
              <a:t> </a:t>
            </a:r>
            <a:r>
              <a:rPr lang="el-GR" sz="1400" dirty="0" err="1"/>
              <a:t>πατέουσιν</a:t>
            </a:r>
            <a:r>
              <a:rPr lang="el-GR" sz="1400" dirty="0"/>
              <a:t> </a:t>
            </a:r>
            <a:r>
              <a:rPr lang="el-GR" sz="1400" dirty="0" err="1"/>
              <a:t>ἅμαξαι</a:t>
            </a:r>
            <a:r>
              <a:rPr lang="el-GR" sz="1400" dirty="0"/>
              <a:t/>
            </a:r>
            <a:br>
              <a:rPr lang="el-GR" sz="1400" dirty="0"/>
            </a:br>
            <a:r>
              <a:rPr lang="el-GR" sz="1400" dirty="0" err="1"/>
              <a:t>τὰ</a:t>
            </a:r>
            <a:r>
              <a:rPr lang="el-GR" sz="1400" dirty="0"/>
              <a:t> </a:t>
            </a:r>
            <a:r>
              <a:rPr lang="el-GR" sz="1400" dirty="0" err="1"/>
              <a:t>στείβε</a:t>
            </a:r>
            <a:r>
              <a:rPr lang="el-GR" sz="1400" dirty="0"/>
              <a:t>]</a:t>
            </a:r>
            <a:r>
              <a:rPr lang="el-GR" sz="1400" dirty="0" err="1"/>
              <a:t>ιν</a:t>
            </a:r>
            <a:r>
              <a:rPr lang="el-GR" sz="1400" dirty="0"/>
              <a:t>, </a:t>
            </a:r>
            <a:r>
              <a:rPr lang="el-GR" sz="1400" dirty="0" err="1"/>
              <a:t>ἑτέρων</a:t>
            </a:r>
            <a:r>
              <a:rPr lang="el-GR" sz="1400" dirty="0"/>
              <a:t> </a:t>
            </a:r>
            <a:r>
              <a:rPr lang="el-GR" sz="1400" dirty="0" err="1"/>
              <a:t>ἴχνια</a:t>
            </a:r>
            <a:r>
              <a:rPr lang="el-GR" sz="1400" dirty="0"/>
              <a:t> </a:t>
            </a:r>
            <a:r>
              <a:rPr lang="el-GR" sz="1400" dirty="0" err="1"/>
              <a:t>μὴ</a:t>
            </a:r>
            <a:r>
              <a:rPr lang="el-GR" sz="1400" dirty="0"/>
              <a:t> </a:t>
            </a:r>
            <a:r>
              <a:rPr lang="el-GR" sz="1400" dirty="0" err="1"/>
              <a:t>καθ</a:t>
            </a:r>
            <a:r>
              <a:rPr lang="el-GR" sz="1400" dirty="0"/>
              <a:t>᾽ </a:t>
            </a:r>
            <a:r>
              <a:rPr lang="el-GR" sz="1400" dirty="0" err="1"/>
              <a:t>ὁμά</a:t>
            </a:r>
            <a:r>
              <a:rPr lang="el-GR" sz="1400" dirty="0"/>
              <a:t/>
            </a:r>
            <a:br>
              <a:rPr lang="el-GR" sz="1400" dirty="0"/>
            </a:br>
            <a:r>
              <a:rPr lang="el-GR" sz="1400" dirty="0" err="1"/>
              <a:t>δίφρον</a:t>
            </a:r>
            <a:r>
              <a:rPr lang="el-GR" sz="1400" dirty="0"/>
              <a:t> </a:t>
            </a:r>
            <a:r>
              <a:rPr lang="el-GR" sz="1400" dirty="0" err="1"/>
              <a:t>ἐλ</a:t>
            </a:r>
            <a:r>
              <a:rPr lang="el-GR" sz="1400" dirty="0"/>
              <a:t>]</a:t>
            </a:r>
            <a:r>
              <a:rPr lang="el-GR" sz="1400" dirty="0" err="1"/>
              <a:t>ᾶ̣ν</a:t>
            </a:r>
            <a:r>
              <a:rPr lang="el-GR" sz="1400" dirty="0"/>
              <a:t> </a:t>
            </a:r>
            <a:r>
              <a:rPr lang="el-GR" sz="1400" dirty="0" err="1"/>
              <a:t>μηδ</a:t>
            </a:r>
            <a:r>
              <a:rPr lang="el-GR" sz="1400" dirty="0"/>
              <a:t>᾽ </a:t>
            </a:r>
            <a:r>
              <a:rPr lang="el-GR" sz="1400" dirty="0" err="1"/>
              <a:t>οἷμον</a:t>
            </a:r>
            <a:r>
              <a:rPr lang="el-GR" sz="1400" dirty="0"/>
              <a:t> </a:t>
            </a:r>
            <a:r>
              <a:rPr lang="el-GR" sz="1400" dirty="0" err="1"/>
              <a:t>ἀνὰ</a:t>
            </a:r>
            <a:r>
              <a:rPr lang="el-GR" sz="1400" dirty="0"/>
              <a:t> </a:t>
            </a:r>
            <a:r>
              <a:rPr lang="el-GR" sz="1400" dirty="0" err="1"/>
              <a:t>πλατύν</a:t>
            </a:r>
            <a:r>
              <a:rPr lang="el-GR" sz="1400" dirty="0"/>
              <a:t>, </a:t>
            </a:r>
            <a:r>
              <a:rPr lang="el-GR" sz="1400" dirty="0" err="1"/>
              <a:t>ἀλλὰ</a:t>
            </a:r>
            <a:r>
              <a:rPr lang="el-GR" sz="1400" dirty="0"/>
              <a:t> </a:t>
            </a:r>
            <a:r>
              <a:rPr lang="el-GR" sz="1400" dirty="0" err="1"/>
              <a:t>κελεύθους</a:t>
            </a:r>
            <a:r>
              <a:rPr lang="el-GR" sz="1400" dirty="0"/>
              <a:t/>
            </a:r>
            <a:br>
              <a:rPr lang="el-GR" sz="1400" dirty="0"/>
            </a:br>
            <a:r>
              <a:rPr lang="el-GR" sz="1400" dirty="0" err="1"/>
              <a:t>ἀτρίπτο</a:t>
            </a:r>
            <a:r>
              <a:rPr lang="el-GR" sz="1400" dirty="0"/>
              <a:t>]</a:t>
            </a:r>
            <a:r>
              <a:rPr lang="el-GR" sz="1400" dirty="0" err="1"/>
              <a:t>υ̣ς</a:t>
            </a:r>
            <a:r>
              <a:rPr lang="el-GR" sz="1400" dirty="0"/>
              <a:t>, </a:t>
            </a:r>
            <a:r>
              <a:rPr lang="el-GR" sz="1400" dirty="0" err="1"/>
              <a:t>εἰ</a:t>
            </a:r>
            <a:r>
              <a:rPr lang="el-GR" sz="1400" dirty="0"/>
              <a:t> </a:t>
            </a:r>
            <a:r>
              <a:rPr lang="el-GR" sz="1400" dirty="0" err="1"/>
              <a:t>καὶ</a:t>
            </a:r>
            <a:r>
              <a:rPr lang="el-GR" sz="1400" dirty="0"/>
              <a:t> </a:t>
            </a:r>
            <a:r>
              <a:rPr lang="el-GR" sz="1400" dirty="0" err="1"/>
              <a:t>στε</a:t>
            </a:r>
            <a:r>
              <a:rPr lang="el-GR" sz="1400" dirty="0"/>
              <a:t>[ι]</a:t>
            </a:r>
            <a:r>
              <a:rPr lang="el-GR" sz="1400" dirty="0" err="1"/>
              <a:t>ν̣οτέρην</a:t>
            </a:r>
            <a:r>
              <a:rPr lang="el-GR" sz="1400" dirty="0"/>
              <a:t> </a:t>
            </a:r>
            <a:r>
              <a:rPr lang="el-GR" sz="1400" dirty="0" err="1"/>
              <a:t>ἐλάσεις</a:t>
            </a:r>
            <a:r>
              <a:rPr lang="el-GR" sz="1400" dirty="0"/>
              <a:t>».</a:t>
            </a:r>
            <a:br>
              <a:rPr lang="el-GR" sz="1400" dirty="0"/>
            </a:br>
            <a:r>
              <a:rPr lang="el-GR" sz="1400" dirty="0" err="1"/>
              <a:t>τῷ</a:t>
            </a:r>
            <a:r>
              <a:rPr lang="el-GR" sz="1400" dirty="0"/>
              <a:t> </a:t>
            </a:r>
            <a:r>
              <a:rPr lang="el-GR" sz="1400" dirty="0" err="1"/>
              <a:t>πιθόμη</a:t>
            </a:r>
            <a:r>
              <a:rPr lang="el-GR" sz="1400" dirty="0"/>
              <a:t>]ν· </a:t>
            </a:r>
            <a:r>
              <a:rPr lang="el-GR" sz="1400" dirty="0" err="1"/>
              <a:t>ἐνὶ</a:t>
            </a:r>
            <a:r>
              <a:rPr lang="el-GR" sz="1400" dirty="0"/>
              <a:t> </a:t>
            </a:r>
            <a:r>
              <a:rPr lang="el-GR" sz="1400" dirty="0" err="1"/>
              <a:t>τοῖς</a:t>
            </a:r>
            <a:r>
              <a:rPr lang="el-GR" sz="1400" dirty="0"/>
              <a:t> </a:t>
            </a:r>
            <a:r>
              <a:rPr lang="el-GR" sz="1400" dirty="0" err="1"/>
              <a:t>γὰρ</a:t>
            </a:r>
            <a:r>
              <a:rPr lang="el-GR" sz="1400" dirty="0"/>
              <a:t> </a:t>
            </a:r>
            <a:r>
              <a:rPr lang="el-GR" sz="1400" dirty="0" err="1"/>
              <a:t>ἀείδομεν</a:t>
            </a:r>
            <a:r>
              <a:rPr lang="el-GR" sz="1400" dirty="0"/>
              <a:t> </a:t>
            </a:r>
            <a:r>
              <a:rPr lang="el-GR" sz="1400" dirty="0" err="1"/>
              <a:t>οἳ</a:t>
            </a:r>
            <a:r>
              <a:rPr lang="el-GR" sz="1400" dirty="0"/>
              <a:t> </a:t>
            </a:r>
            <a:r>
              <a:rPr lang="el-GR" sz="1400" dirty="0" err="1"/>
              <a:t>λιγὺν</a:t>
            </a:r>
            <a:r>
              <a:rPr lang="el-GR" sz="1400" dirty="0"/>
              <a:t> </a:t>
            </a:r>
            <a:r>
              <a:rPr lang="el-GR" sz="1400" dirty="0" err="1"/>
              <a:t>ἦχον</a:t>
            </a:r>
            <a:r>
              <a:rPr lang="el-GR" sz="1400" dirty="0"/>
              <a:t/>
            </a:r>
            <a:br>
              <a:rPr lang="el-GR" sz="1400" dirty="0"/>
            </a:br>
            <a:r>
              <a:rPr lang="el-GR" sz="1400" dirty="0"/>
              <a:t>30 </a:t>
            </a:r>
            <a:r>
              <a:rPr lang="el-GR" sz="1400" dirty="0" err="1"/>
              <a:t>τέττιγος</a:t>
            </a:r>
            <a:r>
              <a:rPr lang="el-GR" sz="1400" dirty="0"/>
              <a:t>, θ]</a:t>
            </a:r>
            <a:r>
              <a:rPr lang="el-GR" sz="1400" dirty="0" err="1"/>
              <a:t>όρυβον</a:t>
            </a:r>
            <a:r>
              <a:rPr lang="el-GR" sz="1400" dirty="0"/>
              <a:t> δ᾽ </a:t>
            </a:r>
            <a:r>
              <a:rPr lang="el-GR" sz="1400" dirty="0" err="1"/>
              <a:t>οὐκ</a:t>
            </a:r>
            <a:r>
              <a:rPr lang="el-GR" sz="1400" dirty="0"/>
              <a:t> </a:t>
            </a:r>
            <a:r>
              <a:rPr lang="el-GR" sz="1400" dirty="0" err="1"/>
              <a:t>ἐφίλησαν</a:t>
            </a:r>
            <a:r>
              <a:rPr lang="el-GR" sz="1400" dirty="0"/>
              <a:t> </a:t>
            </a:r>
            <a:r>
              <a:rPr lang="el-GR" sz="1400" dirty="0" err="1"/>
              <a:t>ὄνων</a:t>
            </a:r>
            <a:r>
              <a:rPr lang="el-GR" sz="1400" dirty="0"/>
              <a:t>.</a:t>
            </a:r>
            <a:br>
              <a:rPr lang="el-GR" sz="1400" dirty="0"/>
            </a:br>
            <a:r>
              <a:rPr lang="el-GR" sz="1400" dirty="0" err="1"/>
              <a:t>θηρὶ</a:t>
            </a:r>
            <a:r>
              <a:rPr lang="el-GR" sz="1400" dirty="0"/>
              <a:t> </a:t>
            </a:r>
            <a:r>
              <a:rPr lang="el-GR" sz="1400" dirty="0" err="1"/>
              <a:t>μὲν</a:t>
            </a:r>
            <a:r>
              <a:rPr lang="el-GR" sz="1400" dirty="0"/>
              <a:t> ο]</a:t>
            </a:r>
            <a:r>
              <a:rPr lang="el-GR" sz="1400" dirty="0" err="1"/>
              <a:t>ὐατόεντι</a:t>
            </a:r>
            <a:r>
              <a:rPr lang="el-GR" sz="1400" dirty="0"/>
              <a:t> </a:t>
            </a:r>
            <a:r>
              <a:rPr lang="el-GR" sz="1400" dirty="0" err="1"/>
              <a:t>πανείκελον</a:t>
            </a:r>
            <a:r>
              <a:rPr lang="el-GR" sz="1400" dirty="0"/>
              <a:t> </a:t>
            </a:r>
            <a:r>
              <a:rPr lang="el-GR" sz="1400" dirty="0" err="1"/>
              <a:t>ὀγκήσαιτο</a:t>
            </a:r>
            <a:r>
              <a:rPr lang="el-GR" sz="1400" dirty="0"/>
              <a:t/>
            </a:r>
            <a:br>
              <a:rPr lang="el-GR" sz="1400" dirty="0"/>
            </a:br>
            <a:r>
              <a:rPr lang="el-GR" sz="1400" dirty="0" err="1"/>
              <a:t>ἄλλος</a:t>
            </a:r>
            <a:r>
              <a:rPr lang="el-GR" sz="1400" dirty="0"/>
              <a:t>, </a:t>
            </a:r>
            <a:r>
              <a:rPr lang="el-GR" sz="1400" dirty="0" err="1"/>
              <a:t>ἐγ</a:t>
            </a:r>
            <a:r>
              <a:rPr lang="el-GR" sz="1400" dirty="0"/>
              <a:t>]ὼ δ᾽ </a:t>
            </a:r>
            <a:r>
              <a:rPr lang="el-GR" sz="1400" dirty="0" err="1"/>
              <a:t>εἴην</a:t>
            </a:r>
            <a:r>
              <a:rPr lang="el-GR" sz="1400" dirty="0"/>
              <a:t> </a:t>
            </a:r>
            <a:r>
              <a:rPr lang="el-GR" sz="1400" dirty="0" err="1"/>
              <a:t>οὑλ</a:t>
            </a:r>
            <a:r>
              <a:rPr lang="el-GR" sz="1400" dirty="0"/>
              <a:t>̣[α]</a:t>
            </a:r>
            <a:r>
              <a:rPr lang="el-GR" sz="1400" dirty="0" err="1"/>
              <a:t>χύς</a:t>
            </a:r>
            <a:r>
              <a:rPr lang="el-GR" sz="1400" dirty="0"/>
              <a:t>, ὁ </a:t>
            </a:r>
            <a:r>
              <a:rPr lang="el-GR" sz="1400" dirty="0" err="1"/>
              <a:t>πτερόεις</a:t>
            </a:r>
            <a:r>
              <a:rPr lang="el-GR" sz="1400" dirty="0"/>
              <a:t>,</a:t>
            </a:r>
            <a:br>
              <a:rPr lang="el-GR" sz="1400" dirty="0"/>
            </a:br>
            <a:r>
              <a:rPr lang="el-GR" sz="1400" dirty="0"/>
              <a:t>ἆ </a:t>
            </a:r>
            <a:r>
              <a:rPr lang="el-GR" sz="1400" dirty="0" err="1"/>
              <a:t>πάντ</a:t>
            </a:r>
            <a:r>
              <a:rPr lang="el-GR" sz="1400" dirty="0"/>
              <a:t>]ως, </a:t>
            </a:r>
            <a:r>
              <a:rPr lang="el-GR" sz="1400" dirty="0" err="1"/>
              <a:t>ἵνα</a:t>
            </a:r>
            <a:r>
              <a:rPr lang="el-GR" sz="1400" dirty="0"/>
              <a:t> </a:t>
            </a:r>
            <a:r>
              <a:rPr lang="el-GR" sz="1400" dirty="0" err="1"/>
              <a:t>γῆρας</a:t>
            </a:r>
            <a:r>
              <a:rPr lang="el-GR" sz="1400" dirty="0"/>
              <a:t> </a:t>
            </a:r>
            <a:r>
              <a:rPr lang="el-GR" sz="1400" dirty="0" err="1"/>
              <a:t>ἵνα</a:t>
            </a:r>
            <a:r>
              <a:rPr lang="el-GR" sz="1400" dirty="0"/>
              <a:t> </a:t>
            </a:r>
            <a:r>
              <a:rPr lang="el-GR" sz="1400" dirty="0" err="1"/>
              <a:t>δρόσον</a:t>
            </a:r>
            <a:r>
              <a:rPr lang="el-GR" sz="1400" dirty="0"/>
              <a:t> </a:t>
            </a:r>
            <a:r>
              <a:rPr lang="el-GR" sz="1400" dirty="0" err="1"/>
              <a:t>ἣν</a:t>
            </a:r>
            <a:r>
              <a:rPr lang="el-GR" sz="1400" dirty="0"/>
              <a:t> </a:t>
            </a:r>
            <a:r>
              <a:rPr lang="el-GR" sz="1400" dirty="0" err="1"/>
              <a:t>μὲν</a:t>
            </a:r>
            <a:r>
              <a:rPr lang="el-GR" sz="1400" dirty="0"/>
              <a:t> </a:t>
            </a:r>
            <a:r>
              <a:rPr lang="el-GR" sz="1400" dirty="0" err="1"/>
              <a:t>ἀείδω</a:t>
            </a:r>
            <a:r>
              <a:rPr lang="el-GR" sz="1400" dirty="0"/>
              <a:t/>
            </a:r>
            <a:br>
              <a:rPr lang="el-GR" sz="1400" dirty="0"/>
            </a:br>
            <a:r>
              <a:rPr lang="el-GR" sz="1400" dirty="0" err="1"/>
              <a:t>πρώκιο</a:t>
            </a:r>
            <a:r>
              <a:rPr lang="el-GR" sz="1400" dirty="0"/>
              <a:t>]ν </a:t>
            </a:r>
            <a:r>
              <a:rPr lang="el-GR" sz="1400" dirty="0" err="1"/>
              <a:t>ἐκ</a:t>
            </a:r>
            <a:r>
              <a:rPr lang="el-GR" sz="1400" dirty="0"/>
              <a:t> </a:t>
            </a:r>
            <a:r>
              <a:rPr lang="el-GR" sz="1400" dirty="0" err="1"/>
              <a:t>δίης</a:t>
            </a:r>
            <a:r>
              <a:rPr lang="el-GR" sz="1400" dirty="0"/>
              <a:t> </a:t>
            </a:r>
            <a:r>
              <a:rPr lang="el-GR" sz="1400" dirty="0" err="1"/>
              <a:t>ἠέρος</a:t>
            </a:r>
            <a:r>
              <a:rPr lang="el-GR" sz="1400" dirty="0"/>
              <a:t> </a:t>
            </a:r>
            <a:r>
              <a:rPr lang="el-GR" sz="1400" dirty="0" err="1"/>
              <a:t>εἶδαρ</a:t>
            </a:r>
            <a:r>
              <a:rPr lang="el-GR" sz="1400" dirty="0"/>
              <a:t> </a:t>
            </a:r>
            <a:r>
              <a:rPr lang="el-GR" sz="1400" dirty="0" err="1"/>
              <a:t>ἔδων</a:t>
            </a:r>
            <a:r>
              <a:rPr lang="el-GR" sz="1400" dirty="0"/>
              <a:t>,</a:t>
            </a:r>
            <a:br>
              <a:rPr lang="el-GR" sz="1400" dirty="0"/>
            </a:br>
            <a:r>
              <a:rPr lang="el-GR" sz="1400" dirty="0"/>
              <a:t>35 </a:t>
            </a:r>
            <a:r>
              <a:rPr lang="el-GR" sz="1400" dirty="0" err="1"/>
              <a:t>αὖθι</a:t>
            </a:r>
            <a:r>
              <a:rPr lang="el-GR" sz="1400" dirty="0"/>
              <a:t> τ]ὸ̣ δ᾽ [</a:t>
            </a:r>
            <a:r>
              <a:rPr lang="el-GR" sz="1400" dirty="0" err="1"/>
              <a:t>ἐκ</a:t>
            </a:r>
            <a:r>
              <a:rPr lang="el-GR" sz="1400" dirty="0"/>
              <a:t>]</a:t>
            </a:r>
            <a:r>
              <a:rPr lang="el-GR" sz="1400" dirty="0" err="1"/>
              <a:t>δύοιμ</a:t>
            </a:r>
            <a:r>
              <a:rPr lang="el-GR" sz="1400" dirty="0"/>
              <a:t>[ι], </a:t>
            </a:r>
            <a:r>
              <a:rPr lang="el-GR" sz="1400" dirty="0" err="1"/>
              <a:t>τό</a:t>
            </a:r>
            <a:r>
              <a:rPr lang="el-GR" sz="1400" dirty="0"/>
              <a:t> μοι βάρος </a:t>
            </a:r>
            <a:r>
              <a:rPr lang="el-GR" sz="1400" dirty="0" err="1"/>
              <a:t>ὅσσον</a:t>
            </a:r>
            <a:r>
              <a:rPr lang="el-GR" sz="1400" dirty="0"/>
              <a:t> </a:t>
            </a:r>
            <a:r>
              <a:rPr lang="el-GR" sz="1400" dirty="0" err="1"/>
              <a:t>ἔπεστι</a:t>
            </a:r>
            <a:r>
              <a:rPr lang="el-GR" sz="1400" dirty="0"/>
              <a:t/>
            </a:r>
            <a:br>
              <a:rPr lang="el-GR" sz="1400" dirty="0"/>
            </a:br>
            <a:r>
              <a:rPr lang="el-GR" sz="1400" dirty="0" err="1"/>
              <a:t>τριγ</a:t>
            </a:r>
            <a:r>
              <a:rPr lang="el-GR" sz="1400" dirty="0"/>
              <a:t>]</a:t>
            </a:r>
            <a:r>
              <a:rPr lang="el-GR" sz="1400" dirty="0" err="1"/>
              <a:t>λ̣ώ</a:t>
            </a:r>
            <a:r>
              <a:rPr lang="el-GR" sz="1400" dirty="0"/>
              <a:t>̣[χι]ν̣ </a:t>
            </a:r>
            <a:r>
              <a:rPr lang="el-GR" sz="1400" dirty="0" err="1"/>
              <a:t>ὀλ</a:t>
            </a:r>
            <a:r>
              <a:rPr lang="el-GR" sz="1400" dirty="0"/>
              <a:t>[</a:t>
            </a:r>
            <a:r>
              <a:rPr lang="el-GR" sz="1400" dirty="0" err="1"/>
              <a:t>οῷ</a:t>
            </a:r>
            <a:r>
              <a:rPr lang="el-GR" sz="1400" dirty="0"/>
              <a:t>] </a:t>
            </a:r>
            <a:r>
              <a:rPr lang="el-GR" sz="1400" dirty="0" err="1"/>
              <a:t>νῆσος</a:t>
            </a:r>
            <a:r>
              <a:rPr lang="el-GR" sz="1400" dirty="0"/>
              <a:t> </a:t>
            </a:r>
            <a:r>
              <a:rPr lang="el-GR" sz="1400" dirty="0" err="1"/>
              <a:t>ἐπ</a:t>
            </a:r>
            <a:r>
              <a:rPr lang="el-GR" sz="1400" dirty="0"/>
              <a:t>᾽ </a:t>
            </a:r>
            <a:r>
              <a:rPr lang="el-GR" sz="1400" dirty="0" err="1"/>
              <a:t>Ἐγκελάδῳ</a:t>
            </a:r>
            <a:r>
              <a:rPr lang="el-GR" sz="1400" dirty="0"/>
              <a:t>.</a:t>
            </a:r>
            <a:br>
              <a:rPr lang="el-GR" sz="1400" dirty="0"/>
            </a:br>
            <a:r>
              <a:rPr lang="el-GR" sz="1400" dirty="0"/>
              <a:t>……</a:t>
            </a:r>
            <a:r>
              <a:rPr lang="el-GR" sz="1400" dirty="0" err="1"/>
              <a:t>Μοῦσαι</a:t>
            </a:r>
            <a:r>
              <a:rPr lang="el-GR" sz="1400" dirty="0"/>
              <a:t> γ]</a:t>
            </a:r>
            <a:r>
              <a:rPr lang="el-GR" sz="1400" dirty="0" err="1"/>
              <a:t>ὰρ</a:t>
            </a:r>
            <a:r>
              <a:rPr lang="el-GR" sz="1400" dirty="0"/>
              <a:t> </a:t>
            </a:r>
            <a:r>
              <a:rPr lang="el-GR" sz="1400" dirty="0" err="1"/>
              <a:t>ὅσους</a:t>
            </a:r>
            <a:r>
              <a:rPr lang="el-GR" sz="1400" dirty="0"/>
              <a:t> </a:t>
            </a:r>
            <a:r>
              <a:rPr lang="el-GR" sz="1400" dirty="0" err="1"/>
              <a:t>ἴδον</a:t>
            </a:r>
            <a:r>
              <a:rPr lang="el-GR" sz="1400" dirty="0"/>
              <a:t> </a:t>
            </a:r>
            <a:r>
              <a:rPr lang="el-GR" sz="1400" dirty="0" err="1"/>
              <a:t>ὄθμα</a:t>
            </a:r>
            <a:r>
              <a:rPr lang="el-GR" sz="1400" dirty="0"/>
              <a:t>[τ]ι </a:t>
            </a:r>
            <a:r>
              <a:rPr lang="el-GR" sz="1400" dirty="0" err="1"/>
              <a:t>παῖδας</a:t>
            </a:r>
            <a:r>
              <a:rPr lang="el-GR" sz="1400" dirty="0"/>
              <a:t/>
            </a:r>
            <a:br>
              <a:rPr lang="el-GR" sz="1400" dirty="0"/>
            </a:br>
            <a:r>
              <a:rPr lang="el-GR" sz="1400" dirty="0" err="1"/>
              <a:t>μὴ</a:t>
            </a:r>
            <a:r>
              <a:rPr lang="el-GR" sz="1400" dirty="0"/>
              <a:t> </a:t>
            </a:r>
            <a:r>
              <a:rPr lang="el-GR" sz="1400" dirty="0" err="1"/>
              <a:t>λοξῷ</a:t>
            </a:r>
            <a:r>
              <a:rPr lang="el-GR" sz="1400" dirty="0"/>
              <a:t>, </a:t>
            </a:r>
            <a:r>
              <a:rPr lang="el-GR" sz="1400" dirty="0" err="1"/>
              <a:t>πολιοὺς</a:t>
            </a:r>
            <a:r>
              <a:rPr lang="el-GR" sz="1400" dirty="0"/>
              <a:t> </a:t>
            </a:r>
            <a:r>
              <a:rPr lang="el-GR" sz="1400" dirty="0" err="1"/>
              <a:t>οὐκ</a:t>
            </a:r>
            <a:r>
              <a:rPr lang="el-GR" sz="1400" dirty="0"/>
              <a:t> </a:t>
            </a:r>
            <a:r>
              <a:rPr lang="el-GR" sz="1400" dirty="0" err="1"/>
              <a:t>ἀπέθεντο</a:t>
            </a:r>
            <a:r>
              <a:rPr lang="el-GR" sz="1400" dirty="0"/>
              <a:t> φίλους</a:t>
            </a:r>
            <a:r>
              <a:rPr lang="el-GR" sz="1400" dirty="0" smtClean="0"/>
              <a:t>.</a:t>
            </a:r>
            <a:endParaRPr lang="en-US" sz="1400" dirty="0"/>
          </a:p>
        </p:txBody>
      </p:sp>
      <p:sp>
        <p:nvSpPr>
          <p:cNvPr id="5" name="Title 1"/>
          <p:cNvSpPr>
            <a:spLocks noGrp="1"/>
          </p:cNvSpPr>
          <p:nvPr>
            <p:ph type="title"/>
          </p:nvPr>
        </p:nvSpPr>
        <p:spPr/>
        <p:txBody>
          <a:bodyPr>
            <a:noAutofit/>
          </a:bodyPr>
          <a:lstStyle/>
          <a:p>
            <a:r>
              <a:rPr lang="el-GR" sz="3200" b="1" dirty="0"/>
              <a:t>Η Ελληνιστική </a:t>
            </a:r>
            <a:r>
              <a:rPr lang="el-GR" sz="3200" b="1" dirty="0" smtClean="0"/>
              <a:t>Γέφυρα – </a:t>
            </a:r>
            <a:r>
              <a:rPr lang="el-GR" sz="3200" b="1" dirty="0" smtClean="0"/>
              <a:t>Καλλίμαχος</a:t>
            </a:r>
            <a:r>
              <a:rPr lang="en-US" sz="3200" b="1" dirty="0" smtClean="0"/>
              <a:t> (</a:t>
            </a:r>
            <a:r>
              <a:rPr lang="el-GR" sz="3200" b="1" dirty="0" smtClean="0"/>
              <a:t>συνέχεια)</a:t>
            </a:r>
            <a:endParaRPr lang="en-US" sz="3200" dirty="0"/>
          </a:p>
        </p:txBody>
      </p:sp>
    </p:spTree>
    <p:extLst>
      <p:ext uri="{BB962C8B-B14F-4D97-AF65-F5344CB8AC3E}">
        <p14:creationId xmlns="" xmlns:p14="http://schemas.microsoft.com/office/powerpoint/2010/main" val="322593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3220"/>
            <a:ext cx="7886700" cy="590843"/>
          </a:xfrm>
        </p:spPr>
        <p:txBody>
          <a:bodyPr>
            <a:normAutofit fontScale="90000"/>
          </a:bodyPr>
          <a:lstStyle/>
          <a:p>
            <a:r>
              <a:rPr lang="el-GR" dirty="0" smtClean="0"/>
              <a:t>Θεοκρίτου, </a:t>
            </a:r>
            <a:r>
              <a:rPr lang="el-GR" dirty="0" err="1" smtClean="0"/>
              <a:t>Κύκλωψ</a:t>
            </a:r>
            <a:endParaRPr lang="en-US" dirty="0"/>
          </a:p>
        </p:txBody>
      </p:sp>
      <p:sp>
        <p:nvSpPr>
          <p:cNvPr id="3" name="Content Placeholder 2"/>
          <p:cNvSpPr>
            <a:spLocks noGrp="1"/>
          </p:cNvSpPr>
          <p:nvPr>
            <p:ph idx="1"/>
          </p:nvPr>
        </p:nvSpPr>
        <p:spPr>
          <a:xfrm>
            <a:off x="628650" y="844063"/>
            <a:ext cx="7886700" cy="5683347"/>
          </a:xfrm>
        </p:spPr>
        <p:txBody>
          <a:bodyPr>
            <a:normAutofit fontScale="70000" lnSpcReduction="20000"/>
          </a:bodyPr>
          <a:lstStyle/>
          <a:p>
            <a:r>
              <a:rPr lang="el-GR" dirty="0" err="1" smtClean="0">
                <a:effectLst/>
                <a:latin typeface="Times New Roman" panose="02020603050405020304" pitchFamily="18" charset="0"/>
                <a:ea typeface="Calibri" panose="020F0502020204030204" pitchFamily="34" charset="0"/>
              </a:rPr>
              <a:t>Οὐδὲν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πὸτ</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τὸν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ἔρωτα</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πεφύκει</a:t>
            </a:r>
            <a:r>
              <a:rPr lang="el-GR" dirty="0" smtClean="0">
                <a:effectLst/>
                <a:latin typeface="Times New Roman" panose="02020603050405020304" pitchFamily="18" charset="0"/>
                <a:ea typeface="Calibri" panose="020F0502020204030204" pitchFamily="34" charset="0"/>
              </a:rPr>
              <a:t> </a:t>
            </a:r>
            <a:r>
              <a:rPr lang="el-GR" dirty="0" err="1" smtClean="0">
                <a:solidFill>
                  <a:srgbClr val="FF0000"/>
                </a:solidFill>
                <a:effectLst/>
                <a:latin typeface="Times New Roman" panose="02020603050405020304" pitchFamily="18" charset="0"/>
                <a:ea typeface="Calibri" panose="020F0502020204030204" pitchFamily="34" charset="0"/>
              </a:rPr>
              <a:t>φάρμακον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ἄλλο</a:t>
            </a:r>
            <a:r>
              <a:rPr lang="el-GR" dirty="0" smtClean="0">
                <a:effectLst/>
                <a:latin typeface="Times New Roman" panose="02020603050405020304" pitchFamily="18" charset="0"/>
                <a:ea typeface="Calibri" panose="020F0502020204030204" pitchFamily="34" charset="0"/>
              </a:rPr>
              <a:t>, </a:t>
            </a:r>
            <a:br>
              <a:rPr lang="el-GR" dirty="0" smtClean="0">
                <a:effectLst/>
                <a:latin typeface="Times New Roman" panose="02020603050405020304" pitchFamily="18" charset="0"/>
                <a:ea typeface="Calibri" panose="020F0502020204030204" pitchFamily="34" charset="0"/>
              </a:rPr>
            </a:br>
            <a:r>
              <a:rPr lang="el-GR" dirty="0" err="1" smtClean="0">
                <a:effectLst/>
                <a:latin typeface="Times New Roman" panose="02020603050405020304" pitchFamily="18" charset="0"/>
                <a:ea typeface="Calibri" panose="020F0502020204030204" pitchFamily="34" charset="0"/>
              </a:rPr>
              <a:t>Νικία</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οὔτ</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ἔγχριστον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ἐμὶν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δοκεῖ</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οὔτ</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ἐπίπαστον</a:t>
            </a:r>
            <a:r>
              <a:rPr lang="el-GR" dirty="0" smtClean="0">
                <a:effectLst/>
                <a:latin typeface="Times New Roman" panose="02020603050405020304" pitchFamily="18" charset="0"/>
                <a:ea typeface="Calibri" panose="020F0502020204030204" pitchFamily="34" charset="0"/>
              </a:rPr>
              <a:t>, </a:t>
            </a:r>
            <a:br>
              <a:rPr lang="el-GR" dirty="0" smtClean="0">
                <a:effectLst/>
                <a:latin typeface="Times New Roman" panose="02020603050405020304" pitchFamily="18" charset="0"/>
                <a:ea typeface="Calibri" panose="020F0502020204030204" pitchFamily="34" charset="0"/>
              </a:rPr>
            </a:br>
            <a:r>
              <a:rPr lang="el-GR" dirty="0" smtClean="0">
                <a:solidFill>
                  <a:srgbClr val="FF0000"/>
                </a:solidFill>
                <a:effectLst/>
                <a:latin typeface="Times New Roman" panose="02020603050405020304" pitchFamily="18" charset="0"/>
                <a:ea typeface="Calibri" panose="020F0502020204030204" pitchFamily="34" charset="0"/>
              </a:rPr>
              <a:t>ἢ </a:t>
            </a:r>
            <a:r>
              <a:rPr lang="el-GR" dirty="0" err="1" smtClean="0">
                <a:solidFill>
                  <a:srgbClr val="FF0000"/>
                </a:solidFill>
                <a:effectLst/>
                <a:latin typeface="Times New Roman" panose="02020603050405020304" pitchFamily="18" charset="0"/>
                <a:ea typeface="Calibri" panose="020F0502020204030204" pitchFamily="34" charset="0"/>
              </a:rPr>
              <a:t>ταὶ</a:t>
            </a:r>
            <a:r>
              <a:rPr lang="el-GR" dirty="0" smtClean="0">
                <a:solidFill>
                  <a:srgbClr val="FF0000"/>
                </a:solidFill>
                <a:effectLst/>
                <a:latin typeface="Times New Roman" panose="02020603050405020304" pitchFamily="18" charset="0"/>
                <a:ea typeface="Calibri" panose="020F0502020204030204" pitchFamily="34" charset="0"/>
              </a:rPr>
              <a:t> </a:t>
            </a:r>
            <a:r>
              <a:rPr lang="el-GR" dirty="0" err="1" smtClean="0">
                <a:solidFill>
                  <a:srgbClr val="FF0000"/>
                </a:solidFill>
                <a:effectLst/>
                <a:latin typeface="Times New Roman" panose="02020603050405020304" pitchFamily="18" charset="0"/>
                <a:ea typeface="Calibri" panose="020F0502020204030204" pitchFamily="34" charset="0"/>
              </a:rPr>
              <a:t>Πιερίδες</a:t>
            </a:r>
            <a:r>
              <a:rPr lang="el-GR" dirty="0" smtClean="0">
                <a:effectLst/>
                <a:latin typeface="Times New Roman" panose="02020603050405020304" pitchFamily="18" charset="0"/>
                <a:ea typeface="Calibri" panose="020F0502020204030204" pitchFamily="34" charset="0"/>
              </a:rPr>
              <a:t>· </a:t>
            </a:r>
            <a:r>
              <a:rPr lang="el-GR" dirty="0" err="1" smtClean="0">
                <a:solidFill>
                  <a:srgbClr val="FF0000"/>
                </a:solidFill>
                <a:effectLst/>
                <a:latin typeface="Times New Roman" panose="02020603050405020304" pitchFamily="18" charset="0"/>
                <a:ea typeface="Calibri" panose="020F0502020204030204" pitchFamily="34" charset="0"/>
              </a:rPr>
              <a:t>κοῦφον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δέ</a:t>
            </a:r>
            <a:r>
              <a:rPr lang="el-GR" dirty="0" smtClean="0">
                <a:effectLst/>
                <a:latin typeface="Times New Roman" panose="02020603050405020304" pitchFamily="18" charset="0"/>
                <a:ea typeface="Calibri" panose="020F0502020204030204" pitchFamily="34" charset="0"/>
              </a:rPr>
              <a:t> τι </a:t>
            </a:r>
            <a:r>
              <a:rPr lang="el-GR" dirty="0" err="1" smtClean="0">
                <a:effectLst/>
                <a:latin typeface="Times New Roman" panose="02020603050405020304" pitchFamily="18" charset="0"/>
                <a:ea typeface="Calibri" panose="020F0502020204030204" pitchFamily="34" charset="0"/>
              </a:rPr>
              <a:t>τοῦτο</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καὶ</a:t>
            </a:r>
            <a:r>
              <a:rPr lang="el-GR" dirty="0" smtClean="0">
                <a:effectLst/>
                <a:latin typeface="Times New Roman" panose="02020603050405020304" pitchFamily="18" charset="0"/>
                <a:ea typeface="Calibri" panose="020F0502020204030204" pitchFamily="34" charset="0"/>
              </a:rPr>
              <a:t> </a:t>
            </a:r>
            <a:r>
              <a:rPr lang="el-GR" dirty="0" err="1" smtClean="0">
                <a:solidFill>
                  <a:srgbClr val="FF0000"/>
                </a:solidFill>
                <a:effectLst/>
                <a:latin typeface="Times New Roman" panose="02020603050405020304" pitchFamily="18" charset="0"/>
                <a:ea typeface="Calibri" panose="020F0502020204030204" pitchFamily="34" charset="0"/>
              </a:rPr>
              <a:t>ἁδύ</a:t>
            </a:r>
            <a:r>
              <a:rPr lang="el-GR" dirty="0" smtClean="0">
                <a:effectLst/>
                <a:latin typeface="Times New Roman" panose="02020603050405020304" pitchFamily="18" charset="0"/>
                <a:ea typeface="Calibri" panose="020F0502020204030204" pitchFamily="34" charset="0"/>
              </a:rPr>
              <a:t> </a:t>
            </a:r>
            <a:br>
              <a:rPr lang="el-GR" dirty="0" smtClean="0">
                <a:effectLst/>
                <a:latin typeface="Times New Roman" panose="02020603050405020304" pitchFamily="18" charset="0"/>
                <a:ea typeface="Calibri" panose="020F0502020204030204" pitchFamily="34" charset="0"/>
              </a:rPr>
            </a:br>
            <a:r>
              <a:rPr lang="el-GR" dirty="0" err="1" smtClean="0">
                <a:effectLst/>
                <a:latin typeface="Times New Roman" panose="02020603050405020304" pitchFamily="18" charset="0"/>
                <a:ea typeface="Calibri" panose="020F0502020204030204" pitchFamily="34" charset="0"/>
              </a:rPr>
              <a:t>γίνετ</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ἐπ</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ἀνθρώποις</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εὑρεῖν</a:t>
            </a:r>
            <a:r>
              <a:rPr lang="el-GR" dirty="0" smtClean="0">
                <a:effectLst/>
                <a:latin typeface="Times New Roman" panose="02020603050405020304" pitchFamily="18" charset="0"/>
                <a:ea typeface="Calibri" panose="020F0502020204030204" pitchFamily="34" charset="0"/>
              </a:rPr>
              <a:t> δ᾽ </a:t>
            </a:r>
            <a:r>
              <a:rPr lang="el-GR" dirty="0" err="1" smtClean="0">
                <a:effectLst/>
                <a:latin typeface="Times New Roman" panose="02020603050405020304" pitchFamily="18" charset="0"/>
                <a:ea typeface="Calibri" panose="020F0502020204030204" pitchFamily="34" charset="0"/>
              </a:rPr>
              <a:t>οὐ</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ῥᾴδιόν</a:t>
            </a:r>
            <a:r>
              <a:rPr lang="el-GR" dirty="0" smtClean="0">
                <a:effectLst/>
                <a:latin typeface="Times New Roman" panose="02020603050405020304" pitchFamily="18" charset="0"/>
                <a:ea typeface="Calibri" panose="020F0502020204030204" pitchFamily="34" charset="0"/>
              </a:rPr>
              <a:t> </a:t>
            </a:r>
            <a:r>
              <a:rPr lang="el-GR" dirty="0" err="1" smtClean="0">
                <a:effectLst/>
                <a:latin typeface="Times New Roman" panose="02020603050405020304" pitchFamily="18" charset="0"/>
                <a:ea typeface="Calibri" panose="020F0502020204030204" pitchFamily="34" charset="0"/>
              </a:rPr>
              <a:t>ἐστι</a:t>
            </a:r>
            <a:r>
              <a:rPr lang="el-GR" dirty="0" smtClean="0">
                <a:effectLst/>
                <a:latin typeface="Times New Roman" panose="02020603050405020304" pitchFamily="18" charset="0"/>
                <a:ea typeface="Calibri" panose="020F0502020204030204" pitchFamily="34" charset="0"/>
              </a:rPr>
              <a:t>.</a:t>
            </a:r>
          </a:p>
          <a:p>
            <a:r>
              <a:rPr lang="en-US" dirty="0" err="1" smtClean="0">
                <a:effectLst/>
                <a:latin typeface="Times New Roman" panose="02020603050405020304" pitchFamily="18" charset="0"/>
                <a:ea typeface="Calibri" panose="020F0502020204030204" pitchFamily="34" charset="0"/>
              </a:rPr>
              <a:t>Γινώσκειν</a:t>
            </a:r>
            <a:r>
              <a:rPr lang="en-US" dirty="0" smtClean="0">
                <a:effectLst/>
                <a:latin typeface="Times New Roman" panose="02020603050405020304" pitchFamily="18" charset="0"/>
                <a:ea typeface="Calibri" panose="020F0502020204030204" pitchFamily="34" charset="0"/>
              </a:rPr>
              <a:t> δ᾽ </a:t>
            </a:r>
            <a:r>
              <a:rPr lang="en-US" dirty="0" err="1" smtClean="0">
                <a:effectLst/>
                <a:latin typeface="Times New Roman" panose="02020603050405020304" pitchFamily="18" charset="0"/>
                <a:ea typeface="Calibri" panose="020F0502020204030204" pitchFamily="34" charset="0"/>
              </a:rPr>
              <a:t>οἶμ</a:t>
            </a:r>
            <a:r>
              <a:rPr lang="en-US" dirty="0" smtClean="0">
                <a:effectLst/>
                <a:latin typeface="Times New Roman" panose="02020603050405020304" pitchFamily="18" charset="0"/>
                <a:ea typeface="Calibri" panose="020F0502020204030204" pitchFamily="34" charset="0"/>
              </a:rPr>
              <a:t>αί τυ καλῶς, ἰατρὸν ἐόντα </a:t>
            </a:r>
            <a:r>
              <a:rPr lang="el-GR" dirty="0" smtClean="0">
                <a:effectLst/>
                <a:latin typeface="Times New Roman" panose="02020603050405020304" pitchFamily="18" charset="0"/>
                <a:ea typeface="Calibri" panose="020F0502020204030204" pitchFamily="34" charset="0"/>
              </a:rPr>
              <a:t>			5</a:t>
            </a:r>
            <a:r>
              <a:rPr lang="en-US" dirty="0" smtClean="0">
                <a:effectLst/>
                <a:latin typeface="Times New Roman" panose="02020603050405020304" pitchFamily="18" charset="0"/>
                <a:ea typeface="Calibri" panose="020F0502020204030204" pitchFamily="34" charset="0"/>
              </a:rPr>
              <a:t/>
            </a:r>
            <a:br>
              <a:rPr lang="en-US" dirty="0" smtClean="0">
                <a:effectLst/>
                <a:latin typeface="Times New Roman" panose="02020603050405020304" pitchFamily="18" charset="0"/>
                <a:ea typeface="Calibri" panose="020F0502020204030204" pitchFamily="34" charset="0"/>
              </a:rPr>
            </a:br>
            <a:r>
              <a:rPr lang="en-US" dirty="0" smtClean="0">
                <a:effectLst/>
                <a:latin typeface="Times New Roman" panose="02020603050405020304" pitchFamily="18" charset="0"/>
                <a:ea typeface="Calibri" panose="020F0502020204030204" pitchFamily="34" charset="0"/>
              </a:rPr>
              <a:t>καὶ ταῖς ἐννέα δὴ πεφιλημένον ἔξοχα Μοίσαις. </a:t>
            </a:r>
            <a:br>
              <a:rPr lang="en-US" dirty="0" smtClean="0">
                <a:effectLst/>
                <a:latin typeface="Times New Roman" panose="02020603050405020304" pitchFamily="18" charset="0"/>
                <a:ea typeface="Calibri" panose="020F0502020204030204" pitchFamily="34" charset="0"/>
              </a:rPr>
            </a:br>
            <a:r>
              <a:rPr lang="en-US" dirty="0" err="1" smtClean="0">
                <a:effectLst/>
                <a:latin typeface="Times New Roman" panose="02020603050405020304" pitchFamily="18" charset="0"/>
                <a:ea typeface="Calibri" panose="020F0502020204030204" pitchFamily="34" charset="0"/>
              </a:rPr>
              <a:t>Οὕτω</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γοῦν</a:t>
            </a:r>
            <a:r>
              <a:rPr lang="en-US" dirty="0" smtClean="0">
                <a:effectLst/>
                <a:latin typeface="Times New Roman" panose="02020603050405020304" pitchFamily="18" charset="0"/>
                <a:ea typeface="Calibri" panose="020F0502020204030204" pitchFamily="34" charset="0"/>
              </a:rPr>
              <a:t> </a:t>
            </a:r>
            <a:r>
              <a:rPr lang="en-US" dirty="0" err="1" smtClean="0">
                <a:effectLst/>
                <a:latin typeface="Times New Roman" panose="02020603050405020304" pitchFamily="18" charset="0"/>
                <a:ea typeface="Calibri" panose="020F0502020204030204" pitchFamily="34" charset="0"/>
              </a:rPr>
              <a:t>ῥάϊστ</a:t>
            </a:r>
            <a:r>
              <a:rPr lang="en-US" dirty="0" smtClean="0">
                <a:effectLst/>
                <a:latin typeface="Times New Roman" panose="02020603050405020304" pitchFamily="18" charset="0"/>
                <a:ea typeface="Calibri" panose="020F0502020204030204" pitchFamily="34" charset="0"/>
              </a:rPr>
              <a:t>α διᾶγ᾽ ὁ </a:t>
            </a:r>
            <a:r>
              <a:rPr lang="en-US" b="1" dirty="0" smtClean="0">
                <a:effectLst/>
                <a:latin typeface="Times New Roman" panose="02020603050405020304" pitchFamily="18" charset="0"/>
                <a:ea typeface="Calibri" panose="020F0502020204030204" pitchFamily="34" charset="0"/>
              </a:rPr>
              <a:t>Κύκλωψ</a:t>
            </a:r>
            <a:r>
              <a:rPr lang="en-US" dirty="0" smtClean="0">
                <a:effectLst/>
                <a:latin typeface="Times New Roman" panose="02020603050405020304" pitchFamily="18" charset="0"/>
                <a:ea typeface="Calibri" panose="020F0502020204030204" pitchFamily="34" charset="0"/>
              </a:rPr>
              <a:t> </a:t>
            </a:r>
            <a:r>
              <a:rPr lang="en-US" b="1" dirty="0" smtClean="0">
                <a:effectLst/>
                <a:latin typeface="Times New Roman" panose="02020603050405020304" pitchFamily="18" charset="0"/>
                <a:ea typeface="Calibri" panose="020F0502020204030204" pitchFamily="34" charset="0"/>
              </a:rPr>
              <a:t>ὁ παρ᾽ ἁμῖν</a:t>
            </a:r>
            <a:r>
              <a:rPr lang="en-US" dirty="0" smtClean="0">
                <a:effectLst/>
                <a:latin typeface="Times New Roman" panose="02020603050405020304" pitchFamily="18" charset="0"/>
                <a:ea typeface="Calibri" panose="020F0502020204030204" pitchFamily="34" charset="0"/>
              </a:rPr>
              <a:t>, </a:t>
            </a:r>
            <a:br>
              <a:rPr lang="en-US" dirty="0" smtClean="0">
                <a:effectLst/>
                <a:latin typeface="Times New Roman" panose="02020603050405020304" pitchFamily="18" charset="0"/>
                <a:ea typeface="Calibri" panose="020F0502020204030204" pitchFamily="34" charset="0"/>
              </a:rPr>
            </a:br>
            <a:r>
              <a:rPr lang="en-US" b="1" dirty="0" smtClean="0">
                <a:effectLst/>
                <a:latin typeface="Times New Roman" panose="02020603050405020304" pitchFamily="18" charset="0"/>
                <a:ea typeface="Calibri" panose="020F0502020204030204" pitchFamily="34" charset="0"/>
              </a:rPr>
              <a:t>ὡρχαῖος Πολύφαμος</a:t>
            </a:r>
            <a:r>
              <a:rPr lang="en-US" dirty="0" smtClean="0">
                <a:effectLst/>
                <a:latin typeface="Times New Roman" panose="02020603050405020304" pitchFamily="18" charset="0"/>
                <a:ea typeface="Calibri" panose="020F0502020204030204" pitchFamily="34" charset="0"/>
              </a:rPr>
              <a:t>, </a:t>
            </a:r>
            <a:r>
              <a:rPr lang="en-US" dirty="0" smtClean="0">
                <a:solidFill>
                  <a:srgbClr val="FF0000"/>
                </a:solidFill>
                <a:effectLst/>
                <a:latin typeface="Times New Roman" panose="02020603050405020304" pitchFamily="18" charset="0"/>
                <a:ea typeface="Calibri" panose="020F0502020204030204" pitchFamily="34" charset="0"/>
              </a:rPr>
              <a:t>ὅκ᾽ ἤρατο τᾶς Γαλατείας, </a:t>
            </a:r>
            <a:br>
              <a:rPr lang="en-US" dirty="0" smtClean="0">
                <a:solidFill>
                  <a:srgbClr val="FF0000"/>
                </a:solidFill>
                <a:effectLst/>
                <a:latin typeface="Times New Roman" panose="02020603050405020304" pitchFamily="18" charset="0"/>
                <a:ea typeface="Calibri" panose="020F0502020204030204" pitchFamily="34" charset="0"/>
              </a:rPr>
            </a:br>
            <a:r>
              <a:rPr lang="en-US" dirty="0" smtClean="0">
                <a:solidFill>
                  <a:srgbClr val="FF0000"/>
                </a:solidFill>
                <a:effectLst/>
                <a:latin typeface="Times New Roman" panose="02020603050405020304" pitchFamily="18" charset="0"/>
                <a:ea typeface="Calibri" panose="020F0502020204030204" pitchFamily="34" charset="0"/>
              </a:rPr>
              <a:t>ἄρτι γενειάσδων περὶ τὸ στόμα τὼς κροτάφως τε</a:t>
            </a:r>
            <a:r>
              <a:rPr lang="en-US" dirty="0" smtClean="0">
                <a:effectLst/>
                <a:latin typeface="Times New Roman" panose="02020603050405020304" pitchFamily="18" charset="0"/>
                <a:ea typeface="Calibri" panose="020F0502020204030204" pitchFamily="34" charset="0"/>
              </a:rPr>
              <a:t>.</a:t>
            </a:r>
            <a:endParaRPr lang="el-GR" dirty="0" smtClean="0">
              <a:effectLst/>
              <a:latin typeface="Times New Roman" panose="02020603050405020304" pitchFamily="18" charset="0"/>
              <a:ea typeface="Calibri" panose="020F0502020204030204" pitchFamily="34" charset="0"/>
            </a:endParaRPr>
          </a:p>
          <a:p>
            <a:r>
              <a:rPr lang="en-US" dirty="0" err="1"/>
              <a:t>Ἤρ</a:t>
            </a:r>
            <a:r>
              <a:rPr lang="en-US" dirty="0"/>
              <a:t>ατο δ᾽ οὐ μάλοις οὐδὲ ῥόδῳ οὐδὲ κικίννοις, </a:t>
            </a:r>
            <a:r>
              <a:rPr lang="el-GR" dirty="0" smtClean="0"/>
              <a:t>		10</a:t>
            </a:r>
            <a:r>
              <a:rPr lang="en-US" dirty="0"/>
              <a:t/>
            </a:r>
            <a:br>
              <a:rPr lang="en-US" dirty="0"/>
            </a:br>
            <a:r>
              <a:rPr lang="en-US" dirty="0"/>
              <a:t>ἀλλ᾽ ὀρθαῖς μανίαις, ἁγεῖτο δὲ πάντα πάρεργα. </a:t>
            </a:r>
            <a:br>
              <a:rPr lang="en-US" dirty="0"/>
            </a:br>
            <a:r>
              <a:rPr lang="en-US" dirty="0" err="1"/>
              <a:t>Πολλάκι</a:t>
            </a:r>
            <a:r>
              <a:rPr lang="en-US" dirty="0"/>
              <a:t> ταὶ </a:t>
            </a:r>
            <a:r>
              <a:rPr lang="en-US" dirty="0" err="1"/>
              <a:t>ὄϊες</a:t>
            </a:r>
            <a:r>
              <a:rPr lang="en-US" dirty="0"/>
              <a:t> π</a:t>
            </a:r>
            <a:r>
              <a:rPr lang="en-US" dirty="0" err="1"/>
              <a:t>οτὶ</a:t>
            </a:r>
            <a:r>
              <a:rPr lang="en-US" dirty="0"/>
              <a:t> </a:t>
            </a:r>
            <a:r>
              <a:rPr lang="en-US" dirty="0" err="1"/>
              <a:t>τωὐλίον</a:t>
            </a:r>
            <a:r>
              <a:rPr lang="en-US" dirty="0"/>
              <a:t> α</a:t>
            </a:r>
            <a:r>
              <a:rPr lang="en-US" dirty="0" err="1"/>
              <a:t>ὐτ</a:t>
            </a:r>
            <a:r>
              <a:rPr lang="en-US" dirty="0"/>
              <a:t>αὶ ἀπῆνθον </a:t>
            </a:r>
            <a:br>
              <a:rPr lang="en-US" dirty="0"/>
            </a:br>
            <a:r>
              <a:rPr lang="en-US" dirty="0"/>
              <a:t>χλωρᾶς ἐκ βοτάνας· ὃ δὲ τᾷ Γαλατείᾳ ἀείδων </a:t>
            </a:r>
            <a:br>
              <a:rPr lang="en-US" dirty="0"/>
            </a:br>
            <a:r>
              <a:rPr lang="en-US" dirty="0"/>
              <a:t>αὐτόθ᾽ ἐπ᾽ ἀϊόνος κατετάκετο </a:t>
            </a:r>
            <a:r>
              <a:rPr lang="en-US" dirty="0" smtClean="0"/>
              <a:t>φυκιοέσσας</a:t>
            </a:r>
            <a:endParaRPr lang="el-GR" dirty="0" smtClean="0"/>
          </a:p>
          <a:p>
            <a:r>
              <a:rPr lang="en-US" dirty="0" err="1"/>
              <a:t>ἐξ</a:t>
            </a:r>
            <a:r>
              <a:rPr lang="en-US" dirty="0"/>
              <a:t> </a:t>
            </a:r>
            <a:r>
              <a:rPr lang="en-US" dirty="0" err="1"/>
              <a:t>ἀοῦς</a:t>
            </a:r>
            <a:r>
              <a:rPr lang="en-US" dirty="0"/>
              <a:t>, </a:t>
            </a:r>
            <a:r>
              <a:rPr lang="en-US" dirty="0" err="1"/>
              <a:t>ἔχθιστον</a:t>
            </a:r>
            <a:r>
              <a:rPr lang="en-US" dirty="0"/>
              <a:t> </a:t>
            </a:r>
            <a:r>
              <a:rPr lang="en-US" dirty="0" err="1"/>
              <a:t>ἔχων</a:t>
            </a:r>
            <a:r>
              <a:rPr lang="en-US" dirty="0"/>
              <a:t> ὑπ</a:t>
            </a:r>
            <a:r>
              <a:rPr lang="en-US" dirty="0" err="1"/>
              <a:t>οκάρδιον</a:t>
            </a:r>
            <a:r>
              <a:rPr lang="en-US" dirty="0"/>
              <a:t> </a:t>
            </a:r>
            <a:r>
              <a:rPr lang="en-US" dirty="0" err="1"/>
              <a:t>ἕλκος</a:t>
            </a:r>
            <a:r>
              <a:rPr lang="en-US" dirty="0"/>
              <a:t>, </a:t>
            </a:r>
            <a:br>
              <a:rPr lang="en-US" dirty="0"/>
            </a:br>
            <a:r>
              <a:rPr lang="en-US" dirty="0" err="1"/>
              <a:t>Κύ</a:t>
            </a:r>
            <a:r>
              <a:rPr lang="en-US" dirty="0"/>
              <a:t>πριδος ἐκ μεγάλας τό οἱ ἥπατι πᾶξε βέλεμνον. </a:t>
            </a:r>
            <a:r>
              <a:rPr lang="el-GR" dirty="0" smtClean="0"/>
              <a:t>		15</a:t>
            </a:r>
            <a:r>
              <a:rPr lang="en-US" dirty="0"/>
              <a:t/>
            </a:r>
            <a:br>
              <a:rPr lang="en-US" dirty="0"/>
            </a:br>
            <a:r>
              <a:rPr lang="en-US" dirty="0" err="1">
                <a:solidFill>
                  <a:srgbClr val="FF0000"/>
                </a:solidFill>
              </a:rPr>
              <a:t>Ἀλλὰ</a:t>
            </a:r>
            <a:r>
              <a:rPr lang="en-US" dirty="0">
                <a:solidFill>
                  <a:srgbClr val="FF0000"/>
                </a:solidFill>
              </a:rPr>
              <a:t> </a:t>
            </a:r>
            <a:r>
              <a:rPr lang="en-US" dirty="0" err="1">
                <a:solidFill>
                  <a:srgbClr val="FF0000"/>
                </a:solidFill>
              </a:rPr>
              <a:t>τὸ</a:t>
            </a:r>
            <a:r>
              <a:rPr lang="en-US" dirty="0">
                <a:solidFill>
                  <a:srgbClr val="FF0000"/>
                </a:solidFill>
              </a:rPr>
              <a:t> </a:t>
            </a:r>
            <a:r>
              <a:rPr lang="en-US" dirty="0" err="1">
                <a:solidFill>
                  <a:srgbClr val="FF0000"/>
                </a:solidFill>
              </a:rPr>
              <a:t>φάρμ</a:t>
            </a:r>
            <a:r>
              <a:rPr lang="en-US" dirty="0">
                <a:solidFill>
                  <a:srgbClr val="FF0000"/>
                </a:solidFill>
              </a:rPr>
              <a:t>ακον εὗρε, καθεζόμενος δ᾽ ἐπὶ πέτρας </a:t>
            </a:r>
            <a:br>
              <a:rPr lang="en-US" dirty="0">
                <a:solidFill>
                  <a:srgbClr val="FF0000"/>
                </a:solidFill>
              </a:rPr>
            </a:br>
            <a:r>
              <a:rPr lang="en-US" dirty="0">
                <a:solidFill>
                  <a:srgbClr val="FF0000"/>
                </a:solidFill>
              </a:rPr>
              <a:t>ὑψηλᾶς ἐς πόντον ὁρῶν ἄειδε </a:t>
            </a:r>
            <a:r>
              <a:rPr lang="en-US" dirty="0" smtClean="0">
                <a:solidFill>
                  <a:srgbClr val="FF0000"/>
                </a:solidFill>
              </a:rPr>
              <a:t>τοιαῦτα</a:t>
            </a:r>
            <a:r>
              <a:rPr lang="el-GR" dirty="0" smtClean="0">
                <a:solidFill>
                  <a:srgbClr val="FF0000"/>
                </a:solidFill>
              </a:rPr>
              <a:t>. </a:t>
            </a:r>
            <a:endParaRPr lang="en-US" dirty="0">
              <a:solidFill>
                <a:srgbClr val="FF0000"/>
              </a:solidFill>
            </a:endParaRPr>
          </a:p>
        </p:txBody>
      </p:sp>
    </p:spTree>
    <p:extLst>
      <p:ext uri="{BB962C8B-B14F-4D97-AF65-F5344CB8AC3E}">
        <p14:creationId xmlns="" xmlns:p14="http://schemas.microsoft.com/office/powerpoint/2010/main" val="279347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5084"/>
            <a:ext cx="7886700" cy="1097280"/>
          </a:xfrm>
        </p:spPr>
        <p:txBody>
          <a:bodyPr>
            <a:normAutofit/>
          </a:bodyPr>
          <a:lstStyle/>
          <a:p>
            <a:r>
              <a:rPr lang="el-GR" sz="3200" b="1" dirty="0" smtClean="0"/>
              <a:t>Βιργίλιος - Η </a:t>
            </a:r>
            <a:r>
              <a:rPr lang="el-GR" sz="3200" b="1" dirty="0"/>
              <a:t>‘έκφραση’ στις πύλες του ναού του Απόλλωνα στην Κύμη (</a:t>
            </a:r>
            <a:r>
              <a:rPr lang="el-GR" sz="3200" b="1" i="1" dirty="0" err="1"/>
              <a:t>Αινειάδα</a:t>
            </a:r>
            <a:r>
              <a:rPr lang="el-GR" sz="3200" b="1" dirty="0"/>
              <a:t> 6.20-32)</a:t>
            </a:r>
            <a:endParaRPr lang="en-US" sz="3200" dirty="0"/>
          </a:p>
        </p:txBody>
      </p:sp>
      <p:sp>
        <p:nvSpPr>
          <p:cNvPr id="3" name="Content Placeholder 2"/>
          <p:cNvSpPr>
            <a:spLocks noGrp="1"/>
          </p:cNvSpPr>
          <p:nvPr>
            <p:ph idx="1"/>
          </p:nvPr>
        </p:nvSpPr>
        <p:spPr>
          <a:xfrm>
            <a:off x="628650" y="1322364"/>
            <a:ext cx="7886700" cy="5162842"/>
          </a:xfrm>
        </p:spPr>
        <p:txBody>
          <a:bodyPr>
            <a:normAutofit fontScale="70000" lnSpcReduction="20000"/>
          </a:bodyPr>
          <a:lstStyle/>
          <a:p>
            <a:r>
              <a:rPr lang="el-GR" dirty="0"/>
              <a:t>(μετάφραση: Σοφία Γ. Παπαϊωάννου)</a:t>
            </a:r>
            <a:endParaRPr lang="en-US" dirty="0"/>
          </a:p>
          <a:p>
            <a:r>
              <a:rPr lang="el-GR" dirty="0"/>
              <a:t>Πάνω στις πόρτες απεικόνισε τον θάνατο του </a:t>
            </a:r>
            <a:r>
              <a:rPr lang="el-GR" dirty="0" err="1"/>
              <a:t>Ανδρόγεω</a:t>
            </a:r>
            <a:r>
              <a:rPr lang="el-GR" dirty="0"/>
              <a:t>. Στη συνέχεια ο λαός του Κέκροπα που είχε λάβει την εντολή να πληρώνει κάθε χρόνο για τιμωρία (τραγικό!) επτά ζωές νέων παιδιών: η κληρωτίδα στέκεται στη μέση και οι κλήροι έχουν ήδη τραβηχτεί. Αντικριστά, σε τέλεια συμμετρία, πέρα από τη θάλασσα βρίσκεται η γη της Κνωσσού: εδώ ανήκει ο σκληρός έρωτας της Πασιφάης που κρυφά ζευγάρωσε με τον ταύρο, και η μικτή γενιά και ο δίμορφος απόγονος, ο Μινώταυρος, μνημεία μιας ανόσιας ερωτικής σχέσης-εδώ και εκείνος ο μόχθος του δώματος και ο αξεδιάλυτος λαβύρινθος. Αλλά ο Δαίδαλος επειδή λυπήθηκε τον μέγα έρωτα της βασίλισσας αποκάλυψε ο ίδιος τους </a:t>
            </a:r>
            <a:r>
              <a:rPr lang="el-GR" dirty="0" err="1"/>
              <a:t>δόλους</a:t>
            </a:r>
            <a:r>
              <a:rPr lang="el-GR" dirty="0"/>
              <a:t> και τις απάτες του οικήματος, και οδήγησε τα τυφλά βήματα με τον μίτο. Κι εσύ επίσης θα είχες ένα μέγα μέρος σε ένα τόσο σπουδαίο έργο, Ίκαρε, αν το επέτρεπε ο πόνος. Δύο φορές προσπάθησε να σχηματίσει την πτώση σου πάνω στο χρυσάφι, και δύο φορές έπεσαν ανήμπορα τα χέρια του πατέρα σου.</a:t>
            </a:r>
            <a:endParaRPr lang="en-US" dirty="0"/>
          </a:p>
        </p:txBody>
      </p:sp>
    </p:spTree>
    <p:extLst>
      <p:ext uri="{BB962C8B-B14F-4D97-AF65-F5344CB8AC3E}">
        <p14:creationId xmlns="" xmlns:p14="http://schemas.microsoft.com/office/powerpoint/2010/main" val="368159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5421"/>
            <a:ext cx="7886700" cy="717454"/>
          </a:xfrm>
        </p:spPr>
        <p:txBody>
          <a:bodyPr>
            <a:normAutofit fontScale="90000"/>
          </a:bodyPr>
          <a:lstStyle/>
          <a:p>
            <a:r>
              <a:rPr lang="el-GR" sz="3200" b="1" dirty="0"/>
              <a:t>Ιστορίες από τον </a:t>
            </a:r>
            <a:r>
              <a:rPr lang="el-GR" sz="3200" b="1" dirty="0" err="1" smtClean="0"/>
              <a:t>Οβίδιο</a:t>
            </a:r>
            <a:r>
              <a:rPr lang="en-GB" sz="3200" b="1" dirty="0" smtClean="0"/>
              <a:t>: </a:t>
            </a:r>
            <a:r>
              <a:rPr lang="en-US" sz="3200" b="1" dirty="0" smtClean="0"/>
              <a:t>Απ</a:t>
            </a:r>
            <a:r>
              <a:rPr lang="en-US" sz="3200" b="1" dirty="0" err="1" smtClean="0"/>
              <a:t>όλλων</a:t>
            </a:r>
            <a:r>
              <a:rPr lang="en-US" sz="3200" b="1" dirty="0" smtClean="0"/>
              <a:t> </a:t>
            </a:r>
            <a:r>
              <a:rPr lang="en-US" sz="3200" b="1" dirty="0"/>
              <a:t>και </a:t>
            </a:r>
            <a:r>
              <a:rPr lang="en-US" sz="3200" b="1" dirty="0" err="1" smtClean="0"/>
              <a:t>Δάφνη</a:t>
            </a:r>
            <a:r>
              <a:rPr lang="en-US" sz="3200" b="1" dirty="0" smtClean="0"/>
              <a:t> (</a:t>
            </a:r>
            <a:r>
              <a:rPr lang="en-US" sz="3200" i="1" dirty="0" err="1"/>
              <a:t>Μετ</a:t>
            </a:r>
            <a:r>
              <a:rPr lang="en-US" sz="3200" i="1" dirty="0"/>
              <a:t>αμορφώσεις</a:t>
            </a:r>
            <a:r>
              <a:rPr lang="en-US" sz="3200" dirty="0"/>
              <a:t> </a:t>
            </a:r>
            <a:r>
              <a:rPr lang="en-US" sz="3200" dirty="0" smtClean="0"/>
              <a:t>1.452-567) </a:t>
            </a:r>
            <a:r>
              <a:rPr lang="el-GR" sz="3200" dirty="0" smtClean="0"/>
              <a:t>(ελεύθερη απόδοση, </a:t>
            </a:r>
            <a:r>
              <a:rPr lang="el-GR" sz="3200" dirty="0" err="1" smtClean="0"/>
              <a:t>Αλκ</a:t>
            </a:r>
            <a:r>
              <a:rPr lang="el-GR" sz="3200" dirty="0" smtClean="0"/>
              <a:t>. Κωνσταντόπουλος)</a:t>
            </a:r>
            <a:endParaRPr lang="en-US" sz="3200" b="1" dirty="0"/>
          </a:p>
        </p:txBody>
      </p:sp>
      <p:sp>
        <p:nvSpPr>
          <p:cNvPr id="3" name="Content Placeholder 2"/>
          <p:cNvSpPr>
            <a:spLocks noGrp="1"/>
          </p:cNvSpPr>
          <p:nvPr>
            <p:ph idx="1"/>
          </p:nvPr>
        </p:nvSpPr>
        <p:spPr>
          <a:xfrm>
            <a:off x="685800" y="1371600"/>
            <a:ext cx="7886700" cy="4855358"/>
          </a:xfrm>
        </p:spPr>
        <p:txBody>
          <a:bodyPr>
            <a:normAutofit fontScale="70000" lnSpcReduction="20000"/>
          </a:bodyPr>
          <a:lstStyle/>
          <a:p>
            <a:r>
              <a:rPr lang="el-GR" dirty="0"/>
              <a:t>Τη Δάφνη </a:t>
            </a:r>
            <a:r>
              <a:rPr lang="el-GR" dirty="0" err="1"/>
              <a:t>πρωταγάπησε</a:t>
            </a:r>
            <a:r>
              <a:rPr lang="el-GR" dirty="0"/>
              <a:t> κάποτε ο Απόλλων,</a:t>
            </a:r>
            <a:br>
              <a:rPr lang="el-GR" dirty="0"/>
            </a:br>
            <a:r>
              <a:rPr lang="el-GR" dirty="0"/>
              <a:t>που από θυμό τον έσπρωξε ο Έρωτας σε εκείνη.</a:t>
            </a:r>
            <a:endParaRPr lang="en-US" dirty="0"/>
          </a:p>
          <a:p>
            <a:r>
              <a:rPr lang="en-US" dirty="0" err="1"/>
              <a:t>Ότ</a:t>
            </a:r>
            <a:r>
              <a:rPr lang="en-US" dirty="0"/>
              <a:t>αν ο Φοίβος σκότωσε το Δράκο και χαιρόταν,</a:t>
            </a:r>
            <a:br>
              <a:rPr lang="en-US" dirty="0"/>
            </a:br>
            <a:r>
              <a:rPr lang="en-US" dirty="0"/>
              <a:t>τον Έρωτα ειρωνεύθηκε, για τα δικά του βέλη.</a:t>
            </a:r>
            <a:br>
              <a:rPr lang="en-US" dirty="0"/>
            </a:br>
            <a:r>
              <a:rPr lang="en-US" dirty="0"/>
              <a:t>«</a:t>
            </a:r>
            <a:r>
              <a:rPr lang="en-US" dirty="0" err="1"/>
              <a:t>Τι</a:t>
            </a:r>
            <a:r>
              <a:rPr lang="en-US" dirty="0"/>
              <a:t> </a:t>
            </a:r>
            <a:r>
              <a:rPr lang="en-US" dirty="0" err="1"/>
              <a:t>θες</a:t>
            </a:r>
            <a:r>
              <a:rPr lang="en-US" dirty="0"/>
              <a:t>, </a:t>
            </a:r>
            <a:r>
              <a:rPr lang="en-US" dirty="0" err="1"/>
              <a:t>εσύ</a:t>
            </a:r>
            <a:r>
              <a:rPr lang="en-US" dirty="0"/>
              <a:t>, </a:t>
            </a:r>
            <a:r>
              <a:rPr lang="en-US" dirty="0" err="1"/>
              <a:t>μικρό</a:t>
            </a:r>
            <a:r>
              <a:rPr lang="en-US" dirty="0"/>
              <a:t> πα</a:t>
            </a:r>
            <a:r>
              <a:rPr lang="en-US" dirty="0" err="1"/>
              <a:t>ιδί</a:t>
            </a:r>
            <a:r>
              <a:rPr lang="en-US" dirty="0"/>
              <a:t> </a:t>
            </a:r>
            <a:r>
              <a:rPr lang="en-US" dirty="0" err="1"/>
              <a:t>κι</a:t>
            </a:r>
            <a:r>
              <a:rPr lang="en-US" dirty="0"/>
              <a:t> </a:t>
            </a:r>
            <a:r>
              <a:rPr lang="en-US" dirty="0" err="1"/>
              <a:t>έχεις</a:t>
            </a:r>
            <a:r>
              <a:rPr lang="en-US" dirty="0"/>
              <a:t> </a:t>
            </a:r>
            <a:r>
              <a:rPr lang="en-US" dirty="0" err="1"/>
              <a:t>τέτοι</a:t>
            </a:r>
            <a:r>
              <a:rPr lang="en-US" dirty="0"/>
              <a:t>α όπλα;</a:t>
            </a:r>
            <a:br>
              <a:rPr lang="en-US" dirty="0"/>
            </a:br>
            <a:r>
              <a:rPr lang="en-US" dirty="0"/>
              <a:t>Αυτά μόνο ταιριάζουνε στους ώμους τους δικούς μου.</a:t>
            </a:r>
            <a:br>
              <a:rPr lang="en-US" dirty="0"/>
            </a:br>
            <a:r>
              <a:rPr lang="en-US" dirty="0" err="1"/>
              <a:t>Εγώ</a:t>
            </a:r>
            <a:r>
              <a:rPr lang="en-US" dirty="0"/>
              <a:t> μπ</a:t>
            </a:r>
            <a:r>
              <a:rPr lang="en-US" dirty="0" err="1"/>
              <a:t>ορώ</a:t>
            </a:r>
            <a:r>
              <a:rPr lang="en-US" dirty="0"/>
              <a:t> </a:t>
            </a:r>
            <a:r>
              <a:rPr lang="en-US" dirty="0" err="1"/>
              <a:t>τον</a:t>
            </a:r>
            <a:r>
              <a:rPr lang="en-US" dirty="0"/>
              <a:t> </a:t>
            </a:r>
            <a:r>
              <a:rPr lang="en-US" dirty="0" err="1"/>
              <a:t>κάθε</a:t>
            </a:r>
            <a:r>
              <a:rPr lang="en-US" dirty="0"/>
              <a:t> </a:t>
            </a:r>
            <a:r>
              <a:rPr lang="en-US" dirty="0" err="1"/>
              <a:t>εχθρό</a:t>
            </a:r>
            <a:r>
              <a:rPr lang="en-US" dirty="0"/>
              <a:t> </a:t>
            </a:r>
            <a:r>
              <a:rPr lang="en-US" dirty="0" err="1"/>
              <a:t>με</a:t>
            </a:r>
            <a:r>
              <a:rPr lang="en-US" dirty="0"/>
              <a:t> α</a:t>
            </a:r>
            <a:r>
              <a:rPr lang="en-US" dirty="0" err="1"/>
              <a:t>υτά</a:t>
            </a:r>
            <a:r>
              <a:rPr lang="en-US" dirty="0"/>
              <a:t> να </a:t>
            </a:r>
            <a:r>
              <a:rPr lang="en-US" dirty="0" err="1"/>
              <a:t>εξοντώνω</a:t>
            </a:r>
            <a:r>
              <a:rPr lang="en-US" dirty="0"/>
              <a:t>.</a:t>
            </a:r>
            <a:br>
              <a:rPr lang="en-US" dirty="0"/>
            </a:br>
            <a:r>
              <a:rPr lang="en-US" dirty="0" err="1"/>
              <a:t>Πριν</a:t>
            </a:r>
            <a:r>
              <a:rPr lang="en-US" dirty="0"/>
              <a:t> από </a:t>
            </a:r>
            <a:r>
              <a:rPr lang="en-US" dirty="0" err="1"/>
              <a:t>λίγο</a:t>
            </a:r>
            <a:r>
              <a:rPr lang="en-US" dirty="0"/>
              <a:t> </a:t>
            </a:r>
            <a:r>
              <a:rPr lang="en-US" dirty="0" err="1"/>
              <a:t>ξά</a:t>
            </a:r>
            <a:r>
              <a:rPr lang="en-US" dirty="0"/>
              <a:t>πλωσα τον Πύθωνα στο χώμα,</a:t>
            </a:r>
            <a:br>
              <a:rPr lang="en-US" dirty="0"/>
            </a:br>
            <a:r>
              <a:rPr lang="en-US" dirty="0"/>
              <a:t>και τον τεράστιο όγκο του τον γέμισα σαΐτες.</a:t>
            </a:r>
            <a:br>
              <a:rPr lang="en-US" dirty="0"/>
            </a:br>
            <a:r>
              <a:rPr lang="en-US" dirty="0"/>
              <a:t>Να </a:t>
            </a:r>
            <a:r>
              <a:rPr lang="en-US" dirty="0" err="1"/>
              <a:t>μην</a:t>
            </a:r>
            <a:r>
              <a:rPr lang="en-US" dirty="0"/>
              <a:t> ανακα</a:t>
            </a:r>
            <a:r>
              <a:rPr lang="en-US" dirty="0" err="1"/>
              <a:t>τεύεσ</a:t>
            </a:r>
            <a:r>
              <a:rPr lang="en-US" dirty="0"/>
              <a:t>αι με τα δικά μου όπλα</a:t>
            </a:r>
            <a:br>
              <a:rPr lang="en-US" dirty="0"/>
            </a:br>
            <a:r>
              <a:rPr lang="en-US" dirty="0"/>
              <a:t>και μη ζητάς να σ' επαινούν για τις δικές μου χάρες.</a:t>
            </a:r>
            <a:br>
              <a:rPr lang="en-US" dirty="0"/>
            </a:br>
            <a:r>
              <a:rPr lang="en-US" dirty="0" err="1"/>
              <a:t>Μείνε</a:t>
            </a:r>
            <a:r>
              <a:rPr lang="en-US" dirty="0"/>
              <a:t> </a:t>
            </a:r>
            <a:r>
              <a:rPr lang="en-US" dirty="0" err="1"/>
              <a:t>με</a:t>
            </a:r>
            <a:r>
              <a:rPr lang="en-US" dirty="0"/>
              <a:t> </a:t>
            </a:r>
            <a:r>
              <a:rPr lang="en-US" dirty="0" err="1"/>
              <a:t>τη</a:t>
            </a:r>
            <a:r>
              <a:rPr lang="en-US" dirty="0"/>
              <a:t> λαμπ</a:t>
            </a:r>
            <a:r>
              <a:rPr lang="en-US" dirty="0" err="1"/>
              <a:t>άδ</a:t>
            </a:r>
            <a:r>
              <a:rPr lang="en-US" dirty="0"/>
              <a:t>α σου, αγάπες να φουντώνεις.»</a:t>
            </a:r>
            <a:br>
              <a:rPr lang="en-US" dirty="0"/>
            </a:br>
            <a:r>
              <a:rPr lang="en-US" dirty="0"/>
              <a:t>Αμέσως ανταπάντησε ο γιος της Αφροδίτης.</a:t>
            </a:r>
            <a:br>
              <a:rPr lang="en-US" dirty="0"/>
            </a:br>
            <a:r>
              <a:rPr lang="en-US" dirty="0"/>
              <a:t>«</a:t>
            </a:r>
            <a:r>
              <a:rPr lang="en-US" dirty="0" err="1"/>
              <a:t>Εσύ</a:t>
            </a:r>
            <a:r>
              <a:rPr lang="en-US" dirty="0"/>
              <a:t>, π</a:t>
            </a:r>
            <a:r>
              <a:rPr lang="en-US" dirty="0" err="1"/>
              <a:t>ου</a:t>
            </a:r>
            <a:r>
              <a:rPr lang="en-US" dirty="0"/>
              <a:t> </a:t>
            </a:r>
            <a:r>
              <a:rPr lang="en-US" dirty="0" err="1"/>
              <a:t>όλους</a:t>
            </a:r>
            <a:r>
              <a:rPr lang="en-US" dirty="0"/>
              <a:t> </a:t>
            </a:r>
            <a:r>
              <a:rPr lang="en-US" dirty="0" err="1"/>
              <a:t>τους</a:t>
            </a:r>
            <a:r>
              <a:rPr lang="en-US" dirty="0"/>
              <a:t> </a:t>
            </a:r>
            <a:r>
              <a:rPr lang="en-US" dirty="0" err="1"/>
              <a:t>στόχους</a:t>
            </a:r>
            <a:r>
              <a:rPr lang="en-US" dirty="0"/>
              <a:t> </a:t>
            </a:r>
            <a:r>
              <a:rPr lang="en-US" dirty="0" err="1"/>
              <a:t>σου</a:t>
            </a:r>
            <a:r>
              <a:rPr lang="en-US" dirty="0"/>
              <a:t> </a:t>
            </a:r>
            <a:r>
              <a:rPr lang="en-US" dirty="0" err="1"/>
              <a:t>με</a:t>
            </a:r>
            <a:r>
              <a:rPr lang="en-US" dirty="0"/>
              <a:t> β</a:t>
            </a:r>
            <a:r>
              <a:rPr lang="en-US" dirty="0" err="1"/>
              <a:t>έλη</a:t>
            </a:r>
            <a:r>
              <a:rPr lang="en-US" dirty="0"/>
              <a:t> </a:t>
            </a:r>
            <a:r>
              <a:rPr lang="en-US" dirty="0" err="1"/>
              <a:t>σημ</a:t>
            </a:r>
            <a:r>
              <a:rPr lang="en-US" dirty="0"/>
              <a:t>αδεύεις</a:t>
            </a:r>
            <a:br>
              <a:rPr lang="en-US" dirty="0"/>
            </a:br>
            <a:r>
              <a:rPr lang="en-US" dirty="0"/>
              <a:t>και κάθε πλάσμα ζωντανό στο έδαφος ξαπλώνεις,</a:t>
            </a:r>
            <a:br>
              <a:rPr lang="en-US" dirty="0"/>
            </a:br>
            <a:r>
              <a:rPr lang="en-US" dirty="0"/>
              <a:t>πάντα θα υπολείπεσαι της δόξας της δικής μου,</a:t>
            </a:r>
            <a:br>
              <a:rPr lang="en-US" dirty="0"/>
            </a:br>
            <a:r>
              <a:rPr lang="en-US" dirty="0"/>
              <a:t>κι ετοιμάσου να δεχτείς τα ερωτικά μου βέλη.»</a:t>
            </a:r>
          </a:p>
        </p:txBody>
      </p:sp>
    </p:spTree>
    <p:extLst>
      <p:ext uri="{BB962C8B-B14F-4D97-AF65-F5344CB8AC3E}">
        <p14:creationId xmlns="" xmlns:p14="http://schemas.microsoft.com/office/powerpoint/2010/main" val="1405701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l-GR" sz="3200" b="1" dirty="0"/>
              <a:t>Ιστορίες από τον </a:t>
            </a:r>
            <a:r>
              <a:rPr lang="el-GR" sz="3200" b="1" dirty="0" err="1" smtClean="0"/>
              <a:t>Οβίδιο</a:t>
            </a:r>
            <a:r>
              <a:rPr lang="en-GB" sz="3200" b="1" dirty="0" smtClean="0"/>
              <a:t>: </a:t>
            </a:r>
            <a:r>
              <a:rPr lang="en-US" sz="3200" b="1" dirty="0" smtClean="0"/>
              <a:t>Απ</a:t>
            </a:r>
            <a:r>
              <a:rPr lang="en-US" sz="3200" b="1" dirty="0" err="1" smtClean="0"/>
              <a:t>όλλων</a:t>
            </a:r>
            <a:r>
              <a:rPr lang="en-US" sz="3200" b="1" dirty="0" smtClean="0"/>
              <a:t> </a:t>
            </a:r>
            <a:r>
              <a:rPr lang="en-US" sz="3200" b="1" dirty="0"/>
              <a:t>και </a:t>
            </a:r>
            <a:r>
              <a:rPr lang="en-US" sz="3200" b="1" dirty="0" err="1" smtClean="0"/>
              <a:t>Δάφνη</a:t>
            </a:r>
            <a:r>
              <a:rPr lang="en-US" sz="3200" b="1" dirty="0" smtClean="0"/>
              <a:t> (</a:t>
            </a:r>
            <a:r>
              <a:rPr lang="en-US" sz="3200" i="1" dirty="0" err="1"/>
              <a:t>Μετ</a:t>
            </a:r>
            <a:r>
              <a:rPr lang="en-US" sz="3200" i="1" dirty="0"/>
              <a:t>αμορφώσεις</a:t>
            </a:r>
            <a:r>
              <a:rPr lang="en-US" sz="3200" dirty="0"/>
              <a:t> </a:t>
            </a:r>
            <a:r>
              <a:rPr lang="en-US" sz="3200" dirty="0" smtClean="0"/>
              <a:t>1.452-567) </a:t>
            </a:r>
            <a:r>
              <a:rPr lang="el-GR" sz="3200" dirty="0" smtClean="0"/>
              <a:t>(ελεύθερη απόδοση, </a:t>
            </a:r>
            <a:r>
              <a:rPr lang="el-GR" sz="3200" dirty="0" err="1" smtClean="0"/>
              <a:t>Αλκ</a:t>
            </a:r>
            <a:r>
              <a:rPr lang="el-GR" sz="3200" dirty="0" smtClean="0"/>
              <a:t>. </a:t>
            </a:r>
            <a:r>
              <a:rPr lang="el-GR" sz="3200" dirty="0" smtClean="0"/>
              <a:t>Κωνσταντόπουλος - συνέχεια)</a:t>
            </a:r>
            <a:endParaRPr lang="en-US" sz="3200" b="1" dirty="0"/>
          </a:p>
        </p:txBody>
      </p:sp>
      <p:sp>
        <p:nvSpPr>
          <p:cNvPr id="3" name="Content Placeholder 2"/>
          <p:cNvSpPr>
            <a:spLocks noGrp="1"/>
          </p:cNvSpPr>
          <p:nvPr>
            <p:ph idx="1"/>
          </p:nvPr>
        </p:nvSpPr>
        <p:spPr/>
        <p:txBody>
          <a:bodyPr>
            <a:normAutofit fontScale="47500" lnSpcReduction="20000"/>
          </a:bodyPr>
          <a:lstStyle/>
          <a:p>
            <a:r>
              <a:rPr lang="el-GR" dirty="0"/>
              <a:t>Τα χέρια έγιναν κλαδιά και τα μαλλιά της φύλλα,</a:t>
            </a:r>
            <a:br>
              <a:rPr lang="el-GR" dirty="0"/>
            </a:br>
            <a:r>
              <a:rPr lang="el-GR" dirty="0"/>
              <a:t>τα πόδια της τα γρήγορα στη γη βαθιά </a:t>
            </a:r>
            <a:r>
              <a:rPr lang="el-GR" dirty="0" err="1"/>
              <a:t>ριζώσαν</a:t>
            </a:r>
            <a:r>
              <a:rPr lang="el-GR" dirty="0"/>
              <a:t>.</a:t>
            </a:r>
            <a:br>
              <a:rPr lang="el-GR" dirty="0"/>
            </a:br>
            <a:r>
              <a:rPr lang="el-GR" dirty="0"/>
              <a:t>Το πρόσωπό της σκέπασε η φυλλωσιά του θάμνου</a:t>
            </a:r>
            <a:br>
              <a:rPr lang="el-GR" dirty="0"/>
            </a:br>
            <a:r>
              <a:rPr lang="el-GR" dirty="0"/>
              <a:t>κι από όλη της την ομορφιά απόμεινε η λάμψη.</a:t>
            </a:r>
            <a:endParaRPr lang="en-US" dirty="0"/>
          </a:p>
          <a:p>
            <a:r>
              <a:rPr lang="el-GR" dirty="0"/>
              <a:t>Μα ο θεός δεν έπαψε και τώρα να τη θέλει.</a:t>
            </a:r>
            <a:br>
              <a:rPr lang="el-GR" dirty="0"/>
            </a:br>
            <a:r>
              <a:rPr lang="el-GR" dirty="0"/>
              <a:t>Το δέντρο σαν πλησίασε τ' αγγίζει με το χέρι</a:t>
            </a:r>
            <a:br>
              <a:rPr lang="el-GR" dirty="0"/>
            </a:br>
            <a:r>
              <a:rPr lang="el-GR" dirty="0"/>
              <a:t>και κάτω απ' το λεπτό φλοιό ακούει την καρδιά της.</a:t>
            </a:r>
            <a:br>
              <a:rPr lang="el-GR" dirty="0"/>
            </a:br>
            <a:r>
              <a:rPr lang="el-GR" dirty="0"/>
              <a:t>Σφιχταγκαλιάζει τα κλαδιά, φιλάει τον κορμό της</a:t>
            </a:r>
            <a:br>
              <a:rPr lang="el-GR" dirty="0"/>
            </a:br>
            <a:r>
              <a:rPr lang="el-GR" dirty="0"/>
              <a:t>-σαν να ‘</a:t>
            </a:r>
            <a:r>
              <a:rPr lang="el-GR" dirty="0" err="1"/>
              <a:t>χε</a:t>
            </a:r>
            <a:r>
              <a:rPr lang="el-GR" dirty="0"/>
              <a:t> σάρκα και οστά- μ' αυτός τον αποφεύγει.</a:t>
            </a:r>
            <a:endParaRPr lang="en-US" dirty="0"/>
          </a:p>
          <a:p>
            <a:r>
              <a:rPr lang="el-GR" dirty="0"/>
              <a:t>«Αφού γυναίκα δεν μπορείς να γίνεις πια δική μου,</a:t>
            </a:r>
            <a:br>
              <a:rPr lang="el-GR" dirty="0"/>
            </a:br>
            <a:r>
              <a:rPr lang="el-GR" dirty="0"/>
              <a:t>το δέντρο τώρα που ‘</a:t>
            </a:r>
            <a:r>
              <a:rPr lang="el-GR" dirty="0" err="1"/>
              <a:t>γινες</a:t>
            </a:r>
            <a:r>
              <a:rPr lang="el-GR" dirty="0"/>
              <a:t> αιώνια θα μ' ανήκει.</a:t>
            </a:r>
            <a:br>
              <a:rPr lang="el-GR" dirty="0"/>
            </a:br>
            <a:r>
              <a:rPr lang="el-GR" dirty="0"/>
              <a:t>Στεφάνι θα σε βάζω εγώ επάνω στα μαλλιά μου,</a:t>
            </a:r>
            <a:br>
              <a:rPr lang="el-GR" dirty="0"/>
            </a:br>
            <a:r>
              <a:rPr lang="el-GR" dirty="0"/>
              <a:t>στολίδι και στη λύρα μου και γύρω απ' τη φαρέτρα</a:t>
            </a:r>
            <a:br>
              <a:rPr lang="el-GR" dirty="0"/>
            </a:br>
            <a:r>
              <a:rPr lang="el-GR" dirty="0"/>
              <a:t>και τους Ρωμαίους στρατηγούς, εσύ θα συνοδεύεις,</a:t>
            </a:r>
            <a:br>
              <a:rPr lang="el-GR" dirty="0"/>
            </a:br>
            <a:r>
              <a:rPr lang="el-GR" dirty="0"/>
              <a:t>όταν με ατέλειωτες πομπές το θρίαμβο θα ψάλλουν</a:t>
            </a:r>
            <a:br>
              <a:rPr lang="el-GR" dirty="0"/>
            </a:br>
            <a:r>
              <a:rPr lang="el-GR" dirty="0"/>
              <a:t>και θ' αντηχούν στο </a:t>
            </a:r>
            <a:r>
              <a:rPr lang="el-GR" dirty="0" err="1"/>
              <a:t>Λάτιο</a:t>
            </a:r>
            <a:r>
              <a:rPr lang="el-GR" dirty="0"/>
              <a:t> χαρμόσυνα τραγούδια.</a:t>
            </a:r>
            <a:br>
              <a:rPr lang="el-GR" dirty="0"/>
            </a:br>
            <a:r>
              <a:rPr lang="el-GR" dirty="0"/>
              <a:t>Σαν τα μαλλιά μου που ποτέ δε γνώρισαν ψαλίδι</a:t>
            </a:r>
            <a:br>
              <a:rPr lang="el-GR" dirty="0"/>
            </a:br>
            <a:r>
              <a:rPr lang="el-GR" dirty="0"/>
              <a:t>και το κεφάλι μου ανθηρό για πάντα το κρατάνε,</a:t>
            </a:r>
            <a:br>
              <a:rPr lang="el-GR" dirty="0"/>
            </a:br>
            <a:r>
              <a:rPr lang="el-GR" dirty="0"/>
              <a:t>έτσι κι εσύ τα φύλλα σου ποτέ σου δε θα χάνεις.»</a:t>
            </a:r>
            <a:endParaRPr lang="en-US" dirty="0"/>
          </a:p>
          <a:p>
            <a:r>
              <a:rPr lang="en-US" dirty="0" err="1"/>
              <a:t>Κούνησε</a:t>
            </a:r>
            <a:r>
              <a:rPr lang="en-US" dirty="0"/>
              <a:t> η </a:t>
            </a:r>
            <a:r>
              <a:rPr lang="en-US" dirty="0" err="1"/>
              <a:t>Δάφνη</a:t>
            </a:r>
            <a:r>
              <a:rPr lang="en-US" dirty="0"/>
              <a:t> </a:t>
            </a:r>
            <a:r>
              <a:rPr lang="en-US" dirty="0" err="1"/>
              <a:t>την</a:t>
            </a:r>
            <a:r>
              <a:rPr lang="en-US" dirty="0"/>
              <a:t> </a:t>
            </a:r>
            <a:r>
              <a:rPr lang="en-US" dirty="0" err="1"/>
              <a:t>κορφή</a:t>
            </a:r>
            <a:r>
              <a:rPr lang="en-US" dirty="0"/>
              <a:t> όπ</a:t>
            </a:r>
            <a:r>
              <a:rPr lang="en-US" dirty="0" err="1"/>
              <a:t>ως</a:t>
            </a:r>
            <a:r>
              <a:rPr lang="en-US" dirty="0"/>
              <a:t> </a:t>
            </a:r>
            <a:r>
              <a:rPr lang="en-US" dirty="0" err="1"/>
              <a:t>έν</a:t>
            </a:r>
            <a:r>
              <a:rPr lang="en-US" dirty="0"/>
              <a:t>α κεφάλι</a:t>
            </a:r>
            <a:br>
              <a:rPr lang="en-US" dirty="0"/>
            </a:br>
            <a:r>
              <a:rPr lang="en-US" dirty="0"/>
              <a:t>που γνέφει καταφατικά, δείγμα πως συμφωνούσε.</a:t>
            </a:r>
            <a:endParaRPr lang="en-US" b="1" dirty="0"/>
          </a:p>
        </p:txBody>
      </p:sp>
    </p:spTree>
    <p:extLst>
      <p:ext uri="{BB962C8B-B14F-4D97-AF65-F5344CB8AC3E}">
        <p14:creationId xmlns="" xmlns:p14="http://schemas.microsoft.com/office/powerpoint/2010/main" val="2604221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7826"/>
            <a:ext cx="7886700" cy="942975"/>
          </a:xfrm>
        </p:spPr>
        <p:txBody>
          <a:bodyPr>
            <a:noAutofit/>
          </a:bodyPr>
          <a:lstStyle/>
          <a:p>
            <a:r>
              <a:rPr lang="el-GR" sz="2800" b="1" dirty="0" smtClean="0"/>
              <a:t>Ιστορίες από τον </a:t>
            </a:r>
            <a:r>
              <a:rPr lang="el-GR" sz="2800" b="1" dirty="0" err="1" smtClean="0"/>
              <a:t>Οβίδιο</a:t>
            </a:r>
            <a:r>
              <a:rPr lang="en-GB" sz="2800" b="1" dirty="0" smtClean="0"/>
              <a:t>: </a:t>
            </a:r>
            <a:r>
              <a:rPr lang="el-GR" sz="2800" b="1" dirty="0"/>
              <a:t>Η </a:t>
            </a:r>
            <a:r>
              <a:rPr lang="en-US" sz="2800" b="1" dirty="0"/>
              <a:t>Minerva</a:t>
            </a:r>
            <a:r>
              <a:rPr lang="el-GR" sz="2800" b="1" dirty="0"/>
              <a:t> και η Αράχνη</a:t>
            </a:r>
            <a:r>
              <a:rPr lang="en-US" sz="2800" b="1" dirty="0"/>
              <a:t/>
            </a:r>
            <a:br>
              <a:rPr lang="en-US" sz="2800" b="1" dirty="0"/>
            </a:br>
            <a:r>
              <a:rPr lang="el-GR" sz="2800" b="1" dirty="0"/>
              <a:t>(</a:t>
            </a:r>
            <a:r>
              <a:rPr lang="el-GR" sz="2800" b="1" dirty="0" err="1" smtClean="0"/>
              <a:t>μετάφρ</a:t>
            </a:r>
            <a:r>
              <a:rPr lang="el-GR" sz="2800" b="1" dirty="0" smtClean="0"/>
              <a:t>: </a:t>
            </a:r>
            <a:r>
              <a:rPr lang="el-GR" sz="2800" b="1" dirty="0"/>
              <a:t>Σοφία Γ. </a:t>
            </a:r>
            <a:r>
              <a:rPr lang="el-GR" sz="2800" b="1" dirty="0" smtClean="0"/>
              <a:t>Παπαϊωάννου)</a:t>
            </a:r>
            <a:r>
              <a:rPr lang="en-US" sz="2800" b="1" dirty="0" smtClean="0"/>
              <a:t> </a:t>
            </a:r>
            <a:r>
              <a:rPr lang="el-GR" sz="2800" b="1" i="1" dirty="0" err="1" smtClean="0"/>
              <a:t>Μεταμ</a:t>
            </a:r>
            <a:r>
              <a:rPr lang="en-GB" sz="2800" b="1" i="1" dirty="0" smtClean="0"/>
              <a:t>.</a:t>
            </a:r>
            <a:r>
              <a:rPr lang="el-GR" sz="2800" b="1" dirty="0" smtClean="0"/>
              <a:t> </a:t>
            </a:r>
            <a:r>
              <a:rPr lang="el-GR" sz="2800" b="1" dirty="0"/>
              <a:t>6.1-140</a:t>
            </a:r>
            <a:endParaRPr lang="en-US" sz="2800" b="1" dirty="0"/>
          </a:p>
        </p:txBody>
      </p:sp>
      <p:sp>
        <p:nvSpPr>
          <p:cNvPr id="3" name="Content Placeholder 2"/>
          <p:cNvSpPr>
            <a:spLocks noGrp="1"/>
          </p:cNvSpPr>
          <p:nvPr>
            <p:ph idx="1"/>
          </p:nvPr>
        </p:nvSpPr>
        <p:spPr>
          <a:xfrm>
            <a:off x="762000" y="1524000"/>
            <a:ext cx="7696200" cy="4267200"/>
          </a:xfrm>
        </p:spPr>
        <p:txBody>
          <a:bodyPr>
            <a:normAutofit fontScale="55000" lnSpcReduction="20000"/>
          </a:bodyPr>
          <a:lstStyle/>
          <a:p>
            <a:r>
              <a:rPr lang="en-US" dirty="0"/>
              <a:t>H Minerva</a:t>
            </a:r>
            <a:r>
              <a:rPr lang="el-GR" dirty="0"/>
              <a:t> έστρεψε τον νου της στα λόγια της Αράχνης από τη </a:t>
            </a:r>
            <a:r>
              <a:rPr lang="el-GR" dirty="0" err="1"/>
              <a:t>Μαιονία</a:t>
            </a:r>
            <a:r>
              <a:rPr lang="el-GR" dirty="0"/>
              <a:t>, για την οποία είχε ακούσει πως δεν σταματούσε να παινεύεται για την υφαντική της τέχνη: </a:t>
            </a:r>
            <a:r>
              <a:rPr lang="el-GR" dirty="0">
                <a:solidFill>
                  <a:srgbClr val="FF0000"/>
                </a:solidFill>
              </a:rPr>
              <a:t>και πως εκείνη δεν ήταν διάσημη για τη θέση της ή την καταγωγή της αλλά για την τέχνη της. </a:t>
            </a:r>
            <a:r>
              <a:rPr lang="el-GR" dirty="0"/>
              <a:t>Ο πατέρας της ήταν ο </a:t>
            </a:r>
            <a:r>
              <a:rPr lang="el-GR" dirty="0" err="1">
                <a:solidFill>
                  <a:srgbClr val="FF0000"/>
                </a:solidFill>
              </a:rPr>
              <a:t>Ίδμων</a:t>
            </a:r>
            <a:r>
              <a:rPr lang="el-GR" dirty="0">
                <a:solidFill>
                  <a:srgbClr val="FF0000"/>
                </a:solidFill>
              </a:rPr>
              <a:t> </a:t>
            </a:r>
            <a:r>
              <a:rPr lang="el-GR" dirty="0"/>
              <a:t>από την Κολοφώνα ο οποίος έβαφε τα μαλλιά που νερό έπιναν πολύ με πορφύρα της Φώκαιας. Η μητέρα της είχε πεθάνει: και εκείνη ήταν από ταπεινή καταγωγή, κι ο πατέρας της το ίδιο. </a:t>
            </a:r>
            <a:r>
              <a:rPr lang="el-GR" dirty="0">
                <a:solidFill>
                  <a:srgbClr val="FF0000"/>
                </a:solidFill>
              </a:rPr>
              <a:t>Παρόλα ταύτα, αν και ζούσε σε σπίτι μέτριο, στη μικρή </a:t>
            </a:r>
            <a:r>
              <a:rPr lang="en-US" dirty="0" err="1">
                <a:solidFill>
                  <a:srgbClr val="FF0000"/>
                </a:solidFill>
              </a:rPr>
              <a:t>Hypaepa</a:t>
            </a:r>
            <a:r>
              <a:rPr lang="el-GR" dirty="0">
                <a:solidFill>
                  <a:srgbClr val="FF0000"/>
                </a:solidFill>
              </a:rPr>
              <a:t>, η Αράχνη είχε αποκτήσει όνομα αξιομνημόνευτο για την τέχνη της σε όλες τις πόλεις της Λυδίας. </a:t>
            </a:r>
            <a:r>
              <a:rPr lang="el-GR" dirty="0"/>
              <a:t>Συχνά οι νύφες του όρους </a:t>
            </a:r>
            <a:r>
              <a:rPr lang="el-GR" dirty="0" err="1"/>
              <a:t>Τμώλου</a:t>
            </a:r>
            <a:r>
              <a:rPr lang="el-GR" dirty="0"/>
              <a:t> παρατούσαν τις σκεπαστές με κλήματα βουνοπλαγιές, οι νύμφες του ποταμού Πακτωλού εγκατέλειπαν τα κύματά τους, για να εξετάσουν τη θαυμαστή δουλειά της. </a:t>
            </a:r>
            <a:r>
              <a:rPr lang="el-GR" dirty="0">
                <a:solidFill>
                  <a:srgbClr val="FF0000"/>
                </a:solidFill>
              </a:rPr>
              <a:t>Δεν ήταν μόνο χαρά να βλέπεις τα τελειωμένα υφαντά, αλλά και να την παρακολουθείς να τα φτιάχνει. Τόσο μεγάλη ομορφιά προσέδιδε στην τέχνη! </a:t>
            </a:r>
            <a:r>
              <a:rPr lang="en-GB" dirty="0" smtClean="0">
                <a:solidFill>
                  <a:srgbClr val="FF0000"/>
                </a:solidFill>
              </a:rPr>
              <a:t> ….. </a:t>
            </a:r>
          </a:p>
          <a:p>
            <a:r>
              <a:rPr lang="el-GR" dirty="0"/>
              <a:t>, θα μπορούσες να πεις πως την είχε διδάξει η Παλλάδα. </a:t>
            </a:r>
            <a:r>
              <a:rPr lang="el-GR" dirty="0">
                <a:solidFill>
                  <a:srgbClr val="FF0000"/>
                </a:solidFill>
              </a:rPr>
              <a:t>Ωστόσο, η κοπέλα το αρνούνταν, και προσβάλλονταν στην ιδέα ότι είχε μια τέτοια σπουδαία δασκάλα. </a:t>
            </a:r>
            <a:r>
              <a:rPr lang="el-GR" dirty="0"/>
              <a:t>«Έλα να παραβγείς μαζί μου» έλεγε «και δεν θα διαμαρτυρηθώ καθόλου εάν νικηθώ»</a:t>
            </a:r>
            <a:endParaRPr lang="en-US" dirty="0">
              <a:solidFill>
                <a:srgbClr val="FF0000"/>
              </a:solidFill>
            </a:endParaRPr>
          </a:p>
        </p:txBody>
      </p:sp>
    </p:spTree>
    <p:extLst>
      <p:ext uri="{BB962C8B-B14F-4D97-AF65-F5344CB8AC3E}">
        <p14:creationId xmlns="" xmlns:p14="http://schemas.microsoft.com/office/powerpoint/2010/main" val="2673744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312756" cy="4615408"/>
          </a:xfrm>
        </p:spPr>
        <p:txBody>
          <a:bodyPr>
            <a:noAutofit/>
          </a:bodyPr>
          <a:lstStyle/>
          <a:p>
            <a:r>
              <a:rPr lang="el-GR" sz="1400" dirty="0"/>
              <a:t>Η Παλλάδα πήρε τη μορφή μιας γριάς: γκρίζα μαλλιά προσέθεσε στους κροτάφους της, έκανε τα μέλη της γέρικα και τα στήριζε με ένα ραβδί. Πήγε στην κοπέλα και της είπε τα εξής: «Δεν είναι της αποστροφής όλα όσα συνοδεύουν τα γηρατειά: η γνώση έρχεται με το πέρασμα του χρόνου. </a:t>
            </a:r>
            <a:r>
              <a:rPr lang="el-GR" sz="1400" dirty="0">
                <a:solidFill>
                  <a:srgbClr val="FF0000"/>
                </a:solidFill>
              </a:rPr>
              <a:t>Μην απορρίψεις τη συμβουλή μου: αναζήτησε σπουδαία φήμη ανάμεσα στους θνητούς για την τέχνη σου στην υφαντική, αλλά υποχώρησε μπροστά στη θέα, και ζήτησέ της να σε συγχωρήσει, άμυαλη, με λόγο ταπεινό. Θα σε συγχωρήσει εάν της το ζητήσεις». Η Αράχνη την κοίταξε με θυμό και παράτησε το έργο της: μόλις και μετά βίας συγκρατούσε τα χέρια της, και μαύρη οργή κάλυψε το πρόσωπό της. </a:t>
            </a:r>
            <a:r>
              <a:rPr lang="el-GR" sz="1400" dirty="0"/>
              <a:t>Η Παλλάδα, αν και με τη μορφή μιας άλλης, έλαβε την ακόλουθη απάντηση: «Ξεκουτιασμένη και τρεμάμενη από τα βασανισμένα γηρατειά, μου έρχεσαι εδώ — χωρίς αμφιβολία, έζησες πάρα πολύ, κι αυτό σου έκανε ζημιά μεγάλη. Τράβα από δω, στη νύφη σου, αν έχεις, να δώσεις συμβουλές, τράβα στην κόρη σου, αν έχεις, κηρύγματα να κάνεις. Έχω φρόνηση δική μου εγώ, και  μάλιστα αρκετή. Νομίζεις ότι η συμβουλή σου ποτέ δεν εισακούεται. Αυτό ακριβώς πιστεύω κι εγώ! Γιατί δεν έρχεται η ίδια η Παλλάδα; Γιατί λουφάζει μαζί μου να διαγωνιστεί;</a:t>
            </a:r>
            <a:endParaRPr lang="en-US" sz="1400" dirty="0"/>
          </a:p>
          <a:p>
            <a:r>
              <a:rPr lang="el-GR" sz="1400" dirty="0"/>
              <a:t>Είπε τότε η θεά: «Εδώ είμαι!» και εγκαταλείποντας της γριάς την εμφάνιση αποκάλυψε την Παλλάδα </a:t>
            </a:r>
            <a:r>
              <a:rPr lang="en-US" sz="1400" dirty="0"/>
              <a:t>Minerva</a:t>
            </a:r>
            <a:r>
              <a:rPr lang="el-GR" sz="1400" dirty="0"/>
              <a:t>. </a:t>
            </a:r>
            <a:r>
              <a:rPr lang="el-GR" sz="1400" dirty="0">
                <a:solidFill>
                  <a:srgbClr val="FF0000"/>
                </a:solidFill>
              </a:rPr>
              <a:t>Οι νύμφες και οι γυναίκες της Φρυγίας έπεσαν στα πόδια μπροστά στη θεότητά της. Η κοπέλα μόνον παρέμεινε άτρομη, ωστόσο κοκκίνισε, όπως ακριβώς ροδίζει ο ουρανός με της Αυγής τα πρώτα σκιρτήματα, και στη συνέχεια λάμπει καθώς ο ήλιος ξεπροβάλλει από την ανατολή. Είναι πεισματάρα στην προσπάθειά της, και ορμά ολοταχώς στο πεπρωμένο της, πρόθυμη για ένα βραβείο που αξία καμιά δεν έχει.</a:t>
            </a:r>
            <a:r>
              <a:rPr lang="el-GR" sz="1400" dirty="0"/>
              <a:t> Από τη μεριά της, η κόρη του </a:t>
            </a:r>
            <a:r>
              <a:rPr lang="en-US" sz="1400" dirty="0"/>
              <a:t>Jupiter</a:t>
            </a:r>
            <a:r>
              <a:rPr lang="el-GR" sz="1400" dirty="0"/>
              <a:t> δεν της αρνείται, δεν την προειδοποιεί, ούτε καθυστερεί στιγμή τον διαγωνισμό. </a:t>
            </a:r>
            <a:endParaRPr lang="en-US" sz="1400" dirty="0"/>
          </a:p>
        </p:txBody>
      </p:sp>
      <p:sp>
        <p:nvSpPr>
          <p:cNvPr id="5" name="Title 1"/>
          <p:cNvSpPr>
            <a:spLocks noGrp="1"/>
          </p:cNvSpPr>
          <p:nvPr>
            <p:ph type="title"/>
          </p:nvPr>
        </p:nvSpPr>
        <p:spPr/>
        <p:txBody>
          <a:bodyPr>
            <a:noAutofit/>
          </a:bodyPr>
          <a:lstStyle/>
          <a:p>
            <a:r>
              <a:rPr lang="el-GR" sz="2400" b="1" dirty="0" smtClean="0"/>
              <a:t>Ιστορίες από τον </a:t>
            </a:r>
            <a:r>
              <a:rPr lang="el-GR" sz="2400" b="1" dirty="0" err="1" smtClean="0"/>
              <a:t>Οβίδιο</a:t>
            </a:r>
            <a:r>
              <a:rPr lang="en-GB" sz="2400" b="1" dirty="0" smtClean="0"/>
              <a:t>: </a:t>
            </a:r>
            <a:r>
              <a:rPr lang="el-GR" sz="2400" b="1" dirty="0"/>
              <a:t>Η </a:t>
            </a:r>
            <a:r>
              <a:rPr lang="en-US" sz="2400" b="1" dirty="0"/>
              <a:t>Minerva</a:t>
            </a:r>
            <a:r>
              <a:rPr lang="el-GR" sz="2400" b="1" dirty="0"/>
              <a:t> και η Αράχνη</a:t>
            </a:r>
            <a:r>
              <a:rPr lang="en-US" sz="2400" b="1" dirty="0"/>
              <a:t/>
            </a:r>
            <a:br>
              <a:rPr lang="en-US" sz="2400" b="1" dirty="0"/>
            </a:br>
            <a:r>
              <a:rPr lang="el-GR" sz="2400" b="1" dirty="0"/>
              <a:t>(</a:t>
            </a:r>
            <a:r>
              <a:rPr lang="el-GR" sz="2400" b="1" dirty="0" err="1" smtClean="0"/>
              <a:t>μετάφρ</a:t>
            </a:r>
            <a:r>
              <a:rPr lang="el-GR" sz="2400" b="1" dirty="0" smtClean="0"/>
              <a:t>: </a:t>
            </a:r>
            <a:r>
              <a:rPr lang="el-GR" sz="2400" b="1" dirty="0"/>
              <a:t>Σοφία Γ. </a:t>
            </a:r>
            <a:r>
              <a:rPr lang="el-GR" sz="2400" b="1" dirty="0" smtClean="0"/>
              <a:t>Παπαϊωάννου)</a:t>
            </a:r>
            <a:r>
              <a:rPr lang="en-US" sz="2400" b="1" dirty="0" smtClean="0"/>
              <a:t> </a:t>
            </a:r>
            <a:r>
              <a:rPr lang="el-GR" sz="2400" b="1" i="1" dirty="0" err="1" smtClean="0"/>
              <a:t>Μεταμ</a:t>
            </a:r>
            <a:r>
              <a:rPr lang="en-GB" sz="2400" b="1" i="1" dirty="0" smtClean="0"/>
              <a:t>.</a:t>
            </a:r>
            <a:r>
              <a:rPr lang="el-GR" sz="2400" b="1" dirty="0" smtClean="0"/>
              <a:t> </a:t>
            </a:r>
            <a:r>
              <a:rPr lang="el-GR" sz="2400" b="1" dirty="0" smtClean="0"/>
              <a:t>6.1-140 - συνέχεια</a:t>
            </a:r>
            <a:endParaRPr lang="en-US" sz="2400" b="1" dirty="0"/>
          </a:p>
        </p:txBody>
      </p:sp>
    </p:spTree>
    <p:extLst>
      <p:ext uri="{BB962C8B-B14F-4D97-AF65-F5344CB8AC3E}">
        <p14:creationId xmlns="" xmlns:p14="http://schemas.microsoft.com/office/powerpoint/2010/main" val="2527576183"/>
      </p:ext>
    </p:extLst>
  </p:cSld>
  <p:clrMapOvr>
    <a:masterClrMapping/>
  </p:clrMapOvr>
</p:sld>
</file>

<file path=ppt/theme/theme1.xml><?xml version="1.0" encoding="utf-8"?>
<a:theme xmlns:a="http://schemas.openxmlformats.org/drawingml/2006/main" name="prototype_template_MS-PowerPoint_2013_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xmlns="" name="prototype_template_MS-PowerPoint_2013_v2.pptx" id="{68971B29-8B7D-48B0-BC03-0FFD0BE65247}" vid="{8346A518-5AEA-4372-8465-E0E918F5B1A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prototype_template_MS-PowerPoint_2013_v2</Template>
  <TotalTime>1411</TotalTime>
  <Words>2067</Words>
  <Application>Microsoft Office PowerPoint</Application>
  <PresentationFormat>Προβολή στην οθόνη (4:3)</PresentationFormat>
  <Paragraphs>68</Paragraphs>
  <Slides>17</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prototype_template_MS-PowerPoint_2013_v2</vt:lpstr>
      <vt:lpstr>ΚΦΑ 14 Εισαγωγή στην Αρχαία Ελληνική Μυθολογία και Θρησκεία</vt:lpstr>
      <vt:lpstr>Η Ελληνιστική Γέφυρα – Καλλίμαχος</vt:lpstr>
      <vt:lpstr>Η Ελληνιστική Γέφυρα – Καλλίμαχος (συνέχεια)</vt:lpstr>
      <vt:lpstr>Θεοκρίτου, Κύκλωψ</vt:lpstr>
      <vt:lpstr>Βιργίλιος - Η ‘έκφραση’ στις πύλες του ναού του Απόλλωνα στην Κύμη (Αινειάδα 6.20-32)</vt:lpstr>
      <vt:lpstr>Ιστορίες από τον Οβίδιο: Απόλλων και Δάφνη (Μεταμορφώσεις 1.452-567) (ελεύθερη απόδοση, Αλκ. Κωνσταντόπουλος)</vt:lpstr>
      <vt:lpstr>Ιστορίες από τον Οβίδιο: Απόλλων και Δάφνη (Μεταμορφώσεις 1.452-567) (ελεύθερη απόδοση, Αλκ. Κωνσταντόπουλος - συνέχεια)</vt:lpstr>
      <vt:lpstr>Ιστορίες από τον Οβίδιο: Η Minerva και η Αράχνη (μετάφρ: Σοφία Γ. Παπαϊωάννου) Μεταμ. 6.1-140</vt:lpstr>
      <vt:lpstr>Ιστορίες από τον Οβίδιο: Η Minerva και η Αράχνη (μετάφρ: Σοφία Γ. Παπαϊωάννου) Μεταμ. 6.1-140 - συνέχεια</vt:lpstr>
      <vt:lpstr>Το υφαντό της Minerva</vt:lpstr>
      <vt:lpstr>Το υφαντό της Αράχνης</vt:lpstr>
      <vt:lpstr>Η τιμωρία της Αράχνης </vt:lpstr>
      <vt:lpstr>Χρηματοδότηση</vt:lpstr>
      <vt:lpstr>Σημειώματα</vt:lpstr>
      <vt:lpstr>Σημείωμα Ιστορικού Εκδόσεων Έργου</vt:lpstr>
      <vt:lpstr>Σημείωμα Αναφοράς</vt:lpstr>
      <vt:lpstr>Σημείωμα Αδειοδότησης</vt:lpstr>
    </vt:vector>
  </TitlesOfParts>
  <Company>UNC Charlotte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Lecture One</dc:title>
  <dc:creator>dagrote</dc:creator>
  <cp:lastModifiedBy>anchris</cp:lastModifiedBy>
  <cp:revision>182</cp:revision>
  <dcterms:created xsi:type="dcterms:W3CDTF">2006-01-24T16:09:35Z</dcterms:created>
  <dcterms:modified xsi:type="dcterms:W3CDTF">2016-05-20T08:14:33Z</dcterms:modified>
</cp:coreProperties>
</file>