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sldIdLst>
    <p:sldId id="456" r:id="rId2"/>
    <p:sldId id="509" r:id="rId3"/>
    <p:sldId id="510" r:id="rId4"/>
    <p:sldId id="511" r:id="rId5"/>
    <p:sldId id="512" r:id="rId6"/>
    <p:sldId id="524" r:id="rId7"/>
    <p:sldId id="513" r:id="rId8"/>
    <p:sldId id="514" r:id="rId9"/>
    <p:sldId id="515" r:id="rId10"/>
    <p:sldId id="516" r:id="rId11"/>
    <p:sldId id="517" r:id="rId12"/>
    <p:sldId id="518" r:id="rId13"/>
    <p:sldId id="519" r:id="rId14"/>
    <p:sldId id="520" r:id="rId15"/>
    <p:sldId id="521" r:id="rId16"/>
    <p:sldId id="522" r:id="rId17"/>
    <p:sldId id="523" r:id="rId18"/>
    <p:sldId id="410" r:id="rId19"/>
    <p:sldId id="411" r:id="rId20"/>
    <p:sldId id="412" r:id="rId21"/>
    <p:sldId id="529" r:id="rId22"/>
    <p:sldId id="530" r:id="rId23"/>
    <p:sldId id="414" r:id="rId24"/>
    <p:sldId id="415" r:id="rId25"/>
    <p:sldId id="416" r:id="rId26"/>
    <p:sldId id="525" r:id="rId27"/>
    <p:sldId id="526" r:id="rId28"/>
    <p:sldId id="527" r:id="rId29"/>
    <p:sldId id="5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1" autoAdjust="0"/>
    <p:restoredTop sz="73149" autoAdjust="0"/>
  </p:normalViewPr>
  <p:slideViewPr>
    <p:cSldViewPr snapToGrid="0">
      <p:cViewPr varScale="1">
        <p:scale>
          <a:sx n="67" d="100"/>
          <a:sy n="67" d="100"/>
        </p:scale>
        <p:origin x="20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82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2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00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0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63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2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75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5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27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732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361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4327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963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2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9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0B661-F7A0-4E7C-967E-3D17D25D21E2}" type="slidenum">
              <a:rPr lang="el-GR" altLang="el-GR"/>
              <a:pPr/>
              <a:t>5</a:t>
            </a:fld>
            <a:endParaRPr lang="el-GR" altLang="el-GR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3945046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5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34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4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4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2η. Εργαστηριακή Άσκηση Αμφιβίων</a:t>
            </a: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98CBB-799C-41AD-AF6D-3C8ADBC14C6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925659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4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7" r:id="rId2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Z</a:t>
            </a:r>
            <a:r>
              <a:rPr lang="el-GR" sz="4400" dirty="0" smtClean="0"/>
              <a:t>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Ενότητα 2</a:t>
            </a:r>
            <a:r>
              <a:rPr lang="el-GR" sz="2800" baseline="30000" dirty="0" smtClean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l-GR" sz="2800" i="1" dirty="0" smtClean="0">
                <a:solidFill>
                  <a:schemeClr val="accent6">
                    <a:lumMod val="75000"/>
                  </a:schemeClr>
                </a:solidFill>
              </a:rPr>
              <a:t>Εργαστηριακή Άσκηση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i="1" dirty="0" smtClean="0">
                <a:solidFill>
                  <a:schemeClr val="accent6">
                    <a:lumMod val="75000"/>
                  </a:schemeClr>
                </a:solidFill>
              </a:rPr>
              <a:t>Αμφιβίων</a:t>
            </a:r>
          </a:p>
          <a:p>
            <a:endParaRPr lang="el-GR" sz="2800" dirty="0" smtClean="0"/>
          </a:p>
          <a:p>
            <a:r>
              <a:rPr lang="el-GR" sz="2600" dirty="0" err="1" smtClean="0"/>
              <a:t>Ρόζα</a:t>
            </a:r>
            <a:r>
              <a:rPr lang="el-GR" sz="2600" dirty="0" smtClean="0"/>
              <a:t> – Μαρία Τζαννετάτου Πολυμένη,    Επίκουρη Καθηγήτρια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Γένος </a:t>
            </a:r>
            <a:r>
              <a:rPr lang="en-US" dirty="0" err="1"/>
              <a:t>Bombina</a:t>
            </a:r>
            <a:endParaRPr lang="el-GR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74078"/>
            <a:ext cx="3927853" cy="2619878"/>
          </a:xfrm>
        </p:spPr>
      </p:pic>
      <p:sp>
        <p:nvSpPr>
          <p:cNvPr id="9" name="TextBox 8"/>
          <p:cNvSpPr txBox="1"/>
          <p:nvPr/>
        </p:nvSpPr>
        <p:spPr>
          <a:xfrm>
            <a:off x="4095524" y="43169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3</a:t>
            </a:r>
            <a:endParaRPr lang="en-US" sz="1200" dirty="0"/>
          </a:p>
        </p:txBody>
      </p:sp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9" y="2925846"/>
            <a:ext cx="3726191" cy="2782222"/>
          </a:xfrm>
        </p:spPr>
      </p:pic>
      <p:sp>
        <p:nvSpPr>
          <p:cNvPr id="10" name="TextBox 9"/>
          <p:cNvSpPr txBox="1"/>
          <p:nvPr/>
        </p:nvSpPr>
        <p:spPr>
          <a:xfrm>
            <a:off x="8173590" y="54310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l-GR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5748426" y="5832076"/>
            <a:ext cx="2076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Bombina</a:t>
            </a:r>
            <a:r>
              <a:rPr lang="en-US" i="1" dirty="0"/>
              <a:t> </a:t>
            </a:r>
            <a:r>
              <a:rPr lang="en-US" i="1" dirty="0" err="1"/>
              <a:t>variegata</a:t>
            </a:r>
            <a:r>
              <a:rPr lang="el-GR" i="1" dirty="0"/>
              <a:t>. </a:t>
            </a:r>
            <a:endParaRPr lang="el-GR" dirty="0"/>
          </a:p>
        </p:txBody>
      </p:sp>
      <p:sp>
        <p:nvSpPr>
          <p:cNvPr id="15" name="Ορθογώνιο 14"/>
          <p:cNvSpPr/>
          <p:nvPr/>
        </p:nvSpPr>
        <p:spPr>
          <a:xfrm>
            <a:off x="1641834" y="4692679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Bombina</a:t>
            </a:r>
            <a:r>
              <a:rPr lang="en-US" i="1" dirty="0"/>
              <a:t> </a:t>
            </a:r>
            <a:r>
              <a:rPr lang="en-US" i="1" dirty="0" err="1"/>
              <a:t>bombina</a:t>
            </a: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dirty="0" err="1"/>
              <a:t>Bufo</a:t>
            </a:r>
            <a:r>
              <a:rPr lang="en-US" altLang="el-GR" i="1" dirty="0"/>
              <a:t> </a:t>
            </a:r>
            <a:r>
              <a:rPr lang="en-US" altLang="el-GR" i="1" dirty="0" err="1"/>
              <a:t>bufo</a:t>
            </a:r>
            <a:endParaRPr lang="el-GR" altLang="el-GR" i="1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6" y="2213354"/>
            <a:ext cx="3841109" cy="3023394"/>
          </a:xfrm>
        </p:spPr>
      </p:pic>
      <p:sp>
        <p:nvSpPr>
          <p:cNvPr id="10" name="TextBox 9"/>
          <p:cNvSpPr txBox="1"/>
          <p:nvPr/>
        </p:nvSpPr>
        <p:spPr>
          <a:xfrm>
            <a:off x="4087935" y="48745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5</a:t>
            </a:r>
            <a:endParaRPr lang="en-US" sz="1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88" y="3222169"/>
            <a:ext cx="3886200" cy="2558913"/>
          </a:xfrm>
        </p:spPr>
      </p:pic>
      <p:sp>
        <p:nvSpPr>
          <p:cNvPr id="11" name="TextBox 10"/>
          <p:cNvSpPr txBox="1"/>
          <p:nvPr/>
        </p:nvSpPr>
        <p:spPr>
          <a:xfrm>
            <a:off x="7964557" y="54095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l-GR" sz="1200" dirty="0" smtClean="0">
                <a:solidFill>
                  <a:schemeClr val="bg1"/>
                </a:solidFill>
              </a:rPr>
              <a:t>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b="1" i="1" dirty="0" err="1"/>
              <a:t>Bufo</a:t>
            </a:r>
            <a:r>
              <a:rPr lang="en-US" altLang="el-GR" b="1" i="1" dirty="0"/>
              <a:t> </a:t>
            </a:r>
            <a:r>
              <a:rPr lang="en-US" altLang="el-GR" b="1" i="1" dirty="0" err="1"/>
              <a:t>viridis</a:t>
            </a:r>
            <a:endParaRPr lang="el-GR" altLang="el-GR" b="1" i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5" name="Θέση περιεχομένου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59" y="1825625"/>
            <a:ext cx="2999196" cy="4351338"/>
          </a:xfrm>
        </p:spPr>
      </p:pic>
      <p:sp>
        <p:nvSpPr>
          <p:cNvPr id="8" name="TextBox 7"/>
          <p:cNvSpPr txBox="1"/>
          <p:nvPr/>
        </p:nvSpPr>
        <p:spPr>
          <a:xfrm>
            <a:off x="4616672" y="42298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793677" y="35857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r>
              <a:rPr lang="el-GR" sz="1200" dirty="0" smtClean="0">
                <a:solidFill>
                  <a:schemeClr val="bg1"/>
                </a:solidFill>
              </a:rPr>
              <a:t>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67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19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90" y="2029518"/>
            <a:ext cx="3686982" cy="26824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dirty="0" err="1"/>
              <a:t>Salamandridae</a:t>
            </a:r>
            <a:endParaRPr lang="el-GR" alt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06906"/>
            <a:ext cx="3886200" cy="2556339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951957"/>
            <a:ext cx="3181350" cy="2662406"/>
          </a:xfrm>
        </p:spPr>
      </p:pic>
      <p:sp>
        <p:nvSpPr>
          <p:cNvPr id="8" name="TextBox 7"/>
          <p:cNvSpPr txBox="1"/>
          <p:nvPr/>
        </p:nvSpPr>
        <p:spPr>
          <a:xfrm>
            <a:off x="4190728" y="44862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2505" y="52310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1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dirty="0" err="1"/>
              <a:t>Lyciasalamandra</a:t>
            </a:r>
            <a:endParaRPr lang="el-GR" altLang="el-GR" i="1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0" y="1919350"/>
            <a:ext cx="3877148" cy="2590640"/>
          </a:xfrm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70690"/>
            <a:ext cx="3886200" cy="2861207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20678" y="42281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3677" y="51548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3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dirty="0" err="1" smtClean="0"/>
              <a:t>Mesotriton</a:t>
            </a:r>
            <a:r>
              <a:rPr lang="en-US" altLang="el-GR" i="1" dirty="0" smtClean="0"/>
              <a:t> </a:t>
            </a:r>
            <a:r>
              <a:rPr lang="en-US" altLang="el-GR" i="1" dirty="0" err="1"/>
              <a:t>alpestris</a:t>
            </a:r>
            <a:endParaRPr lang="el-GR" altLang="el-GR" i="1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11" y="1825625"/>
            <a:ext cx="3011677" cy="4351338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0" y="1825625"/>
            <a:ext cx="3886200" cy="2509838"/>
          </a:xfrm>
        </p:spPr>
      </p:pic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08786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20611" y="32086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1343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26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dirty="0" err="1"/>
              <a:t>Triturus</a:t>
            </a:r>
            <a:r>
              <a:rPr lang="en-US" altLang="el-GR" i="1" dirty="0"/>
              <a:t> </a:t>
            </a:r>
            <a:r>
              <a:rPr lang="en-US" altLang="el-GR" i="1" dirty="0" err="1"/>
              <a:t>carnifex</a:t>
            </a:r>
            <a:endParaRPr lang="el-GR" altLang="el-GR" i="1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39" y="1490004"/>
            <a:ext cx="3115084" cy="4686959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46910"/>
            <a:ext cx="4078525" cy="2786992"/>
          </a:xfrm>
        </p:spPr>
      </p:pic>
      <p:sp>
        <p:nvSpPr>
          <p:cNvPr id="8" name="TextBox 7"/>
          <p:cNvSpPr txBox="1"/>
          <p:nvPr/>
        </p:nvSpPr>
        <p:spPr>
          <a:xfrm>
            <a:off x="4365415" y="49032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832950" y="33019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2950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smtClean="0"/>
              <a:t>Lissotriton </a:t>
            </a:r>
            <a:r>
              <a:rPr lang="en-US" altLang="el-GR" i="1" dirty="0"/>
              <a:t>vulgaris</a:t>
            </a:r>
            <a:endParaRPr lang="el-GR" altLang="el-GR" i="1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43" y="2019922"/>
            <a:ext cx="6120914" cy="3962743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28114" y="57056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Οφθαλμοί και τυμπανική μεμβράνη βατράχου</a:t>
            </a:r>
            <a:endParaRPr lang="el-GR" sz="40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62" y="1825625"/>
            <a:ext cx="2992775" cy="4351338"/>
          </a:xfr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519221"/>
            <a:ext cx="3886200" cy="2964146"/>
          </a:xfrm>
        </p:spPr>
      </p:pic>
      <p:sp>
        <p:nvSpPr>
          <p:cNvPr id="10" name="Θέση υποσέλιδου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11" name="Θέση αριθμού διαφάνειας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86628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9953" y="519237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Εργαστηριακή Άσκηση Αμφιβίων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Ρόζα – Μαρία Τζαννετάτου Πολυμένη, Επίκουρη Καθηγήτρια.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2. Εργαστηριακή άσκηση Αμφιβίων».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2η. Εργαστηριακή Άσκηση Αμφιβίων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 smtClean="0"/>
              <a:t>Copyrighted.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3. </a:t>
            </a:r>
            <a:r>
              <a:rPr lang="el-GR" sz="1600" dirty="0"/>
              <a:t>Σύνδεσμος: </a:t>
            </a:r>
            <a:r>
              <a:rPr lang="en-US" sz="1600" dirty="0"/>
              <a:t>http://www.gutenberg.org/files/33045/33045-h/33045-h.htm. </a:t>
            </a:r>
            <a:r>
              <a:rPr lang="el-GR" sz="1600" dirty="0"/>
              <a:t>Πηγή: </a:t>
            </a:r>
            <a:r>
              <a:rPr lang="en-US" sz="1600" dirty="0"/>
              <a:t>http://www.gutenberg.net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6. </a:t>
            </a:r>
            <a:r>
              <a:rPr lang="en-US" sz="1600" dirty="0" err="1"/>
              <a:t>Pelophylax</a:t>
            </a:r>
            <a:r>
              <a:rPr lang="en-US" sz="1600" dirty="0"/>
              <a:t> </a:t>
            </a:r>
            <a:r>
              <a:rPr lang="en-US" sz="1600" dirty="0" err="1"/>
              <a:t>kurtmuelleri</a:t>
            </a:r>
            <a:r>
              <a:rPr lang="en-US" sz="1600" dirty="0"/>
              <a:t> (syn. Rana </a:t>
            </a:r>
            <a:r>
              <a:rPr lang="en-US" sz="1600" dirty="0" err="1"/>
              <a:t>kurtmuelleri</a:t>
            </a:r>
            <a:r>
              <a:rPr lang="en-US" sz="1600" dirty="0"/>
              <a:t>), Greek Marsh Frog. photo fid4160, Daniel Jablonski, 09.07.2008.  </a:t>
            </a:r>
            <a:r>
              <a:rPr lang="el-GR" sz="1600" dirty="0"/>
              <a:t>Σύνδεσμος: </a:t>
            </a:r>
            <a:r>
              <a:rPr lang="en-US" sz="1600" dirty="0"/>
              <a:t>http://en.balcanica.info/2-4160. </a:t>
            </a:r>
            <a:r>
              <a:rPr lang="el-GR" sz="1600" dirty="0"/>
              <a:t>Πηγή: </a:t>
            </a:r>
            <a:r>
              <a:rPr lang="en-US" sz="1600" dirty="0"/>
              <a:t>http://en.balcanica.info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7. </a:t>
            </a:r>
            <a:r>
              <a:rPr lang="en-US" sz="1600" dirty="0"/>
              <a:t>Adult, </a:t>
            </a:r>
            <a:r>
              <a:rPr lang="en-US" sz="1600" dirty="0" err="1"/>
              <a:t>Peloponnesos</a:t>
            </a:r>
            <a:r>
              <a:rPr lang="en-US" sz="1600" dirty="0"/>
              <a:t>, Greece, May 1996, © Lars </a:t>
            </a:r>
            <a:r>
              <a:rPr lang="en-US" sz="1600" dirty="0" err="1"/>
              <a:t>Bergendorf</a:t>
            </a:r>
            <a:r>
              <a:rPr lang="en-US" sz="1600" dirty="0"/>
              <a:t>. Please remember that all material on the club100 site is strictly copyrighted. </a:t>
            </a:r>
            <a:r>
              <a:rPr lang="el-GR" sz="1600" dirty="0"/>
              <a:t>Σύνδεσμος: </a:t>
            </a:r>
            <a:r>
              <a:rPr lang="en-US" sz="1600" dirty="0"/>
              <a:t>http://www.club100.net/species/P_kurtmuelleri/P_kurtmuelleri.html. </a:t>
            </a:r>
            <a:r>
              <a:rPr lang="el-GR" sz="1600" dirty="0"/>
              <a:t>Πηγή: </a:t>
            </a:r>
            <a:r>
              <a:rPr lang="en-US" sz="1600" dirty="0"/>
              <a:t>http://www.club100.net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 smtClean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(2/5)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n-US" sz="1600" dirty="0" err="1"/>
              <a:t>Ilias</a:t>
            </a:r>
            <a:r>
              <a:rPr lang="en-US" sz="1600" dirty="0"/>
              <a:t> </a:t>
            </a:r>
            <a:r>
              <a:rPr lang="en-US" sz="1600" dirty="0" err="1"/>
              <a:t>Strachinis</a:t>
            </a:r>
            <a:r>
              <a:rPr lang="en-US" sz="1600" dirty="0"/>
              <a:t> © herpetofauna.gr. </a:t>
            </a:r>
            <a:r>
              <a:rPr lang="el-GR" sz="1600" dirty="0"/>
              <a:t>Σύνδεσμος: </a:t>
            </a:r>
            <a:r>
              <a:rPr lang="en-US" sz="1600" dirty="0"/>
              <a:t>http://www.herpetofauna.gr/index.php?module=cats&amp;page=read&amp;id=231&amp;sid=219. </a:t>
            </a:r>
            <a:r>
              <a:rPr lang="el-GR" sz="1600" dirty="0"/>
              <a:t>Πηγή: </a:t>
            </a:r>
            <a:r>
              <a:rPr lang="en-US" sz="1600" dirty="0"/>
              <a:t>http://www.herpetofauna.gr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Εικόνα 10. </a:t>
            </a:r>
            <a:r>
              <a:rPr lang="en-US" sz="1600" dirty="0" err="1"/>
              <a:t>Europäischer</a:t>
            </a:r>
            <a:r>
              <a:rPr lang="en-US" sz="1600" dirty="0"/>
              <a:t> </a:t>
            </a:r>
            <a:r>
              <a:rPr lang="en-US" sz="1600" dirty="0" err="1"/>
              <a:t>Laubfrosch</a:t>
            </a:r>
            <a:r>
              <a:rPr lang="en-US" sz="1600" dirty="0"/>
              <a:t> (</a:t>
            </a:r>
            <a:r>
              <a:rPr lang="en-US" sz="1600" dirty="0" err="1"/>
              <a:t>Hyla</a:t>
            </a:r>
            <a:r>
              <a:rPr lang="en-US" sz="1600" dirty="0"/>
              <a:t> </a:t>
            </a:r>
            <a:r>
              <a:rPr lang="en-US" sz="1600" dirty="0" err="1"/>
              <a:t>arborea</a:t>
            </a:r>
            <a:r>
              <a:rPr lang="en-US" sz="1600" dirty="0"/>
              <a:t>). </a:t>
            </a:r>
            <a:r>
              <a:rPr lang="en-US" sz="1600" dirty="0" err="1"/>
              <a:t>Fotograf</a:t>
            </a:r>
            <a:r>
              <a:rPr lang="en-US" sz="1600" dirty="0"/>
              <a:t> © Eberhard </a:t>
            </a:r>
            <a:r>
              <a:rPr lang="en-US" sz="1600" dirty="0" err="1"/>
              <a:t>Pfeuffer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http://nwv-schwaben.de/galerie/gallmin/files/Naturfotografie/Artenpool/Zoologie/Amphibien/Froschlurche/Laubfroesche/. </a:t>
            </a:r>
            <a:r>
              <a:rPr lang="el-GR" sz="1600" dirty="0"/>
              <a:t>Πηγή: </a:t>
            </a:r>
            <a:r>
              <a:rPr lang="en-US" sz="1600" dirty="0"/>
              <a:t>http://nwv-schwaben.de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11. </a:t>
            </a:r>
            <a:r>
              <a:rPr lang="en-US" sz="1600" dirty="0" err="1"/>
              <a:t>Europäischer</a:t>
            </a:r>
            <a:r>
              <a:rPr lang="en-US" sz="1600" dirty="0"/>
              <a:t> </a:t>
            </a:r>
            <a:r>
              <a:rPr lang="en-US" sz="1600" dirty="0" err="1"/>
              <a:t>Laubfrosch</a:t>
            </a:r>
            <a:r>
              <a:rPr lang="en-US" sz="1600" dirty="0"/>
              <a:t> (</a:t>
            </a:r>
            <a:r>
              <a:rPr lang="en-US" sz="1600" dirty="0" err="1"/>
              <a:t>Hyla</a:t>
            </a:r>
            <a:r>
              <a:rPr lang="en-US" sz="1600" dirty="0"/>
              <a:t> </a:t>
            </a:r>
            <a:r>
              <a:rPr lang="en-US" sz="1600" dirty="0" err="1"/>
              <a:t>arborea</a:t>
            </a:r>
            <a:r>
              <a:rPr lang="en-US" sz="1600" dirty="0"/>
              <a:t>). </a:t>
            </a:r>
            <a:r>
              <a:rPr lang="en-US" sz="1600" dirty="0" err="1"/>
              <a:t>Fotograf</a:t>
            </a:r>
            <a:r>
              <a:rPr lang="en-US" sz="1600" dirty="0"/>
              <a:t> © Gunther </a:t>
            </a:r>
            <a:r>
              <a:rPr lang="en-US" sz="1600" dirty="0" err="1"/>
              <a:t>Hasler</a:t>
            </a:r>
            <a:r>
              <a:rPr lang="en-US" sz="1600" dirty="0"/>
              <a:t>. http://nwv-schwaben.de/galerie/gallmin/files/Naturfotografie/Artenpool/Zoologie/Amphibien/Froschlurche/Laubfroesche/. </a:t>
            </a:r>
            <a:r>
              <a:rPr lang="el-GR" sz="1600" dirty="0"/>
              <a:t>Πηγή: </a:t>
            </a:r>
            <a:r>
              <a:rPr lang="en-US" sz="1600" dirty="0"/>
              <a:t>http://nwv-schwaben.de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12</a:t>
            </a:r>
            <a:r>
              <a:rPr lang="el-GR" sz="1600" dirty="0"/>
              <a:t>. </a:t>
            </a:r>
            <a:r>
              <a:rPr lang="en-US" sz="1600" dirty="0"/>
              <a:t>Il </a:t>
            </a:r>
            <a:r>
              <a:rPr lang="en-US" sz="1600" dirty="0" err="1"/>
              <a:t>genere</a:t>
            </a:r>
            <a:r>
              <a:rPr lang="en-US" sz="1600" dirty="0"/>
              <a:t> </a:t>
            </a:r>
            <a:r>
              <a:rPr lang="en-US" sz="1600" dirty="0" err="1"/>
              <a:t>Bombina</a:t>
            </a:r>
            <a:r>
              <a:rPr lang="en-US" sz="1600" dirty="0"/>
              <a:t> </a:t>
            </a:r>
            <a:r>
              <a:rPr lang="en-US" sz="1600" dirty="0" err="1"/>
              <a:t>Oken</a:t>
            </a:r>
            <a:r>
              <a:rPr lang="en-US" sz="1600" dirty="0"/>
              <a:t>, 1816. </a:t>
            </a:r>
            <a:r>
              <a:rPr lang="el-GR" sz="1600" dirty="0"/>
              <a:t>Σύνδεσμος: </a:t>
            </a:r>
            <a:r>
              <a:rPr lang="en-US" sz="1600" dirty="0"/>
              <a:t>http://www.ittiofauna.org/webmuseum/anfibi/anura/bombinatoridae/bombina/index.htm. </a:t>
            </a:r>
            <a:r>
              <a:rPr lang="el-GR" sz="1600" dirty="0"/>
              <a:t>Πηγή:  </a:t>
            </a:r>
            <a:r>
              <a:rPr lang="en-US" sz="1600" dirty="0"/>
              <a:t>www.ittiofauna.org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13</a:t>
            </a:r>
            <a:r>
              <a:rPr lang="el-GR" sz="1600" dirty="0"/>
              <a:t>. </a:t>
            </a:r>
            <a:r>
              <a:rPr lang="en-US" sz="1600" dirty="0" err="1"/>
              <a:t>Bombina</a:t>
            </a:r>
            <a:r>
              <a:rPr lang="en-US" sz="1600" dirty="0"/>
              <a:t> </a:t>
            </a:r>
            <a:r>
              <a:rPr lang="en-US" sz="1600" dirty="0" err="1"/>
              <a:t>bombina</a:t>
            </a:r>
            <a:r>
              <a:rPr lang="en-US" sz="1600" dirty="0"/>
              <a:t>, common fire-bellied toad showing brilliant orange belly, head-on. </a:t>
            </a:r>
            <a:r>
              <a:rPr lang="el-GR" sz="1600" dirty="0" smtClean="0"/>
              <a:t>Σύνδεσμος:</a:t>
            </a:r>
            <a:r>
              <a:rPr lang="en-US" sz="1600" dirty="0" smtClean="0"/>
              <a:t>http</a:t>
            </a:r>
            <a:r>
              <a:rPr lang="en-US" sz="1600" dirty="0"/>
              <a:t>://www.ryanphotographic.com/bombinatoridae.htm. </a:t>
            </a:r>
            <a:r>
              <a:rPr lang="el-GR" sz="1600" dirty="0"/>
              <a:t>Πηγή: </a:t>
            </a:r>
            <a:r>
              <a:rPr lang="en-US" sz="1600" dirty="0"/>
              <a:t>http://www.ryanphotographic.com.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(3/5)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14</a:t>
            </a:r>
            <a:r>
              <a:rPr lang="el-GR" sz="1600" dirty="0"/>
              <a:t>. </a:t>
            </a:r>
            <a:r>
              <a:rPr lang="en-US" sz="1600" dirty="0" err="1"/>
              <a:t>Bombina</a:t>
            </a:r>
            <a:r>
              <a:rPr lang="en-US" sz="1600" dirty="0"/>
              <a:t> </a:t>
            </a:r>
            <a:r>
              <a:rPr lang="en-US" sz="1600" dirty="0" err="1"/>
              <a:t>variegata</a:t>
            </a:r>
            <a:r>
              <a:rPr lang="en-US" sz="1600" dirty="0"/>
              <a:t>. Adult, </a:t>
            </a:r>
            <a:r>
              <a:rPr lang="en-US" sz="1600" dirty="0" err="1"/>
              <a:t>Domnista</a:t>
            </a:r>
            <a:r>
              <a:rPr lang="en-US" sz="1600" dirty="0"/>
              <a:t>, Greece, April 1997, © Lars </a:t>
            </a:r>
            <a:r>
              <a:rPr lang="en-US" sz="1600" dirty="0" err="1"/>
              <a:t>Bergendorf</a:t>
            </a:r>
            <a:r>
              <a:rPr lang="en-US" sz="1600" dirty="0"/>
              <a:t>.  </a:t>
            </a:r>
            <a:r>
              <a:rPr lang="el-GR" sz="1600" dirty="0"/>
              <a:t>Α</a:t>
            </a:r>
            <a:r>
              <a:rPr lang="en-US" sz="1600" dirty="0" err="1"/>
              <a:t>ll</a:t>
            </a:r>
            <a:r>
              <a:rPr lang="en-US" sz="1600" dirty="0"/>
              <a:t> material on the club100 site is strictly copyrighted.</a:t>
            </a:r>
            <a:r>
              <a:rPr lang="el-GR" sz="1600" dirty="0"/>
              <a:t>Σύνδεσμος: </a:t>
            </a:r>
            <a:r>
              <a:rPr lang="en-US" sz="1600" dirty="0"/>
              <a:t>http://www.club100.net/species/B_variegata/B_variegata.html. </a:t>
            </a:r>
            <a:r>
              <a:rPr lang="el-GR" sz="1600" dirty="0"/>
              <a:t>Πηγή:  </a:t>
            </a:r>
            <a:r>
              <a:rPr lang="en-US" sz="1600" dirty="0"/>
              <a:t>http://www.club100.net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15</a:t>
            </a:r>
            <a:r>
              <a:rPr lang="el-GR" sz="1600" dirty="0"/>
              <a:t>. Σύνδεσμος: </a:t>
            </a:r>
            <a:r>
              <a:rPr lang="en-US" sz="1600" dirty="0"/>
              <a:t>http://www.ehu.eus/biomoleculas/hc/sugar33c1.htm. </a:t>
            </a:r>
            <a:r>
              <a:rPr lang="el-GR" sz="1600" dirty="0"/>
              <a:t>Πηγή: </a:t>
            </a:r>
            <a:r>
              <a:rPr lang="en-US" sz="1600" dirty="0"/>
              <a:t>http://www.ehu.eus/en/en-home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16</a:t>
            </a:r>
            <a:r>
              <a:rPr lang="el-GR" sz="1600" dirty="0"/>
              <a:t>. </a:t>
            </a:r>
            <a:r>
              <a:rPr lang="en-US" sz="1600" dirty="0"/>
              <a:t>Copyright Jose B. Ruiz / naturepl.com. </a:t>
            </a:r>
            <a:r>
              <a:rPr lang="el-GR" sz="1600" dirty="0"/>
              <a:t>Σύνδεσμος: </a:t>
            </a:r>
            <a:r>
              <a:rPr lang="en-US" sz="1600" dirty="0"/>
              <a:t>http://www.arkive.org/common-toad/bufo-bufo/. </a:t>
            </a:r>
            <a:r>
              <a:rPr lang="el-GR" sz="1600" dirty="0"/>
              <a:t>Πηγή: </a:t>
            </a:r>
            <a:r>
              <a:rPr lang="en-US" sz="1600" dirty="0"/>
              <a:t>http://www.arkive.org.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17</a:t>
            </a:r>
            <a:r>
              <a:rPr lang="el-GR" sz="1600" dirty="0"/>
              <a:t>. </a:t>
            </a:r>
            <a:r>
              <a:rPr lang="en-US" sz="1600" dirty="0"/>
              <a:t>bufo_viridis-sdu-01.jpg. Copyright doris.ffessm.fr/DUMONT Serge . </a:t>
            </a:r>
            <a:r>
              <a:rPr lang="el-GR" sz="1600" dirty="0"/>
              <a:t>Σύνδεσμος: </a:t>
            </a:r>
            <a:r>
              <a:rPr lang="en-US" sz="1600" dirty="0"/>
              <a:t>http://doris.ffessm.fr/fiche_imprime.asp?fiche_numero=3263. </a:t>
            </a:r>
            <a:r>
              <a:rPr lang="el-GR" sz="1600" dirty="0"/>
              <a:t>Πηγή: </a:t>
            </a:r>
            <a:r>
              <a:rPr lang="en-US" sz="1600" dirty="0"/>
              <a:t>http://doris.ffessm.fr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n-US" sz="1600" dirty="0"/>
              <a:t>bufo_viridis-mla-01.JPG. Copyright doris.ffessm.fr/LAMBINET Michel . </a:t>
            </a:r>
            <a:r>
              <a:rPr lang="el-GR" sz="1600" dirty="0"/>
              <a:t>Σύνδεσμος: </a:t>
            </a:r>
            <a:r>
              <a:rPr lang="en-US" sz="1600" dirty="0"/>
              <a:t>http://doris.ffessm.fr/fiche_imprime.asp?fiche_numero=3263. </a:t>
            </a:r>
            <a:r>
              <a:rPr lang="el-GR" sz="1600" dirty="0"/>
              <a:t>Πηγή: </a:t>
            </a:r>
            <a:r>
              <a:rPr lang="en-US" sz="1600" dirty="0"/>
              <a:t>http://doris.ffessm.fr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19</a:t>
            </a:r>
            <a:r>
              <a:rPr lang="el-GR" sz="1600" dirty="0"/>
              <a:t>. </a:t>
            </a:r>
            <a:r>
              <a:rPr lang="en-US" sz="1600" dirty="0"/>
              <a:t>bufo_calamita-bufo_viridis-jbc-01.jpg. Copyright doris.ffessm.fr/CRUMIERE Jean-</a:t>
            </a:r>
            <a:r>
              <a:rPr lang="en-US" sz="1600" dirty="0" err="1"/>
              <a:t>Benoît</a:t>
            </a:r>
            <a:r>
              <a:rPr lang="en-US" sz="1600" dirty="0"/>
              <a:t>. </a:t>
            </a:r>
            <a:r>
              <a:rPr lang="el-GR" sz="1600" dirty="0"/>
              <a:t>Σύνδεσμος: </a:t>
            </a:r>
            <a:r>
              <a:rPr lang="en-US" sz="1600" dirty="0"/>
              <a:t>http://doris.ffessm.fr/fiche_imprime.asp?fiche_numero=3263. </a:t>
            </a:r>
            <a:r>
              <a:rPr lang="el-GR" sz="1600" dirty="0"/>
              <a:t>Πηγή: </a:t>
            </a:r>
            <a:r>
              <a:rPr lang="en-US" sz="1600" dirty="0"/>
              <a:t>http://doris.ffessm.fr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l-GR" sz="1600" dirty="0"/>
              <a:t>Σύνδεσμος: </a:t>
            </a:r>
            <a:r>
              <a:rPr lang="en-US" sz="1600" dirty="0"/>
              <a:t>http://gimnazjum1.plocman.pl/plazy/g.html. </a:t>
            </a:r>
            <a:r>
              <a:rPr lang="el-GR" sz="1600" dirty="0"/>
              <a:t>Πηγή: </a:t>
            </a:r>
            <a:r>
              <a:rPr lang="en-US" sz="1600" dirty="0"/>
              <a:t>http://krzywousty.pl/en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21</a:t>
            </a:r>
            <a:r>
              <a:rPr lang="el-GR" sz="1600" dirty="0"/>
              <a:t>. Σύνδεσμος:  </a:t>
            </a:r>
            <a:r>
              <a:rPr lang="en-US" sz="1600" dirty="0"/>
              <a:t>http://www.monikagorska.republika.pl/SALAMANDRA.htm. </a:t>
            </a:r>
            <a:r>
              <a:rPr lang="el-GR" sz="1600" dirty="0"/>
              <a:t>Πηγή: </a:t>
            </a:r>
            <a:r>
              <a:rPr lang="en-US" sz="1600" dirty="0"/>
              <a:t>http://www.monikagorska.republika.pl/.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2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(4/5)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22. </a:t>
            </a:r>
            <a:r>
              <a:rPr lang="en-US" sz="1600" dirty="0"/>
              <a:t>Karpathos Lycian salamander.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https://en.wikipedia.org/wiki/Karpathos_Lycian_salamander. </a:t>
            </a:r>
            <a:r>
              <a:rPr lang="el-GR" sz="1600" dirty="0"/>
              <a:t>Πηγή: </a:t>
            </a:r>
            <a:r>
              <a:rPr lang="en-US" sz="1600" dirty="0"/>
              <a:t>https://en.wikipedia.org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23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25</a:t>
            </a:r>
            <a:r>
              <a:rPr lang="el-GR" sz="1600" dirty="0"/>
              <a:t>. </a:t>
            </a:r>
            <a:r>
              <a:rPr lang="en-US" sz="1600" dirty="0" err="1"/>
              <a:t>Samiec</a:t>
            </a:r>
            <a:r>
              <a:rPr lang="en-US" sz="1600" dirty="0"/>
              <a:t> </a:t>
            </a:r>
            <a:r>
              <a:rPr lang="en-US" sz="1600" dirty="0" err="1"/>
              <a:t>Traszki</a:t>
            </a:r>
            <a:r>
              <a:rPr lang="en-US" sz="1600" dirty="0"/>
              <a:t> </a:t>
            </a:r>
            <a:r>
              <a:rPr lang="en-US" sz="1600" dirty="0" err="1"/>
              <a:t>Górskiej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 smtClean="0"/>
              <a:t>http</a:t>
            </a:r>
            <a:r>
              <a:rPr lang="en-US" sz="1600" dirty="0"/>
              <a:t>://www.gadyiplazypolski.amend.pl/galeria.php. </a:t>
            </a:r>
            <a:r>
              <a:rPr lang="el-GR" sz="1600" dirty="0"/>
              <a:t>Πηγή: </a:t>
            </a:r>
            <a:r>
              <a:rPr lang="en-US" sz="1600" dirty="0"/>
              <a:t>http://www.gadyiplazypolski.amend.pl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26. </a:t>
            </a:r>
            <a:r>
              <a:rPr lang="en-US" sz="1600" dirty="0" err="1"/>
              <a:t>Samica</a:t>
            </a:r>
            <a:r>
              <a:rPr lang="en-US" sz="1600" dirty="0"/>
              <a:t> </a:t>
            </a:r>
            <a:r>
              <a:rPr lang="en-US" sz="1600" dirty="0" err="1"/>
              <a:t>Traszki</a:t>
            </a:r>
            <a:r>
              <a:rPr lang="en-US" sz="1600" dirty="0"/>
              <a:t> </a:t>
            </a:r>
            <a:r>
              <a:rPr lang="en-US" sz="1600" dirty="0" err="1"/>
              <a:t>Górskiej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 smtClean="0"/>
              <a:t>http</a:t>
            </a:r>
            <a:r>
              <a:rPr lang="en-US" sz="1600" dirty="0"/>
              <a:t>://www.gadyiplazypolski.amend.pl/galeria.php. </a:t>
            </a:r>
            <a:r>
              <a:rPr lang="el-GR" sz="1600" dirty="0"/>
              <a:t>Πηγή: </a:t>
            </a:r>
            <a:r>
              <a:rPr lang="en-US" sz="1600" dirty="0"/>
              <a:t>http://www.gadyiplazypolski.amend.pl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27</a:t>
            </a:r>
            <a:r>
              <a:rPr lang="el-GR" sz="1600" dirty="0"/>
              <a:t>. </a:t>
            </a:r>
            <a:r>
              <a:rPr lang="en-US" sz="1600" dirty="0" err="1"/>
              <a:t>Tritone</a:t>
            </a:r>
            <a:r>
              <a:rPr lang="en-US" sz="1600" dirty="0"/>
              <a:t> </a:t>
            </a:r>
            <a:r>
              <a:rPr lang="en-US" sz="1600" dirty="0" err="1"/>
              <a:t>Crestato</a:t>
            </a:r>
            <a:r>
              <a:rPr lang="en-US" sz="1600" dirty="0"/>
              <a:t> (</a:t>
            </a:r>
            <a:r>
              <a:rPr lang="en-US" sz="1600" dirty="0" err="1"/>
              <a:t>foto</a:t>
            </a:r>
            <a:r>
              <a:rPr lang="en-US" sz="1600" dirty="0"/>
              <a:t> http://digilander.libero.it/erbavoglio). </a:t>
            </a:r>
            <a:r>
              <a:rPr lang="el-GR" sz="1600" dirty="0"/>
              <a:t>Σύνδεσμος: </a:t>
            </a:r>
            <a:r>
              <a:rPr lang="en-US" sz="1600" dirty="0"/>
              <a:t>http://www.agraria.org/faunaselvatica/tritone-crestato.htm. </a:t>
            </a:r>
            <a:r>
              <a:rPr lang="el-GR" sz="1600" dirty="0"/>
              <a:t>Πηγή: </a:t>
            </a:r>
            <a:r>
              <a:rPr lang="en-US" sz="1600" dirty="0"/>
              <a:t>http://www.agraria.org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28</a:t>
            </a:r>
            <a:r>
              <a:rPr lang="el-GR" sz="1600" dirty="0"/>
              <a:t>. </a:t>
            </a:r>
            <a:r>
              <a:rPr lang="en-US" sz="1600" dirty="0" err="1"/>
              <a:t>Čolek</a:t>
            </a:r>
            <a:r>
              <a:rPr lang="en-US" sz="1600" dirty="0"/>
              <a:t> </a:t>
            </a:r>
            <a:r>
              <a:rPr lang="en-US" sz="1600" dirty="0" err="1"/>
              <a:t>velký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svatebním</a:t>
            </a:r>
            <a:r>
              <a:rPr lang="en-US" sz="1600" dirty="0"/>
              <a:t> </a:t>
            </a:r>
            <a:r>
              <a:rPr lang="en-US" sz="1600" dirty="0" err="1"/>
              <a:t>hávu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http://www.colci.cz/cze/colekobecny. </a:t>
            </a:r>
            <a:r>
              <a:rPr lang="el-GR" sz="1600" dirty="0"/>
              <a:t>Πηγή: </a:t>
            </a:r>
            <a:r>
              <a:rPr lang="en-US" sz="1600" b="1" dirty="0"/>
              <a:t>http://www.colci.cz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29</a:t>
            </a:r>
            <a:r>
              <a:rPr lang="el-GR" sz="1600" dirty="0"/>
              <a:t>. </a:t>
            </a:r>
            <a:r>
              <a:rPr lang="en-US" sz="1600" dirty="0" err="1"/>
              <a:t>Čolek</a:t>
            </a:r>
            <a:r>
              <a:rPr lang="en-US" sz="1600" dirty="0"/>
              <a:t> </a:t>
            </a:r>
            <a:r>
              <a:rPr lang="en-US" sz="1600" dirty="0" err="1"/>
              <a:t>velký</a:t>
            </a:r>
            <a:r>
              <a:rPr lang="en-US" sz="1600" dirty="0"/>
              <a:t> (</a:t>
            </a:r>
            <a:r>
              <a:rPr lang="en-US" sz="1600" dirty="0" err="1"/>
              <a:t>Triturus</a:t>
            </a:r>
            <a:r>
              <a:rPr lang="en-US" sz="1600" dirty="0"/>
              <a:t> </a:t>
            </a:r>
            <a:r>
              <a:rPr lang="en-US" sz="1600" dirty="0" err="1"/>
              <a:t>cristatus</a:t>
            </a:r>
            <a:r>
              <a:rPr lang="en-US" sz="1600" dirty="0"/>
              <a:t>). </a:t>
            </a:r>
            <a:r>
              <a:rPr lang="el-GR" sz="1600" dirty="0"/>
              <a:t>Σύνδεσμος: </a:t>
            </a:r>
            <a:r>
              <a:rPr lang="en-US" sz="1600" dirty="0"/>
              <a:t>http://vkskaut.blog.cz/0705/colek-horsky. </a:t>
            </a:r>
            <a:r>
              <a:rPr lang="el-GR" sz="1600" dirty="0"/>
              <a:t>Πηγή: </a:t>
            </a:r>
            <a:r>
              <a:rPr lang="en-US" sz="1600" dirty="0"/>
              <a:t>http://vkskaut.blog.cz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(5/5)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30. </a:t>
            </a:r>
            <a:r>
              <a:rPr lang="en-US" sz="1600" dirty="0"/>
              <a:t>Il </a:t>
            </a:r>
            <a:r>
              <a:rPr lang="en-US" sz="1600" dirty="0" err="1"/>
              <a:t>tritone</a:t>
            </a:r>
            <a:r>
              <a:rPr lang="en-US" sz="1600" dirty="0"/>
              <a:t> </a:t>
            </a:r>
            <a:r>
              <a:rPr lang="en-US" sz="1600" dirty="0" err="1"/>
              <a:t>comune</a:t>
            </a:r>
            <a:r>
              <a:rPr lang="en-US" sz="1600" dirty="0"/>
              <a:t>, </a:t>
            </a:r>
            <a:r>
              <a:rPr lang="en-US" sz="1600" dirty="0" err="1"/>
              <a:t>Lissotriton</a:t>
            </a:r>
            <a:r>
              <a:rPr lang="en-US" sz="1600" dirty="0"/>
              <a:t> vulgaris (Linnaeus, 1758). Original drawing by D. W. Owen. </a:t>
            </a:r>
            <a:r>
              <a:rPr lang="el-GR" sz="1600" dirty="0"/>
              <a:t>Σύνδεσμος: </a:t>
            </a:r>
            <a:r>
              <a:rPr lang="en-US" sz="1600" dirty="0"/>
              <a:t>http://www.ittiofauna.org/webmuseum/anfibi/caudata/salamandridae/lissotriton/l_vulgaris/index.htm. </a:t>
            </a:r>
            <a:r>
              <a:rPr lang="el-GR" sz="1600" dirty="0"/>
              <a:t>Πηγή: </a:t>
            </a:r>
            <a:r>
              <a:rPr lang="en-US" sz="1600" dirty="0"/>
              <a:t>From the book "</a:t>
            </a:r>
            <a:r>
              <a:rPr lang="en-US" sz="1600" dirty="0" err="1"/>
              <a:t>Guida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Rettili</a:t>
            </a:r>
            <a:r>
              <a:rPr lang="en-US" sz="1600" dirty="0"/>
              <a:t> e </a:t>
            </a:r>
            <a:r>
              <a:rPr lang="en-US" sz="1600" dirty="0" err="1"/>
              <a:t>degli</a:t>
            </a:r>
            <a:r>
              <a:rPr lang="en-US" sz="1600" dirty="0"/>
              <a:t> </a:t>
            </a:r>
            <a:r>
              <a:rPr lang="en-US" sz="1600" dirty="0" err="1"/>
              <a:t>Anfibi</a:t>
            </a:r>
            <a:r>
              <a:rPr lang="en-US" sz="1600" dirty="0"/>
              <a:t> </a:t>
            </a:r>
            <a:r>
              <a:rPr lang="en-US" sz="1600" dirty="0" err="1"/>
              <a:t>d'Europa</a:t>
            </a:r>
            <a:r>
              <a:rPr lang="en-US" sz="1600" dirty="0"/>
              <a:t>", by E. N. Arnold and J. A. Burton, ed. Franco </a:t>
            </a:r>
            <a:r>
              <a:rPr lang="en-US" sz="1600" dirty="0" err="1"/>
              <a:t>Muzzio</a:t>
            </a:r>
            <a:r>
              <a:rPr lang="en-US" sz="1600" dirty="0"/>
              <a:t> &amp; c. Original title: "Reptiles and Amphibians of Britain and Europe" (modified).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Γλώσσα και φωνητικοί σάκοι βατράχου</a:t>
            </a:r>
            <a:endParaRPr lang="el-GR" sz="4000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00" y="3631741"/>
            <a:ext cx="4702357" cy="2524589"/>
          </a:xfrm>
          <a:ln>
            <a:solidFill>
              <a:schemeClr val="accent1"/>
            </a:solidFill>
          </a:ln>
        </p:spPr>
      </p:pic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14850" y="303547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63657" y="587933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52015"/>
            <a:ext cx="3886200" cy="1018184"/>
          </a:xfr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Άκρα βατράχου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80" y="1831365"/>
            <a:ext cx="5308239" cy="4351338"/>
          </a:xfrm>
          <a:ln>
            <a:solidFill>
              <a:schemeClr val="accent1"/>
            </a:solidFill>
          </a:ln>
        </p:spPr>
      </p:pic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26119" y="58385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l-GR" i="1" dirty="0" err="1"/>
              <a:t>Pelophylax</a:t>
            </a:r>
            <a:r>
              <a:rPr lang="en-US" altLang="el-GR" i="1" dirty="0"/>
              <a:t> </a:t>
            </a:r>
            <a:r>
              <a:rPr lang="en-US" altLang="el-GR" i="1" dirty="0" err="1" smtClean="0"/>
              <a:t>kurtmuelleri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29055"/>
            <a:ext cx="3886200" cy="2544478"/>
          </a:xfrm>
        </p:spPr>
      </p:pic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21217" y="418727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52136" y="527353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" y="1922990"/>
            <a:ext cx="3886200" cy="2584323"/>
          </a:xfrm>
        </p:spPr>
      </p:pic>
      <p:cxnSp>
        <p:nvCxnSpPr>
          <p:cNvPr id="12" name="Ευθεία γραμμή σύνδεσης 11"/>
          <p:cNvCxnSpPr/>
          <p:nvPr/>
        </p:nvCxnSpPr>
        <p:spPr>
          <a:xfrm>
            <a:off x="2391508" y="3059723"/>
            <a:ext cx="11723" cy="19460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2554" y="4992179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Δερμική πτυχή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dirty="0"/>
              <a:t>Rana </a:t>
            </a:r>
            <a:r>
              <a:rPr lang="en-US" altLang="el-GR" i="1" dirty="0" err="1"/>
              <a:t>graeca</a:t>
            </a:r>
            <a:endParaRPr lang="el-GR" altLang="el-GR" i="1" dirty="0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19" y="1881860"/>
            <a:ext cx="6096000" cy="4330700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01343" y="58572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1499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/>
          <a:stretch/>
        </p:blipFill>
        <p:spPr>
          <a:xfrm>
            <a:off x="502024" y="1739153"/>
            <a:ext cx="8156053" cy="3005758"/>
          </a:xfrm>
        </p:spPr>
      </p:pic>
      <p:sp>
        <p:nvSpPr>
          <p:cNvPr id="9" name="TextBox 8"/>
          <p:cNvSpPr txBox="1"/>
          <p:nvPr/>
        </p:nvSpPr>
        <p:spPr>
          <a:xfrm>
            <a:off x="7964557" y="585724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l-GR" i="1" dirty="0" err="1"/>
              <a:t>Hyla</a:t>
            </a:r>
            <a:r>
              <a:rPr lang="en-US" altLang="el-GR" i="1" dirty="0"/>
              <a:t> </a:t>
            </a:r>
            <a:r>
              <a:rPr lang="en-US" altLang="el-GR" i="1" dirty="0" err="1"/>
              <a:t>arborea</a:t>
            </a:r>
            <a:endParaRPr lang="el-GR" altLang="el-GR" i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5625"/>
            <a:ext cx="3896372" cy="2597581"/>
          </a:xfrm>
        </p:spPr>
      </p:pic>
      <p:pic>
        <p:nvPicPr>
          <p:cNvPr id="15" name="Θέση περιεχομένου 1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3671204"/>
            <a:ext cx="3804718" cy="2536478"/>
          </a:xfrm>
        </p:spPr>
      </p:pic>
      <p:sp>
        <p:nvSpPr>
          <p:cNvPr id="8" name="TextBox 7"/>
          <p:cNvSpPr txBox="1"/>
          <p:nvPr/>
        </p:nvSpPr>
        <p:spPr>
          <a:xfrm>
            <a:off x="4205048" y="411656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455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11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Γένος </a:t>
            </a:r>
            <a:r>
              <a:rPr lang="en-US" dirty="0" err="1" smtClean="0"/>
              <a:t>Bombina</a:t>
            </a:r>
            <a:endParaRPr lang="el-GR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2η. Εργαστηριακή Άσκηση Αμφιβίων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89" y="2027894"/>
            <a:ext cx="6913463" cy="3871296"/>
          </a:xfrm>
        </p:spPr>
      </p:pic>
      <p:sp>
        <p:nvSpPr>
          <p:cNvPr id="8" name="TextBox 7"/>
          <p:cNvSpPr txBox="1"/>
          <p:nvPr/>
        </p:nvSpPr>
        <p:spPr>
          <a:xfrm>
            <a:off x="5264603" y="56221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r>
              <a:rPr lang="el-GR" sz="1200" dirty="0" smtClean="0"/>
              <a:t>2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19573</TotalTime>
  <Words>858</Words>
  <Application>Microsoft Office PowerPoint</Application>
  <PresentationFormat>On-screen Show (4:3)</PresentationFormat>
  <Paragraphs>207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MS PGothic</vt:lpstr>
      <vt:lpstr>Tahoma</vt:lpstr>
      <vt:lpstr>Wingdings</vt:lpstr>
      <vt:lpstr>Θέμα του Office</vt:lpstr>
      <vt:lpstr>Zωολογία ΙΙ</vt:lpstr>
      <vt:lpstr>Οφθαλμοί και τυμπανική μεμβράνη βατράχου</vt:lpstr>
      <vt:lpstr>Γλώσσα και φωνητικοί σάκοι βατράχου</vt:lpstr>
      <vt:lpstr>Άκρα βατράχου</vt:lpstr>
      <vt:lpstr>Pelophylax kurtmuelleri</vt:lpstr>
      <vt:lpstr>Rana graeca</vt:lpstr>
      <vt:lpstr>PowerPoint Presentation</vt:lpstr>
      <vt:lpstr>Hyla arborea</vt:lpstr>
      <vt:lpstr>Γένος Bombina</vt:lpstr>
      <vt:lpstr>Γένος Bombina</vt:lpstr>
      <vt:lpstr>Bufo bufo</vt:lpstr>
      <vt:lpstr>Bufo viridis</vt:lpstr>
      <vt:lpstr>Salamandridae</vt:lpstr>
      <vt:lpstr>Lyciasalamandra</vt:lpstr>
      <vt:lpstr>Mesotriton alpestris</vt:lpstr>
      <vt:lpstr>Triturus carnifex</vt:lpstr>
      <vt:lpstr>Lissotriton vulgaris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(1/5)</vt:lpstr>
      <vt:lpstr>Σημείωμα  Χρήσης Έργων Τρίτων (2/5)</vt:lpstr>
      <vt:lpstr>Σημείωμα  Χρήσης Έργων Τρίτων (3/5)</vt:lpstr>
      <vt:lpstr>Σημείωμα  Χρήσης Έργων Τρίτων (4/5)</vt:lpstr>
      <vt:lpstr>Σημείωμα  Χρήσης Έργων Τρίτων (5/5)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Uoa</cp:lastModifiedBy>
  <cp:revision>215</cp:revision>
  <dcterms:created xsi:type="dcterms:W3CDTF">2015-03-24T06:43:16Z</dcterms:created>
  <dcterms:modified xsi:type="dcterms:W3CDTF">2015-09-29T04:21:54Z</dcterms:modified>
</cp:coreProperties>
</file>