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7"/>
  </p:notesMasterIdLst>
  <p:sldIdLst>
    <p:sldId id="456" r:id="rId2"/>
    <p:sldId id="524" r:id="rId3"/>
    <p:sldId id="525" r:id="rId4"/>
    <p:sldId id="526" r:id="rId5"/>
    <p:sldId id="527" r:id="rId6"/>
    <p:sldId id="528" r:id="rId7"/>
    <p:sldId id="529" r:id="rId8"/>
    <p:sldId id="530" r:id="rId9"/>
    <p:sldId id="531" r:id="rId10"/>
    <p:sldId id="532" r:id="rId11"/>
    <p:sldId id="533" r:id="rId12"/>
    <p:sldId id="534" r:id="rId13"/>
    <p:sldId id="599" r:id="rId14"/>
    <p:sldId id="600" r:id="rId15"/>
    <p:sldId id="537" r:id="rId16"/>
    <p:sldId id="601" r:id="rId17"/>
    <p:sldId id="539" r:id="rId18"/>
    <p:sldId id="540" r:id="rId19"/>
    <p:sldId id="602" r:id="rId20"/>
    <p:sldId id="603" r:id="rId21"/>
    <p:sldId id="604" r:id="rId22"/>
    <p:sldId id="605" r:id="rId23"/>
    <p:sldId id="606" r:id="rId24"/>
    <p:sldId id="607" r:id="rId25"/>
    <p:sldId id="547" r:id="rId26"/>
    <p:sldId id="548" r:id="rId27"/>
    <p:sldId id="549" r:id="rId28"/>
    <p:sldId id="550" r:id="rId29"/>
    <p:sldId id="551" r:id="rId30"/>
    <p:sldId id="552" r:id="rId31"/>
    <p:sldId id="553" r:id="rId32"/>
    <p:sldId id="560" r:id="rId33"/>
    <p:sldId id="561" r:id="rId34"/>
    <p:sldId id="562" r:id="rId35"/>
    <p:sldId id="563" r:id="rId36"/>
    <p:sldId id="564" r:id="rId37"/>
    <p:sldId id="565" r:id="rId38"/>
    <p:sldId id="566" r:id="rId39"/>
    <p:sldId id="567" r:id="rId40"/>
    <p:sldId id="608" r:id="rId41"/>
    <p:sldId id="609" r:id="rId42"/>
    <p:sldId id="570" r:id="rId43"/>
    <p:sldId id="610" r:id="rId44"/>
    <p:sldId id="572" r:id="rId45"/>
    <p:sldId id="573" r:id="rId46"/>
    <p:sldId id="574" r:id="rId47"/>
    <p:sldId id="575" r:id="rId48"/>
    <p:sldId id="576" r:id="rId49"/>
    <p:sldId id="577" r:id="rId50"/>
    <p:sldId id="578" r:id="rId51"/>
    <p:sldId id="611" r:id="rId52"/>
    <p:sldId id="580" r:id="rId53"/>
    <p:sldId id="581" r:id="rId54"/>
    <p:sldId id="582" r:id="rId55"/>
    <p:sldId id="583" r:id="rId56"/>
    <p:sldId id="612" r:id="rId57"/>
    <p:sldId id="585" r:id="rId58"/>
    <p:sldId id="586" r:id="rId59"/>
    <p:sldId id="587" r:id="rId60"/>
    <p:sldId id="588" r:id="rId61"/>
    <p:sldId id="589" r:id="rId62"/>
    <p:sldId id="590" r:id="rId63"/>
    <p:sldId id="410" r:id="rId64"/>
    <p:sldId id="411" r:id="rId65"/>
    <p:sldId id="412" r:id="rId66"/>
    <p:sldId id="591" r:id="rId67"/>
    <p:sldId id="592" r:id="rId68"/>
    <p:sldId id="414" r:id="rId69"/>
    <p:sldId id="415" r:id="rId70"/>
    <p:sldId id="416" r:id="rId71"/>
    <p:sldId id="593" r:id="rId72"/>
    <p:sldId id="594" r:id="rId73"/>
    <p:sldId id="595" r:id="rId74"/>
    <p:sldId id="596" r:id="rId75"/>
    <p:sldId id="597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80072" autoAdjust="0"/>
  </p:normalViewPr>
  <p:slideViewPr>
    <p:cSldViewPr snapToGrid="0">
      <p:cViewPr varScale="1">
        <p:scale>
          <a:sx n="59" d="100"/>
          <a:sy n="59" d="100"/>
        </p:scale>
        <p:origin x="1680" y="78"/>
      </p:cViewPr>
      <p:guideLst/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t>4/29/2016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84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8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47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88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3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6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81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45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08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11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78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36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8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3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3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0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99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28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83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64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43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99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16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23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276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526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13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61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215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758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9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493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09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4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27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49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52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9219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55742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29616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58413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408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46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8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8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2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85" r:id="rId11"/>
    <p:sldLayoutId id="2147483681" r:id="rId12"/>
    <p:sldLayoutId id="2147483682" r:id="rId13"/>
    <p:sldLayoutId id="2147483680" r:id="rId14"/>
    <p:sldLayoutId id="2147483669" r:id="rId15"/>
    <p:sldLayoutId id="2147483675" r:id="rId16"/>
    <p:sldLayoutId id="2147483676" r:id="rId17"/>
    <p:sldLayoutId id="2147483678" r:id="rId18"/>
    <p:sldLayoutId id="2147483677" r:id="rId19"/>
    <p:sldLayoutId id="2147483683" r:id="rId20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Ζωική Ποικιλότητα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786" y="3578590"/>
            <a:ext cx="7342428" cy="2710273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3. B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ιογεωγραφία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Μέρος Γ’)</a:t>
            </a:r>
          </a:p>
          <a:p>
            <a:endParaRPr lang="el-GR" sz="2800" dirty="0"/>
          </a:p>
          <a:p>
            <a:r>
              <a:rPr lang="el-GR" sz="2800" dirty="0" smtClean="0"/>
              <a:t>Αναστάσιος </a:t>
            </a:r>
            <a:r>
              <a:rPr lang="el-GR" sz="2800" dirty="0" err="1" smtClean="0"/>
              <a:t>Λεγάκις</a:t>
            </a:r>
            <a:r>
              <a:rPr lang="el-GR" sz="2800" dirty="0" smtClean="0"/>
              <a:t>, Αναπληρωτής Καθηγητής</a:t>
            </a:r>
            <a:endParaRPr lang="el-GR" sz="2800" dirty="0"/>
          </a:p>
          <a:p>
            <a:r>
              <a:rPr lang="el-GR" sz="2800" dirty="0"/>
              <a:t>Σχολή Θετικών Επιστημών</a:t>
            </a:r>
          </a:p>
          <a:p>
            <a:r>
              <a:rPr lang="el-GR" sz="28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Επιπτώσεις των παγετώνων Αλλαγές στη </a:t>
            </a:r>
            <a:r>
              <a:rPr lang="el-GR" sz="4000" dirty="0" smtClean="0"/>
              <a:t>θερμοκρασία 4/4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09" y="1825625"/>
            <a:ext cx="6318381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31190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49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Αλλαγές στις κλιματικές ζώνες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Μετατόπιση σε γεωγραφικό πλάτος και σε </a:t>
            </a:r>
            <a:r>
              <a:rPr lang="el-GR" sz="2400" dirty="0" smtClean="0"/>
              <a:t>υψόμετρο.</a:t>
            </a:r>
            <a:endParaRPr lang="el-GR" sz="2400" dirty="0"/>
          </a:p>
          <a:p>
            <a:r>
              <a:rPr lang="el-GR" sz="2400" dirty="0"/>
              <a:t>Μείωση </a:t>
            </a:r>
            <a:r>
              <a:rPr lang="el-GR" sz="2400" dirty="0" smtClean="0"/>
              <a:t>θερμοκρασίας.</a:t>
            </a:r>
            <a:endParaRPr lang="el-GR" sz="2400" dirty="0"/>
          </a:p>
          <a:p>
            <a:r>
              <a:rPr lang="el-GR" sz="2400" dirty="0" smtClean="0"/>
              <a:t>Ξηρασία.</a:t>
            </a:r>
            <a:endParaRPr lang="el-GR" sz="2400" dirty="0"/>
          </a:p>
          <a:p>
            <a:r>
              <a:rPr lang="el-GR" sz="2400" dirty="0"/>
              <a:t>Αλλαγές στους ανέμους και τα ωκεάνια </a:t>
            </a:r>
            <a:r>
              <a:rPr lang="el-GR" sz="2400" dirty="0" smtClean="0"/>
              <a:t>ρεύματα.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6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Αλλαγή στη στάθμη </a:t>
            </a:r>
            <a:br>
              <a:rPr lang="el-GR" sz="4000" dirty="0" smtClean="0"/>
            </a:br>
            <a:r>
              <a:rPr lang="el-GR" sz="4000" dirty="0" smtClean="0"/>
              <a:t>της θάλασσας 1/3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z="2400" dirty="0"/>
          </a:p>
          <a:p>
            <a:r>
              <a:rPr lang="el-GR" sz="2400" dirty="0" err="1"/>
              <a:t>Ευστατικές</a:t>
            </a:r>
            <a:r>
              <a:rPr lang="el-GR" sz="2400" dirty="0"/>
              <a:t> αλλαγές: μείωση κατά 100-160 μ.</a:t>
            </a:r>
          </a:p>
          <a:p>
            <a:r>
              <a:rPr lang="el-GR" sz="2400" dirty="0"/>
              <a:t>Ισοστατικές αλλαγές: μείωση έως 300 μ.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0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Αλλαγή στη στάθμη </a:t>
            </a:r>
            <a:br>
              <a:rPr lang="el-GR" sz="4000" dirty="0" smtClean="0"/>
            </a:br>
            <a:r>
              <a:rPr lang="el-GR" sz="4000" dirty="0" smtClean="0"/>
              <a:t>της θάλασσας 2/3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34" y="1573322"/>
            <a:ext cx="3402690" cy="4625674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12524" y="58467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518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Αλλαγή στη στάθμη </a:t>
            </a:r>
            <a:br>
              <a:rPr lang="el-GR" sz="4000" dirty="0" smtClean="0"/>
            </a:br>
            <a:r>
              <a:rPr lang="el-GR" sz="4000" dirty="0" smtClean="0"/>
              <a:t>της θάλασσας 3/3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" y="2139076"/>
            <a:ext cx="7674864" cy="2865120"/>
          </a:xfrm>
        </p:spPr>
      </p:pic>
      <p:sp>
        <p:nvSpPr>
          <p:cNvPr id="6" name="TextBox 5"/>
          <p:cNvSpPr txBox="1"/>
          <p:nvPr/>
        </p:nvSpPr>
        <p:spPr>
          <a:xfrm>
            <a:off x="7976739" y="47271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6497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Βιογεωγραφικές επιπτώσεις </a:t>
            </a:r>
            <a:br>
              <a:rPr lang="el-GR" sz="4000" dirty="0" smtClean="0"/>
            </a:br>
            <a:r>
              <a:rPr lang="el-GR" sz="4000" dirty="0" smtClean="0"/>
              <a:t>των παγετώνων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b="1" dirty="0"/>
              <a:t>Αλλαγές στο περιβάλλον:</a:t>
            </a:r>
          </a:p>
          <a:p>
            <a:endParaRPr lang="el-GR" sz="2400" dirty="0"/>
          </a:p>
          <a:p>
            <a:r>
              <a:rPr lang="el-GR" sz="2400" dirty="0"/>
              <a:t>Αλλαγές στη θέση, έκταση και δομή των </a:t>
            </a:r>
            <a:r>
              <a:rPr lang="el-GR" sz="2400" dirty="0" smtClean="0"/>
              <a:t>ενδιαιτημάτων.</a:t>
            </a:r>
            <a:endParaRPr lang="el-GR" sz="2400" dirty="0"/>
          </a:p>
          <a:p>
            <a:r>
              <a:rPr lang="el-GR" sz="2400" dirty="0"/>
              <a:t>Αλλαγές στη φύση των κλιματικών </a:t>
            </a:r>
            <a:r>
              <a:rPr lang="el-GR" sz="2400" dirty="0" smtClean="0"/>
              <a:t>ζωνών.</a:t>
            </a:r>
            <a:endParaRPr lang="el-GR" sz="2400" dirty="0"/>
          </a:p>
          <a:p>
            <a:r>
              <a:rPr lang="el-GR" sz="2400" dirty="0"/>
              <a:t>Δημιουργία και καταστροφή διαδρόμων </a:t>
            </a:r>
            <a:r>
              <a:rPr lang="el-GR" sz="2400" dirty="0" smtClean="0"/>
              <a:t>διασποράς.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75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Βιογεωγραφικές επιπτώσεις </a:t>
            </a:r>
            <a:br>
              <a:rPr lang="el-GR" sz="4000" dirty="0" smtClean="0"/>
            </a:br>
            <a:r>
              <a:rPr lang="el-GR" sz="4000" dirty="0" smtClean="0"/>
              <a:t>των παγετώνων 2/2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75" y="1825625"/>
            <a:ext cx="6690249" cy="4351338"/>
          </a:xfrm>
        </p:spPr>
      </p:pic>
      <p:sp>
        <p:nvSpPr>
          <p:cNvPr id="6" name="TextBox 5"/>
          <p:cNvSpPr txBox="1"/>
          <p:nvPr/>
        </p:nvSpPr>
        <p:spPr>
          <a:xfrm>
            <a:off x="796455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2960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Η απόκριση των οργανισμών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Ορισμένα είδη μετακινήθηκαν μαζί με το ενδιαίτημά </a:t>
            </a:r>
            <a:r>
              <a:rPr lang="el-GR" sz="2400" dirty="0" smtClean="0"/>
              <a:t>τους.</a:t>
            </a:r>
            <a:endParaRPr lang="el-GR" sz="2400" dirty="0"/>
          </a:p>
          <a:p>
            <a:r>
              <a:rPr lang="el-GR" sz="2400" dirty="0"/>
              <a:t>Άλλα είδη παρέμειναν εκεί που ήταν και προσαρμόστηκαν στις νέες </a:t>
            </a:r>
            <a:r>
              <a:rPr lang="el-GR" sz="2400" dirty="0" smtClean="0"/>
              <a:t>συνθήκες.</a:t>
            </a:r>
            <a:endParaRPr lang="el-GR" sz="2400" dirty="0"/>
          </a:p>
          <a:p>
            <a:r>
              <a:rPr lang="el-GR" sz="2400" dirty="0"/>
              <a:t>Άλλα είδη μείωσαν την περιοχή κατανομής τους και τελικά </a:t>
            </a:r>
            <a:r>
              <a:rPr lang="el-GR" sz="2400" dirty="0" smtClean="0"/>
              <a:t>εξαφανίστηκαν.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55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Η απόκριση των οργανισμών 2/2</a:t>
            </a:r>
            <a:endParaRPr lang="el-GR" sz="4000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9" y="1825625"/>
            <a:ext cx="3615821" cy="4351338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20" y="1825625"/>
            <a:ext cx="3468860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86009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75073" y="58356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7109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Βλάστηση </a:t>
            </a:r>
            <a:r>
              <a:rPr lang="el-GR" dirty="0" err="1" smtClean="0"/>
              <a:t>Παλαιόκαινου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65-56 </a:t>
            </a:r>
            <a:r>
              <a:rPr lang="el-GR" sz="3600" dirty="0" smtClean="0"/>
              <a:t>εκ. χρόνια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0254" y="1766998"/>
            <a:ext cx="4170901" cy="412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79395" y="54859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086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Κύριες παγετώδεις </a:t>
            </a:r>
            <a:r>
              <a:rPr lang="el-GR" dirty="0" smtClean="0"/>
              <a:t>περίοδοι 1/5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b="1" dirty="0"/>
              <a:t>Κύριες παγετώδεις περίοδοι τα τελευταία 900.000 χρόνια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 err="1"/>
              <a:t>Gunz</a:t>
            </a:r>
            <a:r>
              <a:rPr lang="el-GR" dirty="0"/>
              <a:t>		900.000 – 750.000</a:t>
            </a:r>
          </a:p>
          <a:p>
            <a:pPr marL="0" indent="0">
              <a:buNone/>
            </a:pPr>
            <a:r>
              <a:rPr lang="el-GR" dirty="0"/>
              <a:t>	</a:t>
            </a:r>
            <a:r>
              <a:rPr lang="el-GR" dirty="0" err="1"/>
              <a:t>Μεσοπαγετώδης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Mindel</a:t>
            </a:r>
            <a:r>
              <a:rPr lang="el-GR" dirty="0"/>
              <a:t>	</a:t>
            </a:r>
            <a:r>
              <a:rPr lang="en-US" dirty="0" smtClean="0"/>
              <a:t>	</a:t>
            </a:r>
            <a:r>
              <a:rPr lang="el-GR" dirty="0" smtClean="0"/>
              <a:t>550.000 </a:t>
            </a:r>
            <a:r>
              <a:rPr lang="el-GR" dirty="0"/>
              <a:t>- 350.000</a:t>
            </a:r>
          </a:p>
          <a:p>
            <a:pPr marL="0" indent="0">
              <a:buNone/>
            </a:pPr>
            <a:r>
              <a:rPr lang="el-GR" dirty="0"/>
              <a:t>	</a:t>
            </a:r>
            <a:r>
              <a:rPr lang="el-GR" dirty="0" err="1"/>
              <a:t>Μεσοπαγετώδης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Riss</a:t>
            </a:r>
            <a:r>
              <a:rPr lang="el-GR" dirty="0"/>
              <a:t>		300.000 – 150.000</a:t>
            </a:r>
          </a:p>
          <a:p>
            <a:pPr marL="0" indent="0">
              <a:buNone/>
            </a:pPr>
            <a:r>
              <a:rPr lang="el-GR" dirty="0"/>
              <a:t>	</a:t>
            </a:r>
            <a:r>
              <a:rPr lang="el-GR" dirty="0" err="1"/>
              <a:t>Μεσοπαγετώδης</a:t>
            </a:r>
            <a:endParaRPr lang="el-GR" dirty="0"/>
          </a:p>
          <a:p>
            <a:pPr marL="0" indent="0">
              <a:buNone/>
            </a:pPr>
            <a:r>
              <a:rPr lang="el-GR" dirty="0" err="1"/>
              <a:t>Würm</a:t>
            </a:r>
            <a:r>
              <a:rPr lang="el-GR" dirty="0"/>
              <a:t>		  80.000 -   10.300 </a:t>
            </a:r>
          </a:p>
          <a:p>
            <a:pPr marL="0" indent="0">
              <a:buNone/>
            </a:pPr>
            <a:r>
              <a:rPr lang="el-GR" dirty="0"/>
              <a:t>	Σήμερα	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90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Βλάστηση </a:t>
            </a:r>
            <a:r>
              <a:rPr lang="el-GR" dirty="0" err="1" smtClean="0"/>
              <a:t>Ηωκαίνου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dirty="0" smtClean="0"/>
              <a:t>56-33,9 εκ. χρόνια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26889" y="1808163"/>
            <a:ext cx="4372772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57901" y="56800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2619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Βλάστηση </a:t>
            </a:r>
            <a:r>
              <a:rPr lang="el-GR" dirty="0" err="1" smtClean="0"/>
              <a:t>Ολιγοκαίνου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dirty="0" smtClean="0"/>
              <a:t>33,9-23 εκ. χρόνια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04310" y="1825625"/>
            <a:ext cx="433538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97930" y="56560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501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Βλάστηση </a:t>
            </a:r>
            <a:r>
              <a:rPr lang="el-GR" dirty="0" err="1" smtClean="0"/>
              <a:t>Μειοκαίνου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dirty="0" smtClean="0"/>
              <a:t>23-5,3 εκ. χρόνια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06618" y="1825625"/>
            <a:ext cx="433076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95622" y="55417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0305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Βλάστηση </a:t>
            </a:r>
            <a:r>
              <a:rPr lang="el-GR" dirty="0" err="1" smtClean="0"/>
              <a:t>Πλειοκαίνου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dirty="0" smtClean="0"/>
              <a:t>5,3-2,6 εκ. χρόνια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01438" y="1825625"/>
            <a:ext cx="434112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00802" y="55581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4122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Βλάστηση Πλειστοκαίνου</a:t>
            </a:r>
            <a:br>
              <a:rPr lang="el-GR" dirty="0" smtClean="0"/>
            </a:br>
            <a:r>
              <a:rPr lang="el-GR" sz="3600" dirty="0" smtClean="0"/>
              <a:t>2,6 εκ. χρόνια -11.700 χρόνια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8066" name="Picture 2" descr="File:Last Glacial Maximum Vegetation Map.sv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31503" y="1665565"/>
            <a:ext cx="6994147" cy="4659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10569" y="43632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0552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Εξέλιξη της βλάστησης στη Γη 1/13</a:t>
            </a:r>
            <a:endParaRPr lang="el-GR" sz="4000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29" y="1487277"/>
            <a:ext cx="5281802" cy="461256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76624" y="57971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1252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Εξέλιξη της βλάστησης στη Γη 2/13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26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92" y="1825625"/>
            <a:ext cx="5045415" cy="4351338"/>
          </a:xfrm>
        </p:spPr>
      </p:pic>
      <p:sp>
        <p:nvSpPr>
          <p:cNvPr id="9" name="TextBox 8"/>
          <p:cNvSpPr txBox="1"/>
          <p:nvPr/>
        </p:nvSpPr>
        <p:spPr>
          <a:xfrm>
            <a:off x="7094707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92657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Εξέλιξη της βλάστησης στη Γη 3/13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27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05" y="1825625"/>
            <a:ext cx="5162789" cy="4351338"/>
          </a:xfrm>
        </p:spPr>
      </p:pic>
      <p:sp>
        <p:nvSpPr>
          <p:cNvPr id="8" name="TextBox 7"/>
          <p:cNvSpPr txBox="1"/>
          <p:nvPr/>
        </p:nvSpPr>
        <p:spPr>
          <a:xfrm>
            <a:off x="7153394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1841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Εξέλιξη της βλάστησης στη Γη 4/13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28</a:t>
            </a:fld>
            <a:endParaRPr lang="en-US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17" y="1825625"/>
            <a:ext cx="5057965" cy="4351338"/>
          </a:xfrm>
        </p:spPr>
      </p:pic>
      <p:sp>
        <p:nvSpPr>
          <p:cNvPr id="8" name="TextBox 7"/>
          <p:cNvSpPr txBox="1"/>
          <p:nvPr/>
        </p:nvSpPr>
        <p:spPr>
          <a:xfrm>
            <a:off x="7100982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440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Εξέλιξη της βλάστησης στη Γη 5/13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29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93" y="1825625"/>
            <a:ext cx="5120814" cy="4351338"/>
          </a:xfrm>
        </p:spPr>
      </p:pic>
      <p:sp>
        <p:nvSpPr>
          <p:cNvPr id="8" name="TextBox 7"/>
          <p:cNvSpPr txBox="1"/>
          <p:nvPr/>
        </p:nvSpPr>
        <p:spPr>
          <a:xfrm>
            <a:off x="7132407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150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Κύριες παγετώδεις </a:t>
            </a:r>
            <a:r>
              <a:rPr lang="el-GR" dirty="0" smtClean="0"/>
              <a:t>περίοδοι 2/5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8" y="1487277"/>
            <a:ext cx="7624023" cy="464561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08346" y="581365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48745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Εξέλιξη της βλάστησης στη Γη 6/13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30</a:t>
            </a:fld>
            <a:endParaRPr lang="en-US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22" y="1825625"/>
            <a:ext cx="5043956" cy="4351338"/>
          </a:xfrm>
        </p:spPr>
      </p:pic>
      <p:sp>
        <p:nvSpPr>
          <p:cNvPr id="8" name="TextBox 7"/>
          <p:cNvSpPr txBox="1"/>
          <p:nvPr/>
        </p:nvSpPr>
        <p:spPr>
          <a:xfrm>
            <a:off x="7093978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5242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Εξέλιξη της βλάστησης στη Γη 7/13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31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20" y="1825625"/>
            <a:ext cx="5032159" cy="4351338"/>
          </a:xfrm>
        </p:spPr>
      </p:pic>
      <p:sp>
        <p:nvSpPr>
          <p:cNvPr id="8" name="TextBox 7"/>
          <p:cNvSpPr txBox="1"/>
          <p:nvPr/>
        </p:nvSpPr>
        <p:spPr>
          <a:xfrm>
            <a:off x="7088079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1243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Βιογεωγραφικές αποκρίσεις 1/12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Οι ζώνες βλάστησης μετατοπίστηκαν προς τον ισημερινό κατά τη διάρκεια των περιόδων των παγετώνων και προς τους πόλους ή τα μεγαλύτερα υψόμετρα κατά τη διάρκεια των </a:t>
            </a:r>
            <a:r>
              <a:rPr lang="el-GR" sz="2400" dirty="0" err="1"/>
              <a:t>μεσοπαγετωδών</a:t>
            </a:r>
            <a:r>
              <a:rPr lang="el-GR" sz="2400" dirty="0"/>
              <a:t> </a:t>
            </a:r>
            <a:r>
              <a:rPr lang="el-GR" sz="2400" dirty="0" smtClean="0"/>
              <a:t>περιόδων.</a:t>
            </a:r>
            <a:endParaRPr lang="el-GR" sz="2400" dirty="0"/>
          </a:p>
          <a:p>
            <a:endParaRPr lang="el-GR" sz="2400" dirty="0"/>
          </a:p>
          <a:p>
            <a:r>
              <a:rPr lang="el-GR" sz="2400" dirty="0"/>
              <a:t>Οι </a:t>
            </a:r>
            <a:r>
              <a:rPr lang="el-GR" sz="2400" dirty="0" err="1"/>
              <a:t>μεγακοινότητες</a:t>
            </a:r>
            <a:r>
              <a:rPr lang="el-GR" sz="2400" dirty="0"/>
              <a:t> χωρίς δέντρα (τούνδρα, σαβάνα, λιβάδια) επεκτάθηκαν κατά τη διάρκεια των </a:t>
            </a:r>
            <a:r>
              <a:rPr lang="el-GR" sz="2400" dirty="0" err="1"/>
              <a:t>παγετωνικών</a:t>
            </a:r>
            <a:r>
              <a:rPr lang="el-GR" sz="2400" dirty="0"/>
              <a:t> μεγίστων ενώ οι δενδρώδεις </a:t>
            </a:r>
            <a:r>
              <a:rPr lang="el-GR" sz="2400" dirty="0" err="1"/>
              <a:t>μεγακοινότητες</a:t>
            </a:r>
            <a:r>
              <a:rPr lang="el-GR" sz="2400" dirty="0"/>
              <a:t> περιορίστηκαν. Το αντίστροφο συνέβη κατά τις </a:t>
            </a:r>
            <a:r>
              <a:rPr lang="el-GR" sz="2400" dirty="0" err="1"/>
              <a:t>μεσοπαγετώδεις</a:t>
            </a:r>
            <a:r>
              <a:rPr lang="el-GR" sz="2400" dirty="0"/>
              <a:t> </a:t>
            </a:r>
            <a:r>
              <a:rPr lang="el-GR" sz="2400" dirty="0" smtClean="0"/>
              <a:t>περιόδους.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16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Βιογεωγραφικές αποκρίσεις 2/12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Τα παγετώδη κλίματα έτειναν να είναι ξηρά και </a:t>
            </a:r>
            <a:r>
              <a:rPr lang="el-GR" sz="2400" dirty="0" smtClean="0"/>
              <a:t>ψυχρά.</a:t>
            </a:r>
            <a:endParaRPr lang="el-GR" sz="2400" dirty="0"/>
          </a:p>
          <a:p>
            <a:endParaRPr lang="el-GR" sz="2400" dirty="0"/>
          </a:p>
          <a:p>
            <a:r>
              <a:rPr lang="el-GR" sz="2400" dirty="0"/>
              <a:t>Κατά τις περιόδους θέρμανσης πλημμύρισαν οι ακτογραμμές, </a:t>
            </a:r>
            <a:r>
              <a:rPr lang="el-GR" sz="2400" dirty="0" err="1"/>
              <a:t>υποβυθίστηκαν</a:t>
            </a:r>
            <a:r>
              <a:rPr lang="el-GR" sz="2400" dirty="0"/>
              <a:t> οι χερσαίες γέφυρες, μπήκε το θαλασσινό νερό στην ξηρά και σχηματίστηκαν εκτεταμένες ρηχές θάλασσες και μεγάλες </a:t>
            </a:r>
            <a:r>
              <a:rPr lang="el-GR" sz="2400" dirty="0" err="1"/>
              <a:t>μεγαπαγετωνικές</a:t>
            </a:r>
            <a:r>
              <a:rPr lang="el-GR" sz="2400" dirty="0"/>
              <a:t> λίμνες και </a:t>
            </a:r>
            <a:r>
              <a:rPr lang="el-GR" sz="2400" dirty="0" smtClean="0"/>
              <a:t>ποταμοί.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97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Βιογεωγραφικές αποκρίσεις 3/12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γεωγραφική δυναμική των ειδών κατά το Πλειστόκαινο δημιούργησε πολλούς απομονωμένους πληθυσμούς, προκαλώντας εξελικτική απόκλιση και </a:t>
            </a:r>
            <a:r>
              <a:rPr lang="el-GR" sz="2400" dirty="0" smtClean="0"/>
              <a:t>διαφοροποίηση.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07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Βιογεωγραφικές </a:t>
            </a:r>
            <a:r>
              <a:rPr lang="el-GR" sz="4000" dirty="0" smtClean="0"/>
              <a:t>αποκρίσεις 4/12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46" y="1825625"/>
            <a:ext cx="4950307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7153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8777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Βιογεωγραφικές </a:t>
            </a:r>
            <a:r>
              <a:rPr lang="el-GR" sz="4000" dirty="0" smtClean="0"/>
              <a:t>αποκρίσεις 5/12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36</a:t>
            </a:fld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Μέχρι τους πιο πρόσφατους παγετώδεις κύκλους, οι εξαφανίσεις των ζώων ήταν σχετικά λίγες και πολλές ομάδες, ειδικότερα τα μεγάλα φυτοφάγα και </a:t>
            </a:r>
            <a:r>
              <a:rPr lang="el-GR" sz="2400" dirty="0" err="1"/>
              <a:t>σαρκοφάγα</a:t>
            </a:r>
            <a:r>
              <a:rPr lang="el-GR" sz="2400" dirty="0"/>
              <a:t>, διαφοροποιήθηκαν έντονα.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3211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Βιογεωγραφικές </a:t>
            </a:r>
            <a:r>
              <a:rPr lang="el-GR" sz="4000" dirty="0" smtClean="0"/>
              <a:t>αποκρίσεις 6/12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37</a:t>
            </a:fld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400" dirty="0"/>
              <a:t>Στους πιο πρόσφατους παγετώδεις κύκλους συνέβησαν </a:t>
            </a:r>
            <a:r>
              <a:rPr lang="el-GR" altLang="en-US" sz="2400" b="1" dirty="0"/>
              <a:t>κύματα εξαφανίσεων ζώων, </a:t>
            </a:r>
            <a:r>
              <a:rPr lang="el-GR" altLang="en-US" sz="2400" dirty="0"/>
              <a:t>ειδικότερα </a:t>
            </a:r>
            <a:r>
              <a:rPr lang="el-GR" altLang="en-US" sz="2400" dirty="0" smtClean="0"/>
              <a:t>μεγαλύτερων.</a:t>
            </a:r>
            <a:endParaRPr lang="el-GR" altLang="en-US" sz="2400" dirty="0"/>
          </a:p>
          <a:p>
            <a:pPr marL="0" indent="0">
              <a:buNone/>
            </a:pPr>
            <a:endParaRPr lang="el-GR" altLang="en-US" sz="2400" dirty="0"/>
          </a:p>
          <a:p>
            <a:pPr marL="0" indent="0">
              <a:buNone/>
            </a:pPr>
            <a:r>
              <a:rPr lang="el-GR" altLang="en-US" sz="2400" dirty="0"/>
              <a:t>Αιτίες:</a:t>
            </a:r>
          </a:p>
          <a:p>
            <a:pPr marL="0" indent="0">
              <a:buNone/>
            </a:pPr>
            <a:endParaRPr lang="el-GR" altLang="en-US" sz="2400" dirty="0"/>
          </a:p>
          <a:p>
            <a:pPr marL="0" indent="0">
              <a:buNone/>
            </a:pPr>
            <a:r>
              <a:rPr lang="el-GR" altLang="en-US" sz="2400" dirty="0"/>
              <a:t>Τα μεγάλα θηλαστικά </a:t>
            </a:r>
            <a:r>
              <a:rPr lang="el-GR" altLang="en-US" sz="2400" b="1" dirty="0" err="1"/>
              <a:t>υπερειδικεύτηκαν</a:t>
            </a:r>
            <a:r>
              <a:rPr lang="el-GR" altLang="en-US" sz="2400" b="1" dirty="0"/>
              <a:t> στα παγετώδη ενδιαιτήματα</a:t>
            </a:r>
            <a:r>
              <a:rPr lang="el-GR" altLang="en-US" sz="2400" dirty="0"/>
              <a:t> (στέπες και σαβάνες</a:t>
            </a:r>
            <a:r>
              <a:rPr lang="el-GR" altLang="en-US" sz="2400" dirty="0" smtClean="0"/>
              <a:t>).</a:t>
            </a:r>
            <a:endParaRPr lang="el-GR" altLang="en-US" sz="2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2950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Βιογεωγραφικές αποκρίσεις 7/12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38</a:t>
            </a:fld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l-GR" altLang="en-US" sz="2400" dirty="0"/>
              <a:t>Οι εξαφανίσεις μπορεί να οφείλονται σε </a:t>
            </a:r>
            <a:r>
              <a:rPr lang="el-GR" altLang="en-US" sz="2400" b="1" dirty="0"/>
              <a:t>βιοτικές ανταλλαγές </a:t>
            </a:r>
            <a:r>
              <a:rPr lang="el-GR" altLang="en-US" sz="2400" dirty="0"/>
              <a:t>συνδεδεμένες με παγετώδη γεγονότα που </a:t>
            </a:r>
          </a:p>
          <a:p>
            <a:pPr marL="0" indent="0">
              <a:spcBef>
                <a:spcPct val="50000"/>
              </a:spcBef>
              <a:buNone/>
            </a:pPr>
            <a:endParaRPr lang="el-GR" altLang="en-US" sz="2400" dirty="0"/>
          </a:p>
          <a:p>
            <a:pPr marL="0" indent="0">
              <a:spcBef>
                <a:spcPct val="50000"/>
              </a:spcBef>
              <a:buNone/>
            </a:pPr>
            <a:r>
              <a:rPr lang="el-GR" altLang="en-US" sz="2400" b="1" dirty="0"/>
              <a:t>διέσπασαν </a:t>
            </a:r>
            <a:r>
              <a:rPr lang="el-GR" altLang="en-US" sz="2400" b="1" dirty="0" err="1"/>
              <a:t>συνεξελιγμένες</a:t>
            </a:r>
            <a:r>
              <a:rPr lang="el-GR" altLang="en-US" sz="2400" b="1" dirty="0"/>
              <a:t> ομάδες </a:t>
            </a:r>
            <a:r>
              <a:rPr lang="el-GR" altLang="en-US" sz="2400" dirty="0"/>
              <a:t>ή </a:t>
            </a:r>
          </a:p>
          <a:p>
            <a:pPr marL="0" indent="0">
              <a:spcBef>
                <a:spcPct val="50000"/>
              </a:spcBef>
              <a:buNone/>
            </a:pPr>
            <a:endParaRPr lang="el-GR" altLang="en-US" sz="2400" dirty="0"/>
          </a:p>
          <a:p>
            <a:pPr marL="0" indent="0">
              <a:spcBef>
                <a:spcPct val="50000"/>
              </a:spcBef>
              <a:buNone/>
            </a:pPr>
            <a:r>
              <a:rPr lang="el-GR" altLang="en-US" sz="2400" b="1" dirty="0"/>
              <a:t>εισήγαγαν νέους ανταγωνιστές και θηρευτές </a:t>
            </a:r>
            <a:r>
              <a:rPr lang="el-GR" altLang="en-US" sz="2400" dirty="0"/>
              <a:t>μεταξύ των οποίων και ο </a:t>
            </a:r>
            <a:r>
              <a:rPr lang="el-GR" altLang="en-US" sz="2400" b="1" dirty="0" smtClean="0"/>
              <a:t>άνθρωπος.</a:t>
            </a:r>
            <a:endParaRPr lang="en-GB" altLang="en-US" sz="2400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4489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Βιογεωγραφικές </a:t>
            </a:r>
            <a:r>
              <a:rPr lang="el-GR" sz="4000" dirty="0" smtClean="0"/>
              <a:t>αποκρίσεις 8/12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20" y="1825625"/>
            <a:ext cx="3185559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64779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670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Κύριες παγετώδεις </a:t>
            </a:r>
            <a:r>
              <a:rPr lang="el-GR" dirty="0" smtClean="0"/>
              <a:t>περίοδοι 3/5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3" y="1811194"/>
            <a:ext cx="7886700" cy="3799628"/>
          </a:xfrm>
        </p:spPr>
      </p:pic>
      <p:sp>
        <p:nvSpPr>
          <p:cNvPr id="6" name="TextBox 5"/>
          <p:cNvSpPr txBox="1"/>
          <p:nvPr/>
        </p:nvSpPr>
        <p:spPr>
          <a:xfrm>
            <a:off x="8229359" y="56108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2220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Βιογεωγραφικές </a:t>
            </a:r>
            <a:r>
              <a:rPr lang="el-GR" sz="4000" dirty="0" smtClean="0"/>
              <a:t>αποκρίσεις 9/12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81" y="1283528"/>
            <a:ext cx="4975462" cy="4953816"/>
          </a:xfrm>
        </p:spPr>
      </p:pic>
      <p:sp>
        <p:nvSpPr>
          <p:cNvPr id="6" name="TextBox 5"/>
          <p:cNvSpPr txBox="1"/>
          <p:nvPr/>
        </p:nvSpPr>
        <p:spPr>
          <a:xfrm>
            <a:off x="7213443" y="58658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805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Βιογεωγραφικές </a:t>
            </a:r>
            <a:r>
              <a:rPr lang="el-GR" sz="4000" dirty="0" smtClean="0"/>
              <a:t>αποκρίσεις 10/12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64" y="1416104"/>
            <a:ext cx="4555672" cy="5049771"/>
          </a:xfrm>
        </p:spPr>
      </p:pic>
      <p:sp>
        <p:nvSpPr>
          <p:cNvPr id="7" name="TextBox 6"/>
          <p:cNvSpPr txBox="1"/>
          <p:nvPr/>
        </p:nvSpPr>
        <p:spPr>
          <a:xfrm>
            <a:off x="6292245" y="590795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1977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Βιογεωγραφικές </a:t>
            </a:r>
            <a:r>
              <a:rPr lang="el-GR" sz="4000" dirty="0" smtClean="0"/>
              <a:t>αποκρίσεις 11/12</a:t>
            </a:r>
            <a:endParaRPr lang="el-GR" sz="4000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69" y="1557791"/>
            <a:ext cx="2614985" cy="4619172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91" y="1451052"/>
            <a:ext cx="3414666" cy="456415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7343" y="59741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1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455203" y="59741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7506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Βιογεωγραφικές </a:t>
            </a:r>
            <a:r>
              <a:rPr lang="el-GR" sz="4000" dirty="0" smtClean="0"/>
              <a:t>αποκρίσεις 12/12</a:t>
            </a:r>
            <a:endParaRPr lang="el-GR" sz="4000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7" y="1451295"/>
            <a:ext cx="4878249" cy="4661185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86170" y="1946559"/>
            <a:ext cx="2557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Απότομες διακυμάνσεις οξικών και </a:t>
            </a:r>
            <a:r>
              <a:rPr lang="el-GR" dirty="0" err="1" smtClean="0"/>
              <a:t>δυσοξικών</a:t>
            </a:r>
            <a:r>
              <a:rPr lang="el-GR" dirty="0" smtClean="0"/>
              <a:t> </a:t>
            </a:r>
            <a:r>
              <a:rPr lang="el-GR" dirty="0" err="1" smtClean="0"/>
              <a:t>βενθικών</a:t>
            </a:r>
            <a:r>
              <a:rPr lang="el-GR" dirty="0" smtClean="0"/>
              <a:t> </a:t>
            </a:r>
            <a:r>
              <a:rPr lang="el-GR" dirty="0" err="1" smtClean="0"/>
              <a:t>τρηματοφόρων</a:t>
            </a:r>
            <a:r>
              <a:rPr lang="el-GR" dirty="0" smtClean="0"/>
              <a:t> κατά τη διάρκεια θερμών και ψυχρών περιόδων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5580428" y="59739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8326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Ιστορικά πρότυπα και διεργασίες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b="1" dirty="0" err="1"/>
              <a:t>Ειδογένεση</a:t>
            </a:r>
            <a:r>
              <a:rPr lang="el-GR" sz="2400" b="1" dirty="0"/>
              <a:t> και εξαφάνιση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Οι έννοιες του είδους</a:t>
            </a:r>
          </a:p>
          <a:p>
            <a:pPr marL="0" indent="0">
              <a:buNone/>
            </a:pPr>
            <a:endParaRPr lang="el-GR" sz="2400" dirty="0"/>
          </a:p>
          <a:p>
            <a:r>
              <a:rPr lang="el-GR" sz="2400" dirty="0"/>
              <a:t>Η θεμελιώδης μονάδα στη Βιογεωγραφία είναι το </a:t>
            </a:r>
            <a:r>
              <a:rPr lang="el-GR" sz="2400" dirty="0" smtClean="0"/>
              <a:t>είδος.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0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Τι είναι είδος</a:t>
            </a:r>
            <a:r>
              <a:rPr lang="en-US" sz="4000" dirty="0" smtClean="0"/>
              <a:t>;</a:t>
            </a:r>
            <a:r>
              <a:rPr lang="el-GR" sz="4000" dirty="0" smtClean="0"/>
              <a:t>  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400" b="1" dirty="0"/>
              <a:t>Μορφολογικό είδος</a:t>
            </a:r>
          </a:p>
          <a:p>
            <a:pPr marL="0" indent="0">
              <a:buNone/>
            </a:pPr>
            <a:r>
              <a:rPr lang="el-GR" sz="2400" dirty="0"/>
              <a:t>Σύνολο ατόμων που μοιάζουν μεταξύ </a:t>
            </a:r>
            <a:r>
              <a:rPr lang="el-GR" sz="2400" dirty="0" smtClean="0"/>
              <a:t>τους.</a:t>
            </a:r>
            <a:endParaRPr lang="el-GR" sz="2400" dirty="0"/>
          </a:p>
          <a:p>
            <a:pPr marL="0" indent="0">
              <a:buNone/>
            </a:pPr>
            <a:endParaRPr lang="el-GR" sz="2400" b="1" dirty="0"/>
          </a:p>
          <a:p>
            <a:pPr marL="0" indent="0">
              <a:buNone/>
            </a:pPr>
            <a:r>
              <a:rPr lang="el-GR" sz="2400" b="1" dirty="0"/>
              <a:t>Βιολογικό είδος</a:t>
            </a:r>
          </a:p>
          <a:p>
            <a:pPr marL="0" indent="0">
              <a:buNone/>
            </a:pPr>
            <a:r>
              <a:rPr lang="el-GR" sz="2400" dirty="0"/>
              <a:t>Σύνολο ατόμων που </a:t>
            </a:r>
            <a:r>
              <a:rPr lang="el-GR" sz="2400" dirty="0" smtClean="0"/>
              <a:t>αναπαράγονται.</a:t>
            </a:r>
            <a:endParaRPr lang="el-GR" sz="2400" dirty="0"/>
          </a:p>
          <a:p>
            <a:pPr marL="0" indent="0">
              <a:buNone/>
            </a:pPr>
            <a:endParaRPr lang="el-GR" sz="2400" b="1" dirty="0"/>
          </a:p>
          <a:p>
            <a:pPr marL="0" indent="0">
              <a:buNone/>
            </a:pPr>
            <a:r>
              <a:rPr lang="el-GR" sz="2400" b="1" dirty="0"/>
              <a:t>Εξελικτικό είδος</a:t>
            </a:r>
          </a:p>
          <a:p>
            <a:pPr marL="0" indent="0">
              <a:buNone/>
            </a:pPr>
            <a:r>
              <a:rPr lang="el-GR" sz="2400" dirty="0"/>
              <a:t>Σύνολο ατόμων που ανήκουν στην ίδια εξελικτική </a:t>
            </a:r>
            <a:r>
              <a:rPr lang="el-GR" sz="2400" dirty="0" smtClean="0"/>
              <a:t>γραμμή.</a:t>
            </a:r>
            <a:endParaRPr lang="el-GR" sz="2400" dirty="0"/>
          </a:p>
          <a:p>
            <a:pPr marL="0" indent="0">
              <a:buNone/>
            </a:pPr>
            <a:endParaRPr lang="el-GR" sz="2400" b="1" dirty="0"/>
          </a:p>
          <a:p>
            <a:pPr marL="0" indent="0">
              <a:buNone/>
            </a:pPr>
            <a:r>
              <a:rPr lang="el-GR" sz="2400" b="1" dirty="0"/>
              <a:t>Φυλογενετικό είδος</a:t>
            </a:r>
          </a:p>
          <a:p>
            <a:pPr marL="0" indent="0">
              <a:buNone/>
            </a:pPr>
            <a:r>
              <a:rPr lang="el-GR" sz="2400" dirty="0"/>
              <a:t>Σύνολο ατόμων που μοιράζονται τις ίδιες </a:t>
            </a:r>
            <a:r>
              <a:rPr lang="el-GR" sz="2400" dirty="0" err="1" smtClean="0"/>
              <a:t>απομορφίες</a:t>
            </a:r>
            <a:r>
              <a:rPr lang="el-GR" sz="2400" dirty="0" smtClean="0"/>
              <a:t>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97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Τι είναι είδος</a:t>
            </a:r>
            <a:r>
              <a:rPr lang="en-US" sz="4000" dirty="0" smtClean="0"/>
              <a:t>;</a:t>
            </a:r>
            <a:r>
              <a:rPr lang="el-GR" sz="4000" dirty="0" smtClean="0"/>
              <a:t>  2/2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83" y="1690689"/>
            <a:ext cx="5234788" cy="3943539"/>
          </a:xfrm>
        </p:spPr>
      </p:pic>
      <p:sp>
        <p:nvSpPr>
          <p:cNvPr id="6" name="TextBox 5"/>
          <p:cNvSpPr txBox="1"/>
          <p:nvPr/>
        </p:nvSpPr>
        <p:spPr>
          <a:xfrm>
            <a:off x="6758518" y="52475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3184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Υποείδη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5625"/>
            <a:ext cx="3886200" cy="2976663"/>
          </a:xfrm>
        </p:spPr>
      </p:pic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>
          <a:xfrm>
            <a:off x="4572000" y="2420002"/>
            <a:ext cx="3886200" cy="1787908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Γεωγραφικά απομονωμένοι πληθυσμοί του ίδιου είδους που διαφέρουν μορφολογικά και πιθανώς </a:t>
            </a:r>
            <a:r>
              <a:rPr lang="el-GR" sz="2400" dirty="0" smtClean="0"/>
              <a:t>γενετικά.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616" y="45252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18786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Μικροείδη - Μακροείδη</a:t>
            </a:r>
            <a:endParaRPr lang="el-GR" dirty="0"/>
          </a:p>
        </p:txBody>
      </p:sp>
      <p:sp>
        <p:nvSpPr>
          <p:cNvPr id="14" name="Θέση περιεχομένου 13"/>
          <p:cNvSpPr>
            <a:spLocks noGrp="1"/>
          </p:cNvSpPr>
          <p:nvPr>
            <p:ph idx="1"/>
          </p:nvPr>
        </p:nvSpPr>
        <p:spPr>
          <a:xfrm>
            <a:off x="628650" y="1564396"/>
            <a:ext cx="7733840" cy="437369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sz="2800" b="1" dirty="0" err="1"/>
              <a:t>Μακροεξέλιξη</a:t>
            </a:r>
            <a:endParaRPr lang="el-GR" sz="2800" b="1" dirty="0"/>
          </a:p>
          <a:p>
            <a:pPr>
              <a:lnSpc>
                <a:spcPct val="110000"/>
              </a:lnSpc>
            </a:pPr>
            <a:r>
              <a:rPr lang="el-GR" sz="2800" dirty="0" smtClean="0"/>
              <a:t>Εξέλιξη </a:t>
            </a:r>
            <a:r>
              <a:rPr lang="el-GR" sz="2800" dirty="0"/>
              <a:t>πάνω από το επίπεδο του </a:t>
            </a:r>
            <a:r>
              <a:rPr lang="el-GR" sz="2800" dirty="0" smtClean="0"/>
              <a:t>πληθυσμού.</a:t>
            </a:r>
            <a:endParaRPr lang="el-GR" sz="2800" dirty="0"/>
          </a:p>
          <a:p>
            <a:pPr>
              <a:lnSpc>
                <a:spcPct val="110000"/>
              </a:lnSpc>
            </a:pPr>
            <a:endParaRPr lang="el-GR" sz="2800" dirty="0"/>
          </a:p>
          <a:p>
            <a:pPr marL="0" indent="0">
              <a:lnSpc>
                <a:spcPct val="110000"/>
              </a:lnSpc>
              <a:buNone/>
            </a:pPr>
            <a:r>
              <a:rPr lang="el-GR" sz="2800" b="1" dirty="0" err="1"/>
              <a:t>Μικροεξέλιξη</a:t>
            </a:r>
            <a:endParaRPr lang="el-GR" sz="2800" b="1" dirty="0"/>
          </a:p>
          <a:p>
            <a:pPr>
              <a:lnSpc>
                <a:spcPct val="110000"/>
              </a:lnSpc>
            </a:pPr>
            <a:r>
              <a:rPr lang="el-GR" sz="2800" dirty="0" smtClean="0"/>
              <a:t>Αλλαγές </a:t>
            </a:r>
            <a:r>
              <a:rPr lang="el-GR" sz="2800" dirty="0"/>
              <a:t>στο επίπεδο του </a:t>
            </a:r>
            <a:r>
              <a:rPr lang="el-GR" sz="2800" dirty="0" smtClean="0"/>
              <a:t>πληθυσμού.</a:t>
            </a:r>
            <a:endParaRPr lang="el-GR" sz="2800" dirty="0"/>
          </a:p>
          <a:p>
            <a:pPr>
              <a:lnSpc>
                <a:spcPct val="110000"/>
              </a:lnSpc>
            </a:pPr>
            <a:endParaRPr lang="el-GR" sz="2800" dirty="0"/>
          </a:p>
          <a:p>
            <a:pPr marL="0" indent="0">
              <a:lnSpc>
                <a:spcPct val="110000"/>
              </a:lnSpc>
              <a:buNone/>
            </a:pPr>
            <a:r>
              <a:rPr lang="el-GR" sz="2800" b="1" dirty="0"/>
              <a:t>Συμπληρωματικές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2800" dirty="0"/>
              <a:t>Απαραίτητες για την κατανόηση της επίδρασης της γεωγραφίας στις εξελικτικές διεργασίες και το </a:t>
            </a:r>
            <a:r>
              <a:rPr lang="el-GR" sz="2800" dirty="0" smtClean="0"/>
              <a:t>αντίστροφο.</a:t>
            </a:r>
            <a:endParaRPr lang="el-GR" sz="28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27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Εστιγμένη</a:t>
            </a:r>
            <a:r>
              <a:rPr lang="el-GR" dirty="0" smtClean="0"/>
              <a:t> ισορροπία 1/3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Περίοδοι γρήγορης διαφοροποίησης που ακολουθούνται από περιόδους </a:t>
            </a:r>
            <a:r>
              <a:rPr lang="el-GR" altLang="en-US" sz="2400" dirty="0" smtClean="0"/>
              <a:t>στασιμότητας. 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65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Κύριες παγετώδεις </a:t>
            </a:r>
            <a:r>
              <a:rPr lang="el-GR" dirty="0" smtClean="0"/>
              <a:t>περίοδοι 4/5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89" y="1690689"/>
            <a:ext cx="6564022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90797" y="590352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8658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Εστιγμένη</a:t>
            </a:r>
            <a:r>
              <a:rPr lang="el-GR" dirty="0" smtClean="0"/>
              <a:t> ισορροπία 2/3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28" y="1525954"/>
            <a:ext cx="5659891" cy="4562676"/>
          </a:xfrm>
        </p:spPr>
      </p:pic>
      <p:sp>
        <p:nvSpPr>
          <p:cNvPr id="7" name="TextBox 6"/>
          <p:cNvSpPr txBox="1"/>
          <p:nvPr/>
        </p:nvSpPr>
        <p:spPr>
          <a:xfrm>
            <a:off x="7702520" y="58116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9717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Εστιγμένη</a:t>
            </a:r>
            <a:r>
              <a:rPr lang="el-GR" dirty="0" smtClean="0"/>
              <a:t> ισορροπία 3/3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82" y="1303615"/>
            <a:ext cx="4000288" cy="4873348"/>
          </a:xfrm>
        </p:spPr>
      </p:pic>
      <p:sp>
        <p:nvSpPr>
          <p:cNvPr id="7" name="TextBox 6"/>
          <p:cNvSpPr txBox="1"/>
          <p:nvPr/>
        </p:nvSpPr>
        <p:spPr>
          <a:xfrm>
            <a:off x="6511563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7430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Επιλογή ειδών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Ανάλογο της φυσικής επιλογής στο επίπεδο των </a:t>
            </a:r>
            <a:r>
              <a:rPr lang="el-GR" sz="2400" dirty="0" smtClean="0"/>
              <a:t>ειδών.</a:t>
            </a:r>
            <a:endParaRPr lang="el-GR" sz="2400" dirty="0"/>
          </a:p>
          <a:p>
            <a:endParaRPr lang="el-GR" sz="2400" dirty="0"/>
          </a:p>
          <a:p>
            <a:r>
              <a:rPr lang="el-GR" sz="2400" dirty="0"/>
              <a:t>Κάποια είδη με ορισμένους χαρακτήρες αυξάνονται ενώ άλλα μειώνονται ή </a:t>
            </a:r>
            <a:r>
              <a:rPr lang="el-GR" sz="2400" dirty="0" smtClean="0"/>
              <a:t>εξαφανίζονται.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63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Γενετική παρέκκλιση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3" y="1690689"/>
            <a:ext cx="7886700" cy="4283084"/>
          </a:xfrm>
        </p:spPr>
      </p:pic>
      <p:sp>
        <p:nvSpPr>
          <p:cNvPr id="7" name="TextBox 6"/>
          <p:cNvSpPr txBox="1"/>
          <p:nvPr/>
        </p:nvSpPr>
        <p:spPr>
          <a:xfrm>
            <a:off x="8109141" y="58352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30678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Φυσική επιλογή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/>
              <a:t>Η διεργασία διαφορετικής επιβίωσης και αναπαραγωγής σε έναν </a:t>
            </a:r>
            <a:r>
              <a:rPr lang="el-GR" sz="2400" dirty="0" smtClean="0"/>
              <a:t>πληθυσμό.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60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Γονιδιακή ροή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/>
              <a:t>Η μεταφορά </a:t>
            </a:r>
            <a:r>
              <a:rPr lang="el-GR" sz="2400" dirty="0" err="1" smtClean="0"/>
              <a:t>αλληλόμορφων</a:t>
            </a:r>
            <a:r>
              <a:rPr lang="el-GR" sz="2400" dirty="0" smtClean="0"/>
              <a:t> </a:t>
            </a:r>
            <a:r>
              <a:rPr lang="el-GR" sz="2400" dirty="0"/>
              <a:t>μέσα σε έναν πληθυσμό ή από πληθυσμό σε </a:t>
            </a:r>
            <a:r>
              <a:rPr lang="el-GR" sz="2400" dirty="0" smtClean="0"/>
              <a:t>πληθυσμό.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10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Γονιδιακή ροή 2/2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43" y="1601191"/>
            <a:ext cx="3576071" cy="4597806"/>
          </a:xfrm>
        </p:spPr>
      </p:pic>
      <p:sp>
        <p:nvSpPr>
          <p:cNvPr id="6" name="TextBox 5"/>
          <p:cNvSpPr txBox="1"/>
          <p:nvPr/>
        </p:nvSpPr>
        <p:spPr>
          <a:xfrm>
            <a:off x="6003954" y="59219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61102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Αρχή του ιδρυτή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83" y="1575411"/>
            <a:ext cx="6100576" cy="4569087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37489" y="58194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r>
              <a:rPr lang="el-GR" sz="1200" dirty="0" smtClean="0"/>
              <a:t>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20193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Ειδογένεση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err="1"/>
              <a:t>Αλλοπάτρια</a:t>
            </a:r>
            <a:endParaRPr lang="el-GR" sz="2400" dirty="0"/>
          </a:p>
          <a:p>
            <a:r>
              <a:rPr lang="el-GR" sz="2400" dirty="0" err="1"/>
              <a:t>Συμπάτρια</a:t>
            </a:r>
            <a:endParaRPr lang="el-GR" sz="2400" dirty="0"/>
          </a:p>
          <a:p>
            <a:r>
              <a:rPr lang="el-GR" sz="2400" dirty="0" err="1"/>
              <a:t>Παραπάτρια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97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Αλλοπάτρια</a:t>
            </a:r>
            <a:r>
              <a:rPr lang="el-GR" dirty="0" smtClean="0"/>
              <a:t> </a:t>
            </a:r>
            <a:r>
              <a:rPr lang="el-GR" dirty="0" err="1" smtClean="0"/>
              <a:t>ειδογένεση</a:t>
            </a:r>
            <a:r>
              <a:rPr lang="el-GR" dirty="0" smtClean="0"/>
              <a:t> 1/3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b="1" dirty="0" err="1"/>
              <a:t>Βικαριανιστικά</a:t>
            </a:r>
            <a:r>
              <a:rPr lang="el-GR" sz="2400" b="1" dirty="0"/>
              <a:t> γεγονότα</a:t>
            </a:r>
          </a:p>
          <a:p>
            <a:endParaRPr lang="el-GR" sz="2400" dirty="0"/>
          </a:p>
          <a:p>
            <a:r>
              <a:rPr lang="el-GR" sz="2400" dirty="0"/>
              <a:t>Περιβαλλοντική αλλαγή που δημιουργεί φράγματα στη </a:t>
            </a:r>
            <a:r>
              <a:rPr lang="el-GR" sz="2400" dirty="0" smtClean="0"/>
              <a:t>διασπορά.</a:t>
            </a:r>
            <a:endParaRPr lang="el-GR" sz="2400" dirty="0"/>
          </a:p>
          <a:p>
            <a:endParaRPr lang="el-GR" sz="2400" dirty="0"/>
          </a:p>
          <a:p>
            <a:pPr marL="0" indent="0">
              <a:buNone/>
            </a:pPr>
            <a:r>
              <a:rPr lang="el-GR" sz="2400" b="1" dirty="0"/>
              <a:t>Διασπορά</a:t>
            </a:r>
          </a:p>
          <a:p>
            <a:endParaRPr lang="el-GR" sz="2400" dirty="0"/>
          </a:p>
          <a:p>
            <a:r>
              <a:rPr lang="el-GR" sz="2400" dirty="0"/>
              <a:t>Μετανάστευση σε προηγουμένως ακατοίκητη </a:t>
            </a:r>
            <a:r>
              <a:rPr lang="el-GR" sz="2400" dirty="0" smtClean="0"/>
              <a:t>περιοχή.</a:t>
            </a:r>
            <a:endParaRPr lang="el-GR" sz="24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0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Κύριες παγετώδεις </a:t>
            </a:r>
            <a:r>
              <a:rPr lang="el-GR" dirty="0" smtClean="0"/>
              <a:t>περίοδοι 5/5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70339"/>
            <a:ext cx="7886700" cy="1994131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39953" y="348747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8180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Αλλοπάτρια</a:t>
            </a:r>
            <a:r>
              <a:rPr lang="el-GR" dirty="0" smtClean="0"/>
              <a:t> </a:t>
            </a:r>
            <a:r>
              <a:rPr lang="el-GR" dirty="0" err="1" smtClean="0"/>
              <a:t>ειδογένεση</a:t>
            </a:r>
            <a:r>
              <a:rPr lang="el-GR" dirty="0" smtClean="0"/>
              <a:t> 2/3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60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56" y="1825625"/>
            <a:ext cx="5809887" cy="4351338"/>
          </a:xfrm>
        </p:spPr>
      </p:pic>
      <p:sp>
        <p:nvSpPr>
          <p:cNvPr id="6" name="TextBox 5"/>
          <p:cNvSpPr txBox="1"/>
          <p:nvPr/>
        </p:nvSpPr>
        <p:spPr>
          <a:xfrm>
            <a:off x="7084078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80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Αλλοπάτρια</a:t>
            </a:r>
            <a:r>
              <a:rPr lang="el-GR" dirty="0" smtClean="0"/>
              <a:t> </a:t>
            </a:r>
            <a:r>
              <a:rPr lang="el-GR" dirty="0" err="1" smtClean="0"/>
              <a:t>ειδογένεση</a:t>
            </a:r>
            <a:r>
              <a:rPr lang="el-GR" dirty="0" smtClean="0"/>
              <a:t> 3/3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61</a:t>
            </a:fld>
            <a:endParaRPr lang="en-US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27" y="1690689"/>
            <a:ext cx="6545392" cy="4351338"/>
          </a:xfrm>
        </p:spPr>
      </p:pic>
      <p:sp>
        <p:nvSpPr>
          <p:cNvPr id="7" name="TextBox 6"/>
          <p:cNvSpPr txBox="1"/>
          <p:nvPr/>
        </p:nvSpPr>
        <p:spPr>
          <a:xfrm>
            <a:off x="7905420" y="5765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r>
              <a:rPr lang="el-GR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96887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Συμπάτρια</a:t>
            </a:r>
            <a:r>
              <a:rPr lang="el-GR" dirty="0" smtClean="0"/>
              <a:t> </a:t>
            </a:r>
            <a:r>
              <a:rPr lang="el-GR" dirty="0" err="1" smtClean="0"/>
              <a:t>ειδογένεση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79" y="1825625"/>
            <a:ext cx="5809841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97592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</a:t>
            </a:r>
            <a:r>
              <a:rPr lang="el-GR" sz="1200" dirty="0" smtClean="0">
                <a:solidFill>
                  <a:schemeClr val="bg1"/>
                </a:solidFill>
              </a:rPr>
              <a:t>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060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>
        <p:nvSpPr>
          <p:cNvPr id="9113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altLang="en-US" sz="2000" dirty="0" smtClean="0"/>
              <a:t>Το παρόν έργο αποτελεί την έκδοση 1.0.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l-GR" smtClean="0"/>
              <a:t>Ενότητα 3. Βιογεωγραφία (Μέρος Γ')</a:t>
            </a:r>
            <a:endParaRPr lang="el-GR"/>
          </a:p>
        </p:txBody>
      </p:sp>
      <p:sp>
        <p:nvSpPr>
          <p:cNvPr id="911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C6C0F42-0785-43AA-ADCF-D3DEB04C0D7A}" type="slidenum">
              <a:rPr lang="el-GR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66</a:t>
            </a:fld>
            <a:endParaRPr lang="el-GR" altLang="en-US" sz="1200" smtClean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>
        <p:nvSpPr>
          <p:cNvPr id="9216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Εθνικόν και Καποδιστριακόν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err="1" smtClean="0"/>
              <a:t>Λεγάκις</a:t>
            </a:r>
            <a:r>
              <a:rPr lang="el-GR" altLang="en-US" sz="2000" dirty="0" smtClean="0"/>
              <a:t> Αναστάσιος, Αναπληρωτής Καθηγητής. «</a:t>
            </a:r>
            <a:r>
              <a:rPr lang="en-US" altLang="en-US" sz="2000" dirty="0" smtClean="0"/>
              <a:t>Z</a:t>
            </a:r>
            <a:r>
              <a:rPr lang="el-GR" altLang="en-US" sz="2000" dirty="0" err="1" smtClean="0"/>
              <a:t>ωική</a:t>
            </a:r>
            <a:r>
              <a:rPr lang="el-GR" altLang="en-US" sz="2000" dirty="0" smtClean="0"/>
              <a:t> Ποικιλότητα. Ενότητα 3. Βιογεωγραφία, Μέρος Γ’». Έκδοση: 1.0. Αθήνα 2014. Διαθέσιμο από τη δικτυακή διεύθυνση: </a:t>
            </a:r>
            <a:r>
              <a:rPr lang="en-GB" altLang="en-US" sz="2000" dirty="0"/>
              <a:t>http://opencourses.uoa.gr/courses/BIOL100/</a:t>
            </a:r>
            <a:endParaRPr lang="el-GR" altLang="en-US" dirty="0" smtClean="0"/>
          </a:p>
          <a:p>
            <a:pPr marL="0" indent="0" eaLnBrk="1" hangingPunct="1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l-GR" smtClean="0"/>
              <a:t>Ενότητα 3. Βιογεωγραφία (Μέρος Γ')</a:t>
            </a:r>
            <a:endParaRPr lang="el-GR"/>
          </a:p>
        </p:txBody>
      </p:sp>
      <p:sp>
        <p:nvSpPr>
          <p:cNvPr id="921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9099ABD-E14C-4539-A9BA-982BA8B299D0}" type="slidenum">
              <a:rPr lang="el-GR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67</a:t>
            </a:fld>
            <a:endParaRPr lang="el-GR" altLang="en-US" sz="1200" smtClean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Επιπτώσεις των παγετώνων Αλλαγές στη θερμοκρασία 1/4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2050567"/>
            <a:ext cx="7200000" cy="3101231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0" y="512508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/>
              <a:t>Evolution des températures ces 900_000 dernières années. Les tirets</a:t>
            </a:r>
            <a:br>
              <a:rPr lang="fr-FR" b="1" i="1" dirty="0"/>
            </a:br>
            <a:r>
              <a:rPr lang="fr-FR" b="1" i="1" dirty="0"/>
              <a:t>en pointillés représentent la moyenne de la Terre actuelle (15°C)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01343" y="471057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90871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r>
              <a:rPr lang="el-GR" sz="1600" b="1" dirty="0" smtClean="0"/>
              <a:t>Εικόνα 1</a:t>
            </a:r>
            <a:r>
              <a:rPr lang="en-US" sz="1600" b="1" dirty="0" smtClean="0"/>
              <a:t> </a:t>
            </a:r>
            <a:r>
              <a:rPr lang="el-GR" sz="1600" b="1" dirty="0" smtClean="0"/>
              <a:t>- </a:t>
            </a:r>
            <a:r>
              <a:rPr lang="el-GR" sz="1600" b="1" dirty="0"/>
              <a:t>4. </a:t>
            </a:r>
            <a:r>
              <a:rPr lang="el-GR" sz="1600" dirty="0"/>
              <a:t>Σύνδεσμος: </a:t>
            </a:r>
            <a:r>
              <a:rPr lang="en-US" sz="1600" dirty="0"/>
              <a:t>http://philippelopes.free.fr/InfluencesClimatiques.htm. </a:t>
            </a:r>
            <a:r>
              <a:rPr lang="el-GR" sz="1600" dirty="0"/>
              <a:t>Πηγή: </a:t>
            </a:r>
            <a:r>
              <a:rPr lang="en-US" sz="1600" dirty="0"/>
              <a:t>http://philippelopes.free.fr/.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5. </a:t>
            </a:r>
            <a:r>
              <a:rPr lang="en-US" sz="1600" dirty="0"/>
              <a:t>Copyright © 2014 University of Washington. </a:t>
            </a:r>
            <a:r>
              <a:rPr lang="el-GR" sz="1600" dirty="0"/>
              <a:t>Σύνδεσμος: </a:t>
            </a:r>
            <a:r>
              <a:rPr lang="en-US" sz="1600" dirty="0"/>
              <a:t>http://www.atmos.washington.edu/1998Q4/211/project2/group4.htm. </a:t>
            </a:r>
            <a:r>
              <a:rPr lang="el-GR" sz="1600" dirty="0"/>
              <a:t>Πηγή: </a:t>
            </a:r>
            <a:r>
              <a:rPr lang="en-US" sz="1600" dirty="0"/>
              <a:t>http://www.atmos.washington.edu/.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6. </a:t>
            </a:r>
            <a:r>
              <a:rPr lang="en-US" sz="1600" dirty="0"/>
              <a:t>Copyright © 2002 The </a:t>
            </a:r>
            <a:r>
              <a:rPr lang="en-US" sz="1600" dirty="0" err="1"/>
              <a:t>Nexial</a:t>
            </a:r>
            <a:r>
              <a:rPr lang="en-US" sz="1600" dirty="0"/>
              <a:t> Institute. </a:t>
            </a:r>
            <a:r>
              <a:rPr lang="el-GR" sz="1600" dirty="0"/>
              <a:t>Σύνδεσμος: </a:t>
            </a:r>
            <a:r>
              <a:rPr lang="en-US" sz="1600" dirty="0"/>
              <a:t>http://www.nexialinstitute.com/paleo_temp.htm. </a:t>
            </a:r>
            <a:r>
              <a:rPr lang="el-GR" sz="1600" dirty="0"/>
              <a:t>Πηγή: </a:t>
            </a:r>
            <a:r>
              <a:rPr lang="en-US" sz="1600" dirty="0"/>
              <a:t>http://www.nexialinstitute.com/.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l-GR" sz="1600" dirty="0"/>
              <a:t>Σύνδεσμος: </a:t>
            </a:r>
            <a:r>
              <a:rPr lang="en-US" sz="1600" dirty="0"/>
              <a:t>http://la.climatologie.free.fr/glaciation/glaciation2.htm#HAUT. </a:t>
            </a:r>
            <a:r>
              <a:rPr lang="el-GR" sz="1600" dirty="0"/>
              <a:t>Πηγή: </a:t>
            </a:r>
            <a:r>
              <a:rPr lang="en-US" sz="1600" dirty="0"/>
              <a:t>http://la.climatologie.free.fr/.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8</a:t>
            </a:r>
            <a:r>
              <a:rPr lang="el-GR" sz="1600" dirty="0"/>
              <a:t>. </a:t>
            </a:r>
            <a:r>
              <a:rPr lang="en-US" sz="1600" dirty="0"/>
              <a:t>Copyright 2015 © Arizona Board of Regents. University of Arizona.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http://www.geo.arizona.edu/Antevs/nats104/00lect26.html. </a:t>
            </a:r>
            <a:r>
              <a:rPr lang="el-GR" sz="1600" dirty="0"/>
              <a:t>Πηγή: </a:t>
            </a:r>
            <a:r>
              <a:rPr lang="en-US" sz="1600" dirty="0"/>
              <a:t>http://www.geo.arizona.edu.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9 - 11. </a:t>
            </a:r>
            <a:r>
              <a:rPr lang="el-GR" sz="1600" dirty="0"/>
              <a:t>Πηγή: </a:t>
            </a:r>
            <a:r>
              <a:rPr lang="en-US" sz="1600" dirty="0" err="1"/>
              <a:t>Sinauer</a:t>
            </a:r>
            <a:r>
              <a:rPr lang="en-US" sz="1600" dirty="0"/>
              <a:t> Publications. Biogeography, Third Edition. Mark V. </a:t>
            </a:r>
            <a:r>
              <a:rPr lang="en-US" sz="1600" dirty="0" err="1"/>
              <a:t>Lomolino</a:t>
            </a:r>
            <a:r>
              <a:rPr lang="en-US" sz="1600" dirty="0"/>
              <a:t>. Brett R. Riddle. James H. Brown.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2/7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12. </a:t>
            </a:r>
            <a:r>
              <a:rPr lang="en-US" sz="1600" dirty="0"/>
              <a:t>LinkedIn Corporation © 2015. </a:t>
            </a:r>
            <a:r>
              <a:rPr lang="el-GR" sz="1600" dirty="0"/>
              <a:t>Ε</a:t>
            </a:r>
            <a:r>
              <a:rPr lang="en-US" sz="1600" dirty="0"/>
              <a:t>GLACIATION AND BIOGEOGRAPHIC DYNAMICS OF THE PLEISTOCENE.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http://www.slideshare.net/MattRobinson11/biogeo-lec-7-glaciation-and-the-pleistocene. </a:t>
            </a:r>
            <a:r>
              <a:rPr lang="el-GR" sz="1600" dirty="0"/>
              <a:t>Πηγή: </a:t>
            </a:r>
            <a:r>
              <a:rPr lang="en-US" sz="1600" dirty="0"/>
              <a:t>http://www.slideshare.net/.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13. </a:t>
            </a:r>
            <a:r>
              <a:rPr lang="en-US" sz="1600" dirty="0"/>
              <a:t>LinkedIn Corporation © 2015. </a:t>
            </a:r>
            <a:r>
              <a:rPr lang="el-GR" sz="1600" dirty="0"/>
              <a:t>Ε</a:t>
            </a:r>
            <a:r>
              <a:rPr lang="en-US" sz="1600" dirty="0"/>
              <a:t>GLACIATION AND BIOGEOGRAPHIC DYNAMICS OF THE PLEISTOCENE.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http://www.slideshare.net/MattRobinson11/biogeo-lec-7-glaciation-and-the-pleistocene. </a:t>
            </a:r>
            <a:r>
              <a:rPr lang="el-GR" sz="1600" dirty="0"/>
              <a:t>Πηγή: </a:t>
            </a:r>
            <a:r>
              <a:rPr lang="en-US" sz="1600" dirty="0"/>
              <a:t>http://www.slideshare.net/.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14 – </a:t>
            </a:r>
            <a:r>
              <a:rPr lang="el-GR" sz="1600" b="1" dirty="0" smtClean="0"/>
              <a:t>18. </a:t>
            </a:r>
            <a:r>
              <a:rPr lang="en-US" sz="1600" dirty="0"/>
              <a:t>Jurassic-Pliocene biogeography: Testing a model with velvet worm (</a:t>
            </a:r>
            <a:r>
              <a:rPr lang="en-US" sz="1600" dirty="0" err="1"/>
              <a:t>Onychophora</a:t>
            </a:r>
            <a:r>
              <a:rPr lang="en-US" sz="1600" dirty="0"/>
              <a:t>) </a:t>
            </a:r>
            <a:r>
              <a:rPr lang="en-US" sz="1600" dirty="0" err="1"/>
              <a:t>vicariance</a:t>
            </a:r>
            <a:r>
              <a:rPr lang="en-US" sz="1600" dirty="0"/>
              <a:t> April 1996 · </a:t>
            </a:r>
            <a:r>
              <a:rPr lang="en-US" sz="1600" dirty="0" err="1"/>
              <a:t>Revista</a:t>
            </a:r>
            <a:r>
              <a:rPr lang="en-US" sz="1600" dirty="0"/>
              <a:t> de </a:t>
            </a:r>
            <a:r>
              <a:rPr lang="en-US" sz="1600" dirty="0" err="1"/>
              <a:t>biologia</a:t>
            </a:r>
            <a:r>
              <a:rPr lang="en-US" sz="1600" dirty="0"/>
              <a:t> </a:t>
            </a:r>
            <a:r>
              <a:rPr lang="en-US" sz="1600" dirty="0" smtClean="0"/>
              <a:t>tropical</a:t>
            </a:r>
            <a:r>
              <a:rPr lang="el-GR" sz="1600" dirty="0" smtClean="0"/>
              <a:t>. </a:t>
            </a:r>
            <a:r>
              <a:rPr lang="en-US" sz="1600" dirty="0" smtClean="0"/>
              <a:t>Julián </a:t>
            </a:r>
            <a:r>
              <a:rPr lang="en-US" sz="1600" dirty="0" err="1" smtClean="0"/>
              <a:t>Monge-Nájera</a:t>
            </a:r>
            <a:r>
              <a:rPr lang="el-GR" sz="1600" dirty="0" smtClean="0"/>
              <a:t>.</a:t>
            </a:r>
          </a:p>
          <a:p>
            <a:r>
              <a:rPr lang="el-GR" sz="1600" b="1" dirty="0" smtClean="0"/>
              <a:t>Εικόνα 19. </a:t>
            </a:r>
            <a:r>
              <a:rPr lang="el-GR" sz="1600" dirty="0" smtClean="0"/>
              <a:t>Σύνδεσμος: </a:t>
            </a:r>
            <a:r>
              <a:rPr lang="en-US" sz="1600" dirty="0"/>
              <a:t>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License; https://commons.wikimedia.org/wiki/File:Last_Glacial_Maximum_Vegetation_Map.svg</a:t>
            </a:r>
            <a:r>
              <a:rPr lang="el-GR" sz="1600" dirty="0" smtClean="0"/>
              <a:t>. Πηγή: </a:t>
            </a:r>
            <a:r>
              <a:rPr lang="en-US" sz="1600" dirty="0"/>
              <a:t>https://</a:t>
            </a:r>
            <a:r>
              <a:rPr lang="en-US" sz="1600" dirty="0" smtClean="0"/>
              <a:t>commons.wikimedia.org</a:t>
            </a:r>
            <a:r>
              <a:rPr lang="el-GR" sz="1600" dirty="0" smtClean="0"/>
              <a:t>.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20 - 26. </a:t>
            </a:r>
            <a:r>
              <a:rPr lang="el-GR" sz="1600" dirty="0"/>
              <a:t>Σύνδεσμος: </a:t>
            </a:r>
            <a:r>
              <a:rPr lang="en-US" sz="1600" dirty="0"/>
              <a:t>http://www.esd.ornl.gov/projects/qen/nercEUROPE.html. </a:t>
            </a:r>
            <a:r>
              <a:rPr lang="el-GR" sz="1600" dirty="0"/>
              <a:t>Πηγή: </a:t>
            </a:r>
            <a:r>
              <a:rPr lang="en-US" sz="1600" dirty="0"/>
              <a:t>http://www.esd.ornl.gov/.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3/7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 smtClean="0"/>
              <a:t>Εικόνα 27. </a:t>
            </a:r>
            <a:r>
              <a:rPr lang="en-US" sz="1600" dirty="0"/>
              <a:t>GLACIATION AND BIOGEOGRAPHIC DYNAMICS OF THE PLEISTOCENE.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http://www.slideshare.net/MattRobinson11/biogeo-lec-7-glaciation-and-the-pleistocene. </a:t>
            </a:r>
            <a:r>
              <a:rPr lang="el-GR" sz="1600" dirty="0"/>
              <a:t>Πηγή: </a:t>
            </a:r>
            <a:r>
              <a:rPr lang="en-US" sz="1600" dirty="0"/>
              <a:t>http://www.slideshare.net.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 smtClean="0"/>
              <a:t>28. </a:t>
            </a:r>
            <a:r>
              <a:rPr lang="el-GR" sz="1600" dirty="0"/>
              <a:t>Σύνδεσμος: </a:t>
            </a:r>
            <a:r>
              <a:rPr lang="en-US" sz="1600" dirty="0"/>
              <a:t>http://slideplayer.org/slide/661031/. </a:t>
            </a:r>
            <a:r>
              <a:rPr lang="el-GR" sz="1600" dirty="0"/>
              <a:t>Πηγή: </a:t>
            </a:r>
            <a:r>
              <a:rPr lang="en-US" sz="1600" dirty="0"/>
              <a:t>Martin und Klein 1989. http://slideplayer.org.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 smtClean="0"/>
              <a:t>29. </a:t>
            </a:r>
            <a:r>
              <a:rPr lang="el-GR" sz="1600" dirty="0"/>
              <a:t>Πηγή: </a:t>
            </a:r>
            <a:r>
              <a:rPr lang="en-US" sz="1600" dirty="0" err="1"/>
              <a:t>Sinauer</a:t>
            </a:r>
            <a:r>
              <a:rPr lang="en-US" sz="1600" dirty="0"/>
              <a:t> Publications. Biogeography, Third Edition. Mark V. </a:t>
            </a:r>
            <a:r>
              <a:rPr lang="en-US" sz="1600" dirty="0" err="1"/>
              <a:t>Lomolino</a:t>
            </a:r>
            <a:r>
              <a:rPr lang="en-US" sz="1600" dirty="0"/>
              <a:t>. Brett R. Riddle. James H. Brown.</a:t>
            </a:r>
          </a:p>
          <a:p>
            <a:r>
              <a:rPr lang="el-GR" sz="1600" b="1" dirty="0" smtClean="0"/>
              <a:t>Εικόνα 30</a:t>
            </a:r>
            <a:r>
              <a:rPr lang="el-GR" sz="1600" dirty="0"/>
              <a:t>. Πηγή: </a:t>
            </a:r>
            <a:r>
              <a:rPr lang="en-US" sz="1600" dirty="0" err="1"/>
              <a:t>Sinauer</a:t>
            </a:r>
            <a:r>
              <a:rPr lang="en-US" sz="1600" dirty="0"/>
              <a:t> Publications. Biogeography, Third Edition. Mark V. </a:t>
            </a:r>
            <a:r>
              <a:rPr lang="en-US" sz="1600" dirty="0" err="1"/>
              <a:t>Lomolino</a:t>
            </a:r>
            <a:r>
              <a:rPr lang="en-US" sz="1600" dirty="0"/>
              <a:t>. Brett R. Riddle. James H. Brown.</a:t>
            </a:r>
          </a:p>
          <a:p>
            <a:r>
              <a:rPr lang="el-GR" sz="1600" b="1" dirty="0"/>
              <a:t>Εικόνα 31. </a:t>
            </a:r>
            <a:r>
              <a:rPr lang="el-GR" sz="1600" dirty="0"/>
              <a:t>Σύνδεσμος: http://www.google.gr/imgres?imgurl=http://image.slidesharecdn.com/biogeolec7-glaciationandthepleistocene-140415114357-phpapp02/95/biogeo-lec-7-glaciation-and-the-pleistocene-56-638.jpg%3Fcb%3D1397562324&amp;imgrefurl=http://www.slideshare.net/MattRobinson11/biogeo-lec-7-glaciation-and-the-pleistocene&amp;h=479&amp;w=638&amp;tbnid=F_xaG6JXyO4mXM&amp;tbnh=194&amp;tbnw=259&amp;usg=__888Zs-50h1xZFsj44z3-r6c07HM=&amp;hl=el&amp;docid=DNQcco2_H_-D5M. Πηγή: www.slideshare.net. 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4/7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 smtClean="0"/>
              <a:t>Εικόνα 32. </a:t>
            </a:r>
            <a:r>
              <a:rPr lang="el-GR" sz="1600" dirty="0"/>
              <a:t>Σύνδεσμος: </a:t>
            </a:r>
            <a:r>
              <a:rPr lang="en-US" sz="1600" dirty="0"/>
              <a:t>http://www.google.gr/imgres?imgurl=http://image.slidesharecdn.com/biogeolec7-glaciationandthepleistocene-140415114357-phpapp02/95/biogeo-lec-7-glaciation-and-the-pleistocene-56-638.jpg%3Fcb%3D1397562324&amp;imgrefurl=http://www.slideshare.net/MattRobinson11/biogeo-lec-7-glaciation-and-the-pleistocene&amp;h=479&amp;w=638&amp;tbnid=F_xaG6JXyO4mXM&amp;tbnh=194&amp;tbnw=259&amp;usg=__888Zs-50h1xZFsj44z3-r6c07HM=&amp;hl=el&amp;docid=DNQcco2_H_-D5M. </a:t>
            </a:r>
            <a:r>
              <a:rPr lang="el-GR" sz="1600" dirty="0"/>
              <a:t>Πηγή: </a:t>
            </a:r>
            <a:r>
              <a:rPr lang="en-US" sz="1600" dirty="0"/>
              <a:t>www.slideshare.net.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 smtClean="0"/>
              <a:t>33</a:t>
            </a:r>
            <a:r>
              <a:rPr lang="el-GR" sz="1600" b="1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http://graphics.msi.ucsb.edu/ResHi/text/LongTerm/Kennett/Kennett.htm. </a:t>
            </a:r>
            <a:r>
              <a:rPr lang="el-GR" sz="1600" dirty="0" smtClean="0"/>
              <a:t>Πηγή:</a:t>
            </a:r>
            <a:r>
              <a:rPr lang="el-GR" sz="1600" b="1" dirty="0" smtClean="0"/>
              <a:t> </a:t>
            </a:r>
            <a:r>
              <a:rPr lang="en-US" sz="1600" dirty="0"/>
              <a:t>Roy, K., Valentine, J. W., Jablonski, D., and Kidwell, S. M., 1996, Scales of climatic variability and time averaging in Pleistocene biotas: Implications for ecology and evolution: Trends in Ecology and Evolution, v. 11, p. 458-463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l-GR" sz="1600" b="1" dirty="0" smtClean="0"/>
              <a:t>Εικόνα </a:t>
            </a:r>
            <a:r>
              <a:rPr lang="el-GR" sz="1600" b="1" dirty="0" smtClean="0"/>
              <a:t>34. </a:t>
            </a:r>
            <a:r>
              <a:rPr lang="el-GR" sz="1600" dirty="0"/>
              <a:t>Σύνδεσμος: </a:t>
            </a:r>
            <a:r>
              <a:rPr lang="en-US" sz="1600" dirty="0"/>
              <a:t>http://www.life.illinois.edu/ib/201/ppt/Species&amp;Speciation06.pdf. </a:t>
            </a:r>
            <a:r>
              <a:rPr lang="el-GR" sz="1600" dirty="0"/>
              <a:t>Πηγή:</a:t>
            </a:r>
            <a:r>
              <a:rPr lang="en-US" sz="1600" dirty="0"/>
              <a:t>http://www.life.illinois.edu</a:t>
            </a:r>
            <a:r>
              <a:rPr lang="en-US" sz="1600" dirty="0" smtClean="0"/>
              <a:t>.</a:t>
            </a:r>
            <a:endParaRPr lang="el-GR" sz="1600" dirty="0" smtClean="0"/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35. </a:t>
            </a:r>
            <a:r>
              <a:rPr lang="el-GR" sz="1600" dirty="0"/>
              <a:t>Σύνδεσμος: http://hubpages.com/education/North-America-Wild-Turkey-Species. Πηγή: http://hubpages.com/education.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5/7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36. </a:t>
            </a:r>
            <a:r>
              <a:rPr lang="en-US" sz="1600" dirty="0"/>
              <a:t>Contributions to https://bioglossa.wikispaces.com/ are licensed under a Creative Commons Attribution Share-Alike 3.0 License. Creative Commons Attribution Share-Alike 3.0 License. </a:t>
            </a:r>
            <a:r>
              <a:rPr lang="el-GR" sz="1600" dirty="0"/>
              <a:t>Σύνδεσμος: </a:t>
            </a:r>
            <a:r>
              <a:rPr lang="en-US" sz="1600" dirty="0"/>
              <a:t>https://bioglossa.wikispaces.com/Equil%C3%ADbrio%20Pontuado. </a:t>
            </a:r>
            <a:r>
              <a:rPr lang="el-GR" sz="1600" dirty="0"/>
              <a:t>Πηγή: </a:t>
            </a:r>
            <a:r>
              <a:rPr lang="en-US" sz="1600" dirty="0"/>
              <a:t>https://bioglossa.wikispaces.com.</a:t>
            </a:r>
          </a:p>
          <a:p>
            <a:r>
              <a:rPr lang="el-GR" sz="1600" b="1" dirty="0"/>
              <a:t>Εικόνα 37. </a:t>
            </a:r>
            <a:r>
              <a:rPr lang="el-GR" sz="1600" dirty="0"/>
              <a:t>© </a:t>
            </a:r>
            <a:r>
              <a:rPr lang="en-US" sz="1600" dirty="0"/>
              <a:t>Pearson Education, Inc. </a:t>
            </a:r>
            <a:r>
              <a:rPr lang="el-GR" sz="1600" dirty="0"/>
              <a:t>Πηγή: </a:t>
            </a:r>
            <a:r>
              <a:rPr lang="en-US" sz="1600" dirty="0"/>
              <a:t>M. R. Rose &amp; L.D. Mueller (2006). Evolution and ecology of the organism. </a:t>
            </a:r>
          </a:p>
          <a:p>
            <a:r>
              <a:rPr lang="el-GR" sz="1600" b="1" dirty="0"/>
              <a:t>Εικόνα 38. </a:t>
            </a:r>
            <a:r>
              <a:rPr lang="el-GR" sz="1600" dirty="0"/>
              <a:t>Σύνδεσμος: </a:t>
            </a:r>
            <a:r>
              <a:rPr lang="en-US" sz="1600" dirty="0"/>
              <a:t>http://www.cssforum.com.pk/css-optional-subjects/group-v/zoology/14536-notes-zoology-15.html. </a:t>
            </a:r>
            <a:r>
              <a:rPr lang="el-GR" sz="1600" dirty="0"/>
              <a:t>Πηγή: </a:t>
            </a:r>
            <a:r>
              <a:rPr lang="en-US" sz="1600" dirty="0"/>
              <a:t>http://www.cssforum.com.pk.</a:t>
            </a:r>
          </a:p>
          <a:p>
            <a:r>
              <a:rPr lang="el-GR" sz="1600" b="1" dirty="0"/>
              <a:t>Εικόνα 39. </a:t>
            </a:r>
            <a:r>
              <a:rPr lang="el-GR" sz="1600" dirty="0"/>
              <a:t>© </a:t>
            </a:r>
            <a:r>
              <a:rPr lang="en-US" sz="1600" dirty="0"/>
              <a:t>Pearson Education, Inc. </a:t>
            </a:r>
            <a:r>
              <a:rPr lang="el-GR" sz="1600" dirty="0"/>
              <a:t>Πηγή: </a:t>
            </a:r>
            <a:r>
              <a:rPr lang="en-US" sz="1600" dirty="0"/>
              <a:t>M. R. Rose &amp; L.D. Mueller (2006). Evolution and ecology of the organism.</a:t>
            </a:r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40. </a:t>
            </a:r>
            <a:r>
              <a:rPr lang="el-GR" sz="1600" dirty="0"/>
              <a:t>Σύνδεσμος: </a:t>
            </a:r>
            <a:r>
              <a:rPr lang="en-US" sz="1600" dirty="0"/>
              <a:t>http://fig.cox.miami.edu/~cmallery/150/evol/23x5.jpg  http://greatneck.k12.ny.us/gnps/shs/dept/science/krauz/bio_h/handouts_000.html. </a:t>
            </a:r>
            <a:r>
              <a:rPr lang="el-GR" sz="1600" dirty="0"/>
              <a:t>Πηγή:</a:t>
            </a:r>
            <a:r>
              <a:rPr lang="en-US" sz="1600" dirty="0"/>
              <a:t>http://greatneck.k12.ny.u. </a:t>
            </a:r>
          </a:p>
          <a:p>
            <a:r>
              <a:rPr lang="el-GR" sz="1600" b="1" dirty="0"/>
              <a:t>Εικόνα 41</a:t>
            </a:r>
            <a:r>
              <a:rPr lang="el-GR" sz="1600" dirty="0"/>
              <a:t>. Σύνδεσμος: </a:t>
            </a:r>
            <a:r>
              <a:rPr lang="en-US" sz="1600" dirty="0"/>
              <a:t>http://krupp.wcc.hawaii.edu/biol101/present/lcture12/sld028.htm. </a:t>
            </a:r>
            <a:r>
              <a:rPr lang="el-GR" sz="1600" dirty="0"/>
              <a:t>Πηγή: </a:t>
            </a:r>
            <a:r>
              <a:rPr lang="en-US" sz="1600" dirty="0"/>
              <a:t>http://krupp.wcc.hawaii.edu.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6/7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42. </a:t>
            </a:r>
            <a:r>
              <a:rPr lang="el-GR" sz="1600" dirty="0"/>
              <a:t>Σύνδεσμος: http://www.life.illinois.edu/ib/201/ppt/Species&amp;Speciation06.pdf. Πηγή: http://www.life.illinois.edu.</a:t>
            </a:r>
          </a:p>
          <a:p>
            <a:r>
              <a:rPr lang="el-GR" sz="1600" b="1" dirty="0"/>
              <a:t>Εικόνα 43. </a:t>
            </a:r>
            <a:r>
              <a:rPr lang="el-GR" sz="1600" dirty="0"/>
              <a:t>Σύνδεσμος: http://krupp.wcc.hawaii.edu/biol101/present/lcture12/sld030.htm. Πηγή: http://krupp.wcc.hawaii.edu/.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5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Επιπτώσεις των παγετώνων Αλλαγές στη </a:t>
            </a:r>
            <a:r>
              <a:rPr lang="el-GR" sz="4000" dirty="0" smtClean="0"/>
              <a:t>θερμοκρασία 2/4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72" y="1825625"/>
            <a:ext cx="6482055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64557" y="49872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413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Επιπτώσεις των παγετώνων Αλλαγές στη </a:t>
            </a:r>
            <a:r>
              <a:rPr lang="el-GR" sz="4000" dirty="0" smtClean="0"/>
              <a:t>θερμοκρασία 3/4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3. Βιογεωγραφία (Μέρος Γ')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9" y="1690689"/>
            <a:ext cx="6247946" cy="4362202"/>
          </a:xfrm>
        </p:spPr>
      </p:pic>
      <p:sp>
        <p:nvSpPr>
          <p:cNvPr id="6" name="TextBox 5"/>
          <p:cNvSpPr txBox="1"/>
          <p:nvPr/>
        </p:nvSpPr>
        <p:spPr>
          <a:xfrm>
            <a:off x="7436161" y="577365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036081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1650</TotalTime>
  <Words>2474</Words>
  <Application>Microsoft Office PowerPoint</Application>
  <PresentationFormat>On-screen Show (4:3)</PresentationFormat>
  <Paragraphs>461</Paragraphs>
  <Slides>75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Tahoma</vt:lpstr>
      <vt:lpstr>Wingdings</vt:lpstr>
      <vt:lpstr>Θέμα του Office</vt:lpstr>
      <vt:lpstr>Ζωική Ποικιλότητα</vt:lpstr>
      <vt:lpstr>Κύριες παγετώδεις περίοδοι 1/5</vt:lpstr>
      <vt:lpstr>Κύριες παγετώδεις περίοδοι 2/5</vt:lpstr>
      <vt:lpstr>Κύριες παγετώδεις περίοδοι 3/5</vt:lpstr>
      <vt:lpstr>Κύριες παγετώδεις περίοδοι 4/5</vt:lpstr>
      <vt:lpstr>Κύριες παγετώδεις περίοδοι 5/5</vt:lpstr>
      <vt:lpstr>Επιπτώσεις των παγετώνων Αλλαγές στη θερμοκρασία 1/4</vt:lpstr>
      <vt:lpstr>Επιπτώσεις των παγετώνων Αλλαγές στη θερμοκρασία 2/4</vt:lpstr>
      <vt:lpstr>Επιπτώσεις των παγετώνων Αλλαγές στη θερμοκρασία 3/4</vt:lpstr>
      <vt:lpstr>Επιπτώσεις των παγετώνων Αλλαγές στη θερμοκρασία 4/4</vt:lpstr>
      <vt:lpstr>Αλλαγές στις κλιματικές ζώνες</vt:lpstr>
      <vt:lpstr>Αλλαγή στη στάθμη  της θάλασσας 1/3</vt:lpstr>
      <vt:lpstr>Αλλαγή στη στάθμη  της θάλασσας 2/3</vt:lpstr>
      <vt:lpstr>Αλλαγή στη στάθμη  της θάλασσας 3/3</vt:lpstr>
      <vt:lpstr>Βιογεωγραφικές επιπτώσεις  των παγετώνων 1/2</vt:lpstr>
      <vt:lpstr>Βιογεωγραφικές επιπτώσεις  των παγετώνων 2/2</vt:lpstr>
      <vt:lpstr>Η απόκριση των οργανισμών 1/2</vt:lpstr>
      <vt:lpstr>Η απόκριση των οργανισμών 2/2</vt:lpstr>
      <vt:lpstr>Βλάστηση Παλαιόκαινου 65-56 εκ. χρόνια</vt:lpstr>
      <vt:lpstr>Βλάστηση Ηωκαίνου 56-33,9 εκ. χρόνια</vt:lpstr>
      <vt:lpstr>Βλάστηση Ολιγοκαίνου 33,9-23 εκ. χρόνια</vt:lpstr>
      <vt:lpstr>Βλάστηση Μειοκαίνου 23-5,3 εκ. χρόνια</vt:lpstr>
      <vt:lpstr>Βλάστηση Πλειοκαίνου 5,3-2,6 εκ. χρόνια</vt:lpstr>
      <vt:lpstr>Βλάστηση Πλειστοκαίνου 2,6 εκ. χρόνια -11.700 χρόνια</vt:lpstr>
      <vt:lpstr>Εξέλιξη της βλάστησης στη Γη 1/13</vt:lpstr>
      <vt:lpstr>Εξέλιξη της βλάστησης στη Γη 2/13</vt:lpstr>
      <vt:lpstr>Εξέλιξη της βλάστησης στη Γη 3/13</vt:lpstr>
      <vt:lpstr>Εξέλιξη της βλάστησης στη Γη 4/13</vt:lpstr>
      <vt:lpstr>Εξέλιξη της βλάστησης στη Γη 5/13</vt:lpstr>
      <vt:lpstr>Εξέλιξη της βλάστησης στη Γη 6/13</vt:lpstr>
      <vt:lpstr>Εξέλιξη της βλάστησης στη Γη 7/13</vt:lpstr>
      <vt:lpstr>Βιογεωγραφικές αποκρίσεις 1/12</vt:lpstr>
      <vt:lpstr>Βιογεωγραφικές αποκρίσεις 2/12</vt:lpstr>
      <vt:lpstr>Βιογεωγραφικές αποκρίσεις 3/12</vt:lpstr>
      <vt:lpstr>Βιογεωγραφικές αποκρίσεις 4/12</vt:lpstr>
      <vt:lpstr>Βιογεωγραφικές αποκρίσεις 5/12</vt:lpstr>
      <vt:lpstr>Βιογεωγραφικές αποκρίσεις 6/12</vt:lpstr>
      <vt:lpstr>Βιογεωγραφικές αποκρίσεις 7/12</vt:lpstr>
      <vt:lpstr>Βιογεωγραφικές αποκρίσεις 8/12</vt:lpstr>
      <vt:lpstr>Βιογεωγραφικές αποκρίσεις 9/12</vt:lpstr>
      <vt:lpstr>Βιογεωγραφικές αποκρίσεις 10/12</vt:lpstr>
      <vt:lpstr>Βιογεωγραφικές αποκρίσεις 11/12</vt:lpstr>
      <vt:lpstr>Βιογεωγραφικές αποκρίσεις 12/12</vt:lpstr>
      <vt:lpstr>Ιστορικά πρότυπα και διεργασίες</vt:lpstr>
      <vt:lpstr>Τι είναι είδος;   1/2</vt:lpstr>
      <vt:lpstr>Τι είναι είδος;  2/2</vt:lpstr>
      <vt:lpstr>Υποείδη</vt:lpstr>
      <vt:lpstr>Μικροείδη - Μακροείδη</vt:lpstr>
      <vt:lpstr>Εστιγμένη ισορροπία 1/3</vt:lpstr>
      <vt:lpstr>Εστιγμένη ισορροπία 2/3</vt:lpstr>
      <vt:lpstr>Εστιγμένη ισορροπία 3/3</vt:lpstr>
      <vt:lpstr>Επιλογή ειδών</vt:lpstr>
      <vt:lpstr>Γενετική παρέκκλιση</vt:lpstr>
      <vt:lpstr>Φυσική επιλογή</vt:lpstr>
      <vt:lpstr>Γονιδιακή ροή 1/2</vt:lpstr>
      <vt:lpstr>Γονιδιακή ροή 2/2</vt:lpstr>
      <vt:lpstr>Αρχή του ιδρυτή</vt:lpstr>
      <vt:lpstr>Ειδογένεση</vt:lpstr>
      <vt:lpstr>Αλλοπάτρια ειδογένεση 1/3</vt:lpstr>
      <vt:lpstr>Αλλοπάτρια ειδογένεση 2/3</vt:lpstr>
      <vt:lpstr>Αλλοπάτρια ειδογένεση 3/3</vt:lpstr>
      <vt:lpstr>Συμπάτρια ειδογένεση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1/7</vt:lpstr>
      <vt:lpstr>Σημείωμα  Χρήσης Έργων Τρίτων 2/7</vt:lpstr>
      <vt:lpstr>Σημείωμα  Χρήσης Έργων Τρίτων 3/7</vt:lpstr>
      <vt:lpstr>Σημείωμα  Χρήσης Έργων Τρίτων 4/7</vt:lpstr>
      <vt:lpstr>Σημείωμα  Χρήσης Έργων Τρίτων 5/7</vt:lpstr>
      <vt:lpstr>Σημείωμα  Χρήσης Έργων Τρίτων 6/7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giorgos</cp:lastModifiedBy>
  <cp:revision>193</cp:revision>
  <dcterms:created xsi:type="dcterms:W3CDTF">2015-03-24T06:43:16Z</dcterms:created>
  <dcterms:modified xsi:type="dcterms:W3CDTF">2016-04-29T08:32:05Z</dcterms:modified>
</cp:coreProperties>
</file>