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8.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11.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24.xml" ContentType="application/vnd.openxmlformats-officedocument.presentationml.notesSlide+xml"/>
  <Override PartName="/ppt/embeddings/oleObject20.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1" r:id="rId2"/>
    <p:sldId id="302" r:id="rId3"/>
    <p:sldId id="304" r:id="rId4"/>
    <p:sldId id="303" r:id="rId5"/>
    <p:sldId id="305" r:id="rId6"/>
    <p:sldId id="306" r:id="rId7"/>
    <p:sldId id="307" r:id="rId8"/>
    <p:sldId id="308" r:id="rId9"/>
    <p:sldId id="309" r:id="rId10"/>
    <p:sldId id="310" r:id="rId11"/>
    <p:sldId id="311" r:id="rId12"/>
    <p:sldId id="312" r:id="rId13"/>
    <p:sldId id="316" r:id="rId14"/>
    <p:sldId id="317" r:id="rId15"/>
    <p:sldId id="318" r:id="rId16"/>
    <p:sldId id="319" r:id="rId17"/>
    <p:sldId id="320" r:id="rId18"/>
    <p:sldId id="321" r:id="rId19"/>
    <p:sldId id="322" r:id="rId20"/>
    <p:sldId id="323" r:id="rId21"/>
    <p:sldId id="324" r:id="rId22"/>
    <p:sldId id="325" r:id="rId23"/>
    <p:sldId id="327" r:id="rId24"/>
    <p:sldId id="326" r:id="rId25"/>
    <p:sldId id="280" r:id="rId26"/>
    <p:sldId id="290" r:id="rId27"/>
    <p:sldId id="295" r:id="rId28"/>
    <p:sldId id="299" r:id="rId29"/>
    <p:sldId id="328" r:id="rId30"/>
    <p:sldId id="291" r:id="rId31"/>
    <p:sldId id="294" r:id="rId32"/>
    <p:sldId id="329" r:id="rId33"/>
    <p:sldId id="331" r:id="rId34"/>
    <p:sldId id="332" r:id="rId35"/>
    <p:sldId id="33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304"/>
            <p14:sldId id="303"/>
            <p14:sldId id="305"/>
            <p14:sldId id="306"/>
            <p14:sldId id="307"/>
            <p14:sldId id="308"/>
            <p14:sldId id="309"/>
            <p14:sldId id="310"/>
            <p14:sldId id="311"/>
            <p14:sldId id="312"/>
            <p14:sldId id="316"/>
            <p14:sldId id="317"/>
            <p14:sldId id="318"/>
            <p14:sldId id="319"/>
            <p14:sldId id="320"/>
            <p14:sldId id="321"/>
            <p14:sldId id="322"/>
            <p14:sldId id="323"/>
            <p14:sldId id="324"/>
            <p14:sldId id="325"/>
            <p14:sldId id="327"/>
            <p14:sldId id="326"/>
            <p14:sldId id="280"/>
            <p14:sldId id="290"/>
            <p14:sldId id="295"/>
            <p14:sldId id="299"/>
            <p14:sldId id="328"/>
            <p14:sldId id="291"/>
            <p14:sldId id="294"/>
          </p14:sldIdLst>
        </p14:section>
        <p14:section name="Untitled Section" id="{0F1CB131-A6BD-43D0-B8D4-1F27CEF7A05E}">
          <p14:sldIdLst>
            <p14:sldId id="329"/>
            <p14:sldId id="331"/>
            <p14:sldId id="332"/>
            <p14:sldId id="33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85" d="100"/>
          <a:sy n="85" d="100"/>
        </p:scale>
        <p:origin x="-1936"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image" Target="../media/image9.emf"/><Relationship Id="rId2"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 Id="rId3"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 Id="rId3"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9558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2.bin"/><Relationship Id="rId5" Type="http://schemas.openxmlformats.org/officeDocument/2006/relationships/image" Target="../media/image15.emf"/><Relationship Id="rId6" Type="http://schemas.openxmlformats.org/officeDocument/2006/relationships/oleObject" Target="../embeddings/oleObject13.bin"/><Relationship Id="rId7" Type="http://schemas.openxmlformats.org/officeDocument/2006/relationships/image" Target="../media/image16.emf"/><Relationship Id="rId8" Type="http://schemas.openxmlformats.org/officeDocument/2006/relationships/oleObject" Target="../embeddings/oleObject14.bin"/><Relationship Id="rId9"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5.bin"/><Relationship Id="rId5" Type="http://schemas.openxmlformats.org/officeDocument/2006/relationships/image" Target="../media/image15.emf"/><Relationship Id="rId6" Type="http://schemas.openxmlformats.org/officeDocument/2006/relationships/oleObject" Target="../embeddings/oleObject16.bin"/><Relationship Id="rId7" Type="http://schemas.openxmlformats.org/officeDocument/2006/relationships/image" Target="../media/image16.emf"/><Relationship Id="rId8" Type="http://schemas.openxmlformats.org/officeDocument/2006/relationships/oleObject" Target="../embeddings/oleObject17.bin"/><Relationship Id="rId9" Type="http://schemas.openxmlformats.org/officeDocument/2006/relationships/image" Target="../media/image1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8.bin"/><Relationship Id="rId5" Type="http://schemas.openxmlformats.org/officeDocument/2006/relationships/image" Target="../media/image28.emf"/><Relationship Id="rId6" Type="http://schemas.openxmlformats.org/officeDocument/2006/relationships/oleObject" Target="../embeddings/oleObject19.bin"/><Relationship Id="rId7" Type="http://schemas.openxmlformats.org/officeDocument/2006/relationships/image" Target="../media/image29.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0.bin"/><Relationship Id="rId5" Type="http://schemas.openxmlformats.org/officeDocument/2006/relationships/image" Target="../media/image30.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5" Type="http://schemas.openxmlformats.org/officeDocument/2006/relationships/image" Target="../media/image5.emf"/><Relationship Id="rId6" Type="http://schemas.openxmlformats.org/officeDocument/2006/relationships/oleObject" Target="../embeddings/oleObject4.bin"/><Relationship Id="rId7" Type="http://schemas.openxmlformats.org/officeDocument/2006/relationships/image" Target="../media/image6.emf"/><Relationship Id="rId8" Type="http://schemas.openxmlformats.org/officeDocument/2006/relationships/oleObject" Target="../embeddings/oleObject5.bin"/><Relationship Id="rId9" Type="http://schemas.openxmlformats.org/officeDocument/2006/relationships/image" Target="../media/image7.emf"/><Relationship Id="rId10" Type="http://schemas.openxmlformats.org/officeDocument/2006/relationships/oleObject" Target="../embeddings/oleObject6.bin"/><Relationship Id="rId11"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oleObject" Target="../embeddings/oleObject11.bin"/><Relationship Id="rId13"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7.bin"/><Relationship Id="rId5" Type="http://schemas.openxmlformats.org/officeDocument/2006/relationships/image" Target="../media/image9.emf"/><Relationship Id="rId6" Type="http://schemas.openxmlformats.org/officeDocument/2006/relationships/oleObject" Target="../embeddings/oleObject8.bin"/><Relationship Id="rId7" Type="http://schemas.openxmlformats.org/officeDocument/2006/relationships/image" Target="../media/image10.emf"/><Relationship Id="rId8" Type="http://schemas.openxmlformats.org/officeDocument/2006/relationships/oleObject" Target="../embeddings/oleObject9.bin"/><Relationship Id="rId9" Type="http://schemas.openxmlformats.org/officeDocument/2006/relationships/image" Target="../media/image11.emf"/><Relationship Id="rId10"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Μεθοδολογία των Επιστημών του Ανθρώπου: Στατιστική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smtClean="0"/>
              <a:t>Επαγωγική Στατιστική</a:t>
            </a:r>
            <a:endParaRPr lang="en-US" sz="2800" dirty="0" smtClean="0"/>
          </a:p>
          <a:p>
            <a:endParaRPr lang="el-GR" sz="2800" dirty="0"/>
          </a:p>
          <a:p>
            <a:r>
              <a:rPr lang="el-GR" sz="2800" dirty="0" smtClean="0"/>
              <a:t>Βασίλης Γιαλαμάς</a:t>
            </a:r>
          </a:p>
          <a:p>
            <a:r>
              <a:rPr lang="el-GR" sz="2800" dirty="0" smtClean="0"/>
              <a:t>Σχολή Επιστημών της Αγωγής</a:t>
            </a:r>
          </a:p>
          <a:p>
            <a:r>
              <a:rPr lang="el-GR" sz="2800" dirty="0" smtClean="0"/>
              <a:t>Τμήμα</a:t>
            </a:r>
            <a:r>
              <a:rPr lang="en-US" sz="2800" dirty="0" smtClean="0"/>
              <a:t> </a:t>
            </a:r>
            <a:r>
              <a:rPr lang="el-GR" sz="2800" dirty="0" smtClean="0"/>
              <a:t>Εκπαίδευσης και Αγωγής στην Προσχολική Ηλικία</a:t>
            </a:r>
            <a:endParaRPr lang="en-US" sz="2800" dirty="0" smtClean="0"/>
          </a:p>
          <a:p>
            <a:endParaRPr lang="el-GR" sz="2800" dirty="0" smtClean="0"/>
          </a:p>
        </p:txBody>
      </p:sp>
    </p:spTree>
    <p:extLst>
      <p:ext uri="{BB962C8B-B14F-4D97-AF65-F5344CB8AC3E}">
        <p14:creationId xmlns:p14="http://schemas.microsoft.com/office/powerpoint/2010/main" val="9972821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Κεντρικό οριακό </a:t>
            </a:r>
            <a:r>
              <a:rPr lang="el-GR" dirty="0" smtClean="0"/>
              <a:t>θεώρημα (1 από 2)</a:t>
            </a:r>
            <a:endParaRPr lang="el-GR" dirty="0"/>
          </a:p>
        </p:txBody>
      </p:sp>
      <p:sp>
        <p:nvSpPr>
          <p:cNvPr id="5" name="Θέση περιεχομένου 4"/>
          <p:cNvSpPr>
            <a:spLocks noGrp="1"/>
          </p:cNvSpPr>
          <p:nvPr>
            <p:ph idx="1"/>
          </p:nvPr>
        </p:nvSpPr>
        <p:spPr/>
        <p:txBody>
          <a:bodyPr>
            <a:noAutofit/>
          </a:bodyPr>
          <a:lstStyle/>
          <a:p>
            <a:pPr marL="0" indent="0">
              <a:buNone/>
            </a:pPr>
            <a:r>
              <a:rPr lang="el-GR" sz="2800" dirty="0"/>
              <a:t>Τα αποτελέσματα του προηγούμενου </a:t>
            </a:r>
            <a:r>
              <a:rPr lang="el-GR" sz="2800" dirty="0" smtClean="0"/>
              <a:t>παραδείγματος γενικεύονται </a:t>
            </a:r>
            <a:r>
              <a:rPr lang="el-GR" sz="2800" dirty="0"/>
              <a:t>με τις δύο παρακάτω προτάσεις:</a:t>
            </a:r>
            <a:endParaRPr lang="en-US" sz="2800" dirty="0"/>
          </a:p>
          <a:p>
            <a:pPr marL="457200" indent="-457200">
              <a:buFont typeface="+mj-lt"/>
              <a:buAutoNum type="arabicPeriod"/>
            </a:pPr>
            <a:r>
              <a:rPr lang="el-GR" sz="2800" dirty="0" smtClean="0"/>
              <a:t>Σε </a:t>
            </a:r>
            <a:r>
              <a:rPr lang="el-GR" sz="2800" dirty="0"/>
              <a:t>πληθυσμό </a:t>
            </a:r>
            <a:r>
              <a:rPr lang="el-GR" sz="2800" b="1" dirty="0"/>
              <a:t>κανονικά κατανεμημένο </a:t>
            </a:r>
            <a:r>
              <a:rPr lang="el-GR" sz="2800" dirty="0"/>
              <a:t>με μέση τιμή μ, και διακύμανση </a:t>
            </a:r>
            <a:r>
              <a:rPr lang="el-GR" sz="2800" dirty="0" smtClean="0"/>
              <a:t>σ</a:t>
            </a:r>
            <a:r>
              <a:rPr lang="el-GR" sz="2800" baseline="30000" dirty="0" smtClean="0"/>
              <a:t>2</a:t>
            </a:r>
            <a:r>
              <a:rPr lang="el-GR" sz="2800" dirty="0" smtClean="0"/>
              <a:t>, </a:t>
            </a:r>
            <a:r>
              <a:rPr lang="el-GR" sz="2800" dirty="0"/>
              <a:t>η δειγματοληπτική </a:t>
            </a:r>
            <a:r>
              <a:rPr lang="el-GR" sz="2800" dirty="0" smtClean="0"/>
              <a:t>κατανομή της </a:t>
            </a:r>
            <a:r>
              <a:rPr lang="el-GR" sz="2800" dirty="0"/>
              <a:t>μέσης τιμής έχει τις </a:t>
            </a:r>
            <a:r>
              <a:rPr lang="el-GR" sz="2800" dirty="0" smtClean="0"/>
              <a:t>ιδιότητες:</a:t>
            </a:r>
            <a:endParaRPr lang="el-GR" sz="2800" dirty="0"/>
          </a:p>
          <a:p>
            <a:pPr lvl="1">
              <a:buFont typeface="Arial"/>
              <a:buChar char="•"/>
            </a:pPr>
            <a:r>
              <a:rPr lang="el-GR" sz="2400" dirty="0" smtClean="0"/>
              <a:t>Είναι κανονική</a:t>
            </a:r>
          </a:p>
          <a:p>
            <a:pPr lvl="1">
              <a:buFont typeface="Arial"/>
              <a:buChar char="•"/>
            </a:pPr>
            <a:r>
              <a:rPr lang="el-GR" sz="2400" dirty="0" smtClean="0"/>
              <a:t> </a:t>
            </a:r>
          </a:p>
          <a:p>
            <a:pPr lvl="1">
              <a:buFont typeface="Arial"/>
              <a:buChar char="•"/>
            </a:pPr>
            <a:endParaRPr lang="el-GR" sz="800" dirty="0" smtClean="0"/>
          </a:p>
          <a:p>
            <a:pPr lvl="1">
              <a:buFont typeface="Arial"/>
              <a:buChar char="•"/>
            </a:pPr>
            <a:r>
              <a:rPr lang="el-GR" sz="2400" dirty="0" smtClean="0"/>
              <a:t> </a:t>
            </a:r>
            <a:endParaRPr lang="el-GR"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256136958"/>
              </p:ext>
            </p:extLst>
          </p:nvPr>
        </p:nvGraphicFramePr>
        <p:xfrm>
          <a:off x="1259632" y="4509120"/>
          <a:ext cx="1080120" cy="540060"/>
        </p:xfrm>
        <a:graphic>
          <a:graphicData uri="http://schemas.openxmlformats.org/presentationml/2006/ole">
            <mc:AlternateContent xmlns:mc="http://schemas.openxmlformats.org/markup-compatibility/2006">
              <mc:Choice xmlns:v="urn:schemas-microsoft-com:vml" Requires="v">
                <p:oleObj spid="_x0000_s4140" name="Equation" r:id="rId4" imgW="457200" imgH="228600" progId="Equation.3">
                  <p:embed/>
                </p:oleObj>
              </mc:Choice>
              <mc:Fallback>
                <p:oleObj name="Equation" r:id="rId4" imgW="457200" imgH="228600" progId="Equation.3">
                  <p:embed/>
                  <p:pic>
                    <p:nvPicPr>
                      <p:cNvPr id="0" name=""/>
                      <p:cNvPicPr/>
                      <p:nvPr/>
                    </p:nvPicPr>
                    <p:blipFill>
                      <a:blip r:embed="rId5"/>
                      <a:stretch>
                        <a:fillRect/>
                      </a:stretch>
                    </p:blipFill>
                    <p:spPr>
                      <a:xfrm>
                        <a:off x="1259632" y="4509120"/>
                        <a:ext cx="1080120" cy="54006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14690096"/>
              </p:ext>
            </p:extLst>
          </p:nvPr>
        </p:nvGraphicFramePr>
        <p:xfrm>
          <a:off x="1259632" y="5157192"/>
          <a:ext cx="1071562" cy="1093788"/>
        </p:xfrm>
        <a:graphic>
          <a:graphicData uri="http://schemas.openxmlformats.org/presentationml/2006/ole">
            <mc:AlternateContent xmlns:mc="http://schemas.openxmlformats.org/markup-compatibility/2006">
              <mc:Choice xmlns:v="urn:schemas-microsoft-com:vml" Requires="v">
                <p:oleObj spid="_x0000_s4141" name="Equation" r:id="rId6" imgW="584200" imgH="596900" progId="Equation.3">
                  <p:embed/>
                </p:oleObj>
              </mc:Choice>
              <mc:Fallback>
                <p:oleObj name="Equation" r:id="rId6" imgW="584200" imgH="596900" progId="Equation.3">
                  <p:embed/>
                  <p:pic>
                    <p:nvPicPr>
                      <p:cNvPr id="0" name=""/>
                      <p:cNvPicPr/>
                      <p:nvPr/>
                    </p:nvPicPr>
                    <p:blipFill>
                      <a:blip r:embed="rId7"/>
                      <a:stretch>
                        <a:fillRect/>
                      </a:stretch>
                    </p:blipFill>
                    <p:spPr>
                      <a:xfrm>
                        <a:off x="1259632" y="5157192"/>
                        <a:ext cx="1071562" cy="10937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60356997"/>
              </p:ext>
            </p:extLst>
          </p:nvPr>
        </p:nvGraphicFramePr>
        <p:xfrm>
          <a:off x="2483768" y="5157192"/>
          <a:ext cx="1368152" cy="792088"/>
        </p:xfrm>
        <a:graphic>
          <a:graphicData uri="http://schemas.openxmlformats.org/presentationml/2006/ole">
            <mc:AlternateContent xmlns:mc="http://schemas.openxmlformats.org/markup-compatibility/2006">
              <mc:Choice xmlns:v="urn:schemas-microsoft-com:vml" Requires="v">
                <p:oleObj spid="_x0000_s4142" name="Equation" r:id="rId8" imgW="723900" imgH="419100" progId="Equation.3">
                  <p:embed/>
                </p:oleObj>
              </mc:Choice>
              <mc:Fallback>
                <p:oleObj name="Equation" r:id="rId8" imgW="723900" imgH="419100" progId="Equation.3">
                  <p:embed/>
                  <p:pic>
                    <p:nvPicPr>
                      <p:cNvPr id="0" name=""/>
                      <p:cNvPicPr/>
                      <p:nvPr/>
                    </p:nvPicPr>
                    <p:blipFill>
                      <a:blip r:embed="rId9"/>
                      <a:stretch>
                        <a:fillRect/>
                      </a:stretch>
                    </p:blipFill>
                    <p:spPr>
                      <a:xfrm>
                        <a:off x="2483768" y="5157192"/>
                        <a:ext cx="1368152" cy="792088"/>
                      </a:xfrm>
                      <a:prstGeom prst="rect">
                        <a:avLst/>
                      </a:prstGeom>
                    </p:spPr>
                  </p:pic>
                </p:oleObj>
              </mc:Fallback>
            </mc:AlternateContent>
          </a:graphicData>
        </a:graphic>
      </p:graphicFrame>
    </p:spTree>
    <p:extLst>
      <p:ext uri="{BB962C8B-B14F-4D97-AF65-F5344CB8AC3E}">
        <p14:creationId xmlns:p14="http://schemas.microsoft.com/office/powerpoint/2010/main" val="3020126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Κεντρικό οριακό </a:t>
            </a:r>
            <a:r>
              <a:rPr lang="el-GR" dirty="0" smtClean="0"/>
              <a:t>θεώρημα (2 από 2)</a:t>
            </a:r>
            <a:endParaRPr lang="el-GR" dirty="0"/>
          </a:p>
        </p:txBody>
      </p:sp>
      <p:sp>
        <p:nvSpPr>
          <p:cNvPr id="5" name="Θέση περιεχομένου 4"/>
          <p:cNvSpPr>
            <a:spLocks noGrp="1"/>
          </p:cNvSpPr>
          <p:nvPr>
            <p:ph idx="1"/>
          </p:nvPr>
        </p:nvSpPr>
        <p:spPr/>
        <p:txBody>
          <a:bodyPr>
            <a:noAutofit/>
          </a:bodyPr>
          <a:lstStyle/>
          <a:p>
            <a:pPr marL="457200" indent="-457200">
              <a:buFont typeface="+mj-lt"/>
              <a:buAutoNum type="arabicPeriod" startAt="2"/>
            </a:pPr>
            <a:r>
              <a:rPr lang="el-GR" sz="2800" dirty="0" smtClean="0"/>
              <a:t>Σε </a:t>
            </a:r>
            <a:r>
              <a:rPr lang="el-GR" sz="2800" dirty="0"/>
              <a:t>πληθυσμό με </a:t>
            </a:r>
            <a:r>
              <a:rPr lang="el-GR" sz="2800" b="1" dirty="0"/>
              <a:t>οποιοδήποτε τύπο κατανομής</a:t>
            </a:r>
            <a:r>
              <a:rPr lang="el-GR" sz="2800" dirty="0"/>
              <a:t>, με μέση </a:t>
            </a:r>
            <a:r>
              <a:rPr lang="el-GR" sz="2800" dirty="0" smtClean="0"/>
              <a:t>τιμή μ </a:t>
            </a:r>
            <a:r>
              <a:rPr lang="el-GR" sz="2800" dirty="0"/>
              <a:t>και διακύμανση </a:t>
            </a:r>
            <a:r>
              <a:rPr lang="el-GR" sz="2800" dirty="0" smtClean="0"/>
              <a:t>σ</a:t>
            </a:r>
            <a:r>
              <a:rPr lang="el-GR" sz="2800" baseline="30000" dirty="0" smtClean="0"/>
              <a:t>2</a:t>
            </a:r>
            <a:r>
              <a:rPr lang="el-GR" sz="2800" dirty="0" smtClean="0"/>
              <a:t>, </a:t>
            </a:r>
            <a:r>
              <a:rPr lang="el-GR" sz="2800" b="1" dirty="0"/>
              <a:t>η δειγματοληπτική </a:t>
            </a:r>
            <a:r>
              <a:rPr lang="el-GR" sz="2800" b="1" dirty="0" smtClean="0"/>
              <a:t>κατανομή</a:t>
            </a:r>
            <a:r>
              <a:rPr lang="el-GR" sz="2800" dirty="0" smtClean="0"/>
              <a:t> της </a:t>
            </a:r>
            <a:r>
              <a:rPr lang="el-GR" sz="2800" dirty="0"/>
              <a:t>μέσης τιμής έχει τις </a:t>
            </a:r>
            <a:r>
              <a:rPr lang="el-GR" sz="2800" dirty="0" smtClean="0"/>
              <a:t>ιδιότητες:</a:t>
            </a:r>
            <a:endParaRPr lang="en-US" sz="2800" dirty="0"/>
          </a:p>
          <a:p>
            <a:pPr lvl="1">
              <a:buFont typeface="Arial"/>
              <a:buChar char="•"/>
            </a:pPr>
            <a:r>
              <a:rPr lang="el-GR" sz="2400" dirty="0"/>
              <a:t>Είναι κατά προσέγγιση κανονική, όταν το μέγεθος του δείγματος είναι αρκετά μεγάλο (</a:t>
            </a:r>
            <a:r>
              <a:rPr lang="el-GR" sz="2400" dirty="0" smtClean="0"/>
              <a:t>Ν ≥ 30</a:t>
            </a:r>
            <a:r>
              <a:rPr lang="el-GR" sz="2400" dirty="0"/>
              <a:t>).</a:t>
            </a:r>
          </a:p>
          <a:p>
            <a:pPr lvl="1">
              <a:buFont typeface="Arial"/>
              <a:buChar char="•"/>
            </a:pPr>
            <a:endParaRPr lang="el-GR" sz="1000" dirty="0" smtClean="0"/>
          </a:p>
          <a:p>
            <a:pPr lvl="1">
              <a:buFont typeface="Arial"/>
              <a:buChar char="•"/>
            </a:pPr>
            <a:r>
              <a:rPr lang="el-GR" sz="2400" dirty="0" smtClean="0"/>
              <a:t> </a:t>
            </a:r>
          </a:p>
          <a:p>
            <a:pPr lvl="1">
              <a:buFont typeface="Arial"/>
              <a:buChar char="•"/>
            </a:pPr>
            <a:endParaRPr lang="el-GR" sz="1400" dirty="0" smtClean="0"/>
          </a:p>
          <a:p>
            <a:pPr lvl="1">
              <a:buFont typeface="Arial"/>
              <a:buChar char="•"/>
            </a:pPr>
            <a:r>
              <a:rPr lang="el-GR" sz="2400" dirty="0" smtClean="0"/>
              <a:t> </a:t>
            </a:r>
            <a:endParaRPr lang="el-GR" sz="2400" dirty="0"/>
          </a:p>
        </p:txBody>
      </p:sp>
      <p:graphicFrame>
        <p:nvGraphicFramePr>
          <p:cNvPr id="2" name="Object 1"/>
          <p:cNvGraphicFramePr>
            <a:graphicFrameLocks noChangeAspect="1"/>
          </p:cNvGraphicFramePr>
          <p:nvPr>
            <p:extLst>
              <p:ext uri="{D42A27DB-BD31-4B8C-83A1-F6EECF244321}">
                <p14:modId xmlns:p14="http://schemas.microsoft.com/office/powerpoint/2010/main" val="2669029818"/>
              </p:ext>
            </p:extLst>
          </p:nvPr>
        </p:nvGraphicFramePr>
        <p:xfrm>
          <a:off x="1331640" y="4113076"/>
          <a:ext cx="1080120" cy="540060"/>
        </p:xfrm>
        <a:graphic>
          <a:graphicData uri="http://schemas.openxmlformats.org/presentationml/2006/ole">
            <mc:AlternateContent xmlns:mc="http://schemas.openxmlformats.org/markup-compatibility/2006">
              <mc:Choice xmlns:v="urn:schemas-microsoft-com:vml" Requires="v">
                <p:oleObj spid="_x0000_s5164" name="Equation" r:id="rId4" imgW="457200" imgH="228600" progId="Equation.3">
                  <p:embed/>
                </p:oleObj>
              </mc:Choice>
              <mc:Fallback>
                <p:oleObj name="Equation" r:id="rId4" imgW="457200" imgH="228600" progId="Equation.3">
                  <p:embed/>
                  <p:pic>
                    <p:nvPicPr>
                      <p:cNvPr id="0" name=""/>
                      <p:cNvPicPr/>
                      <p:nvPr/>
                    </p:nvPicPr>
                    <p:blipFill>
                      <a:blip r:embed="rId5"/>
                      <a:stretch>
                        <a:fillRect/>
                      </a:stretch>
                    </p:blipFill>
                    <p:spPr>
                      <a:xfrm>
                        <a:off x="1331640" y="4113076"/>
                        <a:ext cx="1080120" cy="5400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77676498"/>
              </p:ext>
            </p:extLst>
          </p:nvPr>
        </p:nvGraphicFramePr>
        <p:xfrm>
          <a:off x="1331640" y="4927500"/>
          <a:ext cx="1071562" cy="1093788"/>
        </p:xfrm>
        <a:graphic>
          <a:graphicData uri="http://schemas.openxmlformats.org/presentationml/2006/ole">
            <mc:AlternateContent xmlns:mc="http://schemas.openxmlformats.org/markup-compatibility/2006">
              <mc:Choice xmlns:v="urn:schemas-microsoft-com:vml" Requires="v">
                <p:oleObj spid="_x0000_s5165" name="Equation" r:id="rId6" imgW="584200" imgH="596900" progId="Equation.3">
                  <p:embed/>
                </p:oleObj>
              </mc:Choice>
              <mc:Fallback>
                <p:oleObj name="Equation" r:id="rId6" imgW="584200" imgH="596900" progId="Equation.3">
                  <p:embed/>
                  <p:pic>
                    <p:nvPicPr>
                      <p:cNvPr id="0" name=""/>
                      <p:cNvPicPr/>
                      <p:nvPr/>
                    </p:nvPicPr>
                    <p:blipFill>
                      <a:blip r:embed="rId7"/>
                      <a:stretch>
                        <a:fillRect/>
                      </a:stretch>
                    </p:blipFill>
                    <p:spPr>
                      <a:xfrm>
                        <a:off x="1331640" y="4927500"/>
                        <a:ext cx="1071562" cy="10937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103857222"/>
              </p:ext>
            </p:extLst>
          </p:nvPr>
        </p:nvGraphicFramePr>
        <p:xfrm>
          <a:off x="2555776" y="4941168"/>
          <a:ext cx="1368152" cy="792088"/>
        </p:xfrm>
        <a:graphic>
          <a:graphicData uri="http://schemas.openxmlformats.org/presentationml/2006/ole">
            <mc:AlternateContent xmlns:mc="http://schemas.openxmlformats.org/markup-compatibility/2006">
              <mc:Choice xmlns:v="urn:schemas-microsoft-com:vml" Requires="v">
                <p:oleObj spid="_x0000_s5166" name="Equation" r:id="rId8" imgW="723900" imgH="419100" progId="Equation.3">
                  <p:embed/>
                </p:oleObj>
              </mc:Choice>
              <mc:Fallback>
                <p:oleObj name="Equation" r:id="rId8" imgW="723900" imgH="419100" progId="Equation.3">
                  <p:embed/>
                  <p:pic>
                    <p:nvPicPr>
                      <p:cNvPr id="0" name=""/>
                      <p:cNvPicPr/>
                      <p:nvPr/>
                    </p:nvPicPr>
                    <p:blipFill>
                      <a:blip r:embed="rId9"/>
                      <a:stretch>
                        <a:fillRect/>
                      </a:stretch>
                    </p:blipFill>
                    <p:spPr>
                      <a:xfrm>
                        <a:off x="2555776" y="4941168"/>
                        <a:ext cx="1368152" cy="792088"/>
                      </a:xfrm>
                      <a:prstGeom prst="rect">
                        <a:avLst/>
                      </a:prstGeom>
                    </p:spPr>
                  </p:pic>
                </p:oleObj>
              </mc:Fallback>
            </mc:AlternateContent>
          </a:graphicData>
        </a:graphic>
      </p:graphicFrame>
    </p:spTree>
    <p:extLst>
      <p:ext uri="{BB962C8B-B14F-4D97-AF65-F5344CB8AC3E}">
        <p14:creationId xmlns:p14="http://schemas.microsoft.com/office/powerpoint/2010/main" val="28392339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fontScale="92500" lnSpcReduction="20000"/>
          </a:bodyPr>
          <a:lstStyle/>
          <a:p>
            <a:r>
              <a:rPr lang="el-GR" sz="2400" b="1" dirty="0"/>
              <a:t>Κατανομή </a:t>
            </a:r>
            <a:r>
              <a:rPr lang="el-GR" sz="2400" b="1" dirty="0" smtClean="0"/>
              <a:t>πληθυσμού</a:t>
            </a:r>
          </a:p>
          <a:p>
            <a:r>
              <a:rPr lang="el-GR" sz="2400" dirty="0" smtClean="0"/>
              <a:t>Τα </a:t>
            </a:r>
            <a:r>
              <a:rPr lang="el-GR" sz="2400" dirty="0"/>
              <a:t>δείγματα προέρχονται από πληθυσμό </a:t>
            </a:r>
            <a:r>
              <a:rPr lang="el-GR" sz="2400" b="1" dirty="0"/>
              <a:t>κανονικής </a:t>
            </a:r>
            <a:r>
              <a:rPr lang="el-GR" sz="2400" b="1" dirty="0" smtClean="0"/>
              <a:t>κατανομής</a:t>
            </a:r>
            <a:r>
              <a:rPr lang="el-GR" sz="2400" dirty="0" smtClean="0"/>
              <a:t>.</a:t>
            </a:r>
            <a:endParaRPr lang="el-GR" sz="2400" dirty="0"/>
          </a:p>
        </p:txBody>
      </p:sp>
      <p:sp>
        <p:nvSpPr>
          <p:cNvPr id="6" name="Τίτλος 5"/>
          <p:cNvSpPr>
            <a:spLocks noGrp="1"/>
          </p:cNvSpPr>
          <p:nvPr>
            <p:ph type="title"/>
          </p:nvPr>
        </p:nvSpPr>
        <p:spPr/>
        <p:txBody>
          <a:bodyPr>
            <a:normAutofit fontScale="90000"/>
          </a:bodyPr>
          <a:lstStyle/>
          <a:p>
            <a:r>
              <a:rPr lang="el-GR" dirty="0"/>
              <a:t>Δειγματοληπτικές </a:t>
            </a:r>
            <a:r>
              <a:rPr lang="el-GR" dirty="0" smtClean="0"/>
              <a:t>κατανομές</a:t>
            </a:r>
            <a:br>
              <a:rPr lang="el-GR" dirty="0" smtClean="0"/>
            </a:br>
            <a:r>
              <a:rPr lang="el-GR" dirty="0" smtClean="0"/>
              <a:t>μέσης τιμής (1 από 8)</a:t>
            </a:r>
            <a:endParaRPr lang="el-GR" dirty="0"/>
          </a:p>
        </p:txBody>
      </p:sp>
      <p:pic>
        <p:nvPicPr>
          <p:cNvPr id="3" name="Picture Placeholder 2" descr="Εικόνα ιστογράμματος κατανομής πληθυσμού"/>
          <p:cNvPicPr>
            <a:picLocks noGrp="1" noChangeAspect="1"/>
          </p:cNvPicPr>
          <p:nvPr>
            <p:ph type="pic" idx="1"/>
          </p:nvPr>
        </p:nvPicPr>
        <p:blipFill>
          <a:blip r:embed="rId3">
            <a:extLst>
              <a:ext uri="{28A0092B-C50C-407E-A947-70E740481C1C}">
                <a14:useLocalDpi xmlns:a14="http://schemas.microsoft.com/office/drawing/2010/main" val="0"/>
              </a:ext>
            </a:extLst>
          </a:blip>
          <a:srcRect l="-30885" r="-30885"/>
          <a:stretch>
            <a:fillRect/>
          </a:stretch>
        </p:blipFill>
        <p:spPr/>
      </p:pic>
    </p:spTree>
    <p:extLst>
      <p:ext uri="{BB962C8B-B14F-4D97-AF65-F5344CB8AC3E}">
        <p14:creationId xmlns:p14="http://schemas.microsoft.com/office/powerpoint/2010/main" val="36816882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Δειγματοληπτική κατανομή </a:t>
            </a:r>
            <a:r>
              <a:rPr lang="el-GR" sz="2400" dirty="0"/>
              <a:t>μέσης τιμής για Ν=</a:t>
            </a:r>
            <a:r>
              <a:rPr lang="el-GR" sz="2400" dirty="0" smtClean="0"/>
              <a:t>2.</a:t>
            </a:r>
            <a:endParaRPr lang="el-GR" sz="2400" dirty="0"/>
          </a:p>
        </p:txBody>
      </p:sp>
      <p:sp>
        <p:nvSpPr>
          <p:cNvPr id="6" name="Τίτλος 5"/>
          <p:cNvSpPr>
            <a:spLocks noGrp="1"/>
          </p:cNvSpPr>
          <p:nvPr>
            <p:ph type="title"/>
          </p:nvPr>
        </p:nvSpPr>
        <p:spPr/>
        <p:txBody>
          <a:bodyPr>
            <a:normAutofit fontScale="90000"/>
          </a:bodyPr>
          <a:lstStyle/>
          <a:p>
            <a:r>
              <a:rPr lang="el-GR" dirty="0"/>
              <a:t>Δειγματοληπτικές </a:t>
            </a:r>
            <a:r>
              <a:rPr lang="el-GR" dirty="0" smtClean="0"/>
              <a:t>κατανομές</a:t>
            </a:r>
            <a:br>
              <a:rPr lang="el-GR" dirty="0" smtClean="0"/>
            </a:br>
            <a:r>
              <a:rPr lang="el-GR" dirty="0" smtClean="0"/>
              <a:t>μέσης τιμής (2 από 8)</a:t>
            </a:r>
            <a:endParaRPr lang="el-GR" dirty="0"/>
          </a:p>
        </p:txBody>
      </p:sp>
      <p:pic>
        <p:nvPicPr>
          <p:cNvPr id="5" name="Picture Placeholder 4" descr="Εικόνα ιστογράμματος δειγματοληπτικής κατανομής μέσης τιμής."/>
          <p:cNvPicPr>
            <a:picLocks noGrp="1" noChangeAspect="1"/>
          </p:cNvPicPr>
          <p:nvPr>
            <p:ph type="pic" idx="1"/>
          </p:nvPr>
        </p:nvPicPr>
        <p:blipFill>
          <a:blip r:embed="rId3">
            <a:extLst>
              <a:ext uri="{28A0092B-C50C-407E-A947-70E740481C1C}">
                <a14:useLocalDpi xmlns:a14="http://schemas.microsoft.com/office/drawing/2010/main" val="0"/>
              </a:ext>
            </a:extLst>
          </a:blip>
          <a:srcRect t="-1442" b="-1442"/>
          <a:stretch>
            <a:fillRect/>
          </a:stretch>
        </p:blipFill>
        <p:spPr/>
      </p:pic>
    </p:spTree>
    <p:extLst>
      <p:ext uri="{BB962C8B-B14F-4D97-AF65-F5344CB8AC3E}">
        <p14:creationId xmlns:p14="http://schemas.microsoft.com/office/powerpoint/2010/main" val="18640460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Δειγματοληπτική κατανομή </a:t>
            </a:r>
            <a:r>
              <a:rPr lang="el-GR" sz="2400" dirty="0"/>
              <a:t>μέσης τιμής για Ν</a:t>
            </a:r>
            <a:r>
              <a:rPr lang="el-GR" sz="2400" dirty="0" smtClean="0"/>
              <a:t>=</a:t>
            </a:r>
            <a:r>
              <a:rPr lang="el-GR" sz="2400" dirty="0"/>
              <a:t>5</a:t>
            </a:r>
            <a:r>
              <a:rPr lang="el-GR" sz="2400" dirty="0" smtClean="0"/>
              <a:t>.</a:t>
            </a:r>
            <a:endParaRPr lang="el-GR" sz="2400" dirty="0"/>
          </a:p>
        </p:txBody>
      </p:sp>
      <p:sp>
        <p:nvSpPr>
          <p:cNvPr id="6" name="Τίτλος 5"/>
          <p:cNvSpPr>
            <a:spLocks noGrp="1"/>
          </p:cNvSpPr>
          <p:nvPr>
            <p:ph type="title"/>
          </p:nvPr>
        </p:nvSpPr>
        <p:spPr/>
        <p:txBody>
          <a:bodyPr>
            <a:normAutofit fontScale="90000"/>
          </a:bodyPr>
          <a:lstStyle/>
          <a:p>
            <a:r>
              <a:rPr lang="el-GR" dirty="0"/>
              <a:t>Δειγματοληπτικές </a:t>
            </a:r>
            <a:r>
              <a:rPr lang="el-GR" dirty="0" smtClean="0"/>
              <a:t>κατανομές</a:t>
            </a:r>
            <a:br>
              <a:rPr lang="el-GR" dirty="0" smtClean="0"/>
            </a:br>
            <a:r>
              <a:rPr lang="el-GR" dirty="0" smtClean="0"/>
              <a:t>μέσης τιμής (3 από 8)</a:t>
            </a:r>
            <a:endParaRPr lang="el-GR" dirty="0"/>
          </a:p>
        </p:txBody>
      </p:sp>
      <p:pic>
        <p:nvPicPr>
          <p:cNvPr id="3" name="Picture Placeholder 2" descr="Εικόνα ιστογράμματος δειγματοληπτικής κατανομής μέσης τιμής."/>
          <p:cNvPicPr>
            <a:picLocks noGrp="1" noChangeAspect="1"/>
          </p:cNvPicPr>
          <p:nvPr>
            <p:ph type="pic" idx="1"/>
          </p:nvPr>
        </p:nvPicPr>
        <p:blipFill>
          <a:blip r:embed="rId3">
            <a:extLst>
              <a:ext uri="{28A0092B-C50C-407E-A947-70E740481C1C}">
                <a14:useLocalDpi xmlns:a14="http://schemas.microsoft.com/office/drawing/2010/main" val="0"/>
              </a:ext>
            </a:extLst>
          </a:blip>
          <a:srcRect l="-5169" r="-5169"/>
          <a:stretch>
            <a:fillRect/>
          </a:stretch>
        </p:blipFill>
        <p:spPr/>
      </p:pic>
    </p:spTree>
    <p:extLst>
      <p:ext uri="{BB962C8B-B14F-4D97-AF65-F5344CB8AC3E}">
        <p14:creationId xmlns:p14="http://schemas.microsoft.com/office/powerpoint/2010/main" val="3385845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Δειγματοληπτική κατανομή </a:t>
            </a:r>
            <a:r>
              <a:rPr lang="el-GR" sz="2400" dirty="0"/>
              <a:t>μέσης τιμής για Ν</a:t>
            </a:r>
            <a:r>
              <a:rPr lang="el-GR" sz="2400" dirty="0" smtClean="0"/>
              <a:t>=30.</a:t>
            </a:r>
            <a:endParaRPr lang="el-GR" sz="2400" dirty="0"/>
          </a:p>
        </p:txBody>
      </p:sp>
      <p:sp>
        <p:nvSpPr>
          <p:cNvPr id="6" name="Τίτλος 5"/>
          <p:cNvSpPr>
            <a:spLocks noGrp="1"/>
          </p:cNvSpPr>
          <p:nvPr>
            <p:ph type="title"/>
          </p:nvPr>
        </p:nvSpPr>
        <p:spPr/>
        <p:txBody>
          <a:bodyPr>
            <a:normAutofit fontScale="90000"/>
          </a:bodyPr>
          <a:lstStyle/>
          <a:p>
            <a:r>
              <a:rPr lang="el-GR" dirty="0"/>
              <a:t>Δειγματοληπτικές </a:t>
            </a:r>
            <a:r>
              <a:rPr lang="el-GR" dirty="0" smtClean="0"/>
              <a:t>κατανομές</a:t>
            </a:r>
            <a:br>
              <a:rPr lang="el-GR" dirty="0" smtClean="0"/>
            </a:br>
            <a:r>
              <a:rPr lang="el-GR" dirty="0" smtClean="0"/>
              <a:t>μέσης τιμής (4 από 8)</a:t>
            </a:r>
            <a:endParaRPr lang="el-GR" dirty="0"/>
          </a:p>
        </p:txBody>
      </p:sp>
      <p:pic>
        <p:nvPicPr>
          <p:cNvPr id="3" name="Picture Placeholder 2" descr="Εικόνα ιστογράμματος δειγματοληπτικής κατανομής μέσης τιμής."/>
          <p:cNvPicPr>
            <a:picLocks noGrp="1" noChangeAspect="1"/>
          </p:cNvPicPr>
          <p:nvPr>
            <p:ph type="pic" idx="1"/>
          </p:nvPr>
        </p:nvPicPr>
        <p:blipFill>
          <a:blip r:embed="rId3">
            <a:extLst>
              <a:ext uri="{28A0092B-C50C-407E-A947-70E740481C1C}">
                <a14:useLocalDpi xmlns:a14="http://schemas.microsoft.com/office/drawing/2010/main" val="0"/>
              </a:ext>
            </a:extLst>
          </a:blip>
          <a:srcRect l="-4295" r="-4295"/>
          <a:stretch>
            <a:fillRect/>
          </a:stretch>
        </p:blipFill>
        <p:spPr/>
      </p:pic>
    </p:spTree>
    <p:extLst>
      <p:ext uri="{BB962C8B-B14F-4D97-AF65-F5344CB8AC3E}">
        <p14:creationId xmlns:p14="http://schemas.microsoft.com/office/powerpoint/2010/main" val="33858459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fontScale="92500" lnSpcReduction="20000"/>
          </a:bodyPr>
          <a:lstStyle/>
          <a:p>
            <a:r>
              <a:rPr lang="el-GR" sz="2400" b="1" dirty="0"/>
              <a:t>Κατανομή </a:t>
            </a:r>
            <a:r>
              <a:rPr lang="el-GR" sz="2400" b="1" dirty="0" smtClean="0"/>
              <a:t>πληθυσμού</a:t>
            </a:r>
          </a:p>
          <a:p>
            <a:r>
              <a:rPr lang="el-GR" sz="2400" dirty="0"/>
              <a:t>Τα δείγματα προέρχονται από πληθυσμό </a:t>
            </a:r>
            <a:r>
              <a:rPr lang="el-GR" sz="2400" b="1" dirty="0"/>
              <a:t>ισχυρής θετικής </a:t>
            </a:r>
            <a:r>
              <a:rPr lang="el-GR" sz="2400" b="1" dirty="0" smtClean="0"/>
              <a:t>ασυμμετρίας</a:t>
            </a:r>
            <a:r>
              <a:rPr lang="el-GR" sz="2400" dirty="0" smtClean="0"/>
              <a:t>.</a:t>
            </a:r>
            <a:endParaRPr lang="el-GR" sz="2400" dirty="0"/>
          </a:p>
        </p:txBody>
      </p:sp>
      <p:sp>
        <p:nvSpPr>
          <p:cNvPr id="6" name="Τίτλος 5"/>
          <p:cNvSpPr>
            <a:spLocks noGrp="1"/>
          </p:cNvSpPr>
          <p:nvPr>
            <p:ph type="title"/>
          </p:nvPr>
        </p:nvSpPr>
        <p:spPr/>
        <p:txBody>
          <a:bodyPr>
            <a:normAutofit fontScale="90000"/>
          </a:bodyPr>
          <a:lstStyle/>
          <a:p>
            <a:r>
              <a:rPr lang="el-GR" dirty="0"/>
              <a:t>Δειγματοληπτικές </a:t>
            </a:r>
            <a:r>
              <a:rPr lang="el-GR" dirty="0" smtClean="0"/>
              <a:t>κατανομές</a:t>
            </a:r>
            <a:br>
              <a:rPr lang="el-GR" dirty="0" smtClean="0"/>
            </a:br>
            <a:r>
              <a:rPr lang="el-GR" dirty="0" smtClean="0"/>
              <a:t>μέσης τιμής (5 από 8)</a:t>
            </a:r>
            <a:endParaRPr lang="el-GR" dirty="0"/>
          </a:p>
        </p:txBody>
      </p:sp>
      <p:pic>
        <p:nvPicPr>
          <p:cNvPr id="7" name="Picture Placeholder 6" descr="Εικόνα ιστογράμματος κατανομής πληθυσμού"/>
          <p:cNvPicPr>
            <a:picLocks noGrp="1" noChangeAspect="1"/>
          </p:cNvPicPr>
          <p:nvPr>
            <p:ph type="pic" idx="1"/>
          </p:nvPr>
        </p:nvPicPr>
        <p:blipFill>
          <a:blip r:embed="rId3">
            <a:extLst>
              <a:ext uri="{28A0092B-C50C-407E-A947-70E740481C1C}">
                <a14:useLocalDpi xmlns:a14="http://schemas.microsoft.com/office/drawing/2010/main" val="0"/>
              </a:ext>
            </a:extLst>
          </a:blip>
          <a:srcRect l="-21322" r="-21322"/>
          <a:stretch>
            <a:fillRect/>
          </a:stretch>
        </p:blipFill>
        <p:spPr/>
      </p:pic>
    </p:spTree>
    <p:extLst>
      <p:ext uri="{BB962C8B-B14F-4D97-AF65-F5344CB8AC3E}">
        <p14:creationId xmlns:p14="http://schemas.microsoft.com/office/powerpoint/2010/main" val="29762693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Δειγματοληπτική κατανομή </a:t>
            </a:r>
            <a:r>
              <a:rPr lang="el-GR" sz="2400" dirty="0"/>
              <a:t>μέσης τιμής για Ν=</a:t>
            </a:r>
            <a:r>
              <a:rPr lang="el-GR" sz="2400" dirty="0" smtClean="0"/>
              <a:t>2.</a:t>
            </a:r>
            <a:endParaRPr lang="el-GR" sz="2400" dirty="0"/>
          </a:p>
        </p:txBody>
      </p:sp>
      <p:sp>
        <p:nvSpPr>
          <p:cNvPr id="6" name="Τίτλος 5"/>
          <p:cNvSpPr>
            <a:spLocks noGrp="1"/>
          </p:cNvSpPr>
          <p:nvPr>
            <p:ph type="title"/>
          </p:nvPr>
        </p:nvSpPr>
        <p:spPr/>
        <p:txBody>
          <a:bodyPr>
            <a:normAutofit fontScale="90000"/>
          </a:bodyPr>
          <a:lstStyle/>
          <a:p>
            <a:r>
              <a:rPr lang="el-GR" dirty="0"/>
              <a:t>Δειγματοληπτικές </a:t>
            </a:r>
            <a:r>
              <a:rPr lang="el-GR" dirty="0" smtClean="0"/>
              <a:t>κατανομές</a:t>
            </a:r>
            <a:br>
              <a:rPr lang="el-GR" dirty="0" smtClean="0"/>
            </a:br>
            <a:r>
              <a:rPr lang="el-GR" dirty="0" smtClean="0"/>
              <a:t>μέσης τιμής (6 από 8)</a:t>
            </a:r>
            <a:endParaRPr lang="el-GR" dirty="0"/>
          </a:p>
        </p:txBody>
      </p:sp>
      <p:pic>
        <p:nvPicPr>
          <p:cNvPr id="3" name="Picture Placeholder 2" descr="Εικόνα ιστογράμματος δειγματοληπτικής κατανομής μέσης τιμής."/>
          <p:cNvPicPr>
            <a:picLocks noGrp="1" noChangeAspect="1"/>
          </p:cNvPicPr>
          <p:nvPr>
            <p:ph type="pic" idx="1"/>
          </p:nvPr>
        </p:nvPicPr>
        <p:blipFill>
          <a:blip r:embed="rId3">
            <a:extLst>
              <a:ext uri="{28A0092B-C50C-407E-A947-70E740481C1C}">
                <a14:useLocalDpi xmlns:a14="http://schemas.microsoft.com/office/drawing/2010/main" val="0"/>
              </a:ext>
            </a:extLst>
          </a:blip>
          <a:srcRect t="-7213" b="-7213"/>
          <a:stretch>
            <a:fillRect/>
          </a:stretch>
        </p:blipFill>
        <p:spPr/>
      </p:pic>
    </p:spTree>
    <p:extLst>
      <p:ext uri="{BB962C8B-B14F-4D97-AF65-F5344CB8AC3E}">
        <p14:creationId xmlns:p14="http://schemas.microsoft.com/office/powerpoint/2010/main" val="34211133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Δειγματοληπτική κατανομή </a:t>
            </a:r>
            <a:r>
              <a:rPr lang="el-GR" sz="2400" dirty="0"/>
              <a:t>μέσης τιμής για Ν</a:t>
            </a:r>
            <a:r>
              <a:rPr lang="el-GR" sz="2400" dirty="0" smtClean="0"/>
              <a:t>=</a:t>
            </a:r>
            <a:r>
              <a:rPr lang="el-GR" sz="2400" dirty="0"/>
              <a:t>5</a:t>
            </a:r>
            <a:r>
              <a:rPr lang="el-GR" sz="2400" dirty="0" smtClean="0"/>
              <a:t>.</a:t>
            </a:r>
            <a:endParaRPr lang="el-GR" sz="2400" dirty="0"/>
          </a:p>
        </p:txBody>
      </p:sp>
      <p:sp>
        <p:nvSpPr>
          <p:cNvPr id="6" name="Τίτλος 5"/>
          <p:cNvSpPr>
            <a:spLocks noGrp="1"/>
          </p:cNvSpPr>
          <p:nvPr>
            <p:ph type="title"/>
          </p:nvPr>
        </p:nvSpPr>
        <p:spPr/>
        <p:txBody>
          <a:bodyPr>
            <a:normAutofit fontScale="90000"/>
          </a:bodyPr>
          <a:lstStyle/>
          <a:p>
            <a:r>
              <a:rPr lang="el-GR" dirty="0"/>
              <a:t>Δειγματοληπτικές </a:t>
            </a:r>
            <a:r>
              <a:rPr lang="el-GR" dirty="0" smtClean="0"/>
              <a:t>κατανομές</a:t>
            </a:r>
            <a:br>
              <a:rPr lang="el-GR" dirty="0" smtClean="0"/>
            </a:br>
            <a:r>
              <a:rPr lang="el-GR" dirty="0" smtClean="0"/>
              <a:t>μέσης τιμής (7 από 8)</a:t>
            </a:r>
            <a:endParaRPr lang="el-GR" dirty="0"/>
          </a:p>
        </p:txBody>
      </p:sp>
      <p:pic>
        <p:nvPicPr>
          <p:cNvPr id="4" name="Picture Placeholder 3" descr="Εικόνα ιστογράμματος δειγματοληπτικής κατανομής μέσης τιμής."/>
          <p:cNvPicPr>
            <a:picLocks noGrp="1" noChangeAspect="1"/>
          </p:cNvPicPr>
          <p:nvPr>
            <p:ph type="pic" idx="1"/>
          </p:nvPr>
        </p:nvPicPr>
        <p:blipFill>
          <a:blip r:embed="rId3">
            <a:extLst>
              <a:ext uri="{28A0092B-C50C-407E-A947-70E740481C1C}">
                <a14:useLocalDpi xmlns:a14="http://schemas.microsoft.com/office/drawing/2010/main" val="0"/>
              </a:ext>
            </a:extLst>
          </a:blip>
          <a:srcRect t="-6011" b="-6011"/>
          <a:stretch>
            <a:fillRect/>
          </a:stretch>
        </p:blipFill>
        <p:spPr/>
      </p:pic>
    </p:spTree>
    <p:extLst>
      <p:ext uri="{BB962C8B-B14F-4D97-AF65-F5344CB8AC3E}">
        <p14:creationId xmlns:p14="http://schemas.microsoft.com/office/powerpoint/2010/main" val="2103324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Δειγματοληπτική κατανομή </a:t>
            </a:r>
            <a:r>
              <a:rPr lang="el-GR" sz="2400" dirty="0"/>
              <a:t>μέσης τιμής για Ν</a:t>
            </a:r>
            <a:r>
              <a:rPr lang="el-GR" sz="2400" dirty="0" smtClean="0"/>
              <a:t>=30.</a:t>
            </a:r>
            <a:endParaRPr lang="el-GR" sz="2400" dirty="0"/>
          </a:p>
        </p:txBody>
      </p:sp>
      <p:sp>
        <p:nvSpPr>
          <p:cNvPr id="6" name="Τίτλος 5"/>
          <p:cNvSpPr>
            <a:spLocks noGrp="1"/>
          </p:cNvSpPr>
          <p:nvPr>
            <p:ph type="title"/>
          </p:nvPr>
        </p:nvSpPr>
        <p:spPr/>
        <p:txBody>
          <a:bodyPr>
            <a:normAutofit fontScale="90000"/>
          </a:bodyPr>
          <a:lstStyle/>
          <a:p>
            <a:r>
              <a:rPr lang="el-GR" dirty="0"/>
              <a:t>Δειγματοληπτικές </a:t>
            </a:r>
            <a:r>
              <a:rPr lang="el-GR" dirty="0" smtClean="0"/>
              <a:t>κατανομές</a:t>
            </a:r>
            <a:br>
              <a:rPr lang="el-GR" dirty="0" smtClean="0"/>
            </a:br>
            <a:r>
              <a:rPr lang="el-GR" dirty="0" smtClean="0"/>
              <a:t>μέσης τιμής (8 από 8)</a:t>
            </a:r>
            <a:endParaRPr lang="el-GR" dirty="0"/>
          </a:p>
        </p:txBody>
      </p:sp>
      <p:pic>
        <p:nvPicPr>
          <p:cNvPr id="4" name="Picture Placeholder 3" descr="Εικόνα ιστογράμματος δειγματοληπτικής κατανομής μέσης τιμής."/>
          <p:cNvPicPr>
            <a:picLocks noGrp="1" noChangeAspect="1"/>
          </p:cNvPicPr>
          <p:nvPr>
            <p:ph type="pic" idx="1"/>
          </p:nvPr>
        </p:nvPicPr>
        <p:blipFill>
          <a:blip r:embed="rId3">
            <a:extLst>
              <a:ext uri="{28A0092B-C50C-407E-A947-70E740481C1C}">
                <a14:useLocalDpi xmlns:a14="http://schemas.microsoft.com/office/drawing/2010/main" val="0"/>
              </a:ext>
            </a:extLst>
          </a:blip>
          <a:srcRect t="-5309" b="-5309"/>
          <a:stretch>
            <a:fillRect/>
          </a:stretch>
        </p:blipFill>
        <p:spPr/>
      </p:pic>
    </p:spTree>
    <p:extLst>
      <p:ext uri="{BB962C8B-B14F-4D97-AF65-F5344CB8AC3E}">
        <p14:creationId xmlns:p14="http://schemas.microsoft.com/office/powerpoint/2010/main" val="22303645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Παρουσιάζονται οι βασικές έννοιες του ελέγχου υποθέσεων που αφορούν στη σύγκριση μέσων τιμών και τη συνάφεια μεταξύ δυο μεταβλητών. Γίνεται επίσης εισαγωγή στην εκτιμητική της μέσης τιμής με τη βοήθεια των διαστημάτων εμπιστοσύνης.</a:t>
            </a:r>
          </a:p>
        </p:txBody>
      </p:sp>
    </p:spTree>
    <p:extLst>
      <p:ext uri="{BB962C8B-B14F-4D97-AF65-F5344CB8AC3E}">
        <p14:creationId xmlns:p14="http://schemas.microsoft.com/office/powerpoint/2010/main" val="420370447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a:bodyPr>
          <a:lstStyle/>
          <a:p>
            <a:r>
              <a:rPr lang="el-GR" sz="2800" dirty="0"/>
              <a:t>Δειγματοληπτικές κατανομές του αθροίσματος για Ν=2, Ν=5, Ν=10 και Ν=</a:t>
            </a:r>
            <a:r>
              <a:rPr lang="el-GR" sz="2800" dirty="0" smtClean="0"/>
              <a:t>30.</a:t>
            </a:r>
          </a:p>
          <a:p>
            <a:r>
              <a:rPr lang="el-GR" sz="2800" dirty="0" smtClean="0"/>
              <a:t>Τα </a:t>
            </a:r>
            <a:r>
              <a:rPr lang="el-GR" sz="2800" dirty="0"/>
              <a:t>δείγματα προέρχονται από πληθυσμό με </a:t>
            </a:r>
            <a:r>
              <a:rPr lang="el-GR" sz="2800" b="1" dirty="0"/>
              <a:t>ομοιόμορφη </a:t>
            </a:r>
            <a:r>
              <a:rPr lang="el-GR" sz="2800" b="1" dirty="0" smtClean="0"/>
              <a:t>κατανομή</a:t>
            </a:r>
            <a:r>
              <a:rPr lang="el-GR" sz="2800" dirty="0" smtClean="0"/>
              <a:t>.</a:t>
            </a:r>
            <a:endParaRPr lang="el-GR" sz="2800" dirty="0"/>
          </a:p>
        </p:txBody>
      </p:sp>
      <p:sp>
        <p:nvSpPr>
          <p:cNvPr id="5" name="Τίτλος 4"/>
          <p:cNvSpPr>
            <a:spLocks noGrp="1"/>
          </p:cNvSpPr>
          <p:nvPr>
            <p:ph type="title"/>
          </p:nvPr>
        </p:nvSpPr>
        <p:spPr/>
        <p:txBody>
          <a:bodyPr>
            <a:normAutofit fontScale="90000"/>
          </a:bodyPr>
          <a:lstStyle/>
          <a:p>
            <a:r>
              <a:rPr lang="el-GR" dirty="0"/>
              <a:t>Δειγματοληπτικές κατανομές</a:t>
            </a:r>
            <a:br>
              <a:rPr lang="el-GR" dirty="0"/>
            </a:br>
            <a:r>
              <a:rPr lang="el-GR" dirty="0" smtClean="0"/>
              <a:t>αθροίσματος (1 από 2)</a:t>
            </a:r>
            <a:endParaRPr lang="el-GR" dirty="0"/>
          </a:p>
        </p:txBody>
      </p:sp>
      <p:pic>
        <p:nvPicPr>
          <p:cNvPr id="4" name="Content Placeholder 3" descr="Εικόνα ιστογραμμάτων με δειγματοληπτικές κατανομές του αθροίσματος για Ν=2, Ν=5, Ν=10 και Ν=30.&#10;"/>
          <p:cNvPicPr>
            <a:picLocks noGrp="1" noChangeAspect="1"/>
          </p:cNvPicPr>
          <p:nvPr>
            <p:ph idx="1"/>
          </p:nvPr>
        </p:nvPicPr>
        <p:blipFill>
          <a:blip r:embed="rId3">
            <a:extLst>
              <a:ext uri="{28A0092B-C50C-407E-A947-70E740481C1C}">
                <a14:useLocalDpi xmlns:a14="http://schemas.microsoft.com/office/drawing/2010/main" val="0"/>
              </a:ext>
            </a:extLst>
          </a:blip>
          <a:srcRect t="-35752" b="-35752"/>
          <a:stretch>
            <a:fillRect/>
          </a:stretch>
        </p:blipFill>
        <p:spPr/>
      </p:pic>
    </p:spTree>
    <p:extLst>
      <p:ext uri="{BB962C8B-B14F-4D97-AF65-F5344CB8AC3E}">
        <p14:creationId xmlns:p14="http://schemas.microsoft.com/office/powerpoint/2010/main" val="356460516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a:bodyPr>
          <a:lstStyle/>
          <a:p>
            <a:r>
              <a:rPr lang="el-GR" sz="2800" dirty="0"/>
              <a:t>Δειγματοληπτικές κατανομές </a:t>
            </a:r>
            <a:r>
              <a:rPr lang="el-GR" sz="2800" dirty="0" smtClean="0"/>
              <a:t>του αθροίσματος για Ν</a:t>
            </a:r>
            <a:r>
              <a:rPr lang="el-GR" sz="2800" dirty="0"/>
              <a:t>=2, Ν=5, Ν=10 και Ν=</a:t>
            </a:r>
            <a:r>
              <a:rPr lang="el-GR" sz="2800" dirty="0" smtClean="0"/>
              <a:t>30.</a:t>
            </a:r>
            <a:endParaRPr lang="el-GR" sz="2800" dirty="0"/>
          </a:p>
          <a:p>
            <a:r>
              <a:rPr lang="el-GR" sz="2800" dirty="0"/>
              <a:t>Τα δείγματα προέρχονται από πληθυσμιακή </a:t>
            </a:r>
            <a:r>
              <a:rPr lang="el-GR" sz="2800" b="1" dirty="0"/>
              <a:t>κατανομή έντονης θετικής </a:t>
            </a:r>
            <a:r>
              <a:rPr lang="el-GR" sz="2800" b="1" dirty="0" smtClean="0"/>
              <a:t>λοξότητας</a:t>
            </a:r>
            <a:r>
              <a:rPr lang="el-GR" sz="2800" dirty="0" smtClean="0"/>
              <a:t>.</a:t>
            </a:r>
            <a:endParaRPr lang="el-GR" sz="2800" dirty="0"/>
          </a:p>
        </p:txBody>
      </p:sp>
      <p:sp>
        <p:nvSpPr>
          <p:cNvPr id="5" name="Τίτλος 4"/>
          <p:cNvSpPr>
            <a:spLocks noGrp="1"/>
          </p:cNvSpPr>
          <p:nvPr>
            <p:ph type="title"/>
          </p:nvPr>
        </p:nvSpPr>
        <p:spPr/>
        <p:txBody>
          <a:bodyPr>
            <a:normAutofit fontScale="90000"/>
          </a:bodyPr>
          <a:lstStyle/>
          <a:p>
            <a:r>
              <a:rPr lang="el-GR" dirty="0"/>
              <a:t>Δειγματοληπτικές κατανομές</a:t>
            </a:r>
            <a:br>
              <a:rPr lang="el-GR" dirty="0"/>
            </a:br>
            <a:r>
              <a:rPr lang="el-GR" dirty="0" smtClean="0"/>
              <a:t>αθροίσματος (2 από 2)</a:t>
            </a:r>
            <a:endParaRPr lang="el-GR" dirty="0"/>
          </a:p>
        </p:txBody>
      </p:sp>
      <p:pic>
        <p:nvPicPr>
          <p:cNvPr id="6" name="Content Placeholder 5" descr="Εικόνα ιστογραμμάτων με δειγματοληπτικές κατανομές του αθροίσματος για Ν=2, Ν=5, Ν=10 και Ν=30."/>
          <p:cNvPicPr>
            <a:picLocks noGrp="1" noChangeAspect="1"/>
          </p:cNvPicPr>
          <p:nvPr>
            <p:ph idx="1"/>
          </p:nvPr>
        </p:nvPicPr>
        <p:blipFill>
          <a:blip r:embed="rId3">
            <a:extLst>
              <a:ext uri="{28A0092B-C50C-407E-A947-70E740481C1C}">
                <a14:useLocalDpi xmlns:a14="http://schemas.microsoft.com/office/drawing/2010/main" val="0"/>
              </a:ext>
            </a:extLst>
          </a:blip>
          <a:srcRect t="-33631" b="-33631"/>
          <a:stretch>
            <a:fillRect/>
          </a:stretch>
        </p:blipFill>
        <p:spPr/>
      </p:pic>
    </p:spTree>
    <p:extLst>
      <p:ext uri="{BB962C8B-B14F-4D97-AF65-F5344CB8AC3E}">
        <p14:creationId xmlns:p14="http://schemas.microsoft.com/office/powerpoint/2010/main" val="27352828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Δειγματοληπτική κατανομή μέσης τιμής και </a:t>
            </a:r>
            <a:r>
              <a:rPr lang="el-GR" dirty="0" smtClean="0"/>
              <a:t>ΚΟΘ: </a:t>
            </a:r>
            <a:r>
              <a:rPr lang="el-GR" dirty="0"/>
              <a:t>Άσκηση </a:t>
            </a:r>
            <a:r>
              <a:rPr lang="el-GR" dirty="0" smtClean="0"/>
              <a:t>3 (1 από 3)</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i="1" dirty="0"/>
              <a:t>Η επίδοση των μαθητών Γ’ γυμνασίου σε </a:t>
            </a:r>
            <a:r>
              <a:rPr lang="el-GR" sz="2800" i="1" dirty="0" smtClean="0"/>
              <a:t>ένα τυποποιημένο </a:t>
            </a:r>
            <a:r>
              <a:rPr lang="el-GR" sz="2800" i="1" dirty="0"/>
              <a:t>τεστ μαθηματικών (κλίμακα τιμών 0 </a:t>
            </a:r>
            <a:r>
              <a:rPr lang="el-GR" sz="2800" i="1" dirty="0" smtClean="0"/>
              <a:t>έως 20</a:t>
            </a:r>
            <a:r>
              <a:rPr lang="el-GR" sz="2800" i="1" dirty="0"/>
              <a:t>) έχει μέση τιμή </a:t>
            </a:r>
            <a:r>
              <a:rPr lang="el-GR" sz="2800" i="1" dirty="0" smtClean="0"/>
              <a:t>μ=6,8 </a:t>
            </a:r>
            <a:r>
              <a:rPr lang="el-GR" sz="2800" i="1" dirty="0"/>
              <a:t>και τυπική απόκλιση </a:t>
            </a:r>
            <a:r>
              <a:rPr lang="el-GR" sz="2800" i="1" dirty="0" smtClean="0"/>
              <a:t>σ=3,65. Με </a:t>
            </a:r>
            <a:r>
              <a:rPr lang="el-GR" sz="2800" i="1" dirty="0"/>
              <a:t>τα δεδομένα αυτά, θα υπολογισθεί </a:t>
            </a:r>
            <a:r>
              <a:rPr lang="el-GR" sz="2800" i="1" dirty="0" smtClean="0"/>
              <a:t>η πιθανότητα ενός </a:t>
            </a:r>
            <a:r>
              <a:rPr lang="el-GR" sz="2800" i="1" dirty="0"/>
              <a:t>δείγματος 36 μαθητών Γ’ γυμνασίου ενός να επιτύχει μέση τιμή μεγαλύτερη από 10 στο τεστ των Μαθηματικών.</a:t>
            </a:r>
          </a:p>
        </p:txBody>
      </p:sp>
    </p:spTree>
    <p:extLst>
      <p:ext uri="{BB962C8B-B14F-4D97-AF65-F5344CB8AC3E}">
        <p14:creationId xmlns:p14="http://schemas.microsoft.com/office/powerpoint/2010/main" val="385309705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Δειγματοληπτική κατανομή μέσης τιμής και </a:t>
            </a:r>
            <a:r>
              <a:rPr lang="el-GR" dirty="0" smtClean="0"/>
              <a:t>ΚΟΘ: </a:t>
            </a:r>
            <a:r>
              <a:rPr lang="el-GR" dirty="0"/>
              <a:t>Άσκηση </a:t>
            </a:r>
            <a:r>
              <a:rPr lang="el-GR" dirty="0" smtClean="0"/>
              <a:t>3 (2 από 3)</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Επειδή το δείγμα για το οποίο θέλουμε να εξάγουμε συμπεράσματα είναι «μεγάλο</a:t>
            </a:r>
            <a:r>
              <a:rPr lang="el-GR" sz="2800" dirty="0" smtClean="0"/>
              <a:t>», </a:t>
            </a:r>
            <a:r>
              <a:rPr lang="el-GR" sz="2800" dirty="0"/>
              <a:t>αφού N = 36 &gt; 30, η δειγματοληπτική κατανομή στην οποία ανήκει, σύμφωνα με ΚΟΘ, είναι </a:t>
            </a:r>
            <a:r>
              <a:rPr lang="el-GR" sz="2800" dirty="0" smtClean="0"/>
              <a:t>κανονική.</a:t>
            </a:r>
          </a:p>
          <a:p>
            <a:pPr marL="0" indent="0">
              <a:buNone/>
            </a:pPr>
            <a:r>
              <a:rPr lang="el-GR" sz="2800" dirty="0" smtClean="0"/>
              <a:t>Για </a:t>
            </a:r>
            <a:r>
              <a:rPr lang="el-GR" sz="2800" dirty="0"/>
              <a:t>τη μέση τιμή της δειγματοληπτικής κατανομής ισχύει</a:t>
            </a:r>
            <a:r>
              <a:rPr lang="el-GR" sz="2800" dirty="0" smtClean="0"/>
              <a:t>:</a:t>
            </a:r>
          </a:p>
          <a:p>
            <a:pPr marL="0" indent="0">
              <a:buNone/>
            </a:pPr>
            <a:endParaRPr lang="el-GR" sz="2800" dirty="0"/>
          </a:p>
          <a:p>
            <a:pPr marL="0" indent="0">
              <a:buNone/>
            </a:pPr>
            <a:r>
              <a:rPr lang="el-GR" sz="2800" dirty="0"/>
              <a:t>και η τυπική της απόκλιση είναι:</a:t>
            </a:r>
          </a:p>
          <a:p>
            <a:pPr marL="0" indent="0">
              <a:buNone/>
            </a:pPr>
            <a:endParaRPr lang="el-GR" sz="2800" dirty="0" smtClean="0"/>
          </a:p>
          <a:p>
            <a:pPr marL="0" indent="0">
              <a:buNone/>
            </a:pPr>
            <a:endParaRPr lang="el-GR"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255621515"/>
              </p:ext>
            </p:extLst>
          </p:nvPr>
        </p:nvGraphicFramePr>
        <p:xfrm>
          <a:off x="2987824" y="4221088"/>
          <a:ext cx="2160240" cy="584098"/>
        </p:xfrm>
        <a:graphic>
          <a:graphicData uri="http://schemas.openxmlformats.org/presentationml/2006/ole">
            <mc:AlternateContent xmlns:mc="http://schemas.openxmlformats.org/markup-compatibility/2006">
              <mc:Choice xmlns:v="urn:schemas-microsoft-com:vml" Requires="v">
                <p:oleObj spid="_x0000_s6168" name="Equation" r:id="rId4" imgW="800100" imgH="215900" progId="Equation.3">
                  <p:embed/>
                </p:oleObj>
              </mc:Choice>
              <mc:Fallback>
                <p:oleObj name="Equation" r:id="rId4" imgW="800100" imgH="215900" progId="Equation.3">
                  <p:embed/>
                  <p:pic>
                    <p:nvPicPr>
                      <p:cNvPr id="0" name=""/>
                      <p:cNvPicPr>
                        <a:picLocks noChangeAspect="1" noChangeArrowheads="1"/>
                      </p:cNvPicPr>
                      <p:nvPr/>
                    </p:nvPicPr>
                    <p:blipFill>
                      <a:blip r:embed="rId5"/>
                      <a:srcRect/>
                      <a:stretch>
                        <a:fillRect/>
                      </a:stretch>
                    </p:blipFill>
                    <p:spPr bwMode="auto">
                      <a:xfrm>
                        <a:off x="2987824" y="4221088"/>
                        <a:ext cx="2160240" cy="584098"/>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7239322"/>
              </p:ext>
            </p:extLst>
          </p:nvPr>
        </p:nvGraphicFramePr>
        <p:xfrm>
          <a:off x="5372106" y="4874294"/>
          <a:ext cx="3304350" cy="858962"/>
        </p:xfrm>
        <a:graphic>
          <a:graphicData uri="http://schemas.openxmlformats.org/presentationml/2006/ole">
            <mc:AlternateContent xmlns:mc="http://schemas.openxmlformats.org/markup-compatibility/2006">
              <mc:Choice xmlns:v="urn:schemas-microsoft-com:vml" Requires="v">
                <p:oleObj spid="_x0000_s6169" name="Εξίσωση" r:id="rId6" imgW="2197080" imgH="571320" progId="Equation.3">
                  <p:embed/>
                </p:oleObj>
              </mc:Choice>
              <mc:Fallback>
                <p:oleObj name="Εξίσωση" r:id="rId6" imgW="2197080" imgH="571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2106" y="4874294"/>
                        <a:ext cx="3304350" cy="858962"/>
                      </a:xfrm>
                      <a:prstGeom prst="rect">
                        <a:avLst/>
                      </a:prstGeom>
                      <a:noFill/>
                    </p:spPr>
                  </p:pic>
                </p:oleObj>
              </mc:Fallback>
            </mc:AlternateContent>
          </a:graphicData>
        </a:graphic>
      </p:graphicFrame>
    </p:spTree>
    <p:extLst>
      <p:ext uri="{BB962C8B-B14F-4D97-AF65-F5344CB8AC3E}">
        <p14:creationId xmlns:p14="http://schemas.microsoft.com/office/powerpoint/2010/main" val="3605780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Δειγματοληπτική κατανομή μέσης τιμής και ΚΟΘ: Άσκηση 3 </a:t>
            </a:r>
            <a:r>
              <a:rPr lang="el-GR" dirty="0" smtClean="0"/>
              <a:t>(3 </a:t>
            </a:r>
            <a:r>
              <a:rPr lang="el-GR" dirty="0"/>
              <a:t>από </a:t>
            </a:r>
            <a:r>
              <a:rPr lang="el-GR" dirty="0" smtClean="0"/>
              <a:t>3)</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dirty="0"/>
              <a:t>Για να μπορέσουμε να βρούμε το ποσοστό των τιμών μιας κανονικής κατανομής που είναι μεγαλύτερες από μια δοσμένη τιμή, στην περίπτωσή μας 10, πρέπει να μετατρέψουμε τη τιμή αυτή σε τιμή </a:t>
            </a:r>
            <a:r>
              <a:rPr lang="el-GR" sz="2800" dirty="0" smtClean="0">
                <a:solidFill>
                  <a:srgbClr val="000000"/>
                </a:solidFill>
              </a:rPr>
              <a:t>z.</a:t>
            </a:r>
          </a:p>
          <a:p>
            <a:pPr marL="0" indent="0">
              <a:buNone/>
            </a:pPr>
            <a:endParaRPr lang="el-GR" sz="2800" dirty="0" smtClean="0">
              <a:solidFill>
                <a:srgbClr val="000000"/>
              </a:solidFill>
            </a:endParaRPr>
          </a:p>
          <a:p>
            <a:pPr marL="0" indent="0">
              <a:buNone/>
            </a:pPr>
            <a:endParaRPr lang="el-GR" sz="2800" dirty="0" smtClean="0">
              <a:solidFill>
                <a:srgbClr val="000000"/>
              </a:solidFill>
            </a:endParaRPr>
          </a:p>
          <a:p>
            <a:pPr marL="0" indent="0">
              <a:buNone/>
            </a:pPr>
            <a:r>
              <a:rPr lang="el-GR" sz="2800" dirty="0" smtClean="0">
                <a:solidFill>
                  <a:srgbClr val="000000"/>
                </a:solidFill>
              </a:rPr>
              <a:t>Στη </a:t>
            </a:r>
            <a:r>
              <a:rPr lang="el-GR" sz="2800" dirty="0">
                <a:solidFill>
                  <a:srgbClr val="000000"/>
                </a:solidFill>
              </a:rPr>
              <a:t>συνέχεια ανατρέχοντας στον πίνακα της τυπικής κανονικής </a:t>
            </a:r>
            <a:r>
              <a:rPr lang="el-GR" sz="2800" dirty="0" smtClean="0">
                <a:solidFill>
                  <a:srgbClr val="000000"/>
                </a:solidFill>
              </a:rPr>
              <a:t>κατανομής (</a:t>
            </a:r>
            <a:r>
              <a:rPr lang="el-GR" sz="2800" dirty="0">
                <a:solidFill>
                  <a:srgbClr val="000000"/>
                </a:solidFill>
              </a:rPr>
              <a:t>Πίνακας Β παραρτήματος) βρίσκουμε τη ζητούμενη  πιθανότητα ως </a:t>
            </a:r>
            <a:r>
              <a:rPr lang="el-GR" sz="2800" dirty="0" smtClean="0">
                <a:solidFill>
                  <a:srgbClr val="000000"/>
                </a:solidFill>
              </a:rPr>
              <a:t>εξής:</a:t>
            </a:r>
          </a:p>
          <a:p>
            <a:pPr marL="0" indent="0">
              <a:buNone/>
            </a:pPr>
            <a:r>
              <a:rPr lang="el-GR" sz="2800" dirty="0" smtClean="0">
                <a:solidFill>
                  <a:srgbClr val="000000"/>
                </a:solidFill>
              </a:rPr>
              <a:t>Αναζητούμε </a:t>
            </a:r>
            <a:r>
              <a:rPr lang="el-GR" sz="2800" dirty="0">
                <a:solidFill>
                  <a:srgbClr val="000000"/>
                </a:solidFill>
              </a:rPr>
              <a:t>την αναλογία των τιμών που ξεπερνούν την τιμή 5,25</a:t>
            </a:r>
            <a:r>
              <a:rPr lang="el-GR" sz="2800" dirty="0" smtClean="0">
                <a:solidFill>
                  <a:srgbClr val="000000"/>
                </a:solidFill>
              </a:rPr>
              <a:t>. Παρατηρούμε </a:t>
            </a:r>
            <a:r>
              <a:rPr lang="el-GR" sz="2800" dirty="0">
                <a:solidFill>
                  <a:srgbClr val="000000"/>
                </a:solidFill>
              </a:rPr>
              <a:t>ότι η μεγαλύτερη τιμή στον πίνακα είναι </a:t>
            </a:r>
            <a:r>
              <a:rPr lang="el-GR" sz="2800" dirty="0" smtClean="0">
                <a:solidFill>
                  <a:srgbClr val="000000"/>
                </a:solidFill>
              </a:rPr>
              <a:t>η </a:t>
            </a:r>
            <a:r>
              <a:rPr lang="el-GR" sz="2800" dirty="0">
                <a:solidFill>
                  <a:srgbClr val="000000"/>
                </a:solidFill>
              </a:rPr>
              <a:t>5, στην οποία αντιστοιχεί η πιθανότητα 0,0000003. </a:t>
            </a:r>
            <a:r>
              <a:rPr lang="el-GR" sz="2800" dirty="0" smtClean="0">
                <a:solidFill>
                  <a:srgbClr val="000000"/>
                </a:solidFill>
              </a:rPr>
              <a:t>Συμπεραίνουμε, λοιπόν, ότι </a:t>
            </a:r>
            <a:r>
              <a:rPr lang="el-GR" sz="2800" dirty="0">
                <a:solidFill>
                  <a:srgbClr val="000000"/>
                </a:solidFill>
              </a:rPr>
              <a:t>η πιθανότητα ενός δείγματος 36 μαθητών να έχει μέσο βαθμό πάνω από 10 στο τεστ μαθηματικών, είναι ασήμαντη, δηλαδή μικρότερη από 0,0000003 ή 3 στις 10.000.000 ή 0,00003%</a:t>
            </a:r>
            <a:r>
              <a:rPr lang="el-GR" sz="2800" dirty="0" smtClean="0">
                <a:solidFill>
                  <a:srgbClr val="000000"/>
                </a:solidFill>
              </a:rPr>
              <a:t>.</a:t>
            </a:r>
          </a:p>
          <a:p>
            <a:pPr marL="0" indent="0">
              <a:buNone/>
            </a:pPr>
            <a:endParaRPr lang="el-GR" sz="2800" dirty="0" smtClean="0"/>
          </a:p>
          <a:p>
            <a:pPr marL="0" indent="0">
              <a:buNone/>
            </a:pPr>
            <a:endParaRPr lang="el-GR" sz="2800" dirty="0" smtClean="0"/>
          </a:p>
          <a:p>
            <a:pPr marL="0" indent="0">
              <a:buNone/>
            </a:pPr>
            <a:endParaRPr lang="el-GR" sz="2800" dirty="0"/>
          </a:p>
        </p:txBody>
      </p:sp>
      <p:graphicFrame>
        <p:nvGraphicFramePr>
          <p:cNvPr id="4" name="Object 2"/>
          <p:cNvGraphicFramePr>
            <a:graphicFrameLocks noChangeAspect="1"/>
          </p:cNvGraphicFramePr>
          <p:nvPr>
            <p:extLst>
              <p:ext uri="{D42A27DB-BD31-4B8C-83A1-F6EECF244321}">
                <p14:modId xmlns:p14="http://schemas.microsoft.com/office/powerpoint/2010/main" val="3569552538"/>
              </p:ext>
            </p:extLst>
          </p:nvPr>
        </p:nvGraphicFramePr>
        <p:xfrm>
          <a:off x="2555776" y="2492896"/>
          <a:ext cx="3544887" cy="815975"/>
        </p:xfrm>
        <a:graphic>
          <a:graphicData uri="http://schemas.openxmlformats.org/presentationml/2006/ole">
            <mc:AlternateContent xmlns:mc="http://schemas.openxmlformats.org/markup-compatibility/2006">
              <mc:Choice xmlns:v="urn:schemas-microsoft-com:vml" Requires="v">
                <p:oleObj spid="_x0000_s7183" name="Εξίσωση" r:id="rId4" imgW="2705040" imgH="622080" progId="Equation.3">
                  <p:embed/>
                </p:oleObj>
              </mc:Choice>
              <mc:Fallback>
                <p:oleObj name="Εξίσωση" r:id="rId4" imgW="2705040" imgH="622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492896"/>
                        <a:ext cx="3544887"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8574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Επαγωγική </a:t>
            </a:r>
            <a:r>
              <a:rPr lang="el-GR" dirty="0" smtClean="0"/>
              <a:t>Στατιστική</a:t>
            </a:r>
            <a:endParaRPr lang="en-US"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a:t>
            </a:r>
            <a:r>
              <a:rPr lang="el-GR" sz="2000" dirty="0">
                <a:solidFill>
                  <a:srgbClr val="000000"/>
                </a:solidFill>
              </a:rPr>
              <a:t> 1</a:t>
            </a:r>
            <a:r>
              <a:rPr lang="el-GR" sz="2000" dirty="0" smtClean="0">
                <a:solidFill>
                  <a:srgbClr val="000000"/>
                </a:solidFill>
              </a:rPr>
              <a:t>.0.</a:t>
            </a:r>
            <a:endParaRPr lang="el-GR" sz="2000" dirty="0">
              <a:solidFill>
                <a:srgbClr val="000000"/>
              </a:solidFill>
            </a:endParaRPr>
          </a:p>
        </p:txBody>
      </p:sp>
    </p:spTree>
    <p:extLst>
      <p:ext uri="{BB962C8B-B14F-4D97-AF65-F5344CB8AC3E}">
        <p14:creationId xmlns:p14="http://schemas.microsoft.com/office/powerpoint/2010/main" val="11605714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solidFill>
                  <a:srgbClr val="000000"/>
                </a:solidFill>
              </a:rPr>
              <a:t>Copyright Εθνικόν και Καποδιστριακόν Πανεπιστήμιον Αθηνών 2015</a:t>
            </a:r>
            <a:r>
              <a:rPr lang="en-US" sz="2000" dirty="0">
                <a:solidFill>
                  <a:srgbClr val="000000"/>
                </a:solidFill>
              </a:rPr>
              <a:t>, </a:t>
            </a:r>
            <a:r>
              <a:rPr lang="el-GR" sz="2000" dirty="0">
                <a:solidFill>
                  <a:srgbClr val="000000"/>
                </a:solidFill>
              </a:rPr>
              <a:t>Βασίλης Γιαλαμάς 2015. Βασίλης Γιαλαμάς. «Μεθοδολογία των Επιστημών του Ανθρώπου: Στατιστική. </a:t>
            </a:r>
            <a:r>
              <a:rPr lang="el-GR" sz="2000" dirty="0" smtClean="0">
                <a:solidFill>
                  <a:srgbClr val="000000"/>
                </a:solidFill>
              </a:rPr>
              <a:t>Επαγωγική </a:t>
            </a:r>
            <a:r>
              <a:rPr lang="el-GR" sz="2000" dirty="0">
                <a:solidFill>
                  <a:srgbClr val="000000"/>
                </a:solidFill>
              </a:rPr>
              <a:t>Στατιστική». Έκδοση: 1.0. Αθήνα 2015. Διαθέσιμο </a:t>
            </a:r>
            <a:r>
              <a:rPr lang="el-GR" sz="2000" dirty="0"/>
              <a:t>από τη δικτυακή </a:t>
            </a:r>
            <a:r>
              <a:rPr lang="el-GR" sz="2000" dirty="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/courses/ECD102/</a:t>
            </a:r>
            <a:r>
              <a:rPr lang="el-GR" sz="2000" dirty="0">
                <a:solidFill>
                  <a:srgbClr val="000000"/>
                </a:solidFill>
              </a:rPr>
              <a:t>.</a:t>
            </a:r>
          </a:p>
        </p:txBody>
      </p:sp>
    </p:spTree>
    <p:extLst>
      <p:ext uri="{BB962C8B-B14F-4D97-AF65-F5344CB8AC3E}">
        <p14:creationId xmlns:p14="http://schemas.microsoft.com/office/powerpoint/2010/main" val="7551306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Δειγματοληψία (1 από 2)</a:t>
            </a:r>
            <a:endParaRPr lang="el-GR" dirty="0"/>
          </a:p>
        </p:txBody>
      </p:sp>
      <p:sp>
        <p:nvSpPr>
          <p:cNvPr id="5" name="Θέση περιεχομένου 4"/>
          <p:cNvSpPr>
            <a:spLocks noGrp="1"/>
          </p:cNvSpPr>
          <p:nvPr>
            <p:ph idx="1"/>
          </p:nvPr>
        </p:nvSpPr>
        <p:spPr/>
        <p:txBody>
          <a:bodyPr>
            <a:noAutofit/>
          </a:bodyPr>
          <a:lstStyle/>
          <a:p>
            <a:pPr>
              <a:lnSpc>
                <a:spcPct val="95000"/>
              </a:lnSpc>
            </a:pPr>
            <a:r>
              <a:rPr lang="el-GR" sz="2400" dirty="0"/>
              <a:t>Στην Επαγωγική στατιστική οδηγούμαστε σε συμπεράσματα και αποφάσεις για τις παραμέτρους ενός πληθυσμού με τη βοήθεια ενός </a:t>
            </a:r>
            <a:r>
              <a:rPr lang="el-GR" sz="2400" b="1" dirty="0"/>
              <a:t>τυχαίου δείγματος </a:t>
            </a:r>
            <a:r>
              <a:rPr lang="el-GR" sz="2400" dirty="0"/>
              <a:t>που επιλέγεται από τον πληθυσμό με τη διαδικασία της απλής τυχαίας </a:t>
            </a:r>
            <a:r>
              <a:rPr lang="el-GR" sz="2400" dirty="0" smtClean="0"/>
              <a:t>δειγματοληψίας.</a:t>
            </a:r>
            <a:endParaRPr lang="el-GR" sz="2400" dirty="0"/>
          </a:p>
          <a:p>
            <a:pPr>
              <a:lnSpc>
                <a:spcPct val="95000"/>
              </a:lnSpc>
            </a:pPr>
            <a:r>
              <a:rPr lang="el-GR" sz="2400" dirty="0"/>
              <a:t>Τυχαίο είναι ένα δείγμα όταν όλα τα άτομα του πληθυσμού έχουν την ίδια πιθανότητα να επιλεγούν σ’ αυτό.</a:t>
            </a:r>
          </a:p>
          <a:p>
            <a:pPr>
              <a:lnSpc>
                <a:spcPct val="95000"/>
              </a:lnSpc>
            </a:pPr>
            <a:r>
              <a:rPr lang="el-GR" sz="2400" dirty="0"/>
              <a:t>Βασικές μέθοδοι απλής τυχαίας δειγματοληψίας</a:t>
            </a:r>
            <a:r>
              <a:rPr lang="el-GR" sz="2400" dirty="0" smtClean="0"/>
              <a:t>:</a:t>
            </a:r>
          </a:p>
          <a:p>
            <a:pPr lvl="1">
              <a:lnSpc>
                <a:spcPct val="95000"/>
              </a:lnSpc>
              <a:buFont typeface="Arial"/>
              <a:buChar char="•"/>
            </a:pPr>
            <a:r>
              <a:rPr lang="el-GR" sz="2000" dirty="0" smtClean="0"/>
              <a:t>Κλήρωση</a:t>
            </a:r>
          </a:p>
          <a:p>
            <a:pPr lvl="1">
              <a:lnSpc>
                <a:spcPct val="95000"/>
              </a:lnSpc>
              <a:buFont typeface="Arial"/>
              <a:buChar char="•"/>
            </a:pPr>
            <a:r>
              <a:rPr lang="el-GR" sz="2000" dirty="0"/>
              <a:t>Πίνακας τυχαίων </a:t>
            </a:r>
            <a:r>
              <a:rPr lang="el-GR" sz="2000" dirty="0" smtClean="0"/>
              <a:t>αριθμών</a:t>
            </a:r>
            <a:endParaRPr lang="el-GR" sz="2000" dirty="0"/>
          </a:p>
        </p:txBody>
      </p:sp>
    </p:spTree>
    <p:extLst>
      <p:ext uri="{BB962C8B-B14F-4D97-AF65-F5344CB8AC3E}">
        <p14:creationId xmlns:p14="http://schemas.microsoft.com/office/powerpoint/2010/main" val="15187650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a:t>4</a:t>
            </a:r>
            <a:r>
              <a:rPr lang="en-US"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1, Σελίδα 9:</a:t>
            </a:r>
            <a:r>
              <a:rPr lang="el-GR" sz="2000"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ιστόγρ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ληθυσμού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ιστόγρ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της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νομής</a:t>
            </a:r>
            <a:r>
              <a:rPr lang="el-GR" sz="2000" dirty="0" smtClean="0">
                <a:solidFill>
                  <a:srgbClr val="000000"/>
                </a:solidFill>
                <a:ea typeface="Lucida Grande"/>
                <a:cs typeface="Lucida Grande"/>
              </a:rPr>
              <a:t> / </a:t>
            </a:r>
            <a:r>
              <a:rPr lang="en-US" sz="2000" dirty="0" smtClean="0">
                <a:solidFill>
                  <a:srgbClr val="000000"/>
                </a:solidFill>
              </a:rPr>
              <a:t>C</a:t>
            </a:r>
            <a:r>
              <a:rPr lang="el-GR" sz="2000" dirty="0" smtClean="0">
                <a:solidFill>
                  <a:srgbClr val="000000"/>
                </a:solidFill>
              </a:rPr>
              <a:t>opyright </a:t>
            </a:r>
            <a:r>
              <a:rPr lang="el-GR" sz="2000" dirty="0">
                <a:solidFill>
                  <a:srgbClr val="000000"/>
                </a:solidFill>
              </a:rPr>
              <a:t>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p>
          <a:p>
            <a:pPr marL="0" indent="0">
              <a:buNone/>
            </a:pPr>
            <a:r>
              <a:rPr lang="el-GR" sz="2000" b="1" dirty="0">
                <a:solidFill>
                  <a:srgbClr val="000000"/>
                </a:solidFill>
              </a:rPr>
              <a:t>Εικόνα </a:t>
            </a:r>
            <a:r>
              <a:rPr lang="el-GR" sz="2000" b="1" dirty="0" smtClean="0">
                <a:solidFill>
                  <a:srgbClr val="000000"/>
                </a:solidFill>
              </a:rPr>
              <a:t>2, Σελίδα 12: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ιστογράμμ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ληθυσμού</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3, </a:t>
            </a:r>
            <a:r>
              <a:rPr lang="el-GR" sz="2000" b="1" dirty="0">
                <a:solidFill>
                  <a:srgbClr val="000000"/>
                </a:solidFill>
              </a:rPr>
              <a:t>Σελίδα </a:t>
            </a:r>
            <a:r>
              <a:rPr lang="el-GR" sz="2000" b="1" dirty="0" smtClean="0">
                <a:solidFill>
                  <a:srgbClr val="000000"/>
                </a:solidFill>
              </a:rPr>
              <a:t>13: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ιστογράμμ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μέσης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τιμής</a:t>
            </a:r>
            <a:r>
              <a:rPr lang="el-GR" sz="2000" dirty="0" smtClean="0">
                <a:solidFill>
                  <a:srgbClr val="000000"/>
                </a:solidFill>
                <a:ea typeface="Lucida Grande"/>
                <a:cs typeface="Lucida Grande"/>
              </a:rPr>
              <a:t> με Ν=2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4, </a:t>
            </a:r>
            <a:r>
              <a:rPr lang="el-GR" sz="2000" b="1" dirty="0">
                <a:solidFill>
                  <a:srgbClr val="000000"/>
                </a:solidFill>
              </a:rPr>
              <a:t>Σελίδα </a:t>
            </a:r>
            <a:r>
              <a:rPr lang="el-GR" sz="2000" b="1" dirty="0" smtClean="0">
                <a:solidFill>
                  <a:srgbClr val="000000"/>
                </a:solidFill>
              </a:rPr>
              <a:t>14: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ιστογράμμ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μέσης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τιμής</a:t>
            </a:r>
            <a:r>
              <a:rPr lang="el-GR" sz="2000" dirty="0" smtClean="0">
                <a:solidFill>
                  <a:srgbClr val="000000"/>
                </a:solidFill>
                <a:ea typeface="Lucida Grande"/>
                <a:cs typeface="Lucida Grande"/>
              </a:rPr>
              <a:t> με Ν=5 </a:t>
            </a:r>
            <a:r>
              <a:rPr lang="el-GR" sz="2000" dirty="0" smtClean="0">
                <a:solidFill>
                  <a:srgbClr val="000000"/>
                </a:solidFill>
              </a:rPr>
              <a:t>/ </a:t>
            </a:r>
            <a:r>
              <a:rPr lang="en-US" sz="2000" dirty="0"/>
              <a:t>Copyrighted</a:t>
            </a:r>
            <a:endParaRPr lang="el-GR" sz="2000" dirty="0">
              <a:solidFill>
                <a:srgbClr val="000000"/>
              </a:solidFill>
            </a:endParaRPr>
          </a:p>
        </p:txBody>
      </p:sp>
    </p:spTree>
    <p:extLst>
      <p:ext uri="{BB962C8B-B14F-4D97-AF65-F5344CB8AC3E}">
        <p14:creationId xmlns:p14="http://schemas.microsoft.com/office/powerpoint/2010/main" val="25849635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5, Σελίδα 15:</a:t>
            </a:r>
            <a:r>
              <a:rPr lang="el-GR" sz="2000"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ιστογράμμ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μέσης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τιμής</a:t>
            </a:r>
            <a:r>
              <a:rPr lang="el-GR" sz="2000" dirty="0" smtClean="0">
                <a:solidFill>
                  <a:srgbClr val="000000"/>
                </a:solidFill>
                <a:ea typeface="Lucida Grande"/>
                <a:cs typeface="Lucida Grande"/>
              </a:rPr>
              <a:t> με Ν=30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6</a:t>
            </a:r>
            <a:r>
              <a:rPr lang="el-GR" sz="2000" b="1" dirty="0" smtClean="0">
                <a:solidFill>
                  <a:srgbClr val="000000"/>
                </a:solidFill>
              </a:rPr>
              <a:t>, Σελίδα 16: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ιστογράμμ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ληθυσμού</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7</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17: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ιστογράμμ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μέσης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τιμής</a:t>
            </a:r>
            <a:r>
              <a:rPr lang="el-GR" sz="2000" dirty="0" smtClean="0">
                <a:solidFill>
                  <a:srgbClr val="000000"/>
                </a:solidFill>
                <a:ea typeface="Lucida Grande"/>
                <a:cs typeface="Lucida Grande"/>
              </a:rPr>
              <a:t> με Ν=2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8</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18: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ιστογράμμ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μέσης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τιμής</a:t>
            </a:r>
            <a:r>
              <a:rPr lang="el-GR" sz="2000" dirty="0" smtClean="0">
                <a:solidFill>
                  <a:srgbClr val="000000"/>
                </a:solidFill>
                <a:ea typeface="Lucida Grande"/>
                <a:cs typeface="Lucida Grande"/>
              </a:rPr>
              <a:t> με Ν=5 </a:t>
            </a:r>
            <a:r>
              <a:rPr lang="el-GR" sz="2000" dirty="0" smtClean="0">
                <a:solidFill>
                  <a:srgbClr val="000000"/>
                </a:solidFill>
              </a:rPr>
              <a:t>/ </a:t>
            </a:r>
            <a:r>
              <a:rPr lang="en-US" sz="2000" dirty="0"/>
              <a:t>Copyrighted</a:t>
            </a:r>
            <a:endParaRPr lang="el-GR" sz="2000" dirty="0">
              <a:solidFill>
                <a:srgbClr val="000000"/>
              </a:solidFill>
            </a:endParaRPr>
          </a:p>
        </p:txBody>
      </p:sp>
    </p:spTree>
    <p:extLst>
      <p:ext uri="{BB962C8B-B14F-4D97-AF65-F5344CB8AC3E}">
        <p14:creationId xmlns:p14="http://schemas.microsoft.com/office/powerpoint/2010/main" val="37201472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3</a:t>
            </a:r>
            <a:r>
              <a:rPr lang="en-US" dirty="0" smtClean="0"/>
              <a:t>/</a:t>
            </a:r>
            <a:r>
              <a:rPr lang="el-GR" dirty="0"/>
              <a:t>4</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9, Σελίδα 19: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ιστογράμμ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μέσης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τιμής</a:t>
            </a:r>
            <a:r>
              <a:rPr lang="el-GR" sz="2000" dirty="0" smtClean="0">
                <a:solidFill>
                  <a:srgbClr val="000000"/>
                </a:solidFill>
                <a:ea typeface="Lucida Grande"/>
                <a:cs typeface="Lucida Grande"/>
              </a:rPr>
              <a:t> με Ν=30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10, Σελίδα 20: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μμάτων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τικές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νομές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α</a:t>
            </a:r>
            <a:r>
              <a:rPr lang="en-US" sz="2000" dirty="0" err="1">
                <a:solidFill>
                  <a:srgbClr val="000000"/>
                </a:solidFill>
                <a:ea typeface="Lucida Grande"/>
                <a:cs typeface="Lucida Grande"/>
              </a:rPr>
              <a:t>θροίσμ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γι</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Ν</a:t>
            </a:r>
            <a:r>
              <a:rPr lang="en-US" sz="2000" dirty="0">
                <a:solidFill>
                  <a:srgbClr val="000000"/>
                </a:solidFill>
                <a:ea typeface="Lucida Grande"/>
                <a:cs typeface="Lucida Grande"/>
              </a:rPr>
              <a:t>=2, </a:t>
            </a:r>
            <a:r>
              <a:rPr lang="en-US" sz="2000" dirty="0" err="1">
                <a:solidFill>
                  <a:srgbClr val="000000"/>
                </a:solidFill>
                <a:ea typeface="Lucida Grande"/>
                <a:cs typeface="Lucida Grande"/>
              </a:rPr>
              <a:t>Ν</a:t>
            </a:r>
            <a:r>
              <a:rPr lang="en-US" sz="2000" dirty="0">
                <a:solidFill>
                  <a:srgbClr val="000000"/>
                </a:solidFill>
                <a:ea typeface="Lucida Grande"/>
                <a:cs typeface="Lucida Grande"/>
              </a:rPr>
              <a:t>=5, </a:t>
            </a:r>
            <a:r>
              <a:rPr lang="en-US" sz="2000" dirty="0" err="1">
                <a:solidFill>
                  <a:srgbClr val="000000"/>
                </a:solidFill>
                <a:ea typeface="Lucida Grande"/>
                <a:cs typeface="Lucida Grande"/>
              </a:rPr>
              <a:t>Ν</a:t>
            </a:r>
            <a:r>
              <a:rPr lang="en-US" sz="2000" dirty="0">
                <a:solidFill>
                  <a:srgbClr val="000000"/>
                </a:solidFill>
                <a:ea typeface="Lucida Grande"/>
                <a:cs typeface="Lucida Grande"/>
              </a:rPr>
              <a:t>=10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Ν</a:t>
            </a:r>
            <a:r>
              <a:rPr lang="en-US" sz="2000" dirty="0">
                <a:solidFill>
                  <a:srgbClr val="000000"/>
                </a:solidFill>
                <a:ea typeface="Lucida Grande"/>
                <a:cs typeface="Lucida Grande"/>
              </a:rPr>
              <a:t>=</a:t>
            </a:r>
            <a:r>
              <a:rPr lang="en-US" sz="2000" dirty="0" smtClean="0">
                <a:solidFill>
                  <a:srgbClr val="000000"/>
                </a:solidFill>
                <a:ea typeface="Lucida Grande"/>
                <a:cs typeface="Lucida Grande"/>
              </a:rPr>
              <a:t>30</a:t>
            </a:r>
            <a:r>
              <a:rPr lang="el-GR" sz="2000" dirty="0" smtClean="0">
                <a:solidFill>
                  <a:srgbClr val="000000"/>
                </a:solidFill>
                <a:ea typeface="Lucida Grande"/>
                <a:cs typeface="Lucida Grande"/>
              </a:rPr>
              <a:t> (ομοιόμορφη κατανομή) </a:t>
            </a:r>
            <a:r>
              <a:rPr lang="el-GR"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11, </a:t>
            </a:r>
            <a:r>
              <a:rPr lang="el-GR" sz="2000" b="1" dirty="0">
                <a:solidFill>
                  <a:srgbClr val="000000"/>
                </a:solidFill>
              </a:rPr>
              <a:t>Σελίδα </a:t>
            </a:r>
            <a:r>
              <a:rPr lang="el-GR" sz="2000" b="1" dirty="0" smtClean="0">
                <a:solidFill>
                  <a:srgbClr val="000000"/>
                </a:solidFill>
              </a:rPr>
              <a:t>21: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ιστογρ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μμάτων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τικές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νομές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α</a:t>
            </a:r>
            <a:r>
              <a:rPr lang="en-US" sz="2000" dirty="0" err="1">
                <a:solidFill>
                  <a:srgbClr val="000000"/>
                </a:solidFill>
                <a:ea typeface="Lucida Grande"/>
                <a:cs typeface="Lucida Grande"/>
              </a:rPr>
              <a:t>θροίσμ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γι</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Ν</a:t>
            </a:r>
            <a:r>
              <a:rPr lang="en-US" sz="2000" dirty="0">
                <a:solidFill>
                  <a:srgbClr val="000000"/>
                </a:solidFill>
                <a:ea typeface="Lucida Grande"/>
                <a:cs typeface="Lucida Grande"/>
              </a:rPr>
              <a:t>=2, </a:t>
            </a:r>
            <a:r>
              <a:rPr lang="en-US" sz="2000" dirty="0" err="1">
                <a:solidFill>
                  <a:srgbClr val="000000"/>
                </a:solidFill>
                <a:ea typeface="Lucida Grande"/>
                <a:cs typeface="Lucida Grande"/>
              </a:rPr>
              <a:t>Ν</a:t>
            </a:r>
            <a:r>
              <a:rPr lang="en-US" sz="2000" dirty="0">
                <a:solidFill>
                  <a:srgbClr val="000000"/>
                </a:solidFill>
                <a:ea typeface="Lucida Grande"/>
                <a:cs typeface="Lucida Grande"/>
              </a:rPr>
              <a:t>=5, </a:t>
            </a:r>
            <a:r>
              <a:rPr lang="en-US" sz="2000" dirty="0" err="1">
                <a:solidFill>
                  <a:srgbClr val="000000"/>
                </a:solidFill>
                <a:ea typeface="Lucida Grande"/>
                <a:cs typeface="Lucida Grande"/>
              </a:rPr>
              <a:t>Ν</a:t>
            </a:r>
            <a:r>
              <a:rPr lang="en-US" sz="2000" dirty="0">
                <a:solidFill>
                  <a:srgbClr val="000000"/>
                </a:solidFill>
                <a:ea typeface="Lucida Grande"/>
                <a:cs typeface="Lucida Grande"/>
              </a:rPr>
              <a:t>=10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Ν</a:t>
            </a:r>
            <a:r>
              <a:rPr lang="en-US" sz="2000" dirty="0">
                <a:solidFill>
                  <a:srgbClr val="000000"/>
                </a:solidFill>
                <a:ea typeface="Lucida Grande"/>
                <a:cs typeface="Lucida Grande"/>
              </a:rPr>
              <a:t>=</a:t>
            </a:r>
            <a:r>
              <a:rPr lang="en-US" sz="2000" dirty="0" smtClean="0">
                <a:solidFill>
                  <a:srgbClr val="000000"/>
                </a:solidFill>
                <a:ea typeface="Lucida Grande"/>
                <a:cs typeface="Lucida Grande"/>
              </a:rPr>
              <a:t>30</a:t>
            </a:r>
            <a:r>
              <a:rPr lang="el-GR" sz="2000" dirty="0" smtClean="0">
                <a:solidFill>
                  <a:srgbClr val="000000"/>
                </a:solidFill>
                <a:ea typeface="Lucida Grande"/>
                <a:cs typeface="Lucida Grande"/>
              </a:rPr>
              <a:t> (κατανομή έντονης θετικής λοξότητας) </a:t>
            </a:r>
            <a:r>
              <a:rPr lang="el-GR" sz="2000" dirty="0" smtClean="0">
                <a:solidFill>
                  <a:srgbClr val="000000"/>
                </a:solidFill>
              </a:rPr>
              <a:t>/ </a:t>
            </a:r>
            <a:r>
              <a:rPr lang="en-US" sz="2000" dirty="0"/>
              <a:t>Copyrighted</a:t>
            </a:r>
            <a:endParaRPr lang="el-GR" sz="2000" dirty="0">
              <a:solidFill>
                <a:srgbClr val="000000"/>
              </a:solidFill>
            </a:endParaRPr>
          </a:p>
        </p:txBody>
      </p:sp>
    </p:spTree>
    <p:extLst>
      <p:ext uri="{BB962C8B-B14F-4D97-AF65-F5344CB8AC3E}">
        <p14:creationId xmlns:p14="http://schemas.microsoft.com/office/powerpoint/2010/main" val="372014726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4</a:t>
            </a:r>
            <a:r>
              <a:rPr lang="en-US" dirty="0" smtClean="0"/>
              <a:t>/</a:t>
            </a:r>
            <a:r>
              <a:rPr lang="el-GR" dirty="0"/>
              <a:t>4</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1, Σελίδα </a:t>
            </a:r>
            <a:r>
              <a:rPr lang="el-GR" sz="2000" b="1" dirty="0">
                <a:solidFill>
                  <a:srgbClr val="000000"/>
                </a:solidFill>
              </a:rPr>
              <a:t>6</a:t>
            </a:r>
            <a:r>
              <a:rPr lang="el-GR" sz="2000" b="1"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δειγμάτων</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2, Σελίδα </a:t>
            </a:r>
            <a:r>
              <a:rPr lang="el-GR" sz="2000" b="1" dirty="0">
                <a:solidFill>
                  <a:srgbClr val="000000"/>
                </a:solidFill>
              </a:rPr>
              <a:t>7</a:t>
            </a:r>
            <a:r>
              <a:rPr lang="el-GR" sz="2000" b="1"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δειγμ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τολη</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τικής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συχνοτήτων</a:t>
            </a:r>
            <a:r>
              <a:rPr lang="el-GR" sz="2000" dirty="0" smtClean="0">
                <a:solidFill>
                  <a:srgbClr val="000000"/>
                </a:solidFill>
                <a:ea typeface="Lucida Grande"/>
                <a:cs typeface="Lucida Grande"/>
              </a:rPr>
              <a:t> / </a:t>
            </a:r>
            <a:r>
              <a:rPr lang="en-US" sz="2000"/>
              <a:t>Copyrighted</a:t>
            </a:r>
            <a:endParaRPr lang="el-GR" sz="2000" dirty="0">
              <a:solidFill>
                <a:srgbClr val="FF0000"/>
              </a:solidFill>
            </a:endParaRPr>
          </a:p>
        </p:txBody>
      </p:sp>
    </p:spTree>
    <p:extLst>
      <p:ext uri="{BB962C8B-B14F-4D97-AF65-F5344CB8AC3E}">
        <p14:creationId xmlns:p14="http://schemas.microsoft.com/office/powerpoint/2010/main" val="17877502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Δειγματοληψία </a:t>
            </a:r>
            <a:r>
              <a:rPr lang="el-GR" dirty="0" smtClean="0"/>
              <a:t>(2 </a:t>
            </a:r>
            <a:r>
              <a:rPr lang="el-GR" dirty="0"/>
              <a:t>από 2)</a:t>
            </a:r>
          </a:p>
        </p:txBody>
      </p:sp>
      <p:sp>
        <p:nvSpPr>
          <p:cNvPr id="5" name="Θέση περιεχομένου 4"/>
          <p:cNvSpPr>
            <a:spLocks noGrp="1"/>
          </p:cNvSpPr>
          <p:nvPr>
            <p:ph idx="1"/>
          </p:nvPr>
        </p:nvSpPr>
        <p:spPr/>
        <p:txBody>
          <a:bodyPr>
            <a:noAutofit/>
          </a:bodyPr>
          <a:lstStyle/>
          <a:p>
            <a:r>
              <a:rPr lang="el-GR" sz="2400" dirty="0"/>
              <a:t>Αν ένα </a:t>
            </a:r>
            <a:r>
              <a:rPr lang="el-GR" sz="2400" b="1" dirty="0"/>
              <a:t>στατιστικό</a:t>
            </a:r>
            <a:r>
              <a:rPr lang="el-GR" sz="2400" dirty="0"/>
              <a:t>, </a:t>
            </a:r>
            <a:r>
              <a:rPr lang="el-GR" sz="2400" i="1" dirty="0"/>
              <a:t>δηλ. μια ποσότητα που μπορεί να υπολογιστεί από τα στοιχεία του δείγματος (π.χ. μέση τιμή, τυπική απόκλιση), </a:t>
            </a:r>
            <a:r>
              <a:rPr lang="el-GR" sz="2400" dirty="0"/>
              <a:t>υπολογιστεί σ’ όλα τα δυνατά τυχαία δείγματα του ίδιου μεγέθους </a:t>
            </a:r>
            <a:r>
              <a:rPr lang="el-GR" sz="2400" dirty="0" smtClean="0"/>
              <a:t>Ν </a:t>
            </a:r>
            <a:r>
              <a:rPr lang="el-GR" sz="2400" dirty="0"/>
              <a:t>που μπορεί να ληφθούν από ένα πληθυσμό δημιουργείται μια κατανομή τιμών του που ονομάζεται </a:t>
            </a:r>
            <a:r>
              <a:rPr lang="el-GR" sz="2400" dirty="0" smtClean="0"/>
              <a:t>δειγματοληπτική </a:t>
            </a:r>
            <a:r>
              <a:rPr lang="el-GR" sz="2400" dirty="0"/>
              <a:t>κατανομή του </a:t>
            </a:r>
            <a:r>
              <a:rPr lang="el-GR" sz="2400" dirty="0" smtClean="0"/>
              <a:t>στατιστικού.</a:t>
            </a:r>
            <a:endParaRPr lang="el-GR" sz="2400" dirty="0"/>
          </a:p>
          <a:p>
            <a:r>
              <a:rPr lang="el-GR" sz="2400" b="1" dirty="0"/>
              <a:t>Δειγματοληπτική κατανομή της μέσης τιμής </a:t>
            </a:r>
            <a:r>
              <a:rPr lang="el-GR" sz="2400" dirty="0"/>
              <a:t>είναι </a:t>
            </a:r>
            <a:r>
              <a:rPr lang="el-GR" sz="2400" dirty="0" smtClean="0"/>
              <a:t>η </a:t>
            </a:r>
            <a:r>
              <a:rPr lang="el-GR" sz="2400" dirty="0"/>
              <a:t>κατανομή των μέσων τιμών όλων των τυχαίων δειγμάτων ίδιου μεγέθους Ν που μπορεί να ληφθούν από ένα πληθυσμό.</a:t>
            </a:r>
          </a:p>
        </p:txBody>
      </p:sp>
    </p:spTree>
    <p:extLst>
      <p:ext uri="{BB962C8B-B14F-4D97-AF65-F5344CB8AC3E}">
        <p14:creationId xmlns:p14="http://schemas.microsoft.com/office/powerpoint/2010/main" val="20379090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δειγματοληπτικής </a:t>
            </a:r>
            <a:r>
              <a:rPr lang="el-GR" dirty="0" smtClean="0"/>
              <a:t>κατανομής (1 από 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a:t>Θα μελετήσουμε την κατανομή της ηλικίας σε υποθετικό πληθυσμό από 5 </a:t>
            </a:r>
            <a:r>
              <a:rPr lang="el-GR" sz="2400" dirty="0" smtClean="0"/>
              <a:t>παιδιά. Οι </a:t>
            </a:r>
            <a:r>
              <a:rPr lang="el-GR" sz="2400" dirty="0"/>
              <a:t>ηλικίες των παιδιών είναι:  </a:t>
            </a:r>
            <a:r>
              <a:rPr lang="el-GR" sz="2400" dirty="0" smtClean="0"/>
              <a:t>Χ</a:t>
            </a:r>
            <a:r>
              <a:rPr lang="el-GR" sz="2400" baseline="-25000" dirty="0" smtClean="0"/>
              <a:t>1</a:t>
            </a:r>
            <a:r>
              <a:rPr lang="el-GR" sz="2400" dirty="0" smtClean="0"/>
              <a:t> </a:t>
            </a:r>
            <a:r>
              <a:rPr lang="el-GR" sz="2400" dirty="0"/>
              <a:t>= 4, </a:t>
            </a:r>
            <a:r>
              <a:rPr lang="el-GR" sz="2400" dirty="0" smtClean="0"/>
              <a:t>Χ</a:t>
            </a:r>
            <a:r>
              <a:rPr lang="el-GR" sz="2400" baseline="-25000" dirty="0" smtClean="0"/>
              <a:t>2</a:t>
            </a:r>
            <a:r>
              <a:rPr lang="el-GR" sz="2400" dirty="0" smtClean="0"/>
              <a:t>= </a:t>
            </a:r>
            <a:r>
              <a:rPr lang="el-GR" sz="2400" dirty="0"/>
              <a:t>6, </a:t>
            </a:r>
            <a:r>
              <a:rPr lang="el-GR" sz="2400" dirty="0" smtClean="0"/>
              <a:t>Χ</a:t>
            </a:r>
            <a:r>
              <a:rPr lang="el-GR" sz="2400" baseline="-25000" dirty="0" smtClean="0"/>
              <a:t>3</a:t>
            </a:r>
            <a:r>
              <a:rPr lang="el-GR" sz="2400" dirty="0" smtClean="0"/>
              <a:t> </a:t>
            </a:r>
            <a:r>
              <a:rPr lang="el-GR" sz="2400" dirty="0"/>
              <a:t>= 8, </a:t>
            </a:r>
            <a:r>
              <a:rPr lang="el-GR" sz="2400" dirty="0" smtClean="0"/>
              <a:t>Χ</a:t>
            </a:r>
            <a:r>
              <a:rPr lang="el-GR" sz="2400" baseline="-25000" dirty="0" smtClean="0"/>
              <a:t>4</a:t>
            </a:r>
            <a:r>
              <a:rPr lang="el-GR" sz="2400" dirty="0" smtClean="0"/>
              <a:t> </a:t>
            </a:r>
            <a:r>
              <a:rPr lang="el-GR" sz="2400" dirty="0"/>
              <a:t>= 10, </a:t>
            </a:r>
            <a:r>
              <a:rPr lang="el-GR" sz="2400" dirty="0" smtClean="0"/>
              <a:t>Χ</a:t>
            </a:r>
            <a:r>
              <a:rPr lang="el-GR" sz="2400" baseline="-25000" dirty="0" smtClean="0"/>
              <a:t>5</a:t>
            </a:r>
            <a:r>
              <a:rPr lang="el-GR" sz="2400" dirty="0" smtClean="0"/>
              <a:t> = 12.</a:t>
            </a:r>
          </a:p>
          <a:p>
            <a:pPr marL="0" indent="0">
              <a:buNone/>
            </a:pPr>
            <a:r>
              <a:rPr lang="el-GR" sz="2400" dirty="0" smtClean="0"/>
              <a:t>Η </a:t>
            </a:r>
            <a:r>
              <a:rPr lang="el-GR" sz="2400" dirty="0"/>
              <a:t>μέση τιμή του πληθυσμού είναι ίση </a:t>
            </a:r>
            <a:r>
              <a:rPr lang="el-GR" sz="2400" dirty="0" smtClean="0"/>
              <a:t>με</a:t>
            </a:r>
            <a:r>
              <a:rPr lang="el-GR" sz="2400" dirty="0"/>
              <a:t>:</a:t>
            </a:r>
            <a:r>
              <a:rPr lang="el-GR" sz="2400" dirty="0" smtClean="0"/>
              <a:t> </a:t>
            </a:r>
            <a:endParaRPr lang="el-GR" sz="2400" dirty="0"/>
          </a:p>
          <a:p>
            <a:pPr marL="0" indent="0">
              <a:buNone/>
            </a:pPr>
            <a:r>
              <a:rPr lang="el-GR" sz="2400" dirty="0"/>
              <a:t>           	</a:t>
            </a:r>
          </a:p>
          <a:p>
            <a:pPr marL="0" indent="0">
              <a:buNone/>
            </a:pPr>
            <a:endParaRPr lang="en-US" sz="2400" dirty="0" smtClean="0"/>
          </a:p>
          <a:p>
            <a:pPr marL="0" indent="0">
              <a:buNone/>
            </a:pPr>
            <a:r>
              <a:rPr lang="el-GR" sz="2400" dirty="0" smtClean="0"/>
              <a:t>και </a:t>
            </a:r>
            <a:r>
              <a:rPr lang="el-GR" sz="2400" dirty="0"/>
              <a:t>η διακύμανσή του </a:t>
            </a:r>
            <a:r>
              <a:rPr lang="el-GR" sz="2400" dirty="0" smtClean="0"/>
              <a:t>υπολογίζεται:</a:t>
            </a:r>
            <a:endParaRPr lang="el-GR"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15528151"/>
              </p:ext>
            </p:extLst>
          </p:nvPr>
        </p:nvGraphicFramePr>
        <p:xfrm>
          <a:off x="2053159" y="3183508"/>
          <a:ext cx="3986461" cy="1253604"/>
        </p:xfrm>
        <a:graphic>
          <a:graphicData uri="http://schemas.openxmlformats.org/presentationml/2006/ole">
            <mc:AlternateContent xmlns:mc="http://schemas.openxmlformats.org/markup-compatibility/2006">
              <mc:Choice xmlns:v="urn:schemas-microsoft-com:vml" Requires="v">
                <p:oleObj spid="_x0000_s1062" name="Equation" r:id="rId4" imgW="2019300" imgH="635000" progId="Equation.3">
                  <p:embed/>
                </p:oleObj>
              </mc:Choice>
              <mc:Fallback>
                <p:oleObj name="Equation" r:id="rId4" imgW="2019300" imgH="635000" progId="Equation.3">
                  <p:embed/>
                  <p:pic>
                    <p:nvPicPr>
                      <p:cNvPr id="0" name=""/>
                      <p:cNvPicPr/>
                      <p:nvPr/>
                    </p:nvPicPr>
                    <p:blipFill>
                      <a:blip r:embed="rId5"/>
                      <a:stretch>
                        <a:fillRect/>
                      </a:stretch>
                    </p:blipFill>
                    <p:spPr>
                      <a:xfrm>
                        <a:off x="2053159" y="3183508"/>
                        <a:ext cx="3986461" cy="1253604"/>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638475318"/>
              </p:ext>
            </p:extLst>
          </p:nvPr>
        </p:nvGraphicFramePr>
        <p:xfrm>
          <a:off x="2037318" y="4797152"/>
          <a:ext cx="5415002" cy="1152128"/>
        </p:xfrm>
        <a:graphic>
          <a:graphicData uri="http://schemas.openxmlformats.org/presentationml/2006/ole">
            <mc:AlternateContent xmlns:mc="http://schemas.openxmlformats.org/markup-compatibility/2006">
              <mc:Choice xmlns:v="urn:schemas-microsoft-com:vml" Requires="v">
                <p:oleObj spid="_x0000_s1063" name="Equation" r:id="rId6" imgW="2984500" imgH="635000" progId="Equation.3">
                  <p:embed/>
                </p:oleObj>
              </mc:Choice>
              <mc:Fallback>
                <p:oleObj name="Equation" r:id="rId6" imgW="2984500" imgH="635000" progId="Equation.3">
                  <p:embed/>
                  <p:pic>
                    <p:nvPicPr>
                      <p:cNvPr id="0" name=""/>
                      <p:cNvPicPr/>
                      <p:nvPr/>
                    </p:nvPicPr>
                    <p:blipFill>
                      <a:blip r:embed="rId7"/>
                      <a:stretch>
                        <a:fillRect/>
                      </a:stretch>
                    </p:blipFill>
                    <p:spPr>
                      <a:xfrm>
                        <a:off x="2037318" y="4797152"/>
                        <a:ext cx="5415002" cy="1152128"/>
                      </a:xfrm>
                      <a:prstGeom prst="rect">
                        <a:avLst/>
                      </a:prstGeom>
                    </p:spPr>
                  </p:pic>
                </p:oleObj>
              </mc:Fallback>
            </mc:AlternateContent>
          </a:graphicData>
        </a:graphic>
      </p:graphicFrame>
    </p:spTree>
    <p:extLst>
      <p:ext uri="{BB962C8B-B14F-4D97-AF65-F5344CB8AC3E}">
        <p14:creationId xmlns:p14="http://schemas.microsoft.com/office/powerpoint/2010/main" val="36902823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a:bodyPr>
          <a:lstStyle/>
          <a:p>
            <a:r>
              <a:rPr lang="en-US" sz="2800" dirty="0" smtClean="0"/>
              <a:t/>
            </a:r>
            <a:br>
              <a:rPr lang="en-US" sz="2800" dirty="0" smtClean="0"/>
            </a:br>
            <a:r>
              <a:rPr lang="el-GR" sz="2800" dirty="0"/>
              <a:t>Ας σχηματίσουμε τώρα όλα τα (</a:t>
            </a:r>
            <a:r>
              <a:rPr lang="el-GR" sz="2800" dirty="0" smtClean="0"/>
              <a:t>5</a:t>
            </a:r>
            <a:r>
              <a:rPr lang="en-US" sz="2800" dirty="0" smtClean="0"/>
              <a:t>x</a:t>
            </a:r>
            <a:r>
              <a:rPr lang="el-GR" sz="2800" dirty="0" smtClean="0"/>
              <a:t>5=25</a:t>
            </a:r>
            <a:r>
              <a:rPr lang="el-GR" sz="2800" dirty="0"/>
              <a:t>) δυνατά δείγματα μεγέθους </a:t>
            </a:r>
            <a:r>
              <a:rPr lang="el-GR" sz="2800" i="1" dirty="0" smtClean="0"/>
              <a:t>Ν</a:t>
            </a:r>
            <a:r>
              <a:rPr lang="el-GR" sz="2800" dirty="0" smtClean="0"/>
              <a:t>=2 </a:t>
            </a:r>
            <a:r>
              <a:rPr lang="el-GR" sz="2800" dirty="0"/>
              <a:t>από τον πληθυσμό των 5 παιδιών. Αυτά φαίνονται στον </a:t>
            </a:r>
            <a:r>
              <a:rPr lang="el-GR" sz="2800" dirty="0" smtClean="0"/>
              <a:t>δίπλα </a:t>
            </a:r>
            <a:r>
              <a:rPr lang="el-GR" sz="2800" dirty="0"/>
              <a:t>πίνακα: </a:t>
            </a:r>
            <a:endParaRPr lang="en-US" sz="2800" dirty="0"/>
          </a:p>
          <a:p>
            <a:endParaRPr lang="en-US" sz="2800" dirty="0"/>
          </a:p>
        </p:txBody>
      </p:sp>
      <p:sp>
        <p:nvSpPr>
          <p:cNvPr id="5" name="Τίτλος 4"/>
          <p:cNvSpPr>
            <a:spLocks noGrp="1"/>
          </p:cNvSpPr>
          <p:nvPr>
            <p:ph type="title"/>
          </p:nvPr>
        </p:nvSpPr>
        <p:spPr/>
        <p:txBody>
          <a:bodyPr>
            <a:normAutofit fontScale="90000"/>
          </a:bodyPr>
          <a:lstStyle/>
          <a:p>
            <a:r>
              <a:rPr lang="el-GR" dirty="0"/>
              <a:t>Παράδειγμα δειγματοληπτικής κατανομής </a:t>
            </a:r>
            <a:r>
              <a:rPr lang="el-GR" dirty="0" smtClean="0"/>
              <a:t>(2 </a:t>
            </a:r>
            <a:r>
              <a:rPr lang="el-GR" dirty="0"/>
              <a:t>από </a:t>
            </a:r>
            <a:r>
              <a:rPr lang="el-GR" dirty="0" smtClean="0"/>
              <a:t>5)</a:t>
            </a:r>
            <a:endParaRPr lang="el-GR" dirty="0"/>
          </a:p>
        </p:txBody>
      </p:sp>
      <p:graphicFrame>
        <p:nvGraphicFramePr>
          <p:cNvPr id="7" name="Content Placeholder 6" descr="Πίνακας δειγμάτων"/>
          <p:cNvGraphicFramePr>
            <a:graphicFrameLocks noGrp="1"/>
          </p:cNvGraphicFramePr>
          <p:nvPr>
            <p:ph idx="1"/>
            <p:extLst>
              <p:ext uri="{D42A27DB-BD31-4B8C-83A1-F6EECF244321}">
                <p14:modId xmlns:p14="http://schemas.microsoft.com/office/powerpoint/2010/main" val="2963980299"/>
              </p:ext>
            </p:extLst>
          </p:nvPr>
        </p:nvGraphicFramePr>
        <p:xfrm>
          <a:off x="3575050" y="2227560"/>
          <a:ext cx="5111748" cy="2225040"/>
        </p:xfrm>
        <a:graphic>
          <a:graphicData uri="http://schemas.openxmlformats.org/drawingml/2006/table">
            <a:tbl>
              <a:tblPr firstRow="1" bandRow="1">
                <a:tableStyleId>{5C22544A-7EE6-4342-B048-85BDC9FD1C3A}</a:tableStyleId>
              </a:tblPr>
              <a:tblGrid>
                <a:gridCol w="420886"/>
                <a:gridCol w="792088"/>
                <a:gridCol w="792088"/>
                <a:gridCol w="936104"/>
                <a:gridCol w="1080120"/>
                <a:gridCol w="1090462"/>
              </a:tblGrid>
              <a:tr h="370840">
                <a:tc>
                  <a:txBody>
                    <a:bodyPr/>
                    <a:lstStyle/>
                    <a:p>
                      <a:endParaRPr lang="en-US" sz="1600" b="1"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el-GR" sz="1600" b="1" dirty="0" smtClean="0"/>
                        <a:t>4</a:t>
                      </a:r>
                      <a:endParaRPr lang="en-US" sz="1600" b="1" dirty="0"/>
                    </a:p>
                  </a:txBody>
                  <a:tcPr>
                    <a:lnT w="12700" cap="flat" cmpd="sng" algn="ctr">
                      <a:solidFill>
                        <a:scrgbClr r="0" g="0" b="0"/>
                      </a:solidFill>
                      <a:prstDash val="solid"/>
                      <a:round/>
                      <a:headEnd type="none" w="med" len="med"/>
                      <a:tailEnd type="none" w="med" len="med"/>
                    </a:lnT>
                  </a:tcPr>
                </a:tc>
                <a:tc>
                  <a:txBody>
                    <a:bodyPr/>
                    <a:lstStyle/>
                    <a:p>
                      <a:r>
                        <a:rPr lang="el-GR" sz="1600" b="1" dirty="0" smtClean="0"/>
                        <a:t>6</a:t>
                      </a:r>
                      <a:endParaRPr lang="en-US" sz="1600" b="1" dirty="0"/>
                    </a:p>
                  </a:txBody>
                  <a:tcPr>
                    <a:lnT w="12700" cap="flat" cmpd="sng" algn="ctr">
                      <a:solidFill>
                        <a:scrgbClr r="0" g="0" b="0"/>
                      </a:solidFill>
                      <a:prstDash val="solid"/>
                      <a:round/>
                      <a:headEnd type="none" w="med" len="med"/>
                      <a:tailEnd type="none" w="med" len="med"/>
                    </a:lnT>
                  </a:tcPr>
                </a:tc>
                <a:tc>
                  <a:txBody>
                    <a:bodyPr/>
                    <a:lstStyle/>
                    <a:p>
                      <a:r>
                        <a:rPr lang="el-GR" sz="1600" b="1" dirty="0" smtClean="0"/>
                        <a:t>8</a:t>
                      </a:r>
                      <a:endParaRPr lang="en-US" sz="1600" b="1" dirty="0"/>
                    </a:p>
                  </a:txBody>
                  <a:tcPr>
                    <a:lnT w="12700" cap="flat" cmpd="sng" algn="ctr">
                      <a:solidFill>
                        <a:scrgbClr r="0" g="0" b="0"/>
                      </a:solidFill>
                      <a:prstDash val="solid"/>
                      <a:round/>
                      <a:headEnd type="none" w="med" len="med"/>
                      <a:tailEnd type="none" w="med" len="med"/>
                    </a:lnT>
                  </a:tcPr>
                </a:tc>
                <a:tc>
                  <a:txBody>
                    <a:bodyPr/>
                    <a:lstStyle/>
                    <a:p>
                      <a:r>
                        <a:rPr lang="el-GR" sz="1600" b="1" dirty="0" smtClean="0"/>
                        <a:t>10</a:t>
                      </a:r>
                      <a:endParaRPr lang="en-US" sz="1600" b="1" dirty="0"/>
                    </a:p>
                  </a:txBody>
                  <a:tcPr>
                    <a:lnT w="12700" cap="flat" cmpd="sng" algn="ctr">
                      <a:solidFill>
                        <a:scrgbClr r="0" g="0" b="0"/>
                      </a:solidFill>
                      <a:prstDash val="solid"/>
                      <a:round/>
                      <a:headEnd type="none" w="med" len="med"/>
                      <a:tailEnd type="none" w="med" len="med"/>
                    </a:lnT>
                  </a:tcPr>
                </a:tc>
                <a:tc>
                  <a:txBody>
                    <a:bodyPr/>
                    <a:lstStyle/>
                    <a:p>
                      <a:r>
                        <a:rPr lang="el-GR" sz="1600" b="1" dirty="0" smtClean="0"/>
                        <a:t>12</a:t>
                      </a:r>
                      <a:endParaRPr lang="en-US" sz="1600" b="1"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70840">
                <a:tc>
                  <a:txBody>
                    <a:bodyPr/>
                    <a:lstStyle/>
                    <a:p>
                      <a:r>
                        <a:rPr lang="el-GR" sz="1600" b="1" dirty="0" smtClean="0"/>
                        <a:t>4</a:t>
                      </a:r>
                      <a:endParaRPr lang="en-US" sz="1600" b="1" dirty="0"/>
                    </a:p>
                  </a:txBody>
                  <a:tcPr>
                    <a:lnL w="12700" cap="flat" cmpd="sng" algn="ctr">
                      <a:solidFill>
                        <a:scrgbClr r="0" g="0" b="0"/>
                      </a:solidFill>
                      <a:prstDash val="solid"/>
                      <a:round/>
                      <a:headEnd type="none" w="med" len="med"/>
                      <a:tailEnd type="none" w="med" len="med"/>
                    </a:lnL>
                  </a:tcPr>
                </a:tc>
                <a:tc>
                  <a:txBody>
                    <a:bodyPr/>
                    <a:lstStyle/>
                    <a:p>
                      <a:r>
                        <a:rPr lang="el-GR" sz="1600" dirty="0" smtClean="0"/>
                        <a:t>4,4  (4)</a:t>
                      </a:r>
                      <a:endParaRPr lang="en-US" sz="1600" dirty="0"/>
                    </a:p>
                  </a:txBody>
                  <a:tcPr/>
                </a:tc>
                <a:tc>
                  <a:txBody>
                    <a:bodyPr/>
                    <a:lstStyle/>
                    <a:p>
                      <a:r>
                        <a:rPr lang="el-GR" sz="1600" dirty="0" smtClean="0"/>
                        <a:t>4,6  (5)</a:t>
                      </a:r>
                      <a:endParaRPr lang="en-US" sz="1600" dirty="0"/>
                    </a:p>
                  </a:txBody>
                  <a:tcPr/>
                </a:tc>
                <a:tc>
                  <a:txBody>
                    <a:bodyPr/>
                    <a:lstStyle/>
                    <a:p>
                      <a:r>
                        <a:rPr lang="el-GR" sz="1600" dirty="0" smtClean="0"/>
                        <a:t>4,8    (6)</a:t>
                      </a:r>
                      <a:endParaRPr lang="en-US" sz="1600" dirty="0"/>
                    </a:p>
                  </a:txBody>
                  <a:tcPr/>
                </a:tc>
                <a:tc>
                  <a:txBody>
                    <a:bodyPr/>
                    <a:lstStyle/>
                    <a:p>
                      <a:r>
                        <a:rPr lang="el-GR" sz="1600" dirty="0" smtClean="0"/>
                        <a:t>4,10   (7)</a:t>
                      </a:r>
                      <a:endParaRPr lang="en-US" sz="1600" dirty="0"/>
                    </a:p>
                  </a:txBody>
                  <a:tcPr/>
                </a:tc>
                <a:tc>
                  <a:txBody>
                    <a:bodyPr/>
                    <a:lstStyle/>
                    <a:p>
                      <a:r>
                        <a:rPr lang="el-GR" sz="1600" dirty="0" smtClean="0"/>
                        <a:t>4,12   (8)</a:t>
                      </a: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l-GR" sz="1600" b="1" dirty="0" smtClean="0"/>
                        <a:t>6</a:t>
                      </a:r>
                      <a:endParaRPr lang="en-US" sz="1600" b="1" dirty="0"/>
                    </a:p>
                  </a:txBody>
                  <a:tcPr>
                    <a:lnL w="12700" cap="flat" cmpd="sng" algn="ctr">
                      <a:solidFill>
                        <a:scrgbClr r="0" g="0" b="0"/>
                      </a:solidFill>
                      <a:prstDash val="solid"/>
                      <a:round/>
                      <a:headEnd type="none" w="med" len="med"/>
                      <a:tailEnd type="none" w="med" len="med"/>
                    </a:lnL>
                  </a:tcPr>
                </a:tc>
                <a:tc>
                  <a:txBody>
                    <a:bodyPr/>
                    <a:lstStyle/>
                    <a:p>
                      <a:r>
                        <a:rPr lang="el-GR" sz="1600" dirty="0" smtClean="0"/>
                        <a:t>6,4  (5)</a:t>
                      </a:r>
                      <a:endParaRPr lang="en-US" sz="1600" dirty="0"/>
                    </a:p>
                  </a:txBody>
                  <a:tcPr/>
                </a:tc>
                <a:tc>
                  <a:txBody>
                    <a:bodyPr/>
                    <a:lstStyle/>
                    <a:p>
                      <a:r>
                        <a:rPr lang="el-GR" sz="1600" dirty="0" smtClean="0"/>
                        <a:t>6,6  (6)</a:t>
                      </a:r>
                      <a:endParaRPr lang="en-US" sz="1600" dirty="0"/>
                    </a:p>
                  </a:txBody>
                  <a:tcPr/>
                </a:tc>
                <a:tc>
                  <a:txBody>
                    <a:bodyPr/>
                    <a:lstStyle/>
                    <a:p>
                      <a:r>
                        <a:rPr lang="el-GR" sz="1600" dirty="0" smtClean="0"/>
                        <a:t>6,8    (7)</a:t>
                      </a:r>
                      <a:endParaRPr lang="en-US" sz="1600" dirty="0"/>
                    </a:p>
                  </a:txBody>
                  <a:tcPr/>
                </a:tc>
                <a:tc>
                  <a:txBody>
                    <a:bodyPr/>
                    <a:lstStyle/>
                    <a:p>
                      <a:r>
                        <a:rPr lang="el-GR" sz="1600" dirty="0" smtClean="0"/>
                        <a:t>6,10   (8)</a:t>
                      </a:r>
                      <a:endParaRPr lang="en-US" sz="1600" dirty="0"/>
                    </a:p>
                  </a:txBody>
                  <a:tcPr/>
                </a:tc>
                <a:tc>
                  <a:txBody>
                    <a:bodyPr/>
                    <a:lstStyle/>
                    <a:p>
                      <a:r>
                        <a:rPr lang="el-GR" sz="1600" dirty="0" smtClean="0"/>
                        <a:t>6,12    (9)</a:t>
                      </a: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l-GR" sz="1600" b="1" dirty="0" smtClean="0"/>
                        <a:t>8</a:t>
                      </a:r>
                      <a:endParaRPr lang="en-US" sz="1600" b="1" dirty="0"/>
                    </a:p>
                  </a:txBody>
                  <a:tcPr>
                    <a:lnL w="12700" cap="flat" cmpd="sng" algn="ctr">
                      <a:solidFill>
                        <a:scrgbClr r="0" g="0" b="0"/>
                      </a:solidFill>
                      <a:prstDash val="solid"/>
                      <a:round/>
                      <a:headEnd type="none" w="med" len="med"/>
                      <a:tailEnd type="none" w="med" len="med"/>
                    </a:lnL>
                  </a:tcPr>
                </a:tc>
                <a:tc>
                  <a:txBody>
                    <a:bodyPr/>
                    <a:lstStyle/>
                    <a:p>
                      <a:r>
                        <a:rPr lang="el-GR" sz="1600" dirty="0" smtClean="0"/>
                        <a:t>8,4  (6)</a:t>
                      </a:r>
                      <a:endParaRPr lang="en-US" sz="1600" dirty="0"/>
                    </a:p>
                  </a:txBody>
                  <a:tcPr/>
                </a:tc>
                <a:tc>
                  <a:txBody>
                    <a:bodyPr/>
                    <a:lstStyle/>
                    <a:p>
                      <a:r>
                        <a:rPr lang="el-GR" sz="1600" dirty="0" smtClean="0"/>
                        <a:t>8,6  (7)</a:t>
                      </a:r>
                      <a:endParaRPr lang="en-US" sz="1600" dirty="0"/>
                    </a:p>
                  </a:txBody>
                  <a:tcPr/>
                </a:tc>
                <a:tc>
                  <a:txBody>
                    <a:bodyPr/>
                    <a:lstStyle/>
                    <a:p>
                      <a:r>
                        <a:rPr lang="el-GR" sz="1600" dirty="0" smtClean="0"/>
                        <a:t>8,8    (8)</a:t>
                      </a:r>
                      <a:endParaRPr lang="en-US" sz="1600" dirty="0"/>
                    </a:p>
                  </a:txBody>
                  <a:tcPr/>
                </a:tc>
                <a:tc>
                  <a:txBody>
                    <a:bodyPr/>
                    <a:lstStyle/>
                    <a:p>
                      <a:r>
                        <a:rPr lang="el-GR" sz="1600" dirty="0" smtClean="0"/>
                        <a:t>8,10    (9)</a:t>
                      </a:r>
                      <a:endParaRPr lang="en-US" sz="1600" dirty="0"/>
                    </a:p>
                  </a:txBody>
                  <a:tcPr/>
                </a:tc>
                <a:tc>
                  <a:txBody>
                    <a:bodyPr/>
                    <a:lstStyle/>
                    <a:p>
                      <a:r>
                        <a:rPr lang="el-GR" sz="1600" dirty="0" smtClean="0"/>
                        <a:t>8,12   (10)</a:t>
                      </a: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l-GR" sz="1600" b="1" dirty="0" smtClean="0"/>
                        <a:t>10</a:t>
                      </a:r>
                      <a:endParaRPr lang="en-US" sz="1600" b="1" dirty="0"/>
                    </a:p>
                  </a:txBody>
                  <a:tcPr>
                    <a:lnL w="12700" cap="flat" cmpd="sng" algn="ctr">
                      <a:solidFill>
                        <a:scrgbClr r="0" g="0" b="0"/>
                      </a:solidFill>
                      <a:prstDash val="solid"/>
                      <a:round/>
                      <a:headEnd type="none" w="med" len="med"/>
                      <a:tailEnd type="none" w="med" len="med"/>
                    </a:lnL>
                  </a:tcPr>
                </a:tc>
                <a:tc>
                  <a:txBody>
                    <a:bodyPr/>
                    <a:lstStyle/>
                    <a:p>
                      <a:r>
                        <a:rPr lang="el-GR" sz="1600" dirty="0" smtClean="0"/>
                        <a:t>10,4(7)</a:t>
                      </a:r>
                      <a:endParaRPr lang="en-US" sz="1600" dirty="0"/>
                    </a:p>
                  </a:txBody>
                  <a:tcPr/>
                </a:tc>
                <a:tc>
                  <a:txBody>
                    <a:bodyPr/>
                    <a:lstStyle/>
                    <a:p>
                      <a:r>
                        <a:rPr lang="el-GR" sz="1600" dirty="0" smtClean="0"/>
                        <a:t>10,6(8)</a:t>
                      </a:r>
                      <a:endParaRPr lang="en-US" sz="1600" dirty="0"/>
                    </a:p>
                  </a:txBody>
                  <a:tcPr/>
                </a:tc>
                <a:tc>
                  <a:txBody>
                    <a:bodyPr/>
                    <a:lstStyle/>
                    <a:p>
                      <a:r>
                        <a:rPr lang="el-GR" sz="1600" dirty="0" smtClean="0"/>
                        <a:t>10,8  (9)</a:t>
                      </a:r>
                      <a:endParaRPr lang="en-US" sz="1600" dirty="0"/>
                    </a:p>
                  </a:txBody>
                  <a:tcPr/>
                </a:tc>
                <a:tc>
                  <a:txBody>
                    <a:bodyPr/>
                    <a:lstStyle/>
                    <a:p>
                      <a:r>
                        <a:rPr lang="el-GR" sz="1600" dirty="0" smtClean="0"/>
                        <a:t>10,10 (10)</a:t>
                      </a:r>
                      <a:endParaRPr lang="en-US" sz="1600" dirty="0"/>
                    </a:p>
                  </a:txBody>
                  <a:tcPr/>
                </a:tc>
                <a:tc>
                  <a:txBody>
                    <a:bodyPr/>
                    <a:lstStyle/>
                    <a:p>
                      <a:r>
                        <a:rPr lang="el-GR" sz="1600" dirty="0" smtClean="0"/>
                        <a:t>10,12</a:t>
                      </a:r>
                      <a:r>
                        <a:rPr lang="el-GR" sz="1600" baseline="0" dirty="0" smtClean="0"/>
                        <a:t> </a:t>
                      </a:r>
                      <a:r>
                        <a:rPr lang="el-GR" sz="1600" dirty="0" smtClean="0"/>
                        <a:t>(11)</a:t>
                      </a:r>
                      <a:endParaRPr lang="en-US" sz="1600" dirty="0"/>
                    </a:p>
                  </a:txBody>
                  <a:tcPr>
                    <a:lnR w="12700" cap="flat" cmpd="sng" algn="ctr">
                      <a:solidFill>
                        <a:scrgbClr r="0" g="0" b="0"/>
                      </a:solidFill>
                      <a:prstDash val="solid"/>
                      <a:round/>
                      <a:headEnd type="none" w="med" len="med"/>
                      <a:tailEnd type="none" w="med" len="med"/>
                    </a:lnR>
                  </a:tcPr>
                </a:tc>
              </a:tr>
              <a:tr h="370840">
                <a:tc>
                  <a:txBody>
                    <a:bodyPr/>
                    <a:lstStyle/>
                    <a:p>
                      <a:r>
                        <a:rPr lang="el-GR" sz="1600" b="1" dirty="0" smtClean="0"/>
                        <a:t>12</a:t>
                      </a:r>
                      <a:endParaRPr lang="en-US" sz="1600" b="1"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r>
                        <a:rPr lang="el-GR" sz="1600" dirty="0" smtClean="0"/>
                        <a:t>12,4(8)</a:t>
                      </a:r>
                      <a:endParaRPr lang="en-US" sz="1600" dirty="0"/>
                    </a:p>
                  </a:txBody>
                  <a:tcPr>
                    <a:lnB w="12700" cap="flat" cmpd="sng" algn="ctr">
                      <a:solidFill>
                        <a:scrgbClr r="0" g="0" b="0"/>
                      </a:solidFill>
                      <a:prstDash val="solid"/>
                      <a:round/>
                      <a:headEnd type="none" w="med" len="med"/>
                      <a:tailEnd type="none" w="med" len="med"/>
                    </a:lnB>
                  </a:tcPr>
                </a:tc>
                <a:tc>
                  <a:txBody>
                    <a:bodyPr/>
                    <a:lstStyle/>
                    <a:p>
                      <a:r>
                        <a:rPr lang="el-GR" sz="1600" dirty="0" smtClean="0"/>
                        <a:t>12,6(9)</a:t>
                      </a:r>
                      <a:endParaRPr lang="en-US" sz="1600" dirty="0"/>
                    </a:p>
                  </a:txBody>
                  <a:tcPr>
                    <a:lnB w="12700" cap="flat" cmpd="sng" algn="ctr">
                      <a:solidFill>
                        <a:scrgbClr r="0" g="0" b="0"/>
                      </a:solidFill>
                      <a:prstDash val="solid"/>
                      <a:round/>
                      <a:headEnd type="none" w="med" len="med"/>
                      <a:tailEnd type="none" w="med" len="med"/>
                    </a:lnB>
                  </a:tcPr>
                </a:tc>
                <a:tc>
                  <a:txBody>
                    <a:bodyPr/>
                    <a:lstStyle/>
                    <a:p>
                      <a:r>
                        <a:rPr lang="el-GR" sz="1600" dirty="0" smtClean="0"/>
                        <a:t>12,8</a:t>
                      </a:r>
                      <a:r>
                        <a:rPr lang="el-GR" sz="1600" baseline="0" dirty="0" smtClean="0"/>
                        <a:t> </a:t>
                      </a:r>
                      <a:r>
                        <a:rPr lang="el-GR" sz="1600" dirty="0" smtClean="0"/>
                        <a:t>(10)</a:t>
                      </a:r>
                      <a:endParaRPr lang="en-US" sz="1600" dirty="0"/>
                    </a:p>
                  </a:txBody>
                  <a:tcPr>
                    <a:lnB w="12700" cap="flat" cmpd="sng" algn="ctr">
                      <a:solidFill>
                        <a:scrgbClr r="0" g="0" b="0"/>
                      </a:solidFill>
                      <a:prstDash val="solid"/>
                      <a:round/>
                      <a:headEnd type="none" w="med" len="med"/>
                      <a:tailEnd type="none" w="med" len="med"/>
                    </a:lnB>
                  </a:tcPr>
                </a:tc>
                <a:tc>
                  <a:txBody>
                    <a:bodyPr/>
                    <a:lstStyle/>
                    <a:p>
                      <a:r>
                        <a:rPr lang="el-GR" sz="1600" dirty="0" smtClean="0"/>
                        <a:t>12,10 (11)</a:t>
                      </a:r>
                      <a:endParaRPr lang="en-US" sz="1600" dirty="0"/>
                    </a:p>
                  </a:txBody>
                  <a:tcPr>
                    <a:lnB w="12700" cap="flat" cmpd="sng" algn="ctr">
                      <a:solidFill>
                        <a:scrgbClr r="0" g="0" b="0"/>
                      </a:solidFill>
                      <a:prstDash val="solid"/>
                      <a:round/>
                      <a:headEnd type="none" w="med" len="med"/>
                      <a:tailEnd type="none" w="med" len="med"/>
                    </a:lnB>
                  </a:tcPr>
                </a:tc>
                <a:tc>
                  <a:txBody>
                    <a:bodyPr/>
                    <a:lstStyle/>
                    <a:p>
                      <a:r>
                        <a:rPr lang="el-GR" sz="1600" dirty="0" smtClean="0"/>
                        <a:t>12,12 (12)</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04685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a:bodyPr>
          <a:lstStyle/>
          <a:p>
            <a:r>
              <a:rPr lang="el-GR" sz="2800" dirty="0" smtClean="0"/>
              <a:t>Δίπλα </a:t>
            </a:r>
            <a:r>
              <a:rPr lang="el-GR" sz="2800" dirty="0"/>
              <a:t>δίνεται ο πίνακας της δειγματοληπτικής κατανομής συχνοτήτων της μέσης τιμής </a:t>
            </a:r>
            <a:r>
              <a:rPr lang="el-GR" sz="2800" dirty="0" smtClean="0"/>
              <a:t>25 δειγμάτων μεγέθους </a:t>
            </a:r>
            <a:r>
              <a:rPr lang="el-GR" sz="2800" i="1" dirty="0" smtClean="0"/>
              <a:t>Ν</a:t>
            </a:r>
            <a:r>
              <a:rPr lang="el-GR" sz="2800" dirty="0" smtClean="0"/>
              <a:t>=2.</a:t>
            </a:r>
            <a:endParaRPr lang="en-US" sz="2800" dirty="0"/>
          </a:p>
        </p:txBody>
      </p:sp>
      <p:sp>
        <p:nvSpPr>
          <p:cNvPr id="5" name="Τίτλος 4"/>
          <p:cNvSpPr>
            <a:spLocks noGrp="1"/>
          </p:cNvSpPr>
          <p:nvPr>
            <p:ph type="title"/>
          </p:nvPr>
        </p:nvSpPr>
        <p:spPr/>
        <p:txBody>
          <a:bodyPr>
            <a:normAutofit fontScale="90000"/>
          </a:bodyPr>
          <a:lstStyle/>
          <a:p>
            <a:r>
              <a:rPr lang="el-GR" dirty="0"/>
              <a:t>Παράδειγμα δειγματοληπτικής κατανομής </a:t>
            </a:r>
            <a:r>
              <a:rPr lang="el-GR" dirty="0" smtClean="0"/>
              <a:t>(3 </a:t>
            </a:r>
            <a:r>
              <a:rPr lang="el-GR" dirty="0"/>
              <a:t>από </a:t>
            </a:r>
            <a:r>
              <a:rPr lang="el-GR" dirty="0" smtClean="0"/>
              <a:t>5)</a:t>
            </a:r>
            <a:endParaRPr lang="el-GR" dirty="0"/>
          </a:p>
        </p:txBody>
      </p:sp>
      <p:graphicFrame>
        <p:nvGraphicFramePr>
          <p:cNvPr id="8" name="Content Placeholder 7" descr="Πίνακας δειγματοληπτικής κατανομής συχνοτήτων"/>
          <p:cNvGraphicFramePr>
            <a:graphicFrameLocks noGrp="1"/>
          </p:cNvGraphicFramePr>
          <p:nvPr>
            <p:ph idx="1"/>
            <p:extLst>
              <p:ext uri="{D42A27DB-BD31-4B8C-83A1-F6EECF244321}">
                <p14:modId xmlns:p14="http://schemas.microsoft.com/office/powerpoint/2010/main" val="3460172658"/>
              </p:ext>
            </p:extLst>
          </p:nvPr>
        </p:nvGraphicFramePr>
        <p:xfrm>
          <a:off x="3575050" y="1798032"/>
          <a:ext cx="5111752" cy="4079240"/>
        </p:xfrm>
        <a:graphic>
          <a:graphicData uri="http://schemas.openxmlformats.org/drawingml/2006/table">
            <a:tbl>
              <a:tblPr firstRow="1" bandRow="1">
                <a:tableStyleId>{5C22544A-7EE6-4342-B048-85BDC9FD1C3A}</a:tableStyleId>
              </a:tblPr>
              <a:tblGrid>
                <a:gridCol w="996950"/>
                <a:gridCol w="1080120"/>
                <a:gridCol w="1296144"/>
                <a:gridCol w="1738538"/>
              </a:tblGrid>
              <a:tr h="370840">
                <a:tc>
                  <a:txBody>
                    <a:bodyPr/>
                    <a:lstStyle/>
                    <a:p>
                      <a:endParaRPr lang="en-US" b="0"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r h="370840">
                <a:tc>
                  <a:txBody>
                    <a:bodyPr/>
                    <a:lstStyle/>
                    <a:p>
                      <a:pPr algn="ctr"/>
                      <a:r>
                        <a:rPr lang="en-US" dirty="0" smtClean="0"/>
                        <a:t>4</a:t>
                      </a:r>
                      <a:endParaRPr lang="en-US" dirty="0"/>
                    </a:p>
                  </a:txBody>
                  <a:tcPr/>
                </a:tc>
                <a:tc>
                  <a:txBody>
                    <a:bodyPr/>
                    <a:lstStyle/>
                    <a:p>
                      <a:pPr algn="ctr"/>
                      <a:r>
                        <a:rPr lang="el-GR" dirty="0" smtClean="0"/>
                        <a:t>1</a:t>
                      </a:r>
                      <a:endParaRPr lang="en-US" dirty="0"/>
                    </a:p>
                  </a:txBody>
                  <a:tcPr/>
                </a:tc>
                <a:tc>
                  <a:txBody>
                    <a:bodyPr/>
                    <a:lstStyle/>
                    <a:p>
                      <a:pPr algn="ctr"/>
                      <a:r>
                        <a:rPr lang="el-GR" dirty="0" smtClean="0"/>
                        <a:t>4</a:t>
                      </a:r>
                      <a:endParaRPr lang="en-US" dirty="0"/>
                    </a:p>
                  </a:txBody>
                  <a:tcPr/>
                </a:tc>
                <a:tc>
                  <a:txBody>
                    <a:bodyPr/>
                    <a:lstStyle/>
                    <a:p>
                      <a:pPr algn="ctr"/>
                      <a:r>
                        <a:rPr lang="el-GR" dirty="0" smtClean="0"/>
                        <a:t>16</a:t>
                      </a:r>
                      <a:endParaRPr lang="en-US" dirty="0"/>
                    </a:p>
                  </a:txBody>
                  <a:tcPr/>
                </a:tc>
              </a:tr>
              <a:tr h="370840">
                <a:tc>
                  <a:txBody>
                    <a:bodyPr/>
                    <a:lstStyle/>
                    <a:p>
                      <a:pPr algn="ctr"/>
                      <a:r>
                        <a:rPr lang="en-US" dirty="0" smtClean="0"/>
                        <a:t>5</a:t>
                      </a:r>
                      <a:endParaRPr lang="en-US" dirty="0"/>
                    </a:p>
                  </a:txBody>
                  <a:tcPr/>
                </a:tc>
                <a:tc>
                  <a:txBody>
                    <a:bodyPr/>
                    <a:lstStyle/>
                    <a:p>
                      <a:pPr algn="ctr"/>
                      <a:r>
                        <a:rPr lang="el-GR" dirty="0" smtClean="0"/>
                        <a:t>2</a:t>
                      </a:r>
                      <a:endParaRPr lang="en-US" dirty="0"/>
                    </a:p>
                  </a:txBody>
                  <a:tcPr/>
                </a:tc>
                <a:tc>
                  <a:txBody>
                    <a:bodyPr/>
                    <a:lstStyle/>
                    <a:p>
                      <a:pPr algn="ctr"/>
                      <a:r>
                        <a:rPr lang="el-GR" dirty="0" smtClean="0"/>
                        <a:t>10</a:t>
                      </a:r>
                      <a:endParaRPr lang="en-US" dirty="0"/>
                    </a:p>
                  </a:txBody>
                  <a:tcPr/>
                </a:tc>
                <a:tc>
                  <a:txBody>
                    <a:bodyPr/>
                    <a:lstStyle/>
                    <a:p>
                      <a:pPr algn="ctr"/>
                      <a:r>
                        <a:rPr lang="el-GR" dirty="0" smtClean="0"/>
                        <a:t>18</a:t>
                      </a:r>
                      <a:endParaRPr lang="en-US" dirty="0"/>
                    </a:p>
                  </a:txBody>
                  <a:tcPr/>
                </a:tc>
              </a:tr>
              <a:tr h="370840">
                <a:tc>
                  <a:txBody>
                    <a:bodyPr/>
                    <a:lstStyle/>
                    <a:p>
                      <a:pPr algn="ctr"/>
                      <a:r>
                        <a:rPr lang="en-US" dirty="0" smtClean="0"/>
                        <a:t>6</a:t>
                      </a:r>
                      <a:endParaRPr lang="en-US" dirty="0"/>
                    </a:p>
                  </a:txBody>
                  <a:tcPr/>
                </a:tc>
                <a:tc>
                  <a:txBody>
                    <a:bodyPr/>
                    <a:lstStyle/>
                    <a:p>
                      <a:pPr algn="ctr"/>
                      <a:r>
                        <a:rPr lang="el-GR" dirty="0" smtClean="0"/>
                        <a:t>3</a:t>
                      </a:r>
                      <a:endParaRPr lang="en-US" dirty="0"/>
                    </a:p>
                  </a:txBody>
                  <a:tcPr/>
                </a:tc>
                <a:tc>
                  <a:txBody>
                    <a:bodyPr/>
                    <a:lstStyle/>
                    <a:p>
                      <a:pPr algn="ctr"/>
                      <a:r>
                        <a:rPr lang="el-GR" dirty="0" smtClean="0"/>
                        <a:t>18</a:t>
                      </a:r>
                      <a:endParaRPr lang="en-US" dirty="0"/>
                    </a:p>
                  </a:txBody>
                  <a:tcPr/>
                </a:tc>
                <a:tc>
                  <a:txBody>
                    <a:bodyPr/>
                    <a:lstStyle/>
                    <a:p>
                      <a:pPr algn="ctr"/>
                      <a:r>
                        <a:rPr lang="el-GR" dirty="0" smtClean="0"/>
                        <a:t>12</a:t>
                      </a:r>
                      <a:endParaRPr lang="en-US" dirty="0"/>
                    </a:p>
                  </a:txBody>
                  <a:tcPr/>
                </a:tc>
              </a:tr>
              <a:tr h="370840">
                <a:tc>
                  <a:txBody>
                    <a:bodyPr/>
                    <a:lstStyle/>
                    <a:p>
                      <a:pPr algn="ctr"/>
                      <a:r>
                        <a:rPr lang="en-US" dirty="0" smtClean="0"/>
                        <a:t>7</a:t>
                      </a:r>
                      <a:endParaRPr lang="en-US" dirty="0"/>
                    </a:p>
                  </a:txBody>
                  <a:tcPr/>
                </a:tc>
                <a:tc>
                  <a:txBody>
                    <a:bodyPr/>
                    <a:lstStyle/>
                    <a:p>
                      <a:pPr algn="ctr"/>
                      <a:r>
                        <a:rPr lang="el-GR" dirty="0" smtClean="0"/>
                        <a:t>4</a:t>
                      </a:r>
                      <a:endParaRPr lang="en-US" dirty="0"/>
                    </a:p>
                  </a:txBody>
                  <a:tcPr/>
                </a:tc>
                <a:tc>
                  <a:txBody>
                    <a:bodyPr/>
                    <a:lstStyle/>
                    <a:p>
                      <a:pPr algn="ctr"/>
                      <a:r>
                        <a:rPr lang="el-GR" dirty="0" smtClean="0"/>
                        <a:t>28</a:t>
                      </a:r>
                      <a:endParaRPr lang="en-US" dirty="0"/>
                    </a:p>
                  </a:txBody>
                  <a:tcPr/>
                </a:tc>
                <a:tc>
                  <a:txBody>
                    <a:bodyPr/>
                    <a:lstStyle/>
                    <a:p>
                      <a:pPr algn="ctr"/>
                      <a:r>
                        <a:rPr lang="el-GR" dirty="0" smtClean="0"/>
                        <a:t>4</a:t>
                      </a:r>
                      <a:endParaRPr lang="en-US" dirty="0"/>
                    </a:p>
                  </a:txBody>
                  <a:tcPr/>
                </a:tc>
              </a:tr>
              <a:tr h="370840">
                <a:tc>
                  <a:txBody>
                    <a:bodyPr/>
                    <a:lstStyle/>
                    <a:p>
                      <a:pPr algn="ctr"/>
                      <a:r>
                        <a:rPr lang="en-US" dirty="0" smtClean="0"/>
                        <a:t>8</a:t>
                      </a:r>
                      <a:endParaRPr lang="en-US" dirty="0"/>
                    </a:p>
                  </a:txBody>
                  <a:tcPr/>
                </a:tc>
                <a:tc>
                  <a:txBody>
                    <a:bodyPr/>
                    <a:lstStyle/>
                    <a:p>
                      <a:pPr algn="ctr"/>
                      <a:r>
                        <a:rPr lang="el-GR" dirty="0" smtClean="0"/>
                        <a:t>5</a:t>
                      </a:r>
                      <a:endParaRPr lang="en-US" dirty="0"/>
                    </a:p>
                  </a:txBody>
                  <a:tcPr/>
                </a:tc>
                <a:tc>
                  <a:txBody>
                    <a:bodyPr/>
                    <a:lstStyle/>
                    <a:p>
                      <a:pPr algn="ctr"/>
                      <a:r>
                        <a:rPr lang="el-GR" dirty="0" smtClean="0"/>
                        <a:t>40</a:t>
                      </a:r>
                      <a:endParaRPr lang="en-US" dirty="0"/>
                    </a:p>
                  </a:txBody>
                  <a:tcPr/>
                </a:tc>
                <a:tc>
                  <a:txBody>
                    <a:bodyPr/>
                    <a:lstStyle/>
                    <a:p>
                      <a:pPr algn="ctr"/>
                      <a:r>
                        <a:rPr lang="el-GR" dirty="0" smtClean="0"/>
                        <a:t>0</a:t>
                      </a:r>
                      <a:endParaRPr lang="en-US" dirty="0"/>
                    </a:p>
                  </a:txBody>
                  <a:tcPr/>
                </a:tc>
              </a:tr>
              <a:tr h="370840">
                <a:tc>
                  <a:txBody>
                    <a:bodyPr/>
                    <a:lstStyle/>
                    <a:p>
                      <a:pPr algn="ctr"/>
                      <a:r>
                        <a:rPr lang="en-US" dirty="0" smtClean="0"/>
                        <a:t>9</a:t>
                      </a:r>
                      <a:endParaRPr lang="en-US" dirty="0"/>
                    </a:p>
                  </a:txBody>
                  <a:tcPr/>
                </a:tc>
                <a:tc>
                  <a:txBody>
                    <a:bodyPr/>
                    <a:lstStyle/>
                    <a:p>
                      <a:pPr algn="ctr"/>
                      <a:r>
                        <a:rPr lang="el-GR" dirty="0" smtClean="0"/>
                        <a:t>4</a:t>
                      </a:r>
                      <a:endParaRPr lang="en-US" dirty="0"/>
                    </a:p>
                  </a:txBody>
                  <a:tcPr/>
                </a:tc>
                <a:tc>
                  <a:txBody>
                    <a:bodyPr/>
                    <a:lstStyle/>
                    <a:p>
                      <a:pPr algn="ctr"/>
                      <a:r>
                        <a:rPr lang="el-GR" dirty="0" smtClean="0"/>
                        <a:t>36</a:t>
                      </a:r>
                      <a:endParaRPr lang="en-US" dirty="0"/>
                    </a:p>
                  </a:txBody>
                  <a:tcPr/>
                </a:tc>
                <a:tc>
                  <a:txBody>
                    <a:bodyPr/>
                    <a:lstStyle/>
                    <a:p>
                      <a:pPr algn="ctr"/>
                      <a:r>
                        <a:rPr lang="el-GR" dirty="0" smtClean="0"/>
                        <a:t>4</a:t>
                      </a:r>
                      <a:endParaRPr lang="en-US" dirty="0"/>
                    </a:p>
                  </a:txBody>
                  <a:tcPr/>
                </a:tc>
              </a:tr>
              <a:tr h="370840">
                <a:tc>
                  <a:txBody>
                    <a:bodyPr/>
                    <a:lstStyle/>
                    <a:p>
                      <a:pPr algn="ctr"/>
                      <a:r>
                        <a:rPr lang="en-US" dirty="0" smtClean="0"/>
                        <a:t>10</a:t>
                      </a:r>
                      <a:endParaRPr lang="en-US" dirty="0"/>
                    </a:p>
                  </a:txBody>
                  <a:tcPr/>
                </a:tc>
                <a:tc>
                  <a:txBody>
                    <a:bodyPr/>
                    <a:lstStyle/>
                    <a:p>
                      <a:pPr algn="ctr"/>
                      <a:r>
                        <a:rPr lang="el-GR" dirty="0" smtClean="0"/>
                        <a:t>3</a:t>
                      </a:r>
                      <a:endParaRPr lang="en-US" dirty="0"/>
                    </a:p>
                  </a:txBody>
                  <a:tcPr/>
                </a:tc>
                <a:tc>
                  <a:txBody>
                    <a:bodyPr/>
                    <a:lstStyle/>
                    <a:p>
                      <a:pPr algn="ctr"/>
                      <a:r>
                        <a:rPr lang="el-GR" dirty="0" smtClean="0"/>
                        <a:t>30</a:t>
                      </a:r>
                      <a:endParaRPr lang="en-US" dirty="0"/>
                    </a:p>
                  </a:txBody>
                  <a:tcPr/>
                </a:tc>
                <a:tc>
                  <a:txBody>
                    <a:bodyPr/>
                    <a:lstStyle/>
                    <a:p>
                      <a:pPr algn="ctr"/>
                      <a:r>
                        <a:rPr lang="el-GR" dirty="0" smtClean="0"/>
                        <a:t>12</a:t>
                      </a:r>
                      <a:endParaRPr lang="en-US" dirty="0"/>
                    </a:p>
                  </a:txBody>
                  <a:tcPr/>
                </a:tc>
              </a:tr>
              <a:tr h="370840">
                <a:tc>
                  <a:txBody>
                    <a:bodyPr/>
                    <a:lstStyle/>
                    <a:p>
                      <a:pPr algn="ctr"/>
                      <a:r>
                        <a:rPr lang="en-US" dirty="0" smtClean="0"/>
                        <a:t>11</a:t>
                      </a:r>
                      <a:endParaRPr lang="en-US" dirty="0"/>
                    </a:p>
                  </a:txBody>
                  <a:tcPr/>
                </a:tc>
                <a:tc>
                  <a:txBody>
                    <a:bodyPr/>
                    <a:lstStyle/>
                    <a:p>
                      <a:pPr algn="ctr"/>
                      <a:r>
                        <a:rPr lang="el-GR" dirty="0" smtClean="0"/>
                        <a:t>2</a:t>
                      </a:r>
                      <a:endParaRPr lang="en-US" dirty="0"/>
                    </a:p>
                  </a:txBody>
                  <a:tcPr/>
                </a:tc>
                <a:tc>
                  <a:txBody>
                    <a:bodyPr/>
                    <a:lstStyle/>
                    <a:p>
                      <a:pPr algn="ctr"/>
                      <a:r>
                        <a:rPr lang="el-GR" dirty="0" smtClean="0"/>
                        <a:t>22</a:t>
                      </a:r>
                      <a:endParaRPr lang="en-US" dirty="0"/>
                    </a:p>
                  </a:txBody>
                  <a:tcPr/>
                </a:tc>
                <a:tc>
                  <a:txBody>
                    <a:bodyPr/>
                    <a:lstStyle/>
                    <a:p>
                      <a:pPr algn="ctr"/>
                      <a:r>
                        <a:rPr lang="el-GR" dirty="0" smtClean="0"/>
                        <a:t>18</a:t>
                      </a:r>
                      <a:endParaRPr lang="en-US" dirty="0"/>
                    </a:p>
                  </a:txBody>
                  <a:tcPr/>
                </a:tc>
              </a:tr>
              <a:tr h="370840">
                <a:tc>
                  <a:txBody>
                    <a:bodyPr/>
                    <a:lstStyle/>
                    <a:p>
                      <a:pPr algn="ctr"/>
                      <a:r>
                        <a:rPr lang="en-US" dirty="0" smtClean="0"/>
                        <a:t>12</a:t>
                      </a:r>
                      <a:endParaRPr lang="en-US" dirty="0"/>
                    </a:p>
                  </a:txBody>
                  <a:tcPr/>
                </a:tc>
                <a:tc>
                  <a:txBody>
                    <a:bodyPr/>
                    <a:lstStyle/>
                    <a:p>
                      <a:pPr algn="ctr"/>
                      <a:r>
                        <a:rPr lang="el-GR" dirty="0" smtClean="0"/>
                        <a:t>1</a:t>
                      </a:r>
                      <a:endParaRPr lang="en-US" dirty="0"/>
                    </a:p>
                  </a:txBody>
                  <a:tcPr/>
                </a:tc>
                <a:tc>
                  <a:txBody>
                    <a:bodyPr/>
                    <a:lstStyle/>
                    <a:p>
                      <a:pPr algn="ctr"/>
                      <a:r>
                        <a:rPr lang="el-GR" dirty="0" smtClean="0"/>
                        <a:t>12</a:t>
                      </a:r>
                      <a:endParaRPr lang="en-US" dirty="0"/>
                    </a:p>
                  </a:txBody>
                  <a:tcPr/>
                </a:tc>
                <a:tc>
                  <a:txBody>
                    <a:bodyPr/>
                    <a:lstStyle/>
                    <a:p>
                      <a:pPr algn="ctr"/>
                      <a:r>
                        <a:rPr lang="el-GR" dirty="0" smtClean="0"/>
                        <a:t>16</a:t>
                      </a:r>
                      <a:endParaRPr lang="en-US" dirty="0"/>
                    </a:p>
                  </a:txBody>
                  <a:tcPr/>
                </a:tc>
              </a:tr>
              <a:tr h="370840">
                <a:tc>
                  <a:txBody>
                    <a:bodyPr/>
                    <a:lstStyle/>
                    <a:p>
                      <a:pPr algn="ctr"/>
                      <a:r>
                        <a:rPr lang="el-GR" b="1" dirty="0" smtClean="0"/>
                        <a:t>Σύνολο</a:t>
                      </a:r>
                      <a:endParaRPr lang="en-US" b="1" dirty="0"/>
                    </a:p>
                  </a:txBody>
                  <a:tcPr/>
                </a:tc>
                <a:tc>
                  <a:txBody>
                    <a:bodyPr/>
                    <a:lstStyle/>
                    <a:p>
                      <a:pPr algn="ctr"/>
                      <a:r>
                        <a:rPr lang="el-GR" b="1" dirty="0" smtClean="0"/>
                        <a:t>25</a:t>
                      </a:r>
                      <a:endParaRPr lang="en-US" b="1" dirty="0"/>
                    </a:p>
                  </a:txBody>
                  <a:tcPr/>
                </a:tc>
                <a:tc>
                  <a:txBody>
                    <a:bodyPr/>
                    <a:lstStyle/>
                    <a:p>
                      <a:pPr algn="ctr"/>
                      <a:r>
                        <a:rPr lang="el-GR" b="1" dirty="0" smtClean="0"/>
                        <a:t>200</a:t>
                      </a:r>
                      <a:endParaRPr lang="en-US" b="1" dirty="0"/>
                    </a:p>
                  </a:txBody>
                  <a:tcPr/>
                </a:tc>
                <a:tc>
                  <a:txBody>
                    <a:bodyPr/>
                    <a:lstStyle/>
                    <a:p>
                      <a:pPr algn="ctr"/>
                      <a:r>
                        <a:rPr lang="el-GR" b="1" dirty="0" smtClean="0"/>
                        <a:t>100</a:t>
                      </a:r>
                      <a:endParaRPr lang="en-US" b="1" dirty="0"/>
                    </a:p>
                  </a:txBody>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47512456"/>
              </p:ext>
            </p:extLst>
          </p:nvPr>
        </p:nvGraphicFramePr>
        <p:xfrm>
          <a:off x="3851920" y="1700808"/>
          <a:ext cx="432048" cy="432048"/>
        </p:xfrm>
        <a:graphic>
          <a:graphicData uri="http://schemas.openxmlformats.org/presentationml/2006/ole">
            <mc:AlternateContent xmlns:mc="http://schemas.openxmlformats.org/markup-compatibility/2006">
              <mc:Choice xmlns:v="urn:schemas-microsoft-com:vml" Requires="v">
                <p:oleObj spid="_x0000_s2117" name="Equation" r:id="rId4" imgW="215900" imgH="215900" progId="Equation.3">
                  <p:embed/>
                </p:oleObj>
              </mc:Choice>
              <mc:Fallback>
                <p:oleObj name="Equation" r:id="rId4" imgW="215900" imgH="215900" progId="Equation.3">
                  <p:embed/>
                  <p:pic>
                    <p:nvPicPr>
                      <p:cNvPr id="0" name=""/>
                      <p:cNvPicPr/>
                      <p:nvPr/>
                    </p:nvPicPr>
                    <p:blipFill>
                      <a:blip r:embed="rId5"/>
                      <a:stretch>
                        <a:fillRect/>
                      </a:stretch>
                    </p:blipFill>
                    <p:spPr>
                      <a:xfrm>
                        <a:off x="3851920" y="1700808"/>
                        <a:ext cx="432048" cy="432048"/>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51936909"/>
              </p:ext>
            </p:extLst>
          </p:nvPr>
        </p:nvGraphicFramePr>
        <p:xfrm>
          <a:off x="4932040" y="1662035"/>
          <a:ext cx="360040" cy="470821"/>
        </p:xfrm>
        <a:graphic>
          <a:graphicData uri="http://schemas.openxmlformats.org/presentationml/2006/ole">
            <mc:AlternateContent xmlns:mc="http://schemas.openxmlformats.org/markup-compatibility/2006">
              <mc:Choice xmlns:v="urn:schemas-microsoft-com:vml" Requires="v">
                <p:oleObj spid="_x0000_s2118" name="Equation" r:id="rId6" imgW="165100" imgH="215900" progId="Equation.3">
                  <p:embed/>
                </p:oleObj>
              </mc:Choice>
              <mc:Fallback>
                <p:oleObj name="Equation" r:id="rId6" imgW="165100" imgH="215900" progId="Equation.3">
                  <p:embed/>
                  <p:pic>
                    <p:nvPicPr>
                      <p:cNvPr id="0" name=""/>
                      <p:cNvPicPr/>
                      <p:nvPr/>
                    </p:nvPicPr>
                    <p:blipFill>
                      <a:blip r:embed="rId7"/>
                      <a:stretch>
                        <a:fillRect/>
                      </a:stretch>
                    </p:blipFill>
                    <p:spPr>
                      <a:xfrm>
                        <a:off x="4932040" y="1662035"/>
                        <a:ext cx="360040" cy="470821"/>
                      </a:xfrm>
                      <a:prstGeom prst="rect">
                        <a:avLst/>
                      </a:prstGeom>
                      <a:ln>
                        <a:solidFill>
                          <a:srgbClr val="FFFFFF"/>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703346862"/>
              </p:ext>
            </p:extLst>
          </p:nvPr>
        </p:nvGraphicFramePr>
        <p:xfrm>
          <a:off x="5868144" y="1628800"/>
          <a:ext cx="806489" cy="504056"/>
        </p:xfrm>
        <a:graphic>
          <a:graphicData uri="http://schemas.openxmlformats.org/presentationml/2006/ole">
            <mc:AlternateContent xmlns:mc="http://schemas.openxmlformats.org/markup-compatibility/2006">
              <mc:Choice xmlns:v="urn:schemas-microsoft-com:vml" Requires="v">
                <p:oleObj spid="_x0000_s2119" name="Equation" r:id="rId8" imgW="406400" imgH="254000" progId="Equation.3">
                  <p:embed/>
                </p:oleObj>
              </mc:Choice>
              <mc:Fallback>
                <p:oleObj name="Equation" r:id="rId8" imgW="406400" imgH="254000" progId="Equation.3">
                  <p:embed/>
                  <p:pic>
                    <p:nvPicPr>
                      <p:cNvPr id="0" name=""/>
                      <p:cNvPicPr/>
                      <p:nvPr/>
                    </p:nvPicPr>
                    <p:blipFill>
                      <a:blip r:embed="rId9">
                        <a:lum/>
                      </a:blip>
                      <a:stretch>
                        <a:fillRect/>
                      </a:stretch>
                    </p:blipFill>
                    <p:spPr>
                      <a:xfrm>
                        <a:off x="5868144" y="1628800"/>
                        <a:ext cx="806489" cy="504056"/>
                      </a:xfrm>
                      <a:prstGeom prst="rect">
                        <a:avLst/>
                      </a:prstGeom>
                      <a:ln>
                        <a:solidFill>
                          <a:srgbClr val="FFFFFF"/>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528699761"/>
              </p:ext>
            </p:extLst>
          </p:nvPr>
        </p:nvGraphicFramePr>
        <p:xfrm>
          <a:off x="7020272" y="1628800"/>
          <a:ext cx="1656188" cy="504057"/>
        </p:xfrm>
        <a:graphic>
          <a:graphicData uri="http://schemas.openxmlformats.org/presentationml/2006/ole">
            <mc:AlternateContent xmlns:mc="http://schemas.openxmlformats.org/markup-compatibility/2006">
              <mc:Choice xmlns:v="urn:schemas-microsoft-com:vml" Requires="v">
                <p:oleObj spid="_x0000_s2120" name="Equation" r:id="rId10" imgW="876300" imgH="266700" progId="Equation.3">
                  <p:embed/>
                </p:oleObj>
              </mc:Choice>
              <mc:Fallback>
                <p:oleObj name="Equation" r:id="rId10" imgW="876300" imgH="266700" progId="Equation.3">
                  <p:embed/>
                  <p:pic>
                    <p:nvPicPr>
                      <p:cNvPr id="0" name=""/>
                      <p:cNvPicPr/>
                      <p:nvPr/>
                    </p:nvPicPr>
                    <p:blipFill>
                      <a:blip r:embed="rId11"/>
                      <a:stretch>
                        <a:fillRect/>
                      </a:stretch>
                    </p:blipFill>
                    <p:spPr>
                      <a:xfrm>
                        <a:off x="7020272" y="1628800"/>
                        <a:ext cx="1656188" cy="504057"/>
                      </a:xfrm>
                      <a:prstGeom prst="rect">
                        <a:avLst/>
                      </a:prstGeom>
                      <a:ln>
                        <a:solidFill>
                          <a:srgbClr val="FFFFFF"/>
                        </a:solidFill>
                      </a:ln>
                    </p:spPr>
                  </p:pic>
                </p:oleObj>
              </mc:Fallback>
            </mc:AlternateContent>
          </a:graphicData>
        </a:graphic>
      </p:graphicFrame>
    </p:spTree>
    <p:extLst>
      <p:ext uri="{BB962C8B-B14F-4D97-AF65-F5344CB8AC3E}">
        <p14:creationId xmlns:p14="http://schemas.microsoft.com/office/powerpoint/2010/main" val="53510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δειγματοληπτικής κατανομής </a:t>
            </a:r>
            <a:r>
              <a:rPr lang="el-GR" dirty="0" smtClean="0"/>
              <a:t>(4 </a:t>
            </a:r>
            <a:r>
              <a:rPr lang="el-GR" dirty="0"/>
              <a:t>από </a:t>
            </a:r>
            <a:r>
              <a:rPr lang="el-GR" dirty="0" smtClean="0"/>
              <a:t>5)</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dirty="0"/>
              <a:t>Ας υπολογίσουμε </a:t>
            </a:r>
            <a:r>
              <a:rPr lang="el-GR" sz="2800" dirty="0" smtClean="0"/>
              <a:t>τη </a:t>
            </a:r>
            <a:r>
              <a:rPr lang="el-GR" sz="2800" dirty="0"/>
              <a:t>μέση τιμή και </a:t>
            </a:r>
            <a:r>
              <a:rPr lang="el-GR" sz="2800" dirty="0" smtClean="0"/>
              <a:t>διακύμανση της δειγματοληπτικής </a:t>
            </a:r>
            <a:r>
              <a:rPr lang="el-GR" sz="2800" dirty="0"/>
              <a:t>κατανομής</a:t>
            </a:r>
            <a:r>
              <a:rPr lang="el-GR" sz="2800" dirty="0" smtClean="0"/>
              <a:t>:</a:t>
            </a:r>
          </a:p>
          <a:p>
            <a:pPr marL="0" indent="0">
              <a:buNone/>
            </a:pPr>
            <a:endParaRPr lang="el-GR" sz="2800" dirty="0"/>
          </a:p>
          <a:p>
            <a:pPr marL="0" indent="0">
              <a:buNone/>
            </a:pPr>
            <a:endParaRPr lang="el-GR" sz="2800" dirty="0" smtClean="0"/>
          </a:p>
          <a:p>
            <a:pPr marL="0" indent="0">
              <a:buNone/>
            </a:pPr>
            <a:r>
              <a:rPr lang="el-GR" sz="2800" dirty="0" smtClean="0"/>
              <a:t>Η       δεν </a:t>
            </a:r>
            <a:r>
              <a:rPr lang="el-GR" sz="2800" dirty="0"/>
              <a:t>είναι ίση με τη </a:t>
            </a:r>
            <a:r>
              <a:rPr lang="el-GR" sz="2800" dirty="0" smtClean="0"/>
              <a:t>διασπορά </a:t>
            </a:r>
            <a:r>
              <a:rPr lang="el-GR" sz="2800" i="1" dirty="0" smtClean="0"/>
              <a:t>σ</a:t>
            </a:r>
            <a:r>
              <a:rPr lang="el-GR" sz="2800" i="1" baseline="30000" dirty="0" smtClean="0"/>
              <a:t>2</a:t>
            </a:r>
            <a:r>
              <a:rPr lang="el-GR" sz="2800" dirty="0"/>
              <a:t> </a:t>
            </a:r>
            <a:r>
              <a:rPr lang="el-GR" sz="2800" dirty="0" smtClean="0"/>
              <a:t>= </a:t>
            </a:r>
            <a:r>
              <a:rPr lang="el-GR" sz="2800" dirty="0"/>
              <a:t>8 </a:t>
            </a:r>
            <a:r>
              <a:rPr lang="el-GR" sz="2800" dirty="0" smtClean="0"/>
              <a:t>του πληθυσμού.</a:t>
            </a:r>
            <a:endParaRPr lang="en-US" sz="2800" dirty="0" smtClean="0"/>
          </a:p>
          <a:p>
            <a:pPr marL="0" indent="0">
              <a:buNone/>
            </a:pPr>
            <a:r>
              <a:rPr lang="el-GR" sz="2800" dirty="0" smtClean="0"/>
              <a:t>Ισχύει </a:t>
            </a:r>
            <a:r>
              <a:rPr lang="el-GR" sz="2800" dirty="0"/>
              <a:t>όμως</a:t>
            </a:r>
            <a:r>
              <a:rPr lang="el-GR" sz="2800" dirty="0" smtClean="0"/>
              <a:t>:</a:t>
            </a:r>
          </a:p>
          <a:p>
            <a:pPr marL="0" indent="0">
              <a:buNone/>
            </a:pPr>
            <a:endParaRPr lang="en-US" sz="2800" dirty="0"/>
          </a:p>
          <a:p>
            <a:pPr marL="0" indent="0">
              <a:buNone/>
            </a:pPr>
            <a:r>
              <a:rPr lang="el-GR" sz="2800" dirty="0" smtClean="0"/>
              <a:t>Η </a:t>
            </a:r>
            <a:r>
              <a:rPr lang="el-GR" sz="2800" dirty="0"/>
              <a:t>τυπική απόκλιση </a:t>
            </a:r>
            <a:r>
              <a:rPr lang="en-US" sz="2800" dirty="0" smtClean="0"/>
              <a:t>                                 </a:t>
            </a:r>
            <a:r>
              <a:rPr lang="el-GR" sz="2800" dirty="0" smtClean="0"/>
              <a:t>ονομάζεται </a:t>
            </a:r>
            <a:r>
              <a:rPr lang="el-GR" sz="2800" b="1" dirty="0" smtClean="0"/>
              <a:t>τυπικό</a:t>
            </a:r>
            <a:endParaRPr lang="en-US" sz="2800" b="1" dirty="0" smtClean="0"/>
          </a:p>
          <a:p>
            <a:pPr marL="0" indent="0">
              <a:buNone/>
            </a:pPr>
            <a:r>
              <a:rPr lang="el-GR" sz="2800" b="1" dirty="0" smtClean="0"/>
              <a:t> </a:t>
            </a:r>
            <a:r>
              <a:rPr lang="el-GR" sz="2800" b="1" dirty="0"/>
              <a:t>σφάλμα της μέσης </a:t>
            </a:r>
            <a:r>
              <a:rPr lang="el-GR" sz="2800" b="1" dirty="0" smtClean="0"/>
              <a:t>τιμής</a:t>
            </a:r>
            <a:r>
              <a:rPr lang="el-GR" sz="2800" dirty="0"/>
              <a:t> </a:t>
            </a:r>
            <a:r>
              <a:rPr lang="el-GR" sz="2800" dirty="0" smtClean="0"/>
              <a:t>ή </a:t>
            </a:r>
            <a:r>
              <a:rPr lang="el-GR" sz="2800" dirty="0"/>
              <a:t>απλά </a:t>
            </a:r>
            <a:r>
              <a:rPr lang="el-GR" sz="2800" b="1" dirty="0"/>
              <a:t>τυπικό </a:t>
            </a:r>
            <a:r>
              <a:rPr lang="el-GR" sz="2800" b="1" dirty="0" smtClean="0"/>
              <a:t>σφάλμα</a:t>
            </a:r>
            <a:r>
              <a:rPr lang="el-GR" sz="2800" dirty="0" smtClean="0"/>
              <a:t>.</a:t>
            </a:r>
            <a:endParaRPr lang="el-GR" sz="2800" dirty="0"/>
          </a:p>
          <a:p>
            <a:pPr marL="0" indent="0">
              <a:buNone/>
            </a:pPr>
            <a:r>
              <a:rPr lang="el-GR" sz="2800" dirty="0" smtClean="0"/>
              <a:t>Στο </a:t>
            </a:r>
            <a:r>
              <a:rPr lang="el-GR" sz="2800" dirty="0"/>
              <a:t>παραπάνω παράδειγμα το τυπικό σφάλμα  ισούται με </a:t>
            </a:r>
            <a:r>
              <a:rPr lang="el-GR" sz="2800" dirty="0" smtClean="0"/>
              <a:t>2.</a:t>
            </a:r>
            <a:endParaRPr lang="en-US" sz="2800" dirty="0"/>
          </a:p>
          <a:p>
            <a:pPr marL="0" indent="0">
              <a:buNone/>
            </a:pPr>
            <a:endParaRPr lang="el-GR"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3527279990"/>
              </p:ext>
            </p:extLst>
          </p:nvPr>
        </p:nvGraphicFramePr>
        <p:xfrm>
          <a:off x="755575" y="2276872"/>
          <a:ext cx="3552395" cy="864096"/>
        </p:xfrm>
        <a:graphic>
          <a:graphicData uri="http://schemas.openxmlformats.org/presentationml/2006/ole">
            <mc:AlternateContent xmlns:mc="http://schemas.openxmlformats.org/markup-compatibility/2006">
              <mc:Choice xmlns:v="urn:schemas-microsoft-com:vml" Requires="v">
                <p:oleObj spid="_x0000_s3152" name="Equation" r:id="rId4" imgW="1879600" imgH="457200" progId="Equation.3">
                  <p:embed/>
                </p:oleObj>
              </mc:Choice>
              <mc:Fallback>
                <p:oleObj name="Equation" r:id="rId4" imgW="1879600" imgH="457200" progId="Equation.3">
                  <p:embed/>
                  <p:pic>
                    <p:nvPicPr>
                      <p:cNvPr id="0" name=""/>
                      <p:cNvPicPr/>
                      <p:nvPr/>
                    </p:nvPicPr>
                    <p:blipFill>
                      <a:blip r:embed="rId5"/>
                      <a:stretch>
                        <a:fillRect/>
                      </a:stretch>
                    </p:blipFill>
                    <p:spPr>
                      <a:xfrm>
                        <a:off x="755575" y="2276872"/>
                        <a:ext cx="3552395" cy="864096"/>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3729818"/>
              </p:ext>
            </p:extLst>
          </p:nvPr>
        </p:nvGraphicFramePr>
        <p:xfrm>
          <a:off x="4708014" y="2276872"/>
          <a:ext cx="3608402" cy="792088"/>
        </p:xfrm>
        <a:graphic>
          <a:graphicData uri="http://schemas.openxmlformats.org/presentationml/2006/ole">
            <mc:AlternateContent xmlns:mc="http://schemas.openxmlformats.org/markup-compatibility/2006">
              <mc:Choice xmlns:v="urn:schemas-microsoft-com:vml" Requires="v">
                <p:oleObj spid="_x0000_s3153" name="Equation" r:id="rId6" imgW="2082800" imgH="457200" progId="Equation.3">
                  <p:embed/>
                </p:oleObj>
              </mc:Choice>
              <mc:Fallback>
                <p:oleObj name="Equation" r:id="rId6" imgW="2082800" imgH="457200" progId="Equation.3">
                  <p:embed/>
                  <p:pic>
                    <p:nvPicPr>
                      <p:cNvPr id="0" name=""/>
                      <p:cNvPicPr/>
                      <p:nvPr/>
                    </p:nvPicPr>
                    <p:blipFill>
                      <a:blip r:embed="rId7"/>
                      <a:stretch>
                        <a:fillRect/>
                      </a:stretch>
                    </p:blipFill>
                    <p:spPr>
                      <a:xfrm>
                        <a:off x="4708014" y="2276872"/>
                        <a:ext cx="3608402" cy="7920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3058815"/>
              </p:ext>
            </p:extLst>
          </p:nvPr>
        </p:nvGraphicFramePr>
        <p:xfrm>
          <a:off x="755576" y="3140968"/>
          <a:ext cx="432048" cy="508291"/>
        </p:xfrm>
        <a:graphic>
          <a:graphicData uri="http://schemas.openxmlformats.org/presentationml/2006/ole">
            <mc:AlternateContent xmlns:mc="http://schemas.openxmlformats.org/markup-compatibility/2006">
              <mc:Choice xmlns:v="urn:schemas-microsoft-com:vml" Requires="v">
                <p:oleObj spid="_x0000_s3154" name="Equation" r:id="rId8" imgW="215900" imgH="254000" progId="Equation.3">
                  <p:embed/>
                </p:oleObj>
              </mc:Choice>
              <mc:Fallback>
                <p:oleObj name="Equation" r:id="rId8" imgW="215900" imgH="254000" progId="Equation.3">
                  <p:embed/>
                  <p:pic>
                    <p:nvPicPr>
                      <p:cNvPr id="0" name=""/>
                      <p:cNvPicPr/>
                      <p:nvPr/>
                    </p:nvPicPr>
                    <p:blipFill>
                      <a:blip r:embed="rId9"/>
                      <a:stretch>
                        <a:fillRect/>
                      </a:stretch>
                    </p:blipFill>
                    <p:spPr>
                      <a:xfrm>
                        <a:off x="755576" y="3140968"/>
                        <a:ext cx="432048" cy="50829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54988220"/>
              </p:ext>
            </p:extLst>
          </p:nvPr>
        </p:nvGraphicFramePr>
        <p:xfrm>
          <a:off x="2267744" y="3429000"/>
          <a:ext cx="1109373" cy="788888"/>
        </p:xfrm>
        <a:graphic>
          <a:graphicData uri="http://schemas.openxmlformats.org/presentationml/2006/ole">
            <mc:AlternateContent xmlns:mc="http://schemas.openxmlformats.org/markup-compatibility/2006">
              <mc:Choice xmlns:v="urn:schemas-microsoft-com:vml" Requires="v">
                <p:oleObj spid="_x0000_s3155" name="Equation" r:id="rId10" imgW="571500" imgH="406400" progId="Equation.3">
                  <p:embed/>
                </p:oleObj>
              </mc:Choice>
              <mc:Fallback>
                <p:oleObj name="Equation" r:id="rId10" imgW="571500" imgH="406400" progId="Equation.3">
                  <p:embed/>
                  <p:pic>
                    <p:nvPicPr>
                      <p:cNvPr id="0" name=""/>
                      <p:cNvPicPr/>
                      <p:nvPr/>
                    </p:nvPicPr>
                    <p:blipFill>
                      <a:blip r:embed="rId11"/>
                      <a:stretch>
                        <a:fillRect/>
                      </a:stretch>
                    </p:blipFill>
                    <p:spPr>
                      <a:xfrm>
                        <a:off x="2267744" y="3429000"/>
                        <a:ext cx="1109373" cy="7888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90525393"/>
              </p:ext>
            </p:extLst>
          </p:nvPr>
        </p:nvGraphicFramePr>
        <p:xfrm>
          <a:off x="3059832" y="4293096"/>
          <a:ext cx="2088232" cy="820377"/>
        </p:xfrm>
        <a:graphic>
          <a:graphicData uri="http://schemas.openxmlformats.org/presentationml/2006/ole">
            <mc:AlternateContent xmlns:mc="http://schemas.openxmlformats.org/markup-compatibility/2006">
              <mc:Choice xmlns:v="urn:schemas-microsoft-com:vml" Requires="v">
                <p:oleObj spid="_x0000_s3156" name="Equation" r:id="rId12" imgW="1066800" imgH="419100" progId="Equation.3">
                  <p:embed/>
                </p:oleObj>
              </mc:Choice>
              <mc:Fallback>
                <p:oleObj name="Equation" r:id="rId12" imgW="1066800" imgH="419100" progId="Equation.3">
                  <p:embed/>
                  <p:pic>
                    <p:nvPicPr>
                      <p:cNvPr id="0" name=""/>
                      <p:cNvPicPr/>
                      <p:nvPr/>
                    </p:nvPicPr>
                    <p:blipFill>
                      <a:blip r:embed="rId13"/>
                      <a:stretch>
                        <a:fillRect/>
                      </a:stretch>
                    </p:blipFill>
                    <p:spPr>
                      <a:xfrm>
                        <a:off x="3059832" y="4293096"/>
                        <a:ext cx="2088232" cy="820377"/>
                      </a:xfrm>
                      <a:prstGeom prst="rect">
                        <a:avLst/>
                      </a:prstGeom>
                    </p:spPr>
                  </p:pic>
                </p:oleObj>
              </mc:Fallback>
            </mc:AlternateContent>
          </a:graphicData>
        </a:graphic>
      </p:graphicFrame>
    </p:spTree>
    <p:extLst>
      <p:ext uri="{BB962C8B-B14F-4D97-AF65-F5344CB8AC3E}">
        <p14:creationId xmlns:p14="http://schemas.microsoft.com/office/powerpoint/2010/main" val="37252999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85000" lnSpcReduction="10000"/>
          </a:bodyPr>
          <a:lstStyle/>
          <a:p>
            <a:r>
              <a:rPr lang="el-GR" dirty="0" smtClean="0">
                <a:solidFill>
                  <a:srgbClr val="000000"/>
                </a:solidFill>
              </a:rPr>
              <a:t>Δίπλα δίνεται το ιστόγραμμα </a:t>
            </a:r>
            <a:r>
              <a:rPr lang="el-GR" dirty="0">
                <a:solidFill>
                  <a:srgbClr val="000000"/>
                </a:solidFill>
              </a:rPr>
              <a:t>των </a:t>
            </a:r>
            <a:r>
              <a:rPr lang="el-GR" dirty="0" smtClean="0">
                <a:solidFill>
                  <a:srgbClr val="000000"/>
                </a:solidFill>
              </a:rPr>
              <a:t>κατανομών</a:t>
            </a:r>
            <a:r>
              <a:rPr lang="en-US" dirty="0" smtClean="0">
                <a:solidFill>
                  <a:srgbClr val="000000"/>
                </a:solidFill>
              </a:rPr>
              <a:t> </a:t>
            </a:r>
            <a:r>
              <a:rPr lang="el-GR" dirty="0" smtClean="0">
                <a:solidFill>
                  <a:srgbClr val="000000"/>
                </a:solidFill>
              </a:rPr>
              <a:t>του πληθυσμού (α) </a:t>
            </a:r>
            <a:r>
              <a:rPr lang="el-GR" dirty="0">
                <a:solidFill>
                  <a:srgbClr val="000000"/>
                </a:solidFill>
              </a:rPr>
              <a:t>και </a:t>
            </a:r>
            <a:r>
              <a:rPr lang="el-GR" dirty="0" smtClean="0">
                <a:solidFill>
                  <a:srgbClr val="000000"/>
                </a:solidFill>
              </a:rPr>
              <a:t>το ιστόγραμμα της </a:t>
            </a:r>
            <a:r>
              <a:rPr lang="el-GR" dirty="0">
                <a:solidFill>
                  <a:srgbClr val="000000"/>
                </a:solidFill>
              </a:rPr>
              <a:t>δειγματοληπτικής </a:t>
            </a:r>
            <a:r>
              <a:rPr lang="el-GR" dirty="0" smtClean="0">
                <a:solidFill>
                  <a:srgbClr val="000000"/>
                </a:solidFill>
              </a:rPr>
              <a:t>κατανομής (β) μέσου </a:t>
            </a:r>
            <a:r>
              <a:rPr lang="el-GR" dirty="0">
                <a:solidFill>
                  <a:srgbClr val="000000"/>
                </a:solidFill>
              </a:rPr>
              <a:t>όρου δειγμάτων μεγέθους 2. </a:t>
            </a:r>
          </a:p>
          <a:p>
            <a:endParaRPr lang="el-GR" dirty="0" smtClean="0">
              <a:solidFill>
                <a:srgbClr val="000000"/>
              </a:solidFill>
            </a:endParaRPr>
          </a:p>
          <a:p>
            <a:r>
              <a:rPr lang="el-GR" dirty="0" smtClean="0">
                <a:solidFill>
                  <a:srgbClr val="000000"/>
                </a:solidFill>
              </a:rPr>
              <a:t>Είναι </a:t>
            </a:r>
            <a:r>
              <a:rPr lang="el-GR" dirty="0">
                <a:solidFill>
                  <a:srgbClr val="000000"/>
                </a:solidFill>
              </a:rPr>
              <a:t>εντυπωσιακή η διαφορά ανάμεσα στο ιστόγραμμα της κατανομής του πληθυσμού και το ιστόγραμμα της δειγματοληπτικής κατανομής </a:t>
            </a:r>
            <a:r>
              <a:rPr lang="el-GR" dirty="0" smtClean="0">
                <a:solidFill>
                  <a:srgbClr val="000000"/>
                </a:solidFill>
              </a:rPr>
              <a:t>του. </a:t>
            </a:r>
            <a:r>
              <a:rPr lang="el-GR" dirty="0">
                <a:solidFill>
                  <a:srgbClr val="000000"/>
                </a:solidFill>
              </a:rPr>
              <a:t>Ενώ στην πρώτη </a:t>
            </a:r>
            <a:r>
              <a:rPr lang="el-GR" dirty="0" smtClean="0">
                <a:solidFill>
                  <a:srgbClr val="000000"/>
                </a:solidFill>
              </a:rPr>
              <a:t>οι </a:t>
            </a:r>
            <a:r>
              <a:rPr lang="el-GR" dirty="0">
                <a:solidFill>
                  <a:srgbClr val="000000"/>
                </a:solidFill>
              </a:rPr>
              <a:t>τιμές  είναι ομοιόμορφα κατανεμημένες, η δεύτερη παρουσιάζει μια κορυφή και είναι απόλυτα </a:t>
            </a:r>
            <a:r>
              <a:rPr lang="el-GR" dirty="0" smtClean="0">
                <a:solidFill>
                  <a:srgbClr val="000000"/>
                </a:solidFill>
              </a:rPr>
              <a:t>συμμετρική</a:t>
            </a:r>
            <a:r>
              <a:rPr lang="en-US" dirty="0" smtClean="0">
                <a:solidFill>
                  <a:srgbClr val="000000"/>
                </a:solidFill>
              </a:rPr>
              <a:t>.</a:t>
            </a:r>
            <a:endParaRPr lang="el-GR" dirty="0">
              <a:solidFill>
                <a:srgbClr val="000000"/>
              </a:solidFill>
            </a:endParaRPr>
          </a:p>
        </p:txBody>
      </p:sp>
      <p:sp>
        <p:nvSpPr>
          <p:cNvPr id="5" name="Τίτλος 4"/>
          <p:cNvSpPr>
            <a:spLocks noGrp="1"/>
          </p:cNvSpPr>
          <p:nvPr>
            <p:ph type="title"/>
          </p:nvPr>
        </p:nvSpPr>
        <p:spPr/>
        <p:txBody>
          <a:bodyPr>
            <a:normAutofit fontScale="90000"/>
          </a:bodyPr>
          <a:lstStyle/>
          <a:p>
            <a:r>
              <a:rPr lang="el-GR" dirty="0"/>
              <a:t>Παράδειγμα δειγματοληπτικής κατανομής </a:t>
            </a:r>
            <a:r>
              <a:rPr lang="el-GR" dirty="0" smtClean="0"/>
              <a:t>(</a:t>
            </a:r>
            <a:r>
              <a:rPr lang="en-US" dirty="0" smtClean="0"/>
              <a:t>5</a:t>
            </a:r>
            <a:r>
              <a:rPr lang="el-GR" dirty="0" smtClean="0"/>
              <a:t> </a:t>
            </a:r>
            <a:r>
              <a:rPr lang="el-GR" dirty="0"/>
              <a:t>από </a:t>
            </a:r>
            <a:r>
              <a:rPr lang="en-US" dirty="0" smtClean="0"/>
              <a:t>5</a:t>
            </a:r>
            <a:r>
              <a:rPr lang="el-GR" dirty="0" smtClean="0"/>
              <a:t>)</a:t>
            </a:r>
            <a:endParaRPr lang="el-GR" dirty="0"/>
          </a:p>
        </p:txBody>
      </p:sp>
      <p:pic>
        <p:nvPicPr>
          <p:cNvPr id="4" name="Content Placeholder 3" descr="Εικόνα με ιστόγραμμα των κατανομών του πληθυσμού και το ιστόγραμμα της δειγματοληπτικής κατανομής"/>
          <p:cNvPicPr>
            <a:picLocks noGrp="1" noChangeAspect="1"/>
          </p:cNvPicPr>
          <p:nvPr>
            <p:ph idx="1"/>
          </p:nvPr>
        </p:nvPicPr>
        <p:blipFill>
          <a:blip r:embed="rId3">
            <a:extLst>
              <a:ext uri="{28A0092B-C50C-407E-A947-70E740481C1C}">
                <a14:useLocalDpi xmlns:a14="http://schemas.microsoft.com/office/drawing/2010/main" val="0"/>
              </a:ext>
            </a:extLst>
          </a:blip>
          <a:srcRect t="-42159" b="-42159"/>
          <a:stretch>
            <a:fillRect/>
          </a:stretch>
        </p:blipFill>
        <p:spPr/>
      </p:pic>
    </p:spTree>
    <p:extLst>
      <p:ext uri="{BB962C8B-B14F-4D97-AF65-F5344CB8AC3E}">
        <p14:creationId xmlns:p14="http://schemas.microsoft.com/office/powerpoint/2010/main" val="2875926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1835</Words>
  <Application>Microsoft Macintosh PowerPoint</Application>
  <PresentationFormat>On-screen Show (4:3)</PresentationFormat>
  <Paragraphs>266</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Θέμα του Office</vt:lpstr>
      <vt:lpstr>Equation</vt:lpstr>
      <vt:lpstr>Εξίσωση</vt:lpstr>
      <vt:lpstr>Μεθοδολογία των Επιστημών του Ανθρώπου: Στατιστική</vt:lpstr>
      <vt:lpstr>Περιεχόμενα ενότητας</vt:lpstr>
      <vt:lpstr>Δειγματοληψία (1 από 2)</vt:lpstr>
      <vt:lpstr>Δειγματοληψία (2 από 2)</vt:lpstr>
      <vt:lpstr>Παράδειγμα δειγματοληπτικής κατανομής (1 από 5)</vt:lpstr>
      <vt:lpstr>Παράδειγμα δειγματοληπτικής κατανομής (2 από 5)</vt:lpstr>
      <vt:lpstr>Παράδειγμα δειγματοληπτικής κατανομής (3 από 5)</vt:lpstr>
      <vt:lpstr>Παράδειγμα δειγματοληπτικής κατανομής (4 από 5)</vt:lpstr>
      <vt:lpstr>Παράδειγμα δειγματοληπτικής κατανομής (5 από 5)</vt:lpstr>
      <vt:lpstr>Κεντρικό οριακό θεώρημα (1 από 2)</vt:lpstr>
      <vt:lpstr>Κεντρικό οριακό θεώρημα (2 από 2)</vt:lpstr>
      <vt:lpstr>Δειγματοληπτικές κατανομές μέσης τιμής (1 από 8)</vt:lpstr>
      <vt:lpstr>Δειγματοληπτικές κατανομές μέσης τιμής (2 από 8)</vt:lpstr>
      <vt:lpstr>Δειγματοληπτικές κατανομές μέσης τιμής (3 από 8)</vt:lpstr>
      <vt:lpstr>Δειγματοληπτικές κατανομές μέσης τιμής (4 από 8)</vt:lpstr>
      <vt:lpstr>Δειγματοληπτικές κατανομές μέσης τιμής (5 από 8)</vt:lpstr>
      <vt:lpstr>Δειγματοληπτικές κατανομές μέσης τιμής (6 από 8)</vt:lpstr>
      <vt:lpstr>Δειγματοληπτικές κατανομές μέσης τιμής (7 από 8)</vt:lpstr>
      <vt:lpstr>Δειγματοληπτικές κατανομές μέσης τιμής (8 από 8)</vt:lpstr>
      <vt:lpstr>Δειγματοληπτικές κατανομές αθροίσματος (1 από 2)</vt:lpstr>
      <vt:lpstr>Δειγματοληπτικές κατανομές αθροίσματος (2 από 2)</vt:lpstr>
      <vt:lpstr>Δειγματοληπτική κατανομή μέσης τιμής και ΚΟΘ: Άσκηση 3 (1 από 3)</vt:lpstr>
      <vt:lpstr>Δειγματοληπτική κατανομή μέσης τιμής και ΚΟΘ: Άσκηση 3 (2 από 3)</vt:lpstr>
      <vt:lpstr>Δειγματοληπτική κατανομή μέσης τιμής και ΚΟΘ: Άσκηση 3 (3 από 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(1/4)</vt:lpstr>
      <vt:lpstr>Σημείωμα Χρήσης Έργων Τρίτων (2/4)</vt:lpstr>
      <vt:lpstr>Σημείωμα Χρήσης Έργων Τρίτων (3/4)</vt:lpstr>
      <vt:lpstr>Σημείωμα Χρήσης Έργων Τρίτων (4/4)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Alexandros Chantzis</cp:lastModifiedBy>
  <cp:revision>204</cp:revision>
  <dcterms:created xsi:type="dcterms:W3CDTF">2012-09-06T09:03:05Z</dcterms:created>
  <dcterms:modified xsi:type="dcterms:W3CDTF">2015-10-19T11:52:39Z</dcterms:modified>
</cp:coreProperties>
</file>