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8"/>
  </p:notesMasterIdLst>
  <p:sldIdLst>
    <p:sldId id="331" r:id="rId3"/>
    <p:sldId id="336" r:id="rId4"/>
    <p:sldId id="351" r:id="rId5"/>
    <p:sldId id="352" r:id="rId6"/>
    <p:sldId id="353" r:id="rId7"/>
    <p:sldId id="355" r:id="rId8"/>
    <p:sldId id="357" r:id="rId9"/>
    <p:sldId id="358" r:id="rId10"/>
    <p:sldId id="290" r:id="rId11"/>
    <p:sldId id="295" r:id="rId12"/>
    <p:sldId id="299" r:id="rId13"/>
    <p:sldId id="332" r:id="rId14"/>
    <p:sldId id="333" r:id="rId15"/>
    <p:sldId id="334" r:id="rId16"/>
    <p:sldId id="293" r:id="rId17"/>
  </p:sldIdLst>
  <p:sldSz cx="9144000" cy="6858000" type="screen4x3"/>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31"/>
            <p14:sldId id="336"/>
            <p14:sldId id="351"/>
            <p14:sldId id="352"/>
            <p14:sldId id="353"/>
            <p14:sldId id="355"/>
            <p14:sldId id="357"/>
            <p14:sldId id="358"/>
            <p14:sldId id="290"/>
            <p14:sldId id="295"/>
            <p14:sldId id="299"/>
            <p14:sldId id="332"/>
            <p14:sldId id="333"/>
            <p14:sldId id="334"/>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136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19/12/2016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Χρώμα</a:t>
            </a:r>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2837CD4-3629-4801-91BF-5A6931CFF2D6}" type="datetimeFigureOut">
              <a:rPr lang="el-GR" smtClean="0"/>
              <a:t>19/12/2016</a:t>
            </a:fld>
            <a:endParaRPr lang="el-G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l-G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D1F9B51-FE9F-4753-A14B-12DD6C381EC7}" type="slidenum">
              <a:rPr lang="el-GR" smtClean="0"/>
              <a:t>‹#›</a:t>
            </a:fld>
            <a:endParaRPr lang="el-GR"/>
          </a:p>
        </p:txBody>
      </p:sp>
    </p:spTree>
    <p:extLst>
      <p:ext uri="{BB962C8B-B14F-4D97-AF65-F5344CB8AC3E}">
        <p14:creationId xmlns:p14="http://schemas.microsoft.com/office/powerpoint/2010/main" val="22285666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Χρώμα</a:t>
            </a:r>
          </a:p>
        </p:txBody>
      </p:sp>
      <p:pic>
        <p:nvPicPr>
          <p:cNvPr id="6" name="Picture 5"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Χρώμα</a:t>
            </a:r>
          </a:p>
        </p:txBody>
      </p:sp>
      <p:pic>
        <p:nvPicPr>
          <p:cNvPr id="7" name="Picture 6"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Aft>
                <a:spcPts val="0"/>
              </a:spcAft>
              <a:defRPr/>
            </a:pPr>
            <a:r>
              <a:rPr lang="el-GR" sz="1000" kern="1200" dirty="0" smtClean="0">
                <a:solidFill>
                  <a:srgbClr val="5075BC"/>
                </a:solidFill>
                <a:latin typeface="+mn-lt"/>
                <a:ea typeface="+mn-ea"/>
                <a:cs typeface="+mn-cs"/>
              </a:rPr>
              <a:t>Χρώμα</a:t>
            </a:r>
          </a:p>
        </p:txBody>
      </p:sp>
      <p:pic>
        <p:nvPicPr>
          <p:cNvPr id="9" name="Picture 8"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Χρώμα</a:t>
            </a:r>
          </a:p>
        </p:txBody>
      </p:sp>
      <p:pic>
        <p:nvPicPr>
          <p:cNvPr id="5" name="Picture 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Χρώμα</a:t>
            </a:r>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Χρώμα</a:t>
            </a: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1.png"/><Relationship Id="rId4" Type="http://schemas.openxmlformats.org/officeDocument/2006/relationships/hyperlink" Target="%5b1%5d%20http:/creativecommons.org/licenses/by-nc-sa/4.0/"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biblionet.gr/book/203614/Haughton,_Chris/%CE%A3%CF%83%CF%83%CF%82!_%CE%88%CF%87%CE%BF%CF%85%CE%BC%CE%B5_%CF%83%CF%87%CE%AD%CE%B4%CE%B9%CE%B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youtu.be/ojtxb8ToRLE"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7.</a:t>
            </a:r>
            <a:r>
              <a:rPr lang="el-GR" sz="2800" dirty="0" smtClean="0">
                <a:solidFill>
                  <a:srgbClr val="5075BC"/>
                </a:solidFill>
                <a:latin typeface="+mj-lt"/>
                <a:ea typeface="+mj-ea"/>
                <a:cs typeface="+mj-cs"/>
              </a:rPr>
              <a:t>5: </a:t>
            </a:r>
            <a:r>
              <a:rPr lang="el-GR" sz="2800" dirty="0" smtClean="0"/>
              <a:t>Χρώμα</a:t>
            </a:r>
            <a:endParaRPr lang="el-GR" sz="2800" dirty="0"/>
          </a:p>
          <a:p>
            <a:pPr fontAlgn="auto">
              <a:spcAft>
                <a:spcPts val="0"/>
              </a:spcAft>
              <a:defRPr/>
            </a:pPr>
            <a:endParaRPr lang="en-GB"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1254528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a:bodyPr>
          <a:lstStyle/>
          <a:p>
            <a:r>
              <a:rPr lang="el-GR" altLang="en-US" dirty="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smtClean="0"/>
              <a:t>Αγγελική </a:t>
            </a:r>
            <a:r>
              <a:rPr lang="el-GR" sz="2000" dirty="0" err="1" smtClean="0"/>
              <a:t>Γιαννικοπούλου</a:t>
            </a:r>
            <a:r>
              <a:rPr lang="el-GR" sz="2000" dirty="0" smtClean="0"/>
              <a:t> 201</a:t>
            </a:r>
            <a:r>
              <a:rPr lang="en-GB" sz="2000" dirty="0" smtClean="0"/>
              <a:t>6</a:t>
            </a:r>
            <a:r>
              <a:rPr lang="el-GR" sz="2000" dirty="0"/>
              <a:t>. Αναστασία </a:t>
            </a:r>
            <a:r>
              <a:rPr lang="el-GR" sz="2000" dirty="0" smtClean="0"/>
              <a:t>Παπαντωνίου</a:t>
            </a:r>
            <a:r>
              <a:rPr lang="en-GB" sz="2000" dirty="0" smtClean="0"/>
              <a:t>, </a:t>
            </a:r>
            <a:r>
              <a:rPr lang="el-GR" sz="2000" dirty="0" smtClean="0"/>
              <a:t>Αγγελική </a:t>
            </a:r>
            <a:r>
              <a:rPr lang="el-GR" sz="2000" dirty="0" err="1" smtClean="0"/>
              <a:t>Γιαννικοπούλου</a:t>
            </a:r>
            <a:r>
              <a:rPr lang="el-GR" sz="2000" dirty="0" smtClean="0"/>
              <a:t>. «Το Εικονογραφημένο Βιβλίο στην Προσχολική Εκπαίδευση. Εικόνα</a:t>
            </a:r>
            <a:r>
              <a:rPr lang="el-GR" sz="2000" dirty="0"/>
              <a:t>. </a:t>
            </a:r>
            <a:r>
              <a:rPr lang="el-GR" sz="2000" dirty="0" smtClean="0"/>
              <a:t>Χρώμα</a:t>
            </a:r>
            <a:r>
              <a:rPr lang="el-GR" sz="2000" dirty="0"/>
              <a:t>. Σσσς! Έχουμε σχέδιο». </a:t>
            </a:r>
            <a:r>
              <a:rPr lang="el-GR" sz="2000" dirty="0" smtClean="0"/>
              <a:t>Έκδοση: 1.0. Αθήνα 201</a:t>
            </a:r>
            <a:r>
              <a:rPr lang="en-GB" sz="2000" dirty="0" smtClean="0"/>
              <a:t>6</a:t>
            </a:r>
            <a:r>
              <a:rPr lang="el-GR" sz="2000" dirty="0" smtClean="0"/>
              <a:t>. Διαθέσιμο από τη δικτυακή διεύθυνση:</a:t>
            </a:r>
            <a:r>
              <a:rPr lang="en-GB" sz="2000" dirty="0" smtClean="0"/>
              <a:t> </a:t>
            </a:r>
            <a:r>
              <a:rPr lang="en-GB" sz="2000" dirty="0" smtClean="0">
                <a:hlinkClick r:id="rId3" tooltip="Ανοιχτό Μάθημα: Το Εικονογραφημένο Βιβλίο στην Προσχολική Εκπαίδευση"/>
              </a:rPr>
              <a:t>http://opencourses.uoa.gr/courses/ECD5/</a:t>
            </a:r>
            <a:r>
              <a:rPr lang="el-GR" sz="2000" dirty="0" smtClean="0"/>
              <a:t>.</a:t>
            </a:r>
          </a:p>
          <a:p>
            <a:pPr fontAlgn="auto">
              <a:spcAft>
                <a:spcPts val="0"/>
              </a:spcAft>
              <a:defRPr/>
            </a:pPr>
            <a:endParaRPr lang="el-GR" sz="2000" dirty="0"/>
          </a:p>
        </p:txBody>
      </p:sp>
    </p:spTree>
    <p:extLst>
      <p:ext uri="{BB962C8B-B14F-4D97-AF65-F5344CB8AC3E}">
        <p14:creationId xmlns:p14="http://schemas.microsoft.com/office/powerpoint/2010/main" val="336415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034042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dirty="0"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41019762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a:t>
            </a:r>
            <a:r>
              <a:rPr lang="el-GR" sz="2000" dirty="0" smtClean="0"/>
              <a:t>1, 2: </a:t>
            </a:r>
            <a:r>
              <a:rPr lang="el-GR" sz="2000" dirty="0"/>
              <a:t>Εξώφυλλο και σελίδες του βιβλίου «</a:t>
            </a:r>
            <a:r>
              <a:rPr lang="el-GR" sz="2000" dirty="0">
                <a:hlinkClick r:id="rId3"/>
              </a:rPr>
              <a:t>Σσσς! Έχουμε σχέδιο</a:t>
            </a:r>
            <a:r>
              <a:rPr lang="el-GR" sz="2000" dirty="0"/>
              <a:t>» / </a:t>
            </a:r>
            <a:r>
              <a:rPr lang="en-US" sz="2000" dirty="0"/>
              <a:t>Chris Haughton · </a:t>
            </a:r>
            <a:r>
              <a:rPr lang="el-GR" sz="2000" dirty="0"/>
              <a:t>μετάφραση Αντώνης </a:t>
            </a:r>
            <a:r>
              <a:rPr lang="el-GR" sz="2000" dirty="0" err="1"/>
              <a:t>Παπαθεοδούλου</a:t>
            </a:r>
            <a:r>
              <a:rPr lang="el-GR" sz="2000" dirty="0"/>
              <a:t> · εικονογράφηση </a:t>
            </a:r>
            <a:r>
              <a:rPr lang="en-US" sz="2000" dirty="0"/>
              <a:t>Chris Haughton. - 1</a:t>
            </a:r>
            <a:r>
              <a:rPr lang="el-GR" sz="2000" dirty="0"/>
              <a:t>η </a:t>
            </a:r>
            <a:r>
              <a:rPr lang="el-GR" sz="2000" dirty="0" err="1"/>
              <a:t>έκδ</a:t>
            </a:r>
            <a:r>
              <a:rPr lang="el-GR" sz="2000" dirty="0"/>
              <a:t>. - Καλαμάτα : Κόκκινο, 2015</a:t>
            </a:r>
            <a:r>
              <a:rPr lang="el-GR" sz="2000" dirty="0" smtClean="0"/>
              <a:t>.</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dirty="0"/>
              <a:t>Διδακτική Πρακτική</a:t>
            </a:r>
            <a:r>
              <a:rPr lang="en-GB" dirty="0"/>
              <a:t> (1/2)</a:t>
            </a:r>
            <a:endParaRPr lang="el-GR" dirty="0"/>
          </a:p>
        </p:txBody>
      </p:sp>
      <p:sp>
        <p:nvSpPr>
          <p:cNvPr id="5" name="Content Placeholder 4"/>
          <p:cNvSpPr>
            <a:spLocks noGrp="1"/>
          </p:cNvSpPr>
          <p:nvPr>
            <p:ph sz="half" idx="1"/>
          </p:nvPr>
        </p:nvSpPr>
        <p:spPr/>
        <p:txBody>
          <a:bodyPr>
            <a:noAutofit/>
          </a:bodyPr>
          <a:lstStyle/>
          <a:p>
            <a:pPr marL="0" indent="0">
              <a:spcBef>
                <a:spcPts val="600"/>
              </a:spcBef>
              <a:spcAft>
                <a:spcPts val="600"/>
              </a:spcAft>
              <a:buNone/>
            </a:pPr>
            <a:r>
              <a:rPr lang="el-GR" sz="2400" b="1" dirty="0" smtClean="0"/>
              <a:t>Διδακτική πρακτική:</a:t>
            </a:r>
            <a:br>
              <a:rPr lang="el-GR" sz="2400" b="1" dirty="0" smtClean="0"/>
            </a:br>
            <a:r>
              <a:rPr lang="el-GR" sz="2400" dirty="0"/>
              <a:t>Αναστασία </a:t>
            </a:r>
            <a:r>
              <a:rPr lang="el-GR" sz="2400" dirty="0" smtClean="0"/>
              <a:t>Παπαντωνίου.</a:t>
            </a:r>
            <a:endParaRPr lang="en-US" sz="2400" dirty="0" smtClean="0"/>
          </a:p>
          <a:p>
            <a:pPr marL="0" indent="0">
              <a:spcBef>
                <a:spcPts val="600"/>
              </a:spcBef>
              <a:spcAft>
                <a:spcPts val="600"/>
              </a:spcAft>
              <a:buNone/>
            </a:pPr>
            <a:r>
              <a:rPr lang="en-US" sz="2400" b="1" dirty="0" smtClean="0"/>
              <a:t>B</a:t>
            </a:r>
            <a:r>
              <a:rPr lang="el-GR" sz="2400" b="1" dirty="0" err="1" smtClean="0"/>
              <a:t>ιβλίο</a:t>
            </a:r>
            <a:r>
              <a:rPr lang="en-US" sz="2400" b="1" dirty="0" smtClean="0"/>
              <a:t>:</a:t>
            </a:r>
            <a:r>
              <a:rPr lang="el-GR" sz="2400" b="1" dirty="0" smtClean="0"/>
              <a:t> </a:t>
            </a:r>
            <a:r>
              <a:rPr lang="en-US" sz="2400" dirty="0"/>
              <a:t>Haughton, Chris. </a:t>
            </a:r>
            <a:r>
              <a:rPr lang="el-GR" sz="2400" dirty="0" smtClean="0"/>
              <a:t>«</a:t>
            </a:r>
            <a:r>
              <a:rPr lang="el-GR" sz="2400" b="1" dirty="0" smtClean="0"/>
              <a:t>Σσσς</a:t>
            </a:r>
            <a:r>
              <a:rPr lang="el-GR" sz="2400" b="1" dirty="0"/>
              <a:t>! Έχουμε </a:t>
            </a:r>
            <a:r>
              <a:rPr lang="el-GR" sz="2400" b="1" dirty="0" smtClean="0"/>
              <a:t>σχέδιο</a:t>
            </a:r>
            <a:r>
              <a:rPr lang="el-GR" sz="2400" dirty="0" smtClean="0"/>
              <a:t>» </a:t>
            </a:r>
            <a:r>
              <a:rPr lang="el-GR" sz="2400" dirty="0"/>
              <a:t>/ </a:t>
            </a:r>
            <a:r>
              <a:rPr lang="en-US" sz="2400" dirty="0"/>
              <a:t>Chris Haughton · </a:t>
            </a:r>
            <a:r>
              <a:rPr lang="el-GR" sz="2400" dirty="0"/>
              <a:t>μετάφραση Αντώνης </a:t>
            </a:r>
            <a:r>
              <a:rPr lang="el-GR" sz="2400" dirty="0" err="1"/>
              <a:t>Παπαθεοδούλου</a:t>
            </a:r>
            <a:r>
              <a:rPr lang="el-GR" sz="2400" dirty="0"/>
              <a:t> · εικονογράφηση </a:t>
            </a:r>
            <a:r>
              <a:rPr lang="en-US" sz="2400" dirty="0"/>
              <a:t>Chris Haughton. - 1</a:t>
            </a:r>
            <a:r>
              <a:rPr lang="el-GR" sz="2400" dirty="0"/>
              <a:t>η </a:t>
            </a:r>
            <a:r>
              <a:rPr lang="el-GR" sz="2400" dirty="0" err="1"/>
              <a:t>έκδ</a:t>
            </a:r>
            <a:r>
              <a:rPr lang="el-GR" sz="2400" dirty="0"/>
              <a:t>. - Καλαμάτα : Κόκκινο, 2015</a:t>
            </a:r>
            <a:r>
              <a:rPr lang="el-GR" sz="2400" dirty="0" smtClean="0"/>
              <a:t>.</a:t>
            </a:r>
          </a:p>
          <a:p>
            <a:pPr marL="0" indent="0">
              <a:spcBef>
                <a:spcPts val="600"/>
              </a:spcBef>
              <a:spcAft>
                <a:spcPts val="600"/>
              </a:spcAft>
              <a:buNone/>
            </a:pPr>
            <a:r>
              <a:rPr lang="el-GR" sz="2400" b="1" dirty="0"/>
              <a:t>Θέμα: </a:t>
            </a:r>
            <a:r>
              <a:rPr lang="el-GR" sz="2400" b="1" dirty="0">
                <a:solidFill>
                  <a:schemeClr val="accent5">
                    <a:lumMod val="50000"/>
                  </a:schemeClr>
                </a:solidFill>
              </a:rPr>
              <a:t>Μ</a:t>
            </a:r>
            <a:r>
              <a:rPr lang="el-GR" sz="2400" b="1" dirty="0">
                <a:solidFill>
                  <a:schemeClr val="accent5">
                    <a:lumMod val="75000"/>
                  </a:schemeClr>
                </a:solidFill>
              </a:rPr>
              <a:t>Π</a:t>
            </a:r>
            <a:r>
              <a:rPr lang="el-GR" sz="2400" b="1" dirty="0">
                <a:solidFill>
                  <a:srgbClr val="0070C0"/>
                </a:solidFill>
              </a:rPr>
              <a:t>Λ</a:t>
            </a:r>
            <a:r>
              <a:rPr lang="el-GR" sz="2400" b="1" dirty="0">
                <a:solidFill>
                  <a:schemeClr val="tx2">
                    <a:lumMod val="60000"/>
                    <a:lumOff val="40000"/>
                  </a:schemeClr>
                </a:solidFill>
              </a:rPr>
              <a:t>Ε</a:t>
            </a:r>
            <a:r>
              <a:rPr lang="el-GR" sz="2400" b="1" dirty="0" smtClean="0">
                <a:solidFill>
                  <a:schemeClr val="accent1">
                    <a:lumMod val="75000"/>
                  </a:schemeClr>
                </a:solidFill>
              </a:rPr>
              <a:t>!</a:t>
            </a:r>
            <a:endParaRPr lang="el-GR" sz="2400" dirty="0"/>
          </a:p>
        </p:txBody>
      </p:sp>
      <p:pic>
        <p:nvPicPr>
          <p:cNvPr id="7" name="5 - Θέση περιεχομένου" descr="images (1).jpg"/>
          <p:cNvPicPr>
            <a:picLocks noGrp="1" noChangeAspect="1"/>
          </p:cNvPicPr>
          <p:nvPr>
            <p:ph sz="half" idx="2"/>
          </p:nvPr>
        </p:nvPicPr>
        <p:blipFill>
          <a:blip r:embed="rId3"/>
          <a:stretch>
            <a:fillRect/>
          </a:stretch>
        </p:blipFill>
        <p:spPr>
          <a:xfrm>
            <a:off x="5004048" y="1988840"/>
            <a:ext cx="3319636" cy="3455439"/>
          </a:xfrm>
        </p:spPr>
      </p:pic>
      <p:sp>
        <p:nvSpPr>
          <p:cNvPr id="6" name="TextBox 5"/>
          <p:cNvSpPr txBox="1"/>
          <p:nvPr/>
        </p:nvSpPr>
        <p:spPr>
          <a:xfrm>
            <a:off x="5004048" y="5524708"/>
            <a:ext cx="472173" cy="360040"/>
          </a:xfrm>
          <a:prstGeom prst="rect">
            <a:avLst/>
          </a:prstGeom>
        </p:spPr>
        <p:txBody>
          <a:bodyPr vert="horz" wrap="square" lIns="91440" tIns="45720" rIns="91440" bIns="45720" rtlCol="0" anchor="ctr">
            <a:noAutofit/>
          </a:bodyPr>
          <a:lstStyle/>
          <a:p>
            <a:pPr algn="r"/>
            <a:r>
              <a:rPr lang="el-GR" b="1" dirty="0" smtClean="0">
                <a:latin typeface="+mj-lt"/>
              </a:rPr>
              <a:t>[1]</a:t>
            </a:r>
          </a:p>
        </p:txBody>
      </p:sp>
    </p:spTree>
    <p:custDataLst>
      <p:tags r:id="rId1"/>
    </p:custDataLst>
    <p:extLst>
      <p:ext uri="{BB962C8B-B14F-4D97-AF65-F5344CB8AC3E}">
        <p14:creationId xmlns:p14="http://schemas.microsoft.com/office/powerpoint/2010/main" val="2604123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Λίγα λόγια για το βιβλίο</a:t>
            </a:r>
          </a:p>
        </p:txBody>
      </p:sp>
      <p:sp>
        <p:nvSpPr>
          <p:cNvPr id="7" name="2 - Θέση περιεχομένου"/>
          <p:cNvSpPr>
            <a:spLocks noGrp="1"/>
          </p:cNvSpPr>
          <p:nvPr>
            <p:ph sz="half" idx="1"/>
          </p:nvPr>
        </p:nvSpPr>
        <p:spPr/>
        <p:txBody>
          <a:bodyPr>
            <a:noAutofit/>
          </a:bodyPr>
          <a:lstStyle/>
          <a:p>
            <a:pPr marL="0" indent="0">
              <a:buNone/>
            </a:pPr>
            <a:r>
              <a:rPr lang="el-GR" sz="2600" dirty="0" smtClean="0"/>
              <a:t>Ένα </a:t>
            </a:r>
            <a:r>
              <a:rPr lang="el-GR" sz="2600" b="1" dirty="0" smtClean="0"/>
              <a:t>εξαιρετικό βιβλίο </a:t>
            </a:r>
            <a:r>
              <a:rPr lang="el-GR" sz="2600" dirty="0" smtClean="0"/>
              <a:t>που διηγείται τις ατυχείς προσπάθειες τεσσάρων φίλων να πιάσουν ένα κόκκινο πουλί, σε ένα μπλε τοπίο. Κάθε φορά όμως το σχέδιο ναυαγεί και ένα καινούργιο μπαίνει σε εφαρμογή. Αυτό τουλάχιστον θα έχει καλό τέλος;</a:t>
            </a:r>
            <a:endParaRPr lang="el-GR" sz="2600" dirty="0"/>
          </a:p>
        </p:txBody>
      </p:sp>
      <p:pic>
        <p:nvPicPr>
          <p:cNvPr id="6" name="Picture 2" descr="http://www.theaoi.com/awards/images/winner/detail/125_77.jpg"/>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4644008" y="1700808"/>
            <a:ext cx="4038600" cy="192691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8244408" y="3717032"/>
            <a:ext cx="472173" cy="360040"/>
          </a:xfrm>
          <a:prstGeom prst="rect">
            <a:avLst/>
          </a:prstGeom>
        </p:spPr>
        <p:txBody>
          <a:bodyPr vert="horz" wrap="square" lIns="91440" tIns="45720" rIns="91440" bIns="45720" rtlCol="0" anchor="ctr">
            <a:noAutofit/>
          </a:bodyPr>
          <a:lstStyle/>
          <a:p>
            <a:pPr algn="r"/>
            <a:r>
              <a:rPr lang="el-GR" b="1" dirty="0" smtClean="0">
                <a:latin typeface="+mj-lt"/>
              </a:rPr>
              <a:t>[2]</a:t>
            </a:r>
          </a:p>
        </p:txBody>
      </p:sp>
    </p:spTree>
    <p:custDataLst>
      <p:tags r:id="rId1"/>
    </p:custDataLst>
    <p:extLst>
      <p:ext uri="{BB962C8B-B14F-4D97-AF65-F5344CB8AC3E}">
        <p14:creationId xmlns:p14="http://schemas.microsoft.com/office/powerpoint/2010/main" val="659048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Ανάγνωση βιβλίου</a:t>
            </a:r>
          </a:p>
        </p:txBody>
      </p:sp>
      <p:sp>
        <p:nvSpPr>
          <p:cNvPr id="3" name="2 - Θέση περιεχομένου"/>
          <p:cNvSpPr>
            <a:spLocks noGrp="1"/>
          </p:cNvSpPr>
          <p:nvPr>
            <p:ph sz="half" idx="1"/>
          </p:nvPr>
        </p:nvSpPr>
        <p:spPr>
          <a:xfrm>
            <a:off x="457200" y="1600200"/>
            <a:ext cx="5338936" cy="4525963"/>
          </a:xfrm>
        </p:spPr>
        <p:txBody>
          <a:bodyPr/>
          <a:lstStyle/>
          <a:p>
            <a:pPr marL="0" indent="0">
              <a:buNone/>
            </a:pPr>
            <a:r>
              <a:rPr lang="el-GR" dirty="0" smtClean="0"/>
              <a:t>Διαβάσαμε στην τάξη το βιβλίο «Σσσς! Έχουμε σχέδιο». Τα παιδιά εντυπωσιάζονται με την κυριαρχία του μπλε. </a:t>
            </a:r>
            <a:endParaRPr lang="el-GR" dirty="0"/>
          </a:p>
        </p:txBody>
      </p:sp>
      <p:pic>
        <p:nvPicPr>
          <p:cNvPr id="6" name="Picture 3" descr="Η νηπιαγωγός διαβάζει το βιβλίο."/>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6084168" y="1628800"/>
            <a:ext cx="2517648" cy="4492752"/>
          </a:xfrm>
          <a:prstGeom prst="rect">
            <a:avLst/>
          </a:prstGeom>
          <a:noFill/>
        </p:spPr>
      </p:pic>
    </p:spTree>
    <p:extLst>
      <p:ext uri="{BB962C8B-B14F-4D97-AF65-F5344CB8AC3E}">
        <p14:creationId xmlns:p14="http://schemas.microsoft.com/office/powerpoint/2010/main" val="2729518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Τα απρόσμενα </a:t>
            </a:r>
            <a:r>
              <a:rPr lang="el-GR" dirty="0" smtClean="0"/>
              <a:t>Μπλε</a:t>
            </a:r>
            <a:endParaRPr lang="el-GR" dirty="0"/>
          </a:p>
        </p:txBody>
      </p:sp>
      <p:sp>
        <p:nvSpPr>
          <p:cNvPr id="3" name="2 - Θέση περιεχομένου"/>
          <p:cNvSpPr>
            <a:spLocks noGrp="1"/>
          </p:cNvSpPr>
          <p:nvPr>
            <p:ph sz="half" idx="1"/>
          </p:nvPr>
        </p:nvSpPr>
        <p:spPr/>
        <p:txBody>
          <a:bodyPr/>
          <a:lstStyle/>
          <a:p>
            <a:pPr marL="0" indent="0">
              <a:buNone/>
            </a:pPr>
            <a:r>
              <a:rPr lang="el-GR" dirty="0" smtClean="0"/>
              <a:t>Με αφορμή το βιβλίο όπου όλα είναι μπλε, ακόμη και πράγματα που δεν το φανταζόμαστε, τα παιδιά βρίσκουν στο διαδίκτυο και παρουσιάζουν στην τάξη τα πιο απρόσμενα ΜΠΛΕ. </a:t>
            </a:r>
            <a:endParaRPr lang="el-GR" dirty="0"/>
          </a:p>
        </p:txBody>
      </p:sp>
      <p:pic>
        <p:nvPicPr>
          <p:cNvPr id="8" name="Picture 3" descr="παράξενα μπλε πράγματα"/>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644008" y="1834120"/>
            <a:ext cx="3968496" cy="2602992"/>
          </a:xfrm>
          <a:prstGeom prst="rect">
            <a:avLst/>
          </a:prstGeom>
          <a:noFill/>
        </p:spPr>
      </p:pic>
    </p:spTree>
    <p:extLst>
      <p:ext uri="{BB962C8B-B14F-4D97-AF65-F5344CB8AC3E}">
        <p14:creationId xmlns:p14="http://schemas.microsoft.com/office/powerpoint/2010/main" val="402319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Το μπλε στη ζωγραφική (</a:t>
            </a:r>
            <a:r>
              <a:rPr lang="el-GR" dirty="0" smtClean="0"/>
              <a:t>1/2)</a:t>
            </a:r>
            <a:endParaRPr lang="el-GR" dirty="0"/>
          </a:p>
        </p:txBody>
      </p:sp>
      <p:sp>
        <p:nvSpPr>
          <p:cNvPr id="3" name="2 - Θέση περιεχομένου"/>
          <p:cNvSpPr>
            <a:spLocks noGrp="1"/>
          </p:cNvSpPr>
          <p:nvPr>
            <p:ph sz="half" idx="1"/>
          </p:nvPr>
        </p:nvSpPr>
        <p:spPr>
          <a:xfrm>
            <a:off x="457200" y="1600200"/>
            <a:ext cx="4402832" cy="4525963"/>
          </a:xfrm>
        </p:spPr>
        <p:txBody>
          <a:bodyPr>
            <a:normAutofit/>
          </a:bodyPr>
          <a:lstStyle/>
          <a:p>
            <a:pPr marL="0" indent="0">
              <a:buNone/>
            </a:pPr>
            <a:r>
              <a:rPr lang="el-GR" sz="2800" dirty="0" smtClean="0"/>
              <a:t>Τώρα γίνεται λόγος για τη «μπλε περίοδο </a:t>
            </a:r>
            <a:r>
              <a:rPr lang="el-GR" sz="2800" dirty="0"/>
              <a:t>του </a:t>
            </a:r>
            <a:r>
              <a:rPr lang="el-GR" sz="2800" dirty="0" smtClean="0"/>
              <a:t>Πικάσο»</a:t>
            </a:r>
            <a:r>
              <a:rPr lang="el-GR" sz="2800" dirty="0"/>
              <a:t> </a:t>
            </a:r>
            <a:r>
              <a:rPr lang="el-GR" sz="2800" dirty="0" smtClean="0"/>
              <a:t>και τα συναισθήματα που αποπνέουν οι πίνακές του.</a:t>
            </a:r>
            <a:endParaRPr lang="el-GR" sz="2800" dirty="0"/>
          </a:p>
        </p:txBody>
      </p:sp>
      <p:pic>
        <p:nvPicPr>
          <p:cNvPr id="1027" name="Picture 3" descr="μπλε πίνακες ζωγραφικής"/>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5197915" y="1600200"/>
            <a:ext cx="293917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4033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 - Τίτλος"/>
          <p:cNvSpPr>
            <a:spLocks noGrp="1"/>
          </p:cNvSpPr>
          <p:nvPr>
            <p:ph type="title"/>
          </p:nvPr>
        </p:nvSpPr>
        <p:spPr/>
        <p:txBody>
          <a:bodyPr>
            <a:normAutofit/>
          </a:bodyPr>
          <a:lstStyle/>
          <a:p>
            <a:r>
              <a:rPr lang="el-GR" dirty="0"/>
              <a:t>Το μπλε στη ζωγραφική </a:t>
            </a:r>
            <a:r>
              <a:rPr lang="el-GR" dirty="0" smtClean="0"/>
              <a:t>(2/2</a:t>
            </a:r>
            <a:r>
              <a:rPr lang="el-GR" dirty="0"/>
              <a:t>)</a:t>
            </a:r>
          </a:p>
        </p:txBody>
      </p:sp>
      <p:pic>
        <p:nvPicPr>
          <p:cNvPr id="9" name="Picture 2" descr="μπλε πίνακες ζωγραφικής"/>
          <p:cNvPicPr>
            <a:picLocks noGrp="1" noChangeAspect="1" noChangeArrowheads="1"/>
          </p:cNvPicPr>
          <p:nvPr>
            <p:ph sz="half" idx="1"/>
          </p:nvPr>
        </p:nvPicPr>
        <p:blipFill rotWithShape="1">
          <a:blip r:embed="rId2" cstate="email">
            <a:extLst>
              <a:ext uri="{28A0092B-C50C-407E-A947-70E740481C1C}">
                <a14:useLocalDpi xmlns:a14="http://schemas.microsoft.com/office/drawing/2010/main"/>
              </a:ext>
            </a:extLst>
          </a:blip>
          <a:srcRect/>
          <a:stretch/>
        </p:blipFill>
        <p:spPr bwMode="auto">
          <a:xfrm>
            <a:off x="683568" y="1700808"/>
            <a:ext cx="4068889" cy="2520280"/>
          </a:xfrm>
          <a:prstGeom prst="rect">
            <a:avLst/>
          </a:prstGeom>
          <a:noFill/>
        </p:spPr>
      </p:pic>
      <p:sp>
        <p:nvSpPr>
          <p:cNvPr id="4" name="Content Placeholder 3"/>
          <p:cNvSpPr>
            <a:spLocks noGrp="1"/>
          </p:cNvSpPr>
          <p:nvPr>
            <p:ph sz="half" idx="2"/>
          </p:nvPr>
        </p:nvSpPr>
        <p:spPr>
          <a:xfrm>
            <a:off x="5076056" y="1600200"/>
            <a:ext cx="3610744" cy="4525963"/>
          </a:xfrm>
        </p:spPr>
        <p:txBody>
          <a:bodyPr/>
          <a:lstStyle/>
          <a:p>
            <a:pPr marL="0" indent="0">
              <a:buNone/>
            </a:pPr>
            <a:r>
              <a:rPr lang="el-GR" dirty="0"/>
              <a:t>Σειρά έχει ο </a:t>
            </a:r>
            <a:r>
              <a:rPr lang="el-GR" dirty="0" err="1"/>
              <a:t>Μιρό</a:t>
            </a:r>
            <a:r>
              <a:rPr lang="el-GR" dirty="0"/>
              <a:t>. </a:t>
            </a:r>
            <a:r>
              <a:rPr lang="el-GR" dirty="0" smtClean="0"/>
              <a:t>«</a:t>
            </a:r>
            <a:r>
              <a:rPr lang="el-GR" dirty="0"/>
              <a:t>Μπλε! Αυτό είναι το χρώμα των ονείρων μου</a:t>
            </a:r>
            <a:r>
              <a:rPr lang="el-GR" dirty="0" smtClean="0"/>
              <a:t>…», </a:t>
            </a:r>
            <a:r>
              <a:rPr lang="en-US" dirty="0" smtClean="0"/>
              <a:t>J</a:t>
            </a:r>
            <a:r>
              <a:rPr lang="en-US" dirty="0"/>
              <a:t>. </a:t>
            </a:r>
            <a:r>
              <a:rPr lang="en-US" dirty="0" smtClean="0"/>
              <a:t>Miro</a:t>
            </a:r>
            <a:r>
              <a:rPr lang="el-GR" dirty="0" smtClean="0"/>
              <a:t>.</a:t>
            </a:r>
            <a:endParaRPr lang="el-GR" dirty="0"/>
          </a:p>
          <a:p>
            <a:endParaRPr lang="el-GR" dirty="0"/>
          </a:p>
        </p:txBody>
      </p:sp>
    </p:spTree>
    <p:extLst>
      <p:ext uri="{BB962C8B-B14F-4D97-AF65-F5344CB8AC3E}">
        <p14:creationId xmlns:p14="http://schemas.microsoft.com/office/powerpoint/2010/main" val="42732131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dirty="0"/>
              <a:t>Μια δική μας ιστορία: </a:t>
            </a:r>
            <a:r>
              <a:rPr lang="el-GR" sz="4000" dirty="0" smtClean="0"/>
              <a:t/>
            </a:r>
            <a:br>
              <a:rPr lang="el-GR" sz="4000" dirty="0" smtClean="0"/>
            </a:br>
            <a:r>
              <a:rPr lang="el-GR" sz="4000" dirty="0" smtClean="0"/>
              <a:t>«</a:t>
            </a:r>
            <a:r>
              <a:rPr lang="el-GR" sz="4000" dirty="0"/>
              <a:t>Υστερία του μπλε»</a:t>
            </a:r>
          </a:p>
        </p:txBody>
      </p:sp>
      <p:sp>
        <p:nvSpPr>
          <p:cNvPr id="4" name="Content Placeholder 3"/>
          <p:cNvSpPr>
            <a:spLocks noGrp="1"/>
          </p:cNvSpPr>
          <p:nvPr>
            <p:ph sz="half" idx="1"/>
          </p:nvPr>
        </p:nvSpPr>
        <p:spPr>
          <a:xfrm>
            <a:off x="457200" y="1600200"/>
            <a:ext cx="5338936" cy="4525963"/>
          </a:xfrm>
        </p:spPr>
        <p:txBody>
          <a:bodyPr>
            <a:noAutofit/>
          </a:bodyPr>
          <a:lstStyle/>
          <a:p>
            <a:pPr marL="0" indent="0">
              <a:buNone/>
            </a:pPr>
            <a:r>
              <a:rPr lang="el-GR" sz="2600" dirty="0"/>
              <a:t>Τότε αποφασίσαμε και εμείς να δημιουργήσουμε τη δική μας ιστορία με τίτλο «Υστερία του μπλε!».</a:t>
            </a:r>
          </a:p>
          <a:p>
            <a:r>
              <a:rPr lang="el-GR" sz="2600" dirty="0"/>
              <a:t>Τα παιδιά ζωγράφισαν μονοχρωματικές ζωγραφιές. </a:t>
            </a:r>
          </a:p>
          <a:p>
            <a:r>
              <a:rPr lang="el-GR" sz="2600" dirty="0"/>
              <a:t>Μαζέψαμε όλες αυτές τις ζωγραφιές, τις κολλήσαμε σε ένα μπλε χαρτί και φτιάξαμε μια ιστορία. </a:t>
            </a:r>
          </a:p>
          <a:p>
            <a:r>
              <a:rPr lang="el-GR" sz="2600" dirty="0"/>
              <a:t>Δείτε </a:t>
            </a:r>
            <a:r>
              <a:rPr lang="el-GR" sz="2600" dirty="0" smtClean="0"/>
              <a:t>το </a:t>
            </a:r>
            <a:r>
              <a:rPr lang="el-GR" sz="2600" dirty="0" smtClean="0">
                <a:hlinkClick r:id="rId2"/>
              </a:rPr>
              <a:t>βίντεο</a:t>
            </a:r>
            <a:r>
              <a:rPr lang="el-GR" sz="2600" dirty="0" smtClean="0"/>
              <a:t>. </a:t>
            </a:r>
            <a:endParaRPr lang="el-GR" sz="2600" dirty="0"/>
          </a:p>
        </p:txBody>
      </p:sp>
      <p:pic>
        <p:nvPicPr>
          <p:cNvPr id="7" name="Picture 2" descr="οι δημιουργίες των παιδιών"/>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tretch>
            <a:fillRect/>
          </a:stretch>
        </p:blipFill>
        <p:spPr bwMode="auto">
          <a:xfrm>
            <a:off x="5940152" y="1556792"/>
            <a:ext cx="2539360" cy="4525963"/>
          </a:xfrm>
          <a:prstGeom prst="rect">
            <a:avLst/>
          </a:prstGeom>
          <a:noFill/>
        </p:spPr>
      </p:pic>
    </p:spTree>
    <p:extLst>
      <p:ext uri="{BB962C8B-B14F-4D97-AF65-F5344CB8AC3E}">
        <p14:creationId xmlns:p14="http://schemas.microsoft.com/office/powerpoint/2010/main" val="2484371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9/12/2016 3:45:24 μ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5,7,6,"/>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7,6,8,"/>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51D5157-ACB0-4F2E-8DAA-FF0D17F8214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2684</TotalTime>
  <Words>573</Words>
  <Application>Microsoft Office PowerPoint</Application>
  <PresentationFormat>On-screen Show (4:3)</PresentationFormat>
  <Paragraphs>63</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Θέμα του Office</vt:lpstr>
      <vt:lpstr>Το Εικονογραφημένο Βιβλίο στην Προσχολική Εκπαίδευση</vt:lpstr>
      <vt:lpstr>Διδακτική Πρακτική (1/2)</vt:lpstr>
      <vt:lpstr>Λίγα λόγια για το βιβλίο</vt:lpstr>
      <vt:lpstr>Ανάγνωση βιβλίου</vt:lpstr>
      <vt:lpstr>Τα απρόσμενα Μπλε</vt:lpstr>
      <vt:lpstr>Το μπλε στη ζωγραφική (1/2)</vt:lpstr>
      <vt:lpstr>Το μπλε στη ζωγραφική (2/2)</vt:lpstr>
      <vt:lpstr>Μια δική μας ιστορία:  «Υστερία του μπλε»</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Χρώμα - Σσσς! Έχουμε σχέδιο</dc:title>
  <dc:subject>Το Εικονογραφημένο Βιβλίο στην Προσχολική Εκπαίδευση</dc:subject>
  <dc:creator>Αγγελική Γιαννικοπούλου</dc:creator>
  <cp:lastModifiedBy>takis81 mark</cp:lastModifiedBy>
  <cp:revision>281</cp:revision>
  <dcterms:created xsi:type="dcterms:W3CDTF">2012-09-06T09:03:05Z</dcterms:created>
  <dcterms:modified xsi:type="dcterms:W3CDTF">2016-12-19T16:02:54Z</dcterms:modified>
</cp:coreProperties>
</file>